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401" r:id="rId3"/>
    <p:sldId id="402" r:id="rId4"/>
    <p:sldId id="403" r:id="rId5"/>
    <p:sldId id="404" r:id="rId6"/>
    <p:sldId id="405" r:id="rId7"/>
    <p:sldId id="410" r:id="rId8"/>
    <p:sldId id="411" r:id="rId9"/>
    <p:sldId id="412" r:id="rId10"/>
    <p:sldId id="413" r:id="rId11"/>
    <p:sldId id="414" r:id="rId12"/>
    <p:sldId id="452"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43" r:id="rId31"/>
    <p:sldId id="433" r:id="rId32"/>
    <p:sldId id="437" r:id="rId33"/>
    <p:sldId id="438" r:id="rId34"/>
    <p:sldId id="439" r:id="rId35"/>
    <p:sldId id="547" r:id="rId36"/>
    <p:sldId id="441" r:id="rId37"/>
    <p:sldId id="548" r:id="rId38"/>
    <p:sldId id="445" r:id="rId39"/>
    <p:sldId id="446" r:id="rId40"/>
    <p:sldId id="447" r:id="rId41"/>
    <p:sldId id="448" r:id="rId42"/>
    <p:sldId id="451" r:id="rId43"/>
  </p:sldIdLst>
  <p:sldSz cx="9144000" cy="6858000" type="screen4x3"/>
  <p:notesSz cx="6858000" cy="9144000"/>
  <p:defaultTextStyle>
    <a:defPPr>
      <a:defRPr lang="zh-CN"/>
    </a:defPPr>
    <a:lvl1pPr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99"/>
    <a:srgbClr val="003399"/>
    <a:srgbClr val="003366"/>
    <a:srgbClr val="993300"/>
    <a:srgbClr val="FFCCFF"/>
    <a:srgbClr val="CCEC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9836" autoAdjust="0"/>
  </p:normalViewPr>
  <p:slideViewPr>
    <p:cSldViewPr showGuides="1">
      <p:cViewPr varScale="1">
        <p:scale>
          <a:sx n="90" d="100"/>
          <a:sy n="90" d="100"/>
        </p:scale>
        <p:origin x="1240" y="72"/>
      </p:cViewPr>
      <p:guideLst>
        <p:guide orient="horz" pos="2160"/>
        <p:guide pos="286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6" d="100"/>
          <a:sy n="86" d="100"/>
        </p:scale>
        <p:origin x="79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904A39-A7EF-473E-83B1-D6DDD569E81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030275-B0D6-471C-A0D5-2B83675BDC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b="0">
                <a:ea typeface="宋体" panose="02010600030101010101" pitchFamily="2" charset="-122"/>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b="0">
                <a:ea typeface="宋体" panose="02010600030101010101" pitchFamily="2" charset="-122"/>
              </a:defRPr>
            </a:lvl1pPr>
          </a:lstStyle>
          <a:p>
            <a:pPr>
              <a:defRPr/>
            </a:pPr>
            <a:fld id="{348822FB-22A0-413D-B409-0CB34D878D1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86462A3-3BBF-45CB-9F5D-52BB5DD2641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27280A4-9E35-4026-863D-12559CB904D5}" type="slidenum">
              <a:rPr lang="zh-CN" altLang="en-US"/>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187450" y="188914"/>
            <a:ext cx="7705725" cy="50482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C2137D3-2F99-4A59-B0DE-05762BAA319B}"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1F00BD-C703-48ED-8137-4FC109AFD810}" type="slidenum">
              <a:rPr lang="zh-CN" altLang="en-US"/>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188913"/>
            <a:ext cx="2105025" cy="611981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5" y="188913"/>
            <a:ext cx="6167437" cy="61198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6CFB2F6-35F1-4E85-AFFC-EEA4462365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99787E-841A-4636-AD59-67EDB1675CFB}" type="slidenum">
              <a:rPr lang="zh-CN" altLang="en-US"/>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段文字版式">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 name="任意多边形: 形状 18"/>
          <p:cNvSpPr/>
          <p:nvPr userDrawn="1"/>
        </p:nvSpPr>
        <p:spPr>
          <a:xfrm>
            <a:off x="2" y="243694"/>
            <a:ext cx="9143999" cy="579395"/>
          </a:xfrm>
          <a:custGeom>
            <a:avLst/>
            <a:gdLst>
              <a:gd name="connsiteX0" fmla="*/ 9472293 w 9486459"/>
              <a:gd name="connsiteY0" fmla="*/ 0 h 579395"/>
              <a:gd name="connsiteX1" fmla="*/ 9486459 w 9486459"/>
              <a:gd name="connsiteY1" fmla="*/ 0 h 579395"/>
              <a:gd name="connsiteX2" fmla="*/ 9122539 w 9486459"/>
              <a:gd name="connsiteY2" fmla="*/ 579395 h 579395"/>
              <a:gd name="connsiteX3" fmla="*/ 9108373 w 9486459"/>
              <a:gd name="connsiteY3" fmla="*/ 579395 h 579395"/>
              <a:gd name="connsiteX4" fmla="*/ 9383852 w 9486459"/>
              <a:gd name="connsiteY4" fmla="*/ 0 h 579395"/>
              <a:gd name="connsiteX5" fmla="*/ 9434831 w 9486459"/>
              <a:gd name="connsiteY5" fmla="*/ 0 h 579395"/>
              <a:gd name="connsiteX6" fmla="*/ 9070911 w 9486459"/>
              <a:gd name="connsiteY6" fmla="*/ 579395 h 579395"/>
              <a:gd name="connsiteX7" fmla="*/ 9019932 w 9486459"/>
              <a:gd name="connsiteY7" fmla="*/ 579395 h 579395"/>
              <a:gd name="connsiteX8" fmla="*/ 0 w 9486459"/>
              <a:gd name="connsiteY8" fmla="*/ 0 h 579395"/>
              <a:gd name="connsiteX9" fmla="*/ 9345418 w 9486459"/>
              <a:gd name="connsiteY9" fmla="*/ 0 h 579395"/>
              <a:gd name="connsiteX10" fmla="*/ 8977879 w 9486459"/>
              <a:gd name="connsiteY10" fmla="*/ 579395 h 579395"/>
              <a:gd name="connsiteX11" fmla="*/ 0 w 9486459"/>
              <a:gd name="connsiteY11" fmla="*/ 579395 h 5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pattFill prst="wdUpDiag">
            <a:fgClr>
              <a:srgbClr val="00449A"/>
            </a:fgClr>
            <a:bgClr>
              <a:srgbClr val="003A8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lvl="0" algn="ctr"/>
            <a:endParaRPr lang="zh-CN" altLang="en-US" sz="1350" dirty="0">
              <a:solidFill>
                <a:srgbClr val="0064B8"/>
              </a:solidFill>
            </a:endParaRPr>
          </a:p>
        </p:txBody>
      </p:sp>
      <p:grpSp>
        <p:nvGrpSpPr>
          <p:cNvPr id="4" name="组合 3"/>
          <p:cNvGrpSpPr/>
          <p:nvPr userDrawn="1"/>
        </p:nvGrpSpPr>
        <p:grpSpPr>
          <a:xfrm>
            <a:off x="332272" y="435940"/>
            <a:ext cx="192878" cy="208413"/>
            <a:chOff x="337460" y="322200"/>
            <a:chExt cx="257171" cy="208413"/>
          </a:xfrm>
        </p:grpSpPr>
        <p:sp>
          <p:nvSpPr>
            <p:cNvPr id="5" name="箭头: V 形 4"/>
            <p:cNvSpPr/>
            <p:nvPr userDrawn="1"/>
          </p:nvSpPr>
          <p:spPr>
            <a:xfrm>
              <a:off x="424769" y="322200"/>
              <a:ext cx="169862" cy="208413"/>
            </a:xfrm>
            <a:prstGeom prst="chevron">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6" name="任意多边形: 形状 5"/>
            <p:cNvSpPr/>
            <p:nvPr userDrawn="1"/>
          </p:nvSpPr>
          <p:spPr>
            <a:xfrm>
              <a:off x="371973" y="322200"/>
              <a:ext cx="120110" cy="208413"/>
            </a:xfrm>
            <a:custGeom>
              <a:avLst/>
              <a:gdLst>
                <a:gd name="connsiteX0" fmla="*/ 0 w 120110"/>
                <a:gd name="connsiteY0" fmla="*/ 0 h 208413"/>
                <a:gd name="connsiteX1" fmla="*/ 35179 w 120110"/>
                <a:gd name="connsiteY1" fmla="*/ 0 h 208413"/>
                <a:gd name="connsiteX2" fmla="*/ 120110 w 120110"/>
                <a:gd name="connsiteY2" fmla="*/ 104207 h 208413"/>
                <a:gd name="connsiteX3" fmla="*/ 35179 w 120110"/>
                <a:gd name="connsiteY3" fmla="*/ 208413 h 208413"/>
                <a:gd name="connsiteX4" fmla="*/ 0 w 120110"/>
                <a:gd name="connsiteY4" fmla="*/ 208413 h 208413"/>
                <a:gd name="connsiteX5" fmla="*/ 84931 w 120110"/>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7" name="任意多边形: 形状 6"/>
            <p:cNvSpPr/>
            <p:nvPr userDrawn="1"/>
          </p:nvSpPr>
          <p:spPr>
            <a:xfrm>
              <a:off x="337460" y="322200"/>
              <a:ext cx="101826" cy="208413"/>
            </a:xfrm>
            <a:custGeom>
              <a:avLst/>
              <a:gdLst>
                <a:gd name="connsiteX0" fmla="*/ 0 w 101826"/>
                <a:gd name="connsiteY0" fmla="*/ 0 h 208413"/>
                <a:gd name="connsiteX1" fmla="*/ 16895 w 101826"/>
                <a:gd name="connsiteY1" fmla="*/ 0 h 208413"/>
                <a:gd name="connsiteX2" fmla="*/ 101826 w 101826"/>
                <a:gd name="connsiteY2" fmla="*/ 104207 h 208413"/>
                <a:gd name="connsiteX3" fmla="*/ 16895 w 101826"/>
                <a:gd name="connsiteY3" fmla="*/ 208413 h 208413"/>
                <a:gd name="connsiteX4" fmla="*/ 0 w 101826"/>
                <a:gd name="connsiteY4" fmla="*/ 208413 h 208413"/>
                <a:gd name="connsiteX5" fmla="*/ 84931 w 101826"/>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grpSp>
      <p:sp>
        <p:nvSpPr>
          <p:cNvPr id="12" name="文本占位符 11"/>
          <p:cNvSpPr>
            <a:spLocks noGrp="1"/>
          </p:cNvSpPr>
          <p:nvPr>
            <p:ph type="body" sz="quarter" idx="12" hasCustomPrompt="1"/>
          </p:nvPr>
        </p:nvSpPr>
        <p:spPr>
          <a:xfrm>
            <a:off x="495301" y="315258"/>
            <a:ext cx="5701478" cy="507831"/>
          </a:xfrm>
          <a:prstGeom prst="rect">
            <a:avLst/>
          </a:prstGeom>
        </p:spPr>
        <p:txBody>
          <a:bodyPr/>
          <a:lstStyle>
            <a:lvl1pPr marL="0" indent="0">
              <a:buFontTx/>
              <a:buNone/>
              <a:defRPr sz="1575" b="1" spc="169">
                <a:solidFill>
                  <a:schemeClr val="bg1"/>
                </a:solidFill>
                <a:latin typeface="+mj-ea"/>
                <a:ea typeface="+mj-ea"/>
              </a:defRPr>
            </a:lvl1pPr>
            <a:lvl2pPr marL="257175" indent="0">
              <a:buFontTx/>
              <a:buNone/>
              <a:defRPr sz="1575" b="1">
                <a:solidFill>
                  <a:schemeClr val="bg1"/>
                </a:solidFill>
                <a:latin typeface="+mj-ea"/>
                <a:ea typeface="+mj-ea"/>
              </a:defRPr>
            </a:lvl2pPr>
            <a:lvl3pPr marL="514350" indent="0">
              <a:buFontTx/>
              <a:buNone/>
              <a:defRPr sz="1575" b="1">
                <a:solidFill>
                  <a:schemeClr val="bg1"/>
                </a:solidFill>
                <a:latin typeface="+mj-ea"/>
                <a:ea typeface="+mj-ea"/>
              </a:defRPr>
            </a:lvl3pPr>
            <a:lvl4pPr marL="771525" indent="0">
              <a:buFontTx/>
              <a:buNone/>
              <a:defRPr sz="1575" b="1">
                <a:solidFill>
                  <a:schemeClr val="bg1"/>
                </a:solidFill>
                <a:latin typeface="+mj-ea"/>
                <a:ea typeface="+mj-ea"/>
              </a:defRPr>
            </a:lvl4pPr>
            <a:lvl5pPr marL="1028700" indent="0">
              <a:buFontTx/>
              <a:buNone/>
              <a:defRPr sz="1575" b="1">
                <a:solidFill>
                  <a:schemeClr val="bg1"/>
                </a:solidFill>
                <a:latin typeface="+mj-ea"/>
                <a:ea typeface="+mj-ea"/>
              </a:defRPr>
            </a:lvl5pPr>
          </a:lstStyle>
          <a:p>
            <a:pPr lvl="0"/>
            <a:r>
              <a:rPr lang="en-US" altLang="zh-CN" dirty="0"/>
              <a:t>Click to edit Master title style</a:t>
            </a:r>
            <a:endParaRPr lang="en-US" altLang="zh-CN" dirty="0"/>
          </a:p>
        </p:txBody>
      </p:sp>
      <p:sp>
        <p:nvSpPr>
          <p:cNvPr id="14" name="矩形 13"/>
          <p:cNvSpPr/>
          <p:nvPr userDrawn="1"/>
        </p:nvSpPr>
        <p:spPr>
          <a:xfrm>
            <a:off x="3850300" y="6404949"/>
            <a:ext cx="1429627" cy="230832"/>
          </a:xfrm>
          <a:prstGeom prst="rect">
            <a:avLst/>
          </a:prstGeom>
        </p:spPr>
        <p:txBody>
          <a:bodyPr wrap="square" anchor="ctr" anchorCtr="0">
            <a:spAutoFit/>
          </a:bodyPr>
          <a:lstStyle/>
          <a:p>
            <a:pPr algn="ctr"/>
            <a:r>
              <a:rPr lang="en-US" altLang="zh-CN" sz="900" b="1" spc="169" dirty="0">
                <a:solidFill>
                  <a:schemeClr val="tx2"/>
                </a:solidFill>
                <a:latin typeface="+mj-ea"/>
                <a:ea typeface="+mj-ea"/>
              </a:rPr>
              <a:t>《</a:t>
            </a:r>
            <a:r>
              <a:rPr lang="zh-CN" altLang="en-US" sz="900" b="1" spc="169" dirty="0">
                <a:solidFill>
                  <a:schemeClr val="tx2"/>
                </a:solidFill>
                <a:latin typeface="+mj-ea"/>
                <a:ea typeface="+mj-ea"/>
              </a:rPr>
              <a:t>操作系统</a:t>
            </a:r>
            <a:r>
              <a:rPr lang="en-US" altLang="zh-CN" sz="900" b="1" spc="169" dirty="0">
                <a:solidFill>
                  <a:schemeClr val="tx2"/>
                </a:solidFill>
                <a:latin typeface="+mj-ea"/>
                <a:ea typeface="+mj-ea"/>
              </a:rPr>
              <a:t>》</a:t>
            </a:r>
            <a:endParaRPr lang="zh-CN" altLang="en-US" sz="900" b="1" spc="169" dirty="0">
              <a:solidFill>
                <a:schemeClr val="tx2"/>
              </a:solidFill>
              <a:latin typeface="+mj-ea"/>
              <a:ea typeface="+mj-ea"/>
            </a:endParaRPr>
          </a:p>
        </p:txBody>
      </p:sp>
      <p:grpSp>
        <p:nvGrpSpPr>
          <p:cNvPr id="17" name="组合 16"/>
          <p:cNvGrpSpPr/>
          <p:nvPr userDrawn="1"/>
        </p:nvGrpSpPr>
        <p:grpSpPr>
          <a:xfrm>
            <a:off x="500063" y="6520363"/>
            <a:ext cx="8143875" cy="0"/>
            <a:chOff x="666750" y="6520363"/>
            <a:chExt cx="10858500" cy="0"/>
          </a:xfrm>
        </p:grpSpPr>
        <p:cxnSp>
          <p:nvCxnSpPr>
            <p:cNvPr id="15" name="直接连接符 14"/>
            <p:cNvCxnSpPr/>
            <p:nvPr userDrawn="1"/>
          </p:nvCxnSpPr>
          <p:spPr>
            <a:xfrm flipH="1">
              <a:off x="7049084"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666750"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1" name="内容占位符 2"/>
          <p:cNvSpPr>
            <a:spLocks noGrp="1"/>
          </p:cNvSpPr>
          <p:nvPr>
            <p:ph sz="quarter" idx="13"/>
          </p:nvPr>
        </p:nvSpPr>
        <p:spPr>
          <a:xfrm>
            <a:off x="638179" y="1304142"/>
            <a:ext cx="8005763" cy="370501"/>
          </a:xfrm>
          <a:prstGeom prst="rect">
            <a:avLst/>
          </a:prstGeom>
        </p:spPr>
        <p:txBody>
          <a:bodyPr/>
          <a:lstStyle>
            <a:lvl1pPr marL="0" indent="0">
              <a:buFontTx/>
              <a:buNone/>
              <a:defRPr sz="1350" b="1">
                <a:solidFill>
                  <a:schemeClr val="tx2"/>
                </a:solidFill>
                <a:latin typeface="+mj-ea"/>
                <a:ea typeface="+mj-ea"/>
              </a:defRPr>
            </a:lvl1pPr>
            <a:lvl2pPr marL="257175" indent="0">
              <a:buFontTx/>
              <a:buNone/>
              <a:defRPr sz="1350" b="1">
                <a:solidFill>
                  <a:schemeClr val="tx1"/>
                </a:solidFill>
                <a:latin typeface="+mj-ea"/>
                <a:ea typeface="+mj-ea"/>
              </a:defRPr>
            </a:lvl2pPr>
            <a:lvl3pPr marL="514350" indent="0">
              <a:buFontTx/>
              <a:buNone/>
              <a:defRPr sz="1350" b="1">
                <a:solidFill>
                  <a:schemeClr val="tx1"/>
                </a:solidFill>
                <a:latin typeface="+mj-ea"/>
                <a:ea typeface="+mj-ea"/>
              </a:defRPr>
            </a:lvl3pPr>
            <a:lvl4pPr marL="771525" indent="0">
              <a:buFontTx/>
              <a:buNone/>
              <a:defRPr sz="1350" b="1">
                <a:solidFill>
                  <a:schemeClr val="tx1"/>
                </a:solidFill>
                <a:latin typeface="+mj-ea"/>
                <a:ea typeface="+mj-ea"/>
              </a:defRPr>
            </a:lvl4pPr>
            <a:lvl5pPr marL="1028700" indent="0">
              <a:buFontTx/>
              <a:buNone/>
              <a:defRPr sz="1350" b="1">
                <a:solidFill>
                  <a:schemeClr val="tx1"/>
                </a:solidFill>
                <a:latin typeface="+mj-ea"/>
                <a:ea typeface="+mj-ea"/>
              </a:defRPr>
            </a:lvl5pPr>
          </a:lstStyle>
          <a:p>
            <a:pPr lvl="0"/>
            <a:r>
              <a:rPr lang="zh-CN" altLang="en-US" dirty="0"/>
              <a:t>单击此处编辑母版文本样式</a:t>
            </a:r>
            <a:endParaRPr lang="zh-CN" altLang="en-US" dirty="0"/>
          </a:p>
        </p:txBody>
      </p:sp>
      <p:pic>
        <p:nvPicPr>
          <p:cNvPr id="18" name="Picture 17"/>
          <p:cNvPicPr>
            <a:picLocks noChangeAspect="1"/>
          </p:cNvPicPr>
          <p:nvPr userDrawn="1"/>
        </p:nvPicPr>
        <p:blipFill>
          <a:blip r:embed="rId2"/>
          <a:stretch>
            <a:fillRect/>
          </a:stretch>
        </p:blipFill>
        <p:spPr>
          <a:xfrm>
            <a:off x="7524328" y="5903958"/>
            <a:ext cx="1464866" cy="616409"/>
          </a:xfrm>
          <a:prstGeom prst="rect">
            <a:avLst/>
          </a:prstGeom>
        </p:spPr>
      </p:pic>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1段文字版式">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 name="任意多边形: 形状 18"/>
          <p:cNvSpPr/>
          <p:nvPr userDrawn="1"/>
        </p:nvSpPr>
        <p:spPr>
          <a:xfrm>
            <a:off x="0" y="243694"/>
            <a:ext cx="9144000" cy="579395"/>
          </a:xfrm>
          <a:custGeom>
            <a:avLst/>
            <a:gdLst>
              <a:gd name="connsiteX0" fmla="*/ 9472293 w 9486459"/>
              <a:gd name="connsiteY0" fmla="*/ 0 h 579395"/>
              <a:gd name="connsiteX1" fmla="*/ 9486459 w 9486459"/>
              <a:gd name="connsiteY1" fmla="*/ 0 h 579395"/>
              <a:gd name="connsiteX2" fmla="*/ 9122539 w 9486459"/>
              <a:gd name="connsiteY2" fmla="*/ 579395 h 579395"/>
              <a:gd name="connsiteX3" fmla="*/ 9108373 w 9486459"/>
              <a:gd name="connsiteY3" fmla="*/ 579395 h 579395"/>
              <a:gd name="connsiteX4" fmla="*/ 9383852 w 9486459"/>
              <a:gd name="connsiteY4" fmla="*/ 0 h 579395"/>
              <a:gd name="connsiteX5" fmla="*/ 9434831 w 9486459"/>
              <a:gd name="connsiteY5" fmla="*/ 0 h 579395"/>
              <a:gd name="connsiteX6" fmla="*/ 9070911 w 9486459"/>
              <a:gd name="connsiteY6" fmla="*/ 579395 h 579395"/>
              <a:gd name="connsiteX7" fmla="*/ 9019932 w 9486459"/>
              <a:gd name="connsiteY7" fmla="*/ 579395 h 579395"/>
              <a:gd name="connsiteX8" fmla="*/ 0 w 9486459"/>
              <a:gd name="connsiteY8" fmla="*/ 0 h 579395"/>
              <a:gd name="connsiteX9" fmla="*/ 9345418 w 9486459"/>
              <a:gd name="connsiteY9" fmla="*/ 0 h 579395"/>
              <a:gd name="connsiteX10" fmla="*/ 8977879 w 9486459"/>
              <a:gd name="connsiteY10" fmla="*/ 579395 h 579395"/>
              <a:gd name="connsiteX11" fmla="*/ 0 w 9486459"/>
              <a:gd name="connsiteY11" fmla="*/ 579395 h 5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pattFill prst="wdUpDiag">
            <a:fgClr>
              <a:srgbClr val="00449A"/>
            </a:fgClr>
            <a:bgClr>
              <a:srgbClr val="003A8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lvl="0" algn="ctr"/>
            <a:endParaRPr lang="zh-CN" altLang="en-US" sz="1350" dirty="0">
              <a:solidFill>
                <a:srgbClr val="0064B8"/>
              </a:solidFill>
            </a:endParaRPr>
          </a:p>
        </p:txBody>
      </p:sp>
      <p:grpSp>
        <p:nvGrpSpPr>
          <p:cNvPr id="4" name="组合 3"/>
          <p:cNvGrpSpPr/>
          <p:nvPr userDrawn="1"/>
        </p:nvGrpSpPr>
        <p:grpSpPr>
          <a:xfrm>
            <a:off x="332272" y="435940"/>
            <a:ext cx="192878" cy="208413"/>
            <a:chOff x="337460" y="322200"/>
            <a:chExt cx="257171" cy="208413"/>
          </a:xfrm>
        </p:grpSpPr>
        <p:sp>
          <p:nvSpPr>
            <p:cNvPr id="5" name="箭头: V 形 4"/>
            <p:cNvSpPr/>
            <p:nvPr userDrawn="1"/>
          </p:nvSpPr>
          <p:spPr>
            <a:xfrm>
              <a:off x="424769" y="322200"/>
              <a:ext cx="169862" cy="208413"/>
            </a:xfrm>
            <a:prstGeom prst="chevron">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6" name="任意多边形: 形状 5"/>
            <p:cNvSpPr/>
            <p:nvPr userDrawn="1"/>
          </p:nvSpPr>
          <p:spPr>
            <a:xfrm>
              <a:off x="371973" y="322200"/>
              <a:ext cx="120110" cy="208413"/>
            </a:xfrm>
            <a:custGeom>
              <a:avLst/>
              <a:gdLst>
                <a:gd name="connsiteX0" fmla="*/ 0 w 120110"/>
                <a:gd name="connsiteY0" fmla="*/ 0 h 208413"/>
                <a:gd name="connsiteX1" fmla="*/ 35179 w 120110"/>
                <a:gd name="connsiteY1" fmla="*/ 0 h 208413"/>
                <a:gd name="connsiteX2" fmla="*/ 120110 w 120110"/>
                <a:gd name="connsiteY2" fmla="*/ 104207 h 208413"/>
                <a:gd name="connsiteX3" fmla="*/ 35179 w 120110"/>
                <a:gd name="connsiteY3" fmla="*/ 208413 h 208413"/>
                <a:gd name="connsiteX4" fmla="*/ 0 w 120110"/>
                <a:gd name="connsiteY4" fmla="*/ 208413 h 208413"/>
                <a:gd name="connsiteX5" fmla="*/ 84931 w 120110"/>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7" name="任意多边形: 形状 6"/>
            <p:cNvSpPr/>
            <p:nvPr userDrawn="1"/>
          </p:nvSpPr>
          <p:spPr>
            <a:xfrm>
              <a:off x="337460" y="322200"/>
              <a:ext cx="101826" cy="208413"/>
            </a:xfrm>
            <a:custGeom>
              <a:avLst/>
              <a:gdLst>
                <a:gd name="connsiteX0" fmla="*/ 0 w 101826"/>
                <a:gd name="connsiteY0" fmla="*/ 0 h 208413"/>
                <a:gd name="connsiteX1" fmla="*/ 16895 w 101826"/>
                <a:gd name="connsiteY1" fmla="*/ 0 h 208413"/>
                <a:gd name="connsiteX2" fmla="*/ 101826 w 101826"/>
                <a:gd name="connsiteY2" fmla="*/ 104207 h 208413"/>
                <a:gd name="connsiteX3" fmla="*/ 16895 w 101826"/>
                <a:gd name="connsiteY3" fmla="*/ 208413 h 208413"/>
                <a:gd name="connsiteX4" fmla="*/ 0 w 101826"/>
                <a:gd name="connsiteY4" fmla="*/ 208413 h 208413"/>
                <a:gd name="connsiteX5" fmla="*/ 84931 w 101826"/>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grpSp>
      <p:sp>
        <p:nvSpPr>
          <p:cNvPr id="12" name="文本占位符 11"/>
          <p:cNvSpPr>
            <a:spLocks noGrp="1"/>
          </p:cNvSpPr>
          <p:nvPr>
            <p:ph type="body" sz="quarter" idx="12" hasCustomPrompt="1"/>
          </p:nvPr>
        </p:nvSpPr>
        <p:spPr>
          <a:xfrm>
            <a:off x="495301" y="315258"/>
            <a:ext cx="5701478" cy="507831"/>
          </a:xfrm>
          <a:prstGeom prst="rect">
            <a:avLst/>
          </a:prstGeom>
        </p:spPr>
        <p:txBody>
          <a:bodyPr/>
          <a:lstStyle>
            <a:lvl1pPr marL="0" indent="0">
              <a:buFontTx/>
              <a:buNone/>
              <a:defRPr sz="1575" b="1" spc="169">
                <a:solidFill>
                  <a:schemeClr val="bg1"/>
                </a:solidFill>
                <a:latin typeface="+mj-ea"/>
                <a:ea typeface="+mj-ea"/>
              </a:defRPr>
            </a:lvl1pPr>
            <a:lvl2pPr marL="257175" indent="0">
              <a:buFontTx/>
              <a:buNone/>
              <a:defRPr sz="1575" b="1">
                <a:solidFill>
                  <a:schemeClr val="bg1"/>
                </a:solidFill>
                <a:latin typeface="+mj-ea"/>
                <a:ea typeface="+mj-ea"/>
              </a:defRPr>
            </a:lvl2pPr>
            <a:lvl3pPr marL="514350" indent="0">
              <a:buFontTx/>
              <a:buNone/>
              <a:defRPr sz="1575" b="1">
                <a:solidFill>
                  <a:schemeClr val="bg1"/>
                </a:solidFill>
                <a:latin typeface="+mj-ea"/>
                <a:ea typeface="+mj-ea"/>
              </a:defRPr>
            </a:lvl3pPr>
            <a:lvl4pPr marL="771525" indent="0">
              <a:buFontTx/>
              <a:buNone/>
              <a:defRPr sz="1575" b="1">
                <a:solidFill>
                  <a:schemeClr val="bg1"/>
                </a:solidFill>
                <a:latin typeface="+mj-ea"/>
                <a:ea typeface="+mj-ea"/>
              </a:defRPr>
            </a:lvl4pPr>
            <a:lvl5pPr marL="1028700" indent="0">
              <a:buFontTx/>
              <a:buNone/>
              <a:defRPr sz="1575" b="1">
                <a:solidFill>
                  <a:schemeClr val="bg1"/>
                </a:solidFill>
                <a:latin typeface="+mj-ea"/>
                <a:ea typeface="+mj-ea"/>
              </a:defRPr>
            </a:lvl5pPr>
          </a:lstStyle>
          <a:p>
            <a:pPr lvl="0"/>
            <a:r>
              <a:rPr lang="en-US" altLang="zh-CN" dirty="0"/>
              <a:t>Click to edit Master title style</a:t>
            </a:r>
            <a:endParaRPr lang="en-US" altLang="zh-CN" dirty="0"/>
          </a:p>
        </p:txBody>
      </p:sp>
      <p:grpSp>
        <p:nvGrpSpPr>
          <p:cNvPr id="17" name="组合 16"/>
          <p:cNvGrpSpPr/>
          <p:nvPr userDrawn="1"/>
        </p:nvGrpSpPr>
        <p:grpSpPr>
          <a:xfrm>
            <a:off x="500063" y="6520363"/>
            <a:ext cx="8143875" cy="0"/>
            <a:chOff x="666750" y="6520363"/>
            <a:chExt cx="10858500" cy="0"/>
          </a:xfrm>
        </p:grpSpPr>
        <p:cxnSp>
          <p:nvCxnSpPr>
            <p:cNvPr id="15" name="直接连接符 14"/>
            <p:cNvCxnSpPr/>
            <p:nvPr userDrawn="1"/>
          </p:nvCxnSpPr>
          <p:spPr>
            <a:xfrm flipH="1">
              <a:off x="7049084"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666750"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850300" y="6404949"/>
            <a:ext cx="1429627" cy="230832"/>
          </a:xfrm>
          <a:prstGeom prst="rect">
            <a:avLst/>
          </a:prstGeom>
        </p:spPr>
        <p:txBody>
          <a:bodyPr wrap="square" anchor="ctr" anchorCtr="0">
            <a:spAutoFit/>
          </a:bodyPr>
          <a:lstStyle/>
          <a:p>
            <a:pPr algn="ctr"/>
            <a:r>
              <a:rPr lang="en-US" altLang="zh-CN" sz="900" b="1" spc="169" dirty="0">
                <a:solidFill>
                  <a:schemeClr val="tx2"/>
                </a:solidFill>
                <a:latin typeface="+mj-ea"/>
                <a:ea typeface="+mj-ea"/>
              </a:rPr>
              <a:t>《</a:t>
            </a:r>
            <a:r>
              <a:rPr lang="zh-CN" altLang="en-US" sz="900" b="1" spc="169" dirty="0">
                <a:solidFill>
                  <a:schemeClr val="tx2"/>
                </a:solidFill>
                <a:latin typeface="+mj-ea"/>
                <a:ea typeface="+mj-ea"/>
              </a:rPr>
              <a:t>操作系统</a:t>
            </a:r>
            <a:r>
              <a:rPr lang="en-US" altLang="zh-CN" sz="900" b="1" spc="169" dirty="0">
                <a:solidFill>
                  <a:schemeClr val="tx2"/>
                </a:solidFill>
                <a:latin typeface="+mj-ea"/>
                <a:ea typeface="+mj-ea"/>
              </a:rPr>
              <a:t>》</a:t>
            </a:r>
            <a:endParaRPr lang="zh-CN" altLang="en-US" sz="900" b="1" spc="169" dirty="0">
              <a:solidFill>
                <a:schemeClr val="tx2"/>
              </a:solidFill>
              <a:latin typeface="+mj-ea"/>
              <a:ea typeface="+mj-ea"/>
            </a:endParaRP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CCA376F-0FB5-4F3D-85ED-EBB6E2487A8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63EC0BA-F120-4B15-A79B-5375E013FB41}" type="slidenum">
              <a:rPr lang="zh-CN" altLang="en-US"/>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74A4E0B-BBF3-47D9-BB63-18CF2EA6028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7B59EE5-F0EF-45D6-A124-DD37233E6DD2}" type="slidenum">
              <a:rPr lang="zh-CN" altLang="en-US"/>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1052513"/>
            <a:ext cx="4064000" cy="52562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4714" y="1052513"/>
            <a:ext cx="4064000" cy="52562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CA0DD26-4FC3-497A-9642-370F34862BE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8F6580E-2F89-4835-980B-E307402D380B}" type="slidenum">
              <a:rPr lang="zh-CN" altLang="en-US"/>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C05379C-03B6-4045-A8E8-A3421CEC5019}"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5122A01-F4B0-4B01-ADF7-BCE7F2886BE5}" type="slidenum">
              <a:rPr lang="zh-CN" altLang="en-US"/>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p:txBody>
          <a:bodyPr/>
          <a:lstStyle>
            <a:lvl1pPr>
              <a:defRPr/>
            </a:lvl1pPr>
          </a:lstStyle>
          <a:p>
            <a:pPr>
              <a:defRPr/>
            </a:pPr>
            <a:fld id="{BCAE7AE8-008F-408D-9093-639BA953F405}"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B7FFCAA-95CA-4C1E-A5BC-6A2A29A1674C}" type="slidenum">
              <a:rPr lang="zh-CN" altLang="en-US"/>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F61D63D-6514-4ECE-961C-184F9FBDA2D5}"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732240" y="6248400"/>
            <a:ext cx="1905000" cy="457200"/>
          </a:xfrm>
        </p:spPr>
        <p:txBody>
          <a:bodyPr/>
          <a:lstStyle>
            <a:lvl1pPr>
              <a:defRPr/>
            </a:lvl1pPr>
          </a:lstStyle>
          <a:p>
            <a:pPr>
              <a:defRPr/>
            </a:pPr>
            <a:fld id="{5E32AE9C-0600-44EE-B62C-C6AA7B333204}" type="slidenum">
              <a:rPr lang="zh-CN" altLang="en-US"/>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5AA5882-CE3E-4B78-90DC-2CB2F5C90F05}"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04B026-111C-48DD-85FD-193E7645E872}" type="slidenum">
              <a:rPr lang="zh-CN" altLang="en-US"/>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65C20AF-CD16-443F-B9FB-D74A3D749E38}"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30C274D-07FD-4A63-817B-CFE4E00D9980}" type="slidenum">
              <a:rPr lang="zh-CN" altLang="en-US"/>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468315" y="1052513"/>
            <a:ext cx="8280400" cy="525621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789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050" b="0">
                <a:ea typeface="宋体" panose="02010600030101010101" pitchFamily="2" charset="-122"/>
              </a:defRPr>
            </a:lvl1pPr>
          </a:lstStyle>
          <a:p>
            <a:pPr>
              <a:defRPr/>
            </a:pPr>
            <a:fld id="{7337D2B0-9023-43F2-8D96-680874573715}" type="datetime1">
              <a:rPr lang="zh-CN" altLang="en-US"/>
            </a:fld>
            <a:endParaRPr lang="en-US" altLang="zh-CN"/>
          </a:p>
        </p:txBody>
      </p:sp>
      <p:sp>
        <p:nvSpPr>
          <p:cNvPr id="378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defRPr sz="1050" b="0">
                <a:ea typeface="宋体" panose="02010600030101010101" pitchFamily="2"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050" b="0">
                <a:ea typeface="宋体" panose="02010600030101010101" pitchFamily="2" charset="-122"/>
              </a:defRPr>
            </a:lvl1pPr>
          </a:lstStyle>
          <a:p>
            <a:pPr>
              <a:defRPr/>
            </a:pPr>
            <a:fld id="{B876B54B-5E77-439F-A37C-0899F1666753}" type="slidenum">
              <a:rPr lang="zh-CN" altLang="en-US"/>
            </a:fld>
            <a:endParaRPr lang="en-US" altLang="zh-CN"/>
          </a:p>
        </p:txBody>
      </p:sp>
      <p:sp>
        <p:nvSpPr>
          <p:cNvPr id="9" name="文本框 8"/>
          <p:cNvSpPr txBox="1"/>
          <p:nvPr userDrawn="1"/>
        </p:nvSpPr>
        <p:spPr>
          <a:xfrm>
            <a:off x="6730008" y="166943"/>
            <a:ext cx="1728192" cy="369332"/>
          </a:xfrm>
          <a:prstGeom prst="rect">
            <a:avLst/>
          </a:prstGeom>
          <a:noFill/>
        </p:spPr>
        <p:txBody>
          <a:bodyPr wrap="square" rtlCol="0">
            <a:spAutoFit/>
          </a:bodyPr>
          <a:lstStyle/>
          <a:p>
            <a:r>
              <a:rPr lang="zh-CN" altLang="en-US" sz="1800" dirty="0">
                <a:solidFill>
                  <a:srgbClr val="003399"/>
                </a:solidFill>
                <a:latin typeface="华文行楷" panose="02010800040101010101" pitchFamily="2" charset="-122"/>
                <a:ea typeface="华文行楷" panose="02010800040101010101" pitchFamily="2" charset="-122"/>
              </a:rPr>
              <a:t>操 作 系 统</a:t>
            </a:r>
            <a:endParaRPr lang="zh-CN" altLang="en-US" sz="1800" dirty="0">
              <a:solidFill>
                <a:srgbClr val="003399"/>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15"/>
          <a:stretch>
            <a:fillRect/>
          </a:stretch>
        </p:blipFill>
        <p:spPr>
          <a:xfrm>
            <a:off x="8458202" y="246870"/>
            <a:ext cx="396945" cy="3018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txStyles>
    <p:titleStyle>
      <a:lvl1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3429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6858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0287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3716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p:titleStyle>
    <p:bodyStyle>
      <a:lvl1pPr marL="257175" indent="-257175" algn="l" rtl="0" eaLnBrk="0" fontAlgn="base" hangingPunct="0">
        <a:spcBef>
          <a:spcPct val="20000"/>
        </a:spcBef>
        <a:spcAft>
          <a:spcPct val="0"/>
        </a:spcAft>
        <a:buChar char="•"/>
        <a:defRPr kumimoji="1" sz="2400" b="1">
          <a:solidFill>
            <a:srgbClr val="003399"/>
          </a:solidFill>
          <a:effectLst>
            <a:outerShdw blurRad="38100" dist="38100" dir="2700000" algn="tl">
              <a:srgbClr val="C0C0C0"/>
            </a:outerShdw>
          </a:effectLst>
          <a:latin typeface="+mn-lt"/>
          <a:ea typeface="楷体" panose="02010609060101010101" pitchFamily="49" charset="-122"/>
          <a:cs typeface="+mn-cs"/>
        </a:defRPr>
      </a:lvl1pPr>
      <a:lvl2pPr marL="557530" indent="-214630" algn="l" rtl="0" eaLnBrk="0" fontAlgn="base" hangingPunct="0">
        <a:spcBef>
          <a:spcPct val="20000"/>
        </a:spcBef>
        <a:spcAft>
          <a:spcPct val="0"/>
        </a:spcAft>
        <a:buChar char="–"/>
        <a:defRPr kumimoji="1" sz="2100" b="1">
          <a:solidFill>
            <a:srgbClr val="003399"/>
          </a:solidFill>
          <a:effectLst>
            <a:outerShdw blurRad="38100" dist="38100" dir="2700000" algn="tl">
              <a:srgbClr val="C0C0C0"/>
            </a:outerShdw>
          </a:effectLst>
          <a:latin typeface="+mn-lt"/>
          <a:ea typeface="楷体" panose="02010609060101010101" pitchFamily="49" charset="-122"/>
        </a:defRPr>
      </a:lvl2pPr>
      <a:lvl3pPr marL="857250" indent="-171450" algn="l" rtl="0" eaLnBrk="0" fontAlgn="base" hangingPunct="0">
        <a:spcBef>
          <a:spcPct val="20000"/>
        </a:spcBef>
        <a:spcAft>
          <a:spcPct val="0"/>
        </a:spcAft>
        <a:buChar char="•"/>
        <a:defRPr kumimoji="1" sz="1800" b="1">
          <a:solidFill>
            <a:srgbClr val="003399"/>
          </a:solidFill>
          <a:effectLst>
            <a:outerShdw blurRad="38100" dist="38100" dir="2700000" algn="tl">
              <a:srgbClr val="C0C0C0"/>
            </a:outerShdw>
          </a:effectLst>
          <a:latin typeface="+mn-lt"/>
          <a:ea typeface="楷体" panose="02010609060101010101" pitchFamily="49" charset="-122"/>
        </a:defRPr>
      </a:lvl3pPr>
      <a:lvl4pPr marL="1200150" indent="-171450" algn="l" rtl="0" eaLnBrk="0" fontAlgn="base" hangingPunct="0">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楷体" panose="02010609060101010101" pitchFamily="49" charset="-122"/>
        </a:defRPr>
      </a:lvl4pPr>
      <a:lvl5pPr marL="1543050" indent="-171450" algn="l" rtl="0" eaLnBrk="0" fontAlgn="base" hangingPunct="0">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楷体" panose="02010609060101010101" pitchFamily="49" charset="-122"/>
        </a:defRPr>
      </a:lvl5pPr>
      <a:lvl6pPr marL="18859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6pPr>
      <a:lvl7pPr marL="22288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7pPr>
      <a:lvl8pPr marL="25717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8pPr>
      <a:lvl9pPr marL="29146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0.jpeg"/><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4.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hyperlink" Target="https://openeuler.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323528" y="949126"/>
            <a:ext cx="3312368" cy="351236"/>
          </a:xfrm>
          <a:prstGeom prst="rect">
            <a:avLst/>
          </a:prstGeom>
        </p:spPr>
        <p:txBody>
          <a:bodyPr>
            <a:noAutofit/>
          </a:bodyPr>
          <a:lstStyle>
            <a:lvl1pPr marL="342900" indent="-342900" algn="l" rtl="0" eaLnBrk="0" fontAlgn="base" hangingPunct="0">
              <a:spcBef>
                <a:spcPct val="20000"/>
              </a:spcBef>
              <a:spcAft>
                <a:spcPct val="0"/>
              </a:spcAft>
              <a:buChar char="•"/>
              <a:defRPr kumimoji="1" sz="3200" b="1">
                <a:solidFill>
                  <a:srgbClr val="003399"/>
                </a:solidFill>
                <a:effectLst>
                  <a:outerShdw blurRad="38100" dist="38100" dir="2700000" algn="tl">
                    <a:srgbClr val="C0C0C0"/>
                  </a:outerShdw>
                </a:effectLst>
                <a:latin typeface="+mn-lt"/>
                <a:ea typeface="楷体" panose="02010609060101010101" pitchFamily="49" charset="-122"/>
                <a:cs typeface="+mn-cs"/>
              </a:defRPr>
            </a:lvl1pPr>
            <a:lvl2pPr marL="742950" indent="-285750" algn="l" rtl="0" eaLnBrk="0" fontAlgn="base" hangingPunct="0">
              <a:spcBef>
                <a:spcPct val="20000"/>
              </a:spcBef>
              <a:spcAft>
                <a:spcPct val="0"/>
              </a:spcAft>
              <a:buChar char="–"/>
              <a:defRPr kumimoji="1" sz="2800" b="1">
                <a:solidFill>
                  <a:srgbClr val="003399"/>
                </a:solidFill>
                <a:effectLst>
                  <a:outerShdw blurRad="38100" dist="38100" dir="2700000" algn="tl">
                    <a:srgbClr val="C0C0C0"/>
                  </a:outerShdw>
                </a:effectLst>
                <a:latin typeface="+mn-lt"/>
                <a:ea typeface="楷体" panose="02010609060101010101" pitchFamily="49" charset="-122"/>
              </a:defRPr>
            </a:lvl2pPr>
            <a:lvl3pPr marL="1143000" indent="-228600" algn="l" rtl="0" eaLnBrk="0" fontAlgn="base" hangingPunct="0">
              <a:spcBef>
                <a:spcPct val="20000"/>
              </a:spcBef>
              <a:spcAft>
                <a:spcPct val="0"/>
              </a:spcAft>
              <a:buChar char="•"/>
              <a:defRPr kumimoji="1" sz="2400" b="1">
                <a:solidFill>
                  <a:srgbClr val="003399"/>
                </a:solidFill>
                <a:effectLst>
                  <a:outerShdw blurRad="38100" dist="38100" dir="2700000" algn="tl">
                    <a:srgbClr val="C0C0C0"/>
                  </a:outerShdw>
                </a:effectLst>
                <a:latin typeface="+mn-lt"/>
                <a:ea typeface="楷体" panose="02010609060101010101" pitchFamily="49" charset="-122"/>
              </a:defRPr>
            </a:lvl3pPr>
            <a:lvl4pPr marL="1600200" indent="-228600" algn="l" rtl="0" eaLnBrk="0" fontAlgn="base" hangingPunct="0">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楷体" panose="02010609060101010101" pitchFamily="49" charset="-122"/>
              </a:defRPr>
            </a:lvl4pPr>
            <a:lvl5pPr marL="2057400" indent="-228600" algn="l" rtl="0" eaLnBrk="0" fontAlgn="base" hangingPunct="0">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楷体" panose="02010609060101010101" pitchFamily="49" charset="-122"/>
              </a:defRPr>
            </a:lvl5pPr>
            <a:lvl6pPr marL="2514600" indent="-228600" algn="l" rtl="0" fontAlgn="base">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000" b="1">
                <a:solidFill>
                  <a:srgbClr val="003399"/>
                </a:solidFill>
                <a:effectLst>
                  <a:outerShdw blurRad="38100" dist="38100" dir="2700000" algn="tl">
                    <a:srgbClr val="C0C0C0"/>
                  </a:outerShdw>
                </a:effectLst>
                <a:latin typeface="+mn-lt"/>
                <a:ea typeface="+mn-ea"/>
              </a:defRPr>
            </a:lvl9pPr>
          </a:lstStyle>
          <a:p>
            <a:pPr marL="0" indent="0">
              <a:buNone/>
            </a:pPr>
            <a:r>
              <a:rPr lang="en-US" altLang="zh-CN" sz="2800" kern="0" dirty="0">
                <a:solidFill>
                  <a:srgbClr val="000099"/>
                </a:solidFill>
                <a:latin typeface="华文楷体" panose="02010600040101010101" pitchFamily="2" charset="-122"/>
                <a:ea typeface="华文楷体" panose="02010600040101010101" pitchFamily="2" charset="-122"/>
              </a:rPr>
              <a:t>1.1  </a:t>
            </a:r>
            <a:r>
              <a:rPr lang="zh-CN" altLang="zh-CN" sz="2800" kern="0" dirty="0">
                <a:solidFill>
                  <a:srgbClr val="000099"/>
                </a:solidFill>
                <a:latin typeface="华文楷体" panose="02010600040101010101" pitchFamily="2" charset="-122"/>
                <a:ea typeface="华文楷体" panose="02010600040101010101" pitchFamily="2" charset="-122"/>
              </a:rPr>
              <a:t>操作系统的定义</a:t>
            </a:r>
            <a:endParaRPr lang="zh-CN" altLang="zh-CN" sz="2800" kern="0"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605315" y="2205588"/>
            <a:ext cx="2742403" cy="596317"/>
          </a:xfrm>
          <a:prstGeom prst="rect">
            <a:avLst/>
          </a:prstGeom>
        </p:spPr>
        <p:txBody>
          <a:bodyPr wrap="square">
            <a:spAutoFit/>
          </a:bodyPr>
          <a:lstStyle/>
          <a:p>
            <a:pPr algn="just">
              <a:lnSpc>
                <a:spcPct val="125000"/>
              </a:lnSpc>
            </a:pPr>
            <a:r>
              <a:rPr lang="zh-CN" altLang="en-US" sz="2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计算机系统组成</a:t>
            </a:r>
            <a:endParaRPr lang="zh-CN" altLang="zh-CN" sz="2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635896" y="1124744"/>
            <a:ext cx="4902789" cy="5013586"/>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841" y="312401"/>
            <a:ext cx="2853666" cy="452303"/>
          </a:xfrm>
          <a:prstGeom prst="rect">
            <a:avLst/>
          </a:prstGeom>
        </p:spPr>
        <p:txBody>
          <a:bodyPr wrap="none">
            <a:spAutoFit/>
          </a:bodyPr>
          <a:lstStyle/>
          <a:p>
            <a:pPr algn="ctr">
              <a:lnSpc>
                <a:spcPct val="125000"/>
              </a:lnSpc>
              <a:spcAft>
                <a:spcPts val="0"/>
              </a:spcAft>
            </a:pPr>
            <a:r>
              <a:rPr lang="en-US"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文本框 4"/>
          <p:cNvSpPr txBox="1"/>
          <p:nvPr/>
        </p:nvSpPr>
        <p:spPr>
          <a:xfrm>
            <a:off x="793023" y="1414400"/>
            <a:ext cx="7848872" cy="1366528"/>
          </a:xfrm>
          <a:prstGeom prst="rect">
            <a:avLst/>
          </a:prstGeom>
          <a:noFill/>
        </p:spPr>
        <p:txBody>
          <a:bodyPr wrap="square" rtlCol="0">
            <a:spAutoFit/>
          </a:bodyPr>
          <a:lstStyle/>
          <a:p>
            <a:r>
              <a:rPr lang="zh-CN" altLang="en-US" sz="1800" dirty="0">
                <a:solidFill>
                  <a:srgbClr val="6C0000"/>
                </a:solidFill>
              </a:rPr>
              <a:t>计算机硬件的发展历史</a:t>
            </a:r>
            <a:endParaRPr lang="en-US" altLang="zh-CN" sz="1800" dirty="0">
              <a:solidFill>
                <a:srgbClr val="6C0000"/>
              </a:solidFill>
            </a:endParaRPr>
          </a:p>
          <a:p>
            <a:endParaRPr lang="en-US" altLang="zh-CN" sz="1800" dirty="0"/>
          </a:p>
          <a:p>
            <a:r>
              <a:rPr lang="en-US" altLang="zh-CN" sz="1800" dirty="0">
                <a:latin typeface="华文楷体" panose="02010600040101010101" pitchFamily="2" charset="-122"/>
                <a:ea typeface="华文楷体" panose="02010600040101010101" pitchFamily="2" charset="-122"/>
              </a:rPr>
              <a:t>1</a:t>
            </a:r>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1946</a:t>
            </a:r>
            <a:r>
              <a:rPr lang="zh-CN" altLang="zh-CN"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~1950</a:t>
            </a:r>
            <a:r>
              <a:rPr lang="zh-CN" altLang="zh-CN" sz="1800" dirty="0">
                <a:latin typeface="华文楷体" panose="02010600040101010101" pitchFamily="2" charset="-122"/>
                <a:ea typeface="华文楷体" panose="02010600040101010101" pitchFamily="2" charset="-122"/>
              </a:rPr>
              <a:t>年代末期：第</a:t>
            </a:r>
            <a:r>
              <a:rPr lang="en-US" altLang="zh-CN" sz="1800" dirty="0">
                <a:latin typeface="华文楷体" panose="02010600040101010101" pitchFamily="2" charset="-122"/>
                <a:ea typeface="华文楷体" panose="02010600040101010101" pitchFamily="2" charset="-122"/>
              </a:rPr>
              <a:t>1</a:t>
            </a:r>
            <a:r>
              <a:rPr lang="zh-CN" altLang="zh-CN" sz="1800" dirty="0">
                <a:latin typeface="华文楷体" panose="02010600040101010101" pitchFamily="2" charset="-122"/>
                <a:ea typeface="华文楷体" panose="02010600040101010101" pitchFamily="2" charset="-122"/>
              </a:rPr>
              <a:t>代计算机，硬件以电子管为主，无操作系统。</a:t>
            </a:r>
            <a:endParaRPr lang="zh-CN" altLang="zh-CN" sz="1800" dirty="0">
              <a:latin typeface="华文楷体" panose="02010600040101010101" pitchFamily="2" charset="-122"/>
              <a:ea typeface="华文楷体" panose="02010600040101010101" pitchFamily="2" charset="-122"/>
            </a:endParaRPr>
          </a:p>
          <a:p>
            <a:endParaRPr lang="zh-CN" altLang="en-US" sz="1800" dirty="0"/>
          </a:p>
        </p:txBody>
      </p:sp>
      <p:grpSp>
        <p:nvGrpSpPr>
          <p:cNvPr id="6" name="组合 5"/>
          <p:cNvGrpSpPr/>
          <p:nvPr/>
        </p:nvGrpSpPr>
        <p:grpSpPr>
          <a:xfrm>
            <a:off x="4461918" y="3104493"/>
            <a:ext cx="3854498" cy="2844787"/>
            <a:chOff x="0" y="0"/>
            <a:chExt cx="2252980" cy="1852930"/>
          </a:xfrm>
        </p:grpSpPr>
        <p:pic>
          <p:nvPicPr>
            <p:cNvPr id="7" name="图片 6" descr="http://file.elecfans.com/web1/M00/50/4A/pIYBAFrxT5CAWWPpAAFtfA8aqWc7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252980" cy="1266825"/>
            </a:xfrm>
            <a:prstGeom prst="rect">
              <a:avLst/>
            </a:prstGeom>
            <a:noFill/>
            <a:ln>
              <a:noFill/>
            </a:ln>
          </p:spPr>
        </p:pic>
        <p:sp>
          <p:nvSpPr>
            <p:cNvPr id="8" name="矩形 7"/>
            <p:cNvSpPr/>
            <p:nvPr/>
          </p:nvSpPr>
          <p:spPr>
            <a:xfrm>
              <a:off x="0" y="1619250"/>
              <a:ext cx="2189480" cy="2336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1-3 </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代电子管计算机</a:t>
              </a:r>
              <a:endParaRPr lang="zh-CN" altLang="en-US" sz="2000" kern="100" dirty="0">
                <a:ea typeface="宋体" panose="02010600030101010101" pitchFamily="2" charset="-122"/>
                <a:cs typeface="Times New Roman" panose="02020603050405020304" pitchFamily="18" charset="0"/>
              </a:endParaRPr>
            </a:p>
          </p:txBody>
        </p:sp>
      </p:grpSp>
      <p:sp>
        <p:nvSpPr>
          <p:cNvPr id="9" name="矩形 8"/>
          <p:cNvSpPr/>
          <p:nvPr/>
        </p:nvSpPr>
        <p:spPr>
          <a:xfrm>
            <a:off x="498103" y="2708920"/>
            <a:ext cx="3672408" cy="2545762"/>
          </a:xfrm>
          <a:prstGeom prst="rect">
            <a:avLst/>
          </a:prstGeom>
          <a:ln w="25400">
            <a:solidFill>
              <a:srgbClr val="C00000"/>
            </a:solidFill>
          </a:ln>
        </p:spPr>
        <p:txBody>
          <a:bodyPr wrap="square">
            <a:spAutoFit/>
          </a:bodyPr>
          <a:lstStyle/>
          <a:p>
            <a:pPr>
              <a:lnSpc>
                <a:spcPct val="150000"/>
              </a:lnSpc>
            </a:pPr>
            <a:r>
              <a:rPr lang="zh-CN" altLang="zh-CN" sz="18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美籍匈牙利科学家冯·诺伊曼提出了“程序存储”的概念，其基本思想是把一些常用的基本操作都制成电路，每一个这样的操作都用一个数代表，于是这个数就可以指令计算机执行某项操作。</a:t>
            </a:r>
            <a:endParaRPr lang="zh-CN" altLang="en-US" sz="1800" dirty="0">
              <a:latin typeface="华文楷体" panose="02010600040101010101" pitchFamily="2" charset="-122"/>
              <a:ea typeface="华文楷体" panose="02010600040101010101" pitchFamily="2" charset="-122"/>
            </a:endParaRPr>
          </a:p>
        </p:txBody>
      </p:sp>
      <p:sp>
        <p:nvSpPr>
          <p:cNvPr id="10" name="矩形 9"/>
          <p:cNvSpPr/>
          <p:nvPr/>
        </p:nvSpPr>
        <p:spPr>
          <a:xfrm>
            <a:off x="682967" y="1413318"/>
            <a:ext cx="72609" cy="28572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5283" y="2564904"/>
            <a:ext cx="4968552" cy="3312368"/>
          </a:xfrm>
          <a:prstGeom prst="rect">
            <a:avLst/>
          </a:prstGeom>
        </p:spPr>
      </p:pic>
      <p:sp>
        <p:nvSpPr>
          <p:cNvPr id="4" name="矩形 3"/>
          <p:cNvSpPr/>
          <p:nvPr/>
        </p:nvSpPr>
        <p:spPr>
          <a:xfrm>
            <a:off x="536841" y="312401"/>
            <a:ext cx="2853666" cy="452303"/>
          </a:xfrm>
          <a:prstGeom prst="rect">
            <a:avLst/>
          </a:prstGeom>
        </p:spPr>
        <p:txBody>
          <a:bodyPr wrap="none">
            <a:spAutoFit/>
          </a:bodyPr>
          <a:lstStyle/>
          <a:p>
            <a:pPr algn="ctr">
              <a:lnSpc>
                <a:spcPct val="125000"/>
              </a:lnSpc>
              <a:spcAft>
                <a:spcPts val="0"/>
              </a:spcAft>
            </a:pPr>
            <a:r>
              <a:rPr lang="en-US"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20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文本框 4"/>
          <p:cNvSpPr txBox="1"/>
          <p:nvPr/>
        </p:nvSpPr>
        <p:spPr>
          <a:xfrm>
            <a:off x="793023" y="1414400"/>
            <a:ext cx="7848872" cy="1366528"/>
          </a:xfrm>
          <a:prstGeom prst="rect">
            <a:avLst/>
          </a:prstGeom>
          <a:noFill/>
        </p:spPr>
        <p:txBody>
          <a:bodyPr wrap="square" rtlCol="0">
            <a:spAutoFit/>
          </a:bodyPr>
          <a:lstStyle/>
          <a:p>
            <a:r>
              <a:rPr lang="zh-CN" altLang="en-US" sz="1800" dirty="0">
                <a:solidFill>
                  <a:srgbClr val="6C0000"/>
                </a:solidFill>
              </a:rPr>
              <a:t>计算机硬件的发展历史</a:t>
            </a:r>
            <a:endParaRPr lang="en-US" altLang="zh-CN" sz="1800" dirty="0">
              <a:solidFill>
                <a:srgbClr val="6C0000"/>
              </a:solidFill>
            </a:endParaRPr>
          </a:p>
          <a:p>
            <a:endParaRPr lang="en-US" altLang="zh-CN" sz="1800" dirty="0"/>
          </a:p>
          <a:p>
            <a:r>
              <a:rPr lang="en-US" altLang="zh-CN" sz="1800" dirty="0">
                <a:latin typeface="华文楷体" panose="02010600040101010101" pitchFamily="2" charset="-122"/>
                <a:ea typeface="华文楷体" panose="02010600040101010101" pitchFamily="2" charset="-122"/>
              </a:rPr>
              <a:t>1</a:t>
            </a:r>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1946</a:t>
            </a:r>
            <a:r>
              <a:rPr lang="zh-CN" altLang="zh-CN"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~1950</a:t>
            </a:r>
            <a:r>
              <a:rPr lang="zh-CN" altLang="zh-CN" sz="1800" dirty="0">
                <a:latin typeface="华文楷体" panose="02010600040101010101" pitchFamily="2" charset="-122"/>
                <a:ea typeface="华文楷体" panose="02010600040101010101" pitchFamily="2" charset="-122"/>
              </a:rPr>
              <a:t>年代末期：第</a:t>
            </a:r>
            <a:r>
              <a:rPr lang="en-US" altLang="zh-CN" sz="1800" dirty="0">
                <a:latin typeface="华文楷体" panose="02010600040101010101" pitchFamily="2" charset="-122"/>
                <a:ea typeface="华文楷体" panose="02010600040101010101" pitchFamily="2" charset="-122"/>
              </a:rPr>
              <a:t>1</a:t>
            </a:r>
            <a:r>
              <a:rPr lang="zh-CN" altLang="zh-CN" sz="1800" dirty="0">
                <a:latin typeface="华文楷体" panose="02010600040101010101" pitchFamily="2" charset="-122"/>
                <a:ea typeface="华文楷体" panose="02010600040101010101" pitchFamily="2" charset="-122"/>
              </a:rPr>
              <a:t>代计算机，硬件以电子管为主，无操作系统。</a:t>
            </a:r>
            <a:endParaRPr lang="zh-CN" altLang="zh-CN" sz="1800" dirty="0">
              <a:latin typeface="华文楷体" panose="02010600040101010101" pitchFamily="2" charset="-122"/>
              <a:ea typeface="华文楷体" panose="02010600040101010101" pitchFamily="2" charset="-122"/>
            </a:endParaRPr>
          </a:p>
          <a:p>
            <a:endParaRPr lang="zh-CN" altLang="en-US" sz="1800" dirty="0"/>
          </a:p>
        </p:txBody>
      </p:sp>
      <p:sp>
        <p:nvSpPr>
          <p:cNvPr id="9" name="矩形 8"/>
          <p:cNvSpPr/>
          <p:nvPr/>
        </p:nvSpPr>
        <p:spPr>
          <a:xfrm>
            <a:off x="498103" y="2708920"/>
            <a:ext cx="3672408" cy="2545762"/>
          </a:xfrm>
          <a:prstGeom prst="rect">
            <a:avLst/>
          </a:prstGeom>
          <a:ln w="25400">
            <a:solidFill>
              <a:srgbClr val="C00000"/>
            </a:solidFill>
          </a:ln>
        </p:spPr>
        <p:txBody>
          <a:bodyPr wrap="square">
            <a:spAutoFit/>
          </a:bodyPr>
          <a:lstStyle/>
          <a:p>
            <a:pPr>
              <a:lnSpc>
                <a:spcPct val="150000"/>
              </a:lnSpc>
            </a:pPr>
            <a:r>
              <a:rPr lang="zh-CN" altLang="zh-CN" sz="18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美籍匈牙利科学家冯·诺伊曼提出了“程序存储”的概念，其基本思想是把一些常用的基本操作都制成电路，每一个这样的操作都用一个数代表，于是这个数就可以指令计算机执行某项操作。</a:t>
            </a:r>
            <a:endParaRPr lang="zh-CN" altLang="en-US" sz="1800" dirty="0">
              <a:latin typeface="华文楷体" panose="02010600040101010101" pitchFamily="2" charset="-122"/>
              <a:ea typeface="华文楷体" panose="02010600040101010101" pitchFamily="2" charset="-122"/>
            </a:endParaRPr>
          </a:p>
        </p:txBody>
      </p:sp>
      <p:sp>
        <p:nvSpPr>
          <p:cNvPr id="10" name="矩形 9"/>
          <p:cNvSpPr/>
          <p:nvPr/>
        </p:nvSpPr>
        <p:spPr>
          <a:xfrm>
            <a:off x="682967" y="1413318"/>
            <a:ext cx="72609" cy="28572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7480" y="1236859"/>
            <a:ext cx="7199407" cy="1698927"/>
          </a:xfrm>
          <a:prstGeom prst="rect">
            <a:avLst/>
          </a:prstGeom>
          <a:noFill/>
        </p:spPr>
        <p:txBody>
          <a:bodyPr wrap="none" rtlCol="0">
            <a:spAutoFit/>
          </a:bodyPr>
          <a:lstStyle/>
          <a:p>
            <a:r>
              <a:rPr lang="zh-CN" altLang="en-US" sz="1800" dirty="0">
                <a:solidFill>
                  <a:srgbClr val="6C0000"/>
                </a:solidFill>
                <a:latin typeface="华文楷体" panose="02010600040101010101" pitchFamily="2" charset="-122"/>
                <a:ea typeface="华文楷体" panose="02010600040101010101" pitchFamily="2" charset="-122"/>
              </a:rPr>
              <a:t>计算机硬件的发展历史</a:t>
            </a:r>
            <a:endParaRPr lang="en-US" altLang="zh-CN" sz="1800" dirty="0">
              <a:solidFill>
                <a:srgbClr val="6C0000"/>
              </a:solidFill>
              <a:latin typeface="华文楷体" panose="02010600040101010101" pitchFamily="2" charset="-122"/>
              <a:ea typeface="华文楷体" panose="02010600040101010101" pitchFamily="2" charset="-122"/>
            </a:endParaRPr>
          </a:p>
          <a:p>
            <a:endParaRPr lang="en-US" altLang="zh-CN" sz="1800" dirty="0">
              <a:solidFill>
                <a:srgbClr val="002C6C"/>
              </a:solidFill>
              <a:latin typeface="华文楷体" panose="02010600040101010101" pitchFamily="2" charset="-122"/>
              <a:ea typeface="华文楷体" panose="02010600040101010101" pitchFamily="2" charset="-122"/>
            </a:endParaRPr>
          </a:p>
          <a:p>
            <a:r>
              <a:rPr lang="en-US" altLang="zh-CN" sz="1800" dirty="0">
                <a:solidFill>
                  <a:srgbClr val="002C6C"/>
                </a:solidFill>
                <a:latin typeface="华文楷体" panose="02010600040101010101" pitchFamily="2" charset="-122"/>
                <a:ea typeface="华文楷体" panose="02010600040101010101" pitchFamily="2" charset="-122"/>
              </a:rPr>
              <a:t>2</a:t>
            </a:r>
            <a:r>
              <a:rPr lang="zh-CN" altLang="zh-CN" sz="1800" dirty="0">
                <a:solidFill>
                  <a:srgbClr val="002C6C"/>
                </a:solidFill>
                <a:latin typeface="华文楷体" panose="02010600040101010101" pitchFamily="2" charset="-122"/>
                <a:ea typeface="华文楷体" panose="02010600040101010101" pitchFamily="2" charset="-122"/>
              </a:rPr>
              <a:t>）</a:t>
            </a:r>
            <a:r>
              <a:rPr lang="en-US" altLang="zh-CN" sz="1800" dirty="0">
                <a:solidFill>
                  <a:srgbClr val="002C6C"/>
                </a:solidFill>
                <a:latin typeface="华文楷体" panose="02010600040101010101" pitchFamily="2" charset="-122"/>
                <a:ea typeface="华文楷体" panose="02010600040101010101" pitchFamily="2" charset="-122"/>
              </a:rPr>
              <a:t>1960</a:t>
            </a:r>
            <a:r>
              <a:rPr lang="zh-CN" altLang="zh-CN" sz="1800" dirty="0">
                <a:solidFill>
                  <a:srgbClr val="002C6C"/>
                </a:solidFill>
                <a:latin typeface="华文楷体" panose="02010600040101010101" pitchFamily="2" charset="-122"/>
                <a:ea typeface="华文楷体" panose="02010600040101010101" pitchFamily="2" charset="-122"/>
              </a:rPr>
              <a:t>年代初期</a:t>
            </a:r>
            <a:r>
              <a:rPr lang="en-US" altLang="zh-CN" sz="1800" dirty="0">
                <a:solidFill>
                  <a:srgbClr val="002C6C"/>
                </a:solidFill>
                <a:latin typeface="华文楷体" panose="02010600040101010101" pitchFamily="2" charset="-122"/>
                <a:ea typeface="华文楷体" panose="02010600040101010101" pitchFamily="2" charset="-122"/>
              </a:rPr>
              <a:t>~1960</a:t>
            </a:r>
            <a:r>
              <a:rPr lang="zh-CN" altLang="zh-CN" sz="1800" dirty="0">
                <a:solidFill>
                  <a:srgbClr val="002C6C"/>
                </a:solidFill>
                <a:latin typeface="华文楷体" panose="02010600040101010101" pitchFamily="2" charset="-122"/>
                <a:ea typeface="华文楷体" panose="02010600040101010101" pitchFamily="2" charset="-122"/>
              </a:rPr>
              <a:t>年代中期：第</a:t>
            </a:r>
            <a:r>
              <a:rPr lang="en-US" altLang="zh-CN" sz="1800" dirty="0">
                <a:solidFill>
                  <a:srgbClr val="002C6C"/>
                </a:solidFill>
                <a:latin typeface="华文楷体" panose="02010600040101010101" pitchFamily="2" charset="-122"/>
                <a:ea typeface="华文楷体" panose="02010600040101010101" pitchFamily="2" charset="-122"/>
              </a:rPr>
              <a:t>2</a:t>
            </a:r>
            <a:r>
              <a:rPr lang="zh-CN" altLang="zh-CN" sz="1800" dirty="0">
                <a:solidFill>
                  <a:srgbClr val="002C6C"/>
                </a:solidFill>
                <a:latin typeface="华文楷体" panose="02010600040101010101" pitchFamily="2" charset="-122"/>
                <a:ea typeface="华文楷体" panose="02010600040101010101" pitchFamily="2" charset="-122"/>
              </a:rPr>
              <a:t>代计算机，硬件主要是晶体管，</a:t>
            </a:r>
            <a:endParaRPr lang="en-US" altLang="zh-CN" sz="1800" dirty="0">
              <a:solidFill>
                <a:srgbClr val="002C6C"/>
              </a:solidFill>
              <a:latin typeface="华文楷体" panose="02010600040101010101" pitchFamily="2" charset="-122"/>
              <a:ea typeface="华文楷体" panose="02010600040101010101" pitchFamily="2" charset="-122"/>
            </a:endParaRPr>
          </a:p>
          <a:p>
            <a:r>
              <a:rPr lang="zh-CN" altLang="zh-CN" sz="1800" dirty="0">
                <a:solidFill>
                  <a:srgbClr val="002C6C"/>
                </a:solidFill>
                <a:latin typeface="华文楷体" panose="02010600040101010101" pitchFamily="2" charset="-122"/>
                <a:ea typeface="华文楷体" panose="02010600040101010101" pitchFamily="2" charset="-122"/>
              </a:rPr>
              <a:t>出现了以监督程序（</a:t>
            </a:r>
            <a:r>
              <a:rPr lang="en-US" altLang="zh-CN" sz="1800" dirty="0">
                <a:solidFill>
                  <a:srgbClr val="002C6C"/>
                </a:solidFill>
                <a:latin typeface="华文楷体" panose="02010600040101010101" pitchFamily="2" charset="-122"/>
                <a:ea typeface="华文楷体" panose="02010600040101010101" pitchFamily="2" charset="-122"/>
              </a:rPr>
              <a:t>monitor</a:t>
            </a:r>
            <a:r>
              <a:rPr lang="zh-CN" altLang="zh-CN" sz="1800" dirty="0">
                <a:solidFill>
                  <a:srgbClr val="002C6C"/>
                </a:solidFill>
                <a:latin typeface="华文楷体" panose="02010600040101010101" pitchFamily="2" charset="-122"/>
                <a:ea typeface="华文楷体" panose="02010600040101010101" pitchFamily="2" charset="-122"/>
              </a:rPr>
              <a:t>）为代表的批处理系统。</a:t>
            </a:r>
            <a:endParaRPr lang="zh-CN" altLang="zh-CN" sz="1800" dirty="0">
              <a:solidFill>
                <a:srgbClr val="002C6C"/>
              </a:solidFill>
              <a:latin typeface="华文楷体" panose="02010600040101010101" pitchFamily="2" charset="-122"/>
              <a:ea typeface="华文楷体" panose="02010600040101010101" pitchFamily="2" charset="-122"/>
            </a:endParaRPr>
          </a:p>
          <a:p>
            <a:endParaRPr lang="zh-CN" altLang="en-US" sz="1800" dirty="0">
              <a:solidFill>
                <a:srgbClr val="002C6C"/>
              </a:solidFill>
              <a:latin typeface="华文楷体" panose="02010600040101010101" pitchFamily="2" charset="-122"/>
              <a:ea typeface="华文楷体" panose="02010600040101010101" pitchFamily="2" charset="-122"/>
            </a:endParaRPr>
          </a:p>
        </p:txBody>
      </p:sp>
      <p:grpSp>
        <p:nvGrpSpPr>
          <p:cNvPr id="10" name="组合 9"/>
          <p:cNvGrpSpPr/>
          <p:nvPr/>
        </p:nvGrpSpPr>
        <p:grpSpPr>
          <a:xfrm>
            <a:off x="5257014" y="3212976"/>
            <a:ext cx="3168352" cy="2483086"/>
            <a:chOff x="0" y="0"/>
            <a:chExt cx="2334260" cy="1745615"/>
          </a:xfrm>
        </p:grpSpPr>
        <p:pic>
          <p:nvPicPr>
            <p:cNvPr id="11" name="图片 10" descr="http://a2.att.hudong.com/38/40/300485859609133223408896444_95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334260" cy="1304925"/>
            </a:xfrm>
            <a:prstGeom prst="rect">
              <a:avLst/>
            </a:prstGeom>
            <a:noFill/>
            <a:ln>
              <a:noFill/>
            </a:ln>
          </p:spPr>
        </p:pic>
        <p:sp>
          <p:nvSpPr>
            <p:cNvPr id="12" name="矩形 11"/>
            <p:cNvSpPr/>
            <p:nvPr/>
          </p:nvSpPr>
          <p:spPr>
            <a:xfrm>
              <a:off x="72390" y="1511935"/>
              <a:ext cx="2189480" cy="2336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1-4 </a:t>
              </a:r>
              <a:r>
                <a:rPr lang="zh-CN" alt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代晶体管计算机</a:t>
              </a:r>
              <a:endParaRPr lang="zh-CN" altLang="en-US" sz="1050" kern="100" dirty="0">
                <a:ea typeface="宋体" panose="02010600030101010101" pitchFamily="2" charset="-122"/>
                <a:cs typeface="Times New Roman" panose="02020603050405020304" pitchFamily="18" charset="0"/>
              </a:endParaRPr>
            </a:p>
          </p:txBody>
        </p:sp>
      </p:grpSp>
      <p:sp>
        <p:nvSpPr>
          <p:cNvPr id="3" name="矩形 2"/>
          <p:cNvSpPr/>
          <p:nvPr/>
        </p:nvSpPr>
        <p:spPr>
          <a:xfrm>
            <a:off x="541340" y="3485417"/>
            <a:ext cx="4715674" cy="1565878"/>
          </a:xfrm>
          <a:prstGeom prst="rect">
            <a:avLst/>
          </a:prstGeom>
        </p:spPr>
        <p:txBody>
          <a:bodyPr wrap="square">
            <a:spAutoFit/>
          </a:bodyPr>
          <a:lstStyle/>
          <a:p>
            <a:pPr marL="214630" indent="-214630">
              <a:lnSpc>
                <a:spcPct val="125000"/>
              </a:lnSpc>
              <a:buFont typeface="Wingdings" panose="05000000000000000000" pitchFamily="2" charset="2"/>
              <a:buChar char="l"/>
            </a:pPr>
            <a:r>
              <a:rPr lang="zh-CN"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第二代计算机增加了</a:t>
            </a:r>
            <a:r>
              <a:rPr lang="en-US"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浮点运算</a:t>
            </a:r>
            <a:r>
              <a:rPr lang="zh-CN"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，使数据的绝对值可达</a:t>
            </a:r>
            <a:r>
              <a:rPr lang="en-US" altLang="zh-CN" sz="18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的几十次方或几百次方</a:t>
            </a:r>
            <a:r>
              <a:rPr lang="zh-CN" altLang="en-US"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endParaRPr lang="en-US"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pPr marL="214630" indent="-214630">
              <a:lnSpc>
                <a:spcPct val="125000"/>
              </a:lnSpc>
              <a:buFont typeface="Wingdings" panose="05000000000000000000" pitchFamily="2" charset="2"/>
              <a:buChar char="l"/>
            </a:pPr>
            <a:r>
              <a:rPr lang="zh-CN"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计算机的计算能力实现了一次飞跃</a:t>
            </a:r>
            <a:r>
              <a:rPr lang="en-US"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r>
              <a:rPr lang="zh-CN" altLang="en-US"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pPr marL="214630" indent="-214630">
              <a:lnSpc>
                <a:spcPct val="125000"/>
              </a:lnSpc>
              <a:buFont typeface="Wingdings" panose="05000000000000000000" pitchFamily="2" charset="2"/>
              <a:buChar char="l"/>
            </a:pPr>
            <a:r>
              <a:rPr lang="zh-CN" altLang="zh-CN"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体积减小，寿命大大延长，价格降低</a:t>
            </a:r>
            <a:r>
              <a:rPr lang="zh-CN" altLang="en-US" sz="18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467544" y="1258555"/>
            <a:ext cx="96440" cy="20839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683568" y="324885"/>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378893"/>
            <a:ext cx="7992888" cy="1200329"/>
          </a:xfrm>
          <a:prstGeom prst="rect">
            <a:avLst/>
          </a:prstGeom>
        </p:spPr>
        <p:txBody>
          <a:bodyPr wrap="square">
            <a:spAutoFit/>
          </a:bodyPr>
          <a:lstStyle/>
          <a:p>
            <a:r>
              <a:rPr lang="zh-CN" altLang="en-US" dirty="0">
                <a:solidFill>
                  <a:srgbClr val="262525"/>
                </a:solidFill>
                <a:latin typeface="仿宋" panose="02010609060101010101" pitchFamily="49" charset="-122"/>
                <a:ea typeface="仿宋" panose="02010609060101010101" pitchFamily="49" charset="-122"/>
              </a:rPr>
              <a:t>中国第一台晶体管数字计算机（</a:t>
            </a:r>
            <a:r>
              <a:rPr lang="en-US" altLang="zh-CN" dirty="0">
                <a:solidFill>
                  <a:srgbClr val="262525"/>
                </a:solidFill>
                <a:latin typeface="仿宋" panose="02010609060101010101" pitchFamily="49" charset="-122"/>
                <a:ea typeface="仿宋" panose="02010609060101010101" pitchFamily="49" charset="-122"/>
              </a:rPr>
              <a:t>441-B</a:t>
            </a:r>
            <a:r>
              <a:rPr lang="zh-CN" altLang="en-US" dirty="0">
                <a:solidFill>
                  <a:srgbClr val="262525"/>
                </a:solidFill>
                <a:latin typeface="仿宋" panose="02010609060101010101" pitchFamily="49" charset="-122"/>
                <a:ea typeface="仿宋" panose="02010609060101010101" pitchFamily="49" charset="-122"/>
              </a:rPr>
              <a:t>计算机）由哈尔滨军事工程学院（哈军工）研制成功，历时</a:t>
            </a:r>
            <a:r>
              <a:rPr lang="en-US" altLang="zh-CN" dirty="0">
                <a:solidFill>
                  <a:srgbClr val="262525"/>
                </a:solidFill>
                <a:latin typeface="仿宋" panose="02010609060101010101" pitchFamily="49" charset="-122"/>
                <a:ea typeface="仿宋" panose="02010609060101010101" pitchFamily="49" charset="-122"/>
              </a:rPr>
              <a:t>4</a:t>
            </a:r>
            <a:r>
              <a:rPr lang="zh-CN" altLang="en-US" dirty="0">
                <a:solidFill>
                  <a:srgbClr val="262525"/>
                </a:solidFill>
                <a:latin typeface="仿宋" panose="02010609060101010101" pitchFamily="49" charset="-122"/>
                <a:ea typeface="仿宋" panose="02010609060101010101" pitchFamily="49" charset="-122"/>
              </a:rPr>
              <a:t>年（</a:t>
            </a:r>
            <a:r>
              <a:rPr lang="en-US" altLang="zh-CN" dirty="0">
                <a:solidFill>
                  <a:srgbClr val="262525"/>
                </a:solidFill>
                <a:latin typeface="仿宋" panose="02010609060101010101" pitchFamily="49" charset="-122"/>
                <a:ea typeface="仿宋" panose="02010609060101010101" pitchFamily="49" charset="-122"/>
              </a:rPr>
              <a:t>1962-1965</a:t>
            </a:r>
            <a:r>
              <a:rPr lang="zh-CN" altLang="en-US" dirty="0">
                <a:solidFill>
                  <a:srgbClr val="262525"/>
                </a:solidFill>
                <a:latin typeface="仿宋" panose="02010609060101010101" pitchFamily="49" charset="-122"/>
                <a:ea typeface="仿宋" panose="02010609060101010101" pitchFamily="49" charset="-122"/>
              </a:rPr>
              <a:t>），</a:t>
            </a:r>
            <a:r>
              <a:rPr lang="en-US" altLang="zh-CN" dirty="0">
                <a:solidFill>
                  <a:srgbClr val="262525"/>
                </a:solidFill>
                <a:latin typeface="仿宋" panose="02010609060101010101" pitchFamily="49" charset="-122"/>
                <a:ea typeface="仿宋" panose="02010609060101010101" pitchFamily="49" charset="-122"/>
              </a:rPr>
              <a:t>1965</a:t>
            </a:r>
            <a:r>
              <a:rPr lang="zh-CN" altLang="en-US" dirty="0">
                <a:solidFill>
                  <a:srgbClr val="262525"/>
                </a:solidFill>
                <a:latin typeface="仿宋" panose="02010609060101010101" pitchFamily="49" charset="-122"/>
                <a:ea typeface="仿宋" panose="02010609060101010101" pitchFamily="49" charset="-122"/>
              </a:rPr>
              <a:t>年</a:t>
            </a:r>
            <a:r>
              <a:rPr lang="en-US" altLang="zh-CN" dirty="0">
                <a:solidFill>
                  <a:srgbClr val="262525"/>
                </a:solidFill>
                <a:latin typeface="仿宋" panose="02010609060101010101" pitchFamily="49" charset="-122"/>
                <a:ea typeface="仿宋" panose="02010609060101010101" pitchFamily="49" charset="-122"/>
              </a:rPr>
              <a:t>4</a:t>
            </a:r>
            <a:r>
              <a:rPr lang="zh-CN" altLang="en-US" dirty="0">
                <a:solidFill>
                  <a:srgbClr val="262525"/>
                </a:solidFill>
                <a:latin typeface="仿宋" panose="02010609060101010101" pitchFamily="49" charset="-122"/>
                <a:ea typeface="仿宋" panose="02010609060101010101" pitchFamily="49" charset="-122"/>
              </a:rPr>
              <a:t>月</a:t>
            </a:r>
            <a:r>
              <a:rPr lang="en-US" altLang="zh-CN" dirty="0">
                <a:solidFill>
                  <a:srgbClr val="262525"/>
                </a:solidFill>
                <a:latin typeface="仿宋" panose="02010609060101010101" pitchFamily="49" charset="-122"/>
                <a:ea typeface="仿宋" panose="02010609060101010101" pitchFamily="49" charset="-122"/>
              </a:rPr>
              <a:t>26</a:t>
            </a:r>
            <a:r>
              <a:rPr lang="zh-CN" altLang="en-US" dirty="0">
                <a:solidFill>
                  <a:srgbClr val="262525"/>
                </a:solidFill>
                <a:latin typeface="仿宋" panose="02010609060101010101" pitchFamily="49" charset="-122"/>
                <a:ea typeface="仿宋" panose="02010609060101010101" pitchFamily="49" charset="-122"/>
              </a:rPr>
              <a:t>日，</a:t>
            </a:r>
            <a:r>
              <a:rPr lang="en-US" altLang="zh-CN" dirty="0">
                <a:solidFill>
                  <a:srgbClr val="262525"/>
                </a:solidFill>
                <a:latin typeface="仿宋" panose="02010609060101010101" pitchFamily="49" charset="-122"/>
                <a:ea typeface="仿宋" panose="02010609060101010101" pitchFamily="49" charset="-122"/>
              </a:rPr>
              <a:t>441-B</a:t>
            </a:r>
            <a:r>
              <a:rPr lang="zh-CN" altLang="en-US" dirty="0">
                <a:solidFill>
                  <a:srgbClr val="262525"/>
                </a:solidFill>
                <a:latin typeface="仿宋" panose="02010609060101010101" pitchFamily="49" charset="-122"/>
                <a:ea typeface="仿宋" panose="02010609060101010101" pitchFamily="49" charset="-122"/>
              </a:rPr>
              <a:t>机通过国防科委鉴定。</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579222"/>
            <a:ext cx="4176464" cy="2929327"/>
          </a:xfrm>
          <a:prstGeom prst="rect">
            <a:avLst/>
          </a:prstGeom>
        </p:spPr>
      </p:pic>
      <p:sp>
        <p:nvSpPr>
          <p:cNvPr id="5" name="矩形 4"/>
          <p:cNvSpPr/>
          <p:nvPr/>
        </p:nvSpPr>
        <p:spPr>
          <a:xfrm>
            <a:off x="2231740" y="5877272"/>
            <a:ext cx="6264696" cy="323165"/>
          </a:xfrm>
          <a:prstGeom prst="rect">
            <a:avLst/>
          </a:prstGeom>
        </p:spPr>
        <p:txBody>
          <a:bodyPr wrap="square">
            <a:spAutoFit/>
          </a:bodyPr>
          <a:lstStyle/>
          <a:p>
            <a:r>
              <a:rPr lang="zh-CN" altLang="en-US" sz="1500" dirty="0">
                <a:solidFill>
                  <a:srgbClr val="C00000"/>
                </a:solidFill>
                <a:latin typeface="仿宋" panose="02010609060101010101" pitchFamily="49" charset="-122"/>
                <a:ea typeface="仿宋" panose="02010609060101010101" pitchFamily="49" charset="-122"/>
              </a:rPr>
              <a:t>成都电讯工程学院计算机专业仿制的</a:t>
            </a:r>
            <a:r>
              <a:rPr lang="en-US" altLang="zh-CN" sz="1500" dirty="0">
                <a:solidFill>
                  <a:srgbClr val="C00000"/>
                </a:solidFill>
                <a:latin typeface="仿宋" panose="02010609060101010101" pitchFamily="49" charset="-122"/>
                <a:ea typeface="仿宋" panose="02010609060101010101" pitchFamily="49" charset="-122"/>
              </a:rPr>
              <a:t>441-B</a:t>
            </a:r>
            <a:r>
              <a:rPr lang="zh-CN" altLang="en-US" sz="1500" dirty="0">
                <a:solidFill>
                  <a:srgbClr val="C00000"/>
                </a:solidFill>
                <a:latin typeface="仿宋" panose="02010609060101010101" pitchFamily="49" charset="-122"/>
                <a:ea typeface="仿宋" panose="02010609060101010101" pitchFamily="49" charset="-122"/>
              </a:rPr>
              <a:t>晶体管计算机照片</a:t>
            </a:r>
            <a:endParaRPr lang="zh-CN" altLang="en-US" sz="1500" dirty="0">
              <a:solidFill>
                <a:srgbClr val="C00000"/>
              </a:solidFill>
              <a:latin typeface="仿宋" panose="02010609060101010101" pitchFamily="49" charset="-122"/>
              <a:ea typeface="仿宋" panose="02010609060101010101" pitchFamily="49" charset="-122"/>
            </a:endParaRPr>
          </a:p>
        </p:txBody>
      </p:sp>
      <p:sp>
        <p:nvSpPr>
          <p:cNvPr id="6" name="文本占位符 1"/>
          <p:cNvSpPr>
            <a:spLocks noGrp="1"/>
          </p:cNvSpPr>
          <p:nvPr>
            <p:ph type="body" sz="quarter" idx="12"/>
          </p:nvPr>
        </p:nvSpPr>
        <p:spPr>
          <a:xfrm>
            <a:off x="781331" y="402570"/>
            <a:ext cx="4276725" cy="381000"/>
          </a:xfrm>
        </p:spPr>
        <p:txBody>
          <a:bodyPr/>
          <a:lstStyle/>
          <a:p>
            <a:r>
              <a:rPr lang="zh-CN" altLang="en-US" dirty="0">
                <a:latin typeface="仿宋" panose="02010609060101010101" pitchFamily="49" charset="-122"/>
                <a:ea typeface="仿宋" panose="02010609060101010101" pitchFamily="49" charset="-122"/>
              </a:rPr>
              <a:t>中国计算机的发展</a:t>
            </a:r>
            <a:r>
              <a:rPr lang="en-US" altLang="zh-CN" dirty="0">
                <a:latin typeface="仿宋" panose="02010609060101010101" pitchFamily="49" charset="-122"/>
                <a:ea typeface="仿宋" panose="02010609060101010101" pitchFamily="49" charset="-122"/>
              </a:rPr>
              <a:t>(II)</a:t>
            </a:r>
            <a:endParaRPr lang="zh-CN" altLang="en-US" dirty="0">
              <a:latin typeface="仿宋" panose="02010609060101010101" pitchFamily="49" charset="-122"/>
              <a:ea typeface="仿宋" panose="02010609060101010101" pitchFamily="49" charset="-122"/>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478" y="1174368"/>
            <a:ext cx="7308304" cy="1938992"/>
          </a:xfrm>
          <a:prstGeom prst="rect">
            <a:avLst/>
          </a:prstGeom>
          <a:noFill/>
        </p:spPr>
        <p:txBody>
          <a:bodyPr wrap="square" rtlCol="0">
            <a:spAutoFit/>
          </a:bodyPr>
          <a:lstStyle/>
          <a:p>
            <a:r>
              <a:rPr lang="zh-CN" altLang="en-US" sz="2800" dirty="0">
                <a:solidFill>
                  <a:srgbClr val="6C0000"/>
                </a:solidFill>
                <a:latin typeface="华文楷体" panose="02010600040101010101" pitchFamily="2" charset="-122"/>
                <a:ea typeface="华文楷体" panose="02010600040101010101" pitchFamily="2" charset="-122"/>
              </a:rPr>
              <a:t>计算机硬件的发展历史</a:t>
            </a:r>
            <a:endParaRPr lang="en-US" altLang="zh-CN" sz="28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002C6C"/>
                </a:solidFill>
                <a:latin typeface="华文楷体" panose="02010600040101010101" pitchFamily="2" charset="-122"/>
                <a:ea typeface="华文楷体" panose="02010600040101010101" pitchFamily="2" charset="-122"/>
              </a:rPr>
              <a:t>3</a:t>
            </a:r>
            <a:r>
              <a:rPr lang="zh-CN" altLang="zh-CN" sz="2000" dirty="0">
                <a:solidFill>
                  <a:srgbClr val="002C6C"/>
                </a:solidFill>
                <a:latin typeface="华文楷体" panose="02010600040101010101" pitchFamily="2" charset="-122"/>
                <a:ea typeface="华文楷体" panose="02010600040101010101" pitchFamily="2" charset="-122"/>
              </a:rPr>
              <a:t>）</a:t>
            </a:r>
            <a:r>
              <a:rPr lang="en-US" altLang="zh-CN" sz="2000" dirty="0">
                <a:solidFill>
                  <a:srgbClr val="002C6C"/>
                </a:solidFill>
                <a:latin typeface="华文楷体" panose="02010600040101010101" pitchFamily="2" charset="-122"/>
                <a:ea typeface="华文楷体" panose="02010600040101010101" pitchFamily="2" charset="-122"/>
              </a:rPr>
              <a:t>1960</a:t>
            </a:r>
            <a:r>
              <a:rPr lang="zh-CN" altLang="zh-CN" sz="2000" dirty="0">
                <a:solidFill>
                  <a:srgbClr val="002C6C"/>
                </a:solidFill>
                <a:latin typeface="华文楷体" panose="02010600040101010101" pitchFamily="2" charset="-122"/>
                <a:ea typeface="华文楷体" panose="02010600040101010101" pitchFamily="2" charset="-122"/>
              </a:rPr>
              <a:t>年代后期</a:t>
            </a:r>
            <a:r>
              <a:rPr lang="en-US" altLang="zh-CN" sz="2000" dirty="0">
                <a:solidFill>
                  <a:srgbClr val="002C6C"/>
                </a:solidFill>
                <a:latin typeface="华文楷体" panose="02010600040101010101" pitchFamily="2" charset="-122"/>
                <a:ea typeface="华文楷体" panose="02010600040101010101" pitchFamily="2" charset="-122"/>
              </a:rPr>
              <a:t>~1970</a:t>
            </a:r>
            <a:r>
              <a:rPr lang="zh-CN" altLang="zh-CN" sz="2000" dirty="0">
                <a:solidFill>
                  <a:srgbClr val="002C6C"/>
                </a:solidFill>
                <a:latin typeface="华文楷体" panose="02010600040101010101" pitchFamily="2" charset="-122"/>
                <a:ea typeface="华文楷体" panose="02010600040101010101" pitchFamily="2" charset="-122"/>
              </a:rPr>
              <a:t>年代中期：第</a:t>
            </a:r>
            <a:r>
              <a:rPr lang="en-US" altLang="zh-CN" sz="2000" dirty="0">
                <a:solidFill>
                  <a:srgbClr val="002C6C"/>
                </a:solidFill>
                <a:latin typeface="华文楷体" panose="02010600040101010101" pitchFamily="2" charset="-122"/>
                <a:ea typeface="华文楷体" panose="02010600040101010101" pitchFamily="2" charset="-122"/>
              </a:rPr>
              <a:t>3</a:t>
            </a:r>
            <a:r>
              <a:rPr lang="zh-CN" altLang="zh-CN" sz="2000" dirty="0">
                <a:solidFill>
                  <a:srgbClr val="002C6C"/>
                </a:solidFill>
                <a:latin typeface="华文楷体" panose="02010600040101010101" pitchFamily="2" charset="-122"/>
                <a:ea typeface="华文楷体" panose="02010600040101010101" pitchFamily="2" charset="-122"/>
              </a:rPr>
              <a:t>代计算机，集成电路成为硬件的主流，产生了以多道程序系统为代表的通用操作系统。</a:t>
            </a:r>
            <a:endParaRPr lang="zh-CN" altLang="zh-CN" sz="2000" dirty="0">
              <a:solidFill>
                <a:srgbClr val="002C6C"/>
              </a:solidFill>
              <a:latin typeface="华文楷体" panose="02010600040101010101" pitchFamily="2" charset="-122"/>
              <a:ea typeface="华文楷体" panose="02010600040101010101" pitchFamily="2" charset="-122"/>
            </a:endParaRPr>
          </a:p>
          <a:p>
            <a:endParaRPr lang="zh-CN" altLang="en-US" sz="2000" dirty="0">
              <a:solidFill>
                <a:srgbClr val="002C6C"/>
              </a:solidFill>
              <a:latin typeface="华文楷体" panose="02010600040101010101" pitchFamily="2" charset="-122"/>
              <a:ea typeface="华文楷体" panose="02010600040101010101" pitchFamily="2" charset="-122"/>
            </a:endParaRPr>
          </a:p>
        </p:txBody>
      </p:sp>
      <p:grpSp>
        <p:nvGrpSpPr>
          <p:cNvPr id="10" name="组合 9"/>
          <p:cNvGrpSpPr/>
          <p:nvPr/>
        </p:nvGrpSpPr>
        <p:grpSpPr>
          <a:xfrm>
            <a:off x="4572000" y="3068960"/>
            <a:ext cx="3764782" cy="3173062"/>
            <a:chOff x="-4655" y="0"/>
            <a:chExt cx="2189480" cy="2032842"/>
          </a:xfrm>
        </p:grpSpPr>
        <p:pic>
          <p:nvPicPr>
            <p:cNvPr id="11" name="图片 10" descr="https://ss3.bdstatic.com/70cFv8Sh_Q1YnxGkpoWK1HF6hhy/it/u=1560705970,3848461971&amp;fm=26&amp;gp=0.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2425" y="0"/>
              <a:ext cx="1295400" cy="1727835"/>
            </a:xfrm>
            <a:prstGeom prst="rect">
              <a:avLst/>
            </a:prstGeom>
            <a:noFill/>
            <a:ln>
              <a:noFill/>
            </a:ln>
          </p:spPr>
        </p:pic>
        <p:sp>
          <p:nvSpPr>
            <p:cNvPr id="12" name="矩形 11"/>
            <p:cNvSpPr/>
            <p:nvPr/>
          </p:nvSpPr>
          <p:spPr>
            <a:xfrm>
              <a:off x="-4655" y="1799162"/>
              <a:ext cx="2189480" cy="2336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1-5 </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a:t>
              </a:r>
              <a:r>
                <a:rPr lang="zh-CN" altLang="en-US" sz="2000" kern="100" dirty="0">
                  <a:solidFill>
                    <a:srgbClr val="000000"/>
                  </a:solidFill>
                  <a:ea typeface="Times New Roman" panose="02020603050405020304" pitchFamily="18" charset="0"/>
                  <a:cs typeface="Times New Roman" panose="02020603050405020304" pitchFamily="18" charset="0"/>
                </a:rPr>
                <a:t> </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集成电路计算机</a:t>
              </a:r>
              <a:endParaRPr lang="zh-CN" altLang="en-US" sz="2000" kern="100" dirty="0">
                <a:ea typeface="宋体" panose="02010600030101010101" pitchFamily="2" charset="-122"/>
                <a:cs typeface="Times New Roman" panose="02020603050405020304" pitchFamily="18" charset="0"/>
              </a:endParaRPr>
            </a:p>
          </p:txBody>
        </p:sp>
      </p:grpSp>
      <p:sp>
        <p:nvSpPr>
          <p:cNvPr id="3" name="矩形 2"/>
          <p:cNvSpPr/>
          <p:nvPr/>
        </p:nvSpPr>
        <p:spPr>
          <a:xfrm>
            <a:off x="625308" y="3224694"/>
            <a:ext cx="4521608" cy="2308324"/>
          </a:xfrm>
          <a:prstGeom prst="rect">
            <a:avLst/>
          </a:prstGeom>
        </p:spPr>
        <p:txBody>
          <a:bodyPr wrap="square">
            <a:spAutoFit/>
          </a:bodyPr>
          <a:lstStyle/>
          <a:p>
            <a:r>
              <a:rPr lang="en-US"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计算机软件</a:t>
            </a:r>
            <a:r>
              <a:rPr lang="zh-CN"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技术的进一步发展，尤其是操作系统的逐步成熟是第三代计算机的显著特点。</a:t>
            </a:r>
            <a:r>
              <a:rPr lang="en-US"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多处理机</a:t>
            </a:r>
            <a:r>
              <a:rPr lang="zh-CN"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虚拟存储器</a:t>
            </a:r>
            <a:r>
              <a:rPr lang="zh-CN"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系统以及面向用户的应用软件的发展，大大丰富了计算机软件资源。</a:t>
            </a:r>
            <a:endParaRPr lang="zh-CN" altLang="en-US" dirty="0">
              <a:latin typeface="华文楷体" panose="02010600040101010101" pitchFamily="2" charset="-122"/>
              <a:ea typeface="华文楷体" panose="02010600040101010101" pitchFamily="2" charset="-122"/>
            </a:endParaRPr>
          </a:p>
        </p:txBody>
      </p:sp>
      <p:sp>
        <p:nvSpPr>
          <p:cNvPr id="9" name="矩形 8"/>
          <p:cNvSpPr/>
          <p:nvPr/>
        </p:nvSpPr>
        <p:spPr>
          <a:xfrm>
            <a:off x="704587" y="1252076"/>
            <a:ext cx="205262" cy="4621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549697" y="364737"/>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0104" y="1442545"/>
            <a:ext cx="8392041" cy="1877437"/>
          </a:xfrm>
          <a:prstGeom prst="rect">
            <a:avLst/>
          </a:prstGeom>
          <a:noFill/>
        </p:spPr>
        <p:txBody>
          <a:bodyPr wrap="non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计算机硬件的发展历史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002C6C"/>
                </a:solidFill>
                <a:latin typeface="华文楷体" panose="02010600040101010101" pitchFamily="2" charset="-122"/>
                <a:ea typeface="华文楷体" panose="02010600040101010101" pitchFamily="2" charset="-122"/>
              </a:rPr>
              <a:t>4</a:t>
            </a:r>
            <a:r>
              <a:rPr lang="zh-CN" altLang="zh-CN" sz="2000" dirty="0">
                <a:solidFill>
                  <a:srgbClr val="002C6C"/>
                </a:solidFill>
                <a:latin typeface="华文楷体" panose="02010600040101010101" pitchFamily="2" charset="-122"/>
                <a:ea typeface="华文楷体" panose="02010600040101010101" pitchFamily="2" charset="-122"/>
              </a:rPr>
              <a:t>）</a:t>
            </a:r>
            <a:r>
              <a:rPr lang="en-US" altLang="zh-CN" sz="2000" dirty="0">
                <a:solidFill>
                  <a:srgbClr val="002C6C"/>
                </a:solidFill>
                <a:latin typeface="华文楷体" panose="02010600040101010101" pitchFamily="2" charset="-122"/>
                <a:ea typeface="华文楷体" panose="02010600040101010101" pitchFamily="2" charset="-122"/>
              </a:rPr>
              <a:t>1970</a:t>
            </a:r>
            <a:r>
              <a:rPr lang="zh-CN" altLang="zh-CN" sz="2000" dirty="0">
                <a:solidFill>
                  <a:srgbClr val="002C6C"/>
                </a:solidFill>
                <a:latin typeface="华文楷体" panose="02010600040101010101" pitchFamily="2" charset="-122"/>
                <a:ea typeface="华文楷体" panose="02010600040101010101" pitchFamily="2" charset="-122"/>
              </a:rPr>
              <a:t>年代后期</a:t>
            </a:r>
            <a:r>
              <a:rPr lang="en-US" altLang="zh-CN" sz="2000" dirty="0">
                <a:solidFill>
                  <a:srgbClr val="002C6C"/>
                </a:solidFill>
                <a:latin typeface="华文楷体" panose="02010600040101010101" pitchFamily="2" charset="-122"/>
                <a:ea typeface="华文楷体" panose="02010600040101010101" pitchFamily="2" charset="-122"/>
              </a:rPr>
              <a:t>~</a:t>
            </a:r>
            <a:r>
              <a:rPr lang="zh-CN" altLang="zh-CN" sz="2000" dirty="0">
                <a:solidFill>
                  <a:srgbClr val="002C6C"/>
                </a:solidFill>
                <a:latin typeface="华文楷体" panose="02010600040101010101" pitchFamily="2" charset="-122"/>
                <a:ea typeface="华文楷体" panose="02010600040101010101" pitchFamily="2" charset="-122"/>
              </a:rPr>
              <a:t>现在：第</a:t>
            </a:r>
            <a:r>
              <a:rPr lang="en-US" altLang="zh-CN" sz="2000" dirty="0">
                <a:solidFill>
                  <a:srgbClr val="002C6C"/>
                </a:solidFill>
                <a:latin typeface="华文楷体" panose="02010600040101010101" pitchFamily="2" charset="-122"/>
                <a:ea typeface="华文楷体" panose="02010600040101010101" pitchFamily="2" charset="-122"/>
              </a:rPr>
              <a:t>4</a:t>
            </a:r>
            <a:r>
              <a:rPr lang="zh-CN" altLang="zh-CN" sz="2000" dirty="0">
                <a:solidFill>
                  <a:srgbClr val="002C6C"/>
                </a:solidFill>
                <a:latin typeface="华文楷体" panose="02010600040101010101" pitchFamily="2" charset="-122"/>
                <a:ea typeface="华文楷体" panose="02010600040101010101" pitchFamily="2" charset="-122"/>
              </a:rPr>
              <a:t>代计算机，大规模集成电路和超大规模集成</a:t>
            </a:r>
            <a:endParaRPr lang="en-US" altLang="zh-CN" sz="2000" dirty="0">
              <a:solidFill>
                <a:srgbClr val="002C6C"/>
              </a:solidFill>
              <a:latin typeface="华文楷体" panose="02010600040101010101" pitchFamily="2" charset="-122"/>
              <a:ea typeface="华文楷体" panose="02010600040101010101" pitchFamily="2" charset="-122"/>
            </a:endParaRPr>
          </a:p>
          <a:p>
            <a:r>
              <a:rPr lang="zh-CN" altLang="zh-CN" sz="2000" dirty="0">
                <a:solidFill>
                  <a:srgbClr val="002C6C"/>
                </a:solidFill>
                <a:latin typeface="华文楷体" panose="02010600040101010101" pitchFamily="2" charset="-122"/>
                <a:ea typeface="华文楷体" panose="02010600040101010101" pitchFamily="2" charset="-122"/>
              </a:rPr>
              <a:t>电路是硬件的主流，分时系统、实时系统、嵌入式系统等适应不同应用场</a:t>
            </a:r>
            <a:endParaRPr lang="en-US" altLang="zh-CN" sz="2000" dirty="0">
              <a:solidFill>
                <a:srgbClr val="002C6C"/>
              </a:solidFill>
              <a:latin typeface="华文楷体" panose="02010600040101010101" pitchFamily="2" charset="-122"/>
              <a:ea typeface="华文楷体" panose="02010600040101010101" pitchFamily="2" charset="-122"/>
            </a:endParaRPr>
          </a:p>
          <a:p>
            <a:r>
              <a:rPr lang="zh-CN" altLang="zh-CN" sz="2000" dirty="0">
                <a:solidFill>
                  <a:srgbClr val="002C6C"/>
                </a:solidFill>
                <a:latin typeface="华文楷体" panose="02010600040101010101" pitchFamily="2" charset="-122"/>
                <a:ea typeface="华文楷体" panose="02010600040101010101" pitchFamily="2" charset="-122"/>
              </a:rPr>
              <a:t>景的操作系统相继涌现。</a:t>
            </a:r>
            <a:endParaRPr lang="zh-CN" altLang="zh-CN" sz="2000" dirty="0">
              <a:solidFill>
                <a:srgbClr val="002C6C"/>
              </a:solidFill>
              <a:latin typeface="华文楷体" panose="02010600040101010101" pitchFamily="2" charset="-122"/>
              <a:ea typeface="华文楷体" panose="02010600040101010101" pitchFamily="2" charset="-122"/>
            </a:endParaRPr>
          </a:p>
        </p:txBody>
      </p:sp>
      <p:grpSp>
        <p:nvGrpSpPr>
          <p:cNvPr id="10" name="组合 9"/>
          <p:cNvGrpSpPr/>
          <p:nvPr/>
        </p:nvGrpSpPr>
        <p:grpSpPr>
          <a:xfrm>
            <a:off x="4749825" y="2996952"/>
            <a:ext cx="3778639" cy="2952325"/>
            <a:chOff x="0" y="145415"/>
            <a:chExt cx="2255405" cy="2107565"/>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680" y="145415"/>
              <a:ext cx="1990725" cy="1990725"/>
            </a:xfrm>
            <a:prstGeom prst="rect">
              <a:avLst/>
            </a:prstGeom>
          </p:spPr>
        </p:pic>
        <p:sp>
          <p:nvSpPr>
            <p:cNvPr id="12" name="矩形 11"/>
            <p:cNvSpPr/>
            <p:nvPr/>
          </p:nvSpPr>
          <p:spPr>
            <a:xfrm>
              <a:off x="0" y="2019300"/>
              <a:ext cx="2189480" cy="2336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 </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代计算机</a:t>
              </a:r>
              <a:endParaRPr lang="zh-CN" altLang="en-US" sz="1600" kern="100" dirty="0">
                <a:ea typeface="宋体" panose="02010600030101010101" pitchFamily="2" charset="-122"/>
                <a:cs typeface="Times New Roman" panose="02020603050405020304" pitchFamily="18" charset="0"/>
              </a:endParaRPr>
            </a:p>
          </p:txBody>
        </p:sp>
      </p:grpSp>
      <p:sp>
        <p:nvSpPr>
          <p:cNvPr id="3" name="矩形 2"/>
          <p:cNvSpPr/>
          <p:nvPr/>
        </p:nvSpPr>
        <p:spPr>
          <a:xfrm>
            <a:off x="753633" y="3782239"/>
            <a:ext cx="4082223" cy="1631216"/>
          </a:xfrm>
          <a:prstGeom prst="rect">
            <a:avLst/>
          </a:prstGeom>
        </p:spPr>
        <p:txBody>
          <a:bodyPr wrap="square">
            <a:spAutoFit/>
          </a:bodyPr>
          <a:lstStyle/>
          <a:p>
            <a:r>
              <a:rPr lang="zh-CN" altLang="zh-CN" sz="2000" kern="0" dirty="0">
                <a:latin typeface="华文楷体" panose="02010600040101010101" pitchFamily="2" charset="-122"/>
                <a:ea typeface="华文楷体" panose="02010600040101010101" pitchFamily="2" charset="-122"/>
                <a:cs typeface="宋体" panose="02010600030101010101" pitchFamily="2" charset="-122"/>
              </a:rPr>
              <a:t>微型计算机体积小，价格便宜，使用方便</a:t>
            </a:r>
            <a:r>
              <a:rPr lang="zh-CN" altLang="zh-CN" sz="2000" dirty="0">
                <a:latin typeface="华文楷体" panose="02010600040101010101" pitchFamily="2" charset="-122"/>
                <a:ea typeface="华文楷体" panose="02010600040101010101" pitchFamily="2" charset="-122"/>
                <a:cs typeface="Arial" panose="020B0604020202020204" pitchFamily="34" charset="0"/>
              </a:rPr>
              <a:t>，掀起了计算机大普及的浪潮。</a:t>
            </a:r>
            <a:r>
              <a:rPr lang="zh-CN" altLang="zh-CN" sz="2000" kern="0" dirty="0">
                <a:latin typeface="华文楷体" panose="02010600040101010101" pitchFamily="2" charset="-122"/>
                <a:ea typeface="华文楷体" panose="02010600040101010101" pitchFamily="2" charset="-122"/>
                <a:cs typeface="宋体" panose="02010600030101010101" pitchFamily="2" charset="-122"/>
              </a:rPr>
              <a:t>软件方面出现了数据库管理系统、网络管理系统和面向对象语言等</a:t>
            </a:r>
            <a:endParaRPr lang="zh-CN" altLang="en-US" sz="2000" dirty="0">
              <a:latin typeface="华文楷体" panose="02010600040101010101" pitchFamily="2" charset="-122"/>
              <a:ea typeface="华文楷体" panose="02010600040101010101" pitchFamily="2" charset="-122"/>
            </a:endParaRPr>
          </a:p>
        </p:txBody>
      </p:sp>
      <p:sp>
        <p:nvSpPr>
          <p:cNvPr id="9" name="矩形 8"/>
          <p:cNvSpPr/>
          <p:nvPr/>
        </p:nvSpPr>
        <p:spPr>
          <a:xfrm>
            <a:off x="323528" y="1340768"/>
            <a:ext cx="102408" cy="415060"/>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611560" y="332658"/>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3570" y="404666"/>
            <a:ext cx="4276109" cy="380873"/>
          </a:xfrm>
        </p:spPr>
        <p:txBody>
          <a:bodyPr/>
          <a:lstStyle/>
          <a:p>
            <a:r>
              <a:rPr lang="zh-CN" altLang="en-US" dirty="0">
                <a:latin typeface="仿宋" panose="02010609060101010101" pitchFamily="49" charset="-122"/>
                <a:ea typeface="仿宋" panose="02010609060101010101" pitchFamily="49" charset="-122"/>
              </a:rPr>
              <a:t>中国计算机的发展</a:t>
            </a:r>
            <a:r>
              <a:rPr lang="en-US" altLang="zh-CN" dirty="0">
                <a:latin typeface="仿宋" panose="02010609060101010101" pitchFamily="49" charset="-122"/>
                <a:ea typeface="仿宋" panose="02010609060101010101" pitchFamily="49" charset="-122"/>
              </a:rPr>
              <a:t>(III)</a:t>
            </a:r>
            <a:endParaRPr lang="zh-CN" altLang="en-US" dirty="0">
              <a:latin typeface="仿宋" panose="02010609060101010101" pitchFamily="49" charset="-122"/>
              <a:ea typeface="仿宋" panose="02010609060101010101" pitchFamily="49" charset="-122"/>
            </a:endParaRPr>
          </a:p>
        </p:txBody>
      </p:sp>
      <p:sp>
        <p:nvSpPr>
          <p:cNvPr id="4" name="矩形 3"/>
          <p:cNvSpPr/>
          <p:nvPr/>
        </p:nvSpPr>
        <p:spPr>
          <a:xfrm>
            <a:off x="611560" y="1255553"/>
            <a:ext cx="7920880" cy="400110"/>
          </a:xfrm>
          <a:prstGeom prst="rect">
            <a:avLst/>
          </a:prstGeom>
        </p:spPr>
        <p:txBody>
          <a:bodyPr wrap="square">
            <a:spAutoFit/>
          </a:bodyPr>
          <a:lstStyle/>
          <a:p>
            <a:r>
              <a:rPr lang="zh-CN" altLang="en-US" sz="2000" dirty="0">
                <a:solidFill>
                  <a:srgbClr val="6C0000"/>
                </a:solidFill>
                <a:latin typeface="华文楷体" panose="02010600040101010101" pitchFamily="2" charset="-122"/>
                <a:ea typeface="华文楷体" panose="02010600040101010101" pitchFamily="2" charset="-122"/>
              </a:rPr>
              <a:t>在</a:t>
            </a:r>
            <a:r>
              <a:rPr lang="en-US" altLang="zh-CN" sz="2000" dirty="0">
                <a:solidFill>
                  <a:srgbClr val="6C0000"/>
                </a:solidFill>
                <a:latin typeface="华文楷体" panose="02010600040101010101" pitchFamily="2" charset="-122"/>
                <a:ea typeface="华文楷体" panose="02010600040101010101" pitchFamily="2" charset="-122"/>
              </a:rPr>
              <a:t>1982</a:t>
            </a:r>
            <a:r>
              <a:rPr lang="zh-CN" altLang="en-US" sz="2000" dirty="0">
                <a:solidFill>
                  <a:srgbClr val="6C0000"/>
                </a:solidFill>
                <a:latin typeface="华文楷体" panose="02010600040101010101" pitchFamily="2" charset="-122"/>
                <a:ea typeface="华文楷体" panose="02010600040101010101" pitchFamily="2" charset="-122"/>
              </a:rPr>
              <a:t>年我国研制出了运算速度</a:t>
            </a:r>
            <a:r>
              <a:rPr lang="en-US" altLang="zh-CN" sz="2000" dirty="0">
                <a:solidFill>
                  <a:srgbClr val="6C0000"/>
                </a:solidFill>
                <a:latin typeface="华文楷体" panose="02010600040101010101" pitchFamily="2" charset="-122"/>
                <a:ea typeface="华文楷体" panose="02010600040101010101" pitchFamily="2" charset="-122"/>
              </a:rPr>
              <a:t>1</a:t>
            </a:r>
            <a:r>
              <a:rPr lang="zh-CN" altLang="en-US" sz="2000" dirty="0">
                <a:solidFill>
                  <a:srgbClr val="6C0000"/>
                </a:solidFill>
                <a:latin typeface="华文楷体" panose="02010600040101010101" pitchFamily="2" charset="-122"/>
                <a:ea typeface="华文楷体" panose="02010600040101010101" pitchFamily="2" charset="-122"/>
              </a:rPr>
              <a:t>亿次的银河</a:t>
            </a:r>
            <a:r>
              <a:rPr lang="en-US" altLang="zh-CN" sz="2000" dirty="0">
                <a:solidFill>
                  <a:srgbClr val="6C0000"/>
                </a:solidFill>
                <a:latin typeface="华文楷体" panose="02010600040101010101" pitchFamily="2" charset="-122"/>
                <a:ea typeface="华文楷体" panose="02010600040101010101" pitchFamily="2" charset="-122"/>
              </a:rPr>
              <a:t>I</a:t>
            </a:r>
            <a:r>
              <a:rPr lang="zh-CN" altLang="en-US" sz="2000" dirty="0">
                <a:solidFill>
                  <a:srgbClr val="6C0000"/>
                </a:solidFill>
                <a:latin typeface="华文楷体" panose="02010600040101010101" pitchFamily="2" charset="-122"/>
                <a:ea typeface="华文楷体" panose="02010600040101010101" pitchFamily="2" charset="-122"/>
              </a:rPr>
              <a:t>、</a:t>
            </a:r>
            <a:r>
              <a:rPr lang="en-US" altLang="zh-CN" sz="2000" dirty="0">
                <a:solidFill>
                  <a:srgbClr val="6C0000"/>
                </a:solidFill>
                <a:latin typeface="华文楷体" panose="02010600040101010101" pitchFamily="2" charset="-122"/>
                <a:ea typeface="华文楷体" panose="02010600040101010101" pitchFamily="2" charset="-122"/>
              </a:rPr>
              <a:t>II</a:t>
            </a:r>
            <a:r>
              <a:rPr lang="zh-CN" altLang="en-US" sz="2000" dirty="0">
                <a:solidFill>
                  <a:srgbClr val="6C0000"/>
                </a:solidFill>
                <a:latin typeface="华文楷体" panose="02010600040101010101" pitchFamily="2" charset="-122"/>
                <a:ea typeface="华文楷体" panose="02010600040101010101" pitchFamily="2" charset="-122"/>
              </a:rPr>
              <a:t>型等小型系列机。</a:t>
            </a:r>
            <a:endParaRPr lang="zh-CN" altLang="en-US" sz="2000" dirty="0">
              <a:solidFill>
                <a:srgbClr val="6C0000"/>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3728" y="1916832"/>
            <a:ext cx="3904408" cy="2615952"/>
          </a:xfrm>
          <a:prstGeom prst="rect">
            <a:avLst/>
          </a:prstGeom>
        </p:spPr>
      </p:pic>
      <p:sp>
        <p:nvSpPr>
          <p:cNvPr id="6" name="矩形 5"/>
          <p:cNvSpPr/>
          <p:nvPr/>
        </p:nvSpPr>
        <p:spPr>
          <a:xfrm>
            <a:off x="827584" y="4941168"/>
            <a:ext cx="7200800" cy="830997"/>
          </a:xfrm>
          <a:prstGeom prst="rect">
            <a:avLst/>
          </a:prstGeom>
        </p:spPr>
        <p:txBody>
          <a:bodyPr wrap="square">
            <a:spAutoFit/>
          </a:bodyPr>
          <a:lstStyle/>
          <a:p>
            <a:r>
              <a:rPr lang="zh-CN" altLang="en-US" dirty="0">
                <a:solidFill>
                  <a:srgbClr val="262525"/>
                </a:solidFill>
                <a:latin typeface="仿宋" panose="02010609060101010101" pitchFamily="49" charset="-122"/>
                <a:ea typeface="仿宋" panose="02010609060101010101" pitchFamily="49" charset="-122"/>
              </a:rPr>
              <a:t>标志着我国计算机技术已发展到一个新阶段，使中国跨入了世界研制巨型电子计算机国家的行列。</a:t>
            </a:r>
            <a:endParaRPr lang="zh-CN" altLang="en-US" dirty="0">
              <a:latin typeface="仿宋" panose="02010609060101010101" pitchFamily="49" charset="-122"/>
              <a:ea typeface="仿宋" panose="02010609060101010101" pitchFamily="49"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0325" y="1178243"/>
            <a:ext cx="7543349" cy="1015663"/>
          </a:xfrm>
          <a:prstGeom prst="rect">
            <a:avLst/>
          </a:prstGeom>
        </p:spPr>
        <p:txBody>
          <a:bodyPr wrap="square">
            <a:spAutoFit/>
          </a:bodyPr>
          <a:lstStyle/>
          <a:p>
            <a:r>
              <a:rPr lang="en-US" altLang="zh-CN" sz="2000" dirty="0">
                <a:solidFill>
                  <a:srgbClr val="002C6C"/>
                </a:solidFill>
                <a:latin typeface="仿宋" panose="02010609060101010101" pitchFamily="49" charset="-122"/>
                <a:ea typeface="仿宋" panose="02010609060101010101" pitchFamily="49" charset="-122"/>
              </a:rPr>
              <a:t>2013</a:t>
            </a:r>
            <a:r>
              <a:rPr lang="zh-CN" altLang="en-US" sz="2000" dirty="0">
                <a:solidFill>
                  <a:srgbClr val="002C6C"/>
                </a:solidFill>
                <a:latin typeface="仿宋" panose="02010609060101010101" pitchFamily="49" charset="-122"/>
                <a:ea typeface="仿宋" panose="02010609060101010101" pitchFamily="49" charset="-122"/>
              </a:rPr>
              <a:t>年 “天河二号”是由国防科大研制的超级计算机系统，以峰值计算速度每秒</a:t>
            </a:r>
            <a:r>
              <a:rPr lang="en-US" altLang="zh-CN" sz="2000" dirty="0">
                <a:solidFill>
                  <a:srgbClr val="002C6C"/>
                </a:solidFill>
                <a:latin typeface="仿宋" panose="02010609060101010101" pitchFamily="49" charset="-122"/>
                <a:ea typeface="仿宋" panose="02010609060101010101" pitchFamily="49" charset="-122"/>
              </a:rPr>
              <a:t>5.49</a:t>
            </a:r>
            <a:r>
              <a:rPr lang="zh-CN" altLang="en-US" sz="2000" dirty="0">
                <a:solidFill>
                  <a:srgbClr val="002C6C"/>
                </a:solidFill>
                <a:latin typeface="仿宋" panose="02010609060101010101" pitchFamily="49" charset="-122"/>
                <a:ea typeface="仿宋" panose="02010609060101010101" pitchFamily="49" charset="-122"/>
              </a:rPr>
              <a:t>亿亿次、持续计算速度每秒</a:t>
            </a:r>
            <a:r>
              <a:rPr lang="en-US" altLang="zh-CN" sz="2000" dirty="0">
                <a:solidFill>
                  <a:srgbClr val="002C6C"/>
                </a:solidFill>
                <a:latin typeface="仿宋" panose="02010609060101010101" pitchFamily="49" charset="-122"/>
                <a:ea typeface="仿宋" panose="02010609060101010101" pitchFamily="49" charset="-122"/>
              </a:rPr>
              <a:t>3.39</a:t>
            </a:r>
            <a:r>
              <a:rPr lang="zh-CN" altLang="en-US" sz="2000" dirty="0">
                <a:solidFill>
                  <a:srgbClr val="002C6C"/>
                </a:solidFill>
                <a:latin typeface="仿宋" panose="02010609060101010101" pitchFamily="49" charset="-122"/>
                <a:ea typeface="仿宋" panose="02010609060101010101" pitchFamily="49" charset="-122"/>
              </a:rPr>
              <a:t>亿亿次双精度浮点运算的优异性能位居榜首，成为全球最快超级计算机。</a:t>
            </a:r>
            <a:endParaRPr lang="zh-CN" altLang="en-US" sz="2000" dirty="0">
              <a:solidFill>
                <a:srgbClr val="002C6C"/>
              </a:solidFill>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3688" y="3284984"/>
            <a:ext cx="4464496" cy="2983095"/>
          </a:xfrm>
          <a:prstGeom prst="rect">
            <a:avLst/>
          </a:prstGeom>
        </p:spPr>
      </p:pic>
      <p:sp>
        <p:nvSpPr>
          <p:cNvPr id="5" name="矩形 4"/>
          <p:cNvSpPr/>
          <p:nvPr/>
        </p:nvSpPr>
        <p:spPr>
          <a:xfrm>
            <a:off x="1115616" y="2461435"/>
            <a:ext cx="7228058" cy="707886"/>
          </a:xfrm>
          <a:prstGeom prst="rect">
            <a:avLst/>
          </a:prstGeom>
        </p:spPr>
        <p:txBody>
          <a:bodyPr wrap="square">
            <a:spAutoFit/>
          </a:bodyPr>
          <a:lstStyle/>
          <a:p>
            <a:r>
              <a:rPr lang="en-US" altLang="zh-CN" sz="2000" dirty="0">
                <a:solidFill>
                  <a:srgbClr val="6C0000"/>
                </a:solidFill>
                <a:latin typeface="仿宋" panose="02010609060101010101" pitchFamily="49" charset="-122"/>
                <a:ea typeface="仿宋" panose="02010609060101010101" pitchFamily="49" charset="-122"/>
              </a:rPr>
              <a:t>2019</a:t>
            </a:r>
            <a:r>
              <a:rPr lang="zh-CN" altLang="en-US" sz="2000" dirty="0">
                <a:solidFill>
                  <a:srgbClr val="6C0000"/>
                </a:solidFill>
                <a:latin typeface="仿宋" panose="02010609060101010101" pitchFamily="49" charset="-122"/>
                <a:ea typeface="仿宋" panose="02010609060101010101" pitchFamily="49" charset="-122"/>
              </a:rPr>
              <a:t>年</a:t>
            </a:r>
            <a:r>
              <a:rPr lang="en-US" altLang="zh-CN" sz="2000" dirty="0">
                <a:solidFill>
                  <a:srgbClr val="6C0000"/>
                </a:solidFill>
                <a:latin typeface="仿宋" panose="02010609060101010101" pitchFamily="49" charset="-122"/>
                <a:ea typeface="仿宋" panose="02010609060101010101" pitchFamily="49" charset="-122"/>
              </a:rPr>
              <a:t>11</a:t>
            </a:r>
            <a:r>
              <a:rPr lang="zh-CN" altLang="en-US" sz="2000" dirty="0">
                <a:solidFill>
                  <a:srgbClr val="6C0000"/>
                </a:solidFill>
                <a:latin typeface="仿宋" panose="02010609060101010101" pitchFamily="49" charset="-122"/>
                <a:ea typeface="仿宋" panose="02010609060101010101" pitchFamily="49" charset="-122"/>
              </a:rPr>
              <a:t>月</a:t>
            </a:r>
            <a:r>
              <a:rPr lang="en-US" altLang="zh-CN" sz="2000" dirty="0">
                <a:solidFill>
                  <a:srgbClr val="6C0000"/>
                </a:solidFill>
                <a:latin typeface="仿宋" panose="02010609060101010101" pitchFamily="49" charset="-122"/>
                <a:ea typeface="仿宋" panose="02010609060101010101" pitchFamily="49" charset="-122"/>
              </a:rPr>
              <a:t>18</a:t>
            </a:r>
            <a:r>
              <a:rPr lang="zh-CN" altLang="en-US" sz="2000" dirty="0">
                <a:solidFill>
                  <a:srgbClr val="6C0000"/>
                </a:solidFill>
                <a:latin typeface="仿宋" panose="02010609060101010101" pitchFamily="49" charset="-122"/>
                <a:ea typeface="仿宋" panose="02010609060101010101" pitchFamily="49" charset="-122"/>
              </a:rPr>
              <a:t>日，全球超级计算机</a:t>
            </a:r>
            <a:r>
              <a:rPr lang="en-US" altLang="zh-CN" sz="2000" dirty="0">
                <a:solidFill>
                  <a:srgbClr val="6C0000"/>
                </a:solidFill>
                <a:latin typeface="仿宋" panose="02010609060101010101" pitchFamily="49" charset="-122"/>
                <a:ea typeface="仿宋" panose="02010609060101010101" pitchFamily="49" charset="-122"/>
              </a:rPr>
              <a:t>500</a:t>
            </a:r>
            <a:r>
              <a:rPr lang="zh-CN" altLang="en-US" sz="2000" dirty="0">
                <a:solidFill>
                  <a:srgbClr val="6C0000"/>
                </a:solidFill>
                <a:latin typeface="仿宋" panose="02010609060101010101" pitchFamily="49" charset="-122"/>
                <a:ea typeface="仿宋" panose="02010609060101010101" pitchFamily="49" charset="-122"/>
              </a:rPr>
              <a:t>强榜单发布，中国超算“天河二号”排名第四位</a:t>
            </a:r>
            <a:endParaRPr lang="zh-CN" altLang="en-US" sz="2000" dirty="0">
              <a:solidFill>
                <a:srgbClr val="6C0000"/>
              </a:solidFill>
              <a:latin typeface="仿宋" panose="02010609060101010101" pitchFamily="49" charset="-122"/>
              <a:ea typeface="仿宋" panose="02010609060101010101" pitchFamily="49" charset="-122"/>
            </a:endParaRPr>
          </a:p>
        </p:txBody>
      </p:sp>
      <p:sp>
        <p:nvSpPr>
          <p:cNvPr id="6" name="文本占位符 1"/>
          <p:cNvSpPr>
            <a:spLocks noGrp="1"/>
          </p:cNvSpPr>
          <p:nvPr>
            <p:ph type="body" sz="quarter" idx="12"/>
          </p:nvPr>
        </p:nvSpPr>
        <p:spPr>
          <a:xfrm>
            <a:off x="827586" y="329615"/>
            <a:ext cx="4276109" cy="380873"/>
          </a:xfrm>
        </p:spPr>
        <p:txBody>
          <a:bodyPr/>
          <a:lstStyle/>
          <a:p>
            <a:r>
              <a:rPr lang="zh-CN" altLang="en-US" dirty="0">
                <a:latin typeface="仿宋" panose="02010609060101010101" pitchFamily="49" charset="-122"/>
                <a:ea typeface="仿宋" panose="02010609060101010101" pitchFamily="49" charset="-122"/>
              </a:rPr>
              <a:t>中国计算机的发展</a:t>
            </a:r>
            <a:r>
              <a:rPr lang="en-US" altLang="zh-CN" dirty="0">
                <a:latin typeface="仿宋" panose="02010609060101010101" pitchFamily="49" charset="-122"/>
                <a:ea typeface="仿宋" panose="02010609060101010101" pitchFamily="49" charset="-122"/>
              </a:rPr>
              <a:t>(III)</a:t>
            </a:r>
            <a:endParaRPr lang="zh-CN" altLang="en-US" dirty="0">
              <a:latin typeface="仿宋" panose="02010609060101010101" pitchFamily="49" charset="-122"/>
              <a:ea typeface="仿宋" panose="02010609060101010101" pitchFamily="49" charset="-122"/>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2"/>
          </p:nvPr>
        </p:nvSpPr>
        <p:spPr>
          <a:xfrm>
            <a:off x="721617" y="363046"/>
            <a:ext cx="4276109" cy="380873"/>
          </a:xfrm>
        </p:spPr>
        <p:txBody>
          <a:bodyPr/>
          <a:lstStyle/>
          <a:p>
            <a:r>
              <a:rPr lang="zh-CN" altLang="en-US" dirty="0">
                <a:latin typeface="仿宋" panose="02010609060101010101" pitchFamily="49" charset="-122"/>
                <a:ea typeface="仿宋" panose="02010609060101010101" pitchFamily="49" charset="-122"/>
              </a:rPr>
              <a:t>中国计算机的发展</a:t>
            </a:r>
            <a:r>
              <a:rPr lang="en-US" altLang="zh-CN" dirty="0">
                <a:latin typeface="仿宋" panose="02010609060101010101" pitchFamily="49" charset="-122"/>
                <a:ea typeface="仿宋" panose="02010609060101010101" pitchFamily="49" charset="-122"/>
              </a:rPr>
              <a:t>(III)</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606922" y="1011180"/>
            <a:ext cx="7720829" cy="1200329"/>
          </a:xfrm>
          <a:prstGeom prst="rect">
            <a:avLst/>
          </a:prstGeom>
        </p:spPr>
        <p:txBody>
          <a:bodyPr wrap="square">
            <a:spAutoFit/>
          </a:bodyPr>
          <a:lstStyle/>
          <a:p>
            <a:r>
              <a:rPr lang="zh-CN" altLang="en-US" dirty="0">
                <a:solidFill>
                  <a:srgbClr val="003A8E"/>
                </a:solidFill>
                <a:latin typeface="楷体" panose="02010609060101010101" pitchFamily="49" charset="-122"/>
                <a:ea typeface="楷体" panose="02010609060101010101" pitchFamily="49" charset="-122"/>
              </a:rPr>
              <a:t>    </a:t>
            </a:r>
            <a:r>
              <a:rPr lang="en-US" altLang="zh-CN" dirty="0">
                <a:solidFill>
                  <a:srgbClr val="003A8E"/>
                </a:solidFill>
                <a:latin typeface="楷体" panose="02010609060101010101" pitchFamily="49" charset="-122"/>
                <a:ea typeface="楷体" panose="02010609060101010101" pitchFamily="49" charset="-122"/>
              </a:rPr>
              <a:t>2020</a:t>
            </a:r>
            <a:r>
              <a:rPr lang="zh-CN" altLang="en-US" dirty="0">
                <a:solidFill>
                  <a:srgbClr val="003A8E"/>
                </a:solidFill>
                <a:latin typeface="楷体" panose="02010609060101010101" pitchFamily="49" charset="-122"/>
                <a:ea typeface="楷体" panose="02010609060101010101" pitchFamily="49" charset="-122"/>
              </a:rPr>
              <a:t>年浙江大学联合之江实验室共同研制成功了我国首台基于自主知识产权类脑芯片的类脑计算机（</a:t>
            </a:r>
            <a:r>
              <a:rPr lang="en-US" altLang="zh-CN" dirty="0">
                <a:solidFill>
                  <a:srgbClr val="003A8E"/>
                </a:solidFill>
                <a:latin typeface="楷体" panose="02010609060101010101" pitchFamily="49" charset="-122"/>
                <a:ea typeface="楷体" panose="02010609060101010101" pitchFamily="49" charset="-122"/>
              </a:rPr>
              <a:t>Darwin Mouse</a:t>
            </a:r>
            <a:r>
              <a:rPr lang="zh-CN" altLang="en-US" dirty="0">
                <a:solidFill>
                  <a:srgbClr val="003A8E"/>
                </a:solidFill>
                <a:latin typeface="楷体" panose="02010609060101010101" pitchFamily="49" charset="-122"/>
                <a:ea typeface="楷体" panose="02010609060101010101" pitchFamily="49" charset="-122"/>
              </a:rPr>
              <a:t>）。</a:t>
            </a:r>
            <a:endParaRPr lang="zh-CN" altLang="en-US" dirty="0">
              <a:solidFill>
                <a:srgbClr val="003A8E"/>
              </a:solidFill>
              <a:latin typeface="楷体" panose="02010609060101010101" pitchFamily="49" charset="-122"/>
              <a:ea typeface="楷体" panose="02010609060101010101" pitchFamily="49" charset="-122"/>
            </a:endParaRPr>
          </a:p>
        </p:txBody>
      </p:sp>
      <p:sp>
        <p:nvSpPr>
          <p:cNvPr id="7" name="矩形 6"/>
          <p:cNvSpPr/>
          <p:nvPr/>
        </p:nvSpPr>
        <p:spPr>
          <a:xfrm>
            <a:off x="333779" y="2255950"/>
            <a:ext cx="4022198" cy="2850011"/>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    这台类脑计算机包含</a:t>
            </a:r>
            <a:r>
              <a:rPr lang="en-US" altLang="zh-CN" sz="1600" dirty="0">
                <a:latin typeface="楷体" panose="02010609060101010101" pitchFamily="49" charset="-122"/>
                <a:ea typeface="楷体" panose="02010609060101010101" pitchFamily="49" charset="-122"/>
              </a:rPr>
              <a:t>792</a:t>
            </a:r>
            <a:r>
              <a:rPr lang="zh-CN" altLang="en-US" sz="1600" dirty="0">
                <a:latin typeface="楷体" panose="02010609060101010101" pitchFamily="49" charset="-122"/>
                <a:ea typeface="楷体" panose="02010609060101010101" pitchFamily="49" charset="-122"/>
              </a:rPr>
              <a:t>颗浙江大学研制的达尔文</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代类脑芯片，支持</a:t>
            </a:r>
            <a:r>
              <a:rPr lang="en-US" altLang="zh-CN" sz="1600" dirty="0">
                <a:latin typeface="楷体" panose="02010609060101010101" pitchFamily="49" charset="-122"/>
                <a:ea typeface="楷体" panose="02010609060101010101" pitchFamily="49" charset="-122"/>
              </a:rPr>
              <a:t>1.2</a:t>
            </a:r>
            <a:r>
              <a:rPr lang="zh-CN" altLang="en-US" sz="1600" dirty="0">
                <a:latin typeface="楷体" panose="02010609060101010101" pitchFamily="49" charset="-122"/>
                <a:ea typeface="楷体" panose="02010609060101010101" pitchFamily="49" charset="-122"/>
              </a:rPr>
              <a:t>亿脉冲神经元、近千亿神经突触，与小鼠大脑神经元数量规模相当，典型运行功耗只需要</a:t>
            </a:r>
            <a:r>
              <a:rPr lang="en-US" altLang="zh-CN" sz="1600" dirty="0">
                <a:latin typeface="楷体" panose="02010609060101010101" pitchFamily="49" charset="-122"/>
                <a:ea typeface="楷体" panose="02010609060101010101" pitchFamily="49" charset="-122"/>
              </a:rPr>
              <a:t>350-500</a:t>
            </a:r>
            <a:r>
              <a:rPr lang="zh-CN" altLang="en-US" sz="1600" dirty="0">
                <a:latin typeface="楷体" panose="02010609060101010101" pitchFamily="49" charset="-122"/>
                <a:ea typeface="楷体" panose="02010609060101010101" pitchFamily="49" charset="-122"/>
              </a:rPr>
              <a:t>瓦，</a:t>
            </a:r>
            <a:r>
              <a:rPr lang="zh-CN" altLang="en-US" sz="1600" dirty="0">
                <a:solidFill>
                  <a:srgbClr val="C00000"/>
                </a:solidFill>
                <a:latin typeface="楷体" panose="02010609060101010101" pitchFamily="49" charset="-122"/>
                <a:ea typeface="楷体" panose="02010609060101010101" pitchFamily="49" charset="-122"/>
              </a:rPr>
              <a:t>同时它也是目前国际上神经元规模最大的类脑计算机</a:t>
            </a:r>
            <a:r>
              <a:rPr lang="zh-CN" altLang="en-US" sz="1600" dirty="0">
                <a:latin typeface="楷体" panose="02010609060101010101" pitchFamily="49" charset="-122"/>
                <a:ea typeface="楷体" panose="02010609060101010101" pitchFamily="49" charset="-122"/>
              </a:rPr>
              <a:t>。</a:t>
            </a:r>
            <a:endParaRPr lang="zh-CN" altLang="en-US"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与此同时，团队还研制了专门面向类脑计算机的操作系统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达尔文类脑操作系统（</a:t>
            </a:r>
            <a:r>
              <a:rPr lang="en-US" altLang="zh-CN" sz="1600" dirty="0" err="1">
                <a:latin typeface="楷体" panose="02010609060101010101" pitchFamily="49" charset="-122"/>
                <a:ea typeface="楷体" panose="02010609060101010101" pitchFamily="49" charset="-122"/>
              </a:rPr>
              <a:t>DarwinOS</a:t>
            </a:r>
            <a:r>
              <a:rPr lang="zh-CN" altLang="en-US" sz="1600" dirty="0">
                <a:latin typeface="楷体" panose="02010609060101010101" pitchFamily="49" charset="-122"/>
                <a:ea typeface="楷体" panose="02010609060101010101" pitchFamily="49" charset="-122"/>
              </a:rPr>
              <a:t>），实现对类脑计算机硬件资源的有效管理与调度，支撑类脑计算机的运行与应用。</a:t>
            </a:r>
            <a:endParaRPr lang="zh-CN" altLang="en-US" sz="1600" dirty="0">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67337" y="2178539"/>
            <a:ext cx="4022199" cy="4316415"/>
          </a:xfrm>
          <a:prstGeom prst="rect">
            <a:avLst/>
          </a:prstGeom>
        </p:spPr>
      </p:pic>
      <p:sp>
        <p:nvSpPr>
          <p:cNvPr id="11" name="矩形 10"/>
          <p:cNvSpPr/>
          <p:nvPr/>
        </p:nvSpPr>
        <p:spPr>
          <a:xfrm>
            <a:off x="721617" y="5180478"/>
            <a:ext cx="3168352" cy="769441"/>
          </a:xfrm>
          <a:prstGeom prst="rect">
            <a:avLst/>
          </a:prstGeom>
        </p:spPr>
        <p:txBody>
          <a:bodyPr wrap="square">
            <a:spAutoFit/>
          </a:bodyPr>
          <a:lstStyle/>
          <a:p>
            <a:r>
              <a:rPr lang="zh-CN" altLang="en-US" sz="2000" dirty="0">
                <a:solidFill>
                  <a:srgbClr val="C00000"/>
                </a:solidFill>
                <a:latin typeface="华文中宋" panose="02010600040101010101" pitchFamily="2" charset="-122"/>
                <a:ea typeface="华文中宋" panose="02010600040101010101" pitchFamily="2" charset="-122"/>
              </a:rPr>
              <a:t>多机器人协同抗洪抢险、</a:t>
            </a:r>
            <a:endParaRPr lang="en-US" altLang="zh-CN" sz="2000" dirty="0">
              <a:solidFill>
                <a:srgbClr val="C00000"/>
              </a:solidFill>
              <a:latin typeface="华文中宋" panose="02010600040101010101" pitchFamily="2" charset="-122"/>
              <a:ea typeface="华文中宋" panose="02010600040101010101" pitchFamily="2" charset="-122"/>
            </a:endParaRPr>
          </a:p>
          <a:p>
            <a:r>
              <a:rPr lang="zh-CN" altLang="en-US" sz="2000" dirty="0">
                <a:solidFill>
                  <a:srgbClr val="C00000"/>
                </a:solidFill>
                <a:latin typeface="华文中宋" panose="02010600040101010101" pitchFamily="2" charset="-122"/>
                <a:ea typeface="华文中宋" panose="02010600040101010101" pitchFamily="2" charset="-122"/>
              </a:rPr>
              <a:t>听歌识曲、意念打字</a:t>
            </a:r>
            <a:endParaRPr lang="zh-CN" altLang="en-US" sz="2000" dirty="0">
              <a:solidFill>
                <a:srgbClr val="C00000"/>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573670" y="6047986"/>
            <a:ext cx="5006441" cy="461665"/>
          </a:xfrm>
          <a:prstGeom prst="rect">
            <a:avLst/>
          </a:prstGeom>
          <a:noFill/>
        </p:spPr>
        <p:txBody>
          <a:bodyPr wrap="square">
            <a:spAutoFit/>
          </a:bodyPr>
          <a:lstStyle/>
          <a:p>
            <a:r>
              <a:rPr lang="zh-CN" altLang="en-US" b="0" i="0" dirty="0">
                <a:solidFill>
                  <a:srgbClr val="222222"/>
                </a:solidFill>
                <a:effectLst/>
                <a:latin typeface="Arial" panose="020B0604020202020204" pitchFamily="34" charset="0"/>
              </a:rPr>
              <a:t>语音识别、目标检测、路径规化</a:t>
            </a:r>
            <a:endParaRPr lang="zh-CN" altLang="en-US" dirty="0"/>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5022" y="1395179"/>
            <a:ext cx="4992553" cy="2808312"/>
          </a:xfrm>
          <a:prstGeom prst="rect">
            <a:avLst/>
          </a:prstGeom>
        </p:spPr>
      </p:pic>
      <p:sp>
        <p:nvSpPr>
          <p:cNvPr id="4" name="文本占位符 1"/>
          <p:cNvSpPr>
            <a:spLocks noGrp="1"/>
          </p:cNvSpPr>
          <p:nvPr>
            <p:ph type="body" sz="quarter" idx="12"/>
          </p:nvPr>
        </p:nvSpPr>
        <p:spPr>
          <a:xfrm>
            <a:off x="597743" y="404666"/>
            <a:ext cx="4276109" cy="380873"/>
          </a:xfrm>
        </p:spPr>
        <p:txBody>
          <a:bodyPr/>
          <a:lstStyle/>
          <a:p>
            <a:r>
              <a:rPr lang="zh-CN" altLang="en-US" dirty="0">
                <a:latin typeface="仿宋" panose="02010609060101010101" pitchFamily="49" charset="-122"/>
                <a:ea typeface="仿宋" panose="02010609060101010101" pitchFamily="49" charset="-122"/>
              </a:rPr>
              <a:t>中国计算机的发展</a:t>
            </a:r>
            <a:r>
              <a:rPr lang="en-US" altLang="zh-CN" dirty="0">
                <a:latin typeface="仿宋" panose="02010609060101010101" pitchFamily="49" charset="-122"/>
                <a:ea typeface="仿宋" panose="02010609060101010101" pitchFamily="49" charset="-122"/>
              </a:rPr>
              <a:t>(III)</a:t>
            </a:r>
            <a:endParaRPr lang="zh-CN" altLang="en-US" dirty="0">
              <a:latin typeface="仿宋" panose="02010609060101010101" pitchFamily="49" charset="-122"/>
              <a:ea typeface="仿宋" panose="02010609060101010101" pitchFamily="49" charset="-122"/>
            </a:endParaRPr>
          </a:p>
        </p:txBody>
      </p:sp>
      <p:sp>
        <p:nvSpPr>
          <p:cNvPr id="5" name="矩形 4"/>
          <p:cNvSpPr/>
          <p:nvPr/>
        </p:nvSpPr>
        <p:spPr>
          <a:xfrm>
            <a:off x="467544" y="4365104"/>
            <a:ext cx="8064896" cy="1477328"/>
          </a:xfrm>
          <a:prstGeom prst="rect">
            <a:avLst/>
          </a:prstGeom>
        </p:spPr>
        <p:txBody>
          <a:bodyPr wrap="square">
            <a:spAutoFit/>
          </a:bodyPr>
          <a:lstStyle/>
          <a:p>
            <a:r>
              <a:rPr lang="zh-CN" altLang="en-US" sz="1800" dirty="0">
                <a:solidFill>
                  <a:srgbClr val="333333"/>
                </a:solidFill>
                <a:latin typeface="仿宋" panose="02010609060101010101" pitchFamily="49" charset="-122"/>
                <a:ea typeface="仿宋" panose="02010609060101010101" pitchFamily="49" charset="-122"/>
              </a:rPr>
              <a:t>根据目前最优的经典算法，</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九章</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对于处理高斯玻色取样的速度比目前世界排名</a:t>
            </a:r>
            <a:r>
              <a:rPr lang="zh-CN" altLang="en-US" sz="1800" dirty="0">
                <a:solidFill>
                  <a:srgbClr val="C00000"/>
                </a:solidFill>
                <a:latin typeface="仿宋" panose="02010609060101010101" pitchFamily="49" charset="-122"/>
                <a:ea typeface="仿宋" panose="02010609060101010101" pitchFamily="49" charset="-122"/>
              </a:rPr>
              <a:t>第一的超级计算机</a:t>
            </a:r>
            <a:r>
              <a:rPr lang="en-US" altLang="zh-CN" sz="1800" dirty="0">
                <a:solidFill>
                  <a:srgbClr val="C00000"/>
                </a:solidFill>
                <a:latin typeface="仿宋" panose="02010609060101010101" pitchFamily="49" charset="-122"/>
                <a:ea typeface="仿宋" panose="02010609060101010101" pitchFamily="49" charset="-122"/>
              </a:rPr>
              <a:t>"</a:t>
            </a:r>
            <a:r>
              <a:rPr lang="zh-CN" altLang="en-US" sz="1800" dirty="0">
                <a:solidFill>
                  <a:srgbClr val="C00000"/>
                </a:solidFill>
                <a:latin typeface="仿宋" panose="02010609060101010101" pitchFamily="49" charset="-122"/>
                <a:ea typeface="仿宋" panose="02010609060101010101" pitchFamily="49" charset="-122"/>
              </a:rPr>
              <a:t>富岳</a:t>
            </a:r>
            <a:r>
              <a:rPr lang="en-US" altLang="zh-CN" sz="1800" dirty="0">
                <a:solidFill>
                  <a:srgbClr val="C00000"/>
                </a:solidFill>
                <a:latin typeface="仿宋" panose="02010609060101010101" pitchFamily="49" charset="-122"/>
                <a:ea typeface="仿宋" panose="02010609060101010101" pitchFamily="49" charset="-122"/>
              </a:rPr>
              <a:t>"</a:t>
            </a:r>
            <a:r>
              <a:rPr lang="zh-CN" altLang="en-US" sz="1800" dirty="0">
                <a:solidFill>
                  <a:srgbClr val="C00000"/>
                </a:solidFill>
                <a:latin typeface="仿宋" panose="02010609060101010101" pitchFamily="49" charset="-122"/>
                <a:ea typeface="仿宋" panose="02010609060101010101" pitchFamily="49" charset="-122"/>
              </a:rPr>
              <a:t>快一百万亿倍</a:t>
            </a:r>
            <a:r>
              <a:rPr lang="zh-CN" altLang="en-US" sz="1800" dirty="0">
                <a:solidFill>
                  <a:srgbClr val="333333"/>
                </a:solidFill>
                <a:latin typeface="仿宋" panose="02010609060101010101" pitchFamily="49" charset="-122"/>
                <a:ea typeface="仿宋" panose="02010609060101010101" pitchFamily="49" charset="-122"/>
              </a:rPr>
              <a:t>。同时，通过高斯玻色取样证明的量子计算优越性不依赖于样本数量，克服了谷歌</a:t>
            </a:r>
            <a:r>
              <a:rPr lang="en-US" altLang="zh-CN" sz="1800" dirty="0">
                <a:solidFill>
                  <a:srgbClr val="333333"/>
                </a:solidFill>
                <a:latin typeface="仿宋" panose="02010609060101010101" pitchFamily="49" charset="-122"/>
                <a:ea typeface="仿宋" panose="02010609060101010101" pitchFamily="49" charset="-122"/>
              </a:rPr>
              <a:t>53</a:t>
            </a:r>
            <a:r>
              <a:rPr lang="zh-CN" altLang="en-US" sz="1800" dirty="0">
                <a:solidFill>
                  <a:srgbClr val="333333"/>
                </a:solidFill>
                <a:latin typeface="仿宋" panose="02010609060101010101" pitchFamily="49" charset="-122"/>
                <a:ea typeface="仿宋" panose="02010609060101010101" pitchFamily="49" charset="-122"/>
              </a:rPr>
              <a:t>比特随机线路取样实验中量子优越性依赖于样本数量的漏洞。目前，</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九章</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量子计算机的算力无疑是世界第一的。</a:t>
            </a:r>
            <a:endParaRPr lang="zh-CN" altLang="en-US" sz="1800" dirty="0">
              <a:latin typeface="仿宋" panose="02010609060101010101" pitchFamily="49" charset="-122"/>
              <a:ea typeface="仿宋" panose="02010609060101010101" pitchFamily="49" charset="-122"/>
            </a:endParaRPr>
          </a:p>
        </p:txBody>
      </p:sp>
      <p:sp>
        <p:nvSpPr>
          <p:cNvPr id="6" name="矩形 5"/>
          <p:cNvSpPr/>
          <p:nvPr/>
        </p:nvSpPr>
        <p:spPr>
          <a:xfrm>
            <a:off x="251520" y="2280234"/>
            <a:ext cx="3353007" cy="923330"/>
          </a:xfrm>
          <a:prstGeom prst="rect">
            <a:avLst/>
          </a:prstGeom>
        </p:spPr>
        <p:txBody>
          <a:bodyPr wrap="square">
            <a:spAutoFit/>
          </a:bodyPr>
          <a:lstStyle/>
          <a:p>
            <a:r>
              <a:rPr lang="zh-CN" altLang="en-US" sz="1800" dirty="0">
                <a:solidFill>
                  <a:srgbClr val="9195A3"/>
                </a:solidFill>
                <a:latin typeface="仿宋" panose="02010609060101010101" pitchFamily="49" charset="-122"/>
                <a:ea typeface="仿宋" panose="02010609060101010101" pitchFamily="49" charset="-122"/>
              </a:rPr>
              <a:t>    </a:t>
            </a:r>
            <a:r>
              <a:rPr lang="en-US" altLang="zh-CN" sz="1800" dirty="0">
                <a:solidFill>
                  <a:srgbClr val="333333"/>
                </a:solidFill>
                <a:latin typeface="仿宋" panose="02010609060101010101" pitchFamily="49" charset="-122"/>
                <a:ea typeface="仿宋" panose="02010609060101010101" pitchFamily="49" charset="-122"/>
              </a:rPr>
              <a:t>2020</a:t>
            </a:r>
            <a:r>
              <a:rPr lang="zh-CN" altLang="en-US" sz="1800" dirty="0">
                <a:solidFill>
                  <a:srgbClr val="333333"/>
                </a:solidFill>
                <a:latin typeface="仿宋" panose="02010609060101010101" pitchFamily="49" charset="-122"/>
                <a:ea typeface="仿宋" panose="02010609060101010101" pitchFamily="49" charset="-122"/>
              </a:rPr>
              <a:t>年</a:t>
            </a:r>
            <a:r>
              <a:rPr lang="en-US" altLang="zh-CN" sz="1800" dirty="0">
                <a:solidFill>
                  <a:srgbClr val="333333"/>
                </a:solidFill>
                <a:latin typeface="仿宋" panose="02010609060101010101" pitchFamily="49" charset="-122"/>
                <a:ea typeface="仿宋" panose="02010609060101010101" pitchFamily="49" charset="-122"/>
              </a:rPr>
              <a:t>12</a:t>
            </a:r>
            <a:r>
              <a:rPr lang="zh-CN" altLang="en-US" sz="1800" dirty="0">
                <a:solidFill>
                  <a:srgbClr val="333333"/>
                </a:solidFill>
                <a:latin typeface="仿宋" panose="02010609060101010101" pitchFamily="49" charset="-122"/>
                <a:ea typeface="仿宋" panose="02010609060101010101" pitchFamily="49" charset="-122"/>
              </a:rPr>
              <a:t>月</a:t>
            </a:r>
            <a:r>
              <a:rPr lang="en-US" altLang="zh-CN" sz="1800" dirty="0">
                <a:solidFill>
                  <a:srgbClr val="333333"/>
                </a:solidFill>
                <a:latin typeface="仿宋" panose="02010609060101010101" pitchFamily="49" charset="-122"/>
                <a:ea typeface="仿宋" panose="02010609060101010101" pitchFamily="49" charset="-122"/>
              </a:rPr>
              <a:t>4</a:t>
            </a:r>
            <a:r>
              <a:rPr lang="zh-CN" altLang="en-US" sz="1800" dirty="0">
                <a:solidFill>
                  <a:srgbClr val="333333"/>
                </a:solidFill>
                <a:latin typeface="仿宋" panose="02010609060101010101" pitchFamily="49" charset="-122"/>
                <a:ea typeface="仿宋" panose="02010609060101010101" pitchFamily="49" charset="-122"/>
              </a:rPr>
              <a:t>日</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我国科学家宣布构建了</a:t>
            </a:r>
            <a:r>
              <a:rPr lang="en-US" altLang="zh-CN" sz="1800" dirty="0">
                <a:solidFill>
                  <a:srgbClr val="333333"/>
                </a:solidFill>
                <a:latin typeface="仿宋" panose="02010609060101010101" pitchFamily="49" charset="-122"/>
                <a:ea typeface="仿宋" panose="02010609060101010101" pitchFamily="49" charset="-122"/>
              </a:rPr>
              <a:t>76</a:t>
            </a:r>
            <a:r>
              <a:rPr lang="zh-CN" altLang="en-US" sz="1800" dirty="0">
                <a:solidFill>
                  <a:srgbClr val="333333"/>
                </a:solidFill>
                <a:latin typeface="仿宋" panose="02010609060101010101" pitchFamily="49" charset="-122"/>
                <a:ea typeface="仿宋" panose="02010609060101010101" pitchFamily="49" charset="-122"/>
              </a:rPr>
              <a:t>个光子</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量子比特</a:t>
            </a:r>
            <a:r>
              <a:rPr lang="en-US" altLang="zh-CN" sz="1800" dirty="0">
                <a:solidFill>
                  <a:srgbClr val="333333"/>
                </a:solidFill>
                <a:latin typeface="仿宋" panose="02010609060101010101" pitchFamily="49" charset="-122"/>
                <a:ea typeface="仿宋" panose="02010609060101010101" pitchFamily="49" charset="-122"/>
              </a:rPr>
              <a:t>)</a:t>
            </a:r>
            <a:r>
              <a:rPr lang="zh-CN" altLang="en-US" sz="1800" dirty="0">
                <a:solidFill>
                  <a:srgbClr val="333333"/>
                </a:solidFill>
                <a:latin typeface="仿宋" panose="02010609060101010101" pitchFamily="49" charset="-122"/>
                <a:ea typeface="仿宋" panose="02010609060101010101" pitchFamily="49" charset="-122"/>
              </a:rPr>
              <a:t>的量子计算原型机“</a:t>
            </a:r>
            <a:r>
              <a:rPr lang="zh-CN" altLang="en-US" sz="1800" dirty="0">
                <a:solidFill>
                  <a:srgbClr val="F73131"/>
                </a:solidFill>
                <a:latin typeface="仿宋" panose="02010609060101010101" pitchFamily="49" charset="-122"/>
                <a:ea typeface="仿宋" panose="02010609060101010101" pitchFamily="49" charset="-122"/>
              </a:rPr>
              <a:t>九章</a:t>
            </a:r>
            <a:r>
              <a:rPr lang="zh-CN" altLang="en-US" sz="1800" dirty="0">
                <a:solidFill>
                  <a:srgbClr val="333333"/>
                </a:solidFill>
                <a:latin typeface="仿宋" panose="02010609060101010101" pitchFamily="49" charset="-122"/>
                <a:ea typeface="仿宋" panose="02010609060101010101" pitchFamily="49" charset="-122"/>
              </a:rPr>
              <a:t>”</a:t>
            </a:r>
            <a:endParaRPr lang="zh-CN" altLang="en-US" sz="1800" dirty="0">
              <a:latin typeface="仿宋" panose="02010609060101010101" pitchFamily="49" charset="-122"/>
              <a:ea typeface="仿宋" panose="02010609060101010101" pitchFamily="49" charset="-122"/>
            </a:endParaRPr>
          </a:p>
        </p:txBody>
      </p:sp>
      <p:sp>
        <p:nvSpPr>
          <p:cNvPr id="7" name="文本框 6"/>
          <p:cNvSpPr txBox="1"/>
          <p:nvPr/>
        </p:nvSpPr>
        <p:spPr>
          <a:xfrm>
            <a:off x="467544" y="1133569"/>
            <a:ext cx="2709396" cy="523220"/>
          </a:xfrm>
          <a:prstGeom prst="rect">
            <a:avLst/>
          </a:prstGeom>
          <a:noFill/>
        </p:spPr>
        <p:txBody>
          <a:bodyPr wrap="none" rtlCol="0">
            <a:spAutoFit/>
          </a:bodyPr>
          <a:lstStyle/>
          <a:p>
            <a:r>
              <a:rPr lang="zh-CN" altLang="en-US" sz="2800" dirty="0">
                <a:solidFill>
                  <a:srgbClr val="000099"/>
                </a:solidFill>
                <a:latin typeface="仿宋" panose="02010609060101010101" pitchFamily="49" charset="-122"/>
                <a:ea typeface="仿宋" panose="02010609060101010101" pitchFamily="49" charset="-122"/>
              </a:rPr>
              <a:t>量子计算机九章</a:t>
            </a:r>
            <a:endParaRPr lang="zh-CN" altLang="en-US" sz="2800" dirty="0">
              <a:solidFill>
                <a:srgbClr val="000099"/>
              </a:solidFill>
              <a:latin typeface="仿宋" panose="02010609060101010101" pitchFamily="49" charset="-122"/>
              <a:ea typeface="仿宋" panose="02010609060101010101" pitchFamily="49" charset="-122"/>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164268" y="1888505"/>
            <a:ext cx="2944778" cy="1987210"/>
          </a:xfrm>
          <a:prstGeom prst="rect">
            <a:avLst/>
          </a:prstGeom>
        </p:spPr>
      </p:pic>
      <p:sp>
        <p:nvSpPr>
          <p:cNvPr id="3" name="矩形 2"/>
          <p:cNvSpPr/>
          <p:nvPr/>
        </p:nvSpPr>
        <p:spPr>
          <a:xfrm>
            <a:off x="1034954" y="2060848"/>
            <a:ext cx="4284575" cy="3994363"/>
          </a:xfrm>
          <a:prstGeom prst="rect">
            <a:avLst/>
          </a:prstGeom>
        </p:spPr>
        <p:txBody>
          <a:bodyPr wrap="square">
            <a:spAutoFit/>
          </a:bodyPr>
          <a:lstStyle/>
          <a:p>
            <a:pPr algn="just">
              <a:lnSpc>
                <a:spcPct val="125000"/>
              </a:lnSpc>
            </a:pPr>
            <a:r>
              <a:rPr lang="zh-CN" altLang="en-US"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rPr>
              <a:t>计算机系统中软、硬件之间的关系</a:t>
            </a: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marL="257175" indent="-257175" algn="just">
              <a:lnSpc>
                <a:spcPct val="125000"/>
              </a:lnSpc>
              <a:buFont typeface="Wingdings" panose="05000000000000000000" pitchFamily="2" charset="2"/>
              <a:buChar char="u"/>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algn="just">
              <a:lnSpc>
                <a:spcPct val="125000"/>
              </a:lnSpc>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marL="257175" indent="-257175" algn="just">
              <a:lnSpc>
                <a:spcPct val="125000"/>
              </a:lnSpc>
              <a:buFont typeface="Wingdings" panose="05000000000000000000" pitchFamily="2" charset="2"/>
              <a:buChar char="u"/>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algn="just">
              <a:lnSpc>
                <a:spcPct val="125000"/>
              </a:lnSpc>
            </a:pPr>
            <a:r>
              <a:rPr lang="zh-CN" altLang="en-US"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rPr>
              <a:t> 操作系统的定义</a:t>
            </a: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indent="149860" algn="just">
              <a:lnSpc>
                <a:spcPct val="125000"/>
              </a:lnSpc>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indent="149860" algn="just">
              <a:lnSpc>
                <a:spcPct val="125000"/>
              </a:lnSpc>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indent="149860" algn="just">
              <a:lnSpc>
                <a:spcPct val="125000"/>
              </a:lnSpc>
            </a:pPr>
            <a:endPar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a:p>
            <a:pPr indent="149860" algn="just">
              <a:lnSpc>
                <a:spcPct val="125000"/>
              </a:lnSpc>
            </a:pPr>
            <a:r>
              <a:rPr lang="en-US"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rPr>
              <a:t> </a:t>
            </a:r>
            <a:endParaRPr lang="zh-CN" altLang="zh-CN" sz="2000" kern="100" dirty="0">
              <a:solidFill>
                <a:srgbClr val="002C6C"/>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4" name="内容占位符 2"/>
          <p:cNvSpPr txBox="1"/>
          <p:nvPr/>
        </p:nvSpPr>
        <p:spPr>
          <a:xfrm>
            <a:off x="899592" y="1454246"/>
            <a:ext cx="6004322" cy="351236"/>
          </a:xfrm>
          <a:prstGeom prst="rect">
            <a:avLst/>
          </a:prstGeom>
        </p:spPr>
        <p:txBody>
          <a:bodyPr vert="horz" lIns="68580" tIns="34290" rIns="68580" bIns="34290" rtlCol="0">
            <a:noAutofit/>
          </a:bodyPr>
          <a:lstStyle>
            <a:lvl1pPr marL="0" indent="0" algn="l" defTabSz="914400" rtl="0" eaLnBrk="1" latinLnBrk="0" hangingPunct="1">
              <a:lnSpc>
                <a:spcPct val="90000"/>
              </a:lnSpc>
              <a:spcBef>
                <a:spcPts val="1000"/>
              </a:spcBef>
              <a:buFontTx/>
              <a:buNone/>
              <a:defRPr sz="1800" b="1" kern="1200">
                <a:solidFill>
                  <a:schemeClr val="tx2"/>
                </a:solidFill>
                <a:latin typeface="+mj-ea"/>
                <a:ea typeface="+mj-ea"/>
                <a:cs typeface="+mn-cs"/>
              </a:defRPr>
            </a:lvl1pPr>
            <a:lvl2pPr marL="3429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2pPr>
            <a:lvl3pPr marL="6858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3pPr>
            <a:lvl4pPr marL="10287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4pPr>
            <a:lvl5pPr marL="13716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000099"/>
                </a:solidFill>
                <a:latin typeface="华文楷体" panose="02010600040101010101" pitchFamily="2" charset="-122"/>
                <a:ea typeface="华文楷体" panose="02010600040101010101" pitchFamily="2" charset="-122"/>
              </a:rPr>
              <a:t>1.1  </a:t>
            </a:r>
            <a:r>
              <a:rPr lang="zh-CN" altLang="zh-CN" sz="2400" dirty="0">
                <a:solidFill>
                  <a:srgbClr val="000099"/>
                </a:solidFill>
                <a:latin typeface="华文楷体" panose="02010600040101010101" pitchFamily="2" charset="-122"/>
                <a:ea typeface="华文楷体" panose="02010600040101010101" pitchFamily="2" charset="-122"/>
              </a:rPr>
              <a:t>操作系统的定义</a:t>
            </a:r>
            <a:endParaRPr lang="zh-CN" altLang="zh-CN" sz="2400" dirty="0">
              <a:solidFill>
                <a:srgbClr val="000099"/>
              </a:solidFill>
              <a:latin typeface="华文楷体" panose="02010600040101010101" pitchFamily="2" charset="-122"/>
              <a:ea typeface="华文楷体" panose="02010600040101010101" pitchFamily="2" charset="-122"/>
            </a:endParaRPr>
          </a:p>
        </p:txBody>
      </p:sp>
      <p:sp>
        <p:nvSpPr>
          <p:cNvPr id="5" name="矩形 4"/>
          <p:cNvSpPr/>
          <p:nvPr/>
        </p:nvSpPr>
        <p:spPr>
          <a:xfrm>
            <a:off x="904578" y="4509120"/>
            <a:ext cx="7272808" cy="1193596"/>
          </a:xfrm>
          <a:prstGeom prst="rect">
            <a:avLst/>
          </a:prstGeom>
          <a:ln>
            <a:solidFill>
              <a:schemeClr val="accent1"/>
            </a:solidFill>
          </a:ln>
        </p:spPr>
        <p:txBody>
          <a:bodyPr wrap="square">
            <a:spAutoFit/>
          </a:bodyPr>
          <a:lstStyle/>
          <a:p>
            <a:pPr indent="149860" algn="just">
              <a:lnSpc>
                <a:spcPct val="125000"/>
              </a:lnSpc>
            </a:pPr>
            <a:r>
              <a:rPr lang="en-US" altLang="zh-CN" sz="2000"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000"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一般来说，</a:t>
            </a:r>
            <a:r>
              <a:rPr lang="zh-CN" altLang="zh-CN" sz="2000" kern="100" dirty="0">
                <a:solidFill>
                  <a:srgbClr val="C00000"/>
                </a:solidFill>
                <a:highlight>
                  <a:srgbClr val="FFFF00"/>
                </a:highlight>
                <a:latin typeface="仿宋" panose="02010609060101010101" pitchFamily="49" charset="-122"/>
                <a:ea typeface="仿宋" panose="02010609060101010101" pitchFamily="49" charset="-122"/>
                <a:cs typeface="Times New Roman" panose="02020603050405020304" pitchFamily="18" charset="0"/>
              </a:rPr>
              <a:t>操作系统</a:t>
            </a:r>
            <a:r>
              <a:rPr lang="zh-CN" altLang="zh-CN" sz="2000"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是管理计算机系统中的软件与硬件资源，控制程序执行，改善人机界面，合理组织计算机工作流程和为用户使用计算机提供良好运行环境的一种系统</a:t>
            </a:r>
            <a:r>
              <a:rPr lang="zh-CN" altLang="zh-CN" sz="2000" kern="100" dirty="0">
                <a:solidFill>
                  <a:srgbClr val="C00000"/>
                </a:solidFill>
                <a:highlight>
                  <a:srgbClr val="FFFF00"/>
                </a:highlight>
                <a:latin typeface="仿宋" panose="02010609060101010101" pitchFamily="49" charset="-122"/>
                <a:ea typeface="仿宋" panose="02010609060101010101" pitchFamily="49" charset="-122"/>
                <a:cs typeface="Times New Roman" panose="02020603050405020304" pitchFamily="18" charset="0"/>
              </a:rPr>
              <a:t>软件</a:t>
            </a:r>
            <a:r>
              <a:rPr lang="zh-CN" altLang="zh-CN" sz="2000"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zh-CN" sz="2000"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2495" y="1136244"/>
            <a:ext cx="3921947" cy="1680460"/>
          </a:xfrm>
          <a:prstGeom prst="rect">
            <a:avLst/>
          </a:prstGeom>
          <a:noFill/>
        </p:spPr>
        <p:txBody>
          <a:bodyPr wrap="square" rtlCol="0">
            <a:spAutoFit/>
          </a:bodyPr>
          <a:lstStyle/>
          <a:p>
            <a:r>
              <a:rPr lang="zh-CN" altLang="en-US"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dirty="0">
              <a:solidFill>
                <a:srgbClr val="6C0000"/>
              </a:solidFill>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dirty="0">
                <a:solidFill>
                  <a:srgbClr val="002C6C"/>
                </a:solidFill>
                <a:latin typeface="华文楷体" panose="02010600040101010101" pitchFamily="2" charset="-122"/>
                <a:ea typeface="华文楷体" panose="02010600040101010101" pitchFamily="2" charset="-122"/>
              </a:rPr>
              <a:t>无操作系统阶段</a:t>
            </a:r>
            <a:endParaRPr lang="zh-CN" altLang="zh-CN" dirty="0">
              <a:solidFill>
                <a:srgbClr val="002C6C"/>
              </a:solidFill>
              <a:latin typeface="华文楷体" panose="02010600040101010101" pitchFamily="2" charset="-122"/>
              <a:ea typeface="华文楷体" panose="02010600040101010101" pitchFamily="2" charset="-122"/>
            </a:endParaRPr>
          </a:p>
          <a:p>
            <a:endParaRPr lang="zh-CN" altLang="zh-CN" sz="1800" dirty="0">
              <a:latin typeface="华文楷体" panose="02010600040101010101" pitchFamily="2" charset="-122"/>
              <a:ea typeface="华文楷体" panose="02010600040101010101" pitchFamily="2" charset="-122"/>
            </a:endParaRPr>
          </a:p>
        </p:txBody>
      </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4909254" y="828087"/>
            <a:ext cx="3484621" cy="2773781"/>
          </a:xfrm>
          <a:prstGeom prst="rect">
            <a:avLst/>
          </a:prstGeom>
          <a:noFill/>
          <a:ln>
            <a:noFill/>
          </a:ln>
        </p:spPr>
      </p:pic>
      <p:sp>
        <p:nvSpPr>
          <p:cNvPr id="13" name="矩形 12"/>
          <p:cNvSpPr/>
          <p:nvPr/>
        </p:nvSpPr>
        <p:spPr>
          <a:xfrm>
            <a:off x="5004966" y="3760845"/>
            <a:ext cx="3484621" cy="41622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lnSpc>
                <a:spcPct val="125000"/>
              </a:lnSpc>
              <a:spcAft>
                <a:spcPts val="0"/>
              </a:spcAft>
            </a:pPr>
            <a:r>
              <a:rPr lang="zh-CN" altLang="en-US" sz="1600" kern="100" dirty="0">
                <a:solidFill>
                  <a:schemeClr val="accent6">
                    <a:lumMod val="75000"/>
                  </a:schemeClr>
                </a:solidFill>
                <a:latin typeface="+mj-ea"/>
                <a:ea typeface="+mj-ea"/>
                <a:cs typeface="Times New Roman" panose="02020603050405020304" pitchFamily="18" charset="0"/>
              </a:rPr>
              <a:t>图</a:t>
            </a:r>
            <a:r>
              <a:rPr lang="en-US" sz="1600" kern="100" dirty="0">
                <a:solidFill>
                  <a:schemeClr val="accent6">
                    <a:lumMod val="75000"/>
                  </a:schemeClr>
                </a:solidFill>
                <a:latin typeface="+mj-ea"/>
                <a:ea typeface="+mj-ea"/>
                <a:cs typeface="Times New Roman" panose="02020603050405020304" pitchFamily="18" charset="0"/>
              </a:rPr>
              <a:t>1-7 </a:t>
            </a:r>
            <a:r>
              <a:rPr lang="zh-CN" altLang="en-US" sz="1600" kern="100" dirty="0">
                <a:solidFill>
                  <a:schemeClr val="accent6">
                    <a:lumMod val="75000"/>
                  </a:schemeClr>
                </a:solidFill>
                <a:latin typeface="+mj-ea"/>
                <a:ea typeface="+mj-ea"/>
                <a:cs typeface="Times New Roman" panose="02020603050405020304" pitchFamily="18" charset="0"/>
              </a:rPr>
              <a:t>记录程序和数据的穿孔纸带</a:t>
            </a:r>
            <a:endParaRPr lang="zh-CN" altLang="en-US" sz="1600" kern="100" dirty="0">
              <a:solidFill>
                <a:schemeClr val="accent6">
                  <a:lumMod val="75000"/>
                </a:schemeClr>
              </a:solidFill>
              <a:latin typeface="+mj-ea"/>
              <a:ea typeface="+mj-ea"/>
              <a:cs typeface="Times New Roman" panose="02020603050405020304" pitchFamily="18" charset="0"/>
            </a:endParaRPr>
          </a:p>
          <a:p>
            <a:pPr algn="ctr">
              <a:spcAft>
                <a:spcPts val="0"/>
              </a:spcAft>
            </a:pPr>
            <a:r>
              <a:rPr lang="en-US" sz="1600" kern="100" dirty="0">
                <a:solidFill>
                  <a:schemeClr val="accent6">
                    <a:lumMod val="75000"/>
                  </a:schemeClr>
                </a:solidFill>
                <a:latin typeface="+mj-ea"/>
                <a:ea typeface="+mj-ea"/>
                <a:cs typeface="Times New Roman" panose="02020603050405020304" pitchFamily="18" charset="0"/>
              </a:rPr>
              <a:t> </a:t>
            </a:r>
            <a:endParaRPr lang="zh-CN" altLang="en-US" sz="1600" kern="100" dirty="0">
              <a:solidFill>
                <a:schemeClr val="accent6">
                  <a:lumMod val="75000"/>
                </a:schemeClr>
              </a:solidFill>
              <a:latin typeface="+mj-ea"/>
              <a:ea typeface="+mj-ea"/>
              <a:cs typeface="Times New Roman" panose="02020603050405020304" pitchFamily="18" charset="0"/>
            </a:endParaRPr>
          </a:p>
        </p:txBody>
      </p:sp>
      <p:grpSp>
        <p:nvGrpSpPr>
          <p:cNvPr id="14" name="组合 13"/>
          <p:cNvGrpSpPr/>
          <p:nvPr/>
        </p:nvGrpSpPr>
        <p:grpSpPr>
          <a:xfrm>
            <a:off x="935596" y="4084943"/>
            <a:ext cx="7272808" cy="2320918"/>
            <a:chOff x="0" y="0"/>
            <a:chExt cx="4886401" cy="941350"/>
          </a:xfrm>
        </p:grpSpPr>
        <p:grpSp>
          <p:nvGrpSpPr>
            <p:cNvPr id="15" name="组合 14"/>
            <p:cNvGrpSpPr/>
            <p:nvPr/>
          </p:nvGrpSpPr>
          <p:grpSpPr>
            <a:xfrm>
              <a:off x="2267712" y="131674"/>
              <a:ext cx="453390" cy="809676"/>
              <a:chOff x="0" y="0"/>
              <a:chExt cx="453390" cy="809676"/>
            </a:xfrm>
          </p:grpSpPr>
          <p:sp>
            <p:nvSpPr>
              <p:cNvPr id="32" name="矩形 31"/>
              <p:cNvSpPr/>
              <p:nvPr/>
            </p:nvSpPr>
            <p:spPr>
              <a:xfrm>
                <a:off x="0" y="0"/>
                <a:ext cx="45339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计算机</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33" name="矩形 32"/>
              <p:cNvSpPr/>
              <p:nvPr/>
            </p:nvSpPr>
            <p:spPr>
              <a:xfrm>
                <a:off x="0" y="577901"/>
                <a:ext cx="45339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用户</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6" name="组合 15"/>
            <p:cNvGrpSpPr/>
            <p:nvPr/>
          </p:nvGrpSpPr>
          <p:grpSpPr>
            <a:xfrm>
              <a:off x="0" y="0"/>
              <a:ext cx="4886401" cy="755649"/>
              <a:chOff x="0" y="0"/>
              <a:chExt cx="4886401" cy="755649"/>
            </a:xfrm>
          </p:grpSpPr>
          <p:grpSp>
            <p:nvGrpSpPr>
              <p:cNvPr id="17" name="组合 16"/>
              <p:cNvGrpSpPr/>
              <p:nvPr/>
            </p:nvGrpSpPr>
            <p:grpSpPr>
              <a:xfrm>
                <a:off x="885139" y="7316"/>
                <a:ext cx="3883152" cy="363448"/>
                <a:chOff x="0" y="0"/>
                <a:chExt cx="3883152" cy="363448"/>
              </a:xfrm>
            </p:grpSpPr>
            <p:sp>
              <p:nvSpPr>
                <p:cNvPr id="27" name="矩形 26"/>
                <p:cNvSpPr/>
                <p:nvPr/>
              </p:nvSpPr>
              <p:spPr>
                <a:xfrm>
                  <a:off x="0" y="109728"/>
                  <a:ext cx="453390" cy="23177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dirty="0">
                      <a:solidFill>
                        <a:srgbClr val="000000"/>
                      </a:solidFill>
                      <a:ea typeface="宋体" panose="02010600030101010101" pitchFamily="2" charset="-122"/>
                      <a:cs typeface="Times New Roman" panose="02020603050405020304" pitchFamily="18" charset="0"/>
                    </a:rPr>
                    <a:t>输入机</a:t>
                  </a:r>
                  <a:endParaRPr lang="zh-CN" altLang="en-US" sz="1600" kern="100" dirty="0">
                    <a:ea typeface="宋体" panose="02010600030101010101" pitchFamily="2" charset="-122"/>
                    <a:cs typeface="Times New Roman" panose="02020603050405020304" pitchFamily="18" charset="0"/>
                  </a:endParaRPr>
                </a:p>
              </p:txBody>
            </p:sp>
            <p:sp>
              <p:nvSpPr>
                <p:cNvPr id="28" name="矩形 27"/>
                <p:cNvSpPr/>
                <p:nvPr/>
              </p:nvSpPr>
              <p:spPr>
                <a:xfrm>
                  <a:off x="2728570" y="131673"/>
                  <a:ext cx="45339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输出机</a:t>
                  </a:r>
                  <a:endParaRPr lang="zh-CN" altLang="en-US"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9" name="矩形 28"/>
                <p:cNvSpPr/>
                <p:nvPr/>
              </p:nvSpPr>
              <p:spPr>
                <a:xfrm>
                  <a:off x="3182112" y="0"/>
                  <a:ext cx="70104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纸带</a:t>
                  </a:r>
                  <a:r>
                    <a:rPr 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卡片</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30" name="矩形 29"/>
                <p:cNvSpPr/>
                <p:nvPr/>
              </p:nvSpPr>
              <p:spPr>
                <a:xfrm>
                  <a:off x="534010" y="0"/>
                  <a:ext cx="70104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程序</a:t>
                  </a:r>
                  <a:r>
                    <a:rPr 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数据</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31" name="矩形 30"/>
                <p:cNvSpPr/>
                <p:nvPr/>
              </p:nvSpPr>
              <p:spPr>
                <a:xfrm>
                  <a:off x="1901952" y="7315"/>
                  <a:ext cx="592532"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计算结果</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8" name="组合 17"/>
              <p:cNvGrpSpPr/>
              <p:nvPr/>
            </p:nvGrpSpPr>
            <p:grpSpPr>
              <a:xfrm>
                <a:off x="0" y="0"/>
                <a:ext cx="4886401" cy="755649"/>
                <a:chOff x="0" y="0"/>
                <a:chExt cx="4886401" cy="755649"/>
              </a:xfrm>
            </p:grpSpPr>
            <p:sp>
              <p:nvSpPr>
                <p:cNvPr id="19" name="矩形 18"/>
                <p:cNvSpPr/>
                <p:nvPr/>
              </p:nvSpPr>
              <p:spPr>
                <a:xfrm>
                  <a:off x="0" y="0"/>
                  <a:ext cx="701040" cy="231775"/>
                </a:xfrm>
                <a:prstGeom prst="rect">
                  <a:avLst/>
                </a:prstGeom>
                <a:noFill/>
                <a:ln w="12700" cap="flat" cmpd="sng" algn="ctr">
                  <a:no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纸带</a:t>
                  </a:r>
                  <a:r>
                    <a:rPr 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卡片</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0" y="234087"/>
                  <a:ext cx="884555"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067251" y="226772"/>
                  <a:ext cx="819150" cy="6985"/>
                </a:xfrm>
                <a:prstGeom prst="straightConnector1">
                  <a:avLst/>
                </a:prstGeom>
                <a:noFill/>
                <a:ln w="15875" cap="flat" cmpd="sng" algn="ctr">
                  <a:solidFill>
                    <a:sysClr val="windowText" lastClr="000000"/>
                  </a:solidFill>
                  <a:prstDash val="solid"/>
                  <a:tailEnd type="triangle" w="med" len="lg"/>
                </a:ln>
                <a:effectLst/>
              </p:spPr>
            </p:cxnSp>
            <p:cxnSp>
              <p:nvCxnSpPr>
                <p:cNvPr id="22" name="直接箭头连接符 21"/>
                <p:cNvCxnSpPr/>
                <p:nvPr/>
              </p:nvCxnSpPr>
              <p:spPr>
                <a:xfrm>
                  <a:off x="1338681" y="234087"/>
                  <a:ext cx="920750" cy="0"/>
                </a:xfrm>
                <a:prstGeom prst="straightConnector1">
                  <a:avLst/>
                </a:prstGeom>
                <a:noFill/>
                <a:ln w="15875" cap="flat" cmpd="sng" algn="ctr">
                  <a:solidFill>
                    <a:sysClr val="windowText" lastClr="000000"/>
                  </a:solidFill>
                  <a:prstDash val="solid"/>
                  <a:tailEnd type="triangle" w="med" len="lg"/>
                </a:ln>
                <a:effectLst/>
              </p:spPr>
            </p:cxnSp>
            <p:cxnSp>
              <p:nvCxnSpPr>
                <p:cNvPr id="23" name="直接箭头连接符 22"/>
                <p:cNvCxnSpPr/>
                <p:nvPr/>
              </p:nvCxnSpPr>
              <p:spPr>
                <a:xfrm>
                  <a:off x="2728569" y="241402"/>
                  <a:ext cx="884555" cy="0"/>
                </a:xfrm>
                <a:prstGeom prst="straightConnector1">
                  <a:avLst/>
                </a:prstGeom>
                <a:noFill/>
                <a:ln w="15875" cap="flat" cmpd="sng" algn="ctr">
                  <a:solidFill>
                    <a:sysClr val="windowText" lastClr="000000"/>
                  </a:solidFill>
                  <a:prstDash val="solid"/>
                  <a:tailEnd type="triangle" w="med" len="lg"/>
                </a:ln>
                <a:effectLst/>
              </p:spPr>
            </p:cxnSp>
            <p:cxnSp>
              <p:nvCxnSpPr>
                <p:cNvPr id="24" name="直接箭头连接符 23"/>
                <p:cNvCxnSpPr/>
                <p:nvPr/>
              </p:nvCxnSpPr>
              <p:spPr>
                <a:xfrm flipH="1" flipV="1">
                  <a:off x="1177747" y="365760"/>
                  <a:ext cx="1089660" cy="389255"/>
                </a:xfrm>
                <a:prstGeom prst="straightConnector1">
                  <a:avLst/>
                </a:prstGeom>
                <a:ln>
                  <a:solidFill>
                    <a:schemeClr val="tx1"/>
                  </a:solidFill>
                  <a:prstDash val="dash"/>
                  <a:tailEnd type="stealth"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487168" y="365760"/>
                  <a:ext cx="0" cy="336498"/>
                </a:xfrm>
                <a:prstGeom prst="straightConnector1">
                  <a:avLst/>
                </a:prstGeom>
                <a:noFill/>
                <a:ln w="9525" cap="flat" cmpd="sng" algn="ctr">
                  <a:solidFill>
                    <a:sysClr val="windowText" lastClr="000000"/>
                  </a:solidFill>
                  <a:prstDash val="dash"/>
                  <a:tailEnd type="stealth" w="med" len="lg"/>
                </a:ln>
                <a:effectLst/>
              </p:spPr>
            </p:cxnSp>
            <p:cxnSp>
              <p:nvCxnSpPr>
                <p:cNvPr id="26" name="直接箭头连接符 25"/>
                <p:cNvCxnSpPr/>
                <p:nvPr/>
              </p:nvCxnSpPr>
              <p:spPr>
                <a:xfrm flipV="1">
                  <a:off x="2662733" y="365760"/>
                  <a:ext cx="1075156" cy="389889"/>
                </a:xfrm>
                <a:prstGeom prst="straightConnector1">
                  <a:avLst/>
                </a:prstGeom>
                <a:noFill/>
                <a:ln w="9525" cap="flat" cmpd="sng" algn="ctr">
                  <a:solidFill>
                    <a:sysClr val="windowText" lastClr="000000"/>
                  </a:solidFill>
                  <a:prstDash val="dash"/>
                  <a:tailEnd type="stealth" w="med" len="lg"/>
                </a:ln>
                <a:effectLst/>
              </p:spPr>
            </p:cxnSp>
          </p:grpSp>
        </p:grpSp>
      </p:grpSp>
      <p:sp>
        <p:nvSpPr>
          <p:cNvPr id="6" name="矩形 5"/>
          <p:cNvSpPr/>
          <p:nvPr/>
        </p:nvSpPr>
        <p:spPr>
          <a:xfrm>
            <a:off x="323528" y="2750205"/>
            <a:ext cx="4145336" cy="923330"/>
          </a:xfrm>
          <a:prstGeom prst="rect">
            <a:avLst/>
          </a:prstGeom>
          <a:ln>
            <a:solidFill>
              <a:schemeClr val="accent1"/>
            </a:solidFill>
          </a:ln>
        </p:spPr>
        <p:txBody>
          <a:bodyPr wrap="square">
            <a:spAutoFit/>
          </a:bodyPr>
          <a:lstStyle/>
          <a:p>
            <a:r>
              <a:rPr lang="zh-CN" altLang="zh-CN" sz="1800" dirty="0">
                <a:latin typeface="华文楷体" panose="02010600040101010101" pitchFamily="2" charset="-122"/>
                <a:ea typeface="华文楷体" panose="02010600040101010101" pitchFamily="2" charset="-122"/>
                <a:cs typeface="Times New Roman" panose="02020603050405020304" pitchFamily="18" charset="0"/>
              </a:rPr>
              <a:t>启动纸带或卡片输入机将程序和数据输入计算机，再通过控制台上的按钮、开关和氖灯来操纵和控制程序的执行</a:t>
            </a:r>
            <a:endParaRPr lang="zh-CN" altLang="en-US" sz="1800" dirty="0">
              <a:latin typeface="华文楷体" panose="02010600040101010101" pitchFamily="2" charset="-122"/>
              <a:ea typeface="华文楷体" panose="02010600040101010101" pitchFamily="2" charset="-122"/>
            </a:endParaRPr>
          </a:p>
        </p:txBody>
      </p:sp>
      <p:sp>
        <p:nvSpPr>
          <p:cNvPr id="36" name="矩形 35"/>
          <p:cNvSpPr/>
          <p:nvPr/>
        </p:nvSpPr>
        <p:spPr>
          <a:xfrm>
            <a:off x="433869" y="1136244"/>
            <a:ext cx="118286" cy="384272"/>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7" name="矩形 36"/>
          <p:cNvSpPr/>
          <p:nvPr/>
        </p:nvSpPr>
        <p:spPr>
          <a:xfrm>
            <a:off x="691225" y="362493"/>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2019" y="1088941"/>
            <a:ext cx="3609981" cy="1508105"/>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监督程序阶段</a:t>
            </a:r>
            <a:endParaRPr lang="zh-CN" altLang="zh-CN" sz="2000" dirty="0">
              <a:solidFill>
                <a:srgbClr val="002C6C"/>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p:txBody>
      </p:sp>
      <p:sp>
        <p:nvSpPr>
          <p:cNvPr id="7" name="Rectangle 33"/>
          <p:cNvSpPr>
            <a:spLocks noChangeArrowheads="1"/>
          </p:cNvSpPr>
          <p:nvPr/>
        </p:nvSpPr>
        <p:spPr bwMode="auto">
          <a:xfrm>
            <a:off x="1143001" y="1027028"/>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800"/>
          </a:p>
        </p:txBody>
      </p:sp>
      <p:sp>
        <p:nvSpPr>
          <p:cNvPr id="10" name="Rectangle 66"/>
          <p:cNvSpPr>
            <a:spLocks noChangeArrowheads="1"/>
          </p:cNvSpPr>
          <p:nvPr/>
        </p:nvSpPr>
        <p:spPr bwMode="auto">
          <a:xfrm>
            <a:off x="1257301" y="1141328"/>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800"/>
          </a:p>
        </p:txBody>
      </p:sp>
      <p:sp>
        <p:nvSpPr>
          <p:cNvPr id="11" name="矩形 10"/>
          <p:cNvSpPr/>
          <p:nvPr/>
        </p:nvSpPr>
        <p:spPr>
          <a:xfrm>
            <a:off x="856766" y="2261387"/>
            <a:ext cx="2559996" cy="452303"/>
          </a:xfrm>
          <a:prstGeom prst="rect">
            <a:avLst/>
          </a:prstGeom>
        </p:spPr>
        <p:txBody>
          <a:bodyPr wrap="none">
            <a:spAutoFit/>
          </a:bodyPr>
          <a:lstStyle/>
          <a:p>
            <a:pPr indent="201295" algn="just">
              <a:lnSpc>
                <a:spcPct val="125000"/>
              </a:lnSpc>
              <a:spcBef>
                <a:spcPts val="450"/>
              </a:spcBef>
              <a:spcAft>
                <a:spcPts val="450"/>
              </a:spcAf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、联机批处理系统</a:t>
            </a: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2" name="图片 11"/>
          <p:cNvPicPr>
            <a:picLocks noChangeAspect="1"/>
          </p:cNvPicPr>
          <p:nvPr/>
        </p:nvPicPr>
        <p:blipFill>
          <a:blip r:embed="rId1"/>
          <a:stretch>
            <a:fillRect/>
          </a:stretch>
        </p:blipFill>
        <p:spPr>
          <a:xfrm>
            <a:off x="1596719" y="2700040"/>
            <a:ext cx="7191029" cy="1422824"/>
          </a:xfrm>
          <a:prstGeom prst="rect">
            <a:avLst/>
          </a:prstGeom>
        </p:spPr>
      </p:pic>
      <p:sp>
        <p:nvSpPr>
          <p:cNvPr id="78" name="矩形 77"/>
          <p:cNvSpPr/>
          <p:nvPr/>
        </p:nvSpPr>
        <p:spPr>
          <a:xfrm>
            <a:off x="827590" y="3986960"/>
            <a:ext cx="2343590" cy="416332"/>
          </a:xfrm>
          <a:prstGeom prst="rect">
            <a:avLst/>
          </a:prstGeom>
        </p:spPr>
        <p:txBody>
          <a:bodyPr wrap="none">
            <a:spAutoFit/>
          </a:bodyPr>
          <a:lstStyle/>
          <a:p>
            <a:pPr indent="201295" algn="just">
              <a:lnSpc>
                <a:spcPct val="125000"/>
              </a:lnSpc>
              <a:spcBef>
                <a:spcPts val="450"/>
              </a:spcBef>
              <a:spcAft>
                <a:spcPts val="450"/>
              </a:spcAft>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kern="100" dirty="0">
                <a:latin typeface="华文楷体" panose="02010600040101010101" pitchFamily="2" charset="-122"/>
                <a:ea typeface="华文楷体" panose="02010600040101010101" pitchFamily="2" charset="-122"/>
                <a:cs typeface="Times New Roman" panose="02020603050405020304" pitchFamily="18" charset="0"/>
              </a:rPr>
              <a:t>脱</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机批处理系统</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79" name="组合 78"/>
          <p:cNvGrpSpPr/>
          <p:nvPr/>
        </p:nvGrpSpPr>
        <p:grpSpPr>
          <a:xfrm>
            <a:off x="2136764" y="4509120"/>
            <a:ext cx="5904647" cy="2160824"/>
            <a:chOff x="0" y="0"/>
            <a:chExt cx="3496234" cy="731444"/>
          </a:xfrm>
        </p:grpSpPr>
        <p:sp>
          <p:nvSpPr>
            <p:cNvPr id="80" name="矩形 79"/>
            <p:cNvSpPr/>
            <p:nvPr/>
          </p:nvSpPr>
          <p:spPr>
            <a:xfrm>
              <a:off x="0" y="0"/>
              <a:ext cx="614477" cy="2266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ea typeface="宋体" panose="02010600030101010101" pitchFamily="2" charset="-122"/>
                  <a:cs typeface="Times New Roman" panose="02020603050405020304" pitchFamily="18" charset="0"/>
                </a:rPr>
                <a:t>输入机</a:t>
              </a:r>
              <a:endParaRPr lang="zh-CN" altLang="en-US" sz="1600" kern="100">
                <a:ea typeface="宋体" panose="02010600030101010101" pitchFamily="2" charset="-122"/>
                <a:cs typeface="Times New Roman" panose="02020603050405020304" pitchFamily="18" charset="0"/>
              </a:endParaRPr>
            </a:p>
          </p:txBody>
        </p:sp>
        <p:sp>
          <p:nvSpPr>
            <p:cNvPr id="81" name="矩形 80"/>
            <p:cNvSpPr/>
            <p:nvPr/>
          </p:nvSpPr>
          <p:spPr>
            <a:xfrm>
              <a:off x="0" y="504749"/>
              <a:ext cx="614045" cy="226695"/>
            </a:xfrm>
            <a:prstGeom prst="rect">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输出机</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82" name="矩形 81"/>
            <p:cNvSpPr/>
            <p:nvPr/>
          </p:nvSpPr>
          <p:spPr>
            <a:xfrm>
              <a:off x="929031" y="277978"/>
              <a:ext cx="614045" cy="226695"/>
            </a:xfrm>
            <a:prstGeom prst="rect">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卫星机</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83" name="矩形 82"/>
            <p:cNvSpPr/>
            <p:nvPr/>
          </p:nvSpPr>
          <p:spPr>
            <a:xfrm>
              <a:off x="1887322" y="0"/>
              <a:ext cx="614045" cy="226695"/>
            </a:xfrm>
            <a:prstGeom prst="rect">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磁带机</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sp>
          <p:nvSpPr>
            <p:cNvPr id="84" name="矩形 83"/>
            <p:cNvSpPr/>
            <p:nvPr/>
          </p:nvSpPr>
          <p:spPr>
            <a:xfrm>
              <a:off x="1887322" y="504749"/>
              <a:ext cx="614045" cy="226695"/>
            </a:xfrm>
            <a:prstGeom prst="rect">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磁带机</a:t>
              </a:r>
              <a:endParaRPr lang="zh-CN" altLang="en-US"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5" name="矩形 84"/>
            <p:cNvSpPr/>
            <p:nvPr/>
          </p:nvSpPr>
          <p:spPr>
            <a:xfrm>
              <a:off x="2882189" y="146304"/>
              <a:ext cx="614045" cy="431597"/>
            </a:xfrm>
            <a:prstGeom prst="rect">
              <a:avLst/>
            </a:prstGeom>
            <a:solidFill>
              <a:schemeClr val="accent1">
                <a:lumMod val="20000"/>
                <a:lumOff val="80000"/>
              </a:schemeClr>
            </a:solid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主机</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zh-CN" altLang="en-US" sz="16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监督程序</a:t>
              </a:r>
              <a:endParaRPr lang="zh-CN" altLang="en-US" sz="1600" kern="100">
                <a:latin typeface="Calibri" panose="020F0502020204030204" pitchFamily="34" charset="0"/>
                <a:ea typeface="宋体" panose="02010600030101010101" pitchFamily="2" charset="-122"/>
                <a:cs typeface="Times New Roman" panose="02020603050405020304" pitchFamily="18" charset="0"/>
              </a:endParaRPr>
            </a:p>
          </p:txBody>
        </p:sp>
        <p:cxnSp>
          <p:nvCxnSpPr>
            <p:cNvPr id="86" name="直接箭头连接符 85"/>
            <p:cNvCxnSpPr/>
            <p:nvPr/>
          </p:nvCxnSpPr>
          <p:spPr>
            <a:xfrm>
              <a:off x="614477" y="102413"/>
              <a:ext cx="314986" cy="263347"/>
            </a:xfrm>
            <a:prstGeom prst="straightConnector1">
              <a:avLst/>
            </a:prstGeom>
            <a:ln w="952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14477" y="416966"/>
              <a:ext cx="314553" cy="219431"/>
            </a:xfrm>
            <a:prstGeom prst="straightConnector1">
              <a:avLst/>
            </a:prstGeom>
            <a:noFill/>
            <a:ln w="9525" cap="flat" cmpd="sng" algn="ctr">
              <a:solidFill>
                <a:sysClr val="windowText" lastClr="000000"/>
              </a:solidFill>
              <a:prstDash val="solid"/>
              <a:headEnd type="none" w="med" len="lg"/>
              <a:tailEnd type="triangle" w="med" len="lg"/>
            </a:ln>
            <a:effectLst/>
          </p:spPr>
        </p:cxnSp>
        <p:cxnSp>
          <p:nvCxnSpPr>
            <p:cNvPr id="88" name="直接箭头连接符 87"/>
            <p:cNvCxnSpPr/>
            <p:nvPr/>
          </p:nvCxnSpPr>
          <p:spPr>
            <a:xfrm flipH="1" flipV="1">
              <a:off x="1543507" y="416966"/>
              <a:ext cx="343535" cy="189865"/>
            </a:xfrm>
            <a:prstGeom prst="straightConnector1">
              <a:avLst/>
            </a:prstGeom>
            <a:noFill/>
            <a:ln w="9525" cap="flat" cmpd="sng" algn="ctr">
              <a:solidFill>
                <a:sysClr val="windowText" lastClr="000000"/>
              </a:solidFill>
              <a:prstDash val="solid"/>
              <a:headEnd type="none" w="med" len="lg"/>
              <a:tailEnd type="triangle" w="med" len="lg"/>
            </a:ln>
            <a:effectLst/>
          </p:spPr>
        </p:cxnSp>
        <p:cxnSp>
          <p:nvCxnSpPr>
            <p:cNvPr id="89" name="直接箭头连接符 88"/>
            <p:cNvCxnSpPr/>
            <p:nvPr/>
          </p:nvCxnSpPr>
          <p:spPr>
            <a:xfrm flipV="1">
              <a:off x="1543507" y="102413"/>
              <a:ext cx="343688" cy="262889"/>
            </a:xfrm>
            <a:prstGeom prst="straightConnector1">
              <a:avLst/>
            </a:prstGeom>
            <a:noFill/>
            <a:ln w="9525" cap="flat" cmpd="sng" algn="ctr">
              <a:solidFill>
                <a:sysClr val="windowText" lastClr="000000"/>
              </a:solidFill>
              <a:prstDash val="solid"/>
              <a:headEnd type="none" w="med" len="lg"/>
              <a:tailEnd type="triangle" w="med" len="lg"/>
            </a:ln>
            <a:effectLst/>
          </p:spPr>
        </p:cxnSp>
        <p:cxnSp>
          <p:nvCxnSpPr>
            <p:cNvPr id="90" name="直接箭头连接符 89"/>
            <p:cNvCxnSpPr/>
            <p:nvPr/>
          </p:nvCxnSpPr>
          <p:spPr>
            <a:xfrm flipH="1">
              <a:off x="2501799" y="416966"/>
              <a:ext cx="380594" cy="219075"/>
            </a:xfrm>
            <a:prstGeom prst="straightConnector1">
              <a:avLst/>
            </a:prstGeom>
            <a:noFill/>
            <a:ln w="9525" cap="flat" cmpd="sng" algn="ctr">
              <a:solidFill>
                <a:sysClr val="windowText" lastClr="000000"/>
              </a:solidFill>
              <a:prstDash val="solid"/>
              <a:headEnd type="none" w="med" len="lg"/>
              <a:tailEnd type="triangle" w="med" len="lg"/>
            </a:ln>
            <a:effectLst/>
          </p:spPr>
        </p:cxnSp>
        <p:cxnSp>
          <p:nvCxnSpPr>
            <p:cNvPr id="91" name="直接箭头连接符 90"/>
            <p:cNvCxnSpPr/>
            <p:nvPr/>
          </p:nvCxnSpPr>
          <p:spPr>
            <a:xfrm>
              <a:off x="2501799" y="102413"/>
              <a:ext cx="380365" cy="175260"/>
            </a:xfrm>
            <a:prstGeom prst="straightConnector1">
              <a:avLst/>
            </a:prstGeom>
            <a:noFill/>
            <a:ln w="9525" cap="flat" cmpd="sng" algn="ctr">
              <a:solidFill>
                <a:sysClr val="windowText" lastClr="000000"/>
              </a:solidFill>
              <a:prstDash val="solid"/>
              <a:headEnd type="none" w="med" len="lg"/>
              <a:tailEnd type="triangle" w="med" len="lg"/>
            </a:ln>
            <a:effectLst/>
          </p:spPr>
        </p:cxnSp>
      </p:grpSp>
      <p:sp>
        <p:nvSpPr>
          <p:cNvPr id="23" name="矩形 22"/>
          <p:cNvSpPr/>
          <p:nvPr/>
        </p:nvSpPr>
        <p:spPr>
          <a:xfrm>
            <a:off x="643508" y="1239672"/>
            <a:ext cx="112068" cy="34624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5" name="矩形 24"/>
          <p:cNvSpPr/>
          <p:nvPr/>
        </p:nvSpPr>
        <p:spPr>
          <a:xfrm>
            <a:off x="755576" y="357927"/>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55545" y="1106261"/>
            <a:ext cx="3625759" cy="1138773"/>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多道程序系统</a:t>
            </a:r>
            <a:endParaRPr lang="zh-CN" altLang="zh-CN" sz="2000" dirty="0">
              <a:solidFill>
                <a:srgbClr val="002C6C"/>
              </a:solidFill>
              <a:latin typeface="华文楷体" panose="02010600040101010101" pitchFamily="2" charset="-122"/>
              <a:ea typeface="华文楷体" panose="02010600040101010101" pitchFamily="2" charset="-122"/>
            </a:endParaRPr>
          </a:p>
        </p:txBody>
      </p:sp>
      <p:sp>
        <p:nvSpPr>
          <p:cNvPr id="7" name="Rectangle 33"/>
          <p:cNvSpPr>
            <a:spLocks noChangeArrowheads="1"/>
          </p:cNvSpPr>
          <p:nvPr/>
        </p:nvSpPr>
        <p:spPr bwMode="auto">
          <a:xfrm>
            <a:off x="1143001" y="1027028"/>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800"/>
          </a:p>
        </p:txBody>
      </p:sp>
      <p:sp>
        <p:nvSpPr>
          <p:cNvPr id="10" name="Rectangle 66"/>
          <p:cNvSpPr>
            <a:spLocks noChangeArrowheads="1"/>
          </p:cNvSpPr>
          <p:nvPr/>
        </p:nvSpPr>
        <p:spPr bwMode="auto">
          <a:xfrm>
            <a:off x="1257301" y="1141328"/>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800"/>
          </a:p>
        </p:txBody>
      </p:sp>
      <p:sp>
        <p:nvSpPr>
          <p:cNvPr id="3" name="矩形 2"/>
          <p:cNvSpPr/>
          <p:nvPr/>
        </p:nvSpPr>
        <p:spPr>
          <a:xfrm>
            <a:off x="1264905" y="2439458"/>
            <a:ext cx="7051511" cy="923330"/>
          </a:xfrm>
          <a:prstGeom prst="rect">
            <a:avLst/>
          </a:prstGeom>
        </p:spPr>
        <p:txBody>
          <a:bodyPr wrap="square">
            <a:spAutoFit/>
          </a:bodyPr>
          <a:lstStyle/>
          <a:p>
            <a:r>
              <a:rPr lang="zh-CN" altLang="zh-CN" sz="1800" dirty="0">
                <a:latin typeface="华文楷体" panose="02010600040101010101" pitchFamily="2" charset="-122"/>
                <a:ea typeface="华文楷体" panose="02010600040101010101" pitchFamily="2" charset="-122"/>
                <a:cs typeface="Times New Roman" panose="02020603050405020304" pitchFamily="18" charset="0"/>
              </a:rPr>
              <a:t>多道程序环境是指允许多个程序同时进入内存并运行，即同时把多个程序装入内存并交替地在</a:t>
            </a:r>
            <a:r>
              <a:rPr lang="en-US" altLang="zh-CN" sz="1800" dirty="0">
                <a:latin typeface="华文楷体" panose="02010600040101010101" pitchFamily="2" charset="-122"/>
                <a:ea typeface="华文楷体" panose="02010600040101010101" pitchFamily="2" charset="-122"/>
              </a:rPr>
              <a:t>CPU</a:t>
            </a:r>
            <a:r>
              <a:rPr lang="zh-CN" altLang="zh-CN" sz="1800" dirty="0">
                <a:latin typeface="华文楷体" panose="02010600040101010101" pitchFamily="2" charset="-122"/>
                <a:ea typeface="华文楷体" panose="02010600040101010101" pitchFamily="2" charset="-122"/>
                <a:cs typeface="Times New Roman" panose="02020603050405020304" pitchFamily="18" charset="0"/>
              </a:rPr>
              <a:t>上运行，它们共享计算机系统中的各种硬、软件资源</a:t>
            </a:r>
            <a:endParaRPr lang="zh-CN" altLang="en-US" sz="1800" dirty="0">
              <a:latin typeface="华文楷体" panose="02010600040101010101" pitchFamily="2" charset="-122"/>
              <a:ea typeface="华文楷体" panose="02010600040101010101" pitchFamily="2" charset="-122"/>
            </a:endParaRPr>
          </a:p>
        </p:txBody>
      </p:sp>
      <p:pic>
        <p:nvPicPr>
          <p:cNvPr id="24" name="图片 23"/>
          <p:cNvPicPr/>
          <p:nvPr/>
        </p:nvPicPr>
        <p:blipFill>
          <a:blip r:embed="rId1">
            <a:extLst>
              <a:ext uri="{28A0092B-C50C-407E-A947-70E740481C1C}">
                <a14:useLocalDpi xmlns:a14="http://schemas.microsoft.com/office/drawing/2010/main" val="0"/>
              </a:ext>
            </a:extLst>
          </a:blip>
          <a:srcRect/>
          <a:stretch>
            <a:fillRect/>
          </a:stretch>
        </p:blipFill>
        <p:spPr bwMode="auto">
          <a:xfrm>
            <a:off x="3707904" y="3495214"/>
            <a:ext cx="3934550" cy="653866"/>
          </a:xfrm>
          <a:prstGeom prst="rect">
            <a:avLst/>
          </a:prstGeom>
          <a:noFill/>
          <a:ln>
            <a:noFill/>
          </a:ln>
        </p:spPr>
      </p:pic>
      <p:pic>
        <p:nvPicPr>
          <p:cNvPr id="25" name="图片 24"/>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263902"/>
            <a:ext cx="3934550" cy="2066059"/>
          </a:xfrm>
          <a:prstGeom prst="rect">
            <a:avLst/>
          </a:prstGeom>
          <a:noFill/>
          <a:ln>
            <a:noFill/>
          </a:ln>
        </p:spPr>
      </p:pic>
      <p:sp>
        <p:nvSpPr>
          <p:cNvPr id="6" name="矩形 5"/>
          <p:cNvSpPr/>
          <p:nvPr/>
        </p:nvSpPr>
        <p:spPr>
          <a:xfrm>
            <a:off x="1124634" y="3541259"/>
            <a:ext cx="2492990" cy="452303"/>
          </a:xfrm>
          <a:prstGeom prst="rect">
            <a:avLst/>
          </a:prstGeom>
        </p:spPr>
        <p:txBody>
          <a:bodyPr wrap="none">
            <a:spAutoFit/>
          </a:bodyPr>
          <a:lstStyle/>
          <a:p>
            <a:pPr algn="ctr">
              <a:lnSpc>
                <a:spcPct val="125000"/>
              </a:lnSpc>
              <a:spcAft>
                <a:spcPts val="0"/>
              </a:spcAft>
            </a:pPr>
            <a:r>
              <a:rPr lang="zh-CN" altLang="zh-CN" sz="20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单道程序运行示意</a:t>
            </a:r>
            <a:r>
              <a:rPr lang="zh-CN" altLang="en-US" sz="20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0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1092880" y="4328886"/>
            <a:ext cx="2492990" cy="400110"/>
          </a:xfrm>
          <a:prstGeom prst="rect">
            <a:avLst/>
          </a:prstGeom>
        </p:spPr>
        <p:txBody>
          <a:bodyPr wrap="none">
            <a:spAutoFit/>
          </a:bodyPr>
          <a:lstStyle/>
          <a:p>
            <a:r>
              <a:rPr lang="zh-CN" altLang="zh-CN" sz="20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多道程序运行示意</a:t>
            </a:r>
            <a:r>
              <a:rPr lang="zh-CN" altLang="en-US" sz="20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a:solidFill>
                <a:srgbClr val="C00000"/>
              </a:solidFill>
              <a:latin typeface="华文楷体" panose="02010600040101010101" pitchFamily="2" charset="-122"/>
              <a:ea typeface="华文楷体" panose="02010600040101010101" pitchFamily="2" charset="-122"/>
            </a:endParaRPr>
          </a:p>
        </p:txBody>
      </p:sp>
      <p:sp>
        <p:nvSpPr>
          <p:cNvPr id="13" name="矩形 12"/>
          <p:cNvSpPr/>
          <p:nvPr/>
        </p:nvSpPr>
        <p:spPr>
          <a:xfrm>
            <a:off x="827584" y="1210252"/>
            <a:ext cx="96440" cy="20839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矩形 14"/>
          <p:cNvSpPr/>
          <p:nvPr/>
        </p:nvSpPr>
        <p:spPr>
          <a:xfrm>
            <a:off x="686384" y="371683"/>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399" y="1306693"/>
            <a:ext cx="4747552" cy="5693866"/>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快速发展阶段</a:t>
            </a:r>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zh-CN" altLang="en-US" sz="2000" dirty="0">
                <a:solidFill>
                  <a:srgbClr val="6C0000"/>
                </a:solidFill>
                <a:latin typeface="华文楷体" panose="02010600040101010101" pitchFamily="2" charset="-122"/>
                <a:ea typeface="华文楷体" panose="02010600040101010101" pitchFamily="2" charset="-122"/>
              </a:rPr>
              <a:t>分时操作系统</a:t>
            </a:r>
            <a:endParaRPr lang="en-US" altLang="zh-CN" sz="2000" dirty="0">
              <a:solidFill>
                <a:srgbClr val="6C0000"/>
              </a:solidFill>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计算机系统把</a:t>
            </a:r>
            <a:r>
              <a:rPr lang="en-US" altLang="zh-CN" sz="2000" dirty="0">
                <a:latin typeface="华文楷体" panose="02010600040101010101" pitchFamily="2" charset="-122"/>
                <a:ea typeface="华文楷体" panose="02010600040101010101" pitchFamily="2" charset="-122"/>
              </a:rPr>
              <a:t>CPU</a:t>
            </a:r>
            <a:r>
              <a:rPr lang="zh-CN" altLang="zh-CN" sz="2000" dirty="0">
                <a:latin typeface="华文楷体" panose="02010600040101010101" pitchFamily="2" charset="-122"/>
                <a:ea typeface="华文楷体" panose="02010600040101010101" pitchFamily="2" charset="-122"/>
              </a:rPr>
              <a:t>的时间划分成时间片，轮流分配给各个程序供它执行时使用，同时将程序执行的情况及时通过联机终端反馈给用户实现用户与程序执行的交互</a:t>
            </a:r>
            <a:r>
              <a:rPr lang="zh-CN" altLang="en-US" sz="2000" dirty="0">
                <a:latin typeface="华文楷体" panose="02010600040101010101" pitchFamily="2" charset="-122"/>
                <a:ea typeface="华文楷体" panose="02010600040101010101" pitchFamily="2" charset="-122"/>
              </a:rPr>
              <a:t>。分时系统的特点包括：</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l"/>
            </a:pPr>
            <a:r>
              <a:rPr lang="en-US" altLang="zh-CN" sz="2000" dirty="0">
                <a:latin typeface="华文楷体" panose="02010600040101010101" pitchFamily="2" charset="-122"/>
                <a:ea typeface="华文楷体" panose="02010600040101010101" pitchFamily="2" charset="-122"/>
              </a:rPr>
              <a:t>    </a:t>
            </a:r>
            <a:r>
              <a:rPr lang="zh-CN" altLang="zh-CN" sz="2000" dirty="0">
                <a:solidFill>
                  <a:srgbClr val="002C6C"/>
                </a:solidFill>
                <a:latin typeface="华文楷体" panose="02010600040101010101" pitchFamily="2" charset="-122"/>
                <a:ea typeface="华文楷体" panose="02010600040101010101" pitchFamily="2" charset="-122"/>
              </a:rPr>
              <a:t>同时性</a:t>
            </a:r>
            <a:r>
              <a:rPr lang="en-US" altLang="zh-CN" sz="2000" dirty="0">
                <a:solidFill>
                  <a:srgbClr val="002C6C"/>
                </a:solidFill>
                <a:latin typeface="华文楷体" panose="02010600040101010101" pitchFamily="2" charset="-122"/>
                <a:ea typeface="华文楷体" panose="02010600040101010101" pitchFamily="2" charset="-122"/>
              </a:rPr>
              <a:t> </a:t>
            </a:r>
            <a:endParaRPr lang="en-US" altLang="zh-CN" sz="2000" dirty="0">
              <a:solidFill>
                <a:srgbClr val="002C6C"/>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l"/>
            </a:pPr>
            <a:r>
              <a:rPr lang="en-US" altLang="zh-CN" sz="2000" dirty="0">
                <a:solidFill>
                  <a:srgbClr val="002C6C"/>
                </a:solidFill>
                <a:latin typeface="华文楷体" panose="02010600040101010101" pitchFamily="2" charset="-122"/>
                <a:ea typeface="华文楷体" panose="02010600040101010101" pitchFamily="2" charset="-122"/>
              </a:rPr>
              <a:t>    </a:t>
            </a:r>
            <a:r>
              <a:rPr lang="zh-CN" altLang="en-US" sz="2000" dirty="0">
                <a:solidFill>
                  <a:srgbClr val="002C6C"/>
                </a:solidFill>
                <a:latin typeface="华文楷体" panose="02010600040101010101" pitchFamily="2" charset="-122"/>
                <a:ea typeface="华文楷体" panose="02010600040101010101" pitchFamily="2" charset="-122"/>
              </a:rPr>
              <a:t>独立性</a:t>
            </a:r>
            <a:endParaRPr lang="en-US" altLang="zh-CN" sz="2000" dirty="0">
              <a:solidFill>
                <a:srgbClr val="002C6C"/>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l"/>
            </a:pPr>
            <a:r>
              <a:rPr lang="en-US" altLang="zh-CN" sz="2000" dirty="0">
                <a:solidFill>
                  <a:srgbClr val="002C6C"/>
                </a:solidFill>
                <a:latin typeface="华文楷体" panose="02010600040101010101" pitchFamily="2" charset="-122"/>
                <a:ea typeface="华文楷体" panose="02010600040101010101" pitchFamily="2" charset="-122"/>
              </a:rPr>
              <a:t>    </a:t>
            </a:r>
            <a:r>
              <a:rPr lang="zh-CN" altLang="zh-CN" sz="2000" dirty="0">
                <a:solidFill>
                  <a:srgbClr val="002C6C"/>
                </a:solidFill>
                <a:latin typeface="华文楷体" panose="02010600040101010101" pitchFamily="2" charset="-122"/>
                <a:ea typeface="华文楷体" panose="02010600040101010101" pitchFamily="2" charset="-122"/>
              </a:rPr>
              <a:t>及时性</a:t>
            </a:r>
            <a:r>
              <a:rPr lang="en-US" altLang="zh-CN" sz="2000" dirty="0">
                <a:solidFill>
                  <a:srgbClr val="002C6C"/>
                </a:solidFill>
                <a:latin typeface="华文楷体" panose="02010600040101010101" pitchFamily="2" charset="-122"/>
                <a:ea typeface="华文楷体" panose="02010600040101010101" pitchFamily="2" charset="-122"/>
              </a:rPr>
              <a:t> </a:t>
            </a:r>
            <a:endParaRPr lang="en-US" altLang="zh-CN" sz="2000" dirty="0">
              <a:solidFill>
                <a:srgbClr val="002C6C"/>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l"/>
            </a:pPr>
            <a:r>
              <a:rPr lang="en-US" altLang="zh-CN" sz="2000" dirty="0">
                <a:solidFill>
                  <a:srgbClr val="002C6C"/>
                </a:solidFill>
                <a:latin typeface="华文楷体" panose="02010600040101010101" pitchFamily="2" charset="-122"/>
                <a:ea typeface="华文楷体" panose="02010600040101010101" pitchFamily="2" charset="-122"/>
              </a:rPr>
              <a:t>    </a:t>
            </a:r>
            <a:r>
              <a:rPr lang="zh-CN" altLang="zh-CN" sz="2000" dirty="0">
                <a:solidFill>
                  <a:srgbClr val="002C6C"/>
                </a:solidFill>
                <a:latin typeface="华文楷体" panose="02010600040101010101" pitchFamily="2" charset="-122"/>
                <a:ea typeface="华文楷体" panose="02010600040101010101" pitchFamily="2" charset="-122"/>
              </a:rPr>
              <a:t>交互性</a:t>
            </a:r>
            <a:r>
              <a:rPr lang="en-US" altLang="zh-CN" sz="2000" dirty="0">
                <a:solidFill>
                  <a:srgbClr val="002C6C"/>
                </a:solidFill>
                <a:latin typeface="华文楷体" panose="02010600040101010101" pitchFamily="2" charset="-122"/>
                <a:ea typeface="华文楷体" panose="02010600040101010101" pitchFamily="2" charset="-122"/>
              </a:rPr>
              <a:t>  </a:t>
            </a:r>
            <a:endParaRPr lang="zh-CN" altLang="zh-CN" sz="2000" dirty="0">
              <a:solidFill>
                <a:srgbClr val="002C6C"/>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p:txBody>
      </p:sp>
      <p:grpSp>
        <p:nvGrpSpPr>
          <p:cNvPr id="34" name="组合 33"/>
          <p:cNvGrpSpPr/>
          <p:nvPr/>
        </p:nvGrpSpPr>
        <p:grpSpPr>
          <a:xfrm>
            <a:off x="5076056" y="1694132"/>
            <a:ext cx="3960439" cy="2952327"/>
            <a:chOff x="0" y="0"/>
            <a:chExt cx="2858135" cy="2262505"/>
          </a:xfrm>
        </p:grpSpPr>
        <p:pic>
          <p:nvPicPr>
            <p:cNvPr id="35" name="图片 34" descr="https://timgsa.baidu.com/timg?image&amp;quality=80&amp;size=b9999_10000&amp;sec=1580151399864&amp;di=f2bafb207fabbb896b351d2a21926e29&amp;imgtype=jpg&amp;src=http%3A%2F%2Fimg4.imgtn.bdimg.com%2Fit%2Fu%3D3547951544%2C1784577025%26fm%3D214%26gp%3D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858135" cy="2123440"/>
            </a:xfrm>
            <a:prstGeom prst="rect">
              <a:avLst/>
            </a:prstGeom>
            <a:noFill/>
            <a:ln>
              <a:noFill/>
            </a:ln>
          </p:spPr>
        </p:pic>
        <p:sp>
          <p:nvSpPr>
            <p:cNvPr id="36" name="矩形 35"/>
            <p:cNvSpPr/>
            <p:nvPr/>
          </p:nvSpPr>
          <p:spPr>
            <a:xfrm>
              <a:off x="133350" y="2028825"/>
              <a:ext cx="2189480" cy="2336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1-14 </a:t>
              </a:r>
              <a:r>
                <a:rPr lang="zh-CN" altLang="en-US" sz="105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分时系统</a:t>
              </a:r>
              <a:endParaRPr lang="zh-CN" altLang="en-US" sz="1050" kern="100" dirty="0">
                <a:ea typeface="宋体" panose="02010600030101010101" pitchFamily="2" charset="-122"/>
                <a:cs typeface="Times New Roman" panose="02020603050405020304" pitchFamily="18" charset="0"/>
              </a:endParaRPr>
            </a:p>
          </p:txBody>
        </p:sp>
      </p:grpSp>
      <p:sp>
        <p:nvSpPr>
          <p:cNvPr id="8" name="矩形 7"/>
          <p:cNvSpPr/>
          <p:nvPr/>
        </p:nvSpPr>
        <p:spPr>
          <a:xfrm flipH="1">
            <a:off x="323528" y="1306693"/>
            <a:ext cx="103241" cy="362342"/>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矩形 9"/>
          <p:cNvSpPr/>
          <p:nvPr/>
        </p:nvSpPr>
        <p:spPr>
          <a:xfrm>
            <a:off x="600548" y="332658"/>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4308" y="1208564"/>
            <a:ext cx="4385276" cy="5324535"/>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快速发展阶段</a:t>
            </a:r>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2</a:t>
            </a:r>
            <a:r>
              <a:rPr lang="zh-CN" altLang="en-US" sz="2000" dirty="0">
                <a:solidFill>
                  <a:srgbClr val="6C0000"/>
                </a:solidFill>
                <a:latin typeface="华文楷体" panose="02010600040101010101" pitchFamily="2" charset="-122"/>
                <a:ea typeface="华文楷体" panose="02010600040101010101" pitchFamily="2" charset="-122"/>
              </a:rPr>
              <a:t>、</a:t>
            </a:r>
            <a:r>
              <a:rPr lang="zh-CN" altLang="zh-CN" sz="2000" dirty="0">
                <a:solidFill>
                  <a:srgbClr val="6C0000"/>
                </a:solidFill>
                <a:latin typeface="华文楷体" panose="02010600040101010101" pitchFamily="2" charset="-122"/>
                <a:ea typeface="华文楷体" panose="02010600040101010101" pitchFamily="2" charset="-122"/>
              </a:rPr>
              <a:t>实时操作系统</a:t>
            </a:r>
            <a:r>
              <a:rPr lang="en-US" altLang="zh-CN" sz="2000" dirty="0">
                <a:solidFill>
                  <a:srgbClr val="6C0000"/>
                </a:solidFill>
                <a:latin typeface="华文楷体" panose="02010600040101010101" pitchFamily="2" charset="-122"/>
                <a:ea typeface="华文楷体" panose="02010600040101010101" pitchFamily="2" charset="-122"/>
              </a:rPr>
              <a:t> </a:t>
            </a:r>
            <a:endParaRPr lang="zh-CN" altLang="zh-CN" sz="2000" dirty="0">
              <a:solidFill>
                <a:srgbClr val="6C0000"/>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调度计算机系统一切可利用的资源完成实时任务（数据处理和处理结果反馈），并控制计算机系统中的所有实时任务协调一致运行</a:t>
            </a:r>
            <a:r>
              <a:rPr lang="zh-CN" altLang="en-US" sz="2000" dirty="0">
                <a:latin typeface="华文楷体" panose="02010600040101010101" pitchFamily="2" charset="-122"/>
                <a:ea typeface="华文楷体" panose="02010600040101010101" pitchFamily="2" charset="-122"/>
              </a:rPr>
              <a:t>。实时系统的特点包括：</a:t>
            </a:r>
            <a:endParaRPr lang="en-US" altLang="zh-CN" sz="2000" dirty="0">
              <a:solidFill>
                <a:srgbClr val="6C0000"/>
              </a:solidFill>
              <a:latin typeface="华文楷体" panose="02010600040101010101" pitchFamily="2" charset="-122"/>
              <a:ea typeface="华文楷体" panose="02010600040101010101" pitchFamily="2" charset="-122"/>
            </a:endParaRPr>
          </a:p>
          <a:p>
            <a:pPr lvl="0"/>
            <a:endParaRPr lang="en-US" altLang="zh-CN" sz="2000" dirty="0">
              <a:solidFill>
                <a:srgbClr val="6C0000"/>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及时性</a:t>
            </a:r>
            <a:r>
              <a:rPr lang="en-US" altLang="zh-CN" sz="2000" dirty="0">
                <a:solidFill>
                  <a:srgbClr val="002C6C"/>
                </a:solidFill>
                <a:latin typeface="华文楷体" panose="02010600040101010101" pitchFamily="2" charset="-122"/>
                <a:ea typeface="华文楷体" panose="02010600040101010101" pitchFamily="2" charset="-122"/>
              </a:rPr>
              <a:t> </a:t>
            </a:r>
            <a:endParaRPr lang="en-US"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通用性</a:t>
            </a:r>
            <a:r>
              <a:rPr lang="en-US" altLang="zh-CN" sz="2000" dirty="0">
                <a:solidFill>
                  <a:srgbClr val="002C6C"/>
                </a:solidFill>
                <a:latin typeface="华文楷体" panose="02010600040101010101" pitchFamily="2" charset="-122"/>
                <a:ea typeface="华文楷体" panose="02010600040101010101" pitchFamily="2" charset="-122"/>
              </a:rPr>
              <a:t> </a:t>
            </a:r>
            <a:endParaRPr lang="en-US"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操作性</a:t>
            </a:r>
            <a:r>
              <a:rPr lang="en-US" altLang="zh-CN" sz="2000" dirty="0">
                <a:solidFill>
                  <a:srgbClr val="002C6C"/>
                </a:solidFill>
                <a:latin typeface="华文楷体" panose="02010600040101010101" pitchFamily="2" charset="-122"/>
                <a:ea typeface="华文楷体" panose="02010600040101010101" pitchFamily="2" charset="-122"/>
              </a:rPr>
              <a:t> </a:t>
            </a:r>
            <a:endParaRPr lang="en-US"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可靠性</a:t>
            </a:r>
            <a:endParaRPr lang="en-US" altLang="zh-CN" sz="2000" dirty="0">
              <a:solidFill>
                <a:srgbClr val="002C6C"/>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p:txBody>
      </p:sp>
      <p:pic>
        <p:nvPicPr>
          <p:cNvPr id="8" name="图片 7"/>
          <p:cNvPicPr/>
          <p:nvPr/>
        </p:nvPicPr>
        <p:blipFill>
          <a:blip r:embed="rId1">
            <a:extLst>
              <a:ext uri="{28A0092B-C50C-407E-A947-70E740481C1C}">
                <a14:useLocalDpi xmlns:a14="http://schemas.microsoft.com/office/drawing/2010/main" val="0"/>
              </a:ext>
            </a:extLst>
          </a:blip>
          <a:stretch>
            <a:fillRect/>
          </a:stretch>
        </p:blipFill>
        <p:spPr>
          <a:xfrm>
            <a:off x="5012873" y="1484784"/>
            <a:ext cx="3951615" cy="2438095"/>
          </a:xfrm>
          <a:prstGeom prst="rect">
            <a:avLst/>
          </a:prstGeom>
        </p:spPr>
      </p:pic>
      <p:sp>
        <p:nvSpPr>
          <p:cNvPr id="9" name="矩形 8"/>
          <p:cNvSpPr/>
          <p:nvPr/>
        </p:nvSpPr>
        <p:spPr>
          <a:xfrm>
            <a:off x="5580112" y="4199099"/>
            <a:ext cx="2919580" cy="38202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a:spcAft>
                <a:spcPts val="0"/>
              </a:spcAft>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1-15 </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飞行控制实时系统</a:t>
            </a:r>
            <a:endParaRPr lang="zh-CN" altLang="en-US" sz="1600" kern="100" dirty="0">
              <a:ea typeface="宋体" panose="02010600030101010101" pitchFamily="2" charset="-122"/>
              <a:cs typeface="Times New Roman" panose="02020603050405020304" pitchFamily="18" charset="0"/>
            </a:endParaRPr>
          </a:p>
        </p:txBody>
      </p:sp>
      <p:sp>
        <p:nvSpPr>
          <p:cNvPr id="7" name="矩形 6"/>
          <p:cNvSpPr/>
          <p:nvPr/>
        </p:nvSpPr>
        <p:spPr>
          <a:xfrm>
            <a:off x="395536" y="1279624"/>
            <a:ext cx="72008" cy="349176"/>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矩形 9"/>
          <p:cNvSpPr/>
          <p:nvPr/>
        </p:nvSpPr>
        <p:spPr>
          <a:xfrm>
            <a:off x="611560" y="332658"/>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51071" y="1149003"/>
            <a:ext cx="7041858" cy="4701287"/>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spcAft>
                <a:spcPts val="900"/>
              </a:spcAft>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快速发展阶段</a:t>
            </a:r>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3</a:t>
            </a:r>
            <a:r>
              <a:rPr lang="zh-CN" altLang="zh-CN" sz="2000" dirty="0">
                <a:solidFill>
                  <a:srgbClr val="6C0000"/>
                </a:solidFill>
                <a:latin typeface="华文楷体" panose="02010600040101010101" pitchFamily="2" charset="-122"/>
                <a:ea typeface="华文楷体" panose="02010600040101010101" pitchFamily="2" charset="-122"/>
              </a:rPr>
              <a:t>、网络操作系统</a:t>
            </a:r>
            <a:endParaRPr lang="en-US" altLang="zh-CN" sz="2000" dirty="0">
              <a:solidFill>
                <a:srgbClr val="6C0000"/>
              </a:solidFill>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网络操作系统除了具有计算机系统软硬件资源管理与操作外，还须向计算机网络中计算机提供网络通信、网络资源共享和网络服务</a:t>
            </a:r>
            <a:r>
              <a:rPr lang="zh-CN" altLang="en-US" sz="2000" dirty="0">
                <a:latin typeface="华文楷体" panose="02010600040101010101" pitchFamily="2" charset="-122"/>
                <a:ea typeface="华文楷体" panose="02010600040101010101" pitchFamily="2" charset="-122"/>
              </a:rPr>
              <a:t>。其主要功能包括：</a:t>
            </a:r>
            <a:r>
              <a:rPr lang="en-US" altLang="zh-CN" sz="2000" dirty="0">
                <a:latin typeface="华文楷体" panose="02010600040101010101" pitchFamily="2" charset="-122"/>
                <a:ea typeface="华文楷体" panose="02010600040101010101" pitchFamily="2" charset="-122"/>
              </a:rPr>
              <a:t>      </a:t>
            </a:r>
            <a:endParaRPr lang="zh-CN" altLang="zh-CN" sz="2000" dirty="0">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网络通信：在网络中的计算机之间实现无差错高效的数据传输。</a:t>
            </a:r>
            <a:endParaRPr lang="zh-CN"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资源管理：对网络中的所有软硬件资源实施有效管理，协调共享资源使用，保证数据的一致性、完整性。</a:t>
            </a:r>
            <a:endParaRPr lang="zh-CN"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网络管理：能高效地进行安全控制、性能监视、系统维护。</a:t>
            </a:r>
            <a:endParaRPr lang="zh-CN" altLang="zh-CN" sz="2000" dirty="0">
              <a:solidFill>
                <a:srgbClr val="002C6C"/>
              </a:solidFill>
              <a:latin typeface="华文楷体" panose="02010600040101010101" pitchFamily="2" charset="-122"/>
              <a:ea typeface="华文楷体" panose="02010600040101010101" pitchFamily="2" charset="-122"/>
            </a:endParaRPr>
          </a:p>
          <a:p>
            <a:pPr marL="214630" indent="-214630">
              <a:buFont typeface="Wingdings" panose="05000000000000000000" pitchFamily="2" charset="2"/>
              <a:buChar char="l"/>
            </a:pPr>
            <a:r>
              <a:rPr lang="zh-CN" altLang="zh-CN" sz="2000" dirty="0">
                <a:solidFill>
                  <a:srgbClr val="002C6C"/>
                </a:solidFill>
                <a:latin typeface="华文楷体" panose="02010600040101010101" pitchFamily="2" charset="-122"/>
                <a:ea typeface="华文楷体" panose="02010600040101010101" pitchFamily="2" charset="-122"/>
              </a:rPr>
              <a:t>网络服务：提供如电子邮件、文件传输、共享设备等服务。</a:t>
            </a:r>
            <a:endParaRPr lang="zh-CN" altLang="zh-CN" sz="2000" dirty="0">
              <a:solidFill>
                <a:srgbClr val="002C6C"/>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p:txBody>
      </p:sp>
      <p:sp>
        <p:nvSpPr>
          <p:cNvPr id="6" name="矩形 5"/>
          <p:cNvSpPr/>
          <p:nvPr/>
        </p:nvSpPr>
        <p:spPr>
          <a:xfrm>
            <a:off x="566082" y="1149003"/>
            <a:ext cx="117485" cy="503517"/>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矩形 6"/>
          <p:cNvSpPr/>
          <p:nvPr/>
        </p:nvSpPr>
        <p:spPr>
          <a:xfrm>
            <a:off x="683568" y="332658"/>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p:cNvSpPr/>
          <p:nvPr/>
        </p:nvSpPr>
        <p:spPr>
          <a:xfrm>
            <a:off x="1036928" y="5708997"/>
            <a:ext cx="6715300" cy="461665"/>
          </a:xfrm>
          <a:prstGeom prst="rect">
            <a:avLst/>
          </a:prstGeom>
        </p:spPr>
        <p:txBody>
          <a:bodyPr wrap="none">
            <a:spAutoFit/>
          </a:bodyPr>
          <a:lstStyle/>
          <a:p>
            <a:r>
              <a:rPr lang="zh-CN" altLang="en-US" dirty="0">
                <a:solidFill>
                  <a:srgbClr val="6C0000"/>
                </a:solidFill>
                <a:latin typeface="华文楷体" panose="02010600040101010101" pitchFamily="2" charset="-122"/>
                <a:ea typeface="华文楷体" panose="02010600040101010101" pitchFamily="2" charset="-122"/>
              </a:rPr>
              <a:t>常见</a:t>
            </a:r>
            <a:r>
              <a:rPr lang="zh-CN" altLang="zh-CN" dirty="0">
                <a:solidFill>
                  <a:srgbClr val="6C0000"/>
                </a:solidFill>
                <a:latin typeface="华文楷体" panose="02010600040101010101" pitchFamily="2" charset="-122"/>
                <a:ea typeface="华文楷体" panose="02010600040101010101" pitchFamily="2" charset="-122"/>
              </a:rPr>
              <a:t>网络操作系统</a:t>
            </a:r>
            <a:r>
              <a:rPr lang="zh-CN" altLang="en-US" dirty="0">
                <a:solidFill>
                  <a:srgbClr val="6C0000"/>
                </a:solidFill>
                <a:latin typeface="华文楷体" panose="02010600040101010101" pitchFamily="2" charset="-122"/>
                <a:ea typeface="华文楷体" panose="02010600040101010101" pitchFamily="2" charset="-122"/>
              </a:rPr>
              <a:t>：</a:t>
            </a:r>
            <a:r>
              <a:rPr lang="en-US" altLang="zh-CN" dirty="0">
                <a:solidFill>
                  <a:srgbClr val="6C0000"/>
                </a:solidFill>
                <a:latin typeface="华文楷体" panose="02010600040101010101" pitchFamily="2" charset="-122"/>
                <a:ea typeface="华文楷体" panose="02010600040101010101" pitchFamily="2" charset="-122"/>
              </a:rPr>
              <a:t>UNIX,   </a:t>
            </a:r>
            <a:r>
              <a:rPr lang="en-US" altLang="zh-CN" dirty="0" err="1">
                <a:solidFill>
                  <a:srgbClr val="6C0000"/>
                </a:solidFill>
                <a:latin typeface="华文楷体" panose="02010600040101010101" pitchFamily="2" charset="-122"/>
                <a:ea typeface="华文楷体" panose="02010600040101010101" pitchFamily="2" charset="-122"/>
              </a:rPr>
              <a:t>NETWare</a:t>
            </a:r>
            <a:r>
              <a:rPr lang="en-US" altLang="zh-CN" dirty="0">
                <a:solidFill>
                  <a:srgbClr val="6C0000"/>
                </a:solidFill>
                <a:latin typeface="华文楷体" panose="02010600040101010101" pitchFamily="2" charset="-122"/>
                <a:ea typeface="华文楷体" panose="02010600040101010101" pitchFamily="2" charset="-122"/>
              </a:rPr>
              <a:t>,   Windows</a:t>
            </a:r>
            <a:endParaRPr lang="zh-CN" altLang="en-US" dirty="0"/>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1560" y="946725"/>
            <a:ext cx="6018310" cy="3120854"/>
          </a:xfrm>
          <a:prstGeom prst="rect">
            <a:avLst/>
          </a:prstGeom>
          <a:noFill/>
        </p:spPr>
        <p:txBody>
          <a:bodyPr wrap="square" rtlCol="0">
            <a:spAutoFit/>
          </a:bodyPr>
          <a:lstStyle/>
          <a:p>
            <a:r>
              <a:rPr lang="zh-CN" altLang="en-US"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dirty="0">
                <a:solidFill>
                  <a:srgbClr val="002C6C"/>
                </a:solidFill>
                <a:latin typeface="华文楷体" panose="02010600040101010101" pitchFamily="2" charset="-122"/>
                <a:ea typeface="华文楷体" panose="02010600040101010101" pitchFamily="2" charset="-122"/>
              </a:rPr>
              <a:t>快速发展阶段</a:t>
            </a:r>
            <a:endParaRPr lang="en-US" altLang="zh-CN" dirty="0">
              <a:solidFill>
                <a:srgbClr val="002C6C"/>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en-US" altLang="zh-CN" dirty="0">
              <a:solidFill>
                <a:srgbClr val="6C0000"/>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pPr lvl="0"/>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endParaRPr lang="zh-CN" altLang="zh-CN" dirty="0">
              <a:solidFill>
                <a:srgbClr val="6C0000"/>
              </a:solidFill>
              <a:latin typeface="华文楷体" panose="02010600040101010101" pitchFamily="2" charset="-122"/>
              <a:ea typeface="华文楷体" panose="02010600040101010101" pitchFamily="2" charset="-122"/>
            </a:endParaRPr>
          </a:p>
        </p:txBody>
      </p:sp>
      <p:sp>
        <p:nvSpPr>
          <p:cNvPr id="7" name="矩形 6"/>
          <p:cNvSpPr/>
          <p:nvPr/>
        </p:nvSpPr>
        <p:spPr>
          <a:xfrm>
            <a:off x="424169" y="1892836"/>
            <a:ext cx="2559996" cy="452303"/>
          </a:xfrm>
          <a:prstGeom prst="rect">
            <a:avLst/>
          </a:prstGeom>
        </p:spPr>
        <p:txBody>
          <a:bodyPr wrap="none">
            <a:spAutoFit/>
          </a:bodyPr>
          <a:lstStyle/>
          <a:p>
            <a:pPr indent="201295" algn="just">
              <a:lnSpc>
                <a:spcPct val="125000"/>
              </a:lnSpc>
              <a:spcAft>
                <a:spcPts val="0"/>
              </a:spcAft>
            </a:pPr>
            <a:r>
              <a:rPr lang="en-US" altLang="zh-CN" sz="20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、分布式操作系统</a:t>
            </a:r>
            <a:endParaRPr lang="zh-CN" altLang="zh-CN" sz="20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p:cNvSpPr/>
          <p:nvPr/>
        </p:nvSpPr>
        <p:spPr>
          <a:xfrm>
            <a:off x="251521" y="2340721"/>
            <a:ext cx="9073008" cy="3899401"/>
          </a:xfrm>
          <a:prstGeom prst="rect">
            <a:avLst/>
          </a:prstGeom>
        </p:spPr>
        <p:txBody>
          <a:bodyPr wrap="square">
            <a:spAutoFit/>
          </a:bodyPr>
          <a:lstStyle/>
          <a:p>
            <a:pPr indent="200025" algn="just">
              <a:lnSpc>
                <a:spcPct val="125000"/>
              </a:lnSpc>
            </a:pPr>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分布式计算机系统是指由多台分散的计算机经网络连接而成的计算系统。其中的每台计算机既高度自治又相互协同，能在整个计算系统范围内实现资源管理、任务分配、并行地运行分布式程序。</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分布式操作系统具有以下特征：</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）统一管理：将分布式计算机系统作为一台计算机进行管理，实现管</a:t>
            </a:r>
            <a:endPar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理的统一。</a:t>
            </a:r>
            <a:endPar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）统一使用：所有资源统一分配与调度，实现统一使用。</a:t>
            </a:r>
            <a:endPar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）统一界面：所有的计算机都有统一的用户操作接口，实现界面统一。</a:t>
            </a:r>
            <a:endPar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）高容错性：任意一台计算机出错都不影响整个系统运行。</a:t>
            </a:r>
            <a:endPar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5</a:t>
            </a:r>
            <a:r>
              <a:rPr lang="zh-CN" altLang="zh-CN" sz="20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）并行运算：提供分布式程序在系统中多个节点上并行执行支持</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251521" y="1085752"/>
            <a:ext cx="144016" cy="467363"/>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p:nvSpPr>
        <p:spPr>
          <a:xfrm>
            <a:off x="611560" y="361539"/>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2812" y="1124744"/>
            <a:ext cx="5832648" cy="3120854"/>
          </a:xfrm>
          <a:prstGeom prst="rect">
            <a:avLst/>
          </a:prstGeom>
          <a:noFill/>
        </p:spPr>
        <p:txBody>
          <a:bodyPr wrap="square" rtlCol="0">
            <a:spAutoFit/>
          </a:bodyPr>
          <a:lstStyle/>
          <a:p>
            <a:r>
              <a:rPr lang="zh-CN" altLang="en-US"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dirty="0">
                <a:solidFill>
                  <a:srgbClr val="002C6C"/>
                </a:solidFill>
                <a:latin typeface="华文楷体" panose="02010600040101010101" pitchFamily="2" charset="-122"/>
                <a:ea typeface="华文楷体" panose="02010600040101010101" pitchFamily="2" charset="-122"/>
              </a:rPr>
              <a:t>快速发展阶段</a:t>
            </a:r>
            <a:endParaRPr lang="en-US" altLang="zh-CN" dirty="0">
              <a:solidFill>
                <a:srgbClr val="002C6C"/>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en-US" altLang="zh-CN" dirty="0">
              <a:solidFill>
                <a:srgbClr val="6C0000"/>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pPr lvl="0"/>
            <a:r>
              <a:rPr lang="en-US" altLang="zh-CN" dirty="0">
                <a:solidFill>
                  <a:srgbClr val="6C0000"/>
                </a:solidFill>
                <a:latin typeface="华文楷体" panose="02010600040101010101" pitchFamily="2" charset="-122"/>
                <a:ea typeface="华文楷体" panose="02010600040101010101" pitchFamily="2" charset="-122"/>
              </a:rPr>
              <a:t> </a:t>
            </a:r>
            <a:endParaRPr lang="zh-CN" altLang="zh-CN" dirty="0">
              <a:solidFill>
                <a:srgbClr val="6C0000"/>
              </a:solidFill>
              <a:latin typeface="华文楷体" panose="02010600040101010101" pitchFamily="2" charset="-122"/>
              <a:ea typeface="华文楷体" panose="02010600040101010101" pitchFamily="2" charset="-122"/>
            </a:endParaRPr>
          </a:p>
          <a:p>
            <a:endParaRPr lang="zh-CN" altLang="zh-CN" dirty="0">
              <a:solidFill>
                <a:srgbClr val="6C0000"/>
              </a:solidFill>
              <a:latin typeface="华文楷体" panose="02010600040101010101" pitchFamily="2" charset="-122"/>
              <a:ea typeface="华文楷体" panose="02010600040101010101" pitchFamily="2" charset="-122"/>
            </a:endParaRPr>
          </a:p>
        </p:txBody>
      </p:sp>
      <p:sp>
        <p:nvSpPr>
          <p:cNvPr id="7" name="矩形 6"/>
          <p:cNvSpPr/>
          <p:nvPr/>
        </p:nvSpPr>
        <p:spPr>
          <a:xfrm>
            <a:off x="899592" y="2136629"/>
            <a:ext cx="2787543" cy="369332"/>
          </a:xfrm>
          <a:prstGeom prst="rect">
            <a:avLst/>
          </a:prstGeom>
        </p:spPr>
        <p:txBody>
          <a:bodyPr wrap="square">
            <a:spAutoFit/>
          </a:bodyPr>
          <a:lstStyle/>
          <a:p>
            <a:r>
              <a:rPr lang="en-US" altLang="zh-CN" sz="1800" dirty="0">
                <a:solidFill>
                  <a:srgbClr val="6C0000"/>
                </a:solidFill>
                <a:latin typeface="华文楷体" panose="02010600040101010101" pitchFamily="2" charset="-122"/>
                <a:ea typeface="华文楷体" panose="02010600040101010101" pitchFamily="2" charset="-122"/>
              </a:rPr>
              <a:t>5</a:t>
            </a:r>
            <a:r>
              <a:rPr lang="zh-CN" altLang="zh-CN" sz="1800" dirty="0">
                <a:solidFill>
                  <a:srgbClr val="6C0000"/>
                </a:solidFill>
                <a:latin typeface="华文楷体" panose="02010600040101010101" pitchFamily="2" charset="-122"/>
                <a:ea typeface="华文楷体" panose="02010600040101010101" pitchFamily="2" charset="-122"/>
              </a:rPr>
              <a:t>、嵌入式操作系统</a:t>
            </a:r>
            <a:endParaRPr lang="zh-CN" altLang="zh-CN" sz="1800" dirty="0">
              <a:solidFill>
                <a:srgbClr val="6C0000"/>
              </a:solidFill>
              <a:latin typeface="华文楷体" panose="02010600040101010101" pitchFamily="2" charset="-122"/>
              <a:ea typeface="华文楷体" panose="02010600040101010101" pitchFamily="2" charset="-122"/>
            </a:endParaRPr>
          </a:p>
        </p:txBody>
      </p:sp>
      <p:sp>
        <p:nvSpPr>
          <p:cNvPr id="2" name="矩形 1"/>
          <p:cNvSpPr/>
          <p:nvPr/>
        </p:nvSpPr>
        <p:spPr>
          <a:xfrm>
            <a:off x="692198" y="2541637"/>
            <a:ext cx="7488831" cy="3407921"/>
          </a:xfrm>
          <a:prstGeom prst="rect">
            <a:avLst/>
          </a:prstGeom>
        </p:spPr>
        <p:txBody>
          <a:bodyPr wrap="square">
            <a:spAutoFit/>
          </a:bodyPr>
          <a:lstStyle/>
          <a:p>
            <a:pPr indent="200025" algn="just">
              <a:lnSpc>
                <a:spcPct val="125000"/>
              </a:lnSpc>
              <a:spcAft>
                <a:spcPts val="0"/>
              </a:spcAft>
            </a:pP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嵌入式操作系统具有以下特征：</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）微型化：由于嵌入式系统一般是应用于小型电子装置，系统资源相对有限，因此，嵌入式操作系统较之传统的操作系统要小得多。</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）专用性：由于嵌入式系统都是面向特定应用的，相应地，嵌入式操作系统必须也具有较强的专用性，精简传统操作系统中的多数功能。</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）实时性：嵌入式系统广泛应用于过程控制、数据采集与通信等要求迅速响应的场景，嵌入式操作系统应该具有</a:t>
            </a:r>
            <a:r>
              <a:rPr lang="zh-CN" altLang="zh-CN" sz="18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高实时性</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）可靠性：嵌入式系统的高可靠性必然要求嵌入式操作系统具有高可靠性。</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323528" y="1258973"/>
            <a:ext cx="72008" cy="380751"/>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p:nvSpPr>
        <p:spPr>
          <a:xfrm>
            <a:off x="611560" y="321716"/>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7584" y="1230644"/>
            <a:ext cx="8162009" cy="3908762"/>
          </a:xfrm>
          <a:prstGeom prst="rect">
            <a:avLst/>
          </a:prstGeom>
          <a:noFill/>
        </p:spPr>
        <p:txBody>
          <a:bodyPr wrap="square" rtlCol="0">
            <a:spAutoFit/>
          </a:bodyPr>
          <a:lstStyle/>
          <a:p>
            <a:r>
              <a:rPr lang="zh-CN" altLang="en-US" sz="2000" dirty="0">
                <a:solidFill>
                  <a:srgbClr val="6C0000"/>
                </a:solidFill>
                <a:latin typeface="华文楷体" panose="02010600040101010101" pitchFamily="2" charset="-122"/>
                <a:ea typeface="华文楷体" panose="02010600040101010101" pitchFamily="2" charset="-122"/>
              </a:rPr>
              <a:t>计算机操作系统的发展历史</a:t>
            </a:r>
            <a:endParaRPr lang="en-US" altLang="zh-CN" sz="2000" dirty="0">
              <a:solidFill>
                <a:srgbClr val="6C0000"/>
              </a:solidFill>
              <a:latin typeface="华文楷体" panose="02010600040101010101" pitchFamily="2" charset="-122"/>
              <a:ea typeface="华文楷体" panose="02010600040101010101" pitchFamily="2" charset="-122"/>
            </a:endParaRPr>
          </a:p>
          <a:p>
            <a:pPr marL="257175" indent="-257175">
              <a:buFont typeface="Wingdings" panose="05000000000000000000" pitchFamily="2" charset="2"/>
              <a:buChar char="Ø"/>
            </a:pPr>
            <a:r>
              <a:rPr lang="zh-CN" altLang="zh-CN" sz="2000" dirty="0">
                <a:solidFill>
                  <a:srgbClr val="002C6C"/>
                </a:solidFill>
                <a:latin typeface="华文楷体" panose="02010600040101010101" pitchFamily="2" charset="-122"/>
                <a:ea typeface="华文楷体" panose="02010600040101010101" pitchFamily="2" charset="-122"/>
              </a:rPr>
              <a:t>快速发展阶段</a:t>
            </a:r>
            <a:endParaRPr lang="en-US" altLang="zh-CN" sz="2000" dirty="0">
              <a:solidFill>
                <a:srgbClr val="002C6C"/>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  </a:t>
            </a:r>
            <a:endParaRPr lang="en-US" altLang="zh-CN" sz="2000" dirty="0">
              <a:solidFill>
                <a:srgbClr val="6C0000"/>
              </a:solidFill>
              <a:latin typeface="华文楷体" panose="02010600040101010101" pitchFamily="2" charset="-122"/>
              <a:ea typeface="华文楷体" panose="02010600040101010101" pitchFamily="2" charset="-122"/>
            </a:endParaRPr>
          </a:p>
          <a:p>
            <a:r>
              <a:rPr lang="en-US" altLang="zh-CN" sz="2000" dirty="0">
                <a:solidFill>
                  <a:srgbClr val="6C0000"/>
                </a:solidFill>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云操作系统，也叫云管理平台，是以云计算、云存储技术作为支撑的操作系统，它是指构架于服务器、存储、网络等基础硬件资源和单机操作系统、中间件、数据库等基础软件之上的、管理海量的基础硬件、软件资源的云平台综合管理系统。</a:t>
            </a:r>
            <a:endParaRPr lang="zh-CN" altLang="zh-CN" sz="2000" dirty="0">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a:p>
            <a:pPr lvl="0"/>
            <a:r>
              <a:rPr lang="en-US" altLang="zh-CN" sz="2000" dirty="0">
                <a:solidFill>
                  <a:srgbClr val="6C0000"/>
                </a:solidFill>
                <a:latin typeface="华文楷体" panose="02010600040101010101" pitchFamily="2" charset="-122"/>
                <a:ea typeface="华文楷体" panose="02010600040101010101" pitchFamily="2" charset="-122"/>
              </a:rPr>
              <a:t> </a:t>
            </a:r>
            <a:endParaRPr lang="zh-CN" altLang="zh-CN" sz="2000" dirty="0">
              <a:solidFill>
                <a:srgbClr val="6C0000"/>
              </a:solidFill>
              <a:latin typeface="华文楷体" panose="02010600040101010101" pitchFamily="2" charset="-122"/>
              <a:ea typeface="华文楷体" panose="02010600040101010101" pitchFamily="2" charset="-122"/>
            </a:endParaRPr>
          </a:p>
          <a:p>
            <a:endParaRPr lang="zh-CN" altLang="zh-CN" sz="2000" dirty="0">
              <a:solidFill>
                <a:srgbClr val="6C0000"/>
              </a:solidFill>
              <a:latin typeface="华文楷体" panose="02010600040101010101" pitchFamily="2" charset="-122"/>
              <a:ea typeface="华文楷体" panose="02010600040101010101" pitchFamily="2" charset="-122"/>
            </a:endParaRPr>
          </a:p>
        </p:txBody>
      </p:sp>
      <p:sp>
        <p:nvSpPr>
          <p:cNvPr id="7" name="矩形 6"/>
          <p:cNvSpPr/>
          <p:nvPr/>
        </p:nvSpPr>
        <p:spPr>
          <a:xfrm>
            <a:off x="934710" y="2149524"/>
            <a:ext cx="1935145" cy="461665"/>
          </a:xfrm>
          <a:prstGeom prst="rect">
            <a:avLst/>
          </a:prstGeom>
        </p:spPr>
        <p:txBody>
          <a:bodyPr wrap="none">
            <a:spAutoFit/>
          </a:bodyPr>
          <a:lstStyle/>
          <a:p>
            <a:r>
              <a:rPr lang="en-US" altLang="zh-CN" dirty="0">
                <a:solidFill>
                  <a:srgbClr val="6C0000"/>
                </a:solidFill>
                <a:latin typeface="华文楷体" panose="02010600040101010101" pitchFamily="2" charset="-122"/>
                <a:ea typeface="华文楷体" panose="02010600040101010101" pitchFamily="2" charset="-122"/>
              </a:rPr>
              <a:t>6.</a:t>
            </a:r>
            <a:r>
              <a:rPr lang="zh-CN" altLang="zh-CN" dirty="0">
                <a:solidFill>
                  <a:srgbClr val="6C0000"/>
                </a:solidFill>
                <a:latin typeface="华文楷体" panose="02010600040101010101" pitchFamily="2" charset="-122"/>
                <a:ea typeface="华文楷体" panose="02010600040101010101" pitchFamily="2" charset="-122"/>
              </a:rPr>
              <a:t>云操作系统</a:t>
            </a:r>
            <a:endParaRPr lang="zh-CN" altLang="zh-CN" dirty="0">
              <a:solidFill>
                <a:srgbClr val="6C0000"/>
              </a:solidFill>
              <a:latin typeface="华文楷体" panose="02010600040101010101" pitchFamily="2" charset="-122"/>
              <a:ea typeface="华文楷体" panose="02010600040101010101" pitchFamily="2" charset="-122"/>
            </a:endParaRPr>
          </a:p>
        </p:txBody>
      </p:sp>
      <p:sp>
        <p:nvSpPr>
          <p:cNvPr id="2" name="矩形 1"/>
          <p:cNvSpPr/>
          <p:nvPr/>
        </p:nvSpPr>
        <p:spPr>
          <a:xfrm>
            <a:off x="683568" y="4238016"/>
            <a:ext cx="2880320" cy="1569660"/>
          </a:xfrm>
          <a:prstGeom prst="rect">
            <a:avLst/>
          </a:prstGeom>
        </p:spPr>
        <p:txBody>
          <a:bodyPr wrap="square">
            <a:spAutoFit/>
          </a:bodyPr>
          <a:lstStyle/>
          <a:p>
            <a:r>
              <a:rPr lang="en-US"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2019</a:t>
            </a:r>
            <a:r>
              <a:rPr lang="zh-CN"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年</a:t>
            </a:r>
            <a:r>
              <a:rPr lang="en-US"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8</a:t>
            </a:r>
            <a:r>
              <a:rPr lang="zh-CN"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月</a:t>
            </a:r>
            <a:r>
              <a:rPr lang="en-US"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8</a:t>
            </a:r>
            <a:r>
              <a:rPr lang="zh-CN"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日，首款国产通用型云操作系统安超</a:t>
            </a:r>
            <a:r>
              <a:rPr lang="en-US"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OS</a:t>
            </a:r>
            <a:r>
              <a:rPr lang="zh-CN" altLang="zh-CN" dirty="0">
                <a:solidFill>
                  <a:srgbClr val="002C6C"/>
                </a:solidFill>
                <a:latin typeface="华文楷体" panose="02010600040101010101" pitchFamily="2" charset="-122"/>
                <a:ea typeface="华文楷体" panose="02010600040101010101" pitchFamily="2" charset="-122"/>
                <a:cs typeface="Arial" panose="020B0604020202020204" pitchFamily="34" charset="0"/>
              </a:rPr>
              <a:t>在北京隆重发布。</a:t>
            </a:r>
            <a:endParaRPr lang="zh-CN" altLang="en-US" dirty="0">
              <a:solidFill>
                <a:srgbClr val="002C6C"/>
              </a:solidFill>
              <a:latin typeface="华文楷体" panose="02010600040101010101" pitchFamily="2" charset="-122"/>
              <a:ea typeface="华文楷体" panose="02010600040101010101" pitchFamily="2" charset="-122"/>
            </a:endParaRPr>
          </a:p>
        </p:txBody>
      </p:sp>
      <p:pic>
        <p:nvPicPr>
          <p:cNvPr id="3074" name="Picture 2" descr="https://timgsa.baidu.com/timg?image&amp;quality=80&amp;size=b9999_10000&amp;sec=1585766418850&amp;di=4ee8d4da8548161b633a8386f1637a5a&amp;imgtype=0&amp;src=http%3A%2F%2Fdonews-data2019.g.com.cn%2Fdata2019%2Fshareimg_oss%2Fbig_media_img%2FYLZX-FXW-1%2F857ce1d1aec8229a2412edd705e2dc5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4176" y="4176310"/>
            <a:ext cx="4803847" cy="227702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39552" y="1262527"/>
            <a:ext cx="144016" cy="362343"/>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611560" y="375531"/>
            <a:ext cx="218521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1.3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操作系统的发展历史</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9562" y="1700809"/>
            <a:ext cx="5832648" cy="2576090"/>
          </a:xfrm>
          <a:prstGeom prst="rect">
            <a:avLst/>
          </a:prstGeom>
        </p:spPr>
        <p:txBody>
          <a:bodyPr wrap="square">
            <a:spAutoFit/>
          </a:bodyPr>
          <a:lstStyle/>
          <a:p>
            <a:r>
              <a:rPr lang="en-US" altLang="zh-CN" sz="2100" dirty="0">
                <a:solidFill>
                  <a:srgbClr val="C00000"/>
                </a:solidFill>
                <a:latin typeface="华文楷体" panose="02010600040101010101" pitchFamily="2" charset="-122"/>
                <a:ea typeface="华文楷体" panose="02010600040101010101" pitchFamily="2" charset="-122"/>
              </a:rPr>
              <a:t>2019</a:t>
            </a:r>
            <a:r>
              <a:rPr lang="zh-CN" altLang="en-US" sz="2100" dirty="0">
                <a:solidFill>
                  <a:srgbClr val="C00000"/>
                </a:solidFill>
                <a:latin typeface="华文楷体" panose="02010600040101010101" pitchFamily="2" charset="-122"/>
                <a:ea typeface="华文楷体" panose="02010600040101010101" pitchFamily="2" charset="-122"/>
              </a:rPr>
              <a:t>年</a:t>
            </a:r>
            <a:r>
              <a:rPr lang="en-US" altLang="zh-CN" sz="2100" dirty="0">
                <a:solidFill>
                  <a:srgbClr val="C00000"/>
                </a:solidFill>
                <a:latin typeface="华文楷体" panose="02010600040101010101" pitchFamily="2" charset="-122"/>
                <a:ea typeface="华文楷体" panose="02010600040101010101" pitchFamily="2" charset="-122"/>
              </a:rPr>
              <a:t>8</a:t>
            </a:r>
            <a:r>
              <a:rPr lang="zh-CN" altLang="en-US" sz="2100" dirty="0">
                <a:solidFill>
                  <a:srgbClr val="C00000"/>
                </a:solidFill>
                <a:latin typeface="华文楷体" panose="02010600040101010101" pitchFamily="2" charset="-122"/>
                <a:ea typeface="华文楷体" panose="02010600040101010101" pitchFamily="2" charset="-122"/>
              </a:rPr>
              <a:t>月</a:t>
            </a:r>
            <a:r>
              <a:rPr lang="en-US" altLang="zh-CN" sz="2100" dirty="0">
                <a:solidFill>
                  <a:srgbClr val="C00000"/>
                </a:solidFill>
                <a:latin typeface="华文楷体" panose="02010600040101010101" pitchFamily="2" charset="-122"/>
                <a:ea typeface="华文楷体" panose="02010600040101010101" pitchFamily="2" charset="-122"/>
              </a:rPr>
              <a:t>9</a:t>
            </a:r>
            <a:r>
              <a:rPr lang="zh-CN" altLang="en-US" sz="2100" dirty="0">
                <a:solidFill>
                  <a:srgbClr val="C00000"/>
                </a:solidFill>
                <a:latin typeface="华文楷体" panose="02010600040101010101" pitchFamily="2" charset="-122"/>
                <a:ea typeface="华文楷体" panose="02010600040101010101" pitchFamily="2" charset="-122"/>
              </a:rPr>
              <a:t>日</a:t>
            </a:r>
            <a:r>
              <a:rPr lang="en-US" altLang="zh-CN" sz="2100" dirty="0">
                <a:solidFill>
                  <a:srgbClr val="C00000"/>
                </a:solidFill>
                <a:latin typeface="华文楷体" panose="02010600040101010101" pitchFamily="2" charset="-122"/>
                <a:ea typeface="华文楷体" panose="02010600040101010101" pitchFamily="2" charset="-122"/>
              </a:rPr>
              <a:t>,</a:t>
            </a:r>
            <a:r>
              <a:rPr lang="zh-CN" altLang="en-US" sz="2100" dirty="0">
                <a:solidFill>
                  <a:srgbClr val="C00000"/>
                </a:solidFill>
                <a:latin typeface="华文楷体" panose="02010600040101010101" pitchFamily="2" charset="-122"/>
                <a:ea typeface="华文楷体" panose="02010600040101010101" pitchFamily="2" charset="-122"/>
              </a:rPr>
              <a:t>华为正式发布操作系统鸿蒙</a:t>
            </a:r>
            <a:r>
              <a:rPr lang="en-US" altLang="zh-CN" sz="2100" dirty="0">
                <a:solidFill>
                  <a:srgbClr val="C00000"/>
                </a:solidFill>
                <a:latin typeface="华文楷体" panose="02010600040101010101" pitchFamily="2" charset="-122"/>
                <a:ea typeface="华文楷体" panose="02010600040101010101" pitchFamily="2" charset="-122"/>
              </a:rPr>
              <a:t>OS</a:t>
            </a:r>
            <a:r>
              <a:rPr lang="zh-CN" altLang="en-US" sz="2100" dirty="0">
                <a:solidFill>
                  <a:srgbClr val="C00000"/>
                </a:solidFill>
                <a:latin typeface="华文楷体" panose="02010600040101010101" pitchFamily="2" charset="-122"/>
                <a:ea typeface="华文楷体" panose="02010600040101010101" pitchFamily="2" charset="-122"/>
              </a:rPr>
              <a:t> </a:t>
            </a:r>
            <a:endParaRPr lang="en-US" altLang="zh-CN" sz="2100" dirty="0">
              <a:solidFill>
                <a:srgbClr val="C00000"/>
              </a:solidFill>
              <a:latin typeface="华文楷体" panose="02010600040101010101" pitchFamily="2" charset="-122"/>
              <a:ea typeface="华文楷体" panose="02010600040101010101" pitchFamily="2" charset="-122"/>
            </a:endParaRPr>
          </a:p>
          <a:p>
            <a:endParaRPr lang="zh-CN" altLang="en-US" sz="1800" dirty="0">
              <a:solidFill>
                <a:srgbClr val="7030A0"/>
              </a:solidFill>
              <a:latin typeface="华文楷体" panose="02010600040101010101" pitchFamily="2" charset="-122"/>
              <a:ea typeface="华文楷体" panose="02010600040101010101" pitchFamily="2" charset="-122"/>
            </a:endParaRPr>
          </a:p>
          <a:p>
            <a:r>
              <a:rPr lang="zh-CN" altLang="en-US" sz="1800" dirty="0">
                <a:solidFill>
                  <a:srgbClr val="7030A0"/>
                </a:solidFill>
                <a:latin typeface="华文楷体" panose="02010600040101010101" pitchFamily="2" charset="-122"/>
                <a:ea typeface="华文楷体" panose="02010600040101010101" pitchFamily="2" charset="-122"/>
              </a:rPr>
              <a:t>        鸿蒙</a:t>
            </a:r>
            <a:r>
              <a:rPr lang="en-US" altLang="zh-CN" sz="1800" dirty="0">
                <a:solidFill>
                  <a:srgbClr val="7030A0"/>
                </a:solidFill>
                <a:latin typeface="华文楷体" panose="02010600040101010101" pitchFamily="2" charset="-122"/>
                <a:ea typeface="华文楷体" panose="02010600040101010101" pitchFamily="2" charset="-122"/>
              </a:rPr>
              <a:t>OS</a:t>
            </a:r>
            <a:r>
              <a:rPr lang="zh-CN" altLang="en-US" sz="1800" dirty="0">
                <a:solidFill>
                  <a:srgbClr val="7030A0"/>
                </a:solidFill>
                <a:latin typeface="华文楷体" panose="02010600040101010101" pitchFamily="2" charset="-122"/>
                <a:ea typeface="华文楷体" panose="02010600040101010101" pitchFamily="2" charset="-122"/>
              </a:rPr>
              <a:t>是一款“面向未来”的操作系统，一款基于微内核的面向全场景的分布式操作系统，现已适配智慧屏，未来它将适配手机、平板、电脑、智能汽车、可穿戴设备等多终端设备。</a:t>
            </a:r>
            <a:r>
              <a:rPr lang="en-US" altLang="zh-CN" sz="1800" baseline="30000" dirty="0">
                <a:solidFill>
                  <a:srgbClr val="7030A0"/>
                </a:solidFill>
                <a:latin typeface="华文楷体" panose="02010600040101010101" pitchFamily="2" charset="-122"/>
                <a:ea typeface="华文楷体" panose="02010600040101010101" pitchFamily="2" charset="-122"/>
              </a:rPr>
              <a:t> </a:t>
            </a:r>
            <a:endParaRPr lang="en-US" altLang="zh-CN" sz="1800" baseline="30000" dirty="0">
              <a:solidFill>
                <a:srgbClr val="7030A0"/>
              </a:solidFill>
              <a:latin typeface="华文楷体" panose="02010600040101010101" pitchFamily="2" charset="-122"/>
              <a:ea typeface="华文楷体" panose="02010600040101010101" pitchFamily="2" charset="-122"/>
            </a:endParaRPr>
          </a:p>
          <a:p>
            <a:endParaRPr lang="zh-CN" altLang="en-US" sz="1800" dirty="0">
              <a:solidFill>
                <a:srgbClr val="7030A0"/>
              </a:solidFill>
              <a:latin typeface="华文楷体" panose="02010600040101010101" pitchFamily="2" charset="-122"/>
              <a:ea typeface="华文楷体" panose="02010600040101010101" pitchFamily="2" charset="-122"/>
            </a:endParaRPr>
          </a:p>
          <a:p>
            <a:endParaRPr lang="en-US" altLang="zh-CN" sz="1800" dirty="0">
              <a:solidFill>
                <a:srgbClr val="7030A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62210" y="1538792"/>
            <a:ext cx="2340006" cy="1561223"/>
          </a:xfrm>
          <a:prstGeom prst="rect">
            <a:avLst/>
          </a:prstGeom>
        </p:spPr>
      </p:pic>
      <p:sp>
        <p:nvSpPr>
          <p:cNvPr id="4" name="矩形 3"/>
          <p:cNvSpPr/>
          <p:nvPr/>
        </p:nvSpPr>
        <p:spPr>
          <a:xfrm>
            <a:off x="646348" y="3827905"/>
            <a:ext cx="7220018" cy="415498"/>
          </a:xfrm>
          <a:prstGeom prst="rect">
            <a:avLst/>
          </a:prstGeom>
        </p:spPr>
        <p:txBody>
          <a:bodyPr wrap="square">
            <a:spAutoFit/>
          </a:bodyPr>
          <a:lstStyle/>
          <a:p>
            <a:r>
              <a:rPr lang="en-US" altLang="zh-CN" sz="2100" dirty="0">
                <a:solidFill>
                  <a:srgbClr val="C00000"/>
                </a:solidFill>
                <a:latin typeface="华文楷体" panose="02010600040101010101" pitchFamily="2" charset="-122"/>
                <a:ea typeface="华文楷体" panose="02010600040101010101" pitchFamily="2" charset="-122"/>
              </a:rPr>
              <a:t>2020</a:t>
            </a:r>
            <a:r>
              <a:rPr lang="zh-CN" altLang="en-US" sz="2100" dirty="0">
                <a:solidFill>
                  <a:srgbClr val="C00000"/>
                </a:solidFill>
                <a:latin typeface="华文楷体" panose="02010600040101010101" pitchFamily="2" charset="-122"/>
                <a:ea typeface="华文楷体" panose="02010600040101010101" pitchFamily="2" charset="-122"/>
              </a:rPr>
              <a:t>年</a:t>
            </a:r>
            <a:r>
              <a:rPr lang="en-US" altLang="zh-CN" sz="2100" dirty="0">
                <a:solidFill>
                  <a:srgbClr val="C00000"/>
                </a:solidFill>
                <a:latin typeface="华文楷体" panose="02010600040101010101" pitchFamily="2" charset="-122"/>
                <a:ea typeface="华文楷体" panose="02010600040101010101" pitchFamily="2" charset="-122"/>
              </a:rPr>
              <a:t>9</a:t>
            </a:r>
            <a:r>
              <a:rPr lang="zh-CN" altLang="en-US" sz="2100" dirty="0">
                <a:solidFill>
                  <a:srgbClr val="C00000"/>
                </a:solidFill>
                <a:latin typeface="华文楷体" panose="02010600040101010101" pitchFamily="2" charset="-122"/>
                <a:ea typeface="华文楷体" panose="02010600040101010101" pitchFamily="2" charset="-122"/>
              </a:rPr>
              <a:t>月</a:t>
            </a:r>
            <a:r>
              <a:rPr lang="en-US" altLang="zh-CN" sz="2100" dirty="0">
                <a:solidFill>
                  <a:srgbClr val="C00000"/>
                </a:solidFill>
                <a:latin typeface="华文楷体" panose="02010600040101010101" pitchFamily="2" charset="-122"/>
                <a:ea typeface="华文楷体" panose="02010600040101010101" pitchFamily="2" charset="-122"/>
              </a:rPr>
              <a:t>10</a:t>
            </a:r>
            <a:r>
              <a:rPr lang="zh-CN" altLang="en-US" sz="2100" dirty="0">
                <a:solidFill>
                  <a:srgbClr val="C00000"/>
                </a:solidFill>
                <a:latin typeface="华文楷体" panose="02010600040101010101" pitchFamily="2" charset="-122"/>
                <a:ea typeface="华文楷体" panose="02010600040101010101" pitchFamily="2" charset="-122"/>
              </a:rPr>
              <a:t>日</a:t>
            </a:r>
            <a:r>
              <a:rPr lang="en-US" altLang="zh-CN" sz="2100" dirty="0">
                <a:solidFill>
                  <a:srgbClr val="C00000"/>
                </a:solidFill>
                <a:latin typeface="华文楷体" panose="02010600040101010101" pitchFamily="2" charset="-122"/>
                <a:ea typeface="华文楷体" panose="02010600040101010101" pitchFamily="2" charset="-122"/>
              </a:rPr>
              <a:t>,</a:t>
            </a:r>
            <a:r>
              <a:rPr lang="zh-CN" altLang="en-US" sz="2100" dirty="0">
                <a:solidFill>
                  <a:srgbClr val="C00000"/>
                </a:solidFill>
                <a:latin typeface="华文楷体" panose="02010600040101010101" pitchFamily="2" charset="-122"/>
                <a:ea typeface="华文楷体" panose="02010600040101010101" pitchFamily="2" charset="-122"/>
              </a:rPr>
              <a:t>华为鸿蒙系统升级至华为鸿蒙系统</a:t>
            </a:r>
            <a:r>
              <a:rPr lang="en-US" altLang="zh-CN" sz="2100" dirty="0">
                <a:solidFill>
                  <a:srgbClr val="C00000"/>
                </a:solidFill>
                <a:latin typeface="华文楷体" panose="02010600040101010101" pitchFamily="2" charset="-122"/>
                <a:ea typeface="华文楷体" panose="02010600040101010101" pitchFamily="2" charset="-122"/>
              </a:rPr>
              <a:t>2.0</a:t>
            </a:r>
            <a:r>
              <a:rPr lang="zh-CN" altLang="en-US" sz="2100" dirty="0">
                <a:solidFill>
                  <a:srgbClr val="C00000"/>
                </a:solidFill>
                <a:latin typeface="华文楷体" panose="02010600040101010101" pitchFamily="2" charset="-122"/>
                <a:ea typeface="华文楷体" panose="02010600040101010101" pitchFamily="2" charset="-122"/>
              </a:rPr>
              <a:t>版本</a:t>
            </a:r>
            <a:r>
              <a:rPr lang="en-US" altLang="zh-CN" sz="2100" baseline="30000" dirty="0">
                <a:solidFill>
                  <a:srgbClr val="C00000"/>
                </a:solidFill>
                <a:latin typeface="华文楷体" panose="02010600040101010101" pitchFamily="2" charset="-122"/>
                <a:ea typeface="华文楷体" panose="02010600040101010101" pitchFamily="2" charset="-122"/>
              </a:rPr>
              <a:t> </a:t>
            </a:r>
            <a:r>
              <a:rPr lang="zh-CN" altLang="en-US" sz="2100" dirty="0">
                <a:solidFill>
                  <a:srgbClr val="C00000"/>
                </a:solidFill>
                <a:latin typeface="华文楷体" panose="02010600040101010101" pitchFamily="2" charset="-122"/>
                <a:ea typeface="华文楷体" panose="02010600040101010101" pitchFamily="2" charset="-122"/>
              </a:rPr>
              <a:t> 。</a:t>
            </a:r>
            <a:endParaRPr lang="en-US" altLang="zh-CN" sz="2100" dirty="0">
              <a:solidFill>
                <a:srgbClr val="C00000"/>
              </a:solidFill>
              <a:latin typeface="华文楷体" panose="02010600040101010101" pitchFamily="2" charset="-122"/>
              <a:ea typeface="华文楷体" panose="02010600040101010101" pitchFamily="2" charset="-122"/>
            </a:endParaRPr>
          </a:p>
        </p:txBody>
      </p:sp>
      <p:sp>
        <p:nvSpPr>
          <p:cNvPr id="5" name="矩形 4"/>
          <p:cNvSpPr/>
          <p:nvPr/>
        </p:nvSpPr>
        <p:spPr>
          <a:xfrm>
            <a:off x="646349" y="4555797"/>
            <a:ext cx="7544429" cy="415498"/>
          </a:xfrm>
          <a:prstGeom prst="rect">
            <a:avLst/>
          </a:prstGeom>
        </p:spPr>
        <p:txBody>
          <a:bodyPr wrap="square">
            <a:spAutoFit/>
          </a:bodyPr>
          <a:lstStyle/>
          <a:p>
            <a:r>
              <a:rPr lang="en-US" altLang="zh-CN" sz="2100" dirty="0">
                <a:solidFill>
                  <a:srgbClr val="C00000"/>
                </a:solidFill>
                <a:latin typeface="华文楷体" panose="02010600040101010101" pitchFamily="2" charset="-122"/>
                <a:ea typeface="华文楷体" panose="02010600040101010101" pitchFamily="2" charset="-122"/>
              </a:rPr>
              <a:t>2020</a:t>
            </a:r>
            <a:r>
              <a:rPr lang="zh-CN" altLang="en-US" sz="2100" dirty="0">
                <a:solidFill>
                  <a:srgbClr val="C00000"/>
                </a:solidFill>
                <a:latin typeface="华文楷体" panose="02010600040101010101" pitchFamily="2" charset="-122"/>
                <a:ea typeface="华文楷体" panose="02010600040101010101" pitchFamily="2" charset="-122"/>
              </a:rPr>
              <a:t>年</a:t>
            </a:r>
            <a:r>
              <a:rPr lang="en-US" altLang="zh-CN" sz="2100" dirty="0">
                <a:solidFill>
                  <a:srgbClr val="C00000"/>
                </a:solidFill>
                <a:latin typeface="华文楷体" panose="02010600040101010101" pitchFamily="2" charset="-122"/>
                <a:ea typeface="华文楷体" panose="02010600040101010101" pitchFamily="2" charset="-122"/>
              </a:rPr>
              <a:t>12</a:t>
            </a:r>
            <a:r>
              <a:rPr lang="zh-CN" altLang="en-US" sz="2100" dirty="0">
                <a:solidFill>
                  <a:srgbClr val="C00000"/>
                </a:solidFill>
                <a:latin typeface="华文楷体" panose="02010600040101010101" pitchFamily="2" charset="-122"/>
                <a:ea typeface="华文楷体" panose="02010600040101010101" pitchFamily="2" charset="-122"/>
              </a:rPr>
              <a:t>月</a:t>
            </a:r>
            <a:r>
              <a:rPr lang="en-US" altLang="zh-CN" sz="2100" dirty="0">
                <a:solidFill>
                  <a:srgbClr val="C00000"/>
                </a:solidFill>
                <a:latin typeface="华文楷体" panose="02010600040101010101" pitchFamily="2" charset="-122"/>
                <a:ea typeface="华文楷体" panose="02010600040101010101" pitchFamily="2" charset="-122"/>
              </a:rPr>
              <a:t>16</a:t>
            </a:r>
            <a:r>
              <a:rPr lang="zh-CN" altLang="en-US" sz="2100" dirty="0">
                <a:solidFill>
                  <a:srgbClr val="C00000"/>
                </a:solidFill>
                <a:latin typeface="华文楷体" panose="02010600040101010101" pitchFamily="2" charset="-122"/>
                <a:ea typeface="华文楷体" panose="02010600040101010101" pitchFamily="2" charset="-122"/>
              </a:rPr>
              <a:t>日</a:t>
            </a:r>
            <a:r>
              <a:rPr lang="en-US" altLang="zh-CN" sz="2100" dirty="0">
                <a:solidFill>
                  <a:srgbClr val="C00000"/>
                </a:solidFill>
                <a:latin typeface="华文楷体" panose="02010600040101010101" pitchFamily="2" charset="-122"/>
                <a:ea typeface="华文楷体" panose="02010600040101010101" pitchFamily="2" charset="-122"/>
              </a:rPr>
              <a:t>,</a:t>
            </a:r>
            <a:r>
              <a:rPr lang="zh-CN" altLang="en-US" sz="2100" dirty="0">
                <a:solidFill>
                  <a:srgbClr val="C00000"/>
                </a:solidFill>
                <a:latin typeface="华文楷体" panose="02010600040101010101" pitchFamily="2" charset="-122"/>
                <a:ea typeface="华文楷体" panose="02010600040101010101" pitchFamily="2" charset="-122"/>
              </a:rPr>
              <a:t> 华为面向开发者提供鸿蒙</a:t>
            </a:r>
            <a:r>
              <a:rPr lang="en-US" altLang="zh-CN" sz="2100" dirty="0">
                <a:solidFill>
                  <a:srgbClr val="C00000"/>
                </a:solidFill>
                <a:latin typeface="华文楷体" panose="02010600040101010101" pitchFamily="2" charset="-122"/>
                <a:ea typeface="华文楷体" panose="02010600040101010101" pitchFamily="2" charset="-122"/>
              </a:rPr>
              <a:t>2.0</a:t>
            </a:r>
            <a:r>
              <a:rPr lang="zh-CN" altLang="en-US" sz="2100" dirty="0">
                <a:solidFill>
                  <a:srgbClr val="C00000"/>
                </a:solidFill>
                <a:latin typeface="华文楷体" panose="02010600040101010101" pitchFamily="2" charset="-122"/>
                <a:ea typeface="华文楷体" panose="02010600040101010101" pitchFamily="2" charset="-122"/>
              </a:rPr>
              <a:t>的</a:t>
            </a:r>
            <a:r>
              <a:rPr lang="en-US" altLang="zh-CN" sz="2100" dirty="0">
                <a:solidFill>
                  <a:srgbClr val="C00000"/>
                </a:solidFill>
                <a:latin typeface="华文楷体" panose="02010600040101010101" pitchFamily="2" charset="-122"/>
                <a:ea typeface="华文楷体" panose="02010600040101010101" pitchFamily="2" charset="-122"/>
              </a:rPr>
              <a:t>beta</a:t>
            </a:r>
            <a:r>
              <a:rPr lang="zh-CN" altLang="en-US" sz="2100" dirty="0">
                <a:solidFill>
                  <a:srgbClr val="C00000"/>
                </a:solidFill>
                <a:latin typeface="华文楷体" panose="02010600040101010101" pitchFamily="2" charset="-122"/>
                <a:ea typeface="华文楷体" panose="02010600040101010101" pitchFamily="2" charset="-122"/>
              </a:rPr>
              <a:t>版本</a:t>
            </a:r>
            <a:r>
              <a:rPr lang="en-US" altLang="zh-CN" sz="2100" baseline="30000" dirty="0">
                <a:solidFill>
                  <a:srgbClr val="C00000"/>
                </a:solidFill>
                <a:latin typeface="华文楷体" panose="02010600040101010101" pitchFamily="2" charset="-122"/>
                <a:ea typeface="华文楷体" panose="02010600040101010101" pitchFamily="2" charset="-122"/>
              </a:rPr>
              <a:t> </a:t>
            </a:r>
            <a:r>
              <a:rPr lang="zh-CN" altLang="en-US" sz="2100" dirty="0">
                <a:solidFill>
                  <a:srgbClr val="C00000"/>
                </a:solidFill>
                <a:latin typeface="华文楷体" panose="02010600040101010101" pitchFamily="2" charset="-122"/>
                <a:ea typeface="华文楷体" panose="02010600040101010101" pitchFamily="2" charset="-122"/>
              </a:rPr>
              <a:t> 。</a:t>
            </a:r>
            <a:endParaRPr lang="zh-CN" altLang="en-US" sz="2100" dirty="0">
              <a:solidFill>
                <a:srgbClr val="C00000"/>
              </a:solidFill>
              <a:latin typeface="华文楷体" panose="02010600040101010101" pitchFamily="2" charset="-122"/>
              <a:ea typeface="华文楷体"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554220"/>
            <a:ext cx="7503563" cy="4834465"/>
          </a:xfrm>
          <a:prstGeom prst="rect">
            <a:avLst/>
          </a:prstGeom>
        </p:spPr>
        <p:txBody>
          <a:bodyPr wrap="square">
            <a:spAutoFit/>
          </a:bodyPr>
          <a:lstStyle/>
          <a:p>
            <a:pPr algn="just">
              <a:lnSpc>
                <a:spcPct val="125000"/>
              </a:lnSpc>
            </a:pPr>
            <a:r>
              <a:rPr lang="zh-CN" altLang="zh-CN" sz="1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操作系统的目标包括：</a:t>
            </a:r>
            <a:endParaRPr lang="en-US" altLang="zh-CN" sz="1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lnSpc>
                <a:spcPct val="125000"/>
              </a:lnSpc>
              <a:buFont typeface="Wingdings" panose="05000000000000000000" pitchFamily="2" charset="2"/>
              <a:buChar char="Ø"/>
            </a:pPr>
            <a:r>
              <a:rPr lang="zh-CN" altLang="zh-CN" sz="1800" dirty="0">
                <a:latin typeface="华文楷体" panose="02010600040101010101" pitchFamily="2" charset="-122"/>
                <a:ea typeface="华文楷体" panose="02010600040101010101" pitchFamily="2" charset="-122"/>
              </a:rPr>
              <a:t>方便性</a:t>
            </a:r>
            <a:endParaRPr lang="en-US" altLang="zh-CN" sz="1800" dirty="0">
              <a:latin typeface="华文楷体" panose="02010600040101010101" pitchFamily="2" charset="-122"/>
              <a:ea typeface="华文楷体" panose="02010600040101010101" pitchFamily="2" charset="-122"/>
            </a:endParaRPr>
          </a:p>
          <a:p>
            <a:pPr algn="just">
              <a:lnSpc>
                <a:spcPct val="125000"/>
              </a:lnSpc>
            </a:pPr>
            <a:r>
              <a:rPr lang="en-US" altLang="zh-CN" sz="1800" dirty="0">
                <a:latin typeface="华文楷体" panose="02010600040101010101" pitchFamily="2" charset="-122"/>
                <a:ea typeface="华文楷体" panose="02010600040101010101" pitchFamily="2" charset="-122"/>
              </a:rPr>
              <a:t>          --</a:t>
            </a:r>
            <a:r>
              <a:rPr lang="zh-CN" altLang="zh-CN" sz="1800" dirty="0">
                <a:latin typeface="华文楷体" panose="02010600040101010101" pitchFamily="2" charset="-122"/>
                <a:ea typeface="华文楷体" panose="02010600040101010101" pitchFamily="2" charset="-122"/>
              </a:rPr>
              <a:t>方便用户使用计算机</a:t>
            </a:r>
            <a:endParaRPr lang="en-US" altLang="zh-CN" sz="1800" dirty="0">
              <a:latin typeface="华文楷体" panose="02010600040101010101" pitchFamily="2" charset="-122"/>
              <a:ea typeface="华文楷体" panose="02010600040101010101" pitchFamily="2" charset="-122"/>
            </a:endParaRPr>
          </a:p>
          <a:p>
            <a:pPr algn="just">
              <a:lnSpc>
                <a:spcPct val="125000"/>
              </a:lnSpc>
            </a:pP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方便</a:t>
            </a:r>
            <a:r>
              <a:rPr lang="zh-CN" altLang="zh-CN" sz="1800" dirty="0">
                <a:latin typeface="华文楷体" panose="02010600040101010101" pitchFamily="2" charset="-122"/>
                <a:ea typeface="华文楷体" panose="02010600040101010101" pitchFamily="2" charset="-122"/>
              </a:rPr>
              <a:t>计算机系统资源的管理</a:t>
            </a:r>
            <a:endParaRPr lang="zh-CN" altLang="zh-CN" sz="1800" dirty="0">
              <a:latin typeface="华文楷体" panose="02010600040101010101" pitchFamily="2" charset="-122"/>
              <a:ea typeface="华文楷体" panose="02010600040101010101" pitchFamily="2" charset="-122"/>
            </a:endParaRPr>
          </a:p>
          <a:p>
            <a:pPr marL="193040" indent="-193040" algn="just">
              <a:lnSpc>
                <a:spcPct val="125000"/>
              </a:lnSpc>
              <a:buFont typeface="Wingdings" panose="05000000000000000000" pitchFamily="2" charset="2"/>
              <a:buChar char="Ø"/>
            </a:pPr>
            <a:r>
              <a:rPr lang="zh-CN" altLang="en-US" sz="1800" kern="100" dirty="0">
                <a:latin typeface="华文楷体" panose="02010600040101010101" pitchFamily="2" charset="-122"/>
                <a:ea typeface="华文楷体" panose="02010600040101010101" pitchFamily="2" charset="-122"/>
                <a:cs typeface="Times New Roman" panose="02020603050405020304" pitchFamily="18" charset="0"/>
              </a:rPr>
              <a:t> 高效性</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dirty="0">
                <a:latin typeface="华文楷体" panose="02010600040101010101" pitchFamily="2" charset="-122"/>
                <a:ea typeface="华文楷体" panose="02010600040101010101" pitchFamily="2" charset="-122"/>
              </a:rPr>
              <a:t>提高系统资源的利用率</a:t>
            </a:r>
            <a:endParaRPr lang="en-US" altLang="zh-CN" sz="1800" dirty="0">
              <a:latin typeface="华文楷体" panose="02010600040101010101" pitchFamily="2" charset="-122"/>
              <a:ea typeface="华文楷体" panose="02010600040101010101" pitchFamily="2" charset="-122"/>
            </a:endParaRPr>
          </a:p>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dirty="0">
                <a:latin typeface="华文楷体" panose="02010600040101010101" pitchFamily="2" charset="-122"/>
                <a:ea typeface="华文楷体" panose="02010600040101010101" pitchFamily="2" charset="-122"/>
              </a:rPr>
              <a:t>提高系统的吞吐量</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Ø"/>
            </a:pPr>
            <a:r>
              <a:rPr lang="zh-CN" altLang="en-US" sz="1800" kern="100" dirty="0">
                <a:latin typeface="华文楷体" panose="02010600040101010101" pitchFamily="2" charset="-122"/>
                <a:ea typeface="华文楷体" panose="02010600040101010101" pitchFamily="2" charset="-122"/>
                <a:cs typeface="Times New Roman" panose="02020603050405020304" pitchFamily="18" charset="0"/>
              </a:rPr>
              <a:t> 易于维护</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dirty="0">
                <a:latin typeface="华文楷体" panose="02010600040101010101" pitchFamily="2" charset="-122"/>
                <a:ea typeface="华文楷体" panose="02010600040101010101" pitchFamily="2" charset="-122"/>
              </a:rPr>
              <a:t>易维护性包括易读性、易扩充性、易剪裁性、易修改性等含义</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Ø"/>
            </a:pPr>
            <a:r>
              <a:rPr lang="zh-CN" altLang="en-US" sz="1800" kern="100" dirty="0">
                <a:latin typeface="华文楷体" panose="02010600040101010101" pitchFamily="2" charset="-122"/>
                <a:ea typeface="华文楷体" panose="02010600040101010101" pitchFamily="2" charset="-122"/>
                <a:cs typeface="Times New Roman" panose="02020603050405020304" pitchFamily="18" charset="0"/>
              </a:rPr>
              <a:t> 开放性</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dirty="0">
                <a:latin typeface="华文楷体" panose="02010600040101010101" pitchFamily="2" charset="-122"/>
                <a:ea typeface="华文楷体" panose="02010600040101010101" pitchFamily="2" charset="-122"/>
              </a:rPr>
              <a:t>系统能遵循世界标准规范，特别是遵循开放系统互连</a:t>
            </a:r>
            <a:r>
              <a:rPr lang="en-US" altLang="zh-CN" sz="1800" dirty="0">
                <a:latin typeface="华文楷体" panose="02010600040101010101" pitchFamily="2" charset="-122"/>
                <a:ea typeface="华文楷体" panose="02010600040101010101" pitchFamily="2" charset="-122"/>
              </a:rPr>
              <a:t>(OSI)</a:t>
            </a:r>
            <a:r>
              <a:rPr lang="zh-CN" altLang="zh-CN" sz="1800" dirty="0">
                <a:latin typeface="华文楷体" panose="02010600040101010101" pitchFamily="2" charset="-122"/>
                <a:ea typeface="华文楷体" panose="02010600040101010101" pitchFamily="2" charset="-122"/>
              </a:rPr>
              <a:t>国际标准</a:t>
            </a:r>
            <a:endParaRPr lang="en-US" altLang="zh-CN" sz="1800" dirty="0">
              <a:latin typeface="华文楷体" panose="02010600040101010101" pitchFamily="2" charset="-122"/>
              <a:ea typeface="华文楷体" panose="02010600040101010101" pitchFamily="2" charset="-122"/>
            </a:endParaRPr>
          </a:p>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dirty="0">
                <a:latin typeface="华文楷体" panose="02010600040101010101" pitchFamily="2" charset="-122"/>
                <a:ea typeface="华文楷体" panose="02010600040101010101" pitchFamily="2" charset="-122"/>
              </a:rPr>
              <a:t>可移植性</a:t>
            </a:r>
            <a:endPar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内容占位符 2"/>
          <p:cNvSpPr txBox="1"/>
          <p:nvPr/>
        </p:nvSpPr>
        <p:spPr>
          <a:xfrm>
            <a:off x="755576" y="1196752"/>
            <a:ext cx="6004322" cy="351236"/>
          </a:xfrm>
          <a:prstGeom prst="rect">
            <a:avLst/>
          </a:prstGeom>
        </p:spPr>
        <p:txBody>
          <a:bodyPr vert="horz" lIns="68580" tIns="34290" rIns="68580" bIns="34290" rtlCol="0">
            <a:noAutofit/>
          </a:bodyPr>
          <a:lstStyle>
            <a:lvl1pPr marL="0" indent="0" algn="l" defTabSz="914400" rtl="0" eaLnBrk="1" latinLnBrk="0" hangingPunct="1">
              <a:lnSpc>
                <a:spcPct val="90000"/>
              </a:lnSpc>
              <a:spcBef>
                <a:spcPts val="1000"/>
              </a:spcBef>
              <a:buFontTx/>
              <a:buNone/>
              <a:defRPr sz="1800" b="1" kern="1200">
                <a:solidFill>
                  <a:schemeClr val="tx2"/>
                </a:solidFill>
                <a:latin typeface="+mj-ea"/>
                <a:ea typeface="+mj-ea"/>
                <a:cs typeface="+mn-cs"/>
              </a:defRPr>
            </a:lvl1pPr>
            <a:lvl2pPr marL="3429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2pPr>
            <a:lvl3pPr marL="6858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3pPr>
            <a:lvl4pPr marL="10287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4pPr>
            <a:lvl5pPr marL="1371600" indent="0" algn="l" defTabSz="914400" rtl="0" eaLnBrk="1" latinLnBrk="0" hangingPunct="1">
              <a:lnSpc>
                <a:spcPct val="90000"/>
              </a:lnSpc>
              <a:spcBef>
                <a:spcPts val="500"/>
              </a:spcBef>
              <a:buFontTx/>
              <a:buNone/>
              <a:defRPr sz="1800" b="1"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000099"/>
                </a:solidFill>
                <a:latin typeface="华文楷体" panose="02010600040101010101" pitchFamily="2" charset="-122"/>
                <a:ea typeface="华文楷体" panose="02010600040101010101" pitchFamily="2" charset="-122"/>
              </a:rPr>
              <a:t>1.1  </a:t>
            </a:r>
            <a:r>
              <a:rPr lang="zh-CN" altLang="zh-CN" sz="2400" dirty="0">
                <a:solidFill>
                  <a:srgbClr val="000099"/>
                </a:solidFill>
                <a:latin typeface="华文楷体" panose="02010600040101010101" pitchFamily="2" charset="-122"/>
                <a:ea typeface="华文楷体" panose="02010600040101010101" pitchFamily="2" charset="-122"/>
              </a:rPr>
              <a:t>操作系统的定义</a:t>
            </a:r>
            <a:endParaRPr lang="zh-CN" altLang="zh-CN" sz="2400" dirty="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3568" y="332658"/>
            <a:ext cx="2425664" cy="362343"/>
          </a:xfrm>
          <a:prstGeom prst="rect">
            <a:avLst/>
          </a:prstGeom>
        </p:spPr>
        <p:txBody>
          <a:bodyPr wrap="none">
            <a:spAutoFit/>
          </a:bodyPr>
          <a:lstStyle/>
          <a:p>
            <a:pPr algn="ctr">
              <a:lnSpc>
                <a:spcPct val="125000"/>
              </a:lnSpc>
              <a:spcAft>
                <a:spcPts val="0"/>
              </a:spcAft>
            </a:pPr>
            <a:r>
              <a:rPr lang="en-US"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1.4  </a:t>
            </a:r>
            <a:r>
              <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操作系统发展</a:t>
            </a:r>
            <a:r>
              <a:rPr lang="zh-CN" altLang="en-US"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的推动力</a:t>
            </a:r>
            <a:endParaRPr lang="zh-CN" altLang="zh-CN" sz="1500" kern="1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1043608" y="1417744"/>
            <a:ext cx="7214556" cy="4022511"/>
          </a:xfrm>
          <a:prstGeom prst="rect">
            <a:avLst/>
          </a:prstGeom>
        </p:spPr>
        <p:txBody>
          <a:bodyPr wrap="square">
            <a:spAutoFit/>
          </a:bodyPr>
          <a:lstStyle/>
          <a:p>
            <a:pPr indent="200025" algn="just">
              <a:lnSpc>
                <a:spcPct val="125000"/>
              </a:lnSpc>
              <a:spcAft>
                <a:spcPts val="0"/>
              </a:spcAft>
            </a:pPr>
            <a:r>
              <a:rPr lang="zh-CN" altLang="zh-CN" sz="2000" dirty="0">
                <a:solidFill>
                  <a:srgbClr val="002C6C"/>
                </a:solidFill>
                <a:latin typeface="华文楷体" panose="02010600040101010101" pitchFamily="2" charset="-122"/>
                <a:ea typeface="华文楷体" panose="02010600040101010101" pitchFamily="2" charset="-122"/>
              </a:rPr>
              <a:t>促使操作系统不断发展的主要动力有以下几个方面</a:t>
            </a:r>
            <a:r>
              <a:rPr lang="zh-CN" altLang="en-US" sz="2000" dirty="0">
                <a:solidFill>
                  <a:srgbClr val="002C6C"/>
                </a:solidFill>
                <a:latin typeface="华文楷体" panose="02010600040101010101" pitchFamily="2" charset="-122"/>
                <a:ea typeface="华文楷体" panose="02010600040101010101" pitchFamily="2" charset="-122"/>
              </a:rPr>
              <a:t>：</a:t>
            </a:r>
            <a:endParaRPr lang="en-US" altLang="zh-CN" sz="2000" dirty="0">
              <a:solidFill>
                <a:srgbClr val="002C6C"/>
              </a:solidFill>
              <a:latin typeface="华文楷体" panose="02010600040101010101" pitchFamily="2" charset="-122"/>
              <a:ea typeface="华文楷体" panose="02010600040101010101" pitchFamily="2" charset="-122"/>
            </a:endParaRPr>
          </a:p>
          <a:p>
            <a:pPr indent="200025" algn="just">
              <a:lnSpc>
                <a:spcPct val="125000"/>
              </a:lnSpc>
              <a:spcAft>
                <a:spcPts val="0"/>
              </a:spcAft>
            </a:pPr>
            <a:endPar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）器件快速更新换代。</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）计算体系结构的发展</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）提高资源利用率的需要</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spcAft>
                <a:spcPts val="0"/>
              </a:spcAft>
            </a:pP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）满足用户使用方便的需要</a:t>
            </a:r>
            <a:r>
              <a:rPr lang="en-US" altLang="zh-CN" sz="20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1043604" y="1525759"/>
            <a:ext cx="119963" cy="20839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76763" y="404666"/>
            <a:ext cx="4276109" cy="380873"/>
          </a:xfrm>
        </p:spPr>
        <p:txBody>
          <a:bodyPr/>
          <a:lstStyle/>
          <a:p>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系统简介</a:t>
            </a:r>
            <a:endParaRPr lang="zh-CN" altLang="en-US" dirty="0">
              <a:latin typeface="楷体" panose="02010609060101010101" pitchFamily="49" charset="-122"/>
              <a:ea typeface="楷体" panose="02010609060101010101" pitchFamily="49" charset="-122"/>
            </a:endParaRPr>
          </a:p>
        </p:txBody>
      </p:sp>
      <p:sp>
        <p:nvSpPr>
          <p:cNvPr id="3" name="矩形 2"/>
          <p:cNvSpPr/>
          <p:nvPr/>
        </p:nvSpPr>
        <p:spPr>
          <a:xfrm>
            <a:off x="469707" y="4099740"/>
            <a:ext cx="3429000" cy="1413849"/>
          </a:xfrm>
          <a:prstGeom prst="rect">
            <a:avLst/>
          </a:prstGeom>
        </p:spPr>
        <p:txBody>
          <a:bodyPr>
            <a:spAutoFit/>
          </a:bodyPr>
          <a:lstStyle/>
          <a:p>
            <a:pPr indent="200025">
              <a:lnSpc>
                <a:spcPct val="125000"/>
              </a:lnSpc>
            </a:pPr>
            <a:r>
              <a:rPr lang="en-US" altLang="zh-CN" kern="0" dirty="0">
                <a:solidFill>
                  <a:srgbClr val="C00000"/>
                </a:solidFill>
                <a:latin typeface="楷体" panose="02010609060101010101" pitchFamily="49" charset="-122"/>
                <a:ea typeface="楷体" panose="02010609060101010101" pitchFamily="49" charset="-122"/>
                <a:cs typeface="宋体" panose="02010600030101010101" pitchFamily="2" charset="-122"/>
              </a:rPr>
              <a:t>Linux</a:t>
            </a:r>
            <a:r>
              <a:rPr lang="zh-CN" altLang="zh-CN" kern="0" dirty="0">
                <a:solidFill>
                  <a:srgbClr val="C00000"/>
                </a:solidFill>
                <a:latin typeface="楷体" panose="02010609060101010101" pitchFamily="49" charset="-122"/>
                <a:ea typeface="楷体" panose="02010609060101010101" pitchFamily="49" charset="-122"/>
                <a:cs typeface="宋体" panose="02010600030101010101" pitchFamily="2" charset="-122"/>
              </a:rPr>
              <a:t>的开发作者，李纳斯</a:t>
            </a:r>
            <a:r>
              <a:rPr lang="en-US" altLang="zh-CN" kern="0" dirty="0">
                <a:solidFill>
                  <a:srgbClr val="C00000"/>
                </a:solidFill>
                <a:latin typeface="楷体" panose="02010609060101010101" pitchFamily="49" charset="-122"/>
                <a:ea typeface="楷体" panose="02010609060101010101" pitchFamily="49" charset="-122"/>
                <a:cs typeface="宋体" panose="02010600030101010101" pitchFamily="2" charset="-122"/>
              </a:rPr>
              <a:t>·</a:t>
            </a:r>
            <a:r>
              <a:rPr lang="zh-CN" altLang="zh-CN" kern="0" dirty="0">
                <a:solidFill>
                  <a:srgbClr val="C00000"/>
                </a:solidFill>
                <a:latin typeface="楷体" panose="02010609060101010101" pitchFamily="49" charset="-122"/>
                <a:ea typeface="楷体" panose="02010609060101010101" pitchFamily="49" charset="-122"/>
                <a:cs typeface="宋体" panose="02010600030101010101" pitchFamily="2" charset="-122"/>
              </a:rPr>
              <a:t>托瓦兹是荷兰在校大学生。</a:t>
            </a:r>
            <a:endParaRPr lang="zh-CN" altLang="zh-CN"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4" name="组合 3"/>
          <p:cNvGrpSpPr/>
          <p:nvPr/>
        </p:nvGrpSpPr>
        <p:grpSpPr>
          <a:xfrm>
            <a:off x="5267977" y="1828476"/>
            <a:ext cx="3938352" cy="3576085"/>
            <a:chOff x="297950" y="0"/>
            <a:chExt cx="2109470" cy="2110064"/>
          </a:xfrm>
        </p:grpSpPr>
        <p:pic>
          <p:nvPicPr>
            <p:cNvPr id="5" name="图片 4" descr="http://upload-images.jianshu.io/upload_images/16598307-bbcbb3caec9f726f.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7950" y="0"/>
              <a:ext cx="1133475" cy="1734820"/>
            </a:xfrm>
            <a:prstGeom prst="rect">
              <a:avLst/>
            </a:prstGeom>
            <a:noFill/>
            <a:ln>
              <a:noFill/>
            </a:ln>
          </p:spPr>
        </p:pic>
        <p:sp>
          <p:nvSpPr>
            <p:cNvPr id="6" name="文本框 2"/>
            <p:cNvSpPr txBox="1">
              <a:spLocks noChangeArrowheads="1"/>
            </p:cNvSpPr>
            <p:nvPr/>
          </p:nvSpPr>
          <p:spPr bwMode="auto">
            <a:xfrm>
              <a:off x="297950" y="1844349"/>
              <a:ext cx="2109470" cy="265715"/>
            </a:xfrm>
            <a:prstGeom prst="rect">
              <a:avLst/>
            </a:prstGeom>
            <a:noFill/>
            <a:ln w="9525">
              <a:noFill/>
              <a:miter lim="800000"/>
            </a:ln>
          </p:spPr>
          <p:txBody>
            <a:bodyPr rot="0" vert="horz" wrap="square" lIns="68580" tIns="34290" rIns="68580" bIns="34290" anchor="t" anchorCtr="0">
              <a:spAutoFit/>
            </a:bodyPr>
            <a:lstStyle/>
            <a:p>
              <a:pPr algn="just">
                <a:spcAft>
                  <a:spcPts val="0"/>
                </a:spcAft>
              </a:pPr>
              <a:r>
                <a:rPr lang="zh-CN" altLang="en-US" sz="1800" kern="100" dirty="0">
                  <a:latin typeface="Calibri" panose="020F0502020204030204"/>
                  <a:ea typeface="宋体" panose="02010600030101010101" pitchFamily="2" charset="-122"/>
                  <a:cs typeface="Times New Roman" panose="02020603050405020304" pitchFamily="18" charset="0"/>
                </a:rPr>
                <a:t>图</a:t>
              </a:r>
              <a:r>
                <a:rPr lang="en-US" sz="1800" kern="100" dirty="0">
                  <a:latin typeface="Calibri" panose="020F0502020204030204"/>
                  <a:ea typeface="宋体" panose="02010600030101010101" pitchFamily="2" charset="-122"/>
                  <a:cs typeface="Times New Roman" panose="02020603050405020304" pitchFamily="18" charset="0"/>
                </a:rPr>
                <a:t>1-16   Linux</a:t>
              </a:r>
              <a:r>
                <a:rPr lang="zh-CN" altLang="en-US" sz="1800" kern="100" dirty="0">
                  <a:latin typeface="Calibri" panose="020F0502020204030204"/>
                  <a:ea typeface="宋体" panose="02010600030101010101" pitchFamily="2" charset="-122"/>
                  <a:cs typeface="Times New Roman" panose="02020603050405020304" pitchFamily="18" charset="0"/>
                </a:rPr>
                <a:t>创始人</a:t>
              </a:r>
              <a:endParaRPr lang="zh-CN" altLang="en-US" sz="1800" kern="100" dirty="0">
                <a:latin typeface="Calibri" panose="020F0502020204030204"/>
                <a:ea typeface="宋体" panose="02010600030101010101" pitchFamily="2" charset="-122"/>
                <a:cs typeface="Times New Roman" panose="02020603050405020304" pitchFamily="18" charset="0"/>
              </a:endParaRPr>
            </a:p>
          </p:txBody>
        </p:sp>
      </p:grpSp>
      <p:sp>
        <p:nvSpPr>
          <p:cNvPr id="7" name="矩形 6"/>
          <p:cNvSpPr/>
          <p:nvPr/>
        </p:nvSpPr>
        <p:spPr>
          <a:xfrm>
            <a:off x="393630" y="1268760"/>
            <a:ext cx="4739889" cy="2347759"/>
          </a:xfrm>
          <a:prstGeom prst="rect">
            <a:avLst/>
          </a:prstGeom>
        </p:spPr>
        <p:txBody>
          <a:bodyPr wrap="square">
            <a:spAutoFit/>
          </a:bodyPr>
          <a:lstStyle/>
          <a:p>
            <a:pPr indent="200025">
              <a:lnSpc>
                <a:spcPct val="125000"/>
              </a:lnSpc>
            </a:pP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  Linux</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是一套开放源代码程序的、并可以自由传播的类</a:t>
            </a: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Unix</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操作系统软件。其在设计之初，就是基于</a:t>
            </a: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Intel x86</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系列</a:t>
            </a: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CPU</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架构的计算机的。它是一个基于</a:t>
            </a: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POSIX</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的多用户、多任务并且支持多线程和多</a:t>
            </a:r>
            <a:r>
              <a:rPr lang="en-US"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CPU</a:t>
            </a:r>
            <a:r>
              <a:rPr lang="zh-CN" altLang="zh-CN" sz="2000" kern="0" dirty="0">
                <a:solidFill>
                  <a:srgbClr val="002C6C"/>
                </a:solidFill>
                <a:latin typeface="楷体" panose="02010609060101010101" pitchFamily="49" charset="-122"/>
                <a:ea typeface="楷体" panose="02010609060101010101" pitchFamily="49" charset="-122"/>
                <a:cs typeface="宋体" panose="02010600030101010101" pitchFamily="2" charset="-122"/>
              </a:rPr>
              <a:t>的操作系统。</a:t>
            </a:r>
            <a:endParaRPr lang="zh-CN" altLang="zh-CN" sz="2000" kern="100" dirty="0">
              <a:solidFill>
                <a:srgbClr val="002C6C"/>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23614" y="370944"/>
            <a:ext cx="4276109" cy="380873"/>
          </a:xfrm>
        </p:spPr>
        <p:txBody>
          <a:bodyPr/>
          <a:lstStyle/>
          <a:p>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系统简介</a:t>
            </a:r>
            <a:endParaRPr lang="zh-CN" altLang="en-US" dirty="0">
              <a:latin typeface="楷体" panose="02010609060101010101" pitchFamily="49" charset="-122"/>
              <a:ea typeface="楷体" panose="02010609060101010101" pitchFamily="49" charset="-122"/>
            </a:endParaRPr>
          </a:p>
        </p:txBody>
      </p:sp>
      <p:sp>
        <p:nvSpPr>
          <p:cNvPr id="7" name="矩形 6"/>
          <p:cNvSpPr/>
          <p:nvPr/>
        </p:nvSpPr>
        <p:spPr>
          <a:xfrm>
            <a:off x="467544" y="1181292"/>
            <a:ext cx="7920880" cy="2363724"/>
          </a:xfrm>
          <a:prstGeom prst="rect">
            <a:avLst/>
          </a:prstGeom>
        </p:spPr>
        <p:txBody>
          <a:bodyPr wrap="square">
            <a:spAutoFit/>
          </a:bodyPr>
          <a:lstStyle/>
          <a:p>
            <a:r>
              <a:rPr lang="en-US" altLang="zh-CN" sz="1800" kern="0" dirty="0">
                <a:solidFill>
                  <a:srgbClr val="002C6C"/>
                </a:solidFill>
                <a:latin typeface="楷体" panose="02010609060101010101" pitchFamily="49" charset="-122"/>
                <a:ea typeface="楷体" panose="02010609060101010101" pitchFamily="49" charset="-122"/>
                <a:cs typeface="宋体" panose="02010600030101010101" pitchFamily="2" charset="-122"/>
              </a:rPr>
              <a:t>    </a:t>
            </a:r>
            <a:r>
              <a:rPr lang="en-US" altLang="zh-CN" sz="1800" dirty="0">
                <a:latin typeface="楷体" panose="02010609060101010101" pitchFamily="49" charset="-122"/>
                <a:ea typeface="楷体" panose="02010609060101010101" pitchFamily="49" charset="-122"/>
              </a:rPr>
              <a:t>Linux</a:t>
            </a:r>
            <a:r>
              <a:rPr lang="zh-CN" altLang="zh-CN" sz="1800" dirty="0">
                <a:latin typeface="楷体" panose="02010609060101010101" pitchFamily="49" charset="-122"/>
                <a:ea typeface="楷体" panose="02010609060101010101" pitchFamily="49" charset="-122"/>
              </a:rPr>
              <a:t>是由世界各地成千上万的程序员设计和开发实现的。在过去的</a:t>
            </a:r>
            <a:r>
              <a:rPr lang="en-US" altLang="zh-CN" sz="1800" dirty="0">
                <a:latin typeface="楷体" panose="02010609060101010101" pitchFamily="49" charset="-122"/>
                <a:ea typeface="楷体" panose="02010609060101010101" pitchFamily="49" charset="-122"/>
              </a:rPr>
              <a:t>20</a:t>
            </a:r>
            <a:r>
              <a:rPr lang="zh-CN" altLang="zh-CN" sz="1800" dirty="0">
                <a:latin typeface="楷体" panose="02010609060101010101" pitchFamily="49" charset="-122"/>
                <a:ea typeface="楷体" panose="02010609060101010101" pitchFamily="49" charset="-122"/>
              </a:rPr>
              <a:t>年里，</a:t>
            </a:r>
            <a:r>
              <a:rPr lang="en-US" altLang="zh-CN" sz="1800" dirty="0">
                <a:latin typeface="楷体" panose="02010609060101010101" pitchFamily="49" charset="-122"/>
                <a:ea typeface="楷体" panose="02010609060101010101" pitchFamily="49" charset="-122"/>
              </a:rPr>
              <a:t>Linux</a:t>
            </a:r>
            <a:r>
              <a:rPr lang="zh-CN" altLang="zh-CN" sz="1800" dirty="0">
                <a:latin typeface="楷体" panose="02010609060101010101" pitchFamily="49" charset="-122"/>
                <a:ea typeface="楷体" panose="02010609060101010101" pitchFamily="49" charset="-122"/>
              </a:rPr>
              <a:t>系统主要应用于服务器端、嵌入式开发和个人</a:t>
            </a:r>
            <a:r>
              <a:rPr lang="en-US" altLang="zh-CN" sz="1800" dirty="0">
                <a:latin typeface="楷体" panose="02010609060101010101" pitchFamily="49" charset="-122"/>
                <a:ea typeface="楷体" panose="02010609060101010101" pitchFamily="49" charset="-122"/>
              </a:rPr>
              <a:t>PC</a:t>
            </a:r>
            <a:r>
              <a:rPr lang="zh-CN" altLang="zh-CN" sz="1800" dirty="0">
                <a:latin typeface="楷体" panose="02010609060101010101" pitchFamily="49" charset="-122"/>
                <a:ea typeface="楷体" panose="02010609060101010101" pitchFamily="49" charset="-122"/>
              </a:rPr>
              <a:t>桌面三大领域，其中服务器端领域是重中之重。大型、超大型互联网企业</a:t>
            </a:r>
            <a:r>
              <a:rPr lang="zh-CN" altLang="zh-CN" sz="1800" dirty="0">
                <a:solidFill>
                  <a:srgbClr val="C00000"/>
                </a:solidFill>
                <a:latin typeface="楷体" panose="02010609060101010101" pitchFamily="49" charset="-122"/>
                <a:ea typeface="楷体" panose="02010609060101010101" pitchFamily="49" charset="-122"/>
              </a:rPr>
              <a:t>（百度、新浪、淘宝等）</a:t>
            </a:r>
            <a:r>
              <a:rPr lang="zh-CN" altLang="zh-CN" sz="1800" dirty="0">
                <a:latin typeface="楷体" panose="02010609060101010101" pitchFamily="49" charset="-122"/>
                <a:ea typeface="楷体" panose="02010609060101010101" pitchFamily="49" charset="-122"/>
              </a:rPr>
              <a:t>都在使用</a:t>
            </a:r>
            <a:r>
              <a:rPr lang="en-US" altLang="zh-CN" sz="1800" dirty="0">
                <a:latin typeface="楷体" panose="02010609060101010101" pitchFamily="49" charset="-122"/>
                <a:ea typeface="楷体" panose="02010609060101010101" pitchFamily="49" charset="-122"/>
              </a:rPr>
              <a:t>Linux</a:t>
            </a:r>
            <a:r>
              <a:rPr lang="zh-CN" altLang="zh-CN" sz="1800" dirty="0">
                <a:latin typeface="楷体" panose="02010609060101010101" pitchFamily="49" charset="-122"/>
                <a:ea typeface="楷体" panose="02010609060101010101" pitchFamily="49" charset="-122"/>
              </a:rPr>
              <a:t>系统作为其服务器端的程序运行平台，全球及国内排名前十的网站使用的主流系统几乎都是</a:t>
            </a:r>
            <a:r>
              <a:rPr lang="en-US" altLang="zh-CN" sz="1800" dirty="0">
                <a:latin typeface="楷体" panose="02010609060101010101" pitchFamily="49" charset="-122"/>
                <a:ea typeface="楷体" panose="02010609060101010101" pitchFamily="49" charset="-122"/>
              </a:rPr>
              <a:t>Linux</a:t>
            </a:r>
            <a:r>
              <a:rPr lang="zh-CN" altLang="zh-CN" sz="1800" dirty="0">
                <a:latin typeface="楷体" panose="02010609060101010101" pitchFamily="49" charset="-122"/>
                <a:ea typeface="楷体" panose="02010609060101010101" pitchFamily="49" charset="-122"/>
              </a:rPr>
              <a:t>系统。</a:t>
            </a:r>
            <a:endParaRPr lang="zh-CN"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    </a:t>
            </a:r>
            <a:r>
              <a:rPr lang="en-US" altLang="zh-CN" sz="1800" dirty="0" err="1">
                <a:latin typeface="楷体" panose="02010609060101010101" pitchFamily="49" charset="-122"/>
                <a:ea typeface="楷体" panose="02010609060101010101" pitchFamily="49" charset="-122"/>
              </a:rPr>
              <a:t>linux</a:t>
            </a:r>
            <a:r>
              <a:rPr lang="zh-CN" altLang="zh-CN" sz="1800" dirty="0">
                <a:latin typeface="楷体" panose="02010609060101010101" pitchFamily="49" charset="-122"/>
                <a:ea typeface="楷体" panose="02010609060101010101" pitchFamily="49" charset="-122"/>
              </a:rPr>
              <a:t>的发行版本是免费的，但是很多企业都会在原有的基础上进行改编，然后这些新的版本需要收费，比如</a:t>
            </a:r>
            <a:r>
              <a:rPr lang="en-US" altLang="zh-CN" sz="1800" dirty="0" err="1">
                <a:solidFill>
                  <a:srgbClr val="C00000"/>
                </a:solidFill>
                <a:latin typeface="楷体" panose="02010609060101010101" pitchFamily="49" charset="-122"/>
                <a:ea typeface="楷体" panose="02010609060101010101" pitchFamily="49" charset="-122"/>
              </a:rPr>
              <a:t>redhat</a:t>
            </a:r>
            <a:r>
              <a:rPr lang="zh-CN" altLang="zh-CN" sz="1800" dirty="0">
                <a:solidFill>
                  <a:srgbClr val="C00000"/>
                </a:solidFill>
                <a:latin typeface="楷体" panose="02010609060101010101" pitchFamily="49" charset="-122"/>
                <a:ea typeface="楷体" panose="02010609060101010101" pitchFamily="49" charset="-122"/>
              </a:rPr>
              <a:t>、</a:t>
            </a:r>
            <a:r>
              <a:rPr lang="en-US" altLang="zh-CN" sz="1800" dirty="0">
                <a:solidFill>
                  <a:srgbClr val="C00000"/>
                </a:solidFill>
                <a:latin typeface="楷体" panose="02010609060101010101" pitchFamily="49" charset="-122"/>
                <a:ea typeface="楷体" panose="02010609060101010101" pitchFamily="49" charset="-122"/>
              </a:rPr>
              <a:t>Ubuntu</a:t>
            </a:r>
            <a:r>
              <a:rPr lang="zh-CN" altLang="zh-CN" sz="1800" dirty="0">
                <a:solidFill>
                  <a:srgbClr val="C00000"/>
                </a:solidFill>
                <a:latin typeface="楷体" panose="02010609060101010101" pitchFamily="49" charset="-122"/>
                <a:ea typeface="楷体" panose="02010609060101010101" pitchFamily="49" charset="-122"/>
              </a:rPr>
              <a:t>、国产的红旗、中标麒麟等版本。</a:t>
            </a:r>
            <a:endParaRPr lang="zh-CN" altLang="zh-CN" sz="1800" dirty="0">
              <a:solidFill>
                <a:srgbClr val="C00000"/>
              </a:solidFill>
              <a:latin typeface="楷体" panose="02010609060101010101" pitchFamily="49" charset="-122"/>
              <a:ea typeface="楷体" panose="02010609060101010101" pitchFamily="49" charset="-122"/>
            </a:endParaRPr>
          </a:p>
        </p:txBody>
      </p:sp>
      <p:grpSp>
        <p:nvGrpSpPr>
          <p:cNvPr id="8" name="组合 7"/>
          <p:cNvGrpSpPr/>
          <p:nvPr/>
        </p:nvGrpSpPr>
        <p:grpSpPr>
          <a:xfrm>
            <a:off x="1907704" y="3552410"/>
            <a:ext cx="4886592" cy="3172033"/>
            <a:chOff x="0" y="0"/>
            <a:chExt cx="4179969" cy="3267491"/>
          </a:xfrm>
          <a:solidFill>
            <a:schemeClr val="bg1"/>
          </a:solidFill>
        </p:grpSpPr>
        <p:pic>
          <p:nvPicPr>
            <p:cNvPr id="9" name="图片 8" descr="https://ss0.bdstatic.com/70cFuHSh_Q1YnxGkpoWK1HF6hhy/it/u=3774004438,3276374776&amp;fm=26&amp;gp=0.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61645"/>
              <a:ext cx="1817370" cy="1320800"/>
            </a:xfrm>
            <a:prstGeom prst="rect">
              <a:avLst/>
            </a:prstGeom>
            <a:grpFill/>
            <a:ln>
              <a:noFill/>
            </a:ln>
          </p:spPr>
        </p:pic>
        <p:pic>
          <p:nvPicPr>
            <p:cNvPr id="10" name="图片 9" descr="https://gss2.bdstatic.com/9fo3dSag_xI4khGkpoWK1HF6hhy/baike/s%3D220/sign=9f0a36bfd539b60049ce08b5d9513526/8435e5dde71190effc02a783ce1b9d16fcfa60f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4009" y="1510301"/>
              <a:ext cx="2094865" cy="1266825"/>
            </a:xfrm>
            <a:prstGeom prst="rect">
              <a:avLst/>
            </a:prstGeom>
            <a:grpFill/>
            <a:ln>
              <a:noFill/>
            </a:ln>
          </p:spPr>
        </p:pic>
        <p:pic>
          <p:nvPicPr>
            <p:cNvPr id="11" name="图片 10" descr="https://dss3.bdstatic.com/70cFv8Sh_Q1YnxGkpoWK1HF6hhy/it/u=1035973009,2153908598&amp;fm=26&amp;gp=0.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6477" y="0"/>
              <a:ext cx="2010410" cy="1266825"/>
            </a:xfrm>
            <a:prstGeom prst="rect">
              <a:avLst/>
            </a:prstGeom>
            <a:grpFill/>
            <a:ln>
              <a:noFill/>
            </a:ln>
          </p:spPr>
        </p:pic>
        <p:pic>
          <p:nvPicPr>
            <p:cNvPr id="12" name="图片 11" descr="https://timgsa.baidu.com/timg?image&amp;quality=80&amp;size=b9999_10000&amp;sec=1576328102662&amp;di=937b3f4b073461527d974c5a8593b234&amp;imgtype=0&amp;src=http%3A%2F%2Fimg.pconline.com.cn%2Fimages%2Fproduct%2F5045%2F504588%2FRedhat.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97" y="1510301"/>
              <a:ext cx="1803400" cy="1353185"/>
            </a:xfrm>
            <a:prstGeom prst="rect">
              <a:avLst/>
            </a:prstGeom>
            <a:grpFill/>
            <a:ln>
              <a:noFill/>
            </a:ln>
          </p:spPr>
        </p:pic>
        <p:sp>
          <p:nvSpPr>
            <p:cNvPr id="13" name="文本框 2"/>
            <p:cNvSpPr txBox="1">
              <a:spLocks noChangeArrowheads="1"/>
            </p:cNvSpPr>
            <p:nvPr/>
          </p:nvSpPr>
          <p:spPr bwMode="auto">
            <a:xfrm>
              <a:off x="967830" y="2879119"/>
              <a:ext cx="3212139" cy="388372"/>
            </a:xfrm>
            <a:prstGeom prst="rect">
              <a:avLst/>
            </a:prstGeom>
            <a:grpFill/>
            <a:ln w="9525">
              <a:noFill/>
              <a:miter lim="800000"/>
            </a:ln>
          </p:spPr>
          <p:txBody>
            <a:bodyPr rot="0" vert="horz" wrap="square" lIns="68580" tIns="34290" rIns="68580" bIns="34290" anchor="t" anchorCtr="0">
              <a:spAutoFit/>
            </a:bodyPr>
            <a:lstStyle/>
            <a:p>
              <a:pPr algn="just">
                <a:spcAft>
                  <a:spcPts val="0"/>
                </a:spcAft>
              </a:pPr>
              <a:r>
                <a:rPr lang="zh-CN" altLang="en-US" sz="2000" kern="100">
                  <a:latin typeface="Calibri" panose="020F0502020204030204"/>
                  <a:ea typeface="宋体" panose="02010600030101010101" pitchFamily="2" charset="-122"/>
                  <a:cs typeface="Times New Roman" panose="02020603050405020304" pitchFamily="18" charset="0"/>
                </a:rPr>
                <a:t>图</a:t>
              </a:r>
              <a:r>
                <a:rPr lang="en-US" sz="2000" kern="100">
                  <a:latin typeface="Calibri" panose="020F0502020204030204"/>
                  <a:ea typeface="宋体" panose="02010600030101010101" pitchFamily="2" charset="-122"/>
                  <a:cs typeface="Times New Roman" panose="02020603050405020304" pitchFamily="18" charset="0"/>
                </a:rPr>
                <a:t>1-17   </a:t>
              </a:r>
              <a:r>
                <a:rPr lang="zh-CN" altLang="en-US" sz="2000" kern="100">
                  <a:latin typeface="Calibri" panose="020F0502020204030204"/>
                  <a:ea typeface="宋体" panose="02010600030101010101" pitchFamily="2" charset="-122"/>
                  <a:cs typeface="Times New Roman" panose="02020603050405020304" pitchFamily="18" charset="0"/>
                </a:rPr>
                <a:t>各个版本的</a:t>
              </a:r>
              <a:r>
                <a:rPr lang="en-US" sz="2000" kern="100">
                  <a:latin typeface="Calibri" panose="020F0502020204030204"/>
                  <a:ea typeface="宋体" panose="02010600030101010101" pitchFamily="2" charset="-122"/>
                  <a:cs typeface="Times New Roman" panose="02020603050405020304" pitchFamily="18" charset="0"/>
                </a:rPr>
                <a:t>Linux </a:t>
              </a:r>
              <a:endParaRPr lang="zh-CN" altLang="en-US" sz="2000" kern="100">
                <a:latin typeface="Calibri" panose="020F0502020204030204"/>
                <a:ea typeface="宋体" panose="02010600030101010101" pitchFamily="2" charset="-122"/>
                <a:cs typeface="Times New Roman" panose="02020603050405020304" pitchFamily="18" charset="0"/>
              </a:endParaRPr>
            </a:p>
          </p:txBody>
        </p:sp>
      </p:gr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55578" y="332658"/>
            <a:ext cx="4276109" cy="380873"/>
          </a:xfrm>
        </p:spPr>
        <p:txBody>
          <a:bodyPr/>
          <a:lstStyle/>
          <a:p>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系统简介</a:t>
            </a:r>
            <a:endParaRPr lang="zh-CN" altLang="en-US" dirty="0">
              <a:latin typeface="楷体" panose="02010609060101010101" pitchFamily="49" charset="-122"/>
              <a:ea typeface="楷体" panose="02010609060101010101" pitchFamily="49" charset="-122"/>
            </a:endParaRPr>
          </a:p>
        </p:txBody>
      </p:sp>
      <p:sp>
        <p:nvSpPr>
          <p:cNvPr id="3" name="矩形 2"/>
          <p:cNvSpPr/>
          <p:nvPr/>
        </p:nvSpPr>
        <p:spPr>
          <a:xfrm>
            <a:off x="251520" y="1108653"/>
            <a:ext cx="8640960" cy="4640694"/>
          </a:xfrm>
          <a:prstGeom prst="rect">
            <a:avLst/>
          </a:prstGeom>
        </p:spPr>
        <p:txBody>
          <a:bodyPr wrap="square">
            <a:spAutoFit/>
          </a:bodyPr>
          <a:lstStyle/>
          <a:p>
            <a:pPr indent="200025">
              <a:lnSpc>
                <a:spcPct val="125000"/>
              </a:lnSpc>
            </a:pPr>
            <a:r>
              <a:rPr lang="en-US" altLang="zh-CN" sz="2000" kern="0" dirty="0">
                <a:solidFill>
                  <a:srgbClr val="C00000"/>
                </a:solidFill>
                <a:latin typeface="楷体" panose="02010609060101010101" pitchFamily="49" charset="-122"/>
                <a:ea typeface="楷体" panose="02010609060101010101" pitchFamily="49" charset="-122"/>
                <a:cs typeface="宋体" panose="02010600030101010101" pitchFamily="2" charset="-122"/>
              </a:rPr>
              <a:t>Linux</a:t>
            </a:r>
            <a:r>
              <a:rPr lang="zh-CN" altLang="zh-CN" sz="2000" kern="0" dirty="0">
                <a:solidFill>
                  <a:srgbClr val="C00000"/>
                </a:solidFill>
                <a:latin typeface="楷体" panose="02010609060101010101" pitchFamily="49" charset="-122"/>
                <a:ea typeface="楷体" panose="02010609060101010101" pitchFamily="49" charset="-122"/>
                <a:cs typeface="宋体" panose="02010600030101010101" pitchFamily="2" charset="-122"/>
              </a:rPr>
              <a:t>具备许多优势：</a:t>
            </a:r>
            <a:endParaRPr lang="en-US" altLang="zh-CN" sz="2000" kern="0" dirty="0">
              <a:solidFill>
                <a:srgbClr val="C00000"/>
              </a:solidFill>
              <a:latin typeface="楷体" panose="02010609060101010101" pitchFamily="49" charset="-122"/>
              <a:ea typeface="楷体" panose="02010609060101010101" pitchFamily="49" charset="-122"/>
              <a:cs typeface="宋体" panose="02010600030101010101" pitchFamily="2" charset="-122"/>
            </a:endParaRPr>
          </a:p>
          <a:p>
            <a:pPr indent="200025">
              <a:lnSpc>
                <a:spcPct val="125000"/>
              </a:lnSpc>
            </a:pPr>
            <a:endParaRPr lang="zh-CN" altLang="zh-CN" sz="2000"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indent="200025">
              <a:lnSpc>
                <a:spcPct val="125000"/>
              </a:lnSpc>
            </a:pP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1</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zh-CN" altLang="en-US"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代码开源</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endPar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endParaRPr>
          </a:p>
          <a:p>
            <a:pPr indent="200025">
              <a:lnSpc>
                <a:spcPct val="125000"/>
              </a:lnSpc>
            </a:pPr>
            <a:endParaRPr lang="zh-CN" altLang="zh-CN" sz="2000" kern="100" dirty="0">
              <a:latin typeface="楷体" panose="02010609060101010101" pitchFamily="49" charset="-122"/>
              <a:ea typeface="楷体" panose="02010609060101010101" pitchFamily="49" charset="-122"/>
              <a:cs typeface="Times New Roman" panose="02020603050405020304" pitchFamily="18" charset="0"/>
            </a:endParaRPr>
          </a:p>
          <a:p>
            <a:pPr indent="200025">
              <a:lnSpc>
                <a:spcPct val="125000"/>
              </a:lnSpc>
            </a:pP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2</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Linux</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具有</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Unix</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的全部优秀特性，任何使用</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Unix</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操作系统或想要学习</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Unix</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操作系统的人，都可以通过学习</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Linux</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来了解</a:t>
            </a:r>
            <a:r>
              <a:rPr lang="zh-CN" altLang="en-US"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endPar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endParaRPr>
          </a:p>
          <a:p>
            <a:pPr indent="200025">
              <a:lnSpc>
                <a:spcPct val="125000"/>
              </a:lnSpc>
            </a:pPr>
            <a:endParaRPr lang="zh-CN" altLang="zh-CN" sz="2000" kern="100" dirty="0">
              <a:latin typeface="楷体" panose="02010609060101010101" pitchFamily="49" charset="-122"/>
              <a:ea typeface="楷体" panose="02010609060101010101" pitchFamily="49" charset="-122"/>
              <a:cs typeface="Times New Roman" panose="02020603050405020304" pitchFamily="18" charset="0"/>
            </a:endParaRPr>
          </a:p>
          <a:p>
            <a:pPr indent="200025">
              <a:lnSpc>
                <a:spcPct val="125000"/>
              </a:lnSpc>
            </a:pP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3</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）是一个完善的多用户、多任务，支持多进程、多</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CPU</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的系统。有完善的网络服务，支持</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HTTP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FTP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SMTP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POP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SAMBA</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SNMP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DNS</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DHCP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SSH</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TELNET</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等。基于</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GNU</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许可，自由开放的系统。有大量第三方免费应用程序，得到了众多业界厂商支持，如</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IBM</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ORACLE</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INTEL</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HP</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MOTO</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en-US"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Google</a:t>
            </a:r>
            <a:r>
              <a:rPr lang="zh-CN" altLang="zh-CN" sz="2000" kern="0" dirty="0">
                <a:solidFill>
                  <a:srgbClr val="000000"/>
                </a:solidFill>
                <a:latin typeface="楷体" panose="02010609060101010101" pitchFamily="49" charset="-122"/>
                <a:ea typeface="楷体" panose="02010609060101010101" pitchFamily="49" charset="-122"/>
                <a:cs typeface="宋体" panose="02010600030101010101" pitchFamily="2" charset="-122"/>
              </a:rPr>
              <a:t>等。</a:t>
            </a:r>
            <a:endParaRPr lang="zh-CN" altLang="zh-CN" sz="2000" kern="100"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3568" y="404664"/>
            <a:ext cx="4276109" cy="380873"/>
          </a:xfrm>
        </p:spPr>
        <p:txBody>
          <a:bodyPr/>
          <a:lstStyle/>
          <a:p>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系统简介</a:t>
            </a:r>
            <a:endParaRPr lang="zh-CN" altLang="en-US" dirty="0">
              <a:latin typeface="楷体" panose="02010609060101010101" pitchFamily="49" charset="-122"/>
              <a:ea typeface="楷体" panose="02010609060101010101" pitchFamily="49" charset="-122"/>
            </a:endParaRPr>
          </a:p>
        </p:txBody>
      </p:sp>
      <p:sp>
        <p:nvSpPr>
          <p:cNvPr id="3" name="矩形 2"/>
          <p:cNvSpPr/>
          <p:nvPr/>
        </p:nvSpPr>
        <p:spPr>
          <a:xfrm>
            <a:off x="317280" y="974182"/>
            <a:ext cx="5735355" cy="523220"/>
          </a:xfrm>
          <a:prstGeom prst="rect">
            <a:avLst/>
          </a:prstGeom>
        </p:spPr>
        <p:txBody>
          <a:bodyPr wrap="square">
            <a:spAutoFit/>
          </a:bodyPr>
          <a:lstStyle/>
          <a:p>
            <a:r>
              <a:rPr lang="en-US" altLang="zh-CN" sz="2800" b="1" dirty="0">
                <a:solidFill>
                  <a:srgbClr val="002060"/>
                </a:solidFill>
                <a:latin typeface="楷体" panose="02010609060101010101" pitchFamily="49" charset="-122"/>
                <a:ea typeface="楷体" panose="02010609060101010101" pitchFamily="49" charset="-122"/>
              </a:rPr>
              <a:t>Linux</a:t>
            </a:r>
            <a:r>
              <a:rPr lang="zh-CN" altLang="zh-CN" sz="2800" b="1" dirty="0">
                <a:solidFill>
                  <a:srgbClr val="002060"/>
                </a:solidFill>
                <a:latin typeface="楷体" panose="02010609060101010101" pitchFamily="49" charset="-122"/>
                <a:ea typeface="楷体" panose="02010609060101010101" pitchFamily="49" charset="-122"/>
              </a:rPr>
              <a:t>内核版本</a:t>
            </a:r>
            <a:r>
              <a:rPr lang="en-US" altLang="zh-CN" sz="2800" b="1" kern="0" dirty="0">
                <a:solidFill>
                  <a:srgbClr val="002060"/>
                </a:solidFill>
                <a:latin typeface="楷体" panose="02010609060101010101" pitchFamily="49" charset="-122"/>
                <a:ea typeface="楷体" panose="02010609060101010101" pitchFamily="49" charset="-122"/>
                <a:cs typeface="宋体" panose="02010600030101010101" pitchFamily="2" charset="-122"/>
              </a:rPr>
              <a:t> </a:t>
            </a:r>
            <a:endParaRPr lang="zh-CN" altLang="zh-CN" sz="2800" b="1" kern="1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矩形 3"/>
          <p:cNvSpPr/>
          <p:nvPr/>
        </p:nvSpPr>
        <p:spPr>
          <a:xfrm>
            <a:off x="1331640" y="1626512"/>
            <a:ext cx="6768752" cy="3208571"/>
          </a:xfrm>
          <a:prstGeom prst="rect">
            <a:avLst/>
          </a:prstGeom>
          <a:ln>
            <a:solidFill>
              <a:srgbClr val="C00000"/>
            </a:solidFill>
          </a:ln>
        </p:spPr>
        <p:txBody>
          <a:bodyPr wrap="square">
            <a:spAutoFit/>
          </a:bodyPr>
          <a:lstStyle/>
          <a:p>
            <a:pPr indent="200025">
              <a:lnSpc>
                <a:spcPct val="125000"/>
              </a:lnSpc>
            </a:pP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Linux</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内核版本命名由“</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”分开的三个部分组成：</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           </a:t>
            </a:r>
            <a:endPar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endParaRPr>
          </a:p>
          <a:p>
            <a:pPr indent="200025">
              <a:lnSpc>
                <a:spcPct val="125000"/>
              </a:lnSpc>
            </a:pP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        </a:t>
            </a:r>
            <a:r>
              <a:rPr lang="en-US" altLang="zh-CN" sz="1800" b="1" kern="0" dirty="0" err="1">
                <a:solidFill>
                  <a:srgbClr val="C00000"/>
                </a:solidFill>
                <a:latin typeface="楷体" panose="02010609060101010101" pitchFamily="49" charset="-122"/>
                <a:ea typeface="楷体" panose="02010609060101010101" pitchFamily="49" charset="-122"/>
                <a:cs typeface="Times New Roman" panose="02020603050405020304" pitchFamily="18" charset="0"/>
              </a:rPr>
              <a:t>major.minor.patch-build.desc</a:t>
            </a:r>
            <a:r>
              <a:rPr lang="en-US" altLang="zh-CN" sz="1800" b="1" kern="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1800" b="1" kern="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indent="200025">
              <a:lnSpc>
                <a:spcPct val="125000"/>
              </a:lnSpc>
            </a:pP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  </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其中</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major</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表示主版本号；</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minor</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表示次版本号，次版本号有奇数偶数之分，奇数表示开发版本，偶数表示稳定版；</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patch</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表示对</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minor</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版本的修订次数，每次对内核修订一次或打一次补丁就递增版本号中的</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patch</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域；</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build</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表示编译次数，当对少量代码做了优化或者修改，并重新编译一次，那么就递增版本号中的</a:t>
            </a:r>
            <a:r>
              <a:rPr lang="en-US"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build</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域；</a:t>
            </a:r>
            <a:r>
              <a:rPr lang="en-US" altLang="zh-CN" sz="1800" b="1" kern="0" dirty="0" err="1">
                <a:solidFill>
                  <a:srgbClr val="000000"/>
                </a:solidFill>
                <a:latin typeface="楷体" panose="02010609060101010101" pitchFamily="49" charset="-122"/>
                <a:ea typeface="楷体" panose="02010609060101010101" pitchFamily="49" charset="-122"/>
                <a:cs typeface="宋体" panose="02010600030101010101" pitchFamily="2" charset="-122"/>
              </a:rPr>
              <a:t>desc</a:t>
            </a:r>
            <a:r>
              <a:rPr lang="zh-CN" altLang="zh-CN" sz="1800" b="1" kern="0" dirty="0">
                <a:solidFill>
                  <a:srgbClr val="000000"/>
                </a:solidFill>
                <a:latin typeface="楷体" panose="02010609060101010101" pitchFamily="49" charset="-122"/>
                <a:ea typeface="楷体" panose="02010609060101010101" pitchFamily="49" charset="-122"/>
                <a:cs typeface="宋体" panose="02010600030101010101" pitchFamily="2" charset="-122"/>
              </a:rPr>
              <a:t>表示当前版本的特殊信息，如是否为候选版本，是否支持多处理器。</a:t>
            </a:r>
            <a:r>
              <a:rPr lang="en-US" altLang="zh-CN" sz="18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endParaRPr lang="zh-CN" altLang="zh-CN" sz="1800" b="1"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 name="矩形 4"/>
          <p:cNvSpPr/>
          <p:nvPr/>
        </p:nvSpPr>
        <p:spPr>
          <a:xfrm>
            <a:off x="1626526" y="5345878"/>
            <a:ext cx="6666301" cy="369332"/>
          </a:xfrm>
          <a:prstGeom prst="rect">
            <a:avLst/>
          </a:prstGeom>
        </p:spPr>
        <p:txBody>
          <a:bodyPr wrap="square">
            <a:spAutoFit/>
          </a:bodyPr>
          <a:lstStyle/>
          <a:p>
            <a:r>
              <a:rPr lang="zh-CN" altLang="en-US" sz="1800" b="1" dirty="0">
                <a:solidFill>
                  <a:srgbClr val="C00000"/>
                </a:solidFill>
                <a:latin typeface="方正姚体" panose="02010601030101010101" pitchFamily="2" charset="-122"/>
                <a:ea typeface="方正姚体" panose="02010601030101010101" pitchFamily="2" charset="-122"/>
              </a:rPr>
              <a:t>目前为止有</a:t>
            </a:r>
            <a:r>
              <a:rPr lang="en-US" altLang="zh-CN" sz="1800" b="1" dirty="0">
                <a:solidFill>
                  <a:srgbClr val="C00000"/>
                </a:solidFill>
                <a:latin typeface="方正姚体" panose="02010601030101010101" pitchFamily="2" charset="-122"/>
                <a:ea typeface="方正姚体" panose="02010601030101010101" pitchFamily="2" charset="-122"/>
              </a:rPr>
              <a:t>5</a:t>
            </a:r>
            <a:r>
              <a:rPr lang="zh-CN" altLang="en-US" sz="1800" b="1" dirty="0">
                <a:solidFill>
                  <a:srgbClr val="C00000"/>
                </a:solidFill>
                <a:latin typeface="方正姚体" panose="02010601030101010101" pitchFamily="2" charset="-122"/>
                <a:ea typeface="方正姚体" panose="02010601030101010101" pitchFamily="2" charset="-122"/>
              </a:rPr>
              <a:t>个大版本号</a:t>
            </a:r>
            <a:r>
              <a:rPr lang="en-US" altLang="zh-CN" sz="1800" b="1" dirty="0">
                <a:solidFill>
                  <a:srgbClr val="C00000"/>
                </a:solidFill>
                <a:latin typeface="方正姚体" panose="02010601030101010101" pitchFamily="2" charset="-122"/>
                <a:ea typeface="方正姚体" panose="02010601030101010101" pitchFamily="2" charset="-122"/>
              </a:rPr>
              <a:t>(1.X</a:t>
            </a:r>
            <a:r>
              <a:rPr lang="zh-CN" altLang="en-US" sz="1800" b="1" dirty="0">
                <a:solidFill>
                  <a:srgbClr val="C00000"/>
                </a:solidFill>
                <a:latin typeface="方正姚体" panose="02010601030101010101" pitchFamily="2" charset="-122"/>
                <a:ea typeface="方正姚体" panose="02010601030101010101" pitchFamily="2" charset="-122"/>
              </a:rPr>
              <a:t>、</a:t>
            </a:r>
            <a:r>
              <a:rPr lang="en-US" altLang="zh-CN" sz="1800" b="1" dirty="0">
                <a:solidFill>
                  <a:srgbClr val="C00000"/>
                </a:solidFill>
                <a:latin typeface="方正姚体" panose="02010601030101010101" pitchFamily="2" charset="-122"/>
                <a:ea typeface="方正姚体" panose="02010601030101010101" pitchFamily="2" charset="-122"/>
              </a:rPr>
              <a:t>2.X</a:t>
            </a:r>
            <a:r>
              <a:rPr lang="zh-CN" altLang="en-US" sz="1800" b="1" dirty="0">
                <a:solidFill>
                  <a:srgbClr val="C00000"/>
                </a:solidFill>
                <a:latin typeface="方正姚体" panose="02010601030101010101" pitchFamily="2" charset="-122"/>
                <a:ea typeface="方正姚体" panose="02010601030101010101" pitchFamily="2" charset="-122"/>
              </a:rPr>
              <a:t>、</a:t>
            </a:r>
            <a:r>
              <a:rPr lang="en-US" altLang="zh-CN" sz="1800" b="1" dirty="0">
                <a:solidFill>
                  <a:srgbClr val="C00000"/>
                </a:solidFill>
                <a:latin typeface="方正姚体" panose="02010601030101010101" pitchFamily="2" charset="-122"/>
                <a:ea typeface="方正姚体" panose="02010601030101010101" pitchFamily="2" charset="-122"/>
              </a:rPr>
              <a:t>3.X</a:t>
            </a:r>
            <a:r>
              <a:rPr lang="zh-CN" altLang="en-US" sz="1800" b="1" dirty="0">
                <a:solidFill>
                  <a:srgbClr val="C00000"/>
                </a:solidFill>
                <a:latin typeface="方正姚体" panose="02010601030101010101" pitchFamily="2" charset="-122"/>
                <a:ea typeface="方正姚体" panose="02010601030101010101" pitchFamily="2" charset="-122"/>
              </a:rPr>
              <a:t>、</a:t>
            </a:r>
            <a:r>
              <a:rPr lang="en-US" altLang="zh-CN" sz="1800" b="1" dirty="0">
                <a:solidFill>
                  <a:srgbClr val="C00000"/>
                </a:solidFill>
                <a:latin typeface="方正姚体" panose="02010601030101010101" pitchFamily="2" charset="-122"/>
                <a:ea typeface="方正姚体" panose="02010601030101010101" pitchFamily="2" charset="-122"/>
              </a:rPr>
              <a:t>4.X</a:t>
            </a:r>
            <a:r>
              <a:rPr lang="zh-CN" altLang="en-US" sz="1800" b="1" dirty="0">
                <a:solidFill>
                  <a:srgbClr val="C00000"/>
                </a:solidFill>
                <a:latin typeface="方正姚体" panose="02010601030101010101" pitchFamily="2" charset="-122"/>
                <a:ea typeface="方正姚体" panose="02010601030101010101" pitchFamily="2" charset="-122"/>
              </a:rPr>
              <a:t>、</a:t>
            </a:r>
            <a:r>
              <a:rPr lang="en-US" altLang="zh-CN" sz="1800" b="1" dirty="0">
                <a:solidFill>
                  <a:srgbClr val="C00000"/>
                </a:solidFill>
                <a:latin typeface="方正姚体" panose="02010601030101010101" pitchFamily="2" charset="-122"/>
                <a:ea typeface="方正姚体" panose="02010601030101010101" pitchFamily="2" charset="-122"/>
              </a:rPr>
              <a:t>5.X:</a:t>
            </a:r>
            <a:r>
              <a:rPr lang="zh-CN" altLang="en-US" sz="1800" b="1" dirty="0">
                <a:solidFill>
                  <a:srgbClr val="C00000"/>
                </a:solidFill>
                <a:latin typeface="方正姚体" panose="02010601030101010101" pitchFamily="2" charset="-122"/>
                <a:ea typeface="方正姚体" panose="02010601030101010101" pitchFamily="2" charset="-122"/>
              </a:rPr>
              <a:t>开发调式阶段</a:t>
            </a:r>
            <a:r>
              <a:rPr lang="en-US" altLang="zh-CN" sz="1800" b="1" dirty="0">
                <a:solidFill>
                  <a:srgbClr val="C00000"/>
                </a:solidFill>
                <a:latin typeface="方正姚体" panose="02010601030101010101" pitchFamily="2" charset="-122"/>
                <a:ea typeface="方正姚体" panose="02010601030101010101" pitchFamily="2" charset="-122"/>
              </a:rPr>
              <a:t>)</a:t>
            </a:r>
            <a:endParaRPr lang="zh-CN" altLang="en-US" sz="1800" b="1" dirty="0">
              <a:solidFill>
                <a:srgbClr val="C00000"/>
              </a:solidFill>
              <a:latin typeface="方正姚体" panose="02010601030101010101" pitchFamily="2" charset="-122"/>
              <a:ea typeface="方正姚体" panose="02010601030101010101" pitchFamily="2" charset="-122"/>
            </a:endParaRPr>
          </a:p>
        </p:txBody>
      </p:sp>
      <p:sp>
        <p:nvSpPr>
          <p:cNvPr id="6" name="圆角矩形标注 5"/>
          <p:cNvSpPr/>
          <p:nvPr/>
        </p:nvSpPr>
        <p:spPr bwMode="auto">
          <a:xfrm>
            <a:off x="5220072" y="4167634"/>
            <a:ext cx="864096" cy="576064"/>
          </a:xfrm>
          <a:prstGeom prst="wedgeRoundRect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0" fontAlgn="base" latinLnBrk="0" hangingPunct="0">
              <a:lnSpc>
                <a:spcPct val="100000"/>
              </a:lnSpc>
              <a:spcBef>
                <a:spcPct val="50000"/>
              </a:spcBef>
              <a:spcAft>
                <a:spcPct val="0"/>
              </a:spcAft>
              <a:buClrTx/>
              <a:buSzTx/>
              <a:buFontTx/>
              <a:buNone/>
            </a:pPr>
            <a:endParaRPr kumimoji="0" lang="zh-CN" altLang="en-US" sz="1400" b="1" i="0" u="none" strike="noStrike" cap="none" normalizeH="0" baseline="0">
              <a:ln>
                <a:noFill/>
              </a:ln>
              <a:solidFill>
                <a:srgbClr val="FF9900"/>
              </a:solidFill>
              <a:effectLst/>
              <a:latin typeface="Times New Roman" panose="02020603050405020304" pitchFamily="18" charset="0"/>
              <a:ea typeface="楷体_GB2312" pitchFamily="49" charset="-122"/>
            </a:endParaRPr>
          </a:p>
        </p:txBody>
      </p:sp>
      <p:sp>
        <p:nvSpPr>
          <p:cNvPr id="7" name="圆角矩形标注 6"/>
          <p:cNvSpPr/>
          <p:nvPr/>
        </p:nvSpPr>
        <p:spPr bwMode="auto">
          <a:xfrm>
            <a:off x="4716016" y="4637886"/>
            <a:ext cx="2088232" cy="578882"/>
          </a:xfrm>
          <a:prstGeom prst="wedgeRoundRectCallout">
            <a:avLst>
              <a:gd name="adj1" fmla="val -19849"/>
              <a:gd name="adj2" fmla="val 83798"/>
              <a:gd name="adj3" fmla="val 16667"/>
            </a:avLst>
          </a:prstGeom>
          <a:solidFill>
            <a:schemeClr val="accent6">
              <a:lumMod val="7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0" fontAlgn="base" latinLnBrk="0" hangingPunct="0">
              <a:lnSpc>
                <a:spcPct val="100000"/>
              </a:lnSpc>
              <a:spcBef>
                <a:spcPct val="50000"/>
              </a:spcBef>
              <a:spcAft>
                <a:spcPct val="0"/>
              </a:spcAft>
              <a:buClrTx/>
              <a:buSzTx/>
              <a:buFontTx/>
              <a:buNone/>
            </a:pPr>
            <a:r>
              <a:rPr kumimoji="0" lang="en-US" altLang="zh-CN" sz="1400" b="1" i="0" u="none" strike="noStrike" cap="none" normalizeH="0" baseline="0" dirty="0">
                <a:ln>
                  <a:noFill/>
                </a:ln>
                <a:solidFill>
                  <a:schemeClr val="bg1"/>
                </a:solidFill>
                <a:effectLst/>
                <a:latin typeface="Times New Roman" panose="02020603050405020304" pitchFamily="18" charset="0"/>
                <a:ea typeface="楷体_GB2312" pitchFamily="49" charset="-122"/>
              </a:rPr>
              <a:t>3.</a:t>
            </a:r>
            <a:r>
              <a:rPr lang="en-US" altLang="zh-CN" sz="1400" b="1" dirty="0">
                <a:solidFill>
                  <a:schemeClr val="bg1"/>
                </a:solidFill>
                <a:latin typeface="Times New Roman" panose="02020603050405020304" pitchFamily="18" charset="0"/>
                <a:ea typeface="楷体_GB2312" pitchFamily="49" charset="-122"/>
              </a:rPr>
              <a:t>X</a:t>
            </a:r>
            <a:r>
              <a:rPr lang="zh-CN" altLang="en-US" sz="1400" b="1" dirty="0">
                <a:solidFill>
                  <a:schemeClr val="bg1"/>
                </a:solidFill>
                <a:latin typeface="Times New Roman" panose="02020603050405020304" pitchFamily="18" charset="0"/>
                <a:ea typeface="楷体_GB2312" pitchFamily="49" charset="-122"/>
              </a:rPr>
              <a:t>版本后，次版本号的奇偶不代表是否稳定</a:t>
            </a:r>
            <a:endParaRPr kumimoji="0" lang="zh-CN" altLang="en-US" sz="1400" b="1" i="0" u="none" strike="noStrike" cap="none" normalizeH="0" baseline="0" dirty="0">
              <a:ln>
                <a:noFill/>
              </a:ln>
              <a:solidFill>
                <a:schemeClr val="bg1"/>
              </a:solidFill>
              <a:effectLst/>
              <a:latin typeface="Times New Roman" panose="02020603050405020304" pitchFamily="18" charset="0"/>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3570" y="404666"/>
            <a:ext cx="4276109" cy="380873"/>
          </a:xfrm>
        </p:spPr>
        <p:txBody>
          <a:bodyPr/>
          <a:lstStyle/>
          <a:p>
            <a:r>
              <a:rPr lang="en-US" altLang="zh-CN" dirty="0">
                <a:latin typeface="楷体" panose="02010609060101010101" pitchFamily="49" charset="-122"/>
                <a:ea typeface="楷体" panose="02010609060101010101" pitchFamily="49" charset="-122"/>
              </a:rPr>
              <a:t>Linux</a:t>
            </a:r>
            <a:r>
              <a:rPr lang="zh-CN" altLang="en-US" dirty="0">
                <a:latin typeface="楷体" panose="02010609060101010101" pitchFamily="49" charset="-122"/>
                <a:ea typeface="楷体" panose="02010609060101010101" pitchFamily="49" charset="-122"/>
              </a:rPr>
              <a:t>系统简介</a:t>
            </a:r>
            <a:endParaRPr lang="zh-CN" altLang="en-US" dirty="0">
              <a:latin typeface="楷体" panose="02010609060101010101" pitchFamily="49" charset="-122"/>
              <a:ea typeface="楷体" panose="02010609060101010101" pitchFamily="49" charset="-122"/>
            </a:endParaRPr>
          </a:p>
        </p:txBody>
      </p:sp>
      <p:sp>
        <p:nvSpPr>
          <p:cNvPr id="3" name="矩形 2"/>
          <p:cNvSpPr/>
          <p:nvPr/>
        </p:nvSpPr>
        <p:spPr>
          <a:xfrm>
            <a:off x="1115616" y="1628800"/>
            <a:ext cx="5735355" cy="461665"/>
          </a:xfrm>
          <a:prstGeom prst="rect">
            <a:avLst/>
          </a:prstGeom>
        </p:spPr>
        <p:txBody>
          <a:bodyPr wrap="square">
            <a:spAutoFit/>
          </a:bodyPr>
          <a:lstStyle/>
          <a:p>
            <a:r>
              <a:rPr lang="en-US" altLang="zh-CN" dirty="0">
                <a:solidFill>
                  <a:srgbClr val="002060"/>
                </a:solidFill>
                <a:latin typeface="楷体" panose="02010609060101010101" pitchFamily="49" charset="-122"/>
                <a:ea typeface="楷体" panose="02010609060101010101" pitchFamily="49" charset="-122"/>
              </a:rPr>
              <a:t>Linux</a:t>
            </a:r>
            <a:r>
              <a:rPr lang="zh-CN" altLang="zh-CN" dirty="0">
                <a:solidFill>
                  <a:srgbClr val="002060"/>
                </a:solidFill>
                <a:latin typeface="楷体" panose="02010609060101010101" pitchFamily="49" charset="-122"/>
                <a:ea typeface="楷体" panose="02010609060101010101" pitchFamily="49" charset="-122"/>
              </a:rPr>
              <a:t>内核</a:t>
            </a:r>
            <a:r>
              <a:rPr lang="zh-CN" altLang="en-US" dirty="0">
                <a:solidFill>
                  <a:srgbClr val="002060"/>
                </a:solidFill>
                <a:latin typeface="楷体" panose="02010609060101010101" pitchFamily="49" charset="-122"/>
                <a:ea typeface="楷体" panose="02010609060101010101" pitchFamily="49" charset="-122"/>
              </a:rPr>
              <a:t>开发的特点</a:t>
            </a:r>
            <a:r>
              <a:rPr lang="en-US" altLang="zh-CN" kern="0" dirty="0">
                <a:solidFill>
                  <a:srgbClr val="002060"/>
                </a:solidFill>
                <a:latin typeface="楷体" panose="02010609060101010101" pitchFamily="49" charset="-122"/>
                <a:ea typeface="楷体" panose="02010609060101010101" pitchFamily="49" charset="-122"/>
                <a:cs typeface="宋体" panose="02010600030101010101" pitchFamily="2" charset="-122"/>
              </a:rPr>
              <a:t> </a:t>
            </a:r>
            <a:endParaRPr lang="zh-CN" altLang="zh-CN" kern="1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矩形 4"/>
          <p:cNvSpPr/>
          <p:nvPr/>
        </p:nvSpPr>
        <p:spPr>
          <a:xfrm>
            <a:off x="1677724" y="2233363"/>
            <a:ext cx="4213013" cy="2632644"/>
          </a:xfrm>
          <a:prstGeom prst="rect">
            <a:avLst/>
          </a:prstGeom>
        </p:spPr>
        <p:txBody>
          <a:bodyPr wrap="none">
            <a:spAutoFit/>
          </a:bodyPr>
          <a:lstStyle/>
          <a:p>
            <a:pPr marL="257175" indent="-257175">
              <a:lnSpc>
                <a:spcPct val="125000"/>
              </a:lnSpc>
              <a:spcAft>
                <a:spcPts val="0"/>
              </a:spcAft>
              <a:buFont typeface="+mj-lt"/>
              <a:buAutoNum type="arabicPeriod"/>
            </a:pPr>
            <a:r>
              <a:rPr lang="zh-CN" altLang="zh-CN" dirty="0">
                <a:solidFill>
                  <a:srgbClr val="C00000"/>
                </a:solidFill>
                <a:latin typeface="楷体" panose="02010609060101010101" pitchFamily="49" charset="-122"/>
                <a:ea typeface="楷体" panose="02010609060101010101" pitchFamily="49" charset="-122"/>
                <a:cs typeface="宋体" panose="02010600030101010101" pitchFamily="2" charset="-122"/>
              </a:rPr>
              <a:t>内核编程</a:t>
            </a:r>
            <a:r>
              <a:rPr lang="zh-CN" altLang="zh-CN"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时必须使用</a:t>
            </a:r>
            <a:r>
              <a:rPr lang="en-US" altLang="zh-CN" dirty="0">
                <a:solidFill>
                  <a:srgbClr val="C00000"/>
                </a:solidFill>
                <a:latin typeface="楷体" panose="02010609060101010101" pitchFamily="49" charset="-122"/>
                <a:ea typeface="楷体" panose="02010609060101010101" pitchFamily="49" charset="-122"/>
                <a:cs typeface="宋体" panose="02010600030101010101" pitchFamily="2" charset="-122"/>
              </a:rPr>
              <a:t> GUN C</a:t>
            </a:r>
            <a:endParaRPr lang="en-US" altLang="zh-CN" dirty="0">
              <a:solidFill>
                <a:srgbClr val="C00000"/>
              </a:solidFill>
              <a:latin typeface="楷体" panose="02010609060101010101" pitchFamily="49" charset="-122"/>
              <a:ea typeface="楷体" panose="02010609060101010101" pitchFamily="49" charset="-122"/>
              <a:cs typeface="宋体" panose="02010600030101010101" pitchFamily="2" charset="-122"/>
            </a:endParaRPr>
          </a:p>
          <a:p>
            <a:pPr>
              <a:lnSpc>
                <a:spcPct val="125000"/>
              </a:lnSpc>
            </a:pPr>
            <a:r>
              <a:rPr lang="en-US" altLang="zh-CN" dirty="0">
                <a:solidFill>
                  <a:srgbClr val="C00000"/>
                </a:solidFill>
                <a:latin typeface="楷体" panose="02010609060101010101" pitchFamily="49" charset="-122"/>
                <a:ea typeface="楷体" panose="02010609060101010101" pitchFamily="49" charset="-122"/>
              </a:rPr>
              <a:t>2</a:t>
            </a:r>
            <a:r>
              <a:rPr lang="zh-CN" altLang="zh-CN" dirty="0">
                <a:solidFill>
                  <a:srgbClr val="C00000"/>
                </a:solidFill>
                <a:latin typeface="楷体" panose="02010609060101010101" pitchFamily="49" charset="-122"/>
                <a:ea typeface="楷体" panose="02010609060101010101" pitchFamily="49" charset="-122"/>
              </a:rPr>
              <a:t>．没有内存保护机制</a:t>
            </a:r>
            <a:endParaRPr lang="en-US" altLang="zh-CN" dirty="0">
              <a:solidFill>
                <a:srgbClr val="C00000"/>
              </a:solidFill>
              <a:latin typeface="楷体" panose="02010609060101010101" pitchFamily="49" charset="-122"/>
              <a:ea typeface="楷体" panose="02010609060101010101" pitchFamily="49" charset="-122"/>
            </a:endParaRPr>
          </a:p>
          <a:p>
            <a:pPr>
              <a:lnSpc>
                <a:spcPct val="125000"/>
              </a:lnSpc>
            </a:pPr>
            <a:r>
              <a:rPr lang="en-US" altLang="zh-CN" dirty="0">
                <a:solidFill>
                  <a:srgbClr val="C00000"/>
                </a:solidFill>
                <a:latin typeface="楷体" panose="02010609060101010101" pitchFamily="49" charset="-122"/>
                <a:ea typeface="楷体" panose="02010609060101010101" pitchFamily="49" charset="-122"/>
              </a:rPr>
              <a:t>3</a:t>
            </a:r>
            <a:r>
              <a:rPr lang="zh-CN" altLang="zh-CN" dirty="0">
                <a:solidFill>
                  <a:srgbClr val="C00000"/>
                </a:solidFill>
                <a:latin typeface="楷体" panose="02010609060101010101" pitchFamily="49" charset="-122"/>
                <a:ea typeface="楷体" panose="02010609060101010101" pitchFamily="49" charset="-122"/>
              </a:rPr>
              <a:t>．谨慎使用浮点类型的数据</a:t>
            </a:r>
            <a:endParaRPr lang="zh-CN" altLang="zh-CN" dirty="0">
              <a:solidFill>
                <a:srgbClr val="C00000"/>
              </a:solidFill>
              <a:latin typeface="楷体" panose="02010609060101010101" pitchFamily="49" charset="-122"/>
              <a:ea typeface="楷体" panose="02010609060101010101" pitchFamily="49" charset="-122"/>
            </a:endParaRPr>
          </a:p>
          <a:p>
            <a:pPr>
              <a:lnSpc>
                <a:spcPct val="125000"/>
              </a:lnSpc>
            </a:pPr>
            <a:r>
              <a:rPr lang="en-US" altLang="zh-CN" dirty="0">
                <a:solidFill>
                  <a:srgbClr val="C00000"/>
                </a:solidFill>
                <a:latin typeface="楷体" panose="02010609060101010101" pitchFamily="49" charset="-122"/>
                <a:ea typeface="楷体" panose="02010609060101010101" pitchFamily="49" charset="-122"/>
              </a:rPr>
              <a:t>4</a:t>
            </a:r>
            <a:r>
              <a:rPr lang="zh-CN" altLang="zh-CN" dirty="0">
                <a:solidFill>
                  <a:srgbClr val="C00000"/>
                </a:solidFill>
                <a:latin typeface="楷体" panose="02010609060101010101" pitchFamily="49" charset="-122"/>
                <a:ea typeface="楷体" panose="02010609060101010101" pitchFamily="49" charset="-122"/>
              </a:rPr>
              <a:t>．内核编程时其它注意事项</a:t>
            </a:r>
            <a:endParaRPr lang="zh-CN" altLang="zh-CN" dirty="0">
              <a:solidFill>
                <a:srgbClr val="C00000"/>
              </a:solidFill>
              <a:latin typeface="楷体" panose="02010609060101010101" pitchFamily="49" charset="-122"/>
              <a:ea typeface="楷体" panose="02010609060101010101" pitchFamily="49" charset="-122"/>
            </a:endParaRPr>
          </a:p>
          <a:p>
            <a:pPr marL="257175" indent="-257175">
              <a:lnSpc>
                <a:spcPct val="125000"/>
              </a:lnSpc>
              <a:spcAft>
                <a:spcPts val="0"/>
              </a:spcAft>
              <a:buFont typeface="+mj-lt"/>
              <a:buAutoNum type="arabicPeriod"/>
            </a:pPr>
            <a:endParaRPr lang="zh-CN" altLang="zh-CN" dirty="0">
              <a:solidFill>
                <a:srgbClr val="C00000"/>
              </a:solidFill>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4" name="文本框 3"/>
          <p:cNvSpPr txBox="1"/>
          <p:nvPr/>
        </p:nvSpPr>
        <p:spPr>
          <a:xfrm>
            <a:off x="683568" y="1340768"/>
            <a:ext cx="7920880" cy="4874027"/>
          </a:xfrm>
          <a:prstGeom prst="rect">
            <a:avLst/>
          </a:prstGeom>
          <a:noFill/>
        </p:spPr>
        <p:txBody>
          <a:bodyPr wrap="square">
            <a:spAutoFit/>
          </a:bodyPr>
          <a:lstStyle/>
          <a:p>
            <a:pPr>
              <a:lnSpc>
                <a:spcPct val="150000"/>
              </a:lnSpc>
            </a:pPr>
            <a:r>
              <a:rPr lang="zh-CN" altLang="en-US" sz="1600" dirty="0"/>
              <a:t>C标准有 ISO C、ANSI C、</a:t>
            </a:r>
            <a:r>
              <a:rPr lang="zh-CN" altLang="en-US" sz="1600"/>
              <a:t>POSIX C、GNU </a:t>
            </a:r>
            <a:r>
              <a:rPr lang="zh-CN" altLang="en-US" sz="1600" dirty="0"/>
              <a:t>C(自由软件基金会)，若不特别指明，C标准一般指ANSI C。</a:t>
            </a:r>
            <a:endParaRPr lang="en-US" altLang="zh-CN" sz="1600" dirty="0"/>
          </a:p>
          <a:p>
            <a:pPr>
              <a:lnSpc>
                <a:spcPct val="150000"/>
              </a:lnSpc>
            </a:pPr>
            <a:r>
              <a:rPr lang="zh-CN" altLang="en-US" sz="1600" dirty="0"/>
              <a:t>GNU C 具有独特的地方，例如：</a:t>
            </a:r>
            <a:endParaRPr lang="en-US" altLang="zh-CN" sz="1600" dirty="0"/>
          </a:p>
          <a:p>
            <a:pPr marL="342900" indent="-342900">
              <a:lnSpc>
                <a:spcPct val="150000"/>
              </a:lnSpc>
              <a:buAutoNum type="arabicParenBoth"/>
            </a:pPr>
            <a:r>
              <a:rPr lang="zh-CN" altLang="en-US" sz="1600" dirty="0">
                <a:solidFill>
                  <a:srgbClr val="C00000"/>
                </a:solidFill>
              </a:rPr>
              <a:t>内联函数 </a:t>
            </a:r>
            <a:endParaRPr lang="en-US" altLang="zh-CN" sz="1600" dirty="0">
              <a:solidFill>
                <a:srgbClr val="C00000"/>
              </a:solidFill>
            </a:endParaRPr>
          </a:p>
          <a:p>
            <a:pPr>
              <a:lnSpc>
                <a:spcPct val="150000"/>
              </a:lnSpc>
            </a:pPr>
            <a:r>
              <a:rPr lang="en-US" altLang="zh-CN" sz="1600" dirty="0"/>
              <a:t>        </a:t>
            </a:r>
            <a:r>
              <a:rPr lang="zh-CN" altLang="en-US" sz="1600" dirty="0"/>
              <a:t>通常，为提高内联函数的执行效率，会在内联函数中__asm__()嵌入与体系结构相关的汇编代码。</a:t>
            </a:r>
            <a:endParaRPr lang="en-US" altLang="zh-CN" sz="1600" dirty="0"/>
          </a:p>
          <a:p>
            <a:pPr>
              <a:lnSpc>
                <a:spcPct val="150000"/>
              </a:lnSpc>
            </a:pPr>
            <a:r>
              <a:rPr lang="zh-CN" altLang="en-US" sz="1600" dirty="0">
                <a:solidFill>
                  <a:srgbClr val="C00000"/>
                </a:solidFill>
              </a:rPr>
              <a:t>（</a:t>
            </a:r>
            <a:r>
              <a:rPr lang="en-US" altLang="zh-CN" sz="1600" dirty="0">
                <a:solidFill>
                  <a:srgbClr val="C00000"/>
                </a:solidFill>
              </a:rPr>
              <a:t>2</a:t>
            </a:r>
            <a:r>
              <a:rPr lang="zh-CN" altLang="en-US" sz="1600" dirty="0">
                <a:solidFill>
                  <a:srgbClr val="C00000"/>
                </a:solidFill>
              </a:rPr>
              <a:t>） 分支声明 </a:t>
            </a:r>
            <a:endParaRPr lang="en-US" altLang="zh-CN" sz="1600" dirty="0">
              <a:solidFill>
                <a:srgbClr val="C00000"/>
              </a:solidFill>
            </a:endParaRPr>
          </a:p>
          <a:p>
            <a:pPr>
              <a:lnSpc>
                <a:spcPct val="150000"/>
              </a:lnSpc>
            </a:pPr>
            <a:r>
              <a:rPr lang="en-US" altLang="zh-CN" sz="1600" dirty="0">
                <a:solidFill>
                  <a:srgbClr val="C00000"/>
                </a:solidFill>
              </a:rPr>
              <a:t>       </a:t>
            </a:r>
            <a:r>
              <a:rPr lang="zh-CN" altLang="en-US" sz="1600" dirty="0"/>
              <a:t>对于条件语句，GNU C 引入 likely() 和 unlikely进行优化，在一定程度上可以提升CPU预取指令的正确率，进而提高效率。 </a:t>
            </a:r>
            <a:endParaRPr lang="en-US" altLang="zh-CN" sz="1600" dirty="0"/>
          </a:p>
          <a:p>
            <a:pPr>
              <a:lnSpc>
                <a:spcPct val="150000"/>
              </a:lnSpc>
            </a:pPr>
            <a:r>
              <a:rPr lang="en-US" altLang="zh-CN" sz="1600" dirty="0"/>
              <a:t>       </a:t>
            </a:r>
            <a:r>
              <a:rPr lang="zh-CN" altLang="en-US" sz="1600" dirty="0"/>
              <a:t>①likely()：执行if后面语句的可能性大些，编译器将if{}是的内容编译到前面 。   </a:t>
            </a:r>
            <a:endParaRPr lang="en-US" altLang="zh-CN" sz="1600" dirty="0"/>
          </a:p>
          <a:p>
            <a:pPr>
              <a:lnSpc>
                <a:spcPct val="150000"/>
              </a:lnSpc>
            </a:pPr>
            <a:r>
              <a:rPr lang="en-US" altLang="zh-CN" sz="1600" dirty="0"/>
              <a:t>       </a:t>
            </a:r>
            <a:r>
              <a:rPr lang="zh-CN" altLang="en-US" sz="1600" dirty="0"/>
              <a:t>②unlikely()：执行else后面语句的可能性大些,编译器将else{}里的内容编译到前面。</a:t>
            </a:r>
            <a:endParaRPr lang="zh-CN" altLang="en-US" sz="1600" dirty="0"/>
          </a:p>
          <a:p>
            <a:pPr>
              <a:lnSpc>
                <a:spcPct val="150000"/>
              </a:lnSpc>
            </a:pPr>
            <a:r>
              <a:rPr lang="zh-CN" altLang="en-US" sz="1600" dirty="0"/>
              <a:t> </a:t>
            </a:r>
            <a:endParaRPr lang="zh-CN" altLang="en-US" sz="1600" dirty="0"/>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5536" y="1124746"/>
            <a:ext cx="8208912" cy="4513175"/>
          </a:xfrm>
          <a:prstGeom prst="rect">
            <a:avLst/>
          </a:prstGeom>
        </p:spPr>
      </p:pic>
      <p:pic>
        <p:nvPicPr>
          <p:cNvPr id="3" name="图片 2"/>
          <p:cNvPicPr>
            <a:picLocks noChangeAspect="1"/>
          </p:cNvPicPr>
          <p:nvPr/>
        </p:nvPicPr>
        <p:blipFill>
          <a:blip r:embed="rId2"/>
          <a:stretch>
            <a:fillRect/>
          </a:stretch>
        </p:blipFill>
        <p:spPr>
          <a:xfrm>
            <a:off x="6084168" y="6258000"/>
            <a:ext cx="1980952" cy="600000"/>
          </a:xfrm>
          <a:prstGeom prst="rect">
            <a:avLst/>
          </a:prstGeom>
        </p:spPr>
      </p:pic>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8765" y="1052736"/>
            <a:ext cx="8826470" cy="4991700"/>
          </a:xfrm>
          <a:prstGeom prst="rect">
            <a:avLst/>
          </a:prstGeom>
        </p:spPr>
      </p:pic>
      <p:pic>
        <p:nvPicPr>
          <p:cNvPr id="3" name="图片 2"/>
          <p:cNvPicPr>
            <a:picLocks noChangeAspect="1"/>
          </p:cNvPicPr>
          <p:nvPr/>
        </p:nvPicPr>
        <p:blipFill>
          <a:blip r:embed="rId2"/>
          <a:stretch>
            <a:fillRect/>
          </a:stretch>
        </p:blipFill>
        <p:spPr>
          <a:xfrm>
            <a:off x="6012160" y="6196179"/>
            <a:ext cx="2232248" cy="661823"/>
          </a:xfrm>
          <a:prstGeom prst="rect">
            <a:avLst/>
          </a:prstGeom>
        </p:spPr>
      </p:pic>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79358"/>
            <a:ext cx="7632848" cy="4832092"/>
          </a:xfrm>
          <a:prstGeom prst="rect">
            <a:avLst/>
          </a:prstGeom>
        </p:spPr>
        <p:txBody>
          <a:bodyPr wrap="square">
            <a:spAutoFit/>
          </a:bodyPr>
          <a:lstStyle/>
          <a:p>
            <a:r>
              <a:rPr lang="zh-CN" altLang="en-US" dirty="0">
                <a:solidFill>
                  <a:srgbClr val="800000"/>
                </a:solidFill>
                <a:latin typeface="+mn-ea"/>
                <a:ea typeface="+mn-ea"/>
              </a:rPr>
              <a:t>openEuler是什么？</a:t>
            </a:r>
            <a:endParaRPr lang="zh-CN" altLang="en-US" dirty="0">
              <a:solidFill>
                <a:srgbClr val="800000"/>
              </a:solidFill>
              <a:latin typeface="+mn-ea"/>
              <a:ea typeface="+mn-ea"/>
            </a:endParaRPr>
          </a:p>
          <a:p>
            <a:pPr marL="342900" indent="-342900">
              <a:buFont typeface="Wingdings" panose="05000000000000000000" pitchFamily="2" charset="2"/>
              <a:buChar char="Ø"/>
            </a:pPr>
            <a:r>
              <a:rPr lang="zh-CN" altLang="en-US" sz="2000" dirty="0">
                <a:latin typeface="+mn-ea"/>
                <a:ea typeface="+mn-ea"/>
              </a:rPr>
              <a:t>openEuler 是一个开源、免费的 Linux 发行平台；</a:t>
            </a:r>
            <a:endParaRPr lang="zh-CN" altLang="en-US" sz="2000" dirty="0">
              <a:latin typeface="+mn-ea"/>
              <a:ea typeface="+mn-ea"/>
            </a:endParaRPr>
          </a:p>
          <a:p>
            <a:pPr marL="342900" indent="-342900">
              <a:buFont typeface="Wingdings" panose="05000000000000000000" pitchFamily="2" charset="2"/>
              <a:buChar char="Ø"/>
            </a:pPr>
            <a:r>
              <a:rPr lang="zh-CN" altLang="en-US" sz="2000" dirty="0">
                <a:latin typeface="+mn-ea"/>
                <a:ea typeface="+mn-ea"/>
              </a:rPr>
              <a:t>支持x86、ARM、RISC-V等多种处理器架构；</a:t>
            </a:r>
            <a:endParaRPr lang="zh-CN" altLang="en-US" sz="2000" dirty="0">
              <a:latin typeface="+mn-ea"/>
              <a:ea typeface="+mn-ea"/>
            </a:endParaRPr>
          </a:p>
          <a:p>
            <a:pPr marL="342900" indent="-342900">
              <a:buFont typeface="Wingdings" panose="05000000000000000000" pitchFamily="2" charset="2"/>
              <a:buChar char="Ø"/>
            </a:pPr>
            <a:r>
              <a:rPr lang="zh-CN" altLang="en-US" sz="2000" dirty="0">
                <a:latin typeface="+mn-ea"/>
                <a:ea typeface="+mn-ea"/>
              </a:rPr>
              <a:t>所有开发者、企业、商业组织都可以使用openEuler社区版本，也可以基于社区版本</a:t>
            </a:r>
            <a:endParaRPr lang="zh-CN" altLang="en-US" sz="2000" dirty="0">
              <a:latin typeface="+mn-ea"/>
              <a:ea typeface="+mn-ea"/>
            </a:endParaRPr>
          </a:p>
          <a:p>
            <a:endParaRPr lang="en-US" altLang="zh-CN" sz="2000" dirty="0">
              <a:latin typeface="+mn-ea"/>
              <a:ea typeface="+mn-ea"/>
            </a:endParaRPr>
          </a:p>
          <a:p>
            <a:r>
              <a:rPr lang="zh-CN" altLang="en-US" sz="2000" dirty="0">
                <a:latin typeface="+mn-ea"/>
                <a:ea typeface="+mn-ea"/>
              </a:rPr>
              <a:t>发布自己二次开发的操作系统版本。</a:t>
            </a:r>
            <a:endParaRPr lang="zh-CN" altLang="en-US" sz="2000" dirty="0">
              <a:latin typeface="+mn-ea"/>
              <a:ea typeface="+mn-ea"/>
            </a:endParaRPr>
          </a:p>
          <a:p>
            <a:endParaRPr lang="en-US" altLang="zh-CN" sz="2000" dirty="0">
              <a:latin typeface="+mn-ea"/>
              <a:ea typeface="+mn-ea"/>
              <a:hlinkClick r:id="rId1"/>
            </a:endParaRPr>
          </a:p>
          <a:p>
            <a:r>
              <a:rPr lang="zh-CN" altLang="en-US" sz="2000" dirty="0">
                <a:latin typeface="+mn-ea"/>
                <a:ea typeface="+mn-ea"/>
              </a:rPr>
              <a:t>https://openeuler.org/</a:t>
            </a:r>
            <a:endParaRPr lang="en-US" altLang="zh-CN" sz="2000" dirty="0">
              <a:latin typeface="+mn-ea"/>
              <a:ea typeface="+mn-ea"/>
            </a:endParaRPr>
          </a:p>
          <a:p>
            <a:endParaRPr lang="en-US" altLang="zh-CN" sz="2000" dirty="0">
              <a:latin typeface="+mn-ea"/>
              <a:ea typeface="+mn-ea"/>
            </a:endParaRPr>
          </a:p>
          <a:p>
            <a:endParaRPr lang="zh-CN" altLang="en-US" sz="2000" dirty="0">
              <a:latin typeface="+mn-ea"/>
              <a:ea typeface="+mn-ea"/>
            </a:endParaRPr>
          </a:p>
          <a:p>
            <a:r>
              <a:rPr lang="zh-CN" altLang="en-US" sz="2000" dirty="0">
                <a:latin typeface="+mn-ea"/>
                <a:ea typeface="+mn-ea"/>
              </a:rPr>
              <a:t>https://gitee.com/openeuler/</a:t>
            </a:r>
            <a:endParaRPr lang="en-US" altLang="zh-CN" sz="2000" dirty="0">
              <a:latin typeface="+mn-ea"/>
              <a:ea typeface="+mn-ea"/>
            </a:endParaRPr>
          </a:p>
          <a:p>
            <a:endParaRPr lang="zh-CN" altLang="en-US" sz="2000" dirty="0">
              <a:latin typeface="+mn-ea"/>
              <a:ea typeface="+mn-ea"/>
            </a:endParaRPr>
          </a:p>
        </p:txBody>
      </p:sp>
      <p:pic>
        <p:nvPicPr>
          <p:cNvPr id="3" name="图片 2"/>
          <p:cNvPicPr>
            <a:picLocks noChangeAspect="1"/>
          </p:cNvPicPr>
          <p:nvPr/>
        </p:nvPicPr>
        <p:blipFill>
          <a:blip r:embed="rId2"/>
          <a:stretch>
            <a:fillRect/>
          </a:stretch>
        </p:blipFill>
        <p:spPr>
          <a:xfrm>
            <a:off x="4860032" y="3802394"/>
            <a:ext cx="3240360" cy="911121"/>
          </a:xfrm>
          <a:prstGeom prst="rect">
            <a:avLst/>
          </a:prstGeom>
        </p:spPr>
      </p:pic>
      <p:pic>
        <p:nvPicPr>
          <p:cNvPr id="4" name="图片 3"/>
          <p:cNvPicPr>
            <a:picLocks noChangeAspect="1"/>
          </p:cNvPicPr>
          <p:nvPr/>
        </p:nvPicPr>
        <p:blipFill>
          <a:blip r:embed="rId3"/>
          <a:stretch>
            <a:fillRect/>
          </a:stretch>
        </p:blipFill>
        <p:spPr>
          <a:xfrm>
            <a:off x="5004050" y="5041701"/>
            <a:ext cx="3350769" cy="962865"/>
          </a:xfrm>
          <a:prstGeom prst="rect">
            <a:avLst/>
          </a:prstGeom>
        </p:spPr>
      </p:pic>
      <p:pic>
        <p:nvPicPr>
          <p:cNvPr id="5" name="图片 4"/>
          <p:cNvPicPr>
            <a:picLocks noChangeAspect="1"/>
          </p:cNvPicPr>
          <p:nvPr/>
        </p:nvPicPr>
        <p:blipFill>
          <a:blip r:embed="rId4"/>
          <a:stretch>
            <a:fillRect/>
          </a:stretch>
        </p:blipFill>
        <p:spPr>
          <a:xfrm>
            <a:off x="6012160" y="6196179"/>
            <a:ext cx="2232248" cy="661823"/>
          </a:xfrm>
          <a:prstGeom prst="rect">
            <a:avLst/>
          </a:prstGeom>
        </p:spPr>
      </p:pic>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757" y="1015057"/>
            <a:ext cx="2771914" cy="524311"/>
          </a:xfrm>
          <a:prstGeom prst="rect">
            <a:avLst/>
          </a:prstGeom>
        </p:spPr>
        <p:txBody>
          <a:bodyPr wrap="none">
            <a:spAutoFit/>
          </a:bodyPr>
          <a:lstStyle/>
          <a:p>
            <a:pPr algn="ctr">
              <a:lnSpc>
                <a:spcPct val="125000"/>
              </a:lnSpc>
            </a:pPr>
            <a:r>
              <a:rPr lang="en-US" altLang="zh-CN" kern="0" dirty="0">
                <a:solidFill>
                  <a:srgbClr val="993300"/>
                </a:solidFill>
                <a:latin typeface="华文仿宋" panose="02010600040101010101" pitchFamily="2" charset="-122"/>
                <a:ea typeface="华文仿宋" panose="02010600040101010101" pitchFamily="2" charset="-122"/>
                <a:cs typeface="宋体" panose="02010600030101010101" pitchFamily="2" charset="-122"/>
              </a:rPr>
              <a:t>1.2 </a:t>
            </a:r>
            <a:r>
              <a:rPr lang="zh-CN" altLang="zh-CN" kern="100" dirty="0">
                <a:solidFill>
                  <a:srgbClr val="993300"/>
                </a:solidFill>
                <a:latin typeface="华文仿宋" panose="02010600040101010101" pitchFamily="2" charset="-122"/>
                <a:ea typeface="华文仿宋" panose="02010600040101010101" pitchFamily="2" charset="-122"/>
                <a:cs typeface="Times New Roman" panose="02020603050405020304" pitchFamily="18" charset="0"/>
              </a:rPr>
              <a:t>操作系统的功能</a:t>
            </a:r>
            <a:endParaRPr lang="zh-CN" altLang="zh-CN" kern="100" dirty="0">
              <a:solidFill>
                <a:srgbClr val="993300"/>
              </a:solidFill>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3" name="矩形 2"/>
          <p:cNvSpPr/>
          <p:nvPr/>
        </p:nvSpPr>
        <p:spPr>
          <a:xfrm>
            <a:off x="945581" y="2032000"/>
            <a:ext cx="7200800" cy="4290405"/>
          </a:xfrm>
          <a:prstGeom prst="rect">
            <a:avLst/>
          </a:prstGeom>
        </p:spPr>
        <p:txBody>
          <a:bodyPr wrap="square">
            <a:spAutoFit/>
          </a:bodyPr>
          <a:lstStyle/>
          <a:p>
            <a:pPr marL="193040" indent="-193040" algn="just">
              <a:lnSpc>
                <a:spcPct val="125000"/>
              </a:lnSpc>
              <a:buFont typeface="Wingdings" panose="05000000000000000000" pitchFamily="2" charset="2"/>
              <a:buChar char="u"/>
            </a:pPr>
            <a:r>
              <a:rPr lang="zh-CN" altLang="zh-CN" sz="1600" kern="100" dirty="0">
                <a:solidFill>
                  <a:srgbClr val="C00000"/>
                </a:solidFill>
                <a:highlight>
                  <a:srgbClr val="FFFF00"/>
                </a:highlight>
                <a:latin typeface="华文楷体" panose="02010600040101010101" pitchFamily="2" charset="-122"/>
                <a:ea typeface="华文楷体" panose="02010600040101010101" pitchFamily="2" charset="-122"/>
                <a:cs typeface="Times New Roman" panose="02020603050405020304" pitchFamily="18" charset="0"/>
              </a:rPr>
              <a:t>处理器管理</a:t>
            </a:r>
            <a:endParaRPr lang="en-US" altLang="zh-CN" sz="16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处理器管理的目的在于协调计算机系统中的多个用户进程</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线程，使它们能够高效、有序地执行，并使得计算机系统的其它设备也处于忙的状态。</a:t>
            </a:r>
            <a:endParaRPr lang="zh-CN" altLang="zh-CN" sz="1600" dirty="0">
              <a:latin typeface="华文楷体" panose="02010600040101010101" pitchFamily="2" charset="-122"/>
              <a:ea typeface="华文楷体" panose="02010600040101010101" pitchFamily="2" charset="-122"/>
            </a:endParaRPr>
          </a:p>
          <a:p>
            <a:pPr marL="193040" indent="-193040">
              <a:buFont typeface="Wingdings" panose="05000000000000000000" pitchFamily="2" charset="2"/>
              <a:buChar char="u"/>
            </a:pPr>
            <a:r>
              <a:rPr lang="zh-CN" altLang="zh-CN" sz="1600" dirty="0">
                <a:solidFill>
                  <a:srgbClr val="C00000"/>
                </a:solidFill>
                <a:highlight>
                  <a:srgbClr val="FFFF00"/>
                </a:highlight>
                <a:latin typeface="华文楷体" panose="02010600040101010101" pitchFamily="2" charset="-122"/>
                <a:ea typeface="华文楷体" panose="02010600040101010101" pitchFamily="2" charset="-122"/>
              </a:rPr>
              <a:t>存储器管理</a:t>
            </a:r>
            <a:endParaRPr lang="zh-CN" altLang="zh-CN" sz="1600" dirty="0">
              <a:solidFill>
                <a:srgbClr val="C00000"/>
              </a:solidFill>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存储器管理的目的是合理分配和利用存储器，使系统中的进程</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线程能够高效地利用有限的内存资源为其运行提供支撑。</a:t>
            </a:r>
            <a:endParaRPr lang="en-US" altLang="zh-CN" sz="1600" dirty="0">
              <a:latin typeface="华文楷体" panose="02010600040101010101" pitchFamily="2" charset="-122"/>
              <a:ea typeface="华文楷体" panose="02010600040101010101" pitchFamily="2" charset="-122"/>
            </a:endParaRPr>
          </a:p>
          <a:p>
            <a:pPr marL="193040" indent="-193040">
              <a:buFont typeface="Wingdings" panose="05000000000000000000" pitchFamily="2" charset="2"/>
              <a:buChar char="u"/>
            </a:pPr>
            <a:r>
              <a:rPr lang="zh-CN" altLang="zh-CN" sz="1600" dirty="0">
                <a:solidFill>
                  <a:srgbClr val="C00000"/>
                </a:solidFill>
                <a:highlight>
                  <a:srgbClr val="FFFF00"/>
                </a:highlight>
                <a:latin typeface="华文楷体" panose="02010600040101010101" pitchFamily="2" charset="-122"/>
                <a:ea typeface="华文楷体" panose="02010600040101010101" pitchFamily="2" charset="-122"/>
              </a:rPr>
              <a:t>设备管理</a:t>
            </a:r>
            <a:endParaRPr lang="zh-CN" altLang="zh-CN" sz="1600" dirty="0">
              <a:solidFill>
                <a:srgbClr val="C00000"/>
              </a:solidFill>
              <a:highlight>
                <a:srgbClr val="FFFF00"/>
              </a:highlight>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设备管理的目标是合理地分配和调度</a:t>
            </a:r>
            <a:r>
              <a:rPr lang="en-US" altLang="zh-CN" sz="1600" dirty="0">
                <a:latin typeface="华文楷体" panose="02010600040101010101" pitchFamily="2" charset="-122"/>
                <a:ea typeface="华文楷体" panose="02010600040101010101" pitchFamily="2" charset="-122"/>
              </a:rPr>
              <a:t>I/O</a:t>
            </a:r>
            <a:r>
              <a:rPr lang="zh-CN" altLang="zh-CN" sz="1600" dirty="0">
                <a:latin typeface="华文楷体" panose="02010600040101010101" pitchFamily="2" charset="-122"/>
                <a:ea typeface="华文楷体" panose="02010600040101010101" pitchFamily="2" charset="-122"/>
              </a:rPr>
              <a:t>资源，使系统中运行的进程</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线程减少</a:t>
            </a:r>
            <a:r>
              <a:rPr lang="en-US" altLang="zh-CN" sz="1600" dirty="0">
                <a:latin typeface="华文楷体" panose="02010600040101010101" pitchFamily="2" charset="-122"/>
                <a:ea typeface="华文楷体" panose="02010600040101010101" pitchFamily="2" charset="-122"/>
              </a:rPr>
              <a:t>I/O</a:t>
            </a:r>
            <a:r>
              <a:rPr lang="zh-CN" altLang="zh-CN" sz="1600" dirty="0">
                <a:latin typeface="华文楷体" panose="02010600040101010101" pitchFamily="2" charset="-122"/>
                <a:ea typeface="华文楷体" panose="02010600040101010101" pitchFamily="2" charset="-122"/>
              </a:rPr>
              <a:t>阻塞并使</a:t>
            </a:r>
            <a:r>
              <a:rPr lang="en-US" altLang="zh-CN" sz="1600" dirty="0">
                <a:latin typeface="华文楷体" panose="02010600040101010101" pitchFamily="2" charset="-122"/>
                <a:ea typeface="华文楷体" panose="02010600040101010101" pitchFamily="2" charset="-122"/>
              </a:rPr>
              <a:t>I/O</a:t>
            </a:r>
            <a:r>
              <a:rPr lang="zh-CN" altLang="zh-CN" sz="1600" dirty="0">
                <a:latin typeface="华文楷体" panose="02010600040101010101" pitchFamily="2" charset="-122"/>
                <a:ea typeface="华文楷体" panose="02010600040101010101" pitchFamily="2" charset="-122"/>
              </a:rPr>
              <a:t>设备有高的利用率。</a:t>
            </a:r>
            <a:endParaRPr lang="zh-CN" altLang="zh-CN" sz="1600" dirty="0">
              <a:latin typeface="华文楷体" panose="02010600040101010101" pitchFamily="2" charset="-122"/>
              <a:ea typeface="华文楷体" panose="02010600040101010101" pitchFamily="2" charset="-122"/>
            </a:endParaRPr>
          </a:p>
          <a:p>
            <a:pPr marL="193040" indent="-193040">
              <a:buFont typeface="Wingdings" panose="05000000000000000000" pitchFamily="2" charset="2"/>
              <a:buChar char="u"/>
            </a:pPr>
            <a:r>
              <a:rPr lang="zh-CN" altLang="zh-CN" sz="1600" dirty="0">
                <a:solidFill>
                  <a:srgbClr val="C00000"/>
                </a:solidFill>
                <a:highlight>
                  <a:srgbClr val="FFFF00"/>
                </a:highlight>
                <a:latin typeface="华文楷体" panose="02010600040101010101" pitchFamily="2" charset="-122"/>
                <a:ea typeface="华文楷体" panose="02010600040101010101" pitchFamily="2" charset="-122"/>
              </a:rPr>
              <a:t>文件管理</a:t>
            </a:r>
            <a:endParaRPr lang="zh-CN" altLang="zh-CN" sz="1600" dirty="0">
              <a:solidFill>
                <a:srgbClr val="C00000"/>
              </a:solidFill>
              <a:highlight>
                <a:srgbClr val="FFFF00"/>
              </a:highlight>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文件管理的目的是合理地给文件分配存储空间，不仅使存储空间利用率高而且使文件操作访问速度快。</a:t>
            </a:r>
            <a:endParaRPr lang="en-US" altLang="zh-CN" sz="1600" dirty="0">
              <a:latin typeface="华文楷体" panose="02010600040101010101" pitchFamily="2" charset="-122"/>
              <a:ea typeface="华文楷体" panose="02010600040101010101" pitchFamily="2" charset="-122"/>
            </a:endParaRPr>
          </a:p>
          <a:p>
            <a:pPr marL="193040" indent="-193040">
              <a:buFont typeface="Wingdings" panose="05000000000000000000" pitchFamily="2" charset="2"/>
              <a:buChar char="u"/>
            </a:pPr>
            <a:r>
              <a:rPr lang="zh-CN" altLang="zh-CN" sz="1600" dirty="0">
                <a:solidFill>
                  <a:srgbClr val="C00000"/>
                </a:solidFill>
                <a:highlight>
                  <a:srgbClr val="FFFF00"/>
                </a:highlight>
                <a:latin typeface="华文楷体" panose="02010600040101010101" pitchFamily="2" charset="-122"/>
                <a:ea typeface="华文楷体" panose="02010600040101010101" pitchFamily="2" charset="-122"/>
              </a:rPr>
              <a:t>用户接口</a:t>
            </a:r>
            <a:endParaRPr lang="zh-CN" altLang="zh-CN" sz="1600" dirty="0">
              <a:solidFill>
                <a:srgbClr val="C00000"/>
              </a:solidFill>
              <a:highlight>
                <a:srgbClr val="FFFF00"/>
              </a:highlight>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用户接口的目的是让用户能够方便快捷地使用计算机系统拥有的各种资源，同时屏蔽操作系统和硬件的细节。</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文本框 3"/>
          <p:cNvSpPr txBox="1"/>
          <p:nvPr/>
        </p:nvSpPr>
        <p:spPr>
          <a:xfrm>
            <a:off x="971600" y="1554272"/>
            <a:ext cx="2954655" cy="369332"/>
          </a:xfrm>
          <a:prstGeom prst="rect">
            <a:avLst/>
          </a:prstGeom>
          <a:noFill/>
        </p:spPr>
        <p:txBody>
          <a:bodyPr wrap="none" rtlCol="0">
            <a:spAutoFit/>
          </a:bodyPr>
          <a:lstStyle/>
          <a:p>
            <a:r>
              <a:rPr lang="zh-CN" altLang="en-US" sz="1800" dirty="0">
                <a:solidFill>
                  <a:srgbClr val="000099"/>
                </a:solidFill>
                <a:latin typeface="华文楷体" panose="02010600040101010101" pitchFamily="2" charset="-122"/>
                <a:ea typeface="华文楷体" panose="02010600040101010101" pitchFamily="2" charset="-122"/>
              </a:rPr>
              <a:t>操作系统的主要功能包括：</a:t>
            </a:r>
            <a:endParaRPr lang="zh-CN" altLang="en-US" sz="1800" dirty="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1520" y="1196752"/>
            <a:ext cx="8640960" cy="4617624"/>
          </a:xfrm>
          <a:prstGeom prst="rect">
            <a:avLst/>
          </a:prstGeom>
        </p:spPr>
      </p:pic>
      <p:pic>
        <p:nvPicPr>
          <p:cNvPr id="3" name="图片 2"/>
          <p:cNvPicPr>
            <a:picLocks noChangeAspect="1"/>
          </p:cNvPicPr>
          <p:nvPr/>
        </p:nvPicPr>
        <p:blipFill>
          <a:blip r:embed="rId2"/>
          <a:stretch>
            <a:fillRect/>
          </a:stretch>
        </p:blipFill>
        <p:spPr>
          <a:xfrm>
            <a:off x="6012160" y="6196179"/>
            <a:ext cx="2232248" cy="661823"/>
          </a:xfrm>
          <a:prstGeom prst="rect">
            <a:avLst/>
          </a:prstGeom>
        </p:spPr>
      </p:pic>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23530" y="1268760"/>
            <a:ext cx="8509297" cy="4392488"/>
          </a:xfrm>
          <a:prstGeom prst="rect">
            <a:avLst/>
          </a:prstGeom>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49903" y="1592798"/>
            <a:ext cx="1338828" cy="416332"/>
          </a:xfrm>
          <a:prstGeom prst="rect">
            <a:avLst/>
          </a:prstGeom>
        </p:spPr>
        <p:txBody>
          <a:bodyPr wrap="none">
            <a:spAutoFit/>
          </a:bodyPr>
          <a:lstStyle/>
          <a:p>
            <a:pPr algn="just">
              <a:lnSpc>
                <a:spcPct val="125000"/>
              </a:lnSpc>
            </a:pPr>
            <a:r>
              <a:rPr lang="zh-CN" altLang="zh-CN" sz="18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处理器管理</a:t>
            </a:r>
            <a:endParaRPr lang="en-US" altLang="zh-CN" sz="1800" kern="100"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971600" y="2047416"/>
            <a:ext cx="7560840" cy="5021567"/>
          </a:xfrm>
          <a:prstGeom prst="rect">
            <a:avLst/>
          </a:prstGeom>
        </p:spPr>
        <p:txBody>
          <a:bodyPr wrap="square">
            <a:spAutoFit/>
          </a:bodyPr>
          <a:lstStyle/>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进程控制和管理</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对系统中所有进程从创建、执行到撤销的全过程实行有效的管理和控制</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进程同步和互斥管理</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600" dirty="0">
                <a:latin typeface="华文楷体" panose="02010600040101010101" pitchFamily="2" charset="-122"/>
                <a:ea typeface="华文楷体" panose="02010600040101010101" pitchFamily="2" charset="-122"/>
              </a:rPr>
              <a:t>提供软件或硬件的机制，来确保多个进程按照预想的步调顺利推进。</a:t>
            </a:r>
            <a:endParaRPr lang="zh-CN" altLang="zh-CN" sz="1600" dirty="0">
              <a:latin typeface="华文楷体" panose="02010600040101010101" pitchFamily="2" charset="-122"/>
              <a:ea typeface="华文楷体" panose="02010600040101010101" pitchFamily="2" charset="-122"/>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进程通信管理</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让程序员能够协调不同的进程，使之能在一个操作系统里同时运行，并相互</a:t>
            </a:r>
            <a:endParaRPr lang="en-US" altLang="zh-CN" sz="1600" dirty="0">
              <a:latin typeface="华文楷体" panose="02010600040101010101" pitchFamily="2" charset="-122"/>
              <a:ea typeface="华文楷体" panose="02010600040101010101" pitchFamily="2" charset="-122"/>
            </a:endParaRPr>
          </a:p>
          <a:p>
            <a:pPr algn="just">
              <a:lnSpc>
                <a:spcPct val="125000"/>
              </a:lnSpc>
            </a:pPr>
            <a:r>
              <a:rPr lang="zh-CN" altLang="zh-CN" sz="1600" dirty="0">
                <a:latin typeface="华文楷体" panose="02010600040101010101" pitchFamily="2" charset="-122"/>
                <a:ea typeface="华文楷体" panose="02010600040101010101" pitchFamily="2" charset="-122"/>
              </a:rPr>
              <a:t>传递、交换信息。</a:t>
            </a:r>
            <a:endParaRPr lang="zh-CN" altLang="zh-CN" sz="1600" dirty="0">
              <a:latin typeface="华文楷体" panose="02010600040101010101" pitchFamily="2" charset="-122"/>
              <a:ea typeface="华文楷体" panose="02010600040101010101" pitchFamily="2" charset="-122"/>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处理器调度</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以满足系统目标（如响应时间、吞吐率、处理器效率）的方法，把进程分配</a:t>
            </a:r>
            <a:endParaRPr lang="en-US" altLang="zh-CN" sz="1600" dirty="0">
              <a:latin typeface="华文楷体" panose="02010600040101010101" pitchFamily="2" charset="-122"/>
              <a:ea typeface="华文楷体" panose="02010600040101010101" pitchFamily="2" charset="-122"/>
            </a:endParaRPr>
          </a:p>
          <a:p>
            <a:pPr algn="just">
              <a:lnSpc>
                <a:spcPct val="125000"/>
              </a:lnSpc>
            </a:pPr>
            <a:r>
              <a:rPr lang="zh-CN" altLang="zh-CN" sz="1600" dirty="0">
                <a:latin typeface="华文楷体" panose="02010600040101010101" pitchFamily="2" charset="-122"/>
                <a:ea typeface="华文楷体" panose="02010600040101010101" pitchFamily="2" charset="-122"/>
              </a:rPr>
              <a:t>到一个或多个处理器中执行</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线程控制和管理</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处理器需要对线程进行必要的控制与管理。</a:t>
            </a:r>
            <a:endParaRPr lang="zh-CN" altLang="zh-CN" sz="1600" dirty="0">
              <a:latin typeface="华文楷体" panose="02010600040101010101" pitchFamily="2" charset="-122"/>
              <a:ea typeface="华文楷体" panose="02010600040101010101" pitchFamily="2" charset="-122"/>
            </a:endParaRPr>
          </a:p>
          <a:p>
            <a:pPr algn="just">
              <a:lnSpc>
                <a:spcPct val="125000"/>
              </a:lnSpc>
            </a:pP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49860" algn="just">
              <a:lnSpc>
                <a:spcPct val="125000"/>
              </a:lnSpc>
            </a:pPr>
            <a:r>
              <a:rPr lang="en-US" altLang="zh-CN" sz="16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772305" y="1030201"/>
            <a:ext cx="2771914" cy="524311"/>
          </a:xfrm>
          <a:prstGeom prst="rect">
            <a:avLst/>
          </a:prstGeom>
        </p:spPr>
        <p:txBody>
          <a:bodyPr wrap="none">
            <a:spAutoFit/>
          </a:bodyPr>
          <a:lstStyle/>
          <a:p>
            <a:pPr algn="ctr">
              <a:lnSpc>
                <a:spcPct val="125000"/>
              </a:lnSpc>
            </a:pPr>
            <a:r>
              <a:rPr lang="en-US" altLang="zh-CN" kern="0" dirty="0">
                <a:solidFill>
                  <a:srgbClr val="000099"/>
                </a:solidFill>
                <a:latin typeface="华文楷体" panose="02010600040101010101" pitchFamily="2" charset="-122"/>
                <a:ea typeface="华文楷体" panose="02010600040101010101" pitchFamily="2" charset="-122"/>
                <a:cs typeface="宋体" panose="02010600030101010101" pitchFamily="2" charset="-122"/>
              </a:rPr>
              <a:t>1.2 </a:t>
            </a:r>
            <a:r>
              <a:rPr lang="zh-CN" altLang="zh-CN"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操作系统的功能</a:t>
            </a:r>
            <a:endParaRPr lang="zh-CN" altLang="zh-CN"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1187624" y="1715224"/>
            <a:ext cx="62279" cy="214136"/>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1871" y="1556792"/>
            <a:ext cx="7498561" cy="4467570"/>
          </a:xfrm>
          <a:prstGeom prst="rect">
            <a:avLst/>
          </a:prstGeom>
        </p:spPr>
        <p:txBody>
          <a:bodyPr wrap="square">
            <a:spAutoFit/>
          </a:bodyPr>
          <a:lstStyle/>
          <a:p>
            <a:pPr algn="just">
              <a:lnSpc>
                <a:spcPct val="125000"/>
              </a:lnSpc>
            </a:pPr>
            <a:r>
              <a:rPr lang="zh-CN" altLang="zh-CN" sz="1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存储器管理</a:t>
            </a:r>
            <a:endParaRPr lang="en-US" altLang="zh-CN" sz="18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存储分配与回收</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这是存储管理最基本的功能。为</a:t>
            </a:r>
            <a:r>
              <a:rPr lang="zh-CN" altLang="zh-CN" sz="1600" dirty="0">
                <a:latin typeface="华文楷体" panose="02010600040101010101" pitchFamily="2" charset="-122"/>
                <a:ea typeface="华文楷体" panose="02010600040101010101" pitchFamily="2" charset="-122"/>
              </a:rPr>
              <a:t>每道程序分配与回收内存空间、使用合理的存储分配方案、提高存储空间的利用率。</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存储共享</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在单处理器系统中，存储共享的概念是指在内存中的不同进程之间进行信息共享</a:t>
            </a:r>
            <a:r>
              <a:rPr lang="zh-CN" altLang="en-US" sz="1600" dirty="0">
                <a:latin typeface="华文楷体" panose="02010600040101010101" pitchFamily="2" charset="-122"/>
                <a:ea typeface="华文楷体" panose="02010600040101010101" pitchFamily="2" charset="-122"/>
              </a:rPr>
              <a:t>。</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存储保护</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防止由于一个用户程序出错而破坏同时存在主存内的系统软件或其他用户的程序，</a:t>
            </a:r>
            <a:r>
              <a:rPr lang="zh-CN" altLang="en-US" sz="1600" dirty="0">
                <a:latin typeface="华文楷体" panose="02010600040101010101" pitchFamily="2" charset="-122"/>
                <a:ea typeface="华文楷体" panose="02010600040101010101" pitchFamily="2" charset="-122"/>
              </a:rPr>
              <a:t>以及</a:t>
            </a:r>
            <a:r>
              <a:rPr lang="zh-CN" altLang="zh-CN" sz="1600" dirty="0">
                <a:latin typeface="华文楷体" panose="02010600040101010101" pitchFamily="2" charset="-122"/>
                <a:ea typeface="华文楷体" panose="02010600040101010101" pitchFamily="2" charset="-122"/>
              </a:rPr>
              <a:t>一个用户程序不合法地访问并非分配给它的主存区域</a:t>
            </a:r>
            <a:r>
              <a:rPr lang="zh-CN" altLang="en-US" sz="1600" dirty="0">
                <a:latin typeface="华文楷体" panose="02010600040101010101" pitchFamily="2" charset="-122"/>
                <a:ea typeface="华文楷体" panose="02010600040101010101" pitchFamily="2" charset="-122"/>
              </a:rPr>
              <a:t>。</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25000"/>
              </a:lnSpc>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存储扩充</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25000"/>
              </a:lnSpc>
            </a:pPr>
            <a:r>
              <a:rPr lang="zh-CN" altLang="en-US"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将有限的实际内存与大容量的外存统一组织成一个远大于实存的</a:t>
            </a:r>
            <a:r>
              <a:rPr lang="en-US" altLang="zh-CN" sz="1600" dirty="0">
                <a:latin typeface="华文楷体" panose="02010600040101010101" pitchFamily="2" charset="-122"/>
                <a:ea typeface="华文楷体" panose="02010600040101010101" pitchFamily="2" charset="-122"/>
              </a:rPr>
              <a:t>虚拟存储器</a:t>
            </a:r>
            <a:r>
              <a:rPr lang="zh-CN" altLang="zh-CN" sz="1600" dirty="0">
                <a:latin typeface="华文楷体" panose="02010600040101010101" pitchFamily="2" charset="-122"/>
                <a:ea typeface="华文楷体" panose="02010600040101010101" pitchFamily="2" charset="-122"/>
              </a:rPr>
              <a:t>，使用户感觉到主存空间无限大</a:t>
            </a:r>
            <a:r>
              <a:rPr lang="zh-CN" altLang="en-US" sz="1600" dirty="0">
                <a:latin typeface="华文楷体" panose="02010600040101010101" pitchFamily="2" charset="-122"/>
                <a:ea typeface="华文楷体" panose="02010600040101010101" pitchFamily="2" charset="-122"/>
              </a:rPr>
              <a:t>。</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697359" y="965595"/>
            <a:ext cx="2972289" cy="490519"/>
          </a:xfrm>
          <a:prstGeom prst="rect">
            <a:avLst/>
          </a:prstGeom>
        </p:spPr>
        <p:txBody>
          <a:bodyPr wrap="none">
            <a:spAutoFit/>
          </a:bodyPr>
          <a:lstStyle/>
          <a:p>
            <a:pPr algn="ctr">
              <a:lnSpc>
                <a:spcPct val="125000"/>
              </a:lnSpc>
            </a:pPr>
            <a:r>
              <a:rPr lang="en-US" altLang="zh-CN" kern="0" dirty="0">
                <a:solidFill>
                  <a:srgbClr val="000099"/>
                </a:solidFill>
                <a:latin typeface="仿宋" panose="02010609060101010101" pitchFamily="49" charset="-122"/>
                <a:ea typeface="仿宋" panose="02010609060101010101" pitchFamily="49" charset="-122"/>
                <a:cs typeface="宋体" panose="02010600030101010101" pitchFamily="2" charset="-122"/>
              </a:rPr>
              <a:t>1.2 </a:t>
            </a:r>
            <a:r>
              <a:rPr lang="zh-CN" altLang="zh-CN"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rPr>
              <a:t>操作系统的功能</a:t>
            </a:r>
            <a:endParaRPr lang="zh-CN" altLang="zh-CN"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6" name="矩形 5"/>
          <p:cNvSpPr/>
          <p:nvPr/>
        </p:nvSpPr>
        <p:spPr>
          <a:xfrm>
            <a:off x="827584" y="1556792"/>
            <a:ext cx="134287" cy="358152"/>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0512" y="1572068"/>
            <a:ext cx="7560840" cy="5169300"/>
          </a:xfrm>
          <a:prstGeom prst="rect">
            <a:avLst/>
          </a:prstGeom>
        </p:spPr>
        <p:txBody>
          <a:bodyPr wrap="square">
            <a:spAutoFit/>
          </a:bodyPr>
          <a:lstStyle/>
          <a:p>
            <a:pPr algn="just">
              <a:lnSpc>
                <a:spcPct val="125000"/>
              </a:lnSpc>
            </a:pPr>
            <a:r>
              <a:rPr lang="zh-CN" altLang="zh-CN" sz="1600" kern="100" dirty="0">
                <a:solidFill>
                  <a:srgbClr val="6C0000"/>
                </a:solidFill>
                <a:latin typeface="华文仿宋" panose="02010600040101010101" pitchFamily="2" charset="-122"/>
                <a:ea typeface="华文仿宋" panose="02010600040101010101" pitchFamily="2" charset="-122"/>
                <a:cs typeface="Times New Roman" panose="02020603050405020304" pitchFamily="18" charset="0"/>
              </a:rPr>
              <a:t>设备管理</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193040" indent="-193040" algn="just">
              <a:lnSpc>
                <a:spcPct val="150000"/>
              </a:lnSpc>
              <a:spcBef>
                <a:spcPts val="0"/>
              </a:spcBef>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设备分配</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149860" algn="just">
              <a:lnSpc>
                <a:spcPct val="150000"/>
              </a:lnSpc>
              <a:spcBef>
                <a:spcPts val="0"/>
              </a:spcBef>
            </a:pPr>
            <a:r>
              <a:rPr lang="zh-CN" altLang="zh-CN" sz="1600" dirty="0">
                <a:latin typeface="华文楷体" panose="02010600040101010101" pitchFamily="2" charset="-122"/>
                <a:ea typeface="华文楷体" panose="02010600040101010101" pitchFamily="2" charset="-122"/>
              </a:rPr>
              <a:t>为防止诸进程对系统资源的无序竞争，设备分配程序便按照一定的策略，把设备分配给请求用户（进程）。</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50000"/>
              </a:lnSpc>
              <a:spcBef>
                <a:spcPts val="0"/>
              </a:spcBef>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设备驱动</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149860" algn="just">
              <a:lnSpc>
                <a:spcPct val="150000"/>
              </a:lnSpc>
              <a:spcBef>
                <a:spcPts val="0"/>
              </a:spcBef>
            </a:pPr>
            <a:r>
              <a:rPr lang="en-US" altLang="zh-CN" sz="16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r>
              <a:rPr lang="en-US" altLang="zh-CN" sz="1600" dirty="0">
                <a:latin typeface="华文楷体" panose="02010600040101010101" pitchFamily="2" charset="-122"/>
                <a:ea typeface="华文楷体" panose="02010600040101010101" pitchFamily="2" charset="-122"/>
              </a:rPr>
              <a:t>设备驱动程序</a:t>
            </a:r>
            <a:r>
              <a:rPr lang="zh-CN" altLang="zh-CN" sz="1600" dirty="0">
                <a:latin typeface="华文楷体" panose="02010600040101010101" pitchFamily="2" charset="-122"/>
                <a:ea typeface="华文楷体" panose="02010600040101010101" pitchFamily="2" charset="-122"/>
              </a:rPr>
              <a:t>用来将硬件本身的功能告诉</a:t>
            </a:r>
            <a:r>
              <a:rPr lang="en-US" altLang="zh-CN" sz="1600" dirty="0">
                <a:latin typeface="华文楷体" panose="02010600040101010101" pitchFamily="2" charset="-122"/>
                <a:ea typeface="华文楷体" panose="02010600040101010101" pitchFamily="2" charset="-122"/>
              </a:rPr>
              <a:t>操作系统</a:t>
            </a:r>
            <a:r>
              <a:rPr lang="zh-CN" altLang="zh-CN" sz="1600" dirty="0">
                <a:latin typeface="华文楷体" panose="02010600040101010101" pitchFamily="2" charset="-122"/>
                <a:ea typeface="华文楷体" panose="02010600040101010101" pitchFamily="2" charset="-122"/>
              </a:rPr>
              <a:t>，完成硬件设备电子信号与操作系统及</a:t>
            </a:r>
            <a:r>
              <a:rPr lang="en-US" altLang="zh-CN" sz="1600" dirty="0">
                <a:latin typeface="华文楷体" panose="02010600040101010101" pitchFamily="2" charset="-122"/>
                <a:ea typeface="华文楷体" panose="02010600040101010101" pitchFamily="2" charset="-122"/>
              </a:rPr>
              <a:t>软件</a:t>
            </a:r>
            <a:r>
              <a:rPr lang="zh-CN" altLang="zh-CN" sz="1600" dirty="0">
                <a:latin typeface="华文楷体" panose="02010600040101010101" pitchFamily="2" charset="-122"/>
                <a:ea typeface="华文楷体" panose="02010600040101010101" pitchFamily="2" charset="-122"/>
              </a:rPr>
              <a:t>的高级</a:t>
            </a:r>
            <a:r>
              <a:rPr lang="en-US" altLang="zh-CN" sz="1600" dirty="0">
                <a:latin typeface="华文楷体" panose="02010600040101010101" pitchFamily="2" charset="-122"/>
                <a:ea typeface="华文楷体" panose="02010600040101010101" pitchFamily="2" charset="-122"/>
              </a:rPr>
              <a:t>编程语言</a:t>
            </a:r>
            <a:r>
              <a:rPr lang="zh-CN" altLang="zh-CN" sz="1600" dirty="0">
                <a:latin typeface="华文楷体" panose="02010600040101010101" pitchFamily="2" charset="-122"/>
                <a:ea typeface="华文楷体" panose="02010600040101010101" pitchFamily="2" charset="-122"/>
              </a:rPr>
              <a:t>之间的互相翻译</a:t>
            </a:r>
            <a:r>
              <a:rPr lang="zh-CN" altLang="en-US" sz="1600" dirty="0">
                <a:latin typeface="华文楷体" panose="02010600040101010101" pitchFamily="2" charset="-122"/>
                <a:ea typeface="华文楷体" panose="02010600040101010101" pitchFamily="2" charset="-122"/>
              </a:rPr>
              <a:t>。</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50000"/>
              </a:lnSpc>
              <a:spcBef>
                <a:spcPts val="0"/>
              </a:spcBef>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缓冲管理</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149860" algn="just">
              <a:lnSpc>
                <a:spcPct val="150000"/>
              </a:lnSpc>
              <a:spcBef>
                <a:spcPts val="0"/>
              </a:spcBef>
            </a:pPr>
            <a:r>
              <a:rPr lang="zh-CN" altLang="zh-CN" sz="1600" dirty="0">
                <a:latin typeface="华文楷体" panose="02010600040101010101" pitchFamily="2" charset="-122"/>
                <a:ea typeface="华文楷体" panose="02010600040101010101" pitchFamily="2" charset="-122"/>
              </a:rPr>
              <a:t>设置缓冲，以缓和</a:t>
            </a:r>
            <a:r>
              <a:rPr lang="zh-CN" altLang="en-US" sz="1600" dirty="0">
                <a:latin typeface="华文楷体" panose="02010600040101010101" pitchFamily="2" charset="-122"/>
                <a:ea typeface="华文楷体" panose="02010600040101010101" pitchFamily="2" charset="-122"/>
              </a:rPr>
              <a:t>设备</a:t>
            </a:r>
            <a:r>
              <a:rPr lang="zh-CN" altLang="zh-CN" sz="1600" dirty="0">
                <a:latin typeface="华文楷体" panose="02010600040101010101" pitchFamily="2" charset="-122"/>
                <a:ea typeface="华文楷体" panose="02010600040101010101" pitchFamily="2" charset="-122"/>
              </a:rPr>
              <a:t>之间速度不匹配的矛盾</a:t>
            </a:r>
            <a:r>
              <a:rPr lang="zh-CN" altLang="en-US"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解决传送数据大小不一致的问题</a:t>
            </a:r>
            <a:r>
              <a:rPr lang="zh-CN" altLang="en-US"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以及在</a:t>
            </a:r>
            <a:r>
              <a:rPr lang="en-US" altLang="zh-CN" sz="1600" dirty="0">
                <a:latin typeface="华文楷体" panose="02010600040101010101" pitchFamily="2" charset="-122"/>
                <a:ea typeface="华文楷体" panose="02010600040101010101" pitchFamily="2" charset="-122"/>
              </a:rPr>
              <a:t>I/O</a:t>
            </a:r>
            <a:r>
              <a:rPr lang="zh-CN" altLang="zh-CN" sz="1600" dirty="0">
                <a:latin typeface="华文楷体" panose="02010600040101010101" pitchFamily="2" charset="-122"/>
                <a:ea typeface="华文楷体" panose="02010600040101010101" pitchFamily="2" charset="-122"/>
              </a:rPr>
              <a:t>过程中语义复制的问题。</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93040" indent="-193040" algn="just">
              <a:lnSpc>
                <a:spcPct val="150000"/>
              </a:lnSpc>
              <a:spcBef>
                <a:spcPts val="0"/>
              </a:spcBef>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设备虚拟</a:t>
            </a:r>
            <a:endParaRPr lang="en-US"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50000"/>
              </a:lnSpc>
              <a:spcBef>
                <a:spcPts val="0"/>
              </a:spcBef>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通过</a:t>
            </a:r>
            <a:r>
              <a:rPr lang="en-US" altLang="zh-CN" sz="1600" dirty="0">
                <a:latin typeface="华文楷体" panose="02010600040101010101" pitchFamily="2" charset="-122"/>
                <a:ea typeface="华文楷体" panose="02010600040101010101" pitchFamily="2" charset="-122"/>
              </a:rPr>
              <a:t>虚拟技术</a:t>
            </a:r>
            <a:r>
              <a:rPr lang="zh-CN" altLang="zh-CN" sz="1600" dirty="0">
                <a:latin typeface="华文楷体" panose="02010600040101010101" pitchFamily="2" charset="-122"/>
                <a:ea typeface="华文楷体" panose="02010600040101010101" pitchFamily="2" charset="-122"/>
              </a:rPr>
              <a:t>将一台独占设备虚拟成多台逻辑设备，供多个用户进</a:t>
            </a:r>
            <a:endParaRPr lang="en-US" altLang="zh-CN" sz="1600" dirty="0">
              <a:latin typeface="华文楷体" panose="02010600040101010101" pitchFamily="2" charset="-122"/>
              <a:ea typeface="华文楷体" panose="02010600040101010101" pitchFamily="2" charset="-122"/>
            </a:endParaRPr>
          </a:p>
          <a:p>
            <a:pPr algn="just">
              <a:lnSpc>
                <a:spcPct val="150000"/>
              </a:lnSpc>
              <a:spcBef>
                <a:spcPts val="0"/>
              </a:spcBef>
            </a:pP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程同时使用</a:t>
            </a:r>
            <a:r>
              <a:rPr lang="zh-CN" altLang="en-US" sz="1600" dirty="0">
                <a:latin typeface="华文楷体" panose="02010600040101010101" pitchFamily="2" charset="-122"/>
                <a:ea typeface="华文楷体" panose="02010600040101010101" pitchFamily="2" charset="-122"/>
              </a:rPr>
              <a:t>。</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49860" algn="just">
              <a:lnSpc>
                <a:spcPct val="125000"/>
              </a:lnSpc>
            </a:pPr>
            <a:r>
              <a:rPr lang="en-US" altLang="zh-CN" sz="16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矩形 3"/>
          <p:cNvSpPr/>
          <p:nvPr/>
        </p:nvSpPr>
        <p:spPr>
          <a:xfrm>
            <a:off x="971600" y="1647782"/>
            <a:ext cx="62279" cy="214136"/>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矩形 4"/>
          <p:cNvSpPr/>
          <p:nvPr/>
        </p:nvSpPr>
        <p:spPr>
          <a:xfrm>
            <a:off x="640160" y="1052736"/>
            <a:ext cx="2510624" cy="424155"/>
          </a:xfrm>
          <a:prstGeom prst="rect">
            <a:avLst/>
          </a:prstGeom>
        </p:spPr>
        <p:txBody>
          <a:bodyPr wrap="none">
            <a:spAutoFit/>
          </a:bodyPr>
          <a:lstStyle/>
          <a:p>
            <a:pPr algn="ctr">
              <a:lnSpc>
                <a:spcPct val="125000"/>
              </a:lnSpc>
            </a:pPr>
            <a:r>
              <a:rPr lang="en-US" altLang="zh-CN" sz="2000" kern="0" dirty="0">
                <a:solidFill>
                  <a:srgbClr val="000099"/>
                </a:solidFill>
                <a:latin typeface="仿宋" panose="02010609060101010101" pitchFamily="49" charset="-122"/>
                <a:ea typeface="仿宋" panose="02010609060101010101" pitchFamily="49" charset="-122"/>
                <a:cs typeface="宋体" panose="02010600030101010101" pitchFamily="2" charset="-122"/>
              </a:rPr>
              <a:t>1.2 </a:t>
            </a:r>
            <a:r>
              <a:rPr lang="zh-CN" altLang="zh-CN" sz="20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rPr>
              <a:t>操作系统的功能</a:t>
            </a:r>
            <a:endParaRPr lang="zh-CN" altLang="zh-CN" sz="20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1936" y="1600353"/>
            <a:ext cx="7667480" cy="4862870"/>
          </a:xfrm>
          <a:prstGeom prst="rect">
            <a:avLst/>
          </a:prstGeom>
        </p:spPr>
        <p:txBody>
          <a:bodyPr wrap="square">
            <a:spAutoFit/>
          </a:bodyPr>
          <a:lstStyle/>
          <a:p>
            <a:pPr algn="just">
              <a:spcBef>
                <a:spcPts val="600"/>
              </a:spcBef>
              <a:spcAft>
                <a:spcPts val="0"/>
              </a:spcAft>
            </a:pPr>
            <a:r>
              <a:rPr lang="zh-CN" altLang="zh-CN" sz="20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文件管理</a:t>
            </a:r>
            <a:endParaRPr lang="zh-CN" altLang="zh-CN" sz="2000"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spcBef>
                <a:spcPts val="600"/>
              </a:spcBef>
              <a:spcAft>
                <a:spcPts val="0"/>
              </a:spcAft>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统一文件界面</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200025" algn="just">
              <a:spcBef>
                <a:spcPts val="600"/>
              </a:spcBef>
              <a:spcAft>
                <a:spcPts val="0"/>
              </a:spcAft>
            </a:pPr>
            <a:r>
              <a:rPr lang="zh-CN" altLang="zh-CN" sz="1600" kern="100" dirty="0">
                <a:solidFill>
                  <a:srgbClr val="333333"/>
                </a:solidFill>
                <a:latin typeface="华文楷体" panose="02010600040101010101" pitchFamily="2" charset="-122"/>
                <a:ea typeface="华文楷体" panose="02010600040101010101" pitchFamily="2" charset="-122"/>
                <a:cs typeface="Arial" panose="020B0604020202020204" pitchFamily="34" charset="0"/>
              </a:rPr>
              <a:t>现代操作系统为了达到支持多个文件系统共存的目的，均需要提供类似的统一文件界面，方便用户对不同文件系统的访问。</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spcBef>
                <a:spcPts val="600"/>
              </a:spcBef>
              <a:spcAft>
                <a:spcPts val="0"/>
              </a:spcAft>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文件组织结构管理</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200025" algn="just">
              <a:spcBef>
                <a:spcPts val="600"/>
              </a:spcBef>
              <a:spcAft>
                <a:spcPts val="0"/>
              </a:spcAft>
            </a:pPr>
            <a:r>
              <a:rPr lang="zh-CN" altLang="zh-CN" sz="1600" kern="100" dirty="0">
                <a:solidFill>
                  <a:srgbClr val="333333"/>
                </a:solidFill>
                <a:latin typeface="华文楷体" panose="02010600040101010101" pitchFamily="2" charset="-122"/>
                <a:ea typeface="华文楷体" panose="02010600040101010101" pitchFamily="2" charset="-122"/>
                <a:cs typeface="Times New Roman" panose="02020603050405020304" pitchFamily="18" charset="0"/>
              </a:rPr>
              <a:t>一个完整的文件系统，需要实现逻辑结构到物理结构之间的平滑映射，实现文件的按名存取。</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spcBef>
                <a:spcPts val="600"/>
              </a:spcBef>
              <a:spcAft>
                <a:spcPts val="0"/>
              </a:spcAft>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文件目录管理</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200025" algn="just">
              <a:spcBef>
                <a:spcPts val="600"/>
              </a:spcBef>
              <a:spcAft>
                <a:spcPts val="0"/>
              </a:spcAft>
            </a:pPr>
            <a:r>
              <a:rPr lang="zh-CN" altLang="zh-CN" sz="1600" kern="100" dirty="0">
                <a:solidFill>
                  <a:srgbClr val="333333"/>
                </a:solidFill>
                <a:latin typeface="华文楷体" panose="02010600040101010101" pitchFamily="2" charset="-122"/>
                <a:ea typeface="华文楷体" panose="02010600040101010101" pitchFamily="2" charset="-122"/>
                <a:cs typeface="Arial" panose="020B0604020202020204" pitchFamily="34" charset="0"/>
              </a:rPr>
              <a:t>操作系统对文件的存取主要是通过文件目录实现的。此外，还应能提供快速的目录查询手段，以提高对文件的检索速度。</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spcBef>
                <a:spcPts val="600"/>
              </a:spcBef>
              <a:spcAft>
                <a:spcPts val="0"/>
              </a:spcAft>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存储空间管理</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200025" algn="just">
              <a:spcBef>
                <a:spcPts val="600"/>
              </a:spcBef>
              <a:spcAft>
                <a:spcPts val="0"/>
              </a:spcAft>
            </a:pPr>
            <a:r>
              <a:rPr lang="zh-CN" altLang="zh-CN" sz="16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存储空间管理的主要任务是为每个文件分配必要的外存空间，提高外存的利用率，并能有助于提高</a:t>
            </a:r>
            <a:r>
              <a:rPr lang="en-US" altLang="zh-CN" sz="16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文件系统</a:t>
            </a:r>
            <a:r>
              <a:rPr lang="zh-CN" altLang="zh-CN" sz="1600"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的存取速度。</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257175" indent="-257175" algn="just">
              <a:spcBef>
                <a:spcPts val="600"/>
              </a:spcBef>
              <a:spcAft>
                <a:spcPts val="0"/>
              </a:spcAft>
              <a:buFont typeface="Wingdings" panose="05000000000000000000" pitchFamily="2" charset="2"/>
              <a:buChar char=""/>
            </a:pPr>
            <a:r>
              <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文件访问控制</a:t>
            </a:r>
            <a:endParaRPr lang="zh-CN" altLang="zh-CN" sz="16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marL="200025" algn="just">
              <a:spcBef>
                <a:spcPts val="600"/>
              </a:spcBef>
              <a:spcAft>
                <a:spcPts val="0"/>
              </a:spcAft>
            </a:pPr>
            <a:r>
              <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rPr>
              <a:t>在文件系统中建立相应的文件保护机制。文件保护通过口令保护、加密保护和访问控制等方式实现。</a:t>
            </a:r>
            <a:r>
              <a:rPr lang="en-US" altLang="zh-CN" sz="1600" kern="100" dirty="0">
                <a:latin typeface="华文楷体" panose="02010600040101010101" pitchFamily="2" charset="-122"/>
                <a:ea typeface="华文楷体" panose="02010600040101010101" pitchFamily="2" charset="-122"/>
                <a:cs typeface="Times New Roman" panose="02020603050405020304" pitchFamily="18" charset="0"/>
              </a:rPr>
              <a:t> </a:t>
            </a: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755576" y="1637387"/>
            <a:ext cx="96440" cy="20839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 name="矩形 3"/>
          <p:cNvSpPr/>
          <p:nvPr/>
        </p:nvSpPr>
        <p:spPr>
          <a:xfrm>
            <a:off x="641611" y="1052736"/>
            <a:ext cx="2279791" cy="390941"/>
          </a:xfrm>
          <a:prstGeom prst="rect">
            <a:avLst/>
          </a:prstGeom>
        </p:spPr>
        <p:txBody>
          <a:bodyPr wrap="none">
            <a:spAutoFit/>
          </a:bodyPr>
          <a:lstStyle/>
          <a:p>
            <a:pPr algn="ctr">
              <a:lnSpc>
                <a:spcPct val="125000"/>
              </a:lnSpc>
            </a:pPr>
            <a:r>
              <a:rPr lang="en-US" altLang="zh-CN" sz="1800" kern="0" dirty="0">
                <a:solidFill>
                  <a:srgbClr val="000099"/>
                </a:solidFill>
                <a:latin typeface="仿宋" panose="02010609060101010101" pitchFamily="49" charset="-122"/>
                <a:ea typeface="仿宋" panose="02010609060101010101" pitchFamily="49" charset="-122"/>
                <a:cs typeface="宋体" panose="02010600030101010101" pitchFamily="2" charset="-122"/>
              </a:rPr>
              <a:t>1.2 </a:t>
            </a:r>
            <a:r>
              <a:rPr lang="zh-CN" altLang="zh-CN" sz="18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rPr>
              <a:t>操作系统的功能</a:t>
            </a:r>
            <a:endParaRPr lang="zh-CN" altLang="zh-CN" sz="18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496703"/>
            <a:ext cx="1107996" cy="369332"/>
          </a:xfrm>
          <a:prstGeom prst="rect">
            <a:avLst/>
          </a:prstGeom>
        </p:spPr>
        <p:txBody>
          <a:bodyPr wrap="none">
            <a:spAutoFit/>
          </a:bodyPr>
          <a:lstStyle/>
          <a:p>
            <a:r>
              <a:rPr lang="zh-CN" altLang="zh-CN" sz="18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用户接口</a:t>
            </a:r>
            <a:endParaRPr lang="zh-CN" altLang="en-US" sz="1800" dirty="0">
              <a:solidFill>
                <a:srgbClr val="6C0000"/>
              </a:solidFill>
              <a:latin typeface="华文楷体" panose="02010600040101010101" pitchFamily="2" charset="-122"/>
              <a:ea typeface="华文楷体" panose="02010600040101010101" pitchFamily="2" charset="-122"/>
            </a:endParaRPr>
          </a:p>
        </p:txBody>
      </p:sp>
      <p:sp>
        <p:nvSpPr>
          <p:cNvPr id="3" name="矩形 2"/>
          <p:cNvSpPr/>
          <p:nvPr/>
        </p:nvSpPr>
        <p:spPr>
          <a:xfrm>
            <a:off x="1235844" y="4799559"/>
            <a:ext cx="7105013" cy="1354666"/>
          </a:xfrm>
          <a:prstGeom prst="rect">
            <a:avLst/>
          </a:prstGeom>
        </p:spPr>
        <p:txBody>
          <a:bodyPr wrap="square">
            <a:spAutoFit/>
          </a:bodyPr>
          <a:lstStyle/>
          <a:p>
            <a:pPr marL="214630" indent="-214630" algn="just">
              <a:lnSpc>
                <a:spcPct val="150000"/>
              </a:lnSpc>
              <a:buFont typeface="Wingdings" panose="05000000000000000000" pitchFamily="2" charset="2"/>
              <a:buChar char="l"/>
            </a:pPr>
            <a:r>
              <a:rPr lang="zh-CN" altLang="zh-CN" sz="18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系统调用</a:t>
            </a:r>
            <a:endParaRPr lang="zh-CN" altLang="zh-CN" sz="18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pPr>
            <a:r>
              <a:rPr lang="en-US" altLang="zh-CN" sz="1800" dirty="0">
                <a:latin typeface="华文楷体" panose="02010600040101010101" pitchFamily="2" charset="-122"/>
                <a:ea typeface="华文楷体" panose="02010600040101010101" pitchFamily="2" charset="-122"/>
              </a:rPr>
              <a:t>        </a:t>
            </a:r>
            <a:r>
              <a:rPr lang="zh-CN" altLang="zh-CN" sz="1800" dirty="0">
                <a:latin typeface="华文楷体" panose="02010600040101010101" pitchFamily="2" charset="-122"/>
                <a:ea typeface="华文楷体" panose="02010600040101010101" pitchFamily="2" charset="-122"/>
              </a:rPr>
              <a:t>系统调用是操作系统为编程人员提供的接口，它是用户程序或其它系统程序访问计算机系统资源的唯一途径。</a:t>
            </a:r>
            <a:endParaRPr lang="zh-CN" altLang="en-US" sz="18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3194609" y="3388512"/>
            <a:ext cx="3074474" cy="1411047"/>
          </a:xfrm>
          <a:prstGeom prst="rect">
            <a:avLst/>
          </a:prstGeom>
        </p:spPr>
      </p:pic>
      <p:pic>
        <p:nvPicPr>
          <p:cNvPr id="5" name="图片 4"/>
          <p:cNvPicPr>
            <a:picLocks noChangeAspect="1"/>
          </p:cNvPicPr>
          <p:nvPr/>
        </p:nvPicPr>
        <p:blipFill>
          <a:blip r:embed="rId2"/>
          <a:stretch>
            <a:fillRect/>
          </a:stretch>
        </p:blipFill>
        <p:spPr>
          <a:xfrm>
            <a:off x="6536943" y="2930558"/>
            <a:ext cx="1584176" cy="2367654"/>
          </a:xfrm>
          <a:prstGeom prst="rect">
            <a:avLst/>
          </a:prstGeom>
        </p:spPr>
      </p:pic>
      <p:sp>
        <p:nvSpPr>
          <p:cNvPr id="6" name="矩形 5"/>
          <p:cNvSpPr/>
          <p:nvPr/>
        </p:nvSpPr>
        <p:spPr>
          <a:xfrm>
            <a:off x="1187624" y="1596281"/>
            <a:ext cx="96440" cy="208399"/>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矩形 6"/>
          <p:cNvSpPr/>
          <p:nvPr/>
        </p:nvSpPr>
        <p:spPr>
          <a:xfrm>
            <a:off x="971600" y="970591"/>
            <a:ext cx="2279791" cy="390941"/>
          </a:xfrm>
          <a:prstGeom prst="rect">
            <a:avLst/>
          </a:prstGeom>
        </p:spPr>
        <p:txBody>
          <a:bodyPr wrap="none">
            <a:spAutoFit/>
          </a:bodyPr>
          <a:lstStyle/>
          <a:p>
            <a:pPr algn="ctr">
              <a:lnSpc>
                <a:spcPct val="125000"/>
              </a:lnSpc>
            </a:pPr>
            <a:r>
              <a:rPr lang="en-US" altLang="zh-CN" sz="1800" kern="0" dirty="0">
                <a:solidFill>
                  <a:srgbClr val="000099"/>
                </a:solidFill>
                <a:latin typeface="仿宋" panose="02010609060101010101" pitchFamily="49" charset="-122"/>
                <a:ea typeface="仿宋" panose="02010609060101010101" pitchFamily="49" charset="-122"/>
                <a:cs typeface="宋体" panose="02010600030101010101" pitchFamily="2" charset="-122"/>
              </a:rPr>
              <a:t>1.2 </a:t>
            </a:r>
            <a:r>
              <a:rPr lang="zh-CN" altLang="zh-CN" sz="18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rPr>
              <a:t>操作系统的功能</a:t>
            </a:r>
            <a:endParaRPr lang="zh-CN" altLang="zh-CN" sz="1800" kern="100" dirty="0">
              <a:solidFill>
                <a:srgbClr val="000099"/>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8" name="矩形 7"/>
          <p:cNvSpPr/>
          <p:nvPr/>
        </p:nvSpPr>
        <p:spPr>
          <a:xfrm>
            <a:off x="1214712" y="2029754"/>
            <a:ext cx="7126145" cy="1756315"/>
          </a:xfrm>
          <a:prstGeom prst="rect">
            <a:avLst/>
          </a:prstGeom>
        </p:spPr>
        <p:txBody>
          <a:bodyPr wrap="square">
            <a:spAutoFit/>
          </a:bodyPr>
          <a:lstStyle/>
          <a:p>
            <a:pPr marL="193040" indent="-193040" algn="just">
              <a:lnSpc>
                <a:spcPct val="125000"/>
              </a:lnSpc>
              <a:buFont typeface="Wingdings" panose="05000000000000000000" pitchFamily="2" charset="2"/>
              <a:buChar char=""/>
            </a:pPr>
            <a:r>
              <a:rPr lang="zh-CN" altLang="zh-CN" sz="18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rPr>
              <a:t>命令接口</a:t>
            </a:r>
            <a:endParaRPr lang="zh-CN" altLang="zh-CN" sz="1800" kern="100" dirty="0">
              <a:solidFill>
                <a:srgbClr val="002C6C"/>
              </a:solidFill>
              <a:latin typeface="华文楷体" panose="02010600040101010101" pitchFamily="2" charset="-122"/>
              <a:ea typeface="华文楷体" panose="02010600040101010101" pitchFamily="2" charset="-122"/>
              <a:cs typeface="Times New Roman" panose="02020603050405020304" pitchFamily="18" charset="0"/>
            </a:endParaRPr>
          </a:p>
          <a:p>
            <a:pPr indent="149860" algn="just">
              <a:lnSpc>
                <a:spcPct val="150000"/>
              </a:lnSpc>
            </a:pPr>
            <a:r>
              <a:rPr lang="en-US" altLang="zh-CN" sz="16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8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不同操作系统的命令接口可能不完全相同。从</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用法和形式来看，可以把操作命令分成两种方式：</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a:p>
            <a:pPr indent="149860" algn="just">
              <a:lnSpc>
                <a:spcPct val="150000"/>
              </a:lnSpc>
            </a:pPr>
            <a:r>
              <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）命令行方式</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文本框 9"/>
          <p:cNvSpPr txBox="1"/>
          <p:nvPr/>
        </p:nvSpPr>
        <p:spPr>
          <a:xfrm>
            <a:off x="1284064" y="4309286"/>
            <a:ext cx="4572000" cy="416332"/>
          </a:xfrm>
          <a:prstGeom prst="rect">
            <a:avLst/>
          </a:prstGeom>
          <a:noFill/>
        </p:spPr>
        <p:txBody>
          <a:bodyPr wrap="square">
            <a:spAutoFit/>
          </a:bodyPr>
          <a:lstStyle/>
          <a:p>
            <a:pPr indent="149860" algn="just">
              <a:lnSpc>
                <a:spcPct val="125000"/>
              </a:lnSpc>
            </a:pP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zh-CN" sz="1800" kern="100" dirty="0">
                <a:latin typeface="华文楷体" panose="02010600040101010101" pitchFamily="2" charset="-122"/>
                <a:ea typeface="华文楷体" panose="02010600040101010101" pitchFamily="2" charset="-122"/>
                <a:cs typeface="Times New Roman" panose="02020603050405020304" pitchFamily="18" charset="0"/>
              </a:rPr>
              <a:t>）图形化方式</a:t>
            </a:r>
            <a:r>
              <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18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med">
    <p:random/>
  </p:transition>
</p:sld>
</file>

<file path=ppt/theme/theme1.xml><?xml version="1.0" encoding="utf-8"?>
<a:theme xmlns:a="http://schemas.openxmlformats.org/drawingml/2006/main" name="default">
  <a:themeElements>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a:majorFont>
        <a:latin typeface="Times New Roman"/>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7149</Words>
  <Application>WPS 演示</Application>
  <PresentationFormat>全屏显示(4:3)</PresentationFormat>
  <Paragraphs>471</Paragraphs>
  <Slides>41</Slides>
  <Notes>0</Notes>
  <HiddenSlides>0</HiddenSlides>
  <MMClips>1</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41</vt:i4>
      </vt:variant>
    </vt:vector>
  </HeadingPairs>
  <TitlesOfParts>
    <vt:vector size="65" baseType="lpstr">
      <vt:lpstr>Arial</vt:lpstr>
      <vt:lpstr>宋体</vt:lpstr>
      <vt:lpstr>Wingdings</vt:lpstr>
      <vt:lpstr>Times New Roman</vt:lpstr>
      <vt:lpstr>楷体_GB2312</vt:lpstr>
      <vt:lpstr>新宋体</vt:lpstr>
      <vt:lpstr>华文行楷</vt:lpstr>
      <vt:lpstr>黑体</vt:lpstr>
      <vt:lpstr>楷体</vt:lpstr>
      <vt:lpstr>华文琥珀</vt:lpstr>
      <vt:lpstr>方正姚体</vt:lpstr>
      <vt:lpstr>华文彩云</vt:lpstr>
      <vt:lpstr>仿宋</vt:lpstr>
      <vt:lpstr>华文楷体</vt:lpstr>
      <vt:lpstr>隶书</vt:lpstr>
      <vt:lpstr>华文仿宋</vt:lpstr>
      <vt:lpstr>微软雅黑</vt:lpstr>
      <vt:lpstr>Arial Unicode MS</vt:lpstr>
      <vt:lpstr>Calibri</vt:lpstr>
      <vt:lpstr>PingFang SC</vt:lpstr>
      <vt:lpstr>Segoe Print</vt:lpstr>
      <vt:lpstr>华文中宋</vt:lpstr>
      <vt:lpstr>Calibri</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重庆大学计算机学院基础科学系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＂多媒体技术基础＂课程复习要点</dc:title>
  <dc:creator>郭松涛</dc:creator>
  <cp:lastModifiedBy>fffanun</cp:lastModifiedBy>
  <cp:revision>430</cp:revision>
  <dcterms:created xsi:type="dcterms:W3CDTF">2024-12-17T10:24:34Z</dcterms:created>
  <dcterms:modified xsi:type="dcterms:W3CDTF">2024-12-23T15:37:04Z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2403638F414C404E80CDB40233C7EB6F_12</vt:lpwstr>
  </property>
  <property fmtid="{D5CDD505-2E9C-101B-9397-08002B2CF9AE}" pid="3" name="KSOProductBuildVer">
    <vt:lpwstr>2052-12.1.0.19302</vt:lpwstr>
  </property>
</Properties>
</file>