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443" r:id="rId3"/>
    <p:sldId id="257" r:id="rId4"/>
    <p:sldId id="444" r:id="rId5"/>
    <p:sldId id="445" r:id="rId6"/>
    <p:sldId id="446" r:id="rId7"/>
    <p:sldId id="447" r:id="rId8"/>
    <p:sldId id="448" r:id="rId9"/>
    <p:sldId id="449" r:id="rId10"/>
    <p:sldId id="450" r:id="rId11"/>
    <p:sldId id="451" r:id="rId12"/>
    <p:sldId id="452" r:id="rId13"/>
    <p:sldId id="453" r:id="rId14"/>
    <p:sldId id="454" r:id="rId15"/>
    <p:sldId id="455" r:id="rId16"/>
    <p:sldId id="456" r:id="rId17"/>
    <p:sldId id="457" r:id="rId18"/>
    <p:sldId id="464" r:id="rId19"/>
    <p:sldId id="463" r:id="rId20"/>
    <p:sldId id="459" r:id="rId21"/>
    <p:sldId id="458" r:id="rId22"/>
    <p:sldId id="460" r:id="rId23"/>
    <p:sldId id="461" r:id="rId24"/>
  </p:sldIdLst>
  <p:sldSz cx="9144000" cy="6858000" type="screen4x3"/>
  <p:notesSz cx="6858000" cy="9144000"/>
  <p:defaultTextStyle>
    <a:defPPr>
      <a:defRPr lang="zh-CN"/>
    </a:defPPr>
    <a:lvl1pPr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003399"/>
    <a:srgbClr val="000099"/>
    <a:srgbClr val="003366"/>
    <a:srgbClr val="800000"/>
    <a:srgbClr val="FFCCFF"/>
    <a:srgbClr val="CCEC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99836" autoAdjust="0"/>
  </p:normalViewPr>
  <p:slideViewPr>
    <p:cSldViewPr showGuides="1">
      <p:cViewPr varScale="1">
        <p:scale>
          <a:sx n="79" d="100"/>
          <a:sy n="79" d="100"/>
        </p:scale>
        <p:origin x="94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6" d="100"/>
          <a:sy n="86" d="100"/>
        </p:scale>
        <p:origin x="792"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904A39-A7EF-473E-83B1-D6DDD569E81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030275-B0D6-471C-A0D5-2B83675BDCE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200" b="0">
                <a:ea typeface="宋体" panose="02010600030101010101" pitchFamily="2" charset="-122"/>
              </a:defRPr>
            </a:lvl1pPr>
          </a:lstStyle>
          <a:p>
            <a:pPr>
              <a:defRPr/>
            </a:pPr>
            <a:endParaRPr lang="en-US" altLang="zh-CN"/>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200" b="0">
                <a:ea typeface="宋体" panose="02010600030101010101" pitchFamily="2" charset="-122"/>
              </a:defRPr>
            </a:lvl1pPr>
          </a:lstStyle>
          <a:p>
            <a:pPr>
              <a:defRPr/>
            </a:pPr>
            <a:endParaRPr lang="en-US" altLang="zh-CN"/>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defRPr sz="1200" b="0">
                <a:ea typeface="宋体" panose="02010600030101010101" pitchFamily="2" charset="-122"/>
              </a:defRPr>
            </a:lvl1pPr>
          </a:lstStyle>
          <a:p>
            <a:pPr>
              <a:defRPr/>
            </a:pPr>
            <a:endParaRPr lang="en-US" altLang="zh-CN"/>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defRPr sz="1200" b="0">
                <a:ea typeface="宋体" panose="02010600030101010101" pitchFamily="2" charset="-122"/>
              </a:defRPr>
            </a:lvl1pPr>
          </a:lstStyle>
          <a:p>
            <a:pPr>
              <a:defRPr/>
            </a:pPr>
            <a:fld id="{348822FB-22A0-413D-B409-0CB34D878D1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86462A3-3BBF-45CB-9F5D-52BB5DD26414}"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27280A4-9E35-4026-863D-12559CB904D5}" type="slidenum">
              <a:rPr lang="zh-CN" altLang="en-US"/>
            </a:fld>
            <a:endParaRPr lang="en-US" altLang="zh-CN"/>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187450" y="188914"/>
            <a:ext cx="7705725" cy="50482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C2137D3-2F99-4A59-B0DE-05762BAA319B}"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1F00BD-C703-48ED-8137-4FC109AFD810}" type="slidenum">
              <a:rPr lang="zh-CN" altLang="en-US"/>
            </a:fld>
            <a:endParaRPr lang="en-US" altLang="zh-CN"/>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8150" y="188913"/>
            <a:ext cx="2105025" cy="6119812"/>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4" y="188913"/>
            <a:ext cx="6167437" cy="61198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D6CFB2F6-35F1-4E85-AFFC-EEA4462365BF}"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99787E-841A-4636-AD59-67EDB1675CFB}" type="slidenum">
              <a:rPr lang="zh-CN" altLang="en-US"/>
            </a:fld>
            <a:endParaRPr lang="en-US" altLang="zh-CN"/>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9" name="内容占位符 2"/>
          <p:cNvSpPr>
            <a:spLocks noGrp="1"/>
          </p:cNvSpPr>
          <p:nvPr>
            <p:ph sz="quarter" idx="13"/>
          </p:nvPr>
        </p:nvSpPr>
        <p:spPr>
          <a:xfrm>
            <a:off x="2990631" y="5730247"/>
            <a:ext cx="2942339" cy="370501"/>
          </a:xfrm>
          <a:prstGeom prst="rect">
            <a:avLst/>
          </a:prstGeom>
        </p:spPr>
        <p:txBody>
          <a:bodyPr/>
          <a:lstStyle>
            <a:lvl1pPr marL="0" indent="0">
              <a:buFontTx/>
              <a:buNone/>
              <a:defRPr sz="1800" b="1">
                <a:solidFill>
                  <a:schemeClr val="tx2"/>
                </a:solidFill>
                <a:latin typeface="+mj-ea"/>
                <a:ea typeface="+mj-ea"/>
              </a:defRPr>
            </a:lvl1pPr>
            <a:lvl2pPr marL="342900" indent="0">
              <a:buFontTx/>
              <a:buNone/>
              <a:defRPr sz="1800" b="1">
                <a:solidFill>
                  <a:schemeClr val="tx1"/>
                </a:solidFill>
                <a:latin typeface="+mj-ea"/>
                <a:ea typeface="+mj-ea"/>
              </a:defRPr>
            </a:lvl2pPr>
            <a:lvl3pPr marL="685800" indent="0">
              <a:buFontTx/>
              <a:buNone/>
              <a:defRPr sz="1800" b="1">
                <a:solidFill>
                  <a:schemeClr val="tx1"/>
                </a:solidFill>
                <a:latin typeface="+mj-ea"/>
                <a:ea typeface="+mj-ea"/>
              </a:defRPr>
            </a:lvl3pPr>
            <a:lvl4pPr marL="1028700" indent="0">
              <a:buFontTx/>
              <a:buNone/>
              <a:defRPr sz="1800" b="1">
                <a:solidFill>
                  <a:schemeClr val="tx1"/>
                </a:solidFill>
                <a:latin typeface="+mj-ea"/>
                <a:ea typeface="+mj-ea"/>
              </a:defRPr>
            </a:lvl4pPr>
            <a:lvl5pPr marL="1371600" indent="0">
              <a:buFontTx/>
              <a:buNone/>
              <a:defRPr sz="1800" b="1">
                <a:solidFill>
                  <a:schemeClr val="tx1"/>
                </a:solidFill>
                <a:latin typeface="+mj-ea"/>
                <a:ea typeface="+mj-ea"/>
              </a:defRPr>
            </a:lvl5pPr>
          </a:lstStyle>
          <a:p>
            <a:pPr lvl="0"/>
            <a:r>
              <a:rPr lang="zh-CN" altLang="en-US" dirty="0"/>
              <a:t>单击此处编辑母版文本样式</a:t>
            </a:r>
            <a:endParaRPr lang="zh-CN" altLang="en-US" dirty="0"/>
          </a:p>
        </p:txBody>
      </p:sp>
      <p:sp>
        <p:nvSpPr>
          <p:cNvPr id="12" name="内容占位符 2"/>
          <p:cNvSpPr>
            <a:spLocks noGrp="1"/>
          </p:cNvSpPr>
          <p:nvPr>
            <p:ph sz="quarter" idx="14" hasCustomPrompt="1"/>
          </p:nvPr>
        </p:nvSpPr>
        <p:spPr>
          <a:xfrm>
            <a:off x="4257066" y="4702433"/>
            <a:ext cx="629868" cy="370501"/>
          </a:xfrm>
          <a:prstGeom prst="rect">
            <a:avLst/>
          </a:prstGeom>
        </p:spPr>
        <p:txBody>
          <a:bodyPr/>
          <a:lstStyle>
            <a:lvl1pPr marL="0" indent="0">
              <a:buFontTx/>
              <a:buNone/>
              <a:defRPr sz="1800" b="1">
                <a:solidFill>
                  <a:schemeClr val="tx2"/>
                </a:solidFill>
                <a:latin typeface="+mj-ea"/>
                <a:ea typeface="+mj-ea"/>
              </a:defRPr>
            </a:lvl1pPr>
            <a:lvl2pPr marL="342900" indent="0">
              <a:buFontTx/>
              <a:buNone/>
              <a:defRPr sz="1800" b="1">
                <a:solidFill>
                  <a:schemeClr val="tx1"/>
                </a:solidFill>
                <a:latin typeface="+mj-ea"/>
                <a:ea typeface="+mj-ea"/>
              </a:defRPr>
            </a:lvl2pPr>
            <a:lvl3pPr marL="685800" indent="0">
              <a:buFontTx/>
              <a:buNone/>
              <a:defRPr sz="1800" b="1">
                <a:solidFill>
                  <a:schemeClr val="tx1"/>
                </a:solidFill>
                <a:latin typeface="+mj-ea"/>
                <a:ea typeface="+mj-ea"/>
              </a:defRPr>
            </a:lvl3pPr>
            <a:lvl4pPr marL="1028700" indent="0">
              <a:buFontTx/>
              <a:buNone/>
              <a:defRPr sz="1800" b="1">
                <a:solidFill>
                  <a:schemeClr val="tx1"/>
                </a:solidFill>
                <a:latin typeface="+mj-ea"/>
                <a:ea typeface="+mj-ea"/>
              </a:defRPr>
            </a:lvl4pPr>
            <a:lvl5pPr marL="1371600" indent="0">
              <a:buFontTx/>
              <a:buNone/>
              <a:defRPr sz="1800" b="1">
                <a:solidFill>
                  <a:schemeClr val="tx1"/>
                </a:solidFill>
                <a:latin typeface="+mj-ea"/>
                <a:ea typeface="+mj-ea"/>
              </a:defRPr>
            </a:lvl5pPr>
          </a:lstStyle>
          <a:p>
            <a:pPr lvl="0"/>
            <a:r>
              <a:rPr lang="zh-CN" altLang="en-US" dirty="0"/>
              <a:t>数字</a:t>
            </a:r>
            <a:endParaRPr lang="zh-CN" altLang="en-US" dirty="0"/>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4CCA376F-0FB5-4F3D-85ED-EBB6E2487A89}"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63EC0BA-F120-4B15-A79B-5375E013FB41}" type="slidenum">
              <a:rPr lang="zh-CN" altLang="en-US"/>
            </a:fld>
            <a:endParaRPr lang="en-US" altLang="zh-CN"/>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574A4E0B-BBF3-47D9-BB63-18CF2EA60288}"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7B59EE5-F0EF-45D6-A124-DD37233E6DD2}" type="slidenum">
              <a:rPr lang="zh-CN" altLang="en-US"/>
            </a:fld>
            <a:endParaRPr lang="en-US" altLang="zh-CN"/>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8313" y="1052513"/>
            <a:ext cx="4064000" cy="525621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4714" y="1052513"/>
            <a:ext cx="4064000" cy="525621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BCA0DD26-4FC3-497A-9642-370F34862BED}"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8F6580E-2F89-4835-980B-E307402D380B}" type="slidenum">
              <a:rPr lang="zh-CN" altLang="en-US"/>
            </a:fld>
            <a:endParaRPr lang="en-US" altLang="zh-CN"/>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3C05379C-03B6-4045-A8E8-A3421CEC5019}"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65122A01-F4B0-4B01-ADF7-BCE7F2886BE5}" type="slidenum">
              <a:rPr lang="zh-CN" altLang="en-US"/>
            </a:fld>
            <a:endParaRPr lang="en-US" altLang="zh-CN"/>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4"/>
          <p:cNvSpPr>
            <a:spLocks noGrp="1" noChangeArrowheads="1"/>
          </p:cNvSpPr>
          <p:nvPr>
            <p:ph type="dt" sz="half" idx="10"/>
          </p:nvPr>
        </p:nvSpPr>
        <p:spPr/>
        <p:txBody>
          <a:bodyPr/>
          <a:lstStyle>
            <a:lvl1pPr>
              <a:defRPr/>
            </a:lvl1pPr>
          </a:lstStyle>
          <a:p>
            <a:pPr>
              <a:defRPr/>
            </a:pPr>
            <a:fld id="{BCAE7AE8-008F-408D-9093-639BA953F405}"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B7FFCAA-95CA-4C1E-A5BC-6A2A29A1674C}" type="slidenum">
              <a:rPr lang="zh-CN" altLang="en-US"/>
            </a:fld>
            <a:endParaRPr lang="en-US" altLang="zh-CN"/>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7F61D63D-6514-4ECE-961C-184F9FBDA2D5}"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6732240" y="6248400"/>
            <a:ext cx="1905000" cy="457200"/>
          </a:xfrm>
        </p:spPr>
        <p:txBody>
          <a:bodyPr/>
          <a:lstStyle>
            <a:lvl1pPr>
              <a:defRPr/>
            </a:lvl1pPr>
          </a:lstStyle>
          <a:p>
            <a:pPr>
              <a:defRPr/>
            </a:pPr>
            <a:fld id="{5E32AE9C-0600-44EE-B62C-C6AA7B333204}" type="slidenum">
              <a:rPr lang="zh-CN" altLang="en-US"/>
            </a:fld>
            <a:endParaRPr lang="en-US" altLang="zh-CN"/>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35AA5882-CE3E-4B78-90DC-2CB2F5C90F05}"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004B026-111C-48DD-85FD-193E7645E872}" type="slidenum">
              <a:rPr lang="zh-CN" altLang="en-US"/>
            </a:fld>
            <a:endParaRPr lang="en-US" altLang="zh-CN"/>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865C20AF-CD16-443F-B9FB-D74A3D749E38}"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30C274D-07FD-4A63-817B-CFE4E00D9980}" type="slidenum">
              <a:rPr lang="zh-CN" altLang="en-US"/>
            </a:fld>
            <a:endParaRPr lang="en-US" altLang="zh-CN"/>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bwMode="auto">
          <a:xfrm>
            <a:off x="468314" y="1052513"/>
            <a:ext cx="8280400" cy="5256212"/>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7892"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050" b="0">
                <a:ea typeface="宋体" panose="02010600030101010101" pitchFamily="2" charset="-122"/>
              </a:defRPr>
            </a:lvl1pPr>
          </a:lstStyle>
          <a:p>
            <a:pPr>
              <a:defRPr/>
            </a:pPr>
            <a:fld id="{7337D2B0-9023-43F2-8D96-680874573715}" type="datetime1">
              <a:rPr lang="zh-CN" altLang="en-US"/>
            </a:fld>
            <a:endParaRPr lang="en-US" altLang="zh-CN"/>
          </a:p>
        </p:txBody>
      </p:sp>
      <p:sp>
        <p:nvSpPr>
          <p:cNvPr id="378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defRPr sz="1050" b="0">
                <a:ea typeface="宋体" panose="02010600030101010101" pitchFamily="2" charset="-122"/>
              </a:defRPr>
            </a:lvl1pPr>
          </a:lstStyle>
          <a:p>
            <a:pPr>
              <a:defRPr/>
            </a:pPr>
            <a:endParaRPr lang="en-US" altLang="zh-CN"/>
          </a:p>
        </p:txBody>
      </p:sp>
      <p:sp>
        <p:nvSpPr>
          <p:cNvPr id="37894"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sz="1050" b="0">
                <a:ea typeface="宋体" panose="02010600030101010101" pitchFamily="2" charset="-122"/>
              </a:defRPr>
            </a:lvl1pPr>
          </a:lstStyle>
          <a:p>
            <a:pPr>
              <a:defRPr/>
            </a:pPr>
            <a:fld id="{B876B54B-5E77-439F-A37C-0899F1666753}" type="slidenum">
              <a:rPr lang="zh-CN" altLang="en-US"/>
            </a:fld>
            <a:endParaRPr lang="en-US" altLang="zh-CN"/>
          </a:p>
        </p:txBody>
      </p:sp>
      <p:sp>
        <p:nvSpPr>
          <p:cNvPr id="9" name="文本框 8"/>
          <p:cNvSpPr txBox="1"/>
          <p:nvPr userDrawn="1"/>
        </p:nvSpPr>
        <p:spPr>
          <a:xfrm>
            <a:off x="6730008" y="166943"/>
            <a:ext cx="1728192" cy="369332"/>
          </a:xfrm>
          <a:prstGeom prst="rect">
            <a:avLst/>
          </a:prstGeom>
          <a:noFill/>
        </p:spPr>
        <p:txBody>
          <a:bodyPr wrap="square" rtlCol="0">
            <a:spAutoFit/>
          </a:bodyPr>
          <a:lstStyle/>
          <a:p>
            <a:r>
              <a:rPr lang="zh-CN" altLang="en-US" sz="1800" dirty="0">
                <a:solidFill>
                  <a:srgbClr val="003399"/>
                </a:solidFill>
                <a:latin typeface="华文行楷" panose="02010800040101010101" pitchFamily="2" charset="-122"/>
                <a:ea typeface="华文行楷" panose="02010800040101010101" pitchFamily="2" charset="-122"/>
              </a:rPr>
              <a:t>操 作 系 统</a:t>
            </a:r>
            <a:endParaRPr lang="zh-CN" altLang="en-US" sz="1800" dirty="0">
              <a:solidFill>
                <a:srgbClr val="003399"/>
              </a:solidFill>
              <a:latin typeface="华文行楷" panose="02010800040101010101" pitchFamily="2" charset="-122"/>
              <a:ea typeface="华文行楷" panose="02010800040101010101" pitchFamily="2" charset="-122"/>
            </a:endParaRPr>
          </a:p>
        </p:txBody>
      </p:sp>
      <p:pic>
        <p:nvPicPr>
          <p:cNvPr id="10" name="图片 9"/>
          <p:cNvPicPr>
            <a:picLocks noChangeAspect="1"/>
          </p:cNvPicPr>
          <p:nvPr userDrawn="1"/>
        </p:nvPicPr>
        <p:blipFill>
          <a:blip r:embed="rId14"/>
          <a:stretch>
            <a:fillRect/>
          </a:stretch>
        </p:blipFill>
        <p:spPr>
          <a:xfrm>
            <a:off x="8458201" y="246870"/>
            <a:ext cx="396945" cy="30181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random/>
  </p:transition>
  <p:txStyles>
    <p:titleStyle>
      <a:lvl1pPr algn="ctr" rtl="0" eaLnBrk="0" fontAlgn="base" hangingPunct="0">
        <a:spcBef>
          <a:spcPct val="0"/>
        </a:spcBef>
        <a:spcAft>
          <a:spcPct val="0"/>
        </a:spcAft>
        <a:defRPr kumimoji="1" sz="2700" b="1">
          <a:solidFill>
            <a:srgbClr val="80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5pPr>
      <a:lvl6pPr marL="342900" algn="ctr" rtl="0" fontAlgn="base">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6pPr>
      <a:lvl7pPr marL="685800" algn="ctr" rtl="0" fontAlgn="base">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7pPr>
      <a:lvl8pPr marL="1028700" algn="ctr" rtl="0" fontAlgn="base">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8pPr>
      <a:lvl9pPr marL="1371600" algn="ctr" rtl="0" fontAlgn="base">
        <a:spcBef>
          <a:spcPct val="0"/>
        </a:spcBef>
        <a:spcAft>
          <a:spcPct val="0"/>
        </a:spcAft>
        <a:defRPr kumimoji="1" sz="2700" b="1">
          <a:solidFill>
            <a:srgbClr val="800000"/>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9pPr>
    </p:titleStyle>
    <p:bodyStyle>
      <a:lvl1pPr marL="257175" indent="-257175" algn="l" rtl="0" eaLnBrk="0" fontAlgn="base" hangingPunct="0">
        <a:spcBef>
          <a:spcPct val="20000"/>
        </a:spcBef>
        <a:spcAft>
          <a:spcPct val="0"/>
        </a:spcAft>
        <a:buChar char="•"/>
        <a:defRPr kumimoji="1" sz="2400" b="1">
          <a:solidFill>
            <a:srgbClr val="003399"/>
          </a:solidFill>
          <a:effectLst>
            <a:outerShdw blurRad="38100" dist="38100" dir="2700000" algn="tl">
              <a:srgbClr val="C0C0C0"/>
            </a:outerShdw>
          </a:effectLst>
          <a:latin typeface="+mn-lt"/>
          <a:ea typeface="楷体" panose="02010609060101010101" pitchFamily="49" charset="-122"/>
          <a:cs typeface="+mn-cs"/>
        </a:defRPr>
      </a:lvl1pPr>
      <a:lvl2pPr marL="557530" indent="-214630" algn="l" rtl="0" eaLnBrk="0" fontAlgn="base" hangingPunct="0">
        <a:spcBef>
          <a:spcPct val="20000"/>
        </a:spcBef>
        <a:spcAft>
          <a:spcPct val="0"/>
        </a:spcAft>
        <a:buChar char="–"/>
        <a:defRPr kumimoji="1" sz="2100" b="1">
          <a:solidFill>
            <a:srgbClr val="003399"/>
          </a:solidFill>
          <a:effectLst>
            <a:outerShdw blurRad="38100" dist="38100" dir="2700000" algn="tl">
              <a:srgbClr val="C0C0C0"/>
            </a:outerShdw>
          </a:effectLst>
          <a:latin typeface="+mn-lt"/>
          <a:ea typeface="楷体" panose="02010609060101010101" pitchFamily="49" charset="-122"/>
        </a:defRPr>
      </a:lvl2pPr>
      <a:lvl3pPr marL="857250" indent="-171450" algn="l" rtl="0" eaLnBrk="0" fontAlgn="base" hangingPunct="0">
        <a:spcBef>
          <a:spcPct val="20000"/>
        </a:spcBef>
        <a:spcAft>
          <a:spcPct val="0"/>
        </a:spcAft>
        <a:buChar char="•"/>
        <a:defRPr kumimoji="1" sz="1800" b="1">
          <a:solidFill>
            <a:srgbClr val="003399"/>
          </a:solidFill>
          <a:effectLst>
            <a:outerShdw blurRad="38100" dist="38100" dir="2700000" algn="tl">
              <a:srgbClr val="C0C0C0"/>
            </a:outerShdw>
          </a:effectLst>
          <a:latin typeface="+mn-lt"/>
          <a:ea typeface="楷体" panose="02010609060101010101" pitchFamily="49" charset="-122"/>
        </a:defRPr>
      </a:lvl3pPr>
      <a:lvl4pPr marL="1200150" indent="-171450" algn="l" rtl="0" eaLnBrk="0" fontAlgn="base" hangingPunct="0">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楷体" panose="02010609060101010101" pitchFamily="49" charset="-122"/>
        </a:defRPr>
      </a:lvl4pPr>
      <a:lvl5pPr marL="1543050" indent="-171450" algn="l" rtl="0" eaLnBrk="0" fontAlgn="base" hangingPunct="0">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楷体" panose="02010609060101010101" pitchFamily="49" charset="-122"/>
        </a:defRPr>
      </a:lvl5pPr>
      <a:lvl6pPr marL="1885950" indent="-171450" algn="l" rtl="0" fontAlgn="base">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mn-ea"/>
        </a:defRPr>
      </a:lvl6pPr>
      <a:lvl7pPr marL="2228850" indent="-171450" algn="l" rtl="0" fontAlgn="base">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mn-ea"/>
        </a:defRPr>
      </a:lvl7pPr>
      <a:lvl8pPr marL="2571750" indent="-171450" algn="l" rtl="0" fontAlgn="base">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mn-ea"/>
        </a:defRPr>
      </a:lvl8pPr>
      <a:lvl9pPr marL="2914650" indent="-171450" algn="l" rtl="0" fontAlgn="base">
        <a:spcBef>
          <a:spcPct val="20000"/>
        </a:spcBef>
        <a:spcAft>
          <a:spcPct val="0"/>
        </a:spcAft>
        <a:buChar char="»"/>
        <a:defRPr kumimoji="1" sz="15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20.xml"/><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 Target="slide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c.biancheng.net/linux_tutori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1312911" y="1440562"/>
            <a:ext cx="7013551" cy="3508653"/>
          </a:xfrm>
          <a:prstGeom prst="rect">
            <a:avLst/>
          </a:prstGeom>
          <a:noFill/>
          <a:ln w="9525">
            <a:noFill/>
            <a:miter lim="800000"/>
          </a:ln>
        </p:spPr>
        <p:txBody>
          <a:bodyPr wrap="square">
            <a:spAutoFit/>
          </a:bodyPr>
          <a:lstStyle/>
          <a:p>
            <a:pPr>
              <a:spcBef>
                <a:spcPct val="50000"/>
              </a:spcBef>
            </a:pPr>
            <a:r>
              <a:rPr lang="zh-CN" altLang="en-US" sz="2400" b="1" dirty="0">
                <a:solidFill>
                  <a:srgbClr val="6C0000"/>
                </a:solidFill>
                <a:latin typeface="华文楷体" panose="02010600040101010101" pitchFamily="2" charset="-122"/>
                <a:ea typeface="华文楷体" panose="02010600040101010101" pitchFamily="2" charset="-122"/>
              </a:rPr>
              <a:t>机制与策略</a:t>
            </a:r>
            <a:endParaRPr lang="en-US" altLang="zh-CN" sz="2400" b="1" dirty="0">
              <a:solidFill>
                <a:srgbClr val="6C0000"/>
              </a:solidFill>
              <a:latin typeface="华文楷体" panose="02010600040101010101" pitchFamily="2" charset="-122"/>
              <a:ea typeface="华文楷体" panose="02010600040101010101" pitchFamily="2" charset="-122"/>
            </a:endParaRPr>
          </a:p>
          <a:p>
            <a:pPr>
              <a:spcBef>
                <a:spcPct val="50000"/>
              </a:spcBef>
            </a:pPr>
            <a:endParaRPr lang="en-US" altLang="zh-CN" sz="2000" b="1" dirty="0">
              <a:solidFill>
                <a:srgbClr val="002060"/>
              </a:solidFill>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       </a:t>
            </a:r>
            <a:r>
              <a:rPr lang="zh-CN" altLang="zh-CN" sz="2400" b="1" dirty="0">
                <a:latin typeface="华文楷体" panose="02010600040101010101" pitchFamily="2" charset="-122"/>
                <a:ea typeface="华文楷体" panose="02010600040101010101" pitchFamily="2" charset="-122"/>
              </a:rPr>
              <a:t>区别对待机制（</a:t>
            </a:r>
            <a:r>
              <a:rPr lang="en-US" altLang="zh-CN" sz="2400" b="1" dirty="0">
                <a:latin typeface="华文楷体" panose="02010600040101010101" pitchFamily="2" charset="-122"/>
                <a:ea typeface="华文楷体" panose="02010600040101010101" pitchFamily="2" charset="-122"/>
              </a:rPr>
              <a:t>mechanism</a:t>
            </a:r>
            <a:r>
              <a:rPr lang="zh-CN" altLang="zh-CN" sz="2400" b="1" dirty="0">
                <a:latin typeface="华文楷体" panose="02010600040101010101" pitchFamily="2" charset="-122"/>
                <a:ea typeface="华文楷体" panose="02010600040101010101" pitchFamily="2" charset="-122"/>
              </a:rPr>
              <a:t>）和策略（</a:t>
            </a:r>
            <a:r>
              <a:rPr lang="en-US" altLang="zh-CN" sz="2400" b="1" dirty="0">
                <a:latin typeface="华文楷体" panose="02010600040101010101" pitchFamily="2" charset="-122"/>
                <a:ea typeface="华文楷体" panose="02010600040101010101" pitchFamily="2" charset="-122"/>
              </a:rPr>
              <a:t>policy</a:t>
            </a:r>
            <a:r>
              <a:rPr lang="zh-CN" altLang="zh-CN" sz="2400" b="1" dirty="0">
                <a:latin typeface="华文楷体" panose="02010600040101010101" pitchFamily="2" charset="-122"/>
                <a:ea typeface="华文楷体" panose="02010600040101010101" pitchFamily="2" charset="-122"/>
              </a:rPr>
              <a:t>）是操作系统设计的一种非常有效的思路。大部分的编程问题都可以被切割成两个部分：</a:t>
            </a:r>
            <a:endParaRPr lang="en-US" altLang="zh-CN" sz="2400" b="1" dirty="0">
              <a:latin typeface="华文楷体" panose="02010600040101010101" pitchFamily="2" charset="-122"/>
              <a:ea typeface="华文楷体" panose="02010600040101010101" pitchFamily="2" charset="-122"/>
            </a:endParaRPr>
          </a:p>
          <a:p>
            <a:endParaRPr lang="en-US" altLang="zh-CN" sz="2400" b="1" dirty="0">
              <a:latin typeface="华文楷体" panose="02010600040101010101" pitchFamily="2" charset="-122"/>
              <a:ea typeface="华文楷体" panose="02010600040101010101" pitchFamily="2" charset="-122"/>
            </a:endParaRPr>
          </a:p>
          <a:p>
            <a:pPr marL="342900" indent="-342900">
              <a:buFont typeface="Wingdings" panose="05000000000000000000" pitchFamily="2" charset="2"/>
              <a:buChar char="Ø"/>
            </a:pPr>
            <a:r>
              <a:rPr lang="zh-CN" altLang="zh-CN" sz="2400" b="1" dirty="0">
                <a:latin typeface="华文楷体" panose="02010600040101010101" pitchFamily="2" charset="-122"/>
                <a:ea typeface="华文楷体" panose="02010600040101010101" pitchFamily="2" charset="-122"/>
              </a:rPr>
              <a:t>“需要提供什么功能（机制）</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what</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pPr marL="342900" indent="-342900">
              <a:buFont typeface="Wingdings" panose="05000000000000000000" pitchFamily="2" charset="2"/>
              <a:buChar char="Ø"/>
            </a:pPr>
            <a:endParaRPr lang="en-US" altLang="zh-CN" sz="2400" b="1" dirty="0">
              <a:latin typeface="华文楷体" panose="02010600040101010101" pitchFamily="2" charset="-122"/>
              <a:ea typeface="华文楷体" panose="02010600040101010101" pitchFamily="2" charset="-122"/>
            </a:endParaRPr>
          </a:p>
          <a:p>
            <a:pPr marL="342900" indent="-342900">
              <a:buFont typeface="Wingdings" panose="05000000000000000000" pitchFamily="2" charset="2"/>
              <a:buChar char="Ø"/>
            </a:pPr>
            <a:r>
              <a:rPr lang="zh-CN" altLang="zh-CN" sz="2400" b="1" dirty="0">
                <a:latin typeface="华文楷体" panose="02010600040101010101" pitchFamily="2" charset="-122"/>
                <a:ea typeface="华文楷体" panose="02010600040101010101" pitchFamily="2" charset="-122"/>
              </a:rPr>
              <a:t>“怎样实现这些功能（策略）</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how</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endParaRPr lang="zh-CN" altLang="en-US" sz="2400" b="1" dirty="0">
              <a:solidFill>
                <a:srgbClr val="002060"/>
              </a:solidFill>
              <a:latin typeface="华文楷体" panose="02010600040101010101" pitchFamily="2" charset="-122"/>
              <a:ea typeface="华文楷体" panose="02010600040101010101" pitchFamily="2" charset="-122"/>
            </a:endParaRPr>
          </a:p>
        </p:txBody>
      </p:sp>
      <p:sp>
        <p:nvSpPr>
          <p:cNvPr id="5" name="矩形 4"/>
          <p:cNvSpPr/>
          <p:nvPr/>
        </p:nvSpPr>
        <p:spPr>
          <a:xfrm>
            <a:off x="1025787" y="1513619"/>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Text Placeholder 1"/>
          <p:cNvSpPr txBox="1"/>
          <p:nvPr/>
        </p:nvSpPr>
        <p:spPr>
          <a:xfrm>
            <a:off x="1115616" y="260648"/>
            <a:ext cx="5701478" cy="50783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100" b="1" kern="1200" spc="225">
                <a:solidFill>
                  <a:schemeClr val="bg1"/>
                </a:solidFill>
                <a:latin typeface="+mj-ea"/>
                <a:ea typeface="+mj-ea"/>
                <a:cs typeface="+mn-cs"/>
              </a:defRPr>
            </a:lvl1pPr>
            <a:lvl2pPr marL="342900" indent="0" algn="l" defTabSz="914400" rtl="0" eaLnBrk="1" latinLnBrk="0" hangingPunct="1">
              <a:lnSpc>
                <a:spcPct val="90000"/>
              </a:lnSpc>
              <a:spcBef>
                <a:spcPts val="500"/>
              </a:spcBef>
              <a:buFontTx/>
              <a:buNone/>
              <a:defRPr sz="2100" b="1" kern="1200">
                <a:solidFill>
                  <a:schemeClr val="bg1"/>
                </a:solidFill>
                <a:latin typeface="+mj-ea"/>
                <a:ea typeface="+mj-ea"/>
                <a:cs typeface="+mn-cs"/>
              </a:defRPr>
            </a:lvl2pPr>
            <a:lvl3pPr marL="685800" indent="0" algn="l" defTabSz="914400" rtl="0" eaLnBrk="1" latinLnBrk="0" hangingPunct="1">
              <a:lnSpc>
                <a:spcPct val="90000"/>
              </a:lnSpc>
              <a:spcBef>
                <a:spcPts val="500"/>
              </a:spcBef>
              <a:buFontTx/>
              <a:buNone/>
              <a:defRPr sz="2100" b="1" kern="1200">
                <a:solidFill>
                  <a:schemeClr val="bg1"/>
                </a:solidFill>
                <a:latin typeface="+mj-ea"/>
                <a:ea typeface="+mj-ea"/>
                <a:cs typeface="+mn-cs"/>
              </a:defRPr>
            </a:lvl3pPr>
            <a:lvl4pPr marL="1028700" indent="0" algn="l" defTabSz="914400" rtl="0" eaLnBrk="1" latinLnBrk="0" hangingPunct="1">
              <a:lnSpc>
                <a:spcPct val="90000"/>
              </a:lnSpc>
              <a:spcBef>
                <a:spcPts val="500"/>
              </a:spcBef>
              <a:buFontTx/>
              <a:buNone/>
              <a:defRPr sz="2100" b="1" kern="1200">
                <a:solidFill>
                  <a:schemeClr val="bg1"/>
                </a:solidFill>
                <a:latin typeface="+mj-ea"/>
                <a:ea typeface="+mj-ea"/>
                <a:cs typeface="+mn-cs"/>
              </a:defRPr>
            </a:lvl4pPr>
            <a:lvl5pPr marL="1371600" indent="0" algn="l" defTabSz="914400" rtl="0" eaLnBrk="1" latinLnBrk="0" hangingPunct="1">
              <a:lnSpc>
                <a:spcPct val="90000"/>
              </a:lnSpc>
              <a:spcBef>
                <a:spcPts val="500"/>
              </a:spcBef>
              <a:buFontTx/>
              <a:buNone/>
              <a:defRPr sz="2100" b="1" kern="1200">
                <a:solidFill>
                  <a:schemeClr val="bg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华文楷体" panose="02010600040101010101" pitchFamily="2" charset="-122"/>
                <a:ea typeface="华文楷体" panose="02010600040101010101" pitchFamily="2" charset="-122"/>
              </a:rPr>
              <a:t>第</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章 操作系统的结构</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21992" y="1868201"/>
            <a:ext cx="6177396" cy="4059432"/>
          </a:xfrm>
          <a:prstGeom prst="rect">
            <a:avLst/>
          </a:prstGeom>
        </p:spPr>
      </p:pic>
      <p:sp>
        <p:nvSpPr>
          <p:cNvPr id="3" name="Text Placeholder 1"/>
          <p:cNvSpPr txBox="1"/>
          <p:nvPr/>
        </p:nvSpPr>
        <p:spPr bwMode="auto">
          <a:xfrm>
            <a:off x="1254908" y="251086"/>
            <a:ext cx="5701478" cy="507831"/>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2.2    </a:t>
            </a:r>
            <a:r>
              <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系统调用</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4" name="矩形 3"/>
          <p:cNvSpPr/>
          <p:nvPr/>
        </p:nvSpPr>
        <p:spPr>
          <a:xfrm>
            <a:off x="683568" y="1144065"/>
            <a:ext cx="2954655" cy="461665"/>
          </a:xfrm>
          <a:prstGeom prst="rect">
            <a:avLst/>
          </a:prstGeom>
        </p:spPr>
        <p:txBody>
          <a:bodyPr wrap="none">
            <a:spAutoFit/>
          </a:bodyPr>
          <a:lstStyle/>
          <a:p>
            <a:r>
              <a:rPr lang="zh-CN" altLang="zh-CN" sz="2400" b="1" kern="0" dirty="0">
                <a:solidFill>
                  <a:srgbClr val="6C0000"/>
                </a:solidFill>
                <a:latin typeface="华文楷体" panose="02010600040101010101" pitchFamily="2" charset="-122"/>
                <a:ea typeface="华文楷体" panose="02010600040101010101" pitchFamily="2" charset="-122"/>
                <a:cs typeface="宋体" panose="02010600030101010101" pitchFamily="2" charset="-122"/>
              </a:rPr>
              <a:t>系统调用的工作过程</a:t>
            </a:r>
            <a:endParaRPr lang="zh-CN" altLang="en-US" sz="2400" b="1" dirty="0">
              <a:solidFill>
                <a:srgbClr val="6C0000"/>
              </a:solidFill>
              <a:latin typeface="华文楷体" panose="02010600040101010101" pitchFamily="2" charset="-122"/>
              <a:ea typeface="华文楷体" panose="02010600040101010101" pitchFamily="2" charset="-122"/>
            </a:endParaRPr>
          </a:p>
        </p:txBody>
      </p:sp>
      <p:sp>
        <p:nvSpPr>
          <p:cNvPr id="5" name="矩形 4"/>
          <p:cNvSpPr/>
          <p:nvPr/>
        </p:nvSpPr>
        <p:spPr>
          <a:xfrm>
            <a:off x="554982" y="1235964"/>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8384720" cy="5462270"/>
          </a:xfrm>
          <a:prstGeom prst="rect">
            <a:avLst/>
          </a:prstGeom>
        </p:spPr>
        <p:txBody>
          <a:bodyPr wrap="square">
            <a:spAutoFit/>
          </a:bodyPr>
          <a:lstStyle/>
          <a:p>
            <a:pPr indent="266700">
              <a:lnSpc>
                <a:spcPct val="125000"/>
              </a:lnSpc>
              <a:spcAft>
                <a:spcPts val="0"/>
              </a:spcAft>
            </a:pPr>
            <a:r>
              <a:rPr lang="zh-CN" altLang="zh-CN" sz="24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系统调用</a:t>
            </a:r>
            <a:r>
              <a:rPr lang="zh-CN" altLang="zh-CN" sz="2400" b="1" kern="0" dirty="0">
                <a:solidFill>
                  <a:srgbClr val="6C0000"/>
                </a:solidFill>
                <a:latin typeface="华文楷体" panose="02010600040101010101" pitchFamily="2" charset="-122"/>
                <a:ea typeface="华文楷体" panose="02010600040101010101" pitchFamily="2" charset="-122"/>
                <a:cs typeface="宋体" panose="02010600030101010101" pitchFamily="2" charset="-122"/>
              </a:rPr>
              <a:t>向系统传递参数有三种常用方法：</a:t>
            </a:r>
            <a:endParaRPr lang="en-US" altLang="zh-CN" sz="2400" b="1" kern="0" dirty="0">
              <a:solidFill>
                <a:srgbClr val="6C0000"/>
              </a:solidFill>
              <a:latin typeface="华文楷体" panose="02010600040101010101" pitchFamily="2" charset="-122"/>
              <a:ea typeface="华文楷体" panose="02010600040101010101" pitchFamily="2" charset="-122"/>
              <a:cs typeface="宋体" panose="02010600030101010101" pitchFamily="2" charset="-122"/>
            </a:endParaRPr>
          </a:p>
          <a:p>
            <a:pPr indent="266700">
              <a:lnSpc>
                <a:spcPct val="125000"/>
              </a:lnSpc>
              <a:spcAft>
                <a:spcPts val="0"/>
              </a:spcAft>
            </a:pPr>
            <a:endParaRPr lang="zh-CN"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a:p>
            <a:pPr indent="266700">
              <a:lnSpc>
                <a:spcPct val="125000"/>
              </a:lnSpc>
              <a:spcAft>
                <a:spcPts val="0"/>
              </a:spcAft>
            </a:pPr>
            <a:r>
              <a:rPr lang="en-US"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rPr>
              <a:t>1</a:t>
            </a:r>
            <a:r>
              <a:rPr lang="zh-CN"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rPr>
              <a:t>）直接通过</a:t>
            </a:r>
            <a:r>
              <a:rPr lang="zh-CN" altLang="zh-CN" sz="2000" kern="0" dirty="0">
                <a:solidFill>
                  <a:srgbClr val="FF0000"/>
                </a:solidFill>
                <a:latin typeface="华文楷体" panose="02010600040101010101" pitchFamily="2" charset="-122"/>
                <a:ea typeface="华文楷体" panose="02010600040101010101" pitchFamily="2" charset="-122"/>
                <a:cs typeface="宋体" panose="02010600030101010101" pitchFamily="2" charset="-122"/>
              </a:rPr>
              <a:t>寄存器</a:t>
            </a:r>
            <a:r>
              <a:rPr lang="zh-CN"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rPr>
              <a:t>来传递参数。</a:t>
            </a:r>
            <a:endParaRPr lang="en-US"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endParaRPr>
          </a:p>
          <a:p>
            <a:pPr indent="266700">
              <a:lnSpc>
                <a:spcPct val="125000"/>
              </a:lnSpc>
              <a:spcAft>
                <a:spcPts val="0"/>
              </a:spcAft>
            </a:pPr>
            <a:r>
              <a:rPr lang="en-US" altLang="zh-CN" sz="2000" b="1" dirty="0">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rPr>
              <a:t>适用于参数数量较少的情况。</a:t>
            </a:r>
            <a:r>
              <a:rPr lang="zh-CN" altLang="zh-CN" sz="2000" b="1" dirty="0">
                <a:latin typeface="华文楷体" panose="02010600040101010101" pitchFamily="2" charset="-122"/>
                <a:ea typeface="华文楷体" panose="02010600040101010101" pitchFamily="2" charset="-122"/>
              </a:rPr>
              <a:t>在</a:t>
            </a:r>
            <a:r>
              <a:rPr lang="en-US" altLang="zh-CN" sz="2000" b="1" dirty="0">
                <a:latin typeface="华文楷体" panose="02010600040101010101" pitchFamily="2" charset="-122"/>
                <a:ea typeface="华文楷体" panose="02010600040101010101" pitchFamily="2" charset="-122"/>
              </a:rPr>
              <a:t>x86</a:t>
            </a:r>
            <a:r>
              <a:rPr lang="zh-CN" altLang="zh-CN" sz="2000" b="1" dirty="0">
                <a:latin typeface="华文楷体" panose="02010600040101010101" pitchFamily="2" charset="-122"/>
                <a:ea typeface="华文楷体" panose="02010600040101010101" pitchFamily="2" charset="-122"/>
              </a:rPr>
              <a:t>系统上，</a:t>
            </a:r>
            <a:r>
              <a:rPr lang="en-US" altLang="zh-CN" sz="2000" b="1" dirty="0">
                <a:latin typeface="华文楷体" panose="02010600040101010101" pitchFamily="2" charset="-122"/>
                <a:ea typeface="华文楷体" panose="02010600040101010101" pitchFamily="2" charset="-122"/>
              </a:rPr>
              <a:t>Linux</a:t>
            </a:r>
            <a:r>
              <a:rPr lang="zh-CN" altLang="en-US" sz="2000" b="1" dirty="0">
                <a:latin typeface="华文楷体" panose="02010600040101010101" pitchFamily="2" charset="-122"/>
                <a:ea typeface="华文楷体" panose="02010600040101010101" pitchFamily="2" charset="-122"/>
              </a:rPr>
              <a:t>的</a:t>
            </a:r>
            <a:r>
              <a:rPr lang="zh-CN" altLang="zh-CN" sz="2000" b="1" dirty="0">
                <a:latin typeface="华文楷体" panose="02010600040101010101" pitchFamily="2" charset="-122"/>
                <a:ea typeface="华文楷体" panose="02010600040101010101" pitchFamily="2" charset="-122"/>
              </a:rPr>
              <a:t>系统调用的前</a:t>
            </a:r>
            <a:r>
              <a:rPr lang="en-US" altLang="zh-CN" sz="2000" b="1" dirty="0">
                <a:latin typeface="华文楷体" panose="02010600040101010101" pitchFamily="2" charset="-122"/>
                <a:ea typeface="华文楷体" panose="02010600040101010101" pitchFamily="2" charset="-122"/>
              </a:rPr>
              <a:t>5 </a:t>
            </a:r>
            <a:endParaRPr lang="en-US" altLang="zh-CN" sz="2000" b="1" dirty="0">
              <a:latin typeface="华文楷体" panose="02010600040101010101" pitchFamily="2" charset="-122"/>
              <a:ea typeface="华文楷体" panose="02010600040101010101" pitchFamily="2" charset="-122"/>
            </a:endParaRPr>
          </a:p>
          <a:p>
            <a:pPr indent="266700">
              <a:lnSpc>
                <a:spcPct val="125000"/>
              </a:lnSpc>
              <a:spcAft>
                <a:spcPts val="0"/>
              </a:spcAft>
            </a:pPr>
            <a:r>
              <a:rPr lang="zh-CN" altLang="zh-CN" sz="2000" b="1" dirty="0">
                <a:latin typeface="华文楷体" panose="02010600040101010101" pitchFamily="2" charset="-122"/>
                <a:ea typeface="华文楷体" panose="02010600040101010101" pitchFamily="2" charset="-122"/>
              </a:rPr>
              <a:t>个参数</a:t>
            </a:r>
            <a:r>
              <a:rPr lang="zh-CN" altLang="en-US" sz="2000" b="1" dirty="0">
                <a:latin typeface="华文楷体" panose="02010600040101010101" pitchFamily="2" charset="-122"/>
                <a:ea typeface="华文楷体" panose="02010600040101010101" pitchFamily="2" charset="-122"/>
              </a:rPr>
              <a:t>依次</a:t>
            </a:r>
            <a:r>
              <a:rPr lang="zh-CN" altLang="zh-CN" sz="2000" b="1" dirty="0">
                <a:latin typeface="华文楷体" panose="02010600040101010101" pitchFamily="2" charset="-122"/>
                <a:ea typeface="华文楷体" panose="02010600040101010101" pitchFamily="2" charset="-122"/>
              </a:rPr>
              <a:t>放在</a:t>
            </a:r>
            <a:r>
              <a:rPr lang="zh-CN" altLang="en-US" sz="2000" b="1" dirty="0">
                <a:latin typeface="华文楷体" panose="02010600040101010101" pitchFamily="2" charset="-122"/>
                <a:ea typeface="华文楷体" panose="02010600040101010101" pitchFamily="2" charset="-122"/>
              </a:rPr>
              <a:t>寄存器</a:t>
            </a:r>
            <a:r>
              <a:rPr lang="en-US" altLang="zh-CN" sz="2000" b="1" dirty="0" err="1">
                <a:latin typeface="华文楷体" panose="02010600040101010101" pitchFamily="2" charset="-122"/>
                <a:ea typeface="华文楷体" panose="02010600040101010101" pitchFamily="2" charset="-122"/>
              </a:rPr>
              <a:t>ebx,ecx,edx,esi</a:t>
            </a:r>
            <a:r>
              <a:rPr lang="zh-CN" altLang="zh-CN" sz="2000" b="1" dirty="0">
                <a:latin typeface="华文楷体" panose="02010600040101010101" pitchFamily="2" charset="-122"/>
                <a:ea typeface="华文楷体" panose="02010600040101010101" pitchFamily="2" charset="-122"/>
              </a:rPr>
              <a:t>和</a:t>
            </a:r>
            <a:r>
              <a:rPr lang="en-US" altLang="zh-CN" sz="2000" b="1" dirty="0" err="1">
                <a:latin typeface="华文楷体" panose="02010600040101010101" pitchFamily="2" charset="-122"/>
                <a:ea typeface="华文楷体" panose="02010600040101010101" pitchFamily="2" charset="-122"/>
              </a:rPr>
              <a:t>edi</a:t>
            </a:r>
            <a:r>
              <a:rPr lang="zh-CN" altLang="zh-CN" sz="2000" b="1" dirty="0">
                <a:latin typeface="华文楷体" panose="02010600040101010101" pitchFamily="2" charset="-122"/>
                <a:ea typeface="华文楷体" panose="02010600040101010101" pitchFamily="2" charset="-122"/>
              </a:rPr>
              <a:t>中</a:t>
            </a:r>
            <a:r>
              <a:rPr lang="zh-CN" altLang="en-US" sz="2000" b="1" dirty="0">
                <a:latin typeface="华文楷体" panose="02010600040101010101" pitchFamily="2" charset="-122"/>
                <a:ea typeface="华文楷体" panose="02010600040101010101" pitchFamily="2" charset="-122"/>
              </a:rPr>
              <a:t>。</a:t>
            </a:r>
            <a:endParaRPr lang="en-US" altLang="zh-CN" sz="2000" b="1" dirty="0">
              <a:latin typeface="华文楷体" panose="02010600040101010101" pitchFamily="2" charset="-122"/>
              <a:ea typeface="华文楷体" panose="02010600040101010101" pitchFamily="2" charset="-122"/>
            </a:endParaRPr>
          </a:p>
          <a:p>
            <a:pPr indent="266700">
              <a:lnSpc>
                <a:spcPct val="125000"/>
              </a:lnSpc>
              <a:spcAft>
                <a:spcPts val="0"/>
              </a:spcAft>
            </a:pPr>
            <a:endParaRPr lang="en-US" altLang="zh-CN" sz="1000" b="1" kern="0" dirty="0">
              <a:latin typeface="华文楷体" panose="02010600040101010101" pitchFamily="2" charset="-122"/>
              <a:ea typeface="华文楷体" panose="02010600040101010101" pitchFamily="2" charset="-122"/>
              <a:cs typeface="宋体" panose="02010600030101010101" pitchFamily="2" charset="-122"/>
            </a:endParaRPr>
          </a:p>
          <a:p>
            <a:pPr indent="266700">
              <a:lnSpc>
                <a:spcPct val="125000"/>
              </a:lnSpc>
              <a:spcAft>
                <a:spcPts val="0"/>
              </a:spcAft>
            </a:pPr>
            <a:r>
              <a:rPr lang="en-US"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rPr>
              <a:t>2</a:t>
            </a:r>
            <a:r>
              <a:rPr lang="zh-CN"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rPr>
              <a:t>）参数存在</a:t>
            </a:r>
            <a:r>
              <a:rPr lang="zh-CN" altLang="zh-CN" sz="2000" b="1" kern="0" dirty="0">
                <a:solidFill>
                  <a:srgbClr val="FF0000"/>
                </a:solidFill>
                <a:latin typeface="华文楷体" panose="02010600040101010101" pitchFamily="2" charset="-122"/>
                <a:ea typeface="华文楷体" panose="02010600040101010101" pitchFamily="2" charset="-122"/>
                <a:cs typeface="宋体" panose="02010600030101010101" pitchFamily="2" charset="-122"/>
              </a:rPr>
              <a:t>内存</a:t>
            </a:r>
            <a:r>
              <a:rPr lang="zh-CN" altLang="en-US"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rPr>
              <a:t>中</a:t>
            </a:r>
            <a:endParaRPr lang="en-US"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endParaRPr>
          </a:p>
          <a:p>
            <a:pPr indent="266700">
              <a:lnSpc>
                <a:spcPct val="125000"/>
              </a:lnSpc>
              <a:spcAft>
                <a:spcPts val="0"/>
              </a:spcAft>
            </a:pPr>
            <a:r>
              <a:rPr lang="en-US" altLang="zh-CN" sz="2000" b="1" kern="0" dirty="0">
                <a:latin typeface="华文楷体" panose="02010600040101010101" pitchFamily="2" charset="-122"/>
                <a:ea typeface="华文楷体" panose="02010600040101010101" pitchFamily="2" charset="-122"/>
                <a:cs typeface="宋体" panose="02010600030101010101" pitchFamily="2" charset="-122"/>
              </a:rPr>
              <a:t>        </a:t>
            </a:r>
            <a:r>
              <a:rPr lang="zh-CN" altLang="zh-CN" sz="2000" b="1" kern="0" dirty="0">
                <a:latin typeface="华文楷体" panose="02010600040101010101" pitchFamily="2" charset="-122"/>
                <a:ea typeface="华文楷体" panose="02010600040101010101" pitchFamily="2" charset="-122"/>
                <a:cs typeface="宋体" panose="02010600030101010101" pitchFamily="2" charset="-122"/>
              </a:rPr>
              <a:t>参数数目比较多的时候，这些参数通常存在内存的某个区域中，内</a:t>
            </a:r>
            <a:endParaRPr lang="en-US" altLang="zh-CN" sz="2000" b="1" kern="0" dirty="0">
              <a:latin typeface="华文楷体" panose="02010600040101010101" pitchFamily="2" charset="-122"/>
              <a:ea typeface="华文楷体" panose="02010600040101010101" pitchFamily="2" charset="-122"/>
              <a:cs typeface="宋体" panose="02010600030101010101" pitchFamily="2" charset="-122"/>
            </a:endParaRPr>
          </a:p>
          <a:p>
            <a:pPr indent="266700">
              <a:lnSpc>
                <a:spcPct val="125000"/>
              </a:lnSpc>
              <a:spcAft>
                <a:spcPts val="0"/>
              </a:spcAft>
            </a:pPr>
            <a:r>
              <a:rPr lang="zh-CN" altLang="zh-CN" sz="2000" b="1" kern="0" dirty="0">
                <a:latin typeface="华文楷体" panose="02010600040101010101" pitchFamily="2" charset="-122"/>
                <a:ea typeface="华文楷体" panose="02010600040101010101" pitchFamily="2" charset="-122"/>
                <a:cs typeface="宋体" panose="02010600030101010101" pitchFamily="2" charset="-122"/>
              </a:rPr>
              <a:t>存地址通过寄存器来传递。</a:t>
            </a:r>
            <a:r>
              <a:rPr lang="en-US" altLang="zh-CN" sz="2000" b="1" kern="0" dirty="0">
                <a:latin typeface="华文楷体" panose="02010600040101010101" pitchFamily="2" charset="-122"/>
                <a:ea typeface="华文楷体" panose="02010600040101010101" pitchFamily="2" charset="-122"/>
                <a:cs typeface="宋体" panose="02010600030101010101" pitchFamily="2" charset="-122"/>
              </a:rPr>
              <a:t>Linux </a:t>
            </a:r>
            <a:r>
              <a:rPr lang="zh-CN" altLang="zh-CN" sz="2000" b="1" kern="0" dirty="0">
                <a:latin typeface="华文楷体" panose="02010600040101010101" pitchFamily="2" charset="-122"/>
                <a:ea typeface="华文楷体" panose="02010600040101010101" pitchFamily="2" charset="-122"/>
                <a:cs typeface="宋体" panose="02010600030101010101" pitchFamily="2" charset="-122"/>
              </a:rPr>
              <a:t>和</a:t>
            </a:r>
            <a:r>
              <a:rPr lang="en-US" altLang="zh-CN" sz="2000" b="1" kern="0" dirty="0">
                <a:latin typeface="华文楷体" panose="02010600040101010101" pitchFamily="2" charset="-122"/>
                <a:ea typeface="华文楷体" panose="02010600040101010101" pitchFamily="2" charset="-122"/>
                <a:cs typeface="宋体" panose="02010600030101010101" pitchFamily="2" charset="-122"/>
              </a:rPr>
              <a:t> Solaris </a:t>
            </a:r>
            <a:r>
              <a:rPr lang="zh-CN" altLang="zh-CN" sz="2000" b="1" kern="0" dirty="0">
                <a:latin typeface="华文楷体" panose="02010600040101010101" pitchFamily="2" charset="-122"/>
                <a:ea typeface="华文楷体" panose="02010600040101010101" pitchFamily="2" charset="-122"/>
                <a:cs typeface="宋体" panose="02010600030101010101" pitchFamily="2" charset="-122"/>
              </a:rPr>
              <a:t>就采用这种方法。</a:t>
            </a:r>
            <a:endParaRPr lang="en-US" altLang="zh-CN" sz="2000" b="1" kern="0" dirty="0">
              <a:latin typeface="华文楷体" panose="02010600040101010101" pitchFamily="2" charset="-122"/>
              <a:ea typeface="华文楷体" panose="02010600040101010101" pitchFamily="2" charset="-122"/>
              <a:cs typeface="宋体" panose="02010600030101010101" pitchFamily="2" charset="-122"/>
            </a:endParaRPr>
          </a:p>
          <a:p>
            <a:pPr indent="266700">
              <a:lnSpc>
                <a:spcPct val="125000"/>
              </a:lnSpc>
              <a:spcAft>
                <a:spcPts val="0"/>
              </a:spcAft>
            </a:pPr>
            <a:endParaRPr lang="zh-CN" altLang="zh-CN" sz="1000" b="1" kern="100" dirty="0">
              <a:latin typeface="华文楷体" panose="02010600040101010101" pitchFamily="2" charset="-122"/>
              <a:ea typeface="华文楷体" panose="02010600040101010101" pitchFamily="2" charset="-122"/>
              <a:cs typeface="Times New Roman" panose="02020603050405020304" pitchFamily="18" charset="0"/>
            </a:endParaRPr>
          </a:p>
          <a:p>
            <a:pPr indent="266700">
              <a:lnSpc>
                <a:spcPct val="125000"/>
              </a:lnSpc>
              <a:spcAft>
                <a:spcPts val="0"/>
              </a:spcAft>
            </a:pPr>
            <a:r>
              <a:rPr lang="en-US"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rPr>
              <a:t>3</a:t>
            </a:r>
            <a:r>
              <a:rPr lang="zh-CN"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rPr>
              <a:t>）参数通过程序压入</a:t>
            </a:r>
            <a:r>
              <a:rPr lang="zh-CN" altLang="zh-CN" sz="2000" b="1" kern="0" dirty="0">
                <a:solidFill>
                  <a:srgbClr val="FF0000"/>
                </a:solidFill>
                <a:latin typeface="华文楷体" panose="02010600040101010101" pitchFamily="2" charset="-122"/>
                <a:ea typeface="华文楷体" panose="02010600040101010101" pitchFamily="2" charset="-122"/>
                <a:cs typeface="宋体" panose="02010600030101010101" pitchFamily="2" charset="-122"/>
              </a:rPr>
              <a:t>堆栈</a:t>
            </a:r>
            <a:r>
              <a:rPr lang="zh-CN"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rPr>
              <a:t>，并通过操作系统弹出</a:t>
            </a:r>
            <a:r>
              <a:rPr lang="en-US"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rPr>
              <a:t> </a:t>
            </a:r>
            <a:endParaRPr lang="en-US" altLang="zh-CN" sz="2000" b="1" kern="0" dirty="0">
              <a:solidFill>
                <a:srgbClr val="002C6C"/>
              </a:solidFill>
              <a:latin typeface="华文楷体" panose="02010600040101010101" pitchFamily="2" charset="-122"/>
              <a:ea typeface="华文楷体" panose="02010600040101010101" pitchFamily="2" charset="-122"/>
              <a:cs typeface="宋体" panose="02010600030101010101" pitchFamily="2" charset="-122"/>
            </a:endParaRPr>
          </a:p>
          <a:p>
            <a:pPr indent="266700">
              <a:lnSpc>
                <a:spcPct val="125000"/>
              </a:lnSpc>
              <a:spcAft>
                <a:spcPts val="0"/>
              </a:spcAft>
            </a:pPr>
            <a:r>
              <a:rPr lang="en-US" altLang="zh-CN" sz="2000" b="1" kern="0" dirty="0">
                <a:latin typeface="华文楷体" panose="02010600040101010101" pitchFamily="2" charset="-122"/>
                <a:ea typeface="华文楷体" panose="02010600040101010101" pitchFamily="2" charset="-122"/>
                <a:cs typeface="宋体" panose="02010600030101010101" pitchFamily="2" charset="-122"/>
              </a:rPr>
              <a:t>        </a:t>
            </a:r>
            <a:r>
              <a:rPr lang="zh-CN" altLang="zh-CN" sz="2000" b="1" kern="0" dirty="0">
                <a:latin typeface="华文楷体" panose="02010600040101010101" pitchFamily="2" charset="-122"/>
                <a:ea typeface="华文楷体" panose="02010600040101010101" pitchFamily="2" charset="-122"/>
                <a:cs typeface="宋体" panose="02010600030101010101" pitchFamily="2" charset="-122"/>
              </a:rPr>
              <a:t>有的系统偏爱内存区域或堆栈方法，因为这些方法并不限制传递参</a:t>
            </a:r>
            <a:endParaRPr lang="en-US" altLang="zh-CN" sz="2000" b="1" kern="0" dirty="0">
              <a:latin typeface="华文楷体" panose="02010600040101010101" pitchFamily="2" charset="-122"/>
              <a:ea typeface="华文楷体" panose="02010600040101010101" pitchFamily="2" charset="-122"/>
              <a:cs typeface="宋体" panose="02010600030101010101" pitchFamily="2" charset="-122"/>
            </a:endParaRPr>
          </a:p>
          <a:p>
            <a:pPr indent="266700">
              <a:lnSpc>
                <a:spcPct val="125000"/>
              </a:lnSpc>
              <a:spcAft>
                <a:spcPts val="0"/>
              </a:spcAft>
            </a:pPr>
            <a:r>
              <a:rPr lang="zh-CN" altLang="zh-CN" sz="2000" b="1" kern="0" dirty="0">
                <a:latin typeface="华文楷体" panose="02010600040101010101" pitchFamily="2" charset="-122"/>
                <a:ea typeface="华文楷体" panose="02010600040101010101" pitchFamily="2" charset="-122"/>
                <a:cs typeface="宋体" panose="02010600030101010101" pitchFamily="2" charset="-122"/>
              </a:rPr>
              <a:t>数的数量或长度。</a:t>
            </a:r>
            <a:endParaRPr lang="zh-CN" altLang="zh-CN" sz="2000"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Text Placeholder 1"/>
          <p:cNvSpPr txBox="1"/>
          <p:nvPr/>
        </p:nvSpPr>
        <p:spPr bwMode="auto">
          <a:xfrm>
            <a:off x="1115616" y="260648"/>
            <a:ext cx="5701478" cy="507831"/>
          </a:xfrm>
          <a:prstGeom prst="rect">
            <a:avLst/>
          </a:prstGeom>
          <a:noFill/>
          <a:ln w="9525">
            <a:noFill/>
            <a:miter lim="800000"/>
          </a:ln>
          <a:effectLst/>
        </p:spPr>
        <p:txBody>
          <a:bodyPr vert="horz" wrap="square" lIns="91440" tIns="45720" rIns="91440" bIns="45720" numCol="1" anchor="t" anchorCtr="0" compatLnSpc="1">
            <a:normAutofit/>
          </a:bodyPr>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4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2.2    </a:t>
            </a:r>
            <a:r>
              <a:rPr lang="zh-CN" altLang="en-US" sz="24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系统调用</a:t>
            </a:r>
            <a:endParaRPr lang="zh-CN" altLang="en-US" sz="24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57637" y="1252525"/>
            <a:ext cx="7174803" cy="5195268"/>
          </a:xfrm>
          <a:prstGeom prst="rect">
            <a:avLst/>
          </a:prstGeom>
        </p:spPr>
        <p:txBody>
          <a:bodyPr wrap="square">
            <a:spAutoFit/>
          </a:bodyPr>
          <a:lstStyle/>
          <a:p>
            <a:pPr indent="200025" algn="just">
              <a:lnSpc>
                <a:spcPct val="125000"/>
              </a:lnSpc>
            </a:pPr>
            <a:r>
              <a:rPr lang="zh-CN" altLang="en-US" sz="24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操作系统设计的过程中采用的结构主要包括：</a:t>
            </a:r>
            <a:endParaRPr lang="en-US" altLang="zh-CN" sz="24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a:p>
            <a:pPr indent="200025" algn="just">
              <a:lnSpc>
                <a:spcPct val="125000"/>
              </a:lnSpc>
            </a:pPr>
            <a:endParaRPr lang="en-US" altLang="zh-CN" sz="2000" b="1" dirty="0">
              <a:latin typeface="华文楷体" panose="02010600040101010101" pitchFamily="2" charset="-122"/>
              <a:ea typeface="华文楷体" panose="02010600040101010101" pitchFamily="2" charset="-122"/>
            </a:endParaRPr>
          </a:p>
          <a:p>
            <a:pPr marL="457200" indent="-457200" algn="just">
              <a:lnSpc>
                <a:spcPct val="125000"/>
              </a:lnSpc>
              <a:buFont typeface="Wingdings" panose="05000000000000000000" pitchFamily="2" charset="2"/>
              <a:buChar char="u"/>
            </a:pPr>
            <a:r>
              <a:rPr lang="zh-CN" altLang="zh-CN" sz="2400" b="1" dirty="0">
                <a:solidFill>
                  <a:schemeClr val="tx1"/>
                </a:solidFill>
                <a:latin typeface="华文楷体" panose="02010600040101010101" pitchFamily="2" charset="-122"/>
                <a:ea typeface="华文楷体" panose="02010600040101010101" pitchFamily="2" charset="-122"/>
                <a:hlinkClick r:id="rId1" action="ppaction://hlinksldjump"/>
              </a:rPr>
              <a:t>整</a:t>
            </a:r>
            <a:r>
              <a:rPr lang="zh-CN" altLang="zh-CN" sz="2400" b="1" dirty="0">
                <a:solidFill>
                  <a:srgbClr val="FF0000"/>
                </a:solidFill>
                <a:latin typeface="华文楷体" panose="02010600040101010101" pitchFamily="2" charset="-122"/>
                <a:ea typeface="华文楷体" panose="02010600040101010101" pitchFamily="2" charset="-122"/>
                <a:hlinkClick r:id="rId1" action="ppaction://hlinksldjump"/>
              </a:rPr>
              <a:t>体式结构</a:t>
            </a:r>
            <a:endParaRPr lang="en-US" altLang="zh-CN" sz="2400" b="1" dirty="0">
              <a:latin typeface="华文楷体" panose="02010600040101010101" pitchFamily="2" charset="-122"/>
              <a:ea typeface="华文楷体" panose="02010600040101010101" pitchFamily="2" charset="-122"/>
            </a:endParaRPr>
          </a:p>
          <a:p>
            <a:pPr algn="just">
              <a:lnSpc>
                <a:spcPct val="125000"/>
              </a:lnSpc>
            </a:pPr>
            <a:endParaRPr lang="zh-CN" altLang="zh-CN" sz="2400" b="1" dirty="0">
              <a:latin typeface="华文楷体" panose="02010600040101010101" pitchFamily="2" charset="-122"/>
              <a:ea typeface="华文楷体" panose="02010600040101010101" pitchFamily="2" charset="-122"/>
            </a:endParaRPr>
          </a:p>
          <a:p>
            <a:pPr marL="457200" indent="-457200" algn="just">
              <a:lnSpc>
                <a:spcPct val="125000"/>
              </a:lnSpc>
              <a:buFont typeface="Wingdings" panose="05000000000000000000" pitchFamily="2" charset="2"/>
              <a:buChar char="u"/>
            </a:pPr>
            <a:r>
              <a:rPr lang="zh-CN" altLang="zh-CN" sz="2400" b="1" dirty="0">
                <a:latin typeface="华文楷体" panose="02010600040101010101" pitchFamily="2" charset="-122"/>
                <a:ea typeface="华文楷体" panose="02010600040101010101" pitchFamily="2" charset="-122"/>
                <a:hlinkClick r:id="rId2" action="ppaction://hlinksldjump"/>
              </a:rPr>
              <a:t>层次式结构</a:t>
            </a:r>
            <a:endParaRPr lang="en-US" altLang="zh-CN" sz="2400" b="1" dirty="0">
              <a:latin typeface="华文楷体" panose="02010600040101010101" pitchFamily="2" charset="-122"/>
              <a:ea typeface="华文楷体" panose="02010600040101010101" pitchFamily="2" charset="-122"/>
            </a:endParaRPr>
          </a:p>
          <a:p>
            <a:pPr algn="just">
              <a:lnSpc>
                <a:spcPct val="125000"/>
              </a:lnSpc>
            </a:pPr>
            <a:endParaRPr lang="zh-CN" altLang="zh-CN" sz="2400" b="1" dirty="0">
              <a:latin typeface="华文楷体" panose="02010600040101010101" pitchFamily="2" charset="-122"/>
              <a:ea typeface="华文楷体" panose="02010600040101010101" pitchFamily="2" charset="-122"/>
            </a:endParaRPr>
          </a:p>
          <a:p>
            <a:pPr marL="457200" indent="-457200" algn="just">
              <a:lnSpc>
                <a:spcPct val="125000"/>
              </a:lnSpc>
              <a:buFont typeface="Wingdings" panose="05000000000000000000" pitchFamily="2" charset="2"/>
              <a:buChar char="u"/>
            </a:pPr>
            <a:r>
              <a:rPr lang="zh-CN" altLang="zh-CN" sz="2400" b="1" dirty="0">
                <a:latin typeface="华文楷体" panose="02010600040101010101" pitchFamily="2" charset="-122"/>
                <a:ea typeface="华文楷体" panose="02010600040101010101" pitchFamily="2" charset="-122"/>
                <a:hlinkClick r:id="rId3" action="ppaction://hlinksldjump"/>
              </a:rPr>
              <a:t>微内核</a:t>
            </a:r>
            <a:endParaRPr lang="en-US" altLang="zh-CN" sz="2400" b="1" dirty="0">
              <a:latin typeface="华文楷体" panose="02010600040101010101" pitchFamily="2" charset="-122"/>
              <a:ea typeface="华文楷体" panose="02010600040101010101" pitchFamily="2" charset="-122"/>
            </a:endParaRPr>
          </a:p>
          <a:p>
            <a:pPr algn="just">
              <a:lnSpc>
                <a:spcPct val="125000"/>
              </a:lnSpc>
            </a:pPr>
            <a:endParaRPr lang="zh-CN" altLang="zh-CN" sz="2400" b="1" dirty="0">
              <a:latin typeface="华文楷体" panose="02010600040101010101" pitchFamily="2" charset="-122"/>
              <a:ea typeface="华文楷体" panose="02010600040101010101" pitchFamily="2" charset="-122"/>
            </a:endParaRPr>
          </a:p>
          <a:p>
            <a:pPr marL="457200" indent="-457200" algn="just">
              <a:lnSpc>
                <a:spcPct val="125000"/>
              </a:lnSpc>
              <a:buFont typeface="Wingdings" panose="05000000000000000000" pitchFamily="2" charset="2"/>
              <a:buChar char="u"/>
            </a:pPr>
            <a:r>
              <a:rPr lang="zh-CN" altLang="zh-CN" sz="2400" b="1" dirty="0">
                <a:latin typeface="华文楷体" panose="02010600040101010101" pitchFamily="2" charset="-122"/>
                <a:ea typeface="华文楷体" panose="02010600040101010101" pitchFamily="2" charset="-122"/>
                <a:hlinkClick r:id="rId4" action="ppaction://hlinksldjump"/>
              </a:rPr>
              <a:t>模块化结构</a:t>
            </a:r>
            <a:endParaRPr lang="zh-CN" altLang="zh-CN" sz="2400" b="1" dirty="0">
              <a:latin typeface="华文楷体" panose="02010600040101010101" pitchFamily="2" charset="-122"/>
              <a:ea typeface="华文楷体" panose="02010600040101010101" pitchFamily="2" charset="-122"/>
            </a:endParaRPr>
          </a:p>
          <a:p>
            <a:pPr marL="342900" indent="-342900" algn="just">
              <a:lnSpc>
                <a:spcPct val="125000"/>
              </a:lnSpc>
              <a:buFont typeface="Wingdings" panose="05000000000000000000" pitchFamily="2" charset="2"/>
              <a:buChar char="u"/>
            </a:pPr>
            <a:endParaRPr lang="zh-CN" altLang="zh-CN" sz="20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Text Placeholder 1"/>
          <p:cNvSpPr txBox="1"/>
          <p:nvPr/>
        </p:nvSpPr>
        <p:spPr bwMode="auto">
          <a:xfrm>
            <a:off x="1187624" y="260648"/>
            <a:ext cx="6456477" cy="507831"/>
          </a:xfrm>
          <a:prstGeom prst="rect">
            <a:avLst/>
          </a:prstGeom>
          <a:noFill/>
          <a:ln w="9525">
            <a:noFill/>
            <a:miter lim="800000"/>
          </a:ln>
          <a:effectLst/>
        </p:spPr>
        <p:txBody>
          <a:bodyPr vert="horz" wrap="square" lIns="91440" tIns="45720" rIns="91440" bIns="45720" numCol="1" anchor="t" anchorCtr="0" compatLnSpc="1">
            <a:normAutofit/>
          </a:bodyPr>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4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2.3    </a:t>
            </a:r>
            <a:r>
              <a:rPr lang="zh-CN" altLang="en-US" sz="24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操作系统结构</a:t>
            </a:r>
            <a:endParaRPr lang="zh-CN" altLang="en-US" sz="24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8684" y="1115228"/>
            <a:ext cx="3624487" cy="438582"/>
          </a:xfrm>
          <a:prstGeom prst="rect">
            <a:avLst/>
          </a:prstGeom>
        </p:spPr>
        <p:txBody>
          <a:bodyPr wrap="square">
            <a:spAutoFit/>
          </a:bodyPr>
          <a:lstStyle/>
          <a:p>
            <a:pPr algn="just">
              <a:lnSpc>
                <a:spcPct val="125000"/>
              </a:lnSpc>
            </a:pPr>
            <a:r>
              <a:rPr lang="zh-CN" altLang="en-US" sz="1800" b="1" dirty="0">
                <a:solidFill>
                  <a:srgbClr val="6C0000"/>
                </a:solidFill>
                <a:latin typeface="华文楷体" panose="02010600040101010101" pitchFamily="2" charset="-122"/>
                <a:ea typeface="华文楷体" panose="02010600040101010101" pitchFamily="2" charset="-122"/>
              </a:rPr>
              <a:t>整体</a:t>
            </a:r>
            <a:r>
              <a:rPr lang="zh-CN" altLang="zh-CN" sz="1800" b="1" dirty="0">
                <a:solidFill>
                  <a:srgbClr val="6C0000"/>
                </a:solidFill>
                <a:latin typeface="华文楷体" panose="02010600040101010101" pitchFamily="2" charset="-122"/>
                <a:ea typeface="华文楷体" panose="02010600040101010101" pitchFamily="2" charset="-122"/>
              </a:rPr>
              <a:t>式结构</a:t>
            </a:r>
            <a:endParaRPr lang="en-US" altLang="zh-CN" sz="1800" b="1" dirty="0">
              <a:solidFill>
                <a:srgbClr val="6C0000"/>
              </a:solidFill>
              <a:latin typeface="华文楷体" panose="02010600040101010101" pitchFamily="2" charset="-122"/>
              <a:ea typeface="华文楷体" panose="02010600040101010101" pitchFamily="2" charset="-122"/>
            </a:endParaRPr>
          </a:p>
        </p:txBody>
      </p:sp>
      <p:sp>
        <p:nvSpPr>
          <p:cNvPr id="3" name="Text Placeholder 1"/>
          <p:cNvSpPr txBox="1"/>
          <p:nvPr/>
        </p:nvSpPr>
        <p:spPr bwMode="auto">
          <a:xfrm>
            <a:off x="1309288" y="291163"/>
            <a:ext cx="5701478" cy="507831"/>
          </a:xfrm>
          <a:prstGeom prst="rect">
            <a:avLst/>
          </a:prstGeom>
          <a:noFill/>
          <a:ln w="9525">
            <a:noFill/>
            <a:miter lim="800000"/>
          </a:ln>
          <a:effectLst/>
        </p:spPr>
        <p:txBody>
          <a:bodyPr vert="horz" wrap="square" lIns="91440" tIns="45720" rIns="91440" bIns="45720" numCol="1" anchor="t" anchorCtr="0" compatLnSpc="1">
            <a:normAutofit/>
          </a:bodyPr>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a:solidFill>
                  <a:srgbClr val="C00000"/>
                </a:solidFill>
                <a:latin typeface="华文楷体" panose="02010600040101010101" pitchFamily="2" charset="-122"/>
                <a:ea typeface="华文楷体" panose="02010600040101010101" pitchFamily="2" charset="-122"/>
                <a:cs typeface="Arial" panose="020B0604020202020204" pitchFamily="34" charset="0"/>
              </a:rPr>
              <a:t>2.3    </a:t>
            </a:r>
            <a:r>
              <a:rPr lang="zh-CN" altLang="en-US" sz="2000" b="1" spc="38">
                <a:solidFill>
                  <a:srgbClr val="C00000"/>
                </a:solidFill>
                <a:latin typeface="华文楷体" panose="02010600040101010101" pitchFamily="2" charset="-122"/>
                <a:ea typeface="华文楷体" panose="02010600040101010101" pitchFamily="2" charset="-122"/>
                <a:cs typeface="Arial" panose="020B0604020202020204" pitchFamily="34" charset="0"/>
              </a:rPr>
              <a:t>操作系统结构</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4" name="矩形 3"/>
          <p:cNvSpPr/>
          <p:nvPr/>
        </p:nvSpPr>
        <p:spPr>
          <a:xfrm>
            <a:off x="355842" y="1639539"/>
            <a:ext cx="4841457" cy="1477328"/>
          </a:xfrm>
          <a:prstGeom prst="rect">
            <a:avLst/>
          </a:prstGeom>
        </p:spPr>
        <p:txBody>
          <a:bodyPr wrap="square">
            <a:spAutoFit/>
          </a:bodyPr>
          <a:lstStyle/>
          <a:p>
            <a:pPr indent="266700">
              <a:lnSpc>
                <a:spcPct val="125000"/>
              </a:lnSpc>
              <a:spcAft>
                <a:spcPts val="0"/>
              </a:spcAft>
            </a:pPr>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首先确定操作系统的总体功能，然后将总功能分解为若干个子功能，实现每个子功能的程序成为模块。再按照功能将上述每个大模块分解为若干个小模块，如此进行下去。</a:t>
            </a:r>
            <a:endParaRPr lang="zh-CN" altLang="zh-CN" sz="1800"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矩形 4"/>
          <p:cNvSpPr/>
          <p:nvPr/>
        </p:nvSpPr>
        <p:spPr>
          <a:xfrm>
            <a:off x="487505" y="3299224"/>
            <a:ext cx="7584656" cy="2308324"/>
          </a:xfrm>
          <a:prstGeom prst="rect">
            <a:avLst/>
          </a:prstGeom>
        </p:spPr>
        <p:txBody>
          <a:bodyPr wrap="square">
            <a:spAutoFit/>
          </a:bodyPr>
          <a:lstStyle/>
          <a:p>
            <a:r>
              <a:rPr lang="zh-CN" altLang="zh-CN" sz="1800" b="1" dirty="0">
                <a:solidFill>
                  <a:srgbClr val="6C0000"/>
                </a:solidFill>
                <a:latin typeface="华文楷体" panose="02010600040101010101" pitchFamily="2" charset="-122"/>
                <a:ea typeface="华文楷体" panose="02010600040101010101" pitchFamily="2" charset="-122"/>
                <a:cs typeface="Arial" panose="020B0604020202020204" pitchFamily="34" charset="0"/>
              </a:rPr>
              <a:t>优点</a:t>
            </a:r>
            <a:r>
              <a:rPr lang="zh-CN" altLang="en-US" sz="1800" b="1" dirty="0">
                <a:solidFill>
                  <a:srgbClr val="6C0000"/>
                </a:solidFill>
                <a:latin typeface="华文楷体" panose="02010600040101010101" pitchFamily="2" charset="-122"/>
                <a:ea typeface="华文楷体" panose="02010600040101010101" pitchFamily="2" charset="-122"/>
                <a:cs typeface="Arial" panose="020B0604020202020204" pitchFamily="34" charset="0"/>
              </a:rPr>
              <a:t>：</a:t>
            </a:r>
            <a:endParaRPr lang="en-US" altLang="zh-CN" sz="1800" b="1" dirty="0">
              <a:solidFill>
                <a:srgbClr val="6C0000"/>
              </a:solidFill>
              <a:latin typeface="华文楷体" panose="02010600040101010101" pitchFamily="2" charset="-122"/>
              <a:ea typeface="华文楷体" panose="02010600040101010101" pitchFamily="2" charset="-122"/>
              <a:cs typeface="Arial" panose="020B0604020202020204" pitchFamily="34" charset="0"/>
            </a:endParaRPr>
          </a:p>
          <a:p>
            <a:r>
              <a:rPr lang="en-US" altLang="zh-CN" sz="1800" b="1" dirty="0">
                <a:solidFill>
                  <a:srgbClr val="000000"/>
                </a:solidFill>
                <a:latin typeface="华文楷体" panose="02010600040101010101" pitchFamily="2" charset="-122"/>
                <a:ea typeface="华文楷体" panose="02010600040101010101" pitchFamily="2" charset="-122"/>
                <a:cs typeface="Arial" panose="020B0604020202020204" pitchFamily="34" charset="0"/>
              </a:rPr>
              <a:t>       </a:t>
            </a:r>
            <a:r>
              <a:rPr lang="zh-CN" altLang="zh-CN" sz="1800" b="1" dirty="0">
                <a:solidFill>
                  <a:srgbClr val="002C6C"/>
                </a:solidFill>
                <a:latin typeface="华文楷体" panose="02010600040101010101" pitchFamily="2" charset="-122"/>
                <a:ea typeface="华文楷体" panose="02010600040101010101" pitchFamily="2" charset="-122"/>
                <a:cs typeface="Arial" panose="020B0604020202020204" pitchFamily="34" charset="0"/>
              </a:rPr>
              <a:t>接口简单直接，系统效率高</a:t>
            </a:r>
            <a:r>
              <a:rPr lang="zh-CN" altLang="en-US" sz="1800" b="1" dirty="0">
                <a:solidFill>
                  <a:srgbClr val="002C6C"/>
                </a:solidFill>
                <a:latin typeface="华文楷体" panose="02010600040101010101" pitchFamily="2" charset="-122"/>
                <a:ea typeface="华文楷体" panose="02010600040101010101" pitchFamily="2" charset="-122"/>
                <a:cs typeface="Arial" panose="020B0604020202020204" pitchFamily="34" charset="0"/>
              </a:rPr>
              <a:t>。</a:t>
            </a:r>
            <a:endParaRPr lang="en-US" altLang="zh-CN" sz="1800" b="1" dirty="0">
              <a:solidFill>
                <a:srgbClr val="002C6C"/>
              </a:solidFill>
              <a:latin typeface="华文楷体" panose="02010600040101010101" pitchFamily="2" charset="-122"/>
              <a:ea typeface="华文楷体" panose="02010600040101010101" pitchFamily="2" charset="-122"/>
              <a:cs typeface="Arial" panose="020B0604020202020204" pitchFamily="34" charset="0"/>
            </a:endParaRPr>
          </a:p>
          <a:p>
            <a:endParaRPr lang="en-US" altLang="zh-CN" sz="1800" b="1" dirty="0">
              <a:solidFill>
                <a:srgbClr val="002C6C"/>
              </a:solidFill>
              <a:latin typeface="华文楷体" panose="02010600040101010101" pitchFamily="2" charset="-122"/>
              <a:ea typeface="华文楷体" panose="02010600040101010101" pitchFamily="2" charset="-122"/>
              <a:cs typeface="Arial" panose="020B0604020202020204" pitchFamily="34" charset="0"/>
            </a:endParaRPr>
          </a:p>
          <a:p>
            <a:endParaRPr lang="en-US" altLang="zh-CN" sz="1800" b="1" dirty="0">
              <a:solidFill>
                <a:srgbClr val="000000"/>
              </a:solidFill>
              <a:latin typeface="华文楷体" panose="02010600040101010101" pitchFamily="2" charset="-122"/>
              <a:ea typeface="华文楷体" panose="02010600040101010101" pitchFamily="2" charset="-122"/>
              <a:cs typeface="Arial" panose="020B0604020202020204" pitchFamily="34" charset="0"/>
            </a:endParaRPr>
          </a:p>
          <a:p>
            <a:r>
              <a:rPr lang="zh-CN" altLang="zh-CN" sz="1800" b="1" dirty="0">
                <a:solidFill>
                  <a:srgbClr val="6C0000"/>
                </a:solidFill>
                <a:latin typeface="华文楷体" panose="02010600040101010101" pitchFamily="2" charset="-122"/>
                <a:ea typeface="华文楷体" panose="02010600040101010101" pitchFamily="2" charset="-122"/>
                <a:cs typeface="Arial" panose="020B0604020202020204" pitchFamily="34" charset="0"/>
              </a:rPr>
              <a:t>缺点：</a:t>
            </a:r>
            <a:endParaRPr lang="en-US" altLang="zh-CN" sz="1800" b="1" dirty="0">
              <a:solidFill>
                <a:srgbClr val="6C0000"/>
              </a:solidFill>
              <a:latin typeface="华文楷体" panose="02010600040101010101" pitchFamily="2" charset="-122"/>
              <a:ea typeface="华文楷体" panose="02010600040101010101" pitchFamily="2" charset="-122"/>
              <a:cs typeface="Arial" panose="020B0604020202020204" pitchFamily="34" charset="0"/>
            </a:endParaRPr>
          </a:p>
          <a:p>
            <a:r>
              <a:rPr lang="en-US" altLang="zh-CN" sz="1800" b="1">
                <a:solidFill>
                  <a:srgbClr val="6C0000"/>
                </a:solidFill>
                <a:latin typeface="华文楷体" panose="02010600040101010101" pitchFamily="2" charset="-122"/>
                <a:ea typeface="华文楷体" panose="02010600040101010101" pitchFamily="2" charset="-122"/>
                <a:cs typeface="Arial" panose="020B0604020202020204" pitchFamily="34" charset="0"/>
              </a:rPr>
              <a:t>       </a:t>
            </a:r>
            <a:r>
              <a:rPr lang="zh-CN" altLang="zh-CN" sz="1800" b="1">
                <a:solidFill>
                  <a:srgbClr val="002C6C"/>
                </a:solidFill>
                <a:latin typeface="华文楷体" panose="02010600040101010101" pitchFamily="2" charset="-122"/>
                <a:ea typeface="华文楷体" panose="02010600040101010101" pitchFamily="2" charset="-122"/>
                <a:cs typeface="Arial" panose="020B0604020202020204" pitchFamily="34" charset="0"/>
              </a:rPr>
              <a:t>可读性</a:t>
            </a:r>
            <a:r>
              <a:rPr lang="zh-CN" altLang="en-US" sz="1800">
                <a:solidFill>
                  <a:srgbClr val="002C6C"/>
                </a:solidFill>
                <a:latin typeface="华文楷体" panose="02010600040101010101" pitchFamily="2" charset="-122"/>
                <a:ea typeface="华文楷体" panose="02010600040101010101" pitchFamily="2" charset="-122"/>
                <a:cs typeface="Arial" panose="020B0604020202020204" pitchFamily="34" charset="0"/>
              </a:rPr>
              <a:t>较差</a:t>
            </a:r>
            <a:r>
              <a:rPr lang="zh-CN" altLang="zh-CN" sz="1800" b="1">
                <a:solidFill>
                  <a:srgbClr val="002C6C"/>
                </a:solidFill>
                <a:latin typeface="华文楷体" panose="02010600040101010101" pitchFamily="2" charset="-122"/>
                <a:ea typeface="华文楷体" panose="02010600040101010101" pitchFamily="2" charset="-122"/>
                <a:cs typeface="Arial" panose="020B0604020202020204" pitchFamily="34" charset="0"/>
              </a:rPr>
              <a:t>，</a:t>
            </a:r>
            <a:r>
              <a:rPr lang="zh-CN" altLang="zh-CN" sz="1800" b="1" dirty="0">
                <a:solidFill>
                  <a:srgbClr val="002C6C"/>
                </a:solidFill>
                <a:latin typeface="华文楷体" panose="02010600040101010101" pitchFamily="2" charset="-122"/>
                <a:ea typeface="华文楷体" panose="02010600040101010101" pitchFamily="2" charset="-122"/>
                <a:cs typeface="Arial" panose="020B0604020202020204" pitchFamily="34" charset="0"/>
              </a:rPr>
              <a:t>也不具备可维护性。一旦某一个过程出了问题，凡是与之存在调用关系的过程都要修改，所以给调试和维护人员带来许多麻烦</a:t>
            </a:r>
            <a:r>
              <a:rPr lang="zh-CN" altLang="en-US" sz="1800" b="1" dirty="0">
                <a:solidFill>
                  <a:srgbClr val="002C6C"/>
                </a:solidFill>
                <a:latin typeface="华文楷体" panose="02010600040101010101" pitchFamily="2" charset="-122"/>
                <a:ea typeface="华文楷体" panose="02010600040101010101" pitchFamily="2" charset="-122"/>
                <a:cs typeface="Arial" panose="020B0604020202020204" pitchFamily="34" charset="0"/>
              </a:rPr>
              <a:t>。</a:t>
            </a:r>
            <a:endParaRPr lang="en-US" altLang="zh-CN" sz="1800" b="1" dirty="0">
              <a:solidFill>
                <a:srgbClr val="002C6C"/>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6" name="矩形 5"/>
          <p:cNvSpPr/>
          <p:nvPr/>
        </p:nvSpPr>
        <p:spPr>
          <a:xfrm>
            <a:off x="2267744" y="5886993"/>
            <a:ext cx="4896875" cy="369332"/>
          </a:xfrm>
          <a:prstGeom prst="rect">
            <a:avLst/>
          </a:prstGeom>
        </p:spPr>
        <p:txBody>
          <a:bodyPr wrap="square">
            <a:spAutoFit/>
          </a:bodyPr>
          <a:lstStyle/>
          <a:p>
            <a:r>
              <a:rPr lang="zh-CN" altLang="zh-CN" sz="1800" b="1" dirty="0">
                <a:solidFill>
                  <a:srgbClr val="C00000"/>
                </a:solidFill>
                <a:latin typeface="华文楷体" panose="02010600040101010101" pitchFamily="2" charset="-122"/>
                <a:ea typeface="华文楷体" panose="02010600040101010101" pitchFamily="2" charset="-122"/>
                <a:cs typeface="Arial" panose="020B0604020202020204" pitchFamily="34" charset="0"/>
              </a:rPr>
              <a:t>这种早期的整体式结构已经淘汰不用了</a:t>
            </a:r>
            <a:r>
              <a:rPr lang="en-US" altLang="zh-CN" sz="1800" b="1" dirty="0">
                <a:solidFill>
                  <a:srgbClr val="C00000"/>
                </a:solidFill>
                <a:latin typeface="华文楷体" panose="02010600040101010101" pitchFamily="2" charset="-122"/>
                <a:ea typeface="华文楷体" panose="02010600040101010101" pitchFamily="2" charset="-122"/>
                <a:cs typeface="Arial" panose="020B0604020202020204" pitchFamily="34" charset="0"/>
              </a:rPr>
              <a:t> </a:t>
            </a:r>
            <a:endParaRPr lang="zh-CN" altLang="en-US" sz="1800" b="1" dirty="0">
              <a:solidFill>
                <a:srgbClr val="C00000"/>
              </a:solidFill>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8742"/>
          <a:stretch>
            <a:fillRect/>
          </a:stretch>
        </p:blipFill>
        <p:spPr>
          <a:xfrm>
            <a:off x="5224626" y="981351"/>
            <a:ext cx="3624487" cy="3628980"/>
          </a:xfrm>
          <a:prstGeom prst="rect">
            <a:avLst/>
          </a:prstGeom>
        </p:spPr>
      </p:pic>
      <p:sp>
        <p:nvSpPr>
          <p:cNvPr id="8" name="矩形 7"/>
          <p:cNvSpPr/>
          <p:nvPr/>
        </p:nvSpPr>
        <p:spPr>
          <a:xfrm>
            <a:off x="423212" y="1288194"/>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257873"/>
            <a:ext cx="3590881" cy="438582"/>
          </a:xfrm>
          <a:prstGeom prst="rect">
            <a:avLst/>
          </a:prstGeom>
        </p:spPr>
        <p:txBody>
          <a:bodyPr wrap="square">
            <a:spAutoFit/>
          </a:bodyPr>
          <a:lstStyle/>
          <a:p>
            <a:pPr algn="just">
              <a:lnSpc>
                <a:spcPct val="125000"/>
              </a:lnSpc>
            </a:pPr>
            <a:r>
              <a:rPr lang="zh-CN" altLang="en-US" sz="1800" b="1" dirty="0">
                <a:solidFill>
                  <a:srgbClr val="6C0000"/>
                </a:solidFill>
                <a:latin typeface="华文楷体" panose="02010600040101010101" pitchFamily="2" charset="-122"/>
                <a:ea typeface="华文楷体" panose="02010600040101010101" pitchFamily="2" charset="-122"/>
              </a:rPr>
              <a:t>层次</a:t>
            </a:r>
            <a:r>
              <a:rPr lang="zh-CN" altLang="zh-CN" sz="1800" b="1" dirty="0">
                <a:solidFill>
                  <a:srgbClr val="6C0000"/>
                </a:solidFill>
                <a:latin typeface="华文楷体" panose="02010600040101010101" pitchFamily="2" charset="-122"/>
                <a:ea typeface="华文楷体" panose="02010600040101010101" pitchFamily="2" charset="-122"/>
              </a:rPr>
              <a:t>式结构</a:t>
            </a:r>
            <a:endParaRPr lang="en-US" altLang="zh-CN" sz="1800" b="1" dirty="0">
              <a:solidFill>
                <a:srgbClr val="6C0000"/>
              </a:solidFill>
              <a:latin typeface="华文楷体" panose="02010600040101010101" pitchFamily="2" charset="-122"/>
              <a:ea typeface="华文楷体" panose="02010600040101010101" pitchFamily="2" charset="-122"/>
            </a:endParaRPr>
          </a:p>
        </p:txBody>
      </p:sp>
      <p:sp>
        <p:nvSpPr>
          <p:cNvPr id="3" name="Text Placeholder 1"/>
          <p:cNvSpPr txBox="1"/>
          <p:nvPr/>
        </p:nvSpPr>
        <p:spPr bwMode="auto">
          <a:xfrm>
            <a:off x="1289167" y="277361"/>
            <a:ext cx="5701478" cy="507831"/>
          </a:xfrm>
          <a:prstGeom prst="rect">
            <a:avLst/>
          </a:prstGeom>
          <a:noFill/>
          <a:ln w="9525">
            <a:noFill/>
            <a:miter lim="800000"/>
          </a:ln>
          <a:effectLst/>
        </p:spPr>
        <p:txBody>
          <a:bodyPr vert="horz" wrap="square" lIns="91440" tIns="45720" rIns="91440" bIns="45720" numCol="1" anchor="t" anchorCtr="0" compatLnSpc="1">
            <a:normAutofit/>
          </a:bodyPr>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2.3    </a:t>
            </a:r>
            <a:r>
              <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操作系统结构</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4" name="矩形 3"/>
          <p:cNvSpPr/>
          <p:nvPr/>
        </p:nvSpPr>
        <p:spPr>
          <a:xfrm>
            <a:off x="424559" y="3438404"/>
            <a:ext cx="8337396" cy="2696123"/>
          </a:xfrm>
          <a:prstGeom prst="rect">
            <a:avLst/>
          </a:prstGeom>
        </p:spPr>
        <p:txBody>
          <a:bodyPr wrap="square">
            <a:spAutoFit/>
          </a:bodyPr>
          <a:lstStyle/>
          <a:p>
            <a:r>
              <a:rPr lang="zh-CN" altLang="zh-CN" sz="1800" b="1" dirty="0">
                <a:solidFill>
                  <a:srgbClr val="6C0000"/>
                </a:solidFill>
                <a:latin typeface="华文楷体" panose="02010600040101010101" pitchFamily="2" charset="-122"/>
                <a:ea typeface="华文楷体" panose="02010600040101010101" pitchFamily="2" charset="-122"/>
                <a:cs typeface="Arial" panose="020B0604020202020204" pitchFamily="34" charset="0"/>
              </a:rPr>
              <a:t>优点</a:t>
            </a:r>
            <a:r>
              <a:rPr lang="zh-CN" altLang="en-US" sz="1800" b="1" dirty="0">
                <a:solidFill>
                  <a:srgbClr val="6C0000"/>
                </a:solidFill>
                <a:latin typeface="华文楷体" panose="02010600040101010101" pitchFamily="2" charset="-122"/>
                <a:ea typeface="华文楷体" panose="02010600040101010101" pitchFamily="2" charset="-122"/>
                <a:cs typeface="Arial" panose="020B0604020202020204" pitchFamily="34" charset="0"/>
              </a:rPr>
              <a:t>：</a:t>
            </a:r>
            <a:endParaRPr lang="en-US" altLang="zh-CN" sz="1800" b="1" dirty="0">
              <a:solidFill>
                <a:srgbClr val="6C0000"/>
              </a:solidFill>
              <a:latin typeface="华文楷体" panose="02010600040101010101" pitchFamily="2" charset="-122"/>
              <a:ea typeface="华文楷体" panose="02010600040101010101" pitchFamily="2" charset="-122"/>
              <a:cs typeface="Arial" panose="020B0604020202020204" pitchFamily="34" charset="0"/>
            </a:endParaRPr>
          </a:p>
          <a:p>
            <a:r>
              <a:rPr lang="zh-CN" altLang="en-US" sz="1800" b="1" dirty="0">
                <a:latin typeface="华文楷体" panose="02010600040101010101" pitchFamily="2" charset="-122"/>
                <a:ea typeface="华文楷体" panose="02010600040101010101" pitchFamily="2" charset="-122"/>
              </a:rPr>
              <a:t>（</a:t>
            </a:r>
            <a:r>
              <a:rPr lang="en-US" altLang="zh-CN" sz="1800" b="1" dirty="0">
                <a:latin typeface="华文楷体" panose="02010600040101010101" pitchFamily="2" charset="-122"/>
                <a:ea typeface="华文楷体" panose="02010600040101010101" pitchFamily="2" charset="-122"/>
              </a:rPr>
              <a:t>1</a:t>
            </a:r>
            <a:r>
              <a:rPr lang="zh-CN" altLang="en-US" sz="1800" b="1" dirty="0">
                <a:latin typeface="华文楷体" panose="02010600040101010101" pitchFamily="2" charset="-122"/>
                <a:ea typeface="华文楷体" panose="02010600040101010101" pitchFamily="2" charset="-122"/>
              </a:rPr>
              <a:t>）</a:t>
            </a:r>
            <a:r>
              <a:rPr lang="zh-CN" altLang="zh-CN" sz="1800" b="1" dirty="0">
                <a:latin typeface="华文楷体" panose="02010600040101010101" pitchFamily="2" charset="-122"/>
                <a:ea typeface="华文楷体" panose="02010600040101010101" pitchFamily="2" charset="-122"/>
              </a:rPr>
              <a:t>把功能实现的无序性改成有序性，可显著提高设计的准确性。</a:t>
            </a:r>
            <a:endParaRPr lang="zh-CN" altLang="zh-CN" sz="1800" b="1" dirty="0">
              <a:latin typeface="华文楷体" panose="02010600040101010101" pitchFamily="2" charset="-122"/>
              <a:ea typeface="华文楷体" panose="02010600040101010101" pitchFamily="2" charset="-122"/>
            </a:endParaRPr>
          </a:p>
          <a:p>
            <a:r>
              <a:rPr lang="zh-CN" altLang="en-US" sz="1800" b="1" dirty="0">
                <a:latin typeface="华文楷体" panose="02010600040101010101" pitchFamily="2" charset="-122"/>
                <a:ea typeface="华文楷体" panose="02010600040101010101" pitchFamily="2" charset="-122"/>
              </a:rPr>
              <a:t>（</a:t>
            </a:r>
            <a:r>
              <a:rPr lang="en-US" altLang="zh-CN" sz="1800" b="1" dirty="0">
                <a:latin typeface="华文楷体" panose="02010600040101010101" pitchFamily="2" charset="-122"/>
                <a:ea typeface="华文楷体" panose="02010600040101010101" pitchFamily="2" charset="-122"/>
              </a:rPr>
              <a:t>2</a:t>
            </a:r>
            <a:r>
              <a:rPr lang="zh-CN" altLang="en-US" sz="1800" b="1" dirty="0">
                <a:latin typeface="华文楷体" panose="02010600040101010101" pitchFamily="2" charset="-122"/>
                <a:ea typeface="华文楷体" panose="02010600040101010101" pitchFamily="2" charset="-122"/>
              </a:rPr>
              <a:t>）</a:t>
            </a:r>
            <a:r>
              <a:rPr lang="zh-CN" altLang="zh-CN" sz="1800" b="1" dirty="0">
                <a:latin typeface="华文楷体" panose="02010600040101010101" pitchFamily="2" charset="-122"/>
                <a:ea typeface="华文楷体" panose="02010600040101010101" pitchFamily="2" charset="-122"/>
              </a:rPr>
              <a:t>把模块问的复杂依赖关系改为单向依赖关系，即高层软件依</a:t>
            </a:r>
            <a:endParaRPr lang="en-US" altLang="zh-CN" sz="1800" b="1" dirty="0">
              <a:latin typeface="华文楷体" panose="02010600040101010101" pitchFamily="2" charset="-122"/>
              <a:ea typeface="华文楷体" panose="02010600040101010101" pitchFamily="2" charset="-122"/>
            </a:endParaRPr>
          </a:p>
          <a:p>
            <a:r>
              <a:rPr lang="en-US" altLang="zh-CN" sz="1800" b="1" dirty="0">
                <a:latin typeface="华文楷体" panose="02010600040101010101" pitchFamily="2" charset="-122"/>
                <a:ea typeface="华文楷体" panose="02010600040101010101" pitchFamily="2" charset="-122"/>
              </a:rPr>
              <a:t>          </a:t>
            </a:r>
            <a:r>
              <a:rPr lang="zh-CN" altLang="zh-CN" sz="1800" b="1" dirty="0">
                <a:latin typeface="华文楷体" panose="02010600040101010101" pitchFamily="2" charset="-122"/>
                <a:ea typeface="华文楷体" panose="02010600040101010101" pitchFamily="2" charset="-122"/>
              </a:rPr>
              <a:t>赖于低层软件。</a:t>
            </a:r>
            <a:endParaRPr lang="zh-CN" altLang="zh-CN" sz="1800" b="1" dirty="0">
              <a:latin typeface="华文楷体" panose="02010600040101010101" pitchFamily="2" charset="-122"/>
              <a:ea typeface="华文楷体" panose="02010600040101010101" pitchFamily="2" charset="-122"/>
            </a:endParaRPr>
          </a:p>
          <a:p>
            <a:endParaRPr lang="en-US" altLang="zh-CN" sz="1800" b="1" dirty="0">
              <a:solidFill>
                <a:srgbClr val="000000"/>
              </a:solidFill>
              <a:latin typeface="华文楷体" panose="02010600040101010101" pitchFamily="2" charset="-122"/>
              <a:ea typeface="华文楷体" panose="02010600040101010101" pitchFamily="2" charset="-122"/>
              <a:cs typeface="Arial" panose="020B0604020202020204" pitchFamily="34" charset="0"/>
            </a:endParaRPr>
          </a:p>
          <a:p>
            <a:r>
              <a:rPr lang="zh-CN" altLang="zh-CN" sz="1800" b="1" dirty="0">
                <a:solidFill>
                  <a:srgbClr val="6C0000"/>
                </a:solidFill>
                <a:latin typeface="华文楷体" panose="02010600040101010101" pitchFamily="2" charset="-122"/>
                <a:ea typeface="华文楷体" panose="02010600040101010101" pitchFamily="2" charset="-122"/>
                <a:cs typeface="Arial" panose="020B0604020202020204" pitchFamily="34" charset="0"/>
              </a:rPr>
              <a:t>缺点：</a:t>
            </a:r>
            <a:endParaRPr lang="en-US" altLang="zh-CN" sz="1800" b="1" dirty="0">
              <a:solidFill>
                <a:srgbClr val="6C0000"/>
              </a:solidFill>
              <a:latin typeface="华文楷体" panose="02010600040101010101" pitchFamily="2" charset="-122"/>
              <a:ea typeface="华文楷体" panose="02010600040101010101" pitchFamily="2" charset="-122"/>
              <a:cs typeface="Arial" panose="020B0604020202020204" pitchFamily="34" charset="0"/>
            </a:endParaRPr>
          </a:p>
          <a:p>
            <a:r>
              <a:rPr lang="en-US" altLang="zh-CN" sz="1800" b="1" dirty="0">
                <a:latin typeface="华文楷体" panose="02010600040101010101" pitchFamily="2" charset="-122"/>
                <a:ea typeface="华文楷体" panose="02010600040101010101" pitchFamily="2" charset="-122"/>
              </a:rPr>
              <a:t>        </a:t>
            </a:r>
            <a:r>
              <a:rPr lang="zh-CN" altLang="zh-CN" sz="1800" b="1" dirty="0">
                <a:latin typeface="华文楷体" panose="02010600040101010101" pitchFamily="2" charset="-122"/>
                <a:ea typeface="华文楷体" panose="02010600040101010101" pitchFamily="2" charset="-122"/>
              </a:rPr>
              <a:t>分层法的主要困难涉及对层的详细定义，这是因为一层只能使用</a:t>
            </a:r>
            <a:endParaRPr lang="en-US" altLang="zh-CN" sz="1800" b="1" dirty="0">
              <a:latin typeface="华文楷体" panose="02010600040101010101" pitchFamily="2" charset="-122"/>
              <a:ea typeface="华文楷体" panose="02010600040101010101" pitchFamily="2" charset="-122"/>
            </a:endParaRPr>
          </a:p>
          <a:p>
            <a:r>
              <a:rPr lang="zh-CN" altLang="zh-CN" sz="1800" b="1" dirty="0">
                <a:latin typeface="华文楷体" panose="02010600040101010101" pitchFamily="2" charset="-122"/>
                <a:ea typeface="华文楷体" panose="02010600040101010101" pitchFamily="2" charset="-122"/>
              </a:rPr>
              <a:t>其下的较低层</a:t>
            </a:r>
            <a:r>
              <a:rPr lang="zh-CN" altLang="en-US" sz="1800" b="1" dirty="0">
                <a:latin typeface="华文楷体" panose="02010600040101010101" pitchFamily="2" charset="-122"/>
                <a:ea typeface="华文楷体" panose="02010600040101010101" pitchFamily="2" charset="-122"/>
              </a:rPr>
              <a:t>。</a:t>
            </a:r>
            <a:endParaRPr lang="en-US" altLang="zh-CN" sz="1800" b="1" dirty="0">
              <a:solidFill>
                <a:srgbClr val="002C6C"/>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5" name="矩形 4"/>
          <p:cNvSpPr/>
          <p:nvPr/>
        </p:nvSpPr>
        <p:spPr>
          <a:xfrm>
            <a:off x="352080" y="1954350"/>
            <a:ext cx="4941470" cy="1200329"/>
          </a:xfrm>
          <a:prstGeom prst="rect">
            <a:avLst/>
          </a:prstGeom>
        </p:spPr>
        <p:txBody>
          <a:bodyPr wrap="square">
            <a:spAutoFit/>
          </a:bodyPr>
          <a:lstStyle/>
          <a:p>
            <a:r>
              <a:rPr lang="en-US" altLang="zh-CN" sz="1800" b="1" dirty="0">
                <a:solidFill>
                  <a:srgbClr val="000000"/>
                </a:solidFill>
                <a:latin typeface="华文楷体" panose="02010600040101010101" pitchFamily="2" charset="-122"/>
                <a:ea typeface="华文楷体" panose="02010600040101010101" pitchFamily="2" charset="-122"/>
                <a:cs typeface="Arial" panose="020B0604020202020204" pitchFamily="34" charset="0"/>
              </a:rPr>
              <a:t>        </a:t>
            </a:r>
            <a:r>
              <a:rPr lang="zh-CN" altLang="zh-CN" sz="1800" b="1" dirty="0">
                <a:solidFill>
                  <a:srgbClr val="000000"/>
                </a:solidFill>
                <a:latin typeface="华文楷体" panose="02010600040101010101" pitchFamily="2" charset="-122"/>
                <a:ea typeface="华文楷体" panose="02010600040101010101" pitchFamily="2" charset="-122"/>
                <a:cs typeface="Arial" panose="020B0604020202020204" pitchFamily="34" charset="0"/>
              </a:rPr>
              <a:t>把操作系统所有的功能模块按照功能调用次序分别排成若干层，各层之间的模块只有单向调用关系</a:t>
            </a:r>
            <a:r>
              <a:rPr lang="en-US" altLang="zh-CN" sz="1800" b="1" dirty="0">
                <a:solidFill>
                  <a:srgbClr val="000000"/>
                </a:solidFill>
                <a:latin typeface="华文楷体" panose="02010600040101010101" pitchFamily="2" charset="-122"/>
                <a:ea typeface="华文楷体" panose="02010600040101010101" pitchFamily="2" charset="-122"/>
                <a:cs typeface="Arial" panose="020B0604020202020204" pitchFamily="34" charset="0"/>
              </a:rPr>
              <a:t>(</a:t>
            </a:r>
            <a:r>
              <a:rPr lang="zh-CN" altLang="zh-CN" sz="1800" b="1" dirty="0">
                <a:solidFill>
                  <a:srgbClr val="000000"/>
                </a:solidFill>
                <a:latin typeface="华文楷体" panose="02010600040101010101" pitchFamily="2" charset="-122"/>
                <a:ea typeface="华文楷体" panose="02010600040101010101" pitchFamily="2" charset="-122"/>
                <a:cs typeface="Arial" panose="020B0604020202020204" pitchFamily="34" charset="0"/>
              </a:rPr>
              <a:t>例如，只允许上层或外层模块调用下层或内层模块</a:t>
            </a:r>
            <a:r>
              <a:rPr lang="en-US" altLang="zh-CN" sz="1800" b="1" dirty="0">
                <a:solidFill>
                  <a:srgbClr val="000000"/>
                </a:solidFill>
                <a:latin typeface="华文楷体" panose="02010600040101010101" pitchFamily="2" charset="-122"/>
                <a:ea typeface="华文楷体" panose="02010600040101010101" pitchFamily="2" charset="-122"/>
                <a:cs typeface="Arial" panose="020B0604020202020204" pitchFamily="34" charset="0"/>
              </a:rPr>
              <a:t>)</a:t>
            </a:r>
            <a:r>
              <a:rPr lang="zh-CN" altLang="zh-CN" sz="1800" b="1" dirty="0">
                <a:solidFill>
                  <a:srgbClr val="000000"/>
                </a:solidFill>
                <a:latin typeface="华文楷体" panose="02010600040101010101" pitchFamily="2" charset="-122"/>
                <a:ea typeface="华文楷体" panose="02010600040101010101" pitchFamily="2" charset="-122"/>
                <a:cs typeface="Arial" panose="020B0604020202020204" pitchFamily="34" charset="0"/>
              </a:rPr>
              <a:t>。</a:t>
            </a:r>
            <a:endParaRPr lang="zh-CN" altLang="en-US" sz="1800" b="1"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1"/>
          <a:stretch>
            <a:fillRect/>
          </a:stretch>
        </p:blipFill>
        <p:spPr>
          <a:xfrm>
            <a:off x="5201039" y="836713"/>
            <a:ext cx="3590881" cy="2866610"/>
          </a:xfrm>
          <a:prstGeom prst="rect">
            <a:avLst/>
          </a:prstGeom>
        </p:spPr>
      </p:pic>
      <p:sp>
        <p:nvSpPr>
          <p:cNvPr id="7" name="矩形 6"/>
          <p:cNvSpPr/>
          <p:nvPr/>
        </p:nvSpPr>
        <p:spPr>
          <a:xfrm>
            <a:off x="497344" y="1338232"/>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5930" y="1259817"/>
            <a:ext cx="3026104" cy="438582"/>
          </a:xfrm>
          <a:prstGeom prst="rect">
            <a:avLst/>
          </a:prstGeom>
        </p:spPr>
        <p:txBody>
          <a:bodyPr wrap="square">
            <a:spAutoFit/>
          </a:bodyPr>
          <a:lstStyle/>
          <a:p>
            <a:pPr algn="just">
              <a:lnSpc>
                <a:spcPct val="125000"/>
              </a:lnSpc>
            </a:pPr>
            <a:r>
              <a:rPr lang="zh-CN" altLang="en-US" sz="1800" b="1" dirty="0">
                <a:solidFill>
                  <a:srgbClr val="6C0000"/>
                </a:solidFill>
                <a:latin typeface="华文楷体" panose="02010600040101010101" pitchFamily="2" charset="-122"/>
                <a:ea typeface="华文楷体" panose="02010600040101010101" pitchFamily="2" charset="-122"/>
              </a:rPr>
              <a:t>微内核</a:t>
            </a:r>
            <a:r>
              <a:rPr lang="zh-CN" altLang="zh-CN" sz="1800" b="1" dirty="0">
                <a:solidFill>
                  <a:srgbClr val="6C0000"/>
                </a:solidFill>
                <a:latin typeface="华文楷体" panose="02010600040101010101" pitchFamily="2" charset="-122"/>
                <a:ea typeface="华文楷体" panose="02010600040101010101" pitchFamily="2" charset="-122"/>
              </a:rPr>
              <a:t>结构</a:t>
            </a:r>
            <a:endParaRPr lang="en-US" altLang="zh-CN" sz="1800" b="1" dirty="0">
              <a:solidFill>
                <a:srgbClr val="6C0000"/>
              </a:solidFill>
              <a:latin typeface="华文楷体" panose="02010600040101010101" pitchFamily="2" charset="-122"/>
              <a:ea typeface="华文楷体" panose="02010600040101010101" pitchFamily="2" charset="-122"/>
            </a:endParaRPr>
          </a:p>
        </p:txBody>
      </p:sp>
      <p:sp>
        <p:nvSpPr>
          <p:cNvPr id="3" name="Text Placeholder 1"/>
          <p:cNvSpPr txBox="1"/>
          <p:nvPr/>
        </p:nvSpPr>
        <p:spPr bwMode="auto">
          <a:xfrm>
            <a:off x="1215752" y="288038"/>
            <a:ext cx="5701478" cy="507831"/>
          </a:xfrm>
          <a:prstGeom prst="rect">
            <a:avLst/>
          </a:prstGeom>
          <a:noFill/>
          <a:ln w="9525">
            <a:noFill/>
            <a:miter lim="800000"/>
          </a:ln>
          <a:effectLst/>
        </p:spPr>
        <p:txBody>
          <a:bodyPr vert="horz" wrap="square" lIns="91440" tIns="45720" rIns="91440" bIns="45720" numCol="1" anchor="t" anchorCtr="0" compatLnSpc="1">
            <a:normAutofit/>
          </a:bodyPr>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2.3    </a:t>
            </a:r>
            <a:r>
              <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操作系统结构</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4" name="矩形 3"/>
          <p:cNvSpPr/>
          <p:nvPr/>
        </p:nvSpPr>
        <p:spPr>
          <a:xfrm>
            <a:off x="352080" y="2162347"/>
            <a:ext cx="3714411" cy="2308324"/>
          </a:xfrm>
          <a:prstGeom prst="rect">
            <a:avLst/>
          </a:prstGeom>
        </p:spPr>
        <p:txBody>
          <a:bodyPr wrap="square">
            <a:spAutoFit/>
          </a:bodyPr>
          <a:lstStyle/>
          <a:p>
            <a:r>
              <a:rPr lang="en-US" altLang="zh-CN" sz="1800" b="1" dirty="0">
                <a:latin typeface="华文楷体" panose="02010600040101010101" pitchFamily="2" charset="-122"/>
                <a:ea typeface="华文楷体" panose="02010600040101010101" pitchFamily="2" charset="-122"/>
              </a:rPr>
              <a:t>        </a:t>
            </a:r>
            <a:r>
              <a:rPr lang="zh-CN" altLang="zh-CN" sz="1800" b="1" dirty="0">
                <a:latin typeface="华文楷体" panose="02010600040101010101" pitchFamily="2" charset="-122"/>
                <a:ea typeface="华文楷体" panose="02010600040101010101" pitchFamily="2" charset="-122"/>
              </a:rPr>
              <a:t>最基本的功能保留在内核，而将那些不需要在核心态执行的功能移到用户态执行，从而降低了内核的设计复杂性。而那些移出的操作系统代码根据</a:t>
            </a:r>
            <a:r>
              <a:rPr lang="zh-CN" altLang="zh-CN" sz="1800" b="1" dirty="0">
                <a:highlight>
                  <a:srgbClr val="FFFF00"/>
                </a:highlight>
                <a:latin typeface="华文楷体" panose="02010600040101010101" pitchFamily="2" charset="-122"/>
                <a:ea typeface="华文楷体" panose="02010600040101010101" pitchFamily="2" charset="-122"/>
              </a:rPr>
              <a:t>分层</a:t>
            </a:r>
            <a:r>
              <a:rPr lang="zh-CN" altLang="zh-CN" sz="1800" b="1" dirty="0">
                <a:latin typeface="华文楷体" panose="02010600040101010101" pitchFamily="2" charset="-122"/>
                <a:ea typeface="华文楷体" panose="02010600040101010101" pitchFamily="2" charset="-122"/>
              </a:rPr>
              <a:t>的原则被划分成若干</a:t>
            </a:r>
            <a:r>
              <a:rPr lang="zh-CN" altLang="zh-CN" sz="1800" b="1" dirty="0">
                <a:highlight>
                  <a:srgbClr val="FFFF00"/>
                </a:highlight>
                <a:latin typeface="华文楷体" panose="02010600040101010101" pitchFamily="2" charset="-122"/>
                <a:ea typeface="华文楷体" panose="02010600040101010101" pitchFamily="2" charset="-122"/>
              </a:rPr>
              <a:t>服务程序</a:t>
            </a:r>
            <a:r>
              <a:rPr lang="zh-CN" altLang="zh-CN" sz="1800" b="1" dirty="0">
                <a:latin typeface="华文楷体" panose="02010600040101010101" pitchFamily="2" charset="-122"/>
                <a:ea typeface="华文楷体" panose="02010600040101010101" pitchFamily="2" charset="-122"/>
              </a:rPr>
              <a:t>，它们的执行相互</a:t>
            </a:r>
            <a:r>
              <a:rPr lang="zh-CN" altLang="zh-CN" sz="1800" b="1" dirty="0">
                <a:highlight>
                  <a:srgbClr val="FFFF00"/>
                </a:highlight>
                <a:latin typeface="华文楷体" panose="02010600040101010101" pitchFamily="2" charset="-122"/>
                <a:ea typeface="华文楷体" panose="02010600040101010101" pitchFamily="2" charset="-122"/>
              </a:rPr>
              <a:t>独立</a:t>
            </a:r>
            <a:r>
              <a:rPr lang="zh-CN" altLang="zh-CN" sz="1800" b="1" dirty="0">
                <a:latin typeface="华文楷体" panose="02010600040101010101" pitchFamily="2" charset="-122"/>
                <a:ea typeface="华文楷体" panose="02010600040101010101" pitchFamily="2" charset="-122"/>
              </a:rPr>
              <a:t>，交互</a:t>
            </a:r>
            <a:r>
              <a:rPr lang="zh-CN" altLang="zh-CN" sz="1800" b="1">
                <a:latin typeface="华文楷体" panose="02010600040101010101" pitchFamily="2" charset="-122"/>
                <a:ea typeface="华文楷体" panose="02010600040101010101" pitchFamily="2" charset="-122"/>
              </a:rPr>
              <a:t>则都</a:t>
            </a:r>
            <a:r>
              <a:rPr lang="zh-CN" altLang="zh-CN" sz="1800" b="1" u="sng">
                <a:latin typeface="华文楷体" panose="02010600040101010101" pitchFamily="2" charset="-122"/>
                <a:ea typeface="华文楷体" panose="02010600040101010101" pitchFamily="2" charset="-122"/>
              </a:rPr>
              <a:t>借助于</a:t>
            </a:r>
            <a:r>
              <a:rPr lang="zh-CN" altLang="zh-CN" sz="1800" b="1" u="sng" dirty="0">
                <a:latin typeface="华文楷体" panose="02010600040101010101" pitchFamily="2" charset="-122"/>
                <a:ea typeface="华文楷体" panose="02010600040101010101" pitchFamily="2" charset="-122"/>
              </a:rPr>
              <a:t>微内核进行通信</a:t>
            </a:r>
            <a:r>
              <a:rPr lang="zh-CN" altLang="en-US" sz="1800" b="1" dirty="0">
                <a:latin typeface="华文楷体" panose="02010600040101010101" pitchFamily="2" charset="-122"/>
                <a:ea typeface="华文楷体" panose="02010600040101010101" pitchFamily="2" charset="-122"/>
              </a:rPr>
              <a:t>。</a:t>
            </a:r>
            <a:endParaRPr lang="zh-CN" altLang="en-US" sz="1800" b="1" dirty="0">
              <a:latin typeface="华文楷体" panose="02010600040101010101" pitchFamily="2" charset="-122"/>
              <a:ea typeface="华文楷体" panose="02010600040101010101" pitchFamily="2" charset="-122"/>
            </a:endParaRPr>
          </a:p>
        </p:txBody>
      </p:sp>
      <p:sp>
        <p:nvSpPr>
          <p:cNvPr id="5" name="矩形 4"/>
          <p:cNvSpPr/>
          <p:nvPr/>
        </p:nvSpPr>
        <p:spPr>
          <a:xfrm>
            <a:off x="497344" y="1389168"/>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66491" y="2348615"/>
            <a:ext cx="4980619" cy="2815792"/>
          </a:xfrm>
          <a:prstGeom prst="rect">
            <a:avLst/>
          </a:prstGeom>
        </p:spPr>
      </p:pic>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8126" y="1310602"/>
            <a:ext cx="3026104" cy="438582"/>
          </a:xfrm>
          <a:prstGeom prst="rect">
            <a:avLst/>
          </a:prstGeom>
        </p:spPr>
        <p:txBody>
          <a:bodyPr wrap="square">
            <a:spAutoFit/>
          </a:bodyPr>
          <a:lstStyle/>
          <a:p>
            <a:pPr algn="just">
              <a:lnSpc>
                <a:spcPct val="125000"/>
              </a:lnSpc>
            </a:pPr>
            <a:r>
              <a:rPr lang="zh-CN" altLang="en-US" sz="1800" b="1" dirty="0">
                <a:solidFill>
                  <a:srgbClr val="6C0000"/>
                </a:solidFill>
                <a:latin typeface="华文楷体" panose="02010600040101010101" pitchFamily="2" charset="-122"/>
                <a:ea typeface="华文楷体" panose="02010600040101010101" pitchFamily="2" charset="-122"/>
              </a:rPr>
              <a:t>微内核</a:t>
            </a:r>
            <a:r>
              <a:rPr lang="zh-CN" altLang="zh-CN" sz="1800" b="1" dirty="0">
                <a:solidFill>
                  <a:srgbClr val="6C0000"/>
                </a:solidFill>
                <a:latin typeface="华文楷体" panose="02010600040101010101" pitchFamily="2" charset="-122"/>
                <a:ea typeface="华文楷体" panose="02010600040101010101" pitchFamily="2" charset="-122"/>
              </a:rPr>
              <a:t>结构</a:t>
            </a:r>
            <a:r>
              <a:rPr lang="zh-CN" altLang="en-US" sz="1800" b="1" dirty="0">
                <a:solidFill>
                  <a:srgbClr val="6C0000"/>
                </a:solidFill>
                <a:latin typeface="华文楷体" panose="02010600040101010101" pitchFamily="2" charset="-122"/>
                <a:ea typeface="华文楷体" panose="02010600040101010101" pitchFamily="2" charset="-122"/>
              </a:rPr>
              <a:t>（续）</a:t>
            </a:r>
            <a:endParaRPr lang="en-US" altLang="zh-CN" sz="1800" b="1" dirty="0">
              <a:solidFill>
                <a:srgbClr val="6C0000"/>
              </a:solidFill>
              <a:latin typeface="华文楷体" panose="02010600040101010101" pitchFamily="2" charset="-122"/>
              <a:ea typeface="华文楷体" panose="02010600040101010101" pitchFamily="2" charset="-122"/>
            </a:endParaRPr>
          </a:p>
        </p:txBody>
      </p:sp>
      <p:sp>
        <p:nvSpPr>
          <p:cNvPr id="3" name="Text Placeholder 1"/>
          <p:cNvSpPr txBox="1"/>
          <p:nvPr/>
        </p:nvSpPr>
        <p:spPr bwMode="auto">
          <a:xfrm>
            <a:off x="1308060" y="300168"/>
            <a:ext cx="5701478" cy="507831"/>
          </a:xfrm>
          <a:prstGeom prst="rect">
            <a:avLst/>
          </a:prstGeom>
          <a:noFill/>
          <a:ln w="9525">
            <a:noFill/>
            <a:miter lim="800000"/>
          </a:ln>
          <a:effectLst/>
        </p:spPr>
        <p:txBody>
          <a:bodyPr vert="horz" wrap="square" lIns="91440" tIns="45720" rIns="91440" bIns="45720" numCol="1" anchor="t" anchorCtr="0" compatLnSpc="1">
            <a:normAutofit/>
          </a:bodyPr>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2.3    </a:t>
            </a:r>
            <a:r>
              <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操作系统结构</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4" name="矩形 3"/>
          <p:cNvSpPr/>
          <p:nvPr/>
        </p:nvSpPr>
        <p:spPr>
          <a:xfrm>
            <a:off x="638126" y="2276872"/>
            <a:ext cx="3520673" cy="2985433"/>
          </a:xfrm>
          <a:prstGeom prst="rect">
            <a:avLst/>
          </a:prstGeom>
        </p:spPr>
        <p:txBody>
          <a:bodyPr wrap="square">
            <a:spAutoFit/>
          </a:bodyPr>
          <a:lstStyle/>
          <a:p>
            <a:r>
              <a:rPr lang="zh-CN" altLang="en-US" sz="2000" b="1" dirty="0">
                <a:solidFill>
                  <a:srgbClr val="002C6C"/>
                </a:solidFill>
                <a:latin typeface="华文楷体" panose="02010600040101010101" pitchFamily="2" charset="-122"/>
                <a:ea typeface="华文楷体" panose="02010600040101010101" pitchFamily="2" charset="-122"/>
                <a:cs typeface="Arial" panose="020B0604020202020204" pitchFamily="34" charset="0"/>
              </a:rPr>
              <a:t>微内核的功能主要包括：</a:t>
            </a:r>
            <a:endParaRPr lang="en-US" altLang="zh-CN" sz="2000" b="1" dirty="0">
              <a:solidFill>
                <a:srgbClr val="002C6C"/>
              </a:solidFill>
              <a:latin typeface="华文楷体" panose="02010600040101010101" pitchFamily="2" charset="-122"/>
              <a:ea typeface="华文楷体" panose="02010600040101010101" pitchFamily="2" charset="-122"/>
              <a:cs typeface="Arial" panose="020B0604020202020204" pitchFamily="34" charset="0"/>
            </a:endParaRPr>
          </a:p>
          <a:p>
            <a:endParaRPr lang="en-US" altLang="zh-CN" sz="2000" b="1" dirty="0">
              <a:solidFill>
                <a:srgbClr val="002C6C"/>
              </a:solidFill>
              <a:latin typeface="华文楷体" panose="02010600040101010101" pitchFamily="2" charset="-122"/>
              <a:ea typeface="华文楷体" panose="02010600040101010101" pitchFamily="2" charset="-122"/>
              <a:cs typeface="Arial" panose="020B0604020202020204" pitchFamily="34" charset="0"/>
            </a:endParaRPr>
          </a:p>
          <a:p>
            <a:pPr marL="285750" indent="-285750">
              <a:buFont typeface="Wingdings" panose="05000000000000000000" pitchFamily="2" charset="2"/>
              <a:buChar char="Ø"/>
            </a:pPr>
            <a:r>
              <a:rPr lang="zh-CN" altLang="zh-CN" sz="2000" b="1" dirty="0">
                <a:latin typeface="华文楷体" panose="02010600040101010101" pitchFamily="2" charset="-122"/>
                <a:ea typeface="华文楷体" panose="02010600040101010101" pitchFamily="2" charset="-122"/>
              </a:rPr>
              <a:t>低级存储管理</a:t>
            </a:r>
            <a:endParaRPr lang="en-US" altLang="zh-CN" sz="2000" b="1"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endParaRPr lang="en-US" altLang="zh-CN" sz="2000" b="1"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zh-CN" altLang="zh-CN" sz="2000" b="1" dirty="0">
                <a:latin typeface="华文楷体" panose="02010600040101010101" pitchFamily="2" charset="-122"/>
                <a:ea typeface="华文楷体" panose="02010600040101010101" pitchFamily="2" charset="-122"/>
              </a:rPr>
              <a:t>进程间通信（</a:t>
            </a:r>
            <a:r>
              <a:rPr lang="en-US" altLang="zh-CN" sz="2000" b="1" dirty="0">
                <a:latin typeface="华文楷体" panose="02010600040101010101" pitchFamily="2" charset="-122"/>
                <a:ea typeface="华文楷体" panose="02010600040101010101" pitchFamily="2" charset="-122"/>
              </a:rPr>
              <a:t>IPC</a:t>
            </a:r>
            <a:r>
              <a:rPr lang="zh-CN" altLang="zh-CN" sz="2000" b="1" dirty="0">
                <a:latin typeface="华文楷体" panose="02010600040101010101" pitchFamily="2" charset="-122"/>
                <a:ea typeface="华文楷体" panose="02010600040101010101" pitchFamily="2" charset="-122"/>
              </a:rPr>
              <a:t>）</a:t>
            </a:r>
            <a:endParaRPr lang="en-US" altLang="zh-CN" sz="2000" b="1" dirty="0">
              <a:latin typeface="华文楷体" panose="02010600040101010101" pitchFamily="2" charset="-122"/>
              <a:ea typeface="华文楷体" panose="02010600040101010101" pitchFamily="2" charset="-122"/>
            </a:endParaRPr>
          </a:p>
          <a:p>
            <a:endParaRPr lang="en-US" altLang="zh-CN" sz="2000" b="1" dirty="0">
              <a:latin typeface="华文楷体" panose="02010600040101010101" pitchFamily="2" charset="-122"/>
              <a:ea typeface="华文楷体" panose="02010600040101010101" pitchFamily="2" charset="-122"/>
            </a:endParaRPr>
          </a:p>
          <a:p>
            <a:pPr marL="285750" indent="-285750">
              <a:buFont typeface="Wingdings" panose="05000000000000000000" pitchFamily="2" charset="2"/>
              <a:buChar char="Ø"/>
            </a:pPr>
            <a:r>
              <a:rPr lang="en-US" altLang="zh-CN" sz="2000" b="1" dirty="0">
                <a:latin typeface="华文楷体" panose="02010600040101010101" pitchFamily="2" charset="-122"/>
                <a:ea typeface="华文楷体" panose="02010600040101010101" pitchFamily="2" charset="-122"/>
              </a:rPr>
              <a:t>I/O</a:t>
            </a:r>
            <a:r>
              <a:rPr lang="zh-CN" altLang="zh-CN" sz="2000" b="1" dirty="0">
                <a:latin typeface="华文楷体" panose="02010600040101010101" pitchFamily="2" charset="-122"/>
                <a:ea typeface="华文楷体" panose="02010600040101010101" pitchFamily="2" charset="-122"/>
              </a:rPr>
              <a:t>和中断管理。</a:t>
            </a:r>
            <a:endParaRPr lang="zh-CN" altLang="zh-CN" sz="2000" b="1" dirty="0">
              <a:latin typeface="华文楷体" panose="02010600040101010101" pitchFamily="2" charset="-122"/>
              <a:ea typeface="华文楷体" panose="02010600040101010101" pitchFamily="2" charset="-122"/>
            </a:endParaRPr>
          </a:p>
          <a:p>
            <a:endParaRPr lang="en-US" altLang="zh-CN" sz="2000" b="1" dirty="0">
              <a:solidFill>
                <a:srgbClr val="002C6C"/>
              </a:solidFill>
              <a:latin typeface="华文楷体" panose="02010600040101010101" pitchFamily="2" charset="-122"/>
              <a:ea typeface="华文楷体" panose="02010600040101010101" pitchFamily="2" charset="-122"/>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98465" y="2150383"/>
            <a:ext cx="4766526" cy="3118288"/>
          </a:xfrm>
          <a:prstGeom prst="rect">
            <a:avLst/>
          </a:prstGeom>
        </p:spPr>
      </p:pic>
      <p:sp>
        <p:nvSpPr>
          <p:cNvPr id="6" name="矩形 5"/>
          <p:cNvSpPr/>
          <p:nvPr/>
        </p:nvSpPr>
        <p:spPr>
          <a:xfrm>
            <a:off x="453117" y="1416418"/>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2735796" y="4401108"/>
            <a:ext cx="3348372" cy="378042"/>
          </a:xfrm>
          <a:prstGeom prst="flowChartProcess">
            <a:avLst/>
          </a:prstGeom>
          <a:solidFill>
            <a:srgbClr val="0000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800" dirty="0">
                <a:latin typeface="仿宋" panose="02010609060101010101" pitchFamily="49" charset="-122"/>
                <a:ea typeface="仿宋" panose="02010609060101010101" pitchFamily="49" charset="-122"/>
              </a:rPr>
              <a:t>硬件</a:t>
            </a:r>
            <a:endParaRPr lang="zh-CN" altLang="en-US" sz="1800" dirty="0">
              <a:latin typeface="仿宋" panose="02010609060101010101" pitchFamily="49" charset="-122"/>
              <a:ea typeface="仿宋" panose="02010609060101010101" pitchFamily="49" charset="-122"/>
            </a:endParaRPr>
          </a:p>
        </p:txBody>
      </p:sp>
      <p:sp>
        <p:nvSpPr>
          <p:cNvPr id="3" name="流程图: 过程 2"/>
          <p:cNvSpPr/>
          <p:nvPr/>
        </p:nvSpPr>
        <p:spPr>
          <a:xfrm>
            <a:off x="3059832" y="3320988"/>
            <a:ext cx="2592288" cy="1080120"/>
          </a:xfrm>
          <a:prstGeom prst="flowChartProcess">
            <a:avLst/>
          </a:prstGeom>
          <a:solidFill>
            <a:srgbClr val="0070C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800" dirty="0">
                <a:latin typeface="仿宋" panose="02010609060101010101" pitchFamily="49" charset="-122"/>
                <a:ea typeface="仿宋" panose="02010609060101010101" pitchFamily="49" charset="-122"/>
              </a:rPr>
              <a:t> </a:t>
            </a:r>
            <a:endParaRPr lang="zh-CN" altLang="en-US" sz="1800" dirty="0">
              <a:latin typeface="仿宋" panose="02010609060101010101" pitchFamily="49" charset="-122"/>
              <a:ea typeface="仿宋" panose="02010609060101010101" pitchFamily="49" charset="-122"/>
            </a:endParaRPr>
          </a:p>
        </p:txBody>
      </p:sp>
      <p:sp>
        <p:nvSpPr>
          <p:cNvPr id="5" name="矩形 4"/>
          <p:cNvSpPr/>
          <p:nvPr/>
        </p:nvSpPr>
        <p:spPr>
          <a:xfrm>
            <a:off x="3337916" y="3993425"/>
            <a:ext cx="2159566" cy="369332"/>
          </a:xfrm>
          <a:prstGeom prst="rect">
            <a:avLst/>
          </a:prstGeom>
          <a:solidFill>
            <a:srgbClr val="FFFF00"/>
          </a:solidFill>
        </p:spPr>
        <p:txBody>
          <a:bodyPr wrap="none">
            <a:spAutoFit/>
          </a:bodyPr>
          <a:lstStyle/>
          <a:p>
            <a:r>
              <a:rPr lang="zh-CN" altLang="zh-CN" sz="1800" dirty="0">
                <a:latin typeface="华文楷体" panose="02010600040101010101" pitchFamily="2" charset="-122"/>
                <a:ea typeface="华文楷体" panose="02010600040101010101" pitchFamily="2" charset="-122"/>
              </a:rPr>
              <a:t>进程间通信（</a:t>
            </a:r>
            <a:r>
              <a:rPr lang="en-US" altLang="zh-CN" sz="1800" dirty="0">
                <a:latin typeface="华文楷体" panose="02010600040101010101" pitchFamily="2" charset="-122"/>
                <a:ea typeface="华文楷体" panose="02010600040101010101" pitchFamily="2" charset="-122"/>
              </a:rPr>
              <a:t>IPC</a:t>
            </a:r>
            <a:r>
              <a:rPr lang="zh-CN" altLang="zh-CN" sz="1800" dirty="0">
                <a:latin typeface="华文楷体" panose="02010600040101010101" pitchFamily="2" charset="-122"/>
                <a:ea typeface="华文楷体" panose="02010600040101010101" pitchFamily="2" charset="-122"/>
              </a:rPr>
              <a:t>）</a:t>
            </a:r>
            <a:endParaRPr lang="en-US" altLang="zh-CN" sz="1800" dirty="0">
              <a:latin typeface="华文楷体" panose="02010600040101010101" pitchFamily="2" charset="-122"/>
              <a:ea typeface="华文楷体" panose="02010600040101010101" pitchFamily="2" charset="-122"/>
            </a:endParaRPr>
          </a:p>
        </p:txBody>
      </p:sp>
      <p:cxnSp>
        <p:nvCxnSpPr>
          <p:cNvPr id="8" name="直接连接符 7"/>
          <p:cNvCxnSpPr/>
          <p:nvPr/>
        </p:nvCxnSpPr>
        <p:spPr>
          <a:xfrm>
            <a:off x="1547664" y="3320988"/>
            <a:ext cx="604867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左大括号 8"/>
          <p:cNvSpPr/>
          <p:nvPr/>
        </p:nvSpPr>
        <p:spPr>
          <a:xfrm>
            <a:off x="2357754" y="3393599"/>
            <a:ext cx="378042" cy="99901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800" dirty="0"/>
              <a:t>            </a:t>
            </a:r>
            <a:endParaRPr lang="zh-CN" altLang="en-US" sz="1800" dirty="0"/>
          </a:p>
        </p:txBody>
      </p:sp>
      <p:sp>
        <p:nvSpPr>
          <p:cNvPr id="10" name="文本框 9"/>
          <p:cNvSpPr txBox="1"/>
          <p:nvPr/>
        </p:nvSpPr>
        <p:spPr>
          <a:xfrm>
            <a:off x="1473004" y="3676681"/>
            <a:ext cx="992579" cy="415498"/>
          </a:xfrm>
          <a:prstGeom prst="rect">
            <a:avLst/>
          </a:prstGeom>
          <a:noFill/>
        </p:spPr>
        <p:txBody>
          <a:bodyPr wrap="none" rtlCol="0">
            <a:spAutoFit/>
          </a:bodyPr>
          <a:lstStyle/>
          <a:p>
            <a:r>
              <a:rPr lang="zh-CN" altLang="en-US" sz="2100" dirty="0">
                <a:solidFill>
                  <a:srgbClr val="C00000"/>
                </a:solidFill>
                <a:latin typeface="华文楷体" panose="02010600040101010101" pitchFamily="2" charset="-122"/>
                <a:ea typeface="华文楷体" panose="02010600040101010101" pitchFamily="2" charset="-122"/>
              </a:rPr>
              <a:t>内核态</a:t>
            </a:r>
            <a:endParaRPr lang="zh-CN" altLang="en-US" sz="2100" dirty="0">
              <a:solidFill>
                <a:srgbClr val="C00000"/>
              </a:solidFill>
              <a:latin typeface="华文楷体" panose="02010600040101010101" pitchFamily="2" charset="-122"/>
              <a:ea typeface="华文楷体" panose="02010600040101010101" pitchFamily="2" charset="-122"/>
            </a:endParaRPr>
          </a:p>
        </p:txBody>
      </p:sp>
      <p:sp>
        <p:nvSpPr>
          <p:cNvPr id="11" name="文本框 10"/>
          <p:cNvSpPr txBox="1"/>
          <p:nvPr/>
        </p:nvSpPr>
        <p:spPr>
          <a:xfrm>
            <a:off x="1476678" y="2696061"/>
            <a:ext cx="992579" cy="415498"/>
          </a:xfrm>
          <a:prstGeom prst="rect">
            <a:avLst/>
          </a:prstGeom>
          <a:noFill/>
        </p:spPr>
        <p:txBody>
          <a:bodyPr wrap="none" rtlCol="0">
            <a:spAutoFit/>
          </a:bodyPr>
          <a:lstStyle/>
          <a:p>
            <a:r>
              <a:rPr lang="zh-CN" altLang="en-US" sz="2100" dirty="0">
                <a:solidFill>
                  <a:srgbClr val="C00000"/>
                </a:solidFill>
                <a:latin typeface="华文楷体" panose="02010600040101010101" pitchFamily="2" charset="-122"/>
                <a:ea typeface="华文楷体" panose="02010600040101010101" pitchFamily="2" charset="-122"/>
              </a:rPr>
              <a:t>用户态</a:t>
            </a:r>
            <a:endParaRPr lang="zh-CN" altLang="en-US" sz="2100" dirty="0">
              <a:solidFill>
                <a:srgbClr val="C00000"/>
              </a:solidFill>
              <a:latin typeface="华文楷体" panose="02010600040101010101" pitchFamily="2" charset="-122"/>
              <a:ea typeface="华文楷体" panose="02010600040101010101" pitchFamily="2" charset="-122"/>
            </a:endParaRPr>
          </a:p>
        </p:txBody>
      </p:sp>
      <p:sp>
        <p:nvSpPr>
          <p:cNvPr id="7" name="矩形 6"/>
          <p:cNvSpPr/>
          <p:nvPr/>
        </p:nvSpPr>
        <p:spPr>
          <a:xfrm>
            <a:off x="2897814" y="1970838"/>
            <a:ext cx="455869" cy="12961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800" dirty="0">
                <a:solidFill>
                  <a:srgbClr val="000066"/>
                </a:solidFill>
              </a:rPr>
              <a:t>文件服务</a:t>
            </a:r>
            <a:endParaRPr lang="zh-CN" altLang="en-US" sz="1800" dirty="0">
              <a:solidFill>
                <a:srgbClr val="000066"/>
              </a:solidFill>
            </a:endParaRPr>
          </a:p>
        </p:txBody>
      </p:sp>
      <p:sp>
        <p:nvSpPr>
          <p:cNvPr id="12" name="矩形 11"/>
          <p:cNvSpPr/>
          <p:nvPr/>
        </p:nvSpPr>
        <p:spPr>
          <a:xfrm>
            <a:off x="3600471" y="1963410"/>
            <a:ext cx="455869" cy="12961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800" dirty="0">
                <a:solidFill>
                  <a:srgbClr val="000066"/>
                </a:solidFill>
              </a:rPr>
              <a:t>网络服务</a:t>
            </a:r>
            <a:endParaRPr lang="zh-CN" altLang="en-US" sz="1800" dirty="0">
              <a:solidFill>
                <a:srgbClr val="000066"/>
              </a:solidFill>
            </a:endParaRPr>
          </a:p>
        </p:txBody>
      </p:sp>
      <p:sp>
        <p:nvSpPr>
          <p:cNvPr id="13" name="矩形 12"/>
          <p:cNvSpPr/>
          <p:nvPr/>
        </p:nvSpPr>
        <p:spPr>
          <a:xfrm>
            <a:off x="5004705" y="1970838"/>
            <a:ext cx="455869" cy="12961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800" dirty="0">
                <a:solidFill>
                  <a:srgbClr val="000066"/>
                </a:solidFill>
              </a:rPr>
              <a:t>各种应用</a:t>
            </a:r>
            <a:endParaRPr lang="zh-CN" altLang="en-US" sz="1800" dirty="0">
              <a:solidFill>
                <a:srgbClr val="000066"/>
              </a:solidFill>
            </a:endParaRPr>
          </a:p>
        </p:txBody>
      </p:sp>
      <p:sp>
        <p:nvSpPr>
          <p:cNvPr id="14" name="文本框 13"/>
          <p:cNvSpPr txBox="1"/>
          <p:nvPr/>
        </p:nvSpPr>
        <p:spPr>
          <a:xfrm>
            <a:off x="4247636" y="2486603"/>
            <a:ext cx="648728" cy="369332"/>
          </a:xfrm>
          <a:prstGeom prst="rect">
            <a:avLst/>
          </a:prstGeom>
          <a:noFill/>
        </p:spPr>
        <p:txBody>
          <a:bodyPr wrap="square" rtlCol="0">
            <a:spAutoFit/>
          </a:bodyPr>
          <a:lstStyle/>
          <a:p>
            <a:r>
              <a:rPr lang="en-US" altLang="zh-CN" sz="1800" dirty="0"/>
              <a:t>……</a:t>
            </a:r>
            <a:endParaRPr lang="zh-CN" altLang="en-US" sz="1800" dirty="0"/>
          </a:p>
        </p:txBody>
      </p:sp>
      <p:grpSp>
        <p:nvGrpSpPr>
          <p:cNvPr id="26" name="组合 25"/>
          <p:cNvGrpSpPr/>
          <p:nvPr/>
        </p:nvGrpSpPr>
        <p:grpSpPr>
          <a:xfrm>
            <a:off x="3221193" y="3285176"/>
            <a:ext cx="2052886" cy="605907"/>
            <a:chOff x="4167663" y="3212976"/>
            <a:chExt cx="2737181" cy="807876"/>
          </a:xfrm>
        </p:grpSpPr>
        <p:cxnSp>
          <p:nvCxnSpPr>
            <p:cNvPr id="16" name="肘形连接符 15"/>
            <p:cNvCxnSpPr>
              <a:stCxn id="7" idx="2"/>
            </p:cNvCxnSpPr>
            <p:nvPr/>
          </p:nvCxnSpPr>
          <p:spPr>
            <a:xfrm rot="16200000" flipH="1">
              <a:off x="4735787" y="2644852"/>
              <a:ext cx="792088" cy="1928335"/>
            </a:xfrm>
            <a:prstGeom prst="bentConnector2">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23992" y="4005064"/>
              <a:ext cx="880852" cy="0"/>
            </a:xfrm>
            <a:prstGeom prst="lin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6904844" y="3284984"/>
              <a:ext cx="0" cy="735868"/>
            </a:xfrm>
            <a:prstGeom prst="straightConnector1">
              <a:avLst/>
            </a:prstGeom>
            <a:ln w="571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3337916" y="3320989"/>
            <a:ext cx="1739901" cy="243026"/>
            <a:chOff x="4450555" y="3284984"/>
            <a:chExt cx="2319868" cy="324035"/>
          </a:xfrm>
        </p:grpSpPr>
        <p:cxnSp>
          <p:nvCxnSpPr>
            <p:cNvPr id="41" name="直接箭头连接符 40"/>
            <p:cNvCxnSpPr/>
            <p:nvPr/>
          </p:nvCxnSpPr>
          <p:spPr>
            <a:xfrm flipH="1">
              <a:off x="4800627" y="3609019"/>
              <a:ext cx="1825342" cy="0"/>
            </a:xfrm>
            <a:prstGeom prst="straightConnector1">
              <a:avLst/>
            </a:prstGeom>
            <a:ln w="571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4450555" y="3284984"/>
              <a:ext cx="2319868" cy="324035"/>
              <a:chOff x="4450555" y="3284984"/>
              <a:chExt cx="2319868" cy="324035"/>
            </a:xfrm>
          </p:grpSpPr>
          <p:cxnSp>
            <p:nvCxnSpPr>
              <p:cNvPr id="37" name="直接连接符 36"/>
              <p:cNvCxnSpPr/>
              <p:nvPr/>
            </p:nvCxnSpPr>
            <p:spPr>
              <a:xfrm flipH="1">
                <a:off x="6625969" y="3337899"/>
                <a:ext cx="144454" cy="271120"/>
              </a:xfrm>
              <a:prstGeom prst="lin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4450555" y="3284984"/>
                <a:ext cx="376840" cy="324035"/>
              </a:xfrm>
              <a:prstGeom prst="straightConnector1">
                <a:avLst/>
              </a:prstGeom>
              <a:ln w="571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a:xfrm>
            <a:off x="1676330" y="4401108"/>
            <a:ext cx="3348372" cy="378042"/>
          </a:xfrm>
          <a:prstGeom prst="flowChartProcess">
            <a:avLst/>
          </a:prstGeom>
          <a:solidFill>
            <a:srgbClr val="0000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800" dirty="0">
                <a:latin typeface="仿宋" panose="02010609060101010101" pitchFamily="49" charset="-122"/>
                <a:ea typeface="仿宋" panose="02010609060101010101" pitchFamily="49" charset="-122"/>
              </a:rPr>
              <a:t>硬件</a:t>
            </a:r>
            <a:endParaRPr lang="zh-CN" altLang="en-US" sz="1800" dirty="0">
              <a:latin typeface="仿宋" panose="02010609060101010101" pitchFamily="49" charset="-122"/>
              <a:ea typeface="仿宋" panose="02010609060101010101" pitchFamily="49" charset="-122"/>
            </a:endParaRPr>
          </a:p>
        </p:txBody>
      </p:sp>
      <p:sp>
        <p:nvSpPr>
          <p:cNvPr id="3" name="流程图: 过程 2"/>
          <p:cNvSpPr/>
          <p:nvPr/>
        </p:nvSpPr>
        <p:spPr>
          <a:xfrm>
            <a:off x="2000366" y="3320988"/>
            <a:ext cx="2592288" cy="1080120"/>
          </a:xfrm>
          <a:prstGeom prst="flowChartProcess">
            <a:avLst/>
          </a:prstGeom>
          <a:solidFill>
            <a:srgbClr val="0070C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800" dirty="0">
                <a:latin typeface="仿宋" panose="02010609060101010101" pitchFamily="49" charset="-122"/>
                <a:ea typeface="仿宋" panose="02010609060101010101" pitchFamily="49" charset="-122"/>
              </a:rPr>
              <a:t> </a:t>
            </a:r>
            <a:endParaRPr lang="zh-CN" altLang="en-US" sz="1800" dirty="0">
              <a:latin typeface="仿宋" panose="02010609060101010101" pitchFamily="49" charset="-122"/>
              <a:ea typeface="仿宋" panose="02010609060101010101" pitchFamily="49" charset="-122"/>
            </a:endParaRPr>
          </a:p>
        </p:txBody>
      </p:sp>
      <p:sp>
        <p:nvSpPr>
          <p:cNvPr id="4" name="矩形 3"/>
          <p:cNvSpPr/>
          <p:nvPr/>
        </p:nvSpPr>
        <p:spPr>
          <a:xfrm>
            <a:off x="2162384" y="3393599"/>
            <a:ext cx="1569660" cy="369332"/>
          </a:xfrm>
          <a:prstGeom prst="rect">
            <a:avLst/>
          </a:prstGeom>
          <a:solidFill>
            <a:schemeClr val="accent1">
              <a:lumMod val="40000"/>
              <a:lumOff val="60000"/>
            </a:schemeClr>
          </a:solidFill>
        </p:spPr>
        <p:txBody>
          <a:bodyPr wrap="none">
            <a:spAutoFit/>
          </a:bodyPr>
          <a:lstStyle/>
          <a:p>
            <a:r>
              <a:rPr lang="zh-CN" altLang="zh-CN" sz="1800" dirty="0">
                <a:latin typeface="华文楷体" panose="02010600040101010101" pitchFamily="2" charset="-122"/>
                <a:ea typeface="华文楷体" panose="02010600040101010101" pitchFamily="2" charset="-122"/>
              </a:rPr>
              <a:t>低级存储管理</a:t>
            </a:r>
            <a:endParaRPr lang="en-US" altLang="zh-CN" sz="1800" dirty="0">
              <a:latin typeface="华文楷体" panose="02010600040101010101" pitchFamily="2" charset="-122"/>
              <a:ea typeface="华文楷体" panose="02010600040101010101" pitchFamily="2" charset="-122"/>
            </a:endParaRPr>
          </a:p>
        </p:txBody>
      </p:sp>
      <p:sp>
        <p:nvSpPr>
          <p:cNvPr id="5" name="矩形 4"/>
          <p:cNvSpPr/>
          <p:nvPr/>
        </p:nvSpPr>
        <p:spPr>
          <a:xfrm>
            <a:off x="2294217" y="3722848"/>
            <a:ext cx="2159566" cy="369332"/>
          </a:xfrm>
          <a:prstGeom prst="rect">
            <a:avLst/>
          </a:prstGeom>
          <a:solidFill>
            <a:srgbClr val="FFFF00"/>
          </a:solidFill>
        </p:spPr>
        <p:txBody>
          <a:bodyPr wrap="none">
            <a:spAutoFit/>
          </a:bodyPr>
          <a:lstStyle/>
          <a:p>
            <a:r>
              <a:rPr lang="zh-CN" altLang="zh-CN" sz="1800" dirty="0">
                <a:latin typeface="华文楷体" panose="02010600040101010101" pitchFamily="2" charset="-122"/>
                <a:ea typeface="华文楷体" panose="02010600040101010101" pitchFamily="2" charset="-122"/>
              </a:rPr>
              <a:t>进程间通信（</a:t>
            </a:r>
            <a:r>
              <a:rPr lang="en-US" altLang="zh-CN" sz="1800" dirty="0">
                <a:latin typeface="华文楷体" panose="02010600040101010101" pitchFamily="2" charset="-122"/>
                <a:ea typeface="华文楷体" panose="02010600040101010101" pitchFamily="2" charset="-122"/>
              </a:rPr>
              <a:t>IPC</a:t>
            </a:r>
            <a:r>
              <a:rPr lang="zh-CN" altLang="zh-CN" sz="1800" dirty="0">
                <a:latin typeface="华文楷体" panose="02010600040101010101" pitchFamily="2" charset="-122"/>
                <a:ea typeface="华文楷体" panose="02010600040101010101" pitchFamily="2" charset="-122"/>
              </a:rPr>
              <a:t>）</a:t>
            </a:r>
            <a:endParaRPr lang="en-US" altLang="zh-CN" sz="1800" dirty="0">
              <a:latin typeface="华文楷体" panose="02010600040101010101" pitchFamily="2" charset="-122"/>
              <a:ea typeface="华文楷体" panose="02010600040101010101" pitchFamily="2" charset="-122"/>
            </a:endParaRPr>
          </a:p>
        </p:txBody>
      </p:sp>
      <p:sp>
        <p:nvSpPr>
          <p:cNvPr id="6" name="矩形 5"/>
          <p:cNvSpPr/>
          <p:nvPr/>
        </p:nvSpPr>
        <p:spPr>
          <a:xfrm>
            <a:off x="2922486" y="4046360"/>
            <a:ext cx="1717137" cy="369332"/>
          </a:xfrm>
          <a:prstGeom prst="rect">
            <a:avLst/>
          </a:prstGeom>
          <a:solidFill>
            <a:schemeClr val="accent2">
              <a:lumMod val="20000"/>
              <a:lumOff val="80000"/>
            </a:schemeClr>
          </a:solidFill>
        </p:spPr>
        <p:txBody>
          <a:bodyPr wrap="none">
            <a:spAutoFit/>
          </a:bodyPr>
          <a:lstStyle/>
          <a:p>
            <a:r>
              <a:rPr lang="en-US" altLang="zh-CN" sz="1800" dirty="0">
                <a:latin typeface="华文楷体" panose="02010600040101010101" pitchFamily="2" charset="-122"/>
                <a:ea typeface="华文楷体" panose="02010600040101010101" pitchFamily="2" charset="-122"/>
              </a:rPr>
              <a:t>I/O</a:t>
            </a:r>
            <a:r>
              <a:rPr lang="zh-CN" altLang="zh-CN" sz="1800" dirty="0">
                <a:latin typeface="华文楷体" panose="02010600040101010101" pitchFamily="2" charset="-122"/>
                <a:ea typeface="华文楷体" panose="02010600040101010101" pitchFamily="2" charset="-122"/>
              </a:rPr>
              <a:t>和中断管理</a:t>
            </a:r>
            <a:endParaRPr lang="zh-CN" altLang="en-US" sz="1800" dirty="0"/>
          </a:p>
        </p:txBody>
      </p:sp>
      <p:cxnSp>
        <p:nvCxnSpPr>
          <p:cNvPr id="8" name="直接连接符 7"/>
          <p:cNvCxnSpPr/>
          <p:nvPr/>
        </p:nvCxnSpPr>
        <p:spPr>
          <a:xfrm>
            <a:off x="488198" y="3320988"/>
            <a:ext cx="453650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左大括号 8"/>
          <p:cNvSpPr/>
          <p:nvPr/>
        </p:nvSpPr>
        <p:spPr>
          <a:xfrm>
            <a:off x="1298288" y="3393599"/>
            <a:ext cx="378042" cy="99901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800" dirty="0"/>
              <a:t>            </a:t>
            </a:r>
            <a:endParaRPr lang="zh-CN" altLang="en-US" sz="1800" dirty="0"/>
          </a:p>
        </p:txBody>
      </p:sp>
      <p:sp>
        <p:nvSpPr>
          <p:cNvPr id="10" name="文本框 9"/>
          <p:cNvSpPr txBox="1"/>
          <p:nvPr/>
        </p:nvSpPr>
        <p:spPr>
          <a:xfrm>
            <a:off x="413539" y="3676681"/>
            <a:ext cx="992579" cy="415498"/>
          </a:xfrm>
          <a:prstGeom prst="rect">
            <a:avLst/>
          </a:prstGeom>
          <a:noFill/>
        </p:spPr>
        <p:txBody>
          <a:bodyPr wrap="none" rtlCol="0">
            <a:spAutoFit/>
          </a:bodyPr>
          <a:lstStyle/>
          <a:p>
            <a:r>
              <a:rPr lang="zh-CN" altLang="en-US" sz="2100" dirty="0">
                <a:solidFill>
                  <a:srgbClr val="C00000"/>
                </a:solidFill>
                <a:latin typeface="华文楷体" panose="02010600040101010101" pitchFamily="2" charset="-122"/>
                <a:ea typeface="华文楷体" panose="02010600040101010101" pitchFamily="2" charset="-122"/>
              </a:rPr>
              <a:t>内核态</a:t>
            </a:r>
            <a:endParaRPr lang="zh-CN" altLang="en-US" sz="2100" dirty="0">
              <a:solidFill>
                <a:srgbClr val="C00000"/>
              </a:solidFill>
              <a:latin typeface="华文楷体" panose="02010600040101010101" pitchFamily="2" charset="-122"/>
              <a:ea typeface="华文楷体" panose="02010600040101010101" pitchFamily="2" charset="-122"/>
            </a:endParaRPr>
          </a:p>
        </p:txBody>
      </p:sp>
      <p:sp>
        <p:nvSpPr>
          <p:cNvPr id="11" name="文本框 10"/>
          <p:cNvSpPr txBox="1"/>
          <p:nvPr/>
        </p:nvSpPr>
        <p:spPr>
          <a:xfrm>
            <a:off x="417212" y="2696061"/>
            <a:ext cx="992579" cy="415498"/>
          </a:xfrm>
          <a:prstGeom prst="rect">
            <a:avLst/>
          </a:prstGeom>
          <a:noFill/>
        </p:spPr>
        <p:txBody>
          <a:bodyPr wrap="none" rtlCol="0">
            <a:spAutoFit/>
          </a:bodyPr>
          <a:lstStyle/>
          <a:p>
            <a:r>
              <a:rPr lang="zh-CN" altLang="en-US" sz="2100" dirty="0">
                <a:solidFill>
                  <a:srgbClr val="C00000"/>
                </a:solidFill>
                <a:latin typeface="华文楷体" panose="02010600040101010101" pitchFamily="2" charset="-122"/>
                <a:ea typeface="华文楷体" panose="02010600040101010101" pitchFamily="2" charset="-122"/>
              </a:rPr>
              <a:t>用户态</a:t>
            </a:r>
            <a:endParaRPr lang="zh-CN" altLang="en-US" sz="2100" dirty="0">
              <a:solidFill>
                <a:srgbClr val="C00000"/>
              </a:solidFill>
              <a:latin typeface="华文楷体" panose="02010600040101010101" pitchFamily="2" charset="-122"/>
              <a:ea typeface="华文楷体" panose="02010600040101010101" pitchFamily="2" charset="-122"/>
            </a:endParaRPr>
          </a:p>
        </p:txBody>
      </p:sp>
      <p:sp>
        <p:nvSpPr>
          <p:cNvPr id="7" name="矩形 6"/>
          <p:cNvSpPr/>
          <p:nvPr/>
        </p:nvSpPr>
        <p:spPr>
          <a:xfrm>
            <a:off x="1838348" y="1970838"/>
            <a:ext cx="455869" cy="12961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800" dirty="0">
                <a:solidFill>
                  <a:srgbClr val="000066"/>
                </a:solidFill>
              </a:rPr>
              <a:t>文件服务</a:t>
            </a:r>
            <a:endParaRPr lang="zh-CN" altLang="en-US" sz="1800" dirty="0">
              <a:solidFill>
                <a:srgbClr val="000066"/>
              </a:solidFill>
            </a:endParaRPr>
          </a:p>
        </p:txBody>
      </p:sp>
      <p:sp>
        <p:nvSpPr>
          <p:cNvPr id="12" name="矩形 11"/>
          <p:cNvSpPr/>
          <p:nvPr/>
        </p:nvSpPr>
        <p:spPr>
          <a:xfrm>
            <a:off x="2541005" y="1963410"/>
            <a:ext cx="455869" cy="12961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800" dirty="0">
                <a:solidFill>
                  <a:srgbClr val="000066"/>
                </a:solidFill>
              </a:rPr>
              <a:t>网络服务</a:t>
            </a:r>
            <a:endParaRPr lang="zh-CN" altLang="en-US" sz="1800" dirty="0">
              <a:solidFill>
                <a:srgbClr val="000066"/>
              </a:solidFill>
            </a:endParaRPr>
          </a:p>
        </p:txBody>
      </p:sp>
      <p:sp>
        <p:nvSpPr>
          <p:cNvPr id="13" name="矩形 12"/>
          <p:cNvSpPr/>
          <p:nvPr/>
        </p:nvSpPr>
        <p:spPr>
          <a:xfrm>
            <a:off x="3945239" y="1970838"/>
            <a:ext cx="455869" cy="129614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800" dirty="0">
                <a:solidFill>
                  <a:srgbClr val="000066"/>
                </a:solidFill>
              </a:rPr>
              <a:t>各种应用</a:t>
            </a:r>
            <a:endParaRPr lang="zh-CN" altLang="en-US" sz="1800" dirty="0">
              <a:solidFill>
                <a:srgbClr val="000066"/>
              </a:solidFill>
            </a:endParaRPr>
          </a:p>
        </p:txBody>
      </p:sp>
      <p:sp>
        <p:nvSpPr>
          <p:cNvPr id="14" name="文本框 13"/>
          <p:cNvSpPr txBox="1"/>
          <p:nvPr/>
        </p:nvSpPr>
        <p:spPr>
          <a:xfrm>
            <a:off x="3188170" y="2486603"/>
            <a:ext cx="648728" cy="369332"/>
          </a:xfrm>
          <a:prstGeom prst="rect">
            <a:avLst/>
          </a:prstGeom>
          <a:noFill/>
        </p:spPr>
        <p:txBody>
          <a:bodyPr wrap="square" rtlCol="0">
            <a:spAutoFit/>
          </a:bodyPr>
          <a:lstStyle/>
          <a:p>
            <a:r>
              <a:rPr lang="en-US" altLang="zh-CN" sz="1800" dirty="0"/>
              <a:t>……</a:t>
            </a:r>
            <a:endParaRPr lang="zh-CN" altLang="en-US" sz="1800" dirty="0"/>
          </a:p>
        </p:txBody>
      </p:sp>
      <p:sp>
        <p:nvSpPr>
          <p:cNvPr id="16" name="矩形 15"/>
          <p:cNvSpPr/>
          <p:nvPr/>
        </p:nvSpPr>
        <p:spPr>
          <a:xfrm>
            <a:off x="5221900" y="1869263"/>
            <a:ext cx="3327389" cy="3637919"/>
          </a:xfrm>
          <a:prstGeom prst="rect">
            <a:avLst/>
          </a:prstGeom>
          <a:ln>
            <a:solidFill>
              <a:schemeClr val="accent2"/>
            </a:solidFill>
          </a:ln>
        </p:spPr>
        <p:txBody>
          <a:bodyPr wrap="square">
            <a:spAutoFit/>
          </a:bodyPr>
          <a:lstStyle/>
          <a:p>
            <a:r>
              <a:rPr lang="zh-CN" altLang="zh-CN" sz="180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优点</a:t>
            </a:r>
            <a:r>
              <a:rPr lang="zh-CN" altLang="en-US" sz="180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a:t>
            </a:r>
            <a:endParaRPr lang="en-US" altLang="zh-CN" sz="1800" dirty="0">
              <a:solidFill>
                <a:srgbClr val="6C0000"/>
              </a:solidFill>
              <a:latin typeface="华文楷体" panose="02010600040101010101" pitchFamily="2" charset="-122"/>
              <a:ea typeface="华文楷体" panose="02010600040101010101" pitchFamily="2" charset="-122"/>
              <a:cs typeface="Arial" panose="020B0604020202020204" pitchFamily="34" charset="0"/>
            </a:endParaRPr>
          </a:p>
          <a:p>
            <a:r>
              <a:rPr lang="en-US" altLang="zh-CN" sz="1800" dirty="0">
                <a:latin typeface="华文楷体" panose="02010600040101010101" pitchFamily="2" charset="-122"/>
                <a:ea typeface="华文楷体" panose="02010600040101010101" pitchFamily="2" charset="-122"/>
              </a:rPr>
              <a:t>       </a:t>
            </a:r>
            <a:r>
              <a:rPr lang="zh-CN" altLang="zh-CN" sz="1800" dirty="0">
                <a:latin typeface="华文楷体" panose="02010600040101010101" pitchFamily="2" charset="-122"/>
                <a:ea typeface="华文楷体" panose="02010600040101010101" pitchFamily="2" charset="-122"/>
              </a:rPr>
              <a:t>有效地分离了内核与服务、服务与服务，使得它们之间的接口更加清晰，维护的代价大大降低，各部分可以独立地优化和演进，从而保证了操作系统的可靠性。</a:t>
            </a:r>
            <a:endParaRPr lang="zh-CN" altLang="zh-CN" sz="1800" dirty="0">
              <a:latin typeface="华文楷体" panose="02010600040101010101" pitchFamily="2" charset="-122"/>
              <a:ea typeface="华文楷体" panose="02010600040101010101" pitchFamily="2" charset="-122"/>
            </a:endParaRPr>
          </a:p>
          <a:p>
            <a:endParaRPr lang="en-US" altLang="zh-CN" sz="1800" dirty="0">
              <a:solidFill>
                <a:srgbClr val="000000"/>
              </a:solidFill>
              <a:latin typeface="华文楷体" panose="02010600040101010101" pitchFamily="2" charset="-122"/>
              <a:ea typeface="华文楷体" panose="02010600040101010101" pitchFamily="2" charset="-122"/>
              <a:cs typeface="Arial" panose="020B0604020202020204" pitchFamily="34" charset="0"/>
            </a:endParaRPr>
          </a:p>
          <a:p>
            <a:r>
              <a:rPr lang="zh-CN" altLang="zh-CN" sz="180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缺点：</a:t>
            </a:r>
            <a:endParaRPr lang="en-US" altLang="zh-CN" sz="1800" dirty="0">
              <a:solidFill>
                <a:srgbClr val="6C0000"/>
              </a:solidFill>
              <a:latin typeface="华文楷体" panose="02010600040101010101" pitchFamily="2" charset="-122"/>
              <a:ea typeface="华文楷体" panose="02010600040101010101" pitchFamily="2" charset="-122"/>
              <a:cs typeface="Arial" panose="020B0604020202020204" pitchFamily="34" charset="0"/>
            </a:endParaRPr>
          </a:p>
          <a:p>
            <a:r>
              <a:rPr lang="en-US" altLang="zh-CN" sz="1800" dirty="0">
                <a:latin typeface="华文楷体" panose="02010600040101010101" pitchFamily="2" charset="-122"/>
                <a:ea typeface="华文楷体" panose="02010600040101010101" pitchFamily="2" charset="-122"/>
              </a:rPr>
              <a:t>       </a:t>
            </a:r>
            <a:r>
              <a:rPr lang="zh-CN" altLang="zh-CN" sz="1800" dirty="0">
                <a:latin typeface="华文楷体" panose="02010600040101010101" pitchFamily="2" charset="-122"/>
                <a:ea typeface="华文楷体" panose="02010600040101010101" pitchFamily="2" charset="-122"/>
              </a:rPr>
              <a:t>因为需要频繁地在核心态和用户态之间进行切换，操作系统的执行开销偏大</a:t>
            </a:r>
            <a:endParaRPr lang="en-US" altLang="zh-CN" sz="1800" dirty="0">
              <a:solidFill>
                <a:srgbClr val="002C6C"/>
              </a:solidFill>
              <a:latin typeface="华文楷体" panose="02010600040101010101" pitchFamily="2" charset="-122"/>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mph" presetSubtype="0" fill="hold" nodeType="clickEffect">
                                  <p:stCondLst>
                                    <p:cond delay="0"/>
                                  </p:stCondLst>
                                  <p:childTnLst>
                                    <p:anim calcmode="discrete" valueType="str">
                                      <p:cBhvr override="childStyle">
                                        <p:cTn id="10" dur="2000" fill="hold"/>
                                        <p:tgtEl>
                                          <p:spTgt spid="16">
                                            <p:txEl>
                                              <p:pRg st="3" end="3"/>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1" presetID="10" presetClass="emph" presetSubtype="0" fill="hold" nodeType="withEffect">
                                  <p:stCondLst>
                                    <p:cond delay="0"/>
                                  </p:stCondLst>
                                  <p:childTnLst>
                                    <p:anim calcmode="discrete" valueType="str">
                                      <p:cBhvr override="childStyle">
                                        <p:cTn id="12" dur="2000" fill="hold"/>
                                        <p:tgtEl>
                                          <p:spTgt spid="16">
                                            <p:txEl>
                                              <p:pRg st="4" end="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0090" y="1164247"/>
            <a:ext cx="3026104" cy="477054"/>
          </a:xfrm>
          <a:prstGeom prst="rect">
            <a:avLst/>
          </a:prstGeom>
        </p:spPr>
        <p:txBody>
          <a:bodyPr wrap="square">
            <a:spAutoFit/>
          </a:bodyPr>
          <a:lstStyle/>
          <a:p>
            <a:pPr algn="just">
              <a:lnSpc>
                <a:spcPct val="125000"/>
              </a:lnSpc>
            </a:pPr>
            <a:r>
              <a:rPr lang="zh-CN" altLang="en-US" sz="2000" b="1" dirty="0">
                <a:solidFill>
                  <a:srgbClr val="6C0000"/>
                </a:solidFill>
                <a:latin typeface="华文楷体" panose="02010600040101010101" pitchFamily="2" charset="-122"/>
                <a:ea typeface="华文楷体" panose="02010600040101010101" pitchFamily="2" charset="-122"/>
              </a:rPr>
              <a:t>微内核</a:t>
            </a:r>
            <a:r>
              <a:rPr lang="zh-CN" altLang="zh-CN" sz="2000" b="1" dirty="0">
                <a:solidFill>
                  <a:srgbClr val="6C0000"/>
                </a:solidFill>
                <a:latin typeface="华文楷体" panose="02010600040101010101" pitchFamily="2" charset="-122"/>
                <a:ea typeface="华文楷体" panose="02010600040101010101" pitchFamily="2" charset="-122"/>
              </a:rPr>
              <a:t>结构</a:t>
            </a:r>
            <a:r>
              <a:rPr lang="zh-CN" altLang="en-US" sz="2000" b="1" dirty="0">
                <a:solidFill>
                  <a:srgbClr val="6C0000"/>
                </a:solidFill>
                <a:latin typeface="华文楷体" panose="02010600040101010101" pitchFamily="2" charset="-122"/>
                <a:ea typeface="华文楷体" panose="02010600040101010101" pitchFamily="2" charset="-122"/>
              </a:rPr>
              <a:t>（续）</a:t>
            </a:r>
            <a:endParaRPr lang="en-US" altLang="zh-CN" sz="2000" b="1" dirty="0">
              <a:solidFill>
                <a:srgbClr val="6C0000"/>
              </a:solidFill>
              <a:latin typeface="华文楷体" panose="02010600040101010101" pitchFamily="2" charset="-122"/>
              <a:ea typeface="华文楷体" panose="02010600040101010101" pitchFamily="2" charset="-122"/>
            </a:endParaRPr>
          </a:p>
        </p:txBody>
      </p:sp>
      <p:sp>
        <p:nvSpPr>
          <p:cNvPr id="3" name="Text Placeholder 1"/>
          <p:cNvSpPr txBox="1"/>
          <p:nvPr/>
        </p:nvSpPr>
        <p:spPr bwMode="auto">
          <a:xfrm>
            <a:off x="1259632" y="280403"/>
            <a:ext cx="5701478" cy="507831"/>
          </a:xfrm>
          <a:prstGeom prst="rect">
            <a:avLst/>
          </a:prstGeom>
          <a:noFill/>
          <a:ln w="9525">
            <a:noFill/>
            <a:miter lim="800000"/>
          </a:ln>
          <a:effectLst/>
        </p:spPr>
        <p:txBody>
          <a:bodyPr vert="horz" wrap="square" lIns="91440" tIns="45720" rIns="91440" bIns="45720" numCol="1" anchor="t" anchorCtr="0" compatLnSpc="1">
            <a:normAutofit/>
          </a:bodyPr>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2.3    </a:t>
            </a:r>
            <a:r>
              <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操作系统结构</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5" name="矩形 4"/>
          <p:cNvSpPr/>
          <p:nvPr/>
        </p:nvSpPr>
        <p:spPr>
          <a:xfrm>
            <a:off x="1128462" y="2348880"/>
            <a:ext cx="6755906" cy="2246769"/>
          </a:xfrm>
          <a:prstGeom prst="rect">
            <a:avLst/>
          </a:prstGeom>
        </p:spPr>
        <p:txBody>
          <a:bodyPr wrap="square">
            <a:spAutoFit/>
          </a:bodyPr>
          <a:lstStyle/>
          <a:p>
            <a:r>
              <a:rPr lang="zh-CN" altLang="zh-CN" sz="2800" b="1" dirty="0">
                <a:latin typeface="华文楷体" panose="02010600040101010101" pitchFamily="2" charset="-122"/>
                <a:ea typeface="华文楷体" panose="02010600040101010101" pitchFamily="2" charset="-122"/>
                <a:cs typeface="Arial" panose="020B0604020202020204" pitchFamily="34" charset="0"/>
              </a:rPr>
              <a:t>微内核设计的思想是为了实现高可靠性，将操作系统划分成小的、良好定义的模块，只有微内核–运行在内核态上，其余的模块，由于功能相对弱些，则作为普通用户进程运行</a:t>
            </a:r>
            <a:r>
              <a:rPr lang="en-US" altLang="zh-CN" sz="2800" b="1" dirty="0">
                <a:latin typeface="华文楷体" panose="02010600040101010101" pitchFamily="2" charset="-122"/>
                <a:ea typeface="华文楷体" panose="02010600040101010101" pitchFamily="2" charset="-122"/>
                <a:cs typeface="Arial" panose="020B0604020202020204" pitchFamily="34" charset="0"/>
              </a:rPr>
              <a:t>.</a:t>
            </a:r>
            <a:endParaRPr lang="zh-CN" altLang="en-US" sz="2800" b="1" dirty="0">
              <a:latin typeface="华文楷体" panose="02010600040101010101" pitchFamily="2" charset="-122"/>
              <a:ea typeface="华文楷体" panose="02010600040101010101" pitchFamily="2" charset="-122"/>
            </a:endParaRPr>
          </a:p>
        </p:txBody>
      </p:sp>
      <p:sp>
        <p:nvSpPr>
          <p:cNvPr id="6" name="矩形 5"/>
          <p:cNvSpPr/>
          <p:nvPr/>
        </p:nvSpPr>
        <p:spPr>
          <a:xfrm>
            <a:off x="497344" y="1275561"/>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16206" y="2348880"/>
            <a:ext cx="5688632" cy="830997"/>
          </a:xfrm>
          <a:prstGeom prst="rect">
            <a:avLst/>
          </a:prstGeom>
          <a:noFill/>
        </p:spPr>
        <p:txBody>
          <a:bodyPr wrap="square">
            <a:spAutoFit/>
          </a:bodyPr>
          <a:lstStyle/>
          <a:p>
            <a:r>
              <a:rPr lang="zh-CN" altLang="en-US" b="0" i="0" dirty="0">
                <a:solidFill>
                  <a:srgbClr val="0000F0"/>
                </a:solidFill>
                <a:effectLst/>
                <a:latin typeface="宋体" panose="02010600030101010101" pitchFamily="2" charset="-122"/>
                <a:ea typeface="宋体" panose="02010600030101010101" pitchFamily="2" charset="-122"/>
              </a:rPr>
              <a:t>如果说机制是一种框架，那么，策略就是填充框架的一个个具体的实体</a:t>
            </a:r>
            <a:endParaRPr lang="zh-CN" altLang="en-US" dirty="0"/>
          </a:p>
        </p:txBody>
      </p:sp>
      <p:sp>
        <p:nvSpPr>
          <p:cNvPr id="10" name="文本框 9"/>
          <p:cNvSpPr txBox="1"/>
          <p:nvPr/>
        </p:nvSpPr>
        <p:spPr>
          <a:xfrm>
            <a:off x="1316206" y="1340768"/>
            <a:ext cx="6336704" cy="904863"/>
          </a:xfrm>
          <a:prstGeom prst="rect">
            <a:avLst/>
          </a:prstGeom>
          <a:noFill/>
        </p:spPr>
        <p:txBody>
          <a:bodyPr wrap="square">
            <a:spAutoFit/>
          </a:bodyPr>
          <a:lstStyle/>
          <a:p>
            <a:r>
              <a:rPr lang="en-US" altLang="zh-CN" i="0" dirty="0">
                <a:effectLst/>
                <a:latin typeface="宋体" panose="02010600030101010101" pitchFamily="2" charset="-122"/>
                <a:ea typeface="宋体" panose="02010600030101010101" pitchFamily="2" charset="-122"/>
              </a:rPr>
              <a:t> Unix/Linux</a:t>
            </a:r>
            <a:r>
              <a:rPr lang="zh-CN" altLang="en-US" i="0" dirty="0">
                <a:effectLst/>
                <a:latin typeface="宋体" panose="02010600030101010101" pitchFamily="2" charset="-122"/>
                <a:ea typeface="宋体" panose="02010600030101010101" pitchFamily="2" charset="-122"/>
              </a:rPr>
              <a:t>的接口设计有一句通用的格言</a:t>
            </a:r>
            <a:endParaRPr lang="en-US" altLang="zh-CN" i="0" dirty="0">
              <a:effectLst/>
              <a:latin typeface="宋体" panose="02010600030101010101" pitchFamily="2" charset="-122"/>
              <a:ea typeface="宋体" panose="02010600030101010101" pitchFamily="2" charset="-122"/>
            </a:endParaRPr>
          </a:p>
          <a:p>
            <a:r>
              <a:rPr lang="zh-CN" altLang="en-US" i="0" dirty="0">
                <a:solidFill>
                  <a:srgbClr val="C00000"/>
                </a:solidFill>
                <a:effectLst/>
                <a:latin typeface="宋体" panose="02010600030101010101" pitchFamily="2" charset="-122"/>
                <a:ea typeface="宋体" panose="02010600030101010101" pitchFamily="2" charset="-122"/>
              </a:rPr>
              <a:t>“提供机制而不是策略”</a:t>
            </a:r>
            <a:r>
              <a:rPr lang="zh-CN" altLang="en-US" i="0" dirty="0">
                <a:effectLst/>
                <a:latin typeface="宋体" panose="02010600030101010101" pitchFamily="2" charset="-122"/>
                <a:ea typeface="宋体" panose="02010600030101010101" pitchFamily="2" charset="-122"/>
              </a:rPr>
              <a:t>。</a:t>
            </a:r>
            <a:endParaRPr lang="zh-CN" altLang="en-US" dirty="0"/>
          </a:p>
        </p:txBody>
      </p:sp>
      <p:sp>
        <p:nvSpPr>
          <p:cNvPr id="12" name="文本框 11"/>
          <p:cNvSpPr txBox="1"/>
          <p:nvPr/>
        </p:nvSpPr>
        <p:spPr>
          <a:xfrm>
            <a:off x="1251915" y="3389914"/>
            <a:ext cx="6465286" cy="2117246"/>
          </a:xfrm>
          <a:prstGeom prst="rect">
            <a:avLst/>
          </a:prstGeom>
          <a:solidFill>
            <a:srgbClr val="000099"/>
          </a:solidFill>
        </p:spPr>
        <p:txBody>
          <a:bodyPr wrap="square">
            <a:spAutoFit/>
          </a:bodyPr>
          <a:lstStyle/>
          <a:p>
            <a:pPr>
              <a:lnSpc>
                <a:spcPct val="150000"/>
              </a:lnSpc>
            </a:pPr>
            <a:r>
              <a:rPr lang="zh-CN" altLang="en-US" sz="1800" i="0" dirty="0">
                <a:solidFill>
                  <a:srgbClr val="FFFF00"/>
                </a:solidFill>
                <a:effectLst/>
                <a:latin typeface="宋体" panose="02010600030101010101" pitchFamily="2" charset="-122"/>
                <a:ea typeface="宋体" panose="02010600030101010101" pitchFamily="2" charset="-122"/>
              </a:rPr>
              <a:t>程序的执行机制  </a:t>
            </a:r>
            <a:r>
              <a:rPr lang="en-US" altLang="zh-CN" sz="1800" i="0" dirty="0">
                <a:solidFill>
                  <a:srgbClr val="FFFF00"/>
                </a:solidFill>
                <a:effectLst/>
                <a:latin typeface="宋体" panose="02010600030101010101" pitchFamily="2" charset="-122"/>
                <a:ea typeface="宋体" panose="02010600030101010101" pitchFamily="2" charset="-122"/>
              </a:rPr>
              <a:t>--  </a:t>
            </a:r>
            <a:r>
              <a:rPr lang="zh-CN" altLang="en-US" sz="1800" i="0" dirty="0">
                <a:solidFill>
                  <a:srgbClr val="FFFF00"/>
                </a:solidFill>
                <a:effectLst/>
                <a:latin typeface="宋体" panose="02010600030101010101" pitchFamily="2" charset="-122"/>
                <a:ea typeface="宋体" panose="02010600030101010101" pitchFamily="2" charset="-122"/>
              </a:rPr>
              <a:t>进程  ；</a:t>
            </a:r>
            <a:br>
              <a:rPr lang="zh-CN" altLang="en-US" sz="1800" dirty="0">
                <a:solidFill>
                  <a:srgbClr val="FFFF00"/>
                </a:solidFill>
              </a:rPr>
            </a:br>
            <a:r>
              <a:rPr lang="zh-CN" altLang="en-US" sz="1800" i="0" dirty="0">
                <a:solidFill>
                  <a:srgbClr val="FFFF00"/>
                </a:solidFill>
                <a:effectLst/>
                <a:latin typeface="宋体" panose="02010600030101010101" pitchFamily="2" charset="-122"/>
                <a:ea typeface="宋体" panose="02010600030101010101" pitchFamily="2" charset="-122"/>
              </a:rPr>
              <a:t>内核函数的执行机制  </a:t>
            </a:r>
            <a:r>
              <a:rPr lang="en-US" altLang="zh-CN" sz="1800" i="0" dirty="0">
                <a:solidFill>
                  <a:srgbClr val="FFFF00"/>
                </a:solidFill>
                <a:effectLst/>
                <a:latin typeface="宋体" panose="02010600030101010101" pitchFamily="2" charset="-122"/>
                <a:ea typeface="宋体" panose="02010600030101010101" pitchFamily="2" charset="-122"/>
              </a:rPr>
              <a:t>--  </a:t>
            </a:r>
            <a:r>
              <a:rPr lang="zh-CN" altLang="en-US" sz="1800" i="0" dirty="0">
                <a:solidFill>
                  <a:srgbClr val="FFFF00"/>
                </a:solidFill>
                <a:effectLst/>
                <a:latin typeface="宋体" panose="02010600030101010101" pitchFamily="2" charset="-122"/>
                <a:ea typeface="宋体" panose="02010600030101010101" pitchFamily="2" charset="-122"/>
              </a:rPr>
              <a:t>线程；</a:t>
            </a:r>
            <a:br>
              <a:rPr lang="zh-CN" altLang="en-US" sz="1800" dirty="0">
                <a:solidFill>
                  <a:srgbClr val="FFFF00"/>
                </a:solidFill>
              </a:rPr>
            </a:br>
            <a:r>
              <a:rPr lang="zh-CN" altLang="en-US" sz="1800" i="0" dirty="0">
                <a:solidFill>
                  <a:srgbClr val="FFFF00"/>
                </a:solidFill>
                <a:effectLst/>
                <a:latin typeface="宋体" panose="02010600030101010101" pitchFamily="2" charset="-122"/>
                <a:ea typeface="宋体" panose="02010600030101010101" pitchFamily="2" charset="-122"/>
              </a:rPr>
              <a:t>中断服务程序的执行机制  </a:t>
            </a:r>
            <a:r>
              <a:rPr lang="en-US" altLang="zh-CN" sz="1800" i="0" dirty="0">
                <a:solidFill>
                  <a:srgbClr val="FFFF00"/>
                </a:solidFill>
                <a:effectLst/>
                <a:latin typeface="宋体" panose="02010600030101010101" pitchFamily="2" charset="-122"/>
                <a:ea typeface="宋体" panose="02010600030101010101" pitchFamily="2" charset="-122"/>
              </a:rPr>
              <a:t>--  </a:t>
            </a:r>
            <a:r>
              <a:rPr lang="zh-CN" altLang="en-US" sz="1800" i="0" dirty="0">
                <a:solidFill>
                  <a:srgbClr val="FFFF00"/>
                </a:solidFill>
                <a:effectLst/>
                <a:latin typeface="宋体" panose="02010600030101010101" pitchFamily="2" charset="-122"/>
                <a:ea typeface="宋体" panose="02010600030101010101" pitchFamily="2" charset="-122"/>
              </a:rPr>
              <a:t>中断信号触发； </a:t>
            </a:r>
            <a:br>
              <a:rPr lang="zh-CN" altLang="en-US" sz="1800" dirty="0">
                <a:solidFill>
                  <a:srgbClr val="FFFF00"/>
                </a:solidFill>
              </a:rPr>
            </a:br>
            <a:r>
              <a:rPr lang="zh-CN" altLang="en-US" sz="1800" i="0" dirty="0">
                <a:solidFill>
                  <a:srgbClr val="FFFF00"/>
                </a:solidFill>
                <a:effectLst/>
                <a:latin typeface="宋体" panose="02010600030101010101" pitchFamily="2" charset="-122"/>
                <a:ea typeface="宋体" panose="02010600030101010101" pitchFamily="2" charset="-122"/>
              </a:rPr>
              <a:t>中断下半部的执行机制  </a:t>
            </a:r>
            <a:r>
              <a:rPr lang="en-US" altLang="zh-CN" sz="1800" i="0" dirty="0">
                <a:solidFill>
                  <a:srgbClr val="FFFF00"/>
                </a:solidFill>
                <a:effectLst/>
                <a:latin typeface="宋体" panose="02010600030101010101" pitchFamily="2" charset="-122"/>
                <a:ea typeface="宋体" panose="02010600030101010101" pitchFamily="2" charset="-122"/>
              </a:rPr>
              <a:t>--  </a:t>
            </a:r>
            <a:r>
              <a:rPr lang="en-US" altLang="zh-CN" sz="1800" i="0" dirty="0" err="1">
                <a:solidFill>
                  <a:srgbClr val="FFFF00"/>
                </a:solidFill>
                <a:effectLst/>
                <a:latin typeface="宋体" panose="02010600030101010101" pitchFamily="2" charset="-122"/>
                <a:ea typeface="宋体" panose="02010600030101010101" pitchFamily="2" charset="-122"/>
              </a:rPr>
              <a:t>softirq</a:t>
            </a:r>
            <a:r>
              <a:rPr lang="en-US" altLang="zh-CN" sz="1800" i="0" dirty="0">
                <a:solidFill>
                  <a:srgbClr val="FFFF00"/>
                </a:solidFill>
                <a:effectLst/>
                <a:latin typeface="宋体" panose="02010600030101010101" pitchFamily="2" charset="-122"/>
                <a:ea typeface="宋体" panose="02010600030101010101" pitchFamily="2" charset="-122"/>
              </a:rPr>
              <a:t>, </a:t>
            </a:r>
            <a:r>
              <a:rPr lang="en-US" altLang="zh-CN" sz="1800" i="0" dirty="0" err="1">
                <a:solidFill>
                  <a:srgbClr val="FFFF00"/>
                </a:solidFill>
                <a:effectLst/>
                <a:latin typeface="宋体" panose="02010600030101010101" pitchFamily="2" charset="-122"/>
                <a:ea typeface="宋体" panose="02010600030101010101" pitchFamily="2" charset="-122"/>
              </a:rPr>
              <a:t>tasklet</a:t>
            </a:r>
            <a:r>
              <a:rPr lang="en-US" altLang="zh-CN" sz="1800" i="0" dirty="0">
                <a:solidFill>
                  <a:srgbClr val="FFFF00"/>
                </a:solidFill>
                <a:effectLst/>
                <a:latin typeface="宋体" panose="02010600030101010101" pitchFamily="2" charset="-122"/>
                <a:ea typeface="宋体" panose="02010600030101010101" pitchFamily="2" charset="-122"/>
              </a:rPr>
              <a:t>, </a:t>
            </a:r>
            <a:r>
              <a:rPr lang="zh-CN" altLang="en-US" sz="1800" i="0" dirty="0">
                <a:solidFill>
                  <a:srgbClr val="FFFF00"/>
                </a:solidFill>
                <a:effectLst/>
                <a:latin typeface="宋体" panose="02010600030101010101" pitchFamily="2" charset="-122"/>
                <a:ea typeface="宋体" panose="02010600030101010101" pitchFamily="2" charset="-122"/>
              </a:rPr>
              <a:t>工作队列；</a:t>
            </a:r>
            <a:br>
              <a:rPr lang="zh-CN" altLang="en-US" sz="1800" dirty="0">
                <a:solidFill>
                  <a:srgbClr val="FFFF00"/>
                </a:solidFill>
              </a:rPr>
            </a:br>
            <a:r>
              <a:rPr lang="zh-CN" altLang="en-US" sz="1800" i="0" dirty="0">
                <a:solidFill>
                  <a:srgbClr val="FFFF00"/>
                </a:solidFill>
                <a:effectLst/>
                <a:latin typeface="宋体" panose="02010600030101010101" pitchFamily="2" charset="-122"/>
                <a:ea typeface="宋体" panose="02010600030101010101" pitchFamily="2" charset="-122"/>
              </a:rPr>
              <a:t>系统调用的执行机制  </a:t>
            </a:r>
            <a:r>
              <a:rPr lang="en-US" altLang="zh-CN" sz="1800" i="0" dirty="0">
                <a:solidFill>
                  <a:srgbClr val="FFFF00"/>
                </a:solidFill>
                <a:effectLst/>
                <a:latin typeface="宋体" panose="02010600030101010101" pitchFamily="2" charset="-122"/>
                <a:ea typeface="宋体" panose="02010600030101010101" pitchFamily="2" charset="-122"/>
              </a:rPr>
              <a:t>--  </a:t>
            </a:r>
            <a:r>
              <a:rPr lang="zh-CN" altLang="en-US" sz="1800" i="0" dirty="0">
                <a:solidFill>
                  <a:srgbClr val="FFFF00"/>
                </a:solidFill>
                <a:effectLst/>
                <a:latin typeface="宋体" panose="02010600030101010101" pitchFamily="2" charset="-122"/>
                <a:ea typeface="宋体" panose="02010600030101010101" pitchFamily="2" charset="-122"/>
              </a:rPr>
              <a:t>软中断（</a:t>
            </a:r>
            <a:r>
              <a:rPr lang="en-US" altLang="zh-CN" sz="1800" i="0" dirty="0">
                <a:solidFill>
                  <a:srgbClr val="FFFF00"/>
                </a:solidFill>
                <a:effectLst/>
                <a:latin typeface="宋体" panose="02010600030101010101" pitchFamily="2" charset="-122"/>
                <a:ea typeface="宋体" panose="02010600030101010101" pitchFamily="2" charset="-122"/>
              </a:rPr>
              <a:t>int $0x80</a:t>
            </a:r>
            <a:r>
              <a:rPr lang="zh-CN" altLang="en-US" sz="1800" i="0" dirty="0">
                <a:solidFill>
                  <a:srgbClr val="FFFF00"/>
                </a:solidFill>
                <a:effectLst/>
                <a:latin typeface="宋体" panose="02010600030101010101" pitchFamily="2" charset="-122"/>
                <a:ea typeface="宋体" panose="02010600030101010101" pitchFamily="2" charset="-122"/>
              </a:rPr>
              <a:t>触发）</a:t>
            </a:r>
            <a:endParaRPr lang="zh-CN" altLang="en-US" sz="1800" dirty="0">
              <a:solidFill>
                <a:srgbClr val="FFFF00"/>
              </a:solidFill>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1124744"/>
            <a:ext cx="3026104" cy="438582"/>
          </a:xfrm>
          <a:prstGeom prst="rect">
            <a:avLst/>
          </a:prstGeom>
        </p:spPr>
        <p:txBody>
          <a:bodyPr wrap="square">
            <a:spAutoFit/>
          </a:bodyPr>
          <a:lstStyle/>
          <a:p>
            <a:pPr algn="just">
              <a:lnSpc>
                <a:spcPct val="125000"/>
              </a:lnSpc>
            </a:pPr>
            <a:r>
              <a:rPr lang="zh-CN" altLang="en-US" sz="1800" b="1" dirty="0">
                <a:solidFill>
                  <a:srgbClr val="6C0000"/>
                </a:solidFill>
                <a:latin typeface="华文楷体" panose="02010600040101010101" pitchFamily="2" charset="-122"/>
                <a:ea typeface="华文楷体" panose="02010600040101010101" pitchFamily="2" charset="-122"/>
              </a:rPr>
              <a:t>模块化</a:t>
            </a:r>
            <a:r>
              <a:rPr lang="zh-CN" altLang="zh-CN" sz="1800" b="1" dirty="0">
                <a:solidFill>
                  <a:srgbClr val="6C0000"/>
                </a:solidFill>
                <a:latin typeface="华文楷体" panose="02010600040101010101" pitchFamily="2" charset="-122"/>
                <a:ea typeface="华文楷体" panose="02010600040101010101" pitchFamily="2" charset="-122"/>
              </a:rPr>
              <a:t>结构</a:t>
            </a:r>
            <a:endParaRPr lang="en-US" altLang="zh-CN" sz="1800" b="1" dirty="0">
              <a:solidFill>
                <a:srgbClr val="6C0000"/>
              </a:solidFill>
              <a:latin typeface="华文楷体" panose="02010600040101010101" pitchFamily="2" charset="-122"/>
              <a:ea typeface="华文楷体" panose="02010600040101010101" pitchFamily="2" charset="-122"/>
            </a:endParaRPr>
          </a:p>
        </p:txBody>
      </p:sp>
      <p:sp>
        <p:nvSpPr>
          <p:cNvPr id="3" name="Text Placeholder 1"/>
          <p:cNvSpPr txBox="1"/>
          <p:nvPr/>
        </p:nvSpPr>
        <p:spPr bwMode="auto">
          <a:xfrm>
            <a:off x="1146965" y="304650"/>
            <a:ext cx="5701478" cy="507831"/>
          </a:xfrm>
          <a:prstGeom prst="rect">
            <a:avLst/>
          </a:prstGeom>
          <a:noFill/>
          <a:ln w="9525">
            <a:noFill/>
            <a:miter lim="800000"/>
          </a:ln>
          <a:effectLst/>
        </p:spPr>
        <p:txBody>
          <a:bodyPr vert="horz" wrap="square" lIns="91440" tIns="45720" rIns="91440" bIns="45720" numCol="1" anchor="t" anchorCtr="0" compatLnSpc="1">
            <a:normAutofit/>
          </a:bodyPr>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a:solidFill>
                  <a:srgbClr val="C00000"/>
                </a:solidFill>
                <a:latin typeface="华文楷体" panose="02010600040101010101" pitchFamily="2" charset="-122"/>
                <a:ea typeface="华文楷体" panose="02010600040101010101" pitchFamily="2" charset="-122"/>
                <a:cs typeface="Arial" panose="020B0604020202020204" pitchFamily="34" charset="0"/>
              </a:rPr>
              <a:t>2.3    </a:t>
            </a:r>
            <a:r>
              <a:rPr lang="zh-CN" altLang="en-US" sz="2000" b="1" spc="38">
                <a:solidFill>
                  <a:srgbClr val="C00000"/>
                </a:solidFill>
                <a:latin typeface="华文楷体" panose="02010600040101010101" pitchFamily="2" charset="-122"/>
                <a:ea typeface="华文楷体" panose="02010600040101010101" pitchFamily="2" charset="-122"/>
                <a:cs typeface="Arial" panose="020B0604020202020204" pitchFamily="34" charset="0"/>
              </a:rPr>
              <a:t>操作系统结构</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4" name="矩形 3"/>
          <p:cNvSpPr/>
          <p:nvPr/>
        </p:nvSpPr>
        <p:spPr>
          <a:xfrm>
            <a:off x="752091" y="1977383"/>
            <a:ext cx="3891917" cy="923330"/>
          </a:xfrm>
          <a:prstGeom prst="rect">
            <a:avLst/>
          </a:prstGeom>
        </p:spPr>
        <p:txBody>
          <a:bodyPr wrap="square">
            <a:spAutoFit/>
          </a:bodyPr>
          <a:lstStyle/>
          <a:p>
            <a:r>
              <a:rPr lang="zh-CN" altLang="zh-CN" sz="1800" b="1" dirty="0">
                <a:latin typeface="华文楷体" panose="02010600040101010101" pitchFamily="2" charset="-122"/>
                <a:ea typeface="华文楷体" panose="02010600040101010101" pitchFamily="2" charset="-122"/>
              </a:rPr>
              <a:t>模块化结构是指利用面向对象编程技术来生成模块化的内核。其全称为动态可加载模块化结构。</a:t>
            </a:r>
            <a:r>
              <a:rPr lang="en-US" altLang="zh-CN" sz="1800" b="1" dirty="0">
                <a:solidFill>
                  <a:srgbClr val="6C0000"/>
                </a:solidFill>
                <a:latin typeface="华文楷体" panose="02010600040101010101" pitchFamily="2" charset="-122"/>
                <a:ea typeface="华文楷体" panose="02010600040101010101" pitchFamily="2" charset="-122"/>
                <a:cs typeface="Arial" panose="020B0604020202020204" pitchFamily="34" charset="0"/>
              </a:rPr>
              <a:t> </a:t>
            </a:r>
            <a:endParaRPr lang="en-US" altLang="zh-CN" sz="1800" b="1" dirty="0">
              <a:solidFill>
                <a:srgbClr val="002C6C"/>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5" name="矩形 4"/>
          <p:cNvSpPr/>
          <p:nvPr/>
        </p:nvSpPr>
        <p:spPr>
          <a:xfrm>
            <a:off x="539552" y="3212976"/>
            <a:ext cx="7553194" cy="3172472"/>
          </a:xfrm>
          <a:prstGeom prst="rect">
            <a:avLst/>
          </a:prstGeom>
        </p:spPr>
        <p:txBody>
          <a:bodyPr wrap="square">
            <a:spAutoFit/>
          </a:bodyPr>
          <a:lstStyle/>
          <a:p>
            <a:pPr indent="266700">
              <a:lnSpc>
                <a:spcPct val="125000"/>
              </a:lnSpc>
              <a:spcAft>
                <a:spcPts val="0"/>
              </a:spcAft>
            </a:pPr>
            <a:r>
              <a:rPr lang="zh-CN" altLang="zh-CN" sz="1800" b="1" kern="10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优点：</a:t>
            </a:r>
            <a:endParaRPr lang="zh-CN" altLang="zh-CN" sz="18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a:p>
            <a:pPr indent="266700">
              <a:lnSpc>
                <a:spcPct val="125000"/>
              </a:lnSpc>
              <a:spcAft>
                <a:spcPts val="0"/>
              </a:spcAft>
            </a:pPr>
            <a:r>
              <a:rPr lang="en-US"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1</a:t>
            </a:r>
            <a:r>
              <a:rPr lang="zh-CN"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）将内核映象的尺寸保持在最小，并具有最大的灵活性；</a:t>
            </a:r>
            <a:endParaRPr lang="zh-CN" altLang="zh-CN" sz="1800" b="1" kern="100" dirty="0">
              <a:latin typeface="华文楷体" panose="02010600040101010101" pitchFamily="2" charset="-122"/>
              <a:ea typeface="华文楷体" panose="02010600040101010101" pitchFamily="2" charset="-122"/>
              <a:cs typeface="Times New Roman" panose="02020603050405020304" pitchFamily="18" charset="0"/>
            </a:endParaRPr>
          </a:p>
          <a:p>
            <a:pPr indent="266700">
              <a:lnSpc>
                <a:spcPct val="125000"/>
              </a:lnSpc>
              <a:spcAft>
                <a:spcPts val="0"/>
              </a:spcAft>
            </a:pPr>
            <a:r>
              <a:rPr lang="en-US"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2</a:t>
            </a:r>
            <a:r>
              <a:rPr lang="zh-CN"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）便于检验新的内核代码，而不需重新编译内核并重新引导。</a:t>
            </a:r>
            <a:endParaRPr lang="en-US"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endParaRPr>
          </a:p>
          <a:p>
            <a:pPr indent="266700">
              <a:lnSpc>
                <a:spcPct val="125000"/>
              </a:lnSpc>
              <a:spcAft>
                <a:spcPts val="0"/>
              </a:spcAft>
            </a:pPr>
            <a:r>
              <a:rPr lang="zh-CN" altLang="en-US" sz="1800" b="1" kern="10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缺点：</a:t>
            </a:r>
            <a:endParaRPr lang="zh-CN" altLang="zh-CN" sz="18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a:p>
            <a:pPr indent="266700">
              <a:lnSpc>
                <a:spcPct val="125000"/>
              </a:lnSpc>
              <a:spcAft>
                <a:spcPts val="0"/>
              </a:spcAft>
            </a:pPr>
            <a:r>
              <a:rPr lang="en-US"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1</a:t>
            </a:r>
            <a:r>
              <a:rPr lang="zh-CN" altLang="en-US"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a:t>
            </a:r>
            <a:r>
              <a:rPr lang="zh-CN"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差的内核模块会导致系统崩溃</a:t>
            </a:r>
            <a:r>
              <a:rPr lang="en-US"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 </a:t>
            </a:r>
            <a:endParaRPr lang="en-US"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endParaRPr>
          </a:p>
          <a:p>
            <a:pPr indent="266700">
              <a:lnSpc>
                <a:spcPct val="125000"/>
              </a:lnSpc>
              <a:spcAft>
                <a:spcPts val="0"/>
              </a:spcAft>
            </a:pPr>
            <a:r>
              <a:rPr lang="en-US"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2</a:t>
            </a:r>
            <a:r>
              <a:rPr lang="zh-CN" altLang="en-US"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a:t>
            </a:r>
            <a:r>
              <a:rPr lang="zh-CN"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内核必须</a:t>
            </a:r>
            <a:r>
              <a:rPr lang="zh-CN" altLang="zh-CN" sz="1800" b="1" kern="100">
                <a:solidFill>
                  <a:srgbClr val="000000"/>
                </a:solidFill>
                <a:latin typeface="华文楷体" panose="02010600040101010101" pitchFamily="2" charset="-122"/>
                <a:ea typeface="华文楷体" panose="02010600040101010101" pitchFamily="2" charset="-122"/>
                <a:cs typeface="Arial" panose="020B0604020202020204" pitchFamily="34" charset="0"/>
              </a:rPr>
              <a:t>维护</a:t>
            </a:r>
            <a:r>
              <a:rPr lang="en-US" altLang="zh-CN" sz="1800" b="1" kern="100">
                <a:solidFill>
                  <a:srgbClr val="000000"/>
                </a:solidFill>
                <a:latin typeface="华文楷体" panose="02010600040101010101" pitchFamily="2" charset="-122"/>
                <a:ea typeface="华文楷体" panose="02010600040101010101" pitchFamily="2" charset="-122"/>
                <a:cs typeface="Arial" panose="020B0604020202020204" pitchFamily="34" charset="0"/>
              </a:rPr>
              <a:t>符号表</a:t>
            </a:r>
            <a:r>
              <a:rPr lang="zh-CN" altLang="en-US" sz="1800" b="1" kern="100">
                <a:solidFill>
                  <a:srgbClr val="000000"/>
                </a:solidFill>
                <a:latin typeface="华文楷体" panose="02010600040101010101" pitchFamily="2" charset="-122"/>
                <a:ea typeface="华文楷体" panose="02010600040101010101" pitchFamily="2" charset="-122"/>
                <a:cs typeface="Arial" panose="020B0604020202020204" pitchFamily="34" charset="0"/>
              </a:rPr>
              <a:t>（</a:t>
            </a:r>
            <a:r>
              <a:rPr lang="zh-CN" altLang="en-US" sz="1600" i="0">
                <a:solidFill>
                  <a:srgbClr val="993300"/>
                </a:solidFill>
                <a:effectLst/>
                <a:latin typeface="Arial" panose="020B0604020202020204" pitchFamily="34" charset="0"/>
              </a:rPr>
              <a:t>内核符号表是一个用来存放所有模块可以访问的那些符号以及相应地址的特殊的表</a:t>
            </a:r>
            <a:r>
              <a:rPr lang="zh-CN" altLang="en-US" sz="1800" b="1" kern="100">
                <a:solidFill>
                  <a:srgbClr val="000000"/>
                </a:solidFill>
                <a:latin typeface="华文楷体" panose="02010600040101010101" pitchFamily="2" charset="-122"/>
                <a:ea typeface="华文楷体" panose="02010600040101010101" pitchFamily="2" charset="-122"/>
                <a:cs typeface="Arial" panose="020B0604020202020204" pitchFamily="34" charset="0"/>
              </a:rPr>
              <a:t>）</a:t>
            </a:r>
            <a:endParaRPr lang="en-US"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endParaRPr>
          </a:p>
          <a:p>
            <a:pPr indent="266700">
              <a:lnSpc>
                <a:spcPct val="125000"/>
              </a:lnSpc>
              <a:spcAft>
                <a:spcPts val="0"/>
              </a:spcAft>
            </a:pPr>
            <a:r>
              <a:rPr lang="en-US"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3</a:t>
            </a:r>
            <a:r>
              <a:rPr lang="zh-CN" altLang="en-US"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a:t>
            </a:r>
            <a:r>
              <a:rPr lang="zh-CN"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内核要维护模块之间的依赖性</a:t>
            </a:r>
            <a:r>
              <a:rPr lang="en-US" altLang="zh-CN" sz="1800" b="1" kern="10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 </a:t>
            </a:r>
            <a:endParaRPr lang="zh-CN" altLang="zh-CN" sz="1800"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843014" y="1286839"/>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24462" y="1079370"/>
            <a:ext cx="4150276" cy="2854887"/>
          </a:xfrm>
          <a:prstGeom prst="rect">
            <a:avLst/>
          </a:prstGeom>
        </p:spPr>
      </p:pic>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p:nvPr/>
        </p:nvSpPr>
        <p:spPr bwMode="auto">
          <a:xfrm>
            <a:off x="525300" y="295096"/>
            <a:ext cx="2117270" cy="507831"/>
          </a:xfrm>
          <a:prstGeom prst="rect">
            <a:avLst/>
          </a:prstGeom>
          <a:noFill/>
          <a:ln w="9525">
            <a:noFill/>
            <a:miter lim="800000"/>
          </a:ln>
          <a:effectLst/>
        </p:spPr>
        <p:txBody>
          <a:bodyPr vert="horz" wrap="square" lIns="91440" tIns="45720" rIns="91440" bIns="45720" numCol="1" anchor="t" anchorCtr="0" compatLnSpc="1">
            <a:normAutofit/>
          </a:bodyPr>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r>
              <a:rPr lang="en-US" altLang="zh-CN"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2.4  </a:t>
            </a:r>
            <a:r>
              <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虚拟机</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3" name="矩形 2"/>
          <p:cNvSpPr/>
          <p:nvPr/>
        </p:nvSpPr>
        <p:spPr>
          <a:xfrm>
            <a:off x="428129" y="1153490"/>
            <a:ext cx="7925813" cy="646331"/>
          </a:xfrm>
          <a:prstGeom prst="rect">
            <a:avLst/>
          </a:prstGeom>
        </p:spPr>
        <p:txBody>
          <a:bodyPr wrap="square">
            <a:spAutoFit/>
          </a:bodyPr>
          <a:lstStyle/>
          <a:p>
            <a:r>
              <a:rPr lang="zh-CN" altLang="zh-CN" sz="1800" b="1" dirty="0">
                <a:solidFill>
                  <a:srgbClr val="C00000"/>
                </a:solidFill>
                <a:latin typeface="华文楷体" panose="02010600040101010101" pitchFamily="2" charset="-122"/>
                <a:ea typeface="华文楷体" panose="02010600040101010101" pitchFamily="2" charset="-122"/>
              </a:rPr>
              <a:t>虚拟机（</a:t>
            </a:r>
            <a:r>
              <a:rPr lang="en-US" altLang="zh-CN" sz="1800" b="1" dirty="0">
                <a:solidFill>
                  <a:srgbClr val="C00000"/>
                </a:solidFill>
                <a:latin typeface="华文楷体" panose="02010600040101010101" pitchFamily="2" charset="-122"/>
                <a:ea typeface="华文楷体" panose="02010600040101010101" pitchFamily="2" charset="-122"/>
              </a:rPr>
              <a:t>Virtual Machine</a:t>
            </a:r>
            <a:r>
              <a:rPr lang="zh-CN" altLang="zh-CN" sz="1800" b="1" dirty="0">
                <a:solidFill>
                  <a:srgbClr val="C00000"/>
                </a:solidFill>
                <a:latin typeface="华文楷体" panose="02010600040101010101" pitchFamily="2" charset="-122"/>
                <a:ea typeface="华文楷体" panose="02010600040101010101" pitchFamily="2" charset="-122"/>
              </a:rPr>
              <a:t>）</a:t>
            </a:r>
            <a:r>
              <a:rPr lang="zh-CN" altLang="zh-CN" sz="1800" b="1" dirty="0">
                <a:latin typeface="华文楷体" panose="02010600040101010101" pitchFamily="2" charset="-122"/>
                <a:ea typeface="华文楷体" panose="02010600040101010101" pitchFamily="2" charset="-122"/>
              </a:rPr>
              <a:t>指通过</a:t>
            </a:r>
            <a:r>
              <a:rPr lang="en-US" altLang="zh-CN" sz="1800" b="1" dirty="0">
                <a:latin typeface="华文楷体" panose="02010600040101010101" pitchFamily="2" charset="-122"/>
                <a:ea typeface="华文楷体" panose="02010600040101010101" pitchFamily="2" charset="-122"/>
              </a:rPr>
              <a:t>软件</a:t>
            </a:r>
            <a:r>
              <a:rPr lang="zh-CN" altLang="zh-CN" sz="1800" b="1" dirty="0">
                <a:latin typeface="华文楷体" panose="02010600040101010101" pitchFamily="2" charset="-122"/>
                <a:ea typeface="华文楷体" panose="02010600040101010101" pitchFamily="2" charset="-122"/>
              </a:rPr>
              <a:t>模拟的具有完整</a:t>
            </a:r>
            <a:r>
              <a:rPr lang="en-US" altLang="zh-CN" sz="1800" b="1" dirty="0">
                <a:latin typeface="华文楷体" panose="02010600040101010101" pitchFamily="2" charset="-122"/>
                <a:ea typeface="华文楷体" panose="02010600040101010101" pitchFamily="2" charset="-122"/>
              </a:rPr>
              <a:t>硬件</a:t>
            </a:r>
            <a:r>
              <a:rPr lang="zh-CN" altLang="zh-CN" sz="1800" b="1" dirty="0">
                <a:latin typeface="华文楷体" panose="02010600040101010101" pitchFamily="2" charset="-122"/>
                <a:ea typeface="华文楷体" panose="02010600040101010101" pitchFamily="2" charset="-122"/>
              </a:rPr>
              <a:t>系统功能的、运行在一个完全</a:t>
            </a:r>
            <a:r>
              <a:rPr lang="en-US" altLang="zh-CN" sz="1800" b="1" dirty="0">
                <a:latin typeface="华文楷体" panose="02010600040101010101" pitchFamily="2" charset="-122"/>
                <a:ea typeface="华文楷体" panose="02010600040101010101" pitchFamily="2" charset="-122"/>
              </a:rPr>
              <a:t>隔离</a:t>
            </a:r>
            <a:r>
              <a:rPr lang="zh-CN" altLang="zh-CN" sz="1800" b="1" dirty="0">
                <a:latin typeface="华文楷体" panose="02010600040101010101" pitchFamily="2" charset="-122"/>
                <a:ea typeface="华文楷体" panose="02010600040101010101" pitchFamily="2" charset="-122"/>
              </a:rPr>
              <a:t>环境中的完整</a:t>
            </a:r>
            <a:r>
              <a:rPr lang="en-US" altLang="zh-CN" sz="1800" b="1" dirty="0">
                <a:latin typeface="华文楷体" panose="02010600040101010101" pitchFamily="2" charset="-122"/>
                <a:ea typeface="华文楷体" panose="02010600040101010101" pitchFamily="2" charset="-122"/>
              </a:rPr>
              <a:t>计算机系统</a:t>
            </a:r>
            <a:r>
              <a:rPr lang="zh-CN" altLang="en-US" sz="1800" b="1" dirty="0">
                <a:latin typeface="华文楷体" panose="02010600040101010101" pitchFamily="2" charset="-122"/>
                <a:ea typeface="华文楷体" panose="02010600040101010101" pitchFamily="2" charset="-122"/>
              </a:rPr>
              <a:t>。</a:t>
            </a:r>
            <a:endParaRPr lang="en-US" altLang="zh-CN" sz="1800" b="1" dirty="0">
              <a:solidFill>
                <a:srgbClr val="002C6C"/>
              </a:solidFill>
              <a:latin typeface="华文楷体" panose="02010600040101010101" pitchFamily="2" charset="-122"/>
              <a:ea typeface="华文楷体" panose="02010600040101010101" pitchFamily="2" charset="-122"/>
              <a:cs typeface="Arial" panose="020B0604020202020204" pitchFamily="34"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8410" y="2162788"/>
            <a:ext cx="6865253" cy="3672111"/>
          </a:xfrm>
          <a:prstGeom prst="rect">
            <a:avLst/>
          </a:prstGeom>
        </p:spPr>
      </p:pic>
      <p:sp>
        <p:nvSpPr>
          <p:cNvPr id="5" name="椭圆 4"/>
          <p:cNvSpPr/>
          <p:nvPr/>
        </p:nvSpPr>
        <p:spPr>
          <a:xfrm>
            <a:off x="1890775" y="3711090"/>
            <a:ext cx="1506070" cy="4840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椭圆 5"/>
          <p:cNvSpPr/>
          <p:nvPr/>
        </p:nvSpPr>
        <p:spPr>
          <a:xfrm>
            <a:off x="5505667" y="3604397"/>
            <a:ext cx="1506070" cy="4840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文本框 6"/>
          <p:cNvSpPr txBox="1"/>
          <p:nvPr/>
        </p:nvSpPr>
        <p:spPr>
          <a:xfrm>
            <a:off x="1951908" y="1969493"/>
            <a:ext cx="5179853" cy="369332"/>
          </a:xfrm>
          <a:prstGeom prst="rect">
            <a:avLst/>
          </a:prstGeom>
          <a:solidFill>
            <a:schemeClr val="accent1">
              <a:lumMod val="20000"/>
              <a:lumOff val="80000"/>
            </a:schemeClr>
          </a:solidFill>
          <a:ln>
            <a:solidFill>
              <a:srgbClr val="0070C0"/>
            </a:solidFill>
          </a:ln>
        </p:spPr>
        <p:txBody>
          <a:bodyPr wrap="square" rtlCol="0">
            <a:spAutoFit/>
          </a:bodyPr>
          <a:lstStyle/>
          <a:p>
            <a:r>
              <a:rPr lang="zh-CN" altLang="en-US" sz="1800" b="1" dirty="0">
                <a:solidFill>
                  <a:srgbClr val="002C6C"/>
                </a:solidFill>
                <a:latin typeface="华文楷体" panose="02010600040101010101" pitchFamily="2" charset="-122"/>
                <a:ea typeface="华文楷体" panose="02010600040101010101" pitchFamily="2" charset="-122"/>
              </a:rPr>
              <a:t>虚拟机监视器，</a:t>
            </a:r>
            <a:r>
              <a:rPr lang="zh-CN" altLang="zh-CN" sz="1800" b="1" dirty="0">
                <a:solidFill>
                  <a:srgbClr val="002C6C"/>
                </a:solidFill>
                <a:latin typeface="华文楷体" panose="02010600040101010101" pitchFamily="2" charset="-122"/>
                <a:ea typeface="华文楷体" panose="02010600040101010101" pitchFamily="2" charset="-122"/>
              </a:rPr>
              <a:t>虚拟化技术的核心</a:t>
            </a:r>
            <a:endParaRPr lang="zh-CN" altLang="en-US" sz="1800" b="1" dirty="0">
              <a:solidFill>
                <a:srgbClr val="002C6C"/>
              </a:solidFill>
              <a:latin typeface="华文楷体" panose="02010600040101010101" pitchFamily="2" charset="-122"/>
              <a:ea typeface="华文楷体" panose="02010600040101010101" pitchFamily="2" charset="-122"/>
            </a:endParaRPr>
          </a:p>
        </p:txBody>
      </p:sp>
      <p:cxnSp>
        <p:nvCxnSpPr>
          <p:cNvPr id="8" name="直接箭头连接符 7"/>
          <p:cNvCxnSpPr/>
          <p:nvPr/>
        </p:nvCxnSpPr>
        <p:spPr>
          <a:xfrm flipH="1">
            <a:off x="2958355" y="2461936"/>
            <a:ext cx="962664" cy="12491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109882" y="2461936"/>
            <a:ext cx="1089930" cy="11424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616603" y="5917160"/>
            <a:ext cx="3937296" cy="369332"/>
          </a:xfrm>
          <a:prstGeom prst="rect">
            <a:avLst/>
          </a:prstGeom>
          <a:noFill/>
        </p:spPr>
        <p:txBody>
          <a:bodyPr wrap="none" rtlCol="0">
            <a:spAutoFit/>
          </a:bodyPr>
          <a:lstStyle/>
          <a:p>
            <a:r>
              <a:rPr lang="zh-CN" altLang="en-US" sz="1800" b="1" dirty="0">
                <a:solidFill>
                  <a:srgbClr val="C00000"/>
                </a:solidFill>
                <a:latin typeface="华文楷体" panose="02010600040101010101" pitchFamily="2" charset="-122"/>
                <a:ea typeface="华文楷体" panose="02010600040101010101" pitchFamily="2" charset="-122"/>
              </a:rPr>
              <a:t>两种虚拟机的对比可参考教材表格</a:t>
            </a:r>
            <a:r>
              <a:rPr lang="en-US" altLang="zh-CN" sz="1800" b="1" dirty="0">
                <a:solidFill>
                  <a:srgbClr val="C00000"/>
                </a:solidFill>
                <a:latin typeface="华文楷体" panose="02010600040101010101" pitchFamily="2" charset="-122"/>
                <a:ea typeface="华文楷体" panose="02010600040101010101" pitchFamily="2" charset="-122"/>
              </a:rPr>
              <a:t>2-1</a:t>
            </a:r>
            <a:endParaRPr lang="zh-CN" altLang="en-US" sz="1800" b="1" dirty="0">
              <a:solidFill>
                <a:srgbClr val="C00000"/>
              </a:solidFill>
              <a:latin typeface="华文楷体" panose="02010600040101010101" pitchFamily="2" charset="-122"/>
              <a:ea typeface="华文楷体" panose="020106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p:nvPr/>
        </p:nvSpPr>
        <p:spPr bwMode="auto">
          <a:xfrm>
            <a:off x="425415" y="323347"/>
            <a:ext cx="2117270" cy="507831"/>
          </a:xfrm>
          <a:prstGeom prst="rect">
            <a:avLst/>
          </a:prstGeom>
          <a:noFill/>
          <a:ln w="9525">
            <a:noFill/>
            <a:miter lim="800000"/>
          </a:ln>
          <a:effectLst/>
        </p:spPr>
        <p:txBody>
          <a:bodyPr vert="horz" wrap="square" lIns="91440" tIns="45720" rIns="91440" bIns="45720" numCol="1" anchor="t" anchorCtr="0" compatLnSpc="1">
            <a:normAutofit/>
          </a:bodyPr>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r>
              <a:rPr lang="en-US" altLang="zh-CN"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2.4  </a:t>
            </a:r>
            <a:r>
              <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虚拟机</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3" name="矩形 2"/>
          <p:cNvSpPr/>
          <p:nvPr/>
        </p:nvSpPr>
        <p:spPr>
          <a:xfrm>
            <a:off x="625930" y="1062182"/>
            <a:ext cx="7925813" cy="369332"/>
          </a:xfrm>
          <a:prstGeom prst="rect">
            <a:avLst/>
          </a:prstGeom>
        </p:spPr>
        <p:txBody>
          <a:bodyPr wrap="square">
            <a:spAutoFit/>
          </a:bodyPr>
          <a:lstStyle/>
          <a:p>
            <a:r>
              <a:rPr lang="zh-CN" altLang="zh-CN" sz="1800" b="1" dirty="0">
                <a:latin typeface="华文楷体" panose="02010600040101010101" pitchFamily="2" charset="-122"/>
                <a:ea typeface="华文楷体" panose="02010600040101010101" pitchFamily="2" charset="-122"/>
              </a:rPr>
              <a:t>虚拟机</a:t>
            </a:r>
            <a:r>
              <a:rPr lang="zh-CN" altLang="en-US" sz="1800" b="1" dirty="0">
                <a:latin typeface="华文楷体" panose="02010600040101010101" pitchFamily="2" charset="-122"/>
                <a:ea typeface="华文楷体" panose="02010600040101010101" pitchFamily="2" charset="-122"/>
              </a:rPr>
              <a:t>的主要实例</a:t>
            </a:r>
            <a:endParaRPr lang="en-US" altLang="zh-CN" sz="1800" b="1" dirty="0">
              <a:solidFill>
                <a:srgbClr val="002C6C"/>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4" name="矩形 3"/>
          <p:cNvSpPr/>
          <p:nvPr/>
        </p:nvSpPr>
        <p:spPr>
          <a:xfrm>
            <a:off x="276893" y="1462292"/>
            <a:ext cx="8186857" cy="1241878"/>
          </a:xfrm>
          <a:prstGeom prst="rect">
            <a:avLst/>
          </a:prstGeom>
        </p:spPr>
        <p:txBody>
          <a:bodyPr wrap="none">
            <a:spAutoFit/>
          </a:bodyPr>
          <a:lstStyle/>
          <a:p>
            <a:pPr marL="571500" indent="-342900">
              <a:lnSpc>
                <a:spcPct val="125000"/>
              </a:lnSpc>
              <a:spcAft>
                <a:spcPts val="0"/>
              </a:spcAft>
              <a:buFont typeface="Wingdings" panose="05000000000000000000" pitchFamily="2" charset="2"/>
              <a:buChar char="u"/>
            </a:pPr>
            <a:r>
              <a:rPr lang="en-US" altLang="zh-CN" sz="18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VMware workstation</a:t>
            </a:r>
            <a:endParaRPr lang="en-US" altLang="zh-CN" sz="18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a:p>
            <a:pPr marL="228600">
              <a:lnSpc>
                <a:spcPct val="125000"/>
              </a:lnSpc>
              <a:spcAft>
                <a:spcPts val="0"/>
              </a:spcAft>
            </a:pPr>
            <a:r>
              <a:rPr lang="en-US" altLang="zh-CN" sz="1800" b="1" dirty="0">
                <a:latin typeface="华文楷体" panose="02010600040101010101" pitchFamily="2" charset="-122"/>
                <a:ea typeface="华文楷体" panose="02010600040101010101" pitchFamily="2" charset="-122"/>
              </a:rPr>
              <a:t>VMware Workstation </a:t>
            </a:r>
            <a:r>
              <a:rPr lang="zh-CN" altLang="zh-CN" sz="1800" b="1" dirty="0">
                <a:latin typeface="华文楷体" panose="02010600040101010101" pitchFamily="2" charset="-122"/>
                <a:ea typeface="华文楷体" panose="02010600040101010101" pitchFamily="2" charset="-122"/>
              </a:rPr>
              <a:t>是一款功能强大的桌面</a:t>
            </a:r>
            <a:r>
              <a:rPr lang="en-US" altLang="zh-CN" sz="1800" b="1" dirty="0">
                <a:latin typeface="华文楷体" panose="02010600040101010101" pitchFamily="2" charset="-122"/>
                <a:ea typeface="华文楷体" panose="02010600040101010101" pitchFamily="2" charset="-122"/>
              </a:rPr>
              <a:t>虚拟计算机</a:t>
            </a:r>
            <a:r>
              <a:rPr lang="zh-CN" altLang="zh-CN" sz="1800" b="1" dirty="0">
                <a:latin typeface="华文楷体" panose="02010600040101010101" pitchFamily="2" charset="-122"/>
                <a:ea typeface="华文楷体" panose="02010600040101010101" pitchFamily="2" charset="-122"/>
              </a:rPr>
              <a:t>软件，使用户可在单一</a:t>
            </a:r>
            <a:endParaRPr lang="en-US" altLang="zh-CN" sz="1800" b="1" dirty="0">
              <a:latin typeface="华文楷体" panose="02010600040101010101" pitchFamily="2" charset="-122"/>
              <a:ea typeface="华文楷体" panose="02010600040101010101" pitchFamily="2" charset="-122"/>
            </a:endParaRPr>
          </a:p>
          <a:p>
            <a:pPr marL="228600">
              <a:lnSpc>
                <a:spcPct val="125000"/>
              </a:lnSpc>
              <a:spcAft>
                <a:spcPts val="0"/>
              </a:spcAft>
            </a:pPr>
            <a:r>
              <a:rPr lang="zh-CN" altLang="zh-CN" sz="1800" b="1" dirty="0">
                <a:latin typeface="华文楷体" panose="02010600040101010101" pitchFamily="2" charset="-122"/>
                <a:ea typeface="华文楷体" panose="02010600040101010101" pitchFamily="2" charset="-122"/>
              </a:rPr>
              <a:t>的桌面上同时运行不同的操作系统，进行开发、测试、部署新的应用程序</a:t>
            </a:r>
            <a:r>
              <a:rPr lang="zh-CN" altLang="en-US" sz="1800" b="1" dirty="0">
                <a:latin typeface="华文楷体" panose="02010600040101010101" pitchFamily="2" charset="-122"/>
                <a:ea typeface="华文楷体" panose="02010600040101010101" pitchFamily="2" charset="-122"/>
              </a:rPr>
              <a:t>。</a:t>
            </a:r>
            <a:endParaRPr lang="zh-CN" altLang="zh-CN" sz="18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5" name="组合 334"/>
          <p:cNvGrpSpPr/>
          <p:nvPr/>
        </p:nvGrpSpPr>
        <p:grpSpPr bwMode="auto">
          <a:xfrm>
            <a:off x="2051720" y="4158200"/>
            <a:ext cx="5413179" cy="2691004"/>
            <a:chOff x="0" y="0"/>
            <a:chExt cx="38525" cy="19626"/>
          </a:xfrm>
        </p:grpSpPr>
        <p:pic>
          <p:nvPicPr>
            <p:cNvPr id="6" name="图片 33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38525" cy="1445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2"/>
            <p:cNvSpPr txBox="1">
              <a:spLocks noChangeArrowheads="1"/>
            </p:cNvSpPr>
            <p:nvPr/>
          </p:nvSpPr>
          <p:spPr bwMode="auto">
            <a:xfrm>
              <a:off x="10158" y="14912"/>
              <a:ext cx="28111" cy="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图</a:t>
              </a:r>
              <a:r>
                <a:rPr kumimoji="0" lang="en-US" altLang="zh-CN"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2-11  Java</a:t>
              </a:r>
              <a:r>
                <a:rPr kumimoji="0" lang="zh-CN" altLang="en-US"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虚拟机在系统中的地位</a:t>
              </a:r>
              <a:endParaRPr kumimoji="0" lang="zh-CN" altLang="zh-CN"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p:txBody>
        </p:sp>
      </p:grpSp>
      <p:sp>
        <p:nvSpPr>
          <p:cNvPr id="8" name="矩形 7"/>
          <p:cNvSpPr/>
          <p:nvPr/>
        </p:nvSpPr>
        <p:spPr>
          <a:xfrm>
            <a:off x="276893" y="2778195"/>
            <a:ext cx="8408071" cy="1643527"/>
          </a:xfrm>
          <a:prstGeom prst="rect">
            <a:avLst/>
          </a:prstGeom>
        </p:spPr>
        <p:txBody>
          <a:bodyPr wrap="none">
            <a:spAutoFit/>
          </a:bodyPr>
          <a:lstStyle/>
          <a:p>
            <a:pPr marL="571500" indent="-342900">
              <a:lnSpc>
                <a:spcPct val="125000"/>
              </a:lnSpc>
              <a:spcAft>
                <a:spcPts val="0"/>
              </a:spcAft>
              <a:buFont typeface="Wingdings" panose="05000000000000000000" pitchFamily="2" charset="2"/>
              <a:buChar char="u"/>
            </a:pPr>
            <a:r>
              <a:rPr lang="en-US" altLang="zh-CN" sz="18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Java </a:t>
            </a:r>
            <a:r>
              <a:rPr lang="zh-CN" altLang="en-US" sz="18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虚拟机</a:t>
            </a:r>
            <a:endParaRPr lang="en-US" altLang="zh-CN" sz="18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a:p>
            <a:pPr marL="228600">
              <a:lnSpc>
                <a:spcPct val="125000"/>
              </a:lnSpc>
              <a:spcAft>
                <a:spcPts val="0"/>
              </a:spcAft>
            </a:pPr>
            <a:r>
              <a:rPr lang="en-US" altLang="zh-CN" sz="1800" b="1" dirty="0">
                <a:latin typeface="华文楷体" panose="02010600040101010101" pitchFamily="2" charset="-122"/>
                <a:ea typeface="华文楷体" panose="02010600040101010101" pitchFamily="2" charset="-122"/>
              </a:rPr>
              <a:t>Java</a:t>
            </a:r>
            <a:r>
              <a:rPr lang="zh-CN" altLang="zh-CN" sz="1800" b="1" dirty="0">
                <a:latin typeface="华文楷体" panose="02010600040101010101" pitchFamily="2" charset="-122"/>
                <a:ea typeface="华文楷体" panose="02010600040101010101" pitchFamily="2" charset="-122"/>
              </a:rPr>
              <a:t>语言使用</a:t>
            </a:r>
            <a:r>
              <a:rPr lang="en-US" altLang="zh-CN" sz="1800" b="1" dirty="0">
                <a:latin typeface="华文楷体" panose="02010600040101010101" pitchFamily="2" charset="-122"/>
                <a:ea typeface="华文楷体" panose="02010600040101010101" pitchFamily="2" charset="-122"/>
              </a:rPr>
              <a:t>Java</a:t>
            </a:r>
            <a:r>
              <a:rPr lang="zh-CN" altLang="zh-CN" sz="1800" b="1" dirty="0">
                <a:latin typeface="华文楷体" panose="02010600040101010101" pitchFamily="2" charset="-122"/>
                <a:ea typeface="华文楷体" panose="02010600040101010101" pitchFamily="2" charset="-122"/>
              </a:rPr>
              <a:t>虚拟机屏蔽了与具体平台相关的信息，使得</a:t>
            </a:r>
            <a:r>
              <a:rPr lang="en-US" altLang="zh-CN" sz="1800" b="1" dirty="0">
                <a:latin typeface="华文楷体" panose="02010600040101010101" pitchFamily="2" charset="-122"/>
                <a:ea typeface="华文楷体" panose="02010600040101010101" pitchFamily="2" charset="-122"/>
              </a:rPr>
              <a:t>Java</a:t>
            </a:r>
            <a:r>
              <a:rPr lang="zh-CN" altLang="zh-CN" sz="1800" b="1" dirty="0">
                <a:latin typeface="华文楷体" panose="02010600040101010101" pitchFamily="2" charset="-122"/>
                <a:ea typeface="华文楷体" panose="02010600040101010101" pitchFamily="2" charset="-122"/>
              </a:rPr>
              <a:t>语言</a:t>
            </a:r>
            <a:r>
              <a:rPr lang="en-US" altLang="zh-CN" sz="1800" b="1" dirty="0">
                <a:latin typeface="华文楷体" panose="02010600040101010101" pitchFamily="2" charset="-122"/>
                <a:ea typeface="华文楷体" panose="02010600040101010101" pitchFamily="2" charset="-122"/>
              </a:rPr>
              <a:t>编译程序</a:t>
            </a:r>
            <a:endParaRPr lang="en-US" altLang="zh-CN" sz="1800" b="1" dirty="0">
              <a:latin typeface="华文楷体" panose="02010600040101010101" pitchFamily="2" charset="-122"/>
              <a:ea typeface="华文楷体" panose="02010600040101010101" pitchFamily="2" charset="-122"/>
            </a:endParaRPr>
          </a:p>
          <a:p>
            <a:pPr marL="228600">
              <a:lnSpc>
                <a:spcPct val="125000"/>
              </a:lnSpc>
              <a:spcAft>
                <a:spcPts val="0"/>
              </a:spcAft>
            </a:pPr>
            <a:r>
              <a:rPr lang="zh-CN" altLang="zh-CN" sz="1800" b="1" dirty="0">
                <a:latin typeface="华文楷体" panose="02010600040101010101" pitchFamily="2" charset="-122"/>
                <a:ea typeface="华文楷体" panose="02010600040101010101" pitchFamily="2" charset="-122"/>
              </a:rPr>
              <a:t>只需生成在</a:t>
            </a:r>
            <a:r>
              <a:rPr lang="en-US" altLang="zh-CN" sz="1800" b="1" dirty="0">
                <a:latin typeface="华文楷体" panose="02010600040101010101" pitchFamily="2" charset="-122"/>
                <a:ea typeface="华文楷体" panose="02010600040101010101" pitchFamily="2" charset="-122"/>
              </a:rPr>
              <a:t>Java</a:t>
            </a:r>
            <a:r>
              <a:rPr lang="zh-CN" altLang="zh-CN" sz="1800" b="1" dirty="0">
                <a:latin typeface="华文楷体" panose="02010600040101010101" pitchFamily="2" charset="-122"/>
                <a:ea typeface="华文楷体" panose="02010600040101010101" pitchFamily="2" charset="-122"/>
              </a:rPr>
              <a:t>虚拟机上运行的目标代码（</a:t>
            </a:r>
            <a:r>
              <a:rPr lang="en-US" altLang="zh-CN" sz="1800" b="1" dirty="0">
                <a:latin typeface="华文楷体" panose="02010600040101010101" pitchFamily="2" charset="-122"/>
                <a:ea typeface="华文楷体" panose="02010600040101010101" pitchFamily="2" charset="-122"/>
              </a:rPr>
              <a:t>字节码</a:t>
            </a:r>
            <a:r>
              <a:rPr lang="zh-CN" altLang="zh-CN" sz="1800" b="1" dirty="0">
                <a:latin typeface="华文楷体" panose="02010600040101010101" pitchFamily="2" charset="-122"/>
                <a:ea typeface="华文楷体" panose="02010600040101010101" pitchFamily="2" charset="-122"/>
              </a:rPr>
              <a:t>），就可以在多种平台上不加</a:t>
            </a:r>
            <a:endParaRPr lang="en-US" altLang="zh-CN" sz="1800" b="1" dirty="0">
              <a:latin typeface="华文楷体" panose="02010600040101010101" pitchFamily="2" charset="-122"/>
              <a:ea typeface="华文楷体" panose="02010600040101010101" pitchFamily="2" charset="-122"/>
            </a:endParaRPr>
          </a:p>
          <a:p>
            <a:pPr marL="228600">
              <a:lnSpc>
                <a:spcPct val="125000"/>
              </a:lnSpc>
              <a:spcAft>
                <a:spcPts val="0"/>
              </a:spcAft>
            </a:pPr>
            <a:r>
              <a:rPr lang="zh-CN" altLang="zh-CN" sz="1800" b="1" dirty="0">
                <a:latin typeface="华文楷体" panose="02010600040101010101" pitchFamily="2" charset="-122"/>
                <a:ea typeface="华文楷体" panose="02010600040101010101" pitchFamily="2" charset="-122"/>
              </a:rPr>
              <a:t>修改地运行</a:t>
            </a:r>
            <a:r>
              <a:rPr lang="zh-CN" altLang="en-US" sz="1800" b="1" dirty="0">
                <a:latin typeface="华文楷体" panose="02010600040101010101" pitchFamily="2" charset="-122"/>
                <a:ea typeface="华文楷体" panose="02010600040101010101" pitchFamily="2" charset="-122"/>
              </a:rPr>
              <a:t>。</a:t>
            </a:r>
            <a:endParaRPr lang="zh-CN" altLang="zh-CN" sz="1800" b="1" kern="100"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425415" y="1100482"/>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20438" y="1539576"/>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TextBox 1"/>
          <p:cNvSpPr txBox="1">
            <a:spLocks noChangeArrowheads="1"/>
          </p:cNvSpPr>
          <p:nvPr/>
        </p:nvSpPr>
        <p:spPr bwMode="auto">
          <a:xfrm>
            <a:off x="1473695" y="1452003"/>
            <a:ext cx="1596598" cy="461665"/>
          </a:xfrm>
          <a:prstGeom prst="rect">
            <a:avLst/>
          </a:prstGeom>
          <a:noFill/>
          <a:ln w="9525">
            <a:noFill/>
            <a:miter lim="800000"/>
          </a:ln>
        </p:spPr>
        <p:txBody>
          <a:bodyPr wrap="square">
            <a:spAutoFit/>
          </a:bodyPr>
          <a:lstStyle/>
          <a:p>
            <a:pPr>
              <a:spcBef>
                <a:spcPts val="450"/>
              </a:spcBef>
            </a:pPr>
            <a:r>
              <a:rPr lang="zh-CN" altLang="en-US" sz="2400" b="1" dirty="0">
                <a:solidFill>
                  <a:srgbClr val="6C0000"/>
                </a:solidFill>
                <a:latin typeface="华文楷体" panose="02010600040101010101" pitchFamily="2" charset="-122"/>
                <a:ea typeface="华文楷体" panose="02010600040101010101" pitchFamily="2" charset="-122"/>
              </a:rPr>
              <a:t>系统实现</a:t>
            </a:r>
            <a:endParaRPr lang="zh-CN" altLang="en-US" sz="2400" b="1" dirty="0">
              <a:solidFill>
                <a:srgbClr val="6C0000"/>
              </a:solidFill>
              <a:latin typeface="华文楷体" panose="02010600040101010101" pitchFamily="2" charset="-122"/>
              <a:ea typeface="华文楷体" panose="02010600040101010101" pitchFamily="2" charset="-122"/>
            </a:endParaRPr>
          </a:p>
        </p:txBody>
      </p:sp>
      <p:sp>
        <p:nvSpPr>
          <p:cNvPr id="5" name="Text Placeholder 1"/>
          <p:cNvSpPr txBox="1"/>
          <p:nvPr/>
        </p:nvSpPr>
        <p:spPr>
          <a:xfrm>
            <a:off x="971600" y="260648"/>
            <a:ext cx="5701478" cy="50783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100" b="1" kern="1200" spc="225">
                <a:solidFill>
                  <a:schemeClr val="bg1"/>
                </a:solidFill>
                <a:latin typeface="+mj-ea"/>
                <a:ea typeface="+mj-ea"/>
                <a:cs typeface="+mn-cs"/>
              </a:defRPr>
            </a:lvl1pPr>
            <a:lvl2pPr marL="342900" indent="0" algn="l" defTabSz="914400" rtl="0" eaLnBrk="1" latinLnBrk="0" hangingPunct="1">
              <a:lnSpc>
                <a:spcPct val="90000"/>
              </a:lnSpc>
              <a:spcBef>
                <a:spcPts val="500"/>
              </a:spcBef>
              <a:buFontTx/>
              <a:buNone/>
              <a:defRPr sz="2100" b="1" kern="1200">
                <a:solidFill>
                  <a:schemeClr val="bg1"/>
                </a:solidFill>
                <a:latin typeface="+mj-ea"/>
                <a:ea typeface="+mj-ea"/>
                <a:cs typeface="+mn-cs"/>
              </a:defRPr>
            </a:lvl2pPr>
            <a:lvl3pPr marL="685800" indent="0" algn="l" defTabSz="914400" rtl="0" eaLnBrk="1" latinLnBrk="0" hangingPunct="1">
              <a:lnSpc>
                <a:spcPct val="90000"/>
              </a:lnSpc>
              <a:spcBef>
                <a:spcPts val="500"/>
              </a:spcBef>
              <a:buFontTx/>
              <a:buNone/>
              <a:defRPr sz="2100" b="1" kern="1200">
                <a:solidFill>
                  <a:schemeClr val="bg1"/>
                </a:solidFill>
                <a:latin typeface="+mj-ea"/>
                <a:ea typeface="+mj-ea"/>
                <a:cs typeface="+mn-cs"/>
              </a:defRPr>
            </a:lvl3pPr>
            <a:lvl4pPr marL="1028700" indent="0" algn="l" defTabSz="914400" rtl="0" eaLnBrk="1" latinLnBrk="0" hangingPunct="1">
              <a:lnSpc>
                <a:spcPct val="90000"/>
              </a:lnSpc>
              <a:spcBef>
                <a:spcPts val="500"/>
              </a:spcBef>
              <a:buFontTx/>
              <a:buNone/>
              <a:defRPr sz="2100" b="1" kern="1200">
                <a:solidFill>
                  <a:schemeClr val="bg1"/>
                </a:solidFill>
                <a:latin typeface="+mj-ea"/>
                <a:ea typeface="+mj-ea"/>
                <a:cs typeface="+mn-cs"/>
              </a:defRPr>
            </a:lvl4pPr>
            <a:lvl5pPr marL="1371600" indent="0" algn="l" defTabSz="914400" rtl="0" eaLnBrk="1" latinLnBrk="0" hangingPunct="1">
              <a:lnSpc>
                <a:spcPct val="90000"/>
              </a:lnSpc>
              <a:spcBef>
                <a:spcPts val="500"/>
              </a:spcBef>
              <a:buFontTx/>
              <a:buNone/>
              <a:defRPr sz="2100" b="1" kern="1200">
                <a:solidFill>
                  <a:schemeClr val="bg1"/>
                </a:solidFill>
                <a:latin typeface="+mj-ea"/>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华文楷体" panose="02010600040101010101" pitchFamily="2" charset="-122"/>
                <a:ea typeface="华文楷体" panose="02010600040101010101" pitchFamily="2" charset="-122"/>
              </a:rPr>
              <a:t>第</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章 操作系统的结构</a:t>
            </a:r>
            <a:endParaRPr lang="zh-CN" altLang="en-US" dirty="0">
              <a:latin typeface="华文楷体" panose="02010600040101010101" pitchFamily="2" charset="-122"/>
              <a:ea typeface="华文楷体" panose="02010600040101010101" pitchFamily="2" charset="-122"/>
            </a:endParaRPr>
          </a:p>
        </p:txBody>
      </p:sp>
      <p:sp>
        <p:nvSpPr>
          <p:cNvPr id="6" name="Rectangle 1"/>
          <p:cNvSpPr>
            <a:spLocks noChangeArrowheads="1"/>
          </p:cNvSpPr>
          <p:nvPr/>
        </p:nvSpPr>
        <p:spPr bwMode="auto">
          <a:xfrm>
            <a:off x="971601" y="2375395"/>
            <a:ext cx="7281794"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大多数都是</a:t>
            </a:r>
            <a:r>
              <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C</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或</a:t>
            </a:r>
            <a:r>
              <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C++</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来编写的。</a:t>
            </a:r>
            <a:endPar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内核的最低层可以采用汇编语言；</a:t>
            </a:r>
            <a:endPar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高层函数可用 </a:t>
            </a:r>
            <a:r>
              <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C</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系统程序可用 </a:t>
            </a:r>
            <a:r>
              <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C </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或 </a:t>
            </a:r>
            <a:r>
              <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C++</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，也可用解释型脚本语</a:t>
            </a:r>
            <a:endPar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言，如 </a:t>
            </a:r>
            <a:r>
              <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PERL </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或</a:t>
            </a:r>
            <a:r>
              <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Python</a:t>
            </a: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rPr>
              <a:t>还可用外壳脚本。</a:t>
            </a:r>
            <a:endPar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dirty="0">
              <a:ln>
                <a:noFill/>
              </a:ln>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rgbClr val="6C0000"/>
                </a:solidFill>
                <a:effectLst/>
                <a:latin typeface="华文楷体" panose="02010600040101010101" pitchFamily="2" charset="-122"/>
                <a:ea typeface="华文楷体" panose="02010600040101010101" pitchFamily="2" charset="-122"/>
                <a:cs typeface="Times New Roman" panose="02020603050405020304" pitchFamily="18" charset="0"/>
              </a:rPr>
              <a:t>Linux </a:t>
            </a:r>
            <a:r>
              <a:rPr kumimoji="0" lang="zh-CN" altLang="en-US" sz="2400" b="1" i="0" u="none" strike="noStrike" cap="none" normalizeH="0" baseline="0" dirty="0">
                <a:ln>
                  <a:noFill/>
                </a:ln>
                <a:solidFill>
                  <a:srgbClr val="6C0000"/>
                </a:solidFill>
                <a:effectLst/>
                <a:latin typeface="华文楷体" panose="02010600040101010101" pitchFamily="2" charset="-122"/>
                <a:ea typeface="华文楷体" panose="02010600040101010101" pitchFamily="2" charset="-122"/>
                <a:cs typeface="Times New Roman" panose="02020603050405020304" pitchFamily="18" charset="0"/>
              </a:rPr>
              <a:t>和 </a:t>
            </a:r>
            <a:r>
              <a:rPr kumimoji="0" lang="en-US" altLang="zh-CN" sz="2400" b="1" i="0" u="none" strike="noStrike" cap="none" normalizeH="0" baseline="0" dirty="0">
                <a:ln>
                  <a:noFill/>
                </a:ln>
                <a:solidFill>
                  <a:srgbClr val="6C0000"/>
                </a:solidFill>
                <a:effectLst/>
                <a:latin typeface="华文楷体" panose="02010600040101010101" pitchFamily="2" charset="-122"/>
                <a:ea typeface="华文楷体" panose="02010600040101010101" pitchFamily="2" charset="-122"/>
                <a:cs typeface="Times New Roman" panose="02020603050405020304" pitchFamily="18" charset="0"/>
              </a:rPr>
              <a:t>Windows </a:t>
            </a:r>
            <a:r>
              <a:rPr kumimoji="0" lang="zh-CN" altLang="en-US" sz="2400" b="1" i="0" u="none" strike="noStrike" cap="none" normalizeH="0" baseline="0" dirty="0">
                <a:ln>
                  <a:noFill/>
                </a:ln>
                <a:solidFill>
                  <a:srgbClr val="6C0000"/>
                </a:solidFill>
                <a:effectLst/>
                <a:latin typeface="华文楷体" panose="02010600040101010101" pitchFamily="2" charset="-122"/>
                <a:ea typeface="华文楷体" panose="02010600040101010101" pitchFamily="2" charset="-122"/>
                <a:cs typeface="Times New Roman" panose="02020603050405020304" pitchFamily="18" charset="0"/>
              </a:rPr>
              <a:t>操作系统内核主要用 </a:t>
            </a:r>
            <a:r>
              <a:rPr kumimoji="0" lang="en-US" altLang="zh-CN" sz="2400" b="1" i="0" u="none" strike="noStrike" cap="none" normalizeH="0" baseline="0" dirty="0">
                <a:ln>
                  <a:noFill/>
                </a:ln>
                <a:solidFill>
                  <a:srgbClr val="6C0000"/>
                </a:solidFill>
                <a:effectLst/>
                <a:latin typeface="华文楷体" panose="02010600040101010101" pitchFamily="2" charset="-122"/>
                <a:ea typeface="华文楷体" panose="02010600040101010101" pitchFamily="2" charset="-122"/>
                <a:cs typeface="Times New Roman" panose="02020603050405020304" pitchFamily="18" charset="0"/>
              </a:rPr>
              <a:t>C </a:t>
            </a:r>
            <a:r>
              <a:rPr kumimoji="0" lang="zh-CN" altLang="en-US" sz="2400" b="1" i="0" u="none" strike="noStrike" cap="none" normalizeH="0" baseline="0" dirty="0">
                <a:ln>
                  <a:noFill/>
                </a:ln>
                <a:solidFill>
                  <a:srgbClr val="6C0000"/>
                </a:solidFill>
                <a:effectLst/>
                <a:latin typeface="华文楷体" panose="02010600040101010101" pitchFamily="2" charset="-122"/>
                <a:ea typeface="华文楷体" panose="02010600040101010101" pitchFamily="2" charset="-122"/>
                <a:cs typeface="Times New Roman" panose="02020603050405020304" pitchFamily="18" charset="0"/>
              </a:rPr>
              <a:t>编写</a:t>
            </a:r>
            <a:endParaRPr kumimoji="0" lang="zh-CN" altLang="en-US" sz="2400" b="1" i="0" u="none" strike="noStrike" cap="none" normalizeH="0" baseline="0" dirty="0">
              <a:ln>
                <a:noFill/>
              </a:ln>
              <a:solidFill>
                <a:srgbClr val="6C0000"/>
              </a:solidFill>
              <a:effectLst/>
              <a:latin typeface="华文楷体" panose="02010600040101010101" pitchFamily="2" charset="-122"/>
              <a:ea typeface="华文楷体" panose="02010600040101010101" pitchFamily="2" charset="-122"/>
            </a:endParaRP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p:nvPr/>
        </p:nvSpPr>
        <p:spPr bwMode="auto">
          <a:xfrm>
            <a:off x="1187057" y="260648"/>
            <a:ext cx="5701478" cy="507831"/>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dirty="0">
                <a:latin typeface="华文楷体" panose="02010600040101010101" pitchFamily="2" charset="-122"/>
                <a:ea typeface="华文楷体" panose="02010600040101010101" pitchFamily="2" charset="-122"/>
                <a:cs typeface="Arial" panose="020B0604020202020204" pitchFamily="34" charset="0"/>
              </a:rPr>
              <a:t>2.1    </a:t>
            </a:r>
            <a:r>
              <a:rPr lang="zh-CN" altLang="en-US" sz="2000" b="1" spc="38" dirty="0">
                <a:latin typeface="华文楷体" panose="02010600040101010101" pitchFamily="2" charset="-122"/>
                <a:ea typeface="华文楷体" panose="02010600040101010101" pitchFamily="2" charset="-122"/>
                <a:cs typeface="Arial" panose="020B0604020202020204" pitchFamily="34" charset="0"/>
              </a:rPr>
              <a:t>操作系统接口</a:t>
            </a:r>
            <a:endParaRPr lang="zh-CN" altLang="en-US" sz="2000" b="1" spc="38" dirty="0">
              <a:latin typeface="华文楷体" panose="02010600040101010101" pitchFamily="2" charset="-122"/>
              <a:ea typeface="华文楷体" panose="02010600040101010101" pitchFamily="2" charset="-122"/>
              <a:cs typeface="Arial" panose="020B0604020202020204" pitchFamily="34" charset="0"/>
            </a:endParaRPr>
          </a:p>
        </p:txBody>
      </p:sp>
      <p:grpSp>
        <p:nvGrpSpPr>
          <p:cNvPr id="3" name="组合 62"/>
          <p:cNvGrpSpPr/>
          <p:nvPr/>
        </p:nvGrpSpPr>
        <p:grpSpPr bwMode="auto">
          <a:xfrm>
            <a:off x="1028791" y="3340748"/>
            <a:ext cx="3327185" cy="2608531"/>
            <a:chOff x="0" y="0"/>
            <a:chExt cx="28200" cy="22130"/>
          </a:xfrm>
        </p:grpSpPr>
        <p:pic>
          <p:nvPicPr>
            <p:cNvPr id="4" name="图片 2" descr="https://timgsa.baidu.com/timg?image&amp;quality=80&amp;size=b9999_10000&amp;sec=1576999725026&amp;di=0ec887e5f1fa94902fb18f5364c5c1c3&amp;imgtype=0&amp;src=http%3A%2F%2Fask-fd.zol-img.com.cn%2Fg5%2FM00%2F0C%2F09%2FChMkJ1p6XAuIADHdAAFelyc4v5UAAks6gENLuoAAV6v080.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28200" cy="1771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2"/>
            <p:cNvSpPr txBox="1">
              <a:spLocks noChangeArrowheads="1"/>
            </p:cNvSpPr>
            <p:nvPr/>
          </p:nvSpPr>
          <p:spPr bwMode="auto">
            <a:xfrm>
              <a:off x="4826" y="18695"/>
              <a:ext cx="19208" cy="3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grpSp>
        <p:nvGrpSpPr>
          <p:cNvPr id="6" name="组合 281"/>
          <p:cNvGrpSpPr/>
          <p:nvPr/>
        </p:nvGrpSpPr>
        <p:grpSpPr bwMode="auto">
          <a:xfrm>
            <a:off x="5148064" y="3356992"/>
            <a:ext cx="3096344" cy="2808312"/>
            <a:chOff x="-2265" y="5945"/>
            <a:chExt cx="24061" cy="22106"/>
          </a:xfrm>
        </p:grpSpPr>
        <p:pic>
          <p:nvPicPr>
            <p:cNvPr id="7"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5" y="5945"/>
              <a:ext cx="24061" cy="1646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2"/>
            <p:cNvSpPr txBox="1">
              <a:spLocks noChangeArrowheads="1"/>
            </p:cNvSpPr>
            <p:nvPr/>
          </p:nvSpPr>
          <p:spPr bwMode="auto">
            <a:xfrm>
              <a:off x="1756" y="25046"/>
              <a:ext cx="20040" cy="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Linux </a:t>
              </a:r>
              <a:r>
                <a:rPr kumimoji="0" lang="zh-CN" altLang="en-US" sz="16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命令界面</a:t>
              </a:r>
              <a:endParaRPr kumimoji="0" lang="zh-CN" altLang="zh-CN" sz="16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p:txBody>
        </p:sp>
      </p:grpSp>
      <p:sp>
        <p:nvSpPr>
          <p:cNvPr id="9" name="矩形 8"/>
          <p:cNvSpPr/>
          <p:nvPr/>
        </p:nvSpPr>
        <p:spPr>
          <a:xfrm>
            <a:off x="1556516" y="5492759"/>
            <a:ext cx="1519968" cy="338554"/>
          </a:xfrm>
          <a:prstGeom prst="rect">
            <a:avLst/>
          </a:prstGeom>
        </p:spPr>
        <p:txBody>
          <a:bodyPr wrap="none">
            <a:spAutoFit/>
          </a:bodyPr>
          <a:lstStyle/>
          <a:p>
            <a:r>
              <a:rPr lang="en-US" altLang="zh-CN" sz="1600" b="0" dirty="0">
                <a:latin typeface="华文楷体" panose="02010600040101010101" pitchFamily="2" charset="-122"/>
                <a:ea typeface="华文楷体" panose="02010600040101010101" pitchFamily="2" charset="-122"/>
                <a:cs typeface="Times New Roman" panose="02020603050405020304" pitchFamily="18" charset="0"/>
              </a:rPr>
              <a:t>Linux </a:t>
            </a:r>
            <a:r>
              <a:rPr lang="zh-CN" altLang="zh-CN" sz="1600" b="0" dirty="0">
                <a:latin typeface="华文楷体" panose="02010600040101010101" pitchFamily="2" charset="-122"/>
                <a:ea typeface="华文楷体" panose="02010600040101010101" pitchFamily="2" charset="-122"/>
                <a:cs typeface="Times New Roman" panose="02020603050405020304" pitchFamily="18" charset="0"/>
              </a:rPr>
              <a:t>图形界面</a:t>
            </a:r>
            <a:endParaRPr lang="zh-CN" altLang="en-US" sz="1600" b="0" dirty="0">
              <a:latin typeface="华文楷体" panose="02010600040101010101" pitchFamily="2" charset="-122"/>
              <a:ea typeface="华文楷体" panose="02010600040101010101" pitchFamily="2" charset="-122"/>
            </a:endParaRPr>
          </a:p>
        </p:txBody>
      </p:sp>
      <p:sp>
        <p:nvSpPr>
          <p:cNvPr id="10" name="矩形 9"/>
          <p:cNvSpPr/>
          <p:nvPr/>
        </p:nvSpPr>
        <p:spPr>
          <a:xfrm>
            <a:off x="755576" y="2348880"/>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0"/>
          </a:p>
        </p:txBody>
      </p:sp>
      <p:sp>
        <p:nvSpPr>
          <p:cNvPr id="11" name="TextBox 1"/>
          <p:cNvSpPr txBox="1">
            <a:spLocks noChangeArrowheads="1"/>
          </p:cNvSpPr>
          <p:nvPr/>
        </p:nvSpPr>
        <p:spPr bwMode="auto">
          <a:xfrm>
            <a:off x="1028791" y="1087084"/>
            <a:ext cx="7622600" cy="2025170"/>
          </a:xfrm>
          <a:prstGeom prst="rect">
            <a:avLst/>
          </a:prstGeom>
          <a:noFill/>
          <a:ln w="9525">
            <a:noFill/>
            <a:miter lim="800000"/>
          </a:ln>
        </p:spPr>
        <p:txBody>
          <a:bodyPr wrap="none">
            <a:spAutoFit/>
          </a:bodyPr>
          <a:lstStyle/>
          <a:p>
            <a:r>
              <a:rPr lang="zh-CN" altLang="zh-CN" sz="2000" b="1" dirty="0">
                <a:latin typeface="华文楷体" panose="02010600040101010101" pitchFamily="2" charset="-122"/>
                <a:ea typeface="华文楷体" panose="02010600040101010101" pitchFamily="2" charset="-122"/>
              </a:rPr>
              <a:t>现代操作系统至少会提供两种类型的接口供用户使用：</a:t>
            </a:r>
            <a:endParaRPr lang="en-US" altLang="zh-CN" sz="2000" b="1" dirty="0">
              <a:latin typeface="华文楷体" panose="02010600040101010101" pitchFamily="2" charset="-122"/>
              <a:ea typeface="华文楷体" panose="02010600040101010101" pitchFamily="2" charset="-122"/>
            </a:endParaRPr>
          </a:p>
          <a:p>
            <a:r>
              <a:rPr lang="zh-CN" altLang="en-US" b="1" dirty="0">
                <a:solidFill>
                  <a:srgbClr val="C00000"/>
                </a:solidFill>
                <a:latin typeface="华文楷体" panose="02010600040101010101" pitchFamily="2" charset="-122"/>
                <a:ea typeface="华文楷体" panose="02010600040101010101" pitchFamily="2" charset="-122"/>
              </a:rPr>
              <a:t>命令接口</a:t>
            </a:r>
            <a:r>
              <a:rPr lang="zh-CN" altLang="en-US" sz="2000" b="1" dirty="0">
                <a:latin typeface="华文楷体" panose="02010600040101010101" pitchFamily="2" charset="-122"/>
                <a:ea typeface="华文楷体" panose="02010600040101010101" pitchFamily="2" charset="-122"/>
              </a:rPr>
              <a:t>与</a:t>
            </a:r>
            <a:r>
              <a:rPr lang="zh-CN" altLang="en-US" b="1" dirty="0">
                <a:solidFill>
                  <a:srgbClr val="C00000"/>
                </a:solidFill>
                <a:latin typeface="华文楷体" panose="02010600040101010101" pitchFamily="2" charset="-122"/>
                <a:ea typeface="华文楷体" panose="02010600040101010101" pitchFamily="2" charset="-122"/>
              </a:rPr>
              <a:t>系统调用</a:t>
            </a:r>
            <a:endParaRPr lang="en-US" altLang="zh-CN" b="1" dirty="0">
              <a:solidFill>
                <a:srgbClr val="C00000"/>
              </a:solidFill>
              <a:latin typeface="华文楷体" panose="02010600040101010101" pitchFamily="2" charset="-122"/>
              <a:ea typeface="华文楷体" panose="02010600040101010101" pitchFamily="2" charset="-122"/>
            </a:endParaRPr>
          </a:p>
          <a:p>
            <a:endParaRPr lang="en-US" altLang="zh-CN" sz="2000" b="1" dirty="0">
              <a:latin typeface="华文楷体" panose="02010600040101010101" pitchFamily="2" charset="-122"/>
              <a:ea typeface="华文楷体" panose="02010600040101010101" pitchFamily="2" charset="-122"/>
            </a:endParaRPr>
          </a:p>
          <a:p>
            <a:r>
              <a:rPr lang="zh-CN" altLang="zh-CN" sz="2400" b="1" dirty="0">
                <a:solidFill>
                  <a:srgbClr val="000099"/>
                </a:solidFill>
                <a:latin typeface="华文楷体" panose="02010600040101010101" pitchFamily="2" charset="-122"/>
                <a:ea typeface="华文楷体" panose="02010600040101010101" pitchFamily="2" charset="-122"/>
              </a:rPr>
              <a:t>命令接口</a:t>
            </a:r>
            <a:endParaRPr lang="en-US" altLang="zh-CN" sz="2400" b="1" dirty="0">
              <a:solidFill>
                <a:srgbClr val="000099"/>
              </a:solidFill>
              <a:latin typeface="华文楷体" panose="02010600040101010101" pitchFamily="2" charset="-122"/>
              <a:ea typeface="华文楷体" panose="02010600040101010101" pitchFamily="2" charset="-122"/>
            </a:endParaRPr>
          </a:p>
          <a:p>
            <a:r>
              <a:rPr lang="en-US" altLang="zh-CN" sz="2000" dirty="0"/>
              <a:t>    </a:t>
            </a:r>
            <a:r>
              <a:rPr lang="zh-CN" altLang="zh-CN" sz="2000" b="1" dirty="0">
                <a:latin typeface="华文楷体" panose="02010600040101010101" pitchFamily="2" charset="-122"/>
                <a:ea typeface="华文楷体" panose="02010600040101010101" pitchFamily="2" charset="-122"/>
              </a:rPr>
              <a:t>命令接口通常呈现给用户两种形态：命令行界面与图形用户界面</a:t>
            </a:r>
            <a:endParaRPr lang="en-US" altLang="zh-CN" sz="2000" b="1" dirty="0">
              <a:latin typeface="华文楷体" panose="02010600040101010101" pitchFamily="2" charset="-122"/>
              <a:ea typeface="华文楷体" panose="02010600040101010101" pitchFamily="2" charset="-122"/>
            </a:endParaRP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p:nvPr/>
        </p:nvSpPr>
        <p:spPr bwMode="auto">
          <a:xfrm>
            <a:off x="1259632" y="292273"/>
            <a:ext cx="5701478" cy="507831"/>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2.1    </a:t>
            </a:r>
            <a:r>
              <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操作系统接口</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3" name="TextBox 1"/>
          <p:cNvSpPr txBox="1">
            <a:spLocks noChangeArrowheads="1"/>
          </p:cNvSpPr>
          <p:nvPr/>
        </p:nvSpPr>
        <p:spPr bwMode="auto">
          <a:xfrm>
            <a:off x="605978" y="791519"/>
            <a:ext cx="7742293" cy="1200329"/>
          </a:xfrm>
          <a:prstGeom prst="rect">
            <a:avLst/>
          </a:prstGeom>
          <a:noFill/>
          <a:ln w="9525">
            <a:noFill/>
            <a:miter lim="800000"/>
          </a:ln>
        </p:spPr>
        <p:txBody>
          <a:bodyPr wrap="square">
            <a:spAutoFit/>
          </a:bodyPr>
          <a:lstStyle/>
          <a:p>
            <a:endParaRPr lang="en-US" altLang="zh-CN" sz="2400" b="1" dirty="0">
              <a:latin typeface="华文楷体" panose="02010600040101010101" pitchFamily="2" charset="-122"/>
              <a:ea typeface="华文楷体" panose="02010600040101010101" pitchFamily="2" charset="-122"/>
            </a:endParaRPr>
          </a:p>
          <a:p>
            <a:r>
              <a:rPr lang="en-US" altLang="zh-CN" sz="2400" b="1" dirty="0">
                <a:solidFill>
                  <a:srgbClr val="6C0000"/>
                </a:solidFill>
                <a:latin typeface="华文楷体" panose="02010600040101010101" pitchFamily="2" charset="-122"/>
                <a:ea typeface="华文楷体" panose="02010600040101010101" pitchFamily="2" charset="-122"/>
              </a:rPr>
              <a:t> </a:t>
            </a:r>
            <a:r>
              <a:rPr lang="zh-CN" altLang="zh-CN" sz="2400" b="1" dirty="0">
                <a:solidFill>
                  <a:srgbClr val="6C0000"/>
                </a:solidFill>
                <a:latin typeface="华文楷体" panose="02010600040101010101" pitchFamily="2" charset="-122"/>
                <a:ea typeface="华文楷体" panose="02010600040101010101" pitchFamily="2" charset="-122"/>
              </a:rPr>
              <a:t>命令接口</a:t>
            </a:r>
            <a:r>
              <a:rPr lang="zh-CN" altLang="en-US" sz="2400" b="1" dirty="0">
                <a:solidFill>
                  <a:srgbClr val="6C0000"/>
                </a:solidFill>
                <a:latin typeface="华文楷体" panose="02010600040101010101" pitchFamily="2" charset="-122"/>
                <a:ea typeface="华文楷体" panose="02010600040101010101" pitchFamily="2" charset="-122"/>
              </a:rPr>
              <a:t>（续）</a:t>
            </a:r>
            <a:endParaRPr lang="en-US" altLang="zh-CN" sz="2400" b="1" dirty="0">
              <a:solidFill>
                <a:srgbClr val="6C0000"/>
              </a:solidFill>
              <a:latin typeface="华文楷体" panose="02010600040101010101" pitchFamily="2" charset="-122"/>
              <a:ea typeface="华文楷体" panose="02010600040101010101" pitchFamily="2" charset="-122"/>
            </a:endParaRPr>
          </a:p>
          <a:p>
            <a:r>
              <a:rPr lang="en-US" altLang="zh-CN" sz="2400" dirty="0"/>
              <a:t>    </a:t>
            </a:r>
            <a:endParaRPr lang="en-US" altLang="zh-CN" sz="2400" b="1" dirty="0">
              <a:latin typeface="华文楷体" panose="02010600040101010101" pitchFamily="2" charset="-122"/>
              <a:ea typeface="华文楷体" panose="02010600040101010101" pitchFamily="2" charset="-122"/>
            </a:endParaRPr>
          </a:p>
        </p:txBody>
      </p:sp>
      <p:sp>
        <p:nvSpPr>
          <p:cNvPr id="4" name="矩形 3"/>
          <p:cNvSpPr/>
          <p:nvPr/>
        </p:nvSpPr>
        <p:spPr>
          <a:xfrm>
            <a:off x="508474" y="1670845"/>
            <a:ext cx="7937303" cy="1015663"/>
          </a:xfrm>
          <a:prstGeom prst="rect">
            <a:avLst/>
          </a:prstGeom>
        </p:spPr>
        <p:txBody>
          <a:bodyPr wrap="square">
            <a:spAutoFit/>
          </a:bodyPr>
          <a:lstStyle/>
          <a:p>
            <a:r>
              <a:rPr lang="en-US" altLang="zh-CN" sz="2000" b="1"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Shell</a:t>
            </a:r>
            <a:r>
              <a:rPr lang="zh-CN" altLang="zh-CN" sz="2000" b="1" dirty="0">
                <a:solidFill>
                  <a:srgbClr val="6C0000"/>
                </a:solidFill>
                <a:latin typeface="华文楷体" panose="02010600040101010101" pitchFamily="2" charset="-122"/>
                <a:ea typeface="华文楷体" panose="02010600040101010101" pitchFamily="2" charset="-122"/>
                <a:cs typeface="Times New Roman" panose="02020603050405020304" pitchFamily="18" charset="0"/>
              </a:rPr>
              <a:t>是命令解释器</a:t>
            </a:r>
            <a:r>
              <a:rPr lang="zh-CN" altLang="zh-CN" sz="20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，它连接了用户和</a:t>
            </a:r>
            <a:r>
              <a:rPr lang="en-US" altLang="zh-CN" sz="20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Linux </a:t>
            </a:r>
            <a:r>
              <a:rPr lang="zh-CN" altLang="zh-CN" sz="20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内核，</a:t>
            </a:r>
            <a:r>
              <a:rPr lang="en-US" altLang="zh-CN" sz="20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shell</a:t>
            </a:r>
            <a:r>
              <a:rPr lang="zh-CN" altLang="zh-CN" sz="20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将用户程序及其输入翻译成操作系统内核能够识别的指令，并且操作系统内核执行完将返回的输出通过</a:t>
            </a:r>
            <a:r>
              <a:rPr lang="en-US" altLang="zh-CN" sz="20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shell</a:t>
            </a:r>
            <a:r>
              <a:rPr lang="zh-CN" altLang="zh-CN" sz="20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再呈现给用户</a:t>
            </a:r>
            <a:r>
              <a:rPr lang="zh-CN" altLang="en-US" sz="2000" b="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000" b="1"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53735" y="2686508"/>
            <a:ext cx="4246780" cy="3865490"/>
          </a:xfrm>
          <a:prstGeom prst="rect">
            <a:avLst/>
          </a:prstGeom>
          <a:solidFill>
            <a:schemeClr val="bg1"/>
          </a:solidFill>
        </p:spPr>
      </p:pic>
      <p:sp>
        <p:nvSpPr>
          <p:cNvPr id="6" name="矩形 5"/>
          <p:cNvSpPr/>
          <p:nvPr/>
        </p:nvSpPr>
        <p:spPr>
          <a:xfrm>
            <a:off x="444181" y="1252752"/>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p:nvPr/>
        </p:nvSpPr>
        <p:spPr bwMode="auto">
          <a:xfrm>
            <a:off x="1171228" y="288814"/>
            <a:ext cx="5701478" cy="507831"/>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2.2    </a:t>
            </a:r>
            <a:r>
              <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系统调用</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3" name="TextBox 1"/>
          <p:cNvSpPr txBox="1">
            <a:spLocks noChangeArrowheads="1"/>
          </p:cNvSpPr>
          <p:nvPr/>
        </p:nvSpPr>
        <p:spPr bwMode="auto">
          <a:xfrm>
            <a:off x="684344" y="968553"/>
            <a:ext cx="7742293" cy="830997"/>
          </a:xfrm>
          <a:prstGeom prst="rect">
            <a:avLst/>
          </a:prstGeom>
          <a:noFill/>
          <a:ln w="9525">
            <a:noFill/>
            <a:miter lim="800000"/>
          </a:ln>
        </p:spPr>
        <p:txBody>
          <a:bodyPr wrap="square">
            <a:spAutoFit/>
          </a:bodyPr>
          <a:lstStyle/>
          <a:p>
            <a:endParaRPr lang="en-US" altLang="zh-CN" sz="2400" b="1" dirty="0">
              <a:solidFill>
                <a:srgbClr val="6C0000"/>
              </a:solidFill>
              <a:latin typeface="华文楷体" panose="02010600040101010101" pitchFamily="2" charset="-122"/>
              <a:ea typeface="华文楷体" panose="02010600040101010101" pitchFamily="2" charset="-122"/>
            </a:endParaRPr>
          </a:p>
          <a:p>
            <a:r>
              <a:rPr lang="zh-CN" altLang="en-US" sz="2400" b="1" dirty="0">
                <a:solidFill>
                  <a:srgbClr val="6C0000"/>
                </a:solidFill>
                <a:latin typeface="华文楷体" panose="02010600040101010101" pitchFamily="2" charset="-122"/>
                <a:ea typeface="华文楷体" panose="02010600040101010101" pitchFamily="2" charset="-122"/>
              </a:rPr>
              <a:t>系统调用</a:t>
            </a:r>
            <a:endParaRPr lang="en-US" altLang="zh-CN" sz="2400" b="1" dirty="0">
              <a:solidFill>
                <a:srgbClr val="6C0000"/>
              </a:solidFill>
              <a:latin typeface="华文楷体" panose="02010600040101010101" pitchFamily="2" charset="-122"/>
              <a:ea typeface="华文楷体" panose="02010600040101010101" pitchFamily="2" charset="-122"/>
            </a:endParaRPr>
          </a:p>
        </p:txBody>
      </p:sp>
      <p:grpSp>
        <p:nvGrpSpPr>
          <p:cNvPr id="4" name="组合 3"/>
          <p:cNvGrpSpPr/>
          <p:nvPr/>
        </p:nvGrpSpPr>
        <p:grpSpPr>
          <a:xfrm>
            <a:off x="625930" y="3717626"/>
            <a:ext cx="7574751" cy="1569079"/>
            <a:chOff x="360071" y="1865149"/>
            <a:chExt cx="7574751" cy="1569079"/>
          </a:xfrm>
        </p:grpSpPr>
        <p:sp>
          <p:nvSpPr>
            <p:cNvPr id="5" name="矩形 4"/>
            <p:cNvSpPr/>
            <p:nvPr/>
          </p:nvSpPr>
          <p:spPr>
            <a:xfrm>
              <a:off x="360071" y="1865149"/>
              <a:ext cx="7574751" cy="400110"/>
            </a:xfrm>
            <a:prstGeom prst="rect">
              <a:avLst/>
            </a:prstGeom>
          </p:spPr>
          <p:txBody>
            <a:bodyPr wrap="square">
              <a:spAutoFit/>
            </a:bodyPr>
            <a:lstStyle/>
            <a:p>
              <a:r>
                <a:rPr lang="zh-CN" altLang="zh-CN" sz="2000" b="1" kern="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处理器设有两种模式：</a:t>
              </a:r>
              <a:r>
                <a:rPr lang="en-US" altLang="zh-CN" sz="2000" b="1" kern="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a:t>
              </a:r>
              <a:r>
                <a:rPr lang="zh-CN" altLang="zh-CN" sz="2000" b="1" kern="0" dirty="0">
                  <a:solidFill>
                    <a:srgbClr val="002C6C"/>
                  </a:solidFill>
                  <a:latin typeface="华文楷体" panose="02010600040101010101" pitchFamily="2" charset="-122"/>
                  <a:ea typeface="华文楷体" panose="02010600040101010101" pitchFamily="2" charset="-122"/>
                  <a:cs typeface="Arial" panose="020B0604020202020204" pitchFamily="34" charset="0"/>
                </a:rPr>
                <a:t>用户模式</a:t>
              </a:r>
              <a:r>
                <a:rPr lang="en-US" altLang="zh-CN" sz="2000" b="1" kern="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a:t>
              </a:r>
              <a:r>
                <a:rPr lang="zh-CN" altLang="zh-CN" sz="2000" b="1" kern="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与</a:t>
              </a:r>
              <a:r>
                <a:rPr lang="en-US" altLang="zh-CN" sz="2000" b="1" kern="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a:t>
              </a:r>
              <a:r>
                <a:rPr lang="zh-CN" altLang="zh-CN" sz="2000" b="1" kern="0" dirty="0">
                  <a:solidFill>
                    <a:srgbClr val="002C6C"/>
                  </a:solidFill>
                  <a:latin typeface="华文楷体" panose="02010600040101010101" pitchFamily="2" charset="-122"/>
                  <a:ea typeface="华文楷体" panose="02010600040101010101" pitchFamily="2" charset="-122"/>
                  <a:cs typeface="Arial" panose="020B0604020202020204" pitchFamily="34" charset="0"/>
                </a:rPr>
                <a:t>内核模式</a:t>
              </a:r>
              <a:r>
                <a:rPr lang="en-US" altLang="zh-CN" sz="2000" b="1" kern="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a:t>
              </a:r>
              <a:endParaRPr lang="zh-CN" altLang="en-US" sz="2000" b="1" dirty="0">
                <a:solidFill>
                  <a:srgbClr val="6C0000"/>
                </a:solidFill>
                <a:latin typeface="华文楷体" panose="02010600040101010101" pitchFamily="2" charset="-122"/>
                <a:ea typeface="华文楷体" panose="02010600040101010101" pitchFamily="2" charset="-122"/>
              </a:endParaRPr>
            </a:p>
          </p:txBody>
        </p:sp>
        <p:sp>
          <p:nvSpPr>
            <p:cNvPr id="6" name="矩形 5"/>
            <p:cNvSpPr/>
            <p:nvPr/>
          </p:nvSpPr>
          <p:spPr>
            <a:xfrm>
              <a:off x="2504362" y="2710565"/>
              <a:ext cx="1785270" cy="400110"/>
            </a:xfrm>
            <a:prstGeom prst="rect">
              <a:avLst/>
            </a:prstGeom>
            <a:ln>
              <a:solidFill>
                <a:schemeClr val="accent1"/>
              </a:solidFill>
            </a:ln>
          </p:spPr>
          <p:txBody>
            <a:bodyPr wrap="square">
              <a:spAutoFit/>
            </a:bodyPr>
            <a:lstStyle/>
            <a:p>
              <a:r>
                <a:rPr lang="zh-CN" altLang="en-US" sz="2000" b="1" dirty="0">
                  <a:solidFill>
                    <a:srgbClr val="6C0000"/>
                  </a:solidFill>
                  <a:latin typeface="华文楷体" panose="02010600040101010101" pitchFamily="2" charset="-122"/>
                  <a:ea typeface="华文楷体" panose="02010600040101010101" pitchFamily="2" charset="-122"/>
                </a:rPr>
                <a:t>应用程序运行</a:t>
              </a:r>
              <a:endParaRPr lang="zh-CN" altLang="en-US" sz="2000" b="1" dirty="0">
                <a:solidFill>
                  <a:srgbClr val="6C0000"/>
                </a:solidFill>
                <a:latin typeface="华文楷体" panose="02010600040101010101" pitchFamily="2" charset="-122"/>
                <a:ea typeface="华文楷体" panose="02010600040101010101" pitchFamily="2" charset="-122"/>
              </a:endParaRPr>
            </a:p>
          </p:txBody>
        </p:sp>
        <p:sp>
          <p:nvSpPr>
            <p:cNvPr id="7" name="矩形 6"/>
            <p:cNvSpPr/>
            <p:nvPr/>
          </p:nvSpPr>
          <p:spPr>
            <a:xfrm>
              <a:off x="4289631" y="2664787"/>
              <a:ext cx="2536789" cy="769441"/>
            </a:xfrm>
            <a:prstGeom prst="rect">
              <a:avLst/>
            </a:prstGeom>
            <a:ln>
              <a:solidFill>
                <a:schemeClr val="accent1"/>
              </a:solidFill>
            </a:ln>
          </p:spPr>
          <p:txBody>
            <a:bodyPr wrap="square">
              <a:spAutoFit/>
            </a:bodyPr>
            <a:lstStyle/>
            <a:p>
              <a:r>
                <a:rPr lang="zh-CN" altLang="en-US" sz="2000" b="1" dirty="0">
                  <a:solidFill>
                    <a:srgbClr val="6C0000"/>
                  </a:solidFill>
                  <a:latin typeface="华文楷体" panose="02010600040101010101" pitchFamily="2" charset="-122"/>
                  <a:ea typeface="华文楷体" panose="02010600040101010101" pitchFamily="2" charset="-122"/>
                </a:rPr>
                <a:t>核心操作系统组件</a:t>
              </a:r>
              <a:endParaRPr lang="en-US" altLang="zh-CN" sz="2000" b="1" dirty="0">
                <a:solidFill>
                  <a:srgbClr val="6C0000"/>
                </a:solidFill>
                <a:latin typeface="华文楷体" panose="02010600040101010101" pitchFamily="2" charset="-122"/>
                <a:ea typeface="华文楷体" panose="02010600040101010101" pitchFamily="2" charset="-122"/>
              </a:endParaRPr>
            </a:p>
            <a:p>
              <a:r>
                <a:rPr lang="zh-CN" altLang="en-US" sz="2000" b="1" dirty="0">
                  <a:solidFill>
                    <a:srgbClr val="6C0000"/>
                  </a:solidFill>
                  <a:latin typeface="华文楷体" panose="02010600040101010101" pitchFamily="2" charset="-122"/>
                  <a:ea typeface="华文楷体" panose="02010600040101010101" pitchFamily="2" charset="-122"/>
                </a:rPr>
                <a:t>多个驱动程序</a:t>
              </a:r>
              <a:endParaRPr lang="zh-CN" altLang="en-US" sz="2000" b="1" dirty="0">
                <a:solidFill>
                  <a:srgbClr val="6C0000"/>
                </a:solidFill>
                <a:latin typeface="华文楷体" panose="02010600040101010101" pitchFamily="2" charset="-122"/>
                <a:ea typeface="华文楷体" panose="02010600040101010101" pitchFamily="2" charset="-122"/>
              </a:endParaRPr>
            </a:p>
          </p:txBody>
        </p:sp>
        <p:sp>
          <p:nvSpPr>
            <p:cNvPr id="8" name="下箭头 7"/>
            <p:cNvSpPr/>
            <p:nvPr/>
          </p:nvSpPr>
          <p:spPr>
            <a:xfrm>
              <a:off x="3338534" y="2289787"/>
              <a:ext cx="276269" cy="35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5170842" y="2312879"/>
              <a:ext cx="275356" cy="305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335513" y="1994368"/>
            <a:ext cx="8091124" cy="1015663"/>
          </a:xfrm>
          <a:prstGeom prst="rect">
            <a:avLst/>
          </a:prstGeom>
        </p:spPr>
        <p:txBody>
          <a:bodyPr wrap="square">
            <a:spAutoFit/>
          </a:bodyPr>
          <a:lstStyle/>
          <a:p>
            <a:r>
              <a:rPr lang="en-US" altLang="zh-CN" sz="2000" b="1" kern="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内核</a:t>
            </a:r>
            <a:r>
              <a:rPr lang="zh-CN" altLang="zh-CN" sz="2000" b="1" kern="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提供一系列具备预定功能的</a:t>
            </a:r>
            <a:r>
              <a:rPr lang="en-US" altLang="zh-CN" sz="2000" b="1" kern="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多内核函数</a:t>
            </a:r>
            <a:r>
              <a:rPr lang="zh-CN" altLang="zh-CN" sz="2000" b="1" kern="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，通过一组称为</a:t>
            </a:r>
            <a:r>
              <a:rPr lang="zh-CN" altLang="zh-CN" sz="2000" b="1" kern="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系统调用（</a:t>
            </a:r>
            <a:r>
              <a:rPr lang="en-US" altLang="zh-CN" sz="2000" b="1" kern="0" dirty="0">
                <a:solidFill>
                  <a:srgbClr val="6C0000"/>
                </a:solidFill>
                <a:latin typeface="华文楷体" panose="02010600040101010101" pitchFamily="2" charset="-122"/>
                <a:ea typeface="华文楷体" panose="02010600040101010101" pitchFamily="2" charset="-122"/>
                <a:cs typeface="Arial" panose="020B0604020202020204" pitchFamily="34" charset="0"/>
              </a:rPr>
              <a:t>system call)</a:t>
            </a:r>
            <a:r>
              <a:rPr lang="zh-CN" altLang="zh-CN" sz="2000" b="1" kern="0" dirty="0">
                <a:latin typeface="华文楷体" panose="02010600040101010101" pitchFamily="2" charset="-122"/>
                <a:ea typeface="华文楷体" panose="02010600040101010101" pitchFamily="2" charset="-122"/>
                <a:cs typeface="Arial" panose="020B0604020202020204" pitchFamily="34" charset="0"/>
              </a:rPr>
              <a:t>的接口</a:t>
            </a:r>
            <a:r>
              <a:rPr lang="zh-CN" altLang="zh-CN" sz="2000" b="1" kern="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呈现给用户</a:t>
            </a:r>
            <a:r>
              <a:rPr lang="zh-CN" altLang="en-US" sz="2000" b="1" kern="0" dirty="0">
                <a:solidFill>
                  <a:srgbClr val="000000"/>
                </a:solidFill>
                <a:latin typeface="华文楷体" panose="02010600040101010101" pitchFamily="2" charset="-122"/>
                <a:ea typeface="华文楷体" panose="02010600040101010101" pitchFamily="2" charset="-122"/>
                <a:cs typeface="Arial" panose="020B0604020202020204" pitchFamily="34" charset="0"/>
              </a:rPr>
              <a:t>。</a:t>
            </a:r>
            <a:r>
              <a:rPr lang="zh-CN" altLang="zh-CN" sz="2000" b="1" dirty="0">
                <a:solidFill>
                  <a:srgbClr val="6C0000"/>
                </a:solidFill>
                <a:latin typeface="华文楷体" panose="02010600040101010101" pitchFamily="2" charset="-122"/>
                <a:ea typeface="华文楷体" panose="02010600040101010101" pitchFamily="2" charset="-122"/>
              </a:rPr>
              <a:t>系统调用</a:t>
            </a:r>
            <a:r>
              <a:rPr lang="zh-CN" altLang="zh-CN" sz="2000" b="1" dirty="0">
                <a:latin typeface="华文楷体" panose="02010600040101010101" pitchFamily="2" charset="-122"/>
                <a:ea typeface="华文楷体" panose="02010600040101010101" pitchFamily="2" charset="-122"/>
              </a:rPr>
              <a:t>把</a:t>
            </a:r>
            <a:r>
              <a:rPr lang="en-US" altLang="zh-CN" sz="2000" b="1" dirty="0">
                <a:latin typeface="华文楷体" panose="02010600040101010101" pitchFamily="2" charset="-122"/>
                <a:ea typeface="华文楷体" panose="02010600040101010101" pitchFamily="2" charset="-122"/>
              </a:rPr>
              <a:t>应用程序</a:t>
            </a:r>
            <a:r>
              <a:rPr lang="zh-CN" altLang="zh-CN" sz="2000" b="1" dirty="0">
                <a:latin typeface="华文楷体" panose="02010600040101010101" pitchFamily="2" charset="-122"/>
                <a:ea typeface="华文楷体" panose="02010600040101010101" pitchFamily="2" charset="-122"/>
              </a:rPr>
              <a:t>的请求传给</a:t>
            </a:r>
            <a:r>
              <a:rPr lang="en-US" altLang="zh-CN" sz="2000" b="1" dirty="0">
                <a:latin typeface="华文楷体" panose="02010600040101010101" pitchFamily="2" charset="-122"/>
                <a:ea typeface="华文楷体" panose="02010600040101010101" pitchFamily="2" charset="-122"/>
              </a:rPr>
              <a:t>内核</a:t>
            </a:r>
            <a:r>
              <a:rPr lang="zh-CN" altLang="zh-CN" sz="2000" b="1" dirty="0">
                <a:latin typeface="华文楷体" panose="02010600040101010101" pitchFamily="2" charset="-122"/>
                <a:ea typeface="华文楷体" panose="02010600040101010101" pitchFamily="2" charset="-122"/>
              </a:rPr>
              <a:t>，调用相应的内核</a:t>
            </a:r>
            <a:r>
              <a:rPr lang="en-US" altLang="zh-CN" sz="2000" b="1" dirty="0">
                <a:latin typeface="华文楷体" panose="02010600040101010101" pitchFamily="2" charset="-122"/>
                <a:ea typeface="华文楷体" panose="02010600040101010101" pitchFamily="2" charset="-122"/>
              </a:rPr>
              <a:t>函数</a:t>
            </a:r>
            <a:r>
              <a:rPr lang="zh-CN" altLang="zh-CN" sz="2000" b="1" dirty="0">
                <a:latin typeface="华文楷体" panose="02010600040101010101" pitchFamily="2" charset="-122"/>
                <a:ea typeface="华文楷体" panose="02010600040101010101" pitchFamily="2" charset="-122"/>
              </a:rPr>
              <a:t>完成所需的处理，将处理结果返回给应用程序</a:t>
            </a:r>
            <a:r>
              <a:rPr lang="zh-CN" altLang="en-US" sz="2000" b="1" dirty="0">
                <a:latin typeface="华文楷体" panose="02010600040101010101" pitchFamily="2" charset="-122"/>
                <a:ea typeface="华文楷体" panose="02010600040101010101" pitchFamily="2" charset="-122"/>
              </a:rPr>
              <a:t>。</a:t>
            </a:r>
            <a:endParaRPr lang="zh-CN" altLang="en-US" sz="2000" b="1" dirty="0">
              <a:latin typeface="华文楷体" panose="02010600040101010101" pitchFamily="2" charset="-122"/>
              <a:ea typeface="华文楷体" panose="02010600040101010101" pitchFamily="2" charset="-122"/>
            </a:endParaRPr>
          </a:p>
        </p:txBody>
      </p:sp>
      <p:sp>
        <p:nvSpPr>
          <p:cNvPr id="11" name="椭圆 10"/>
          <p:cNvSpPr/>
          <p:nvPr/>
        </p:nvSpPr>
        <p:spPr>
          <a:xfrm>
            <a:off x="3799636" y="2286227"/>
            <a:ext cx="1162878" cy="4303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12" name="直接箭头连接符 11"/>
          <p:cNvCxnSpPr/>
          <p:nvPr/>
        </p:nvCxnSpPr>
        <p:spPr>
          <a:xfrm>
            <a:off x="4773706" y="2820283"/>
            <a:ext cx="938351" cy="897343"/>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05817" y="1443174"/>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p:nvPr/>
        </p:nvSpPr>
        <p:spPr bwMode="auto">
          <a:xfrm>
            <a:off x="1115616" y="321176"/>
            <a:ext cx="5701478" cy="507831"/>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a:solidFill>
                  <a:srgbClr val="C00000"/>
                </a:solidFill>
                <a:latin typeface="华文楷体" panose="02010600040101010101" pitchFamily="2" charset="-122"/>
                <a:ea typeface="华文楷体" panose="02010600040101010101" pitchFamily="2" charset="-122"/>
                <a:cs typeface="Arial" panose="020B0604020202020204" pitchFamily="34" charset="0"/>
              </a:rPr>
              <a:t>2.2    </a:t>
            </a:r>
            <a:r>
              <a:rPr lang="zh-CN" altLang="en-US" sz="2000" b="1" spc="38">
                <a:solidFill>
                  <a:srgbClr val="C00000"/>
                </a:solidFill>
                <a:latin typeface="华文楷体" panose="02010600040101010101" pitchFamily="2" charset="-122"/>
                <a:ea typeface="华文楷体" panose="02010600040101010101" pitchFamily="2" charset="-122"/>
                <a:cs typeface="Arial" panose="020B0604020202020204" pitchFamily="34" charset="0"/>
              </a:rPr>
              <a:t>系统调用</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3" name="TextBox 1"/>
          <p:cNvSpPr txBox="1">
            <a:spLocks noChangeArrowheads="1"/>
          </p:cNvSpPr>
          <p:nvPr/>
        </p:nvSpPr>
        <p:spPr bwMode="auto">
          <a:xfrm>
            <a:off x="683568" y="884426"/>
            <a:ext cx="7742293" cy="830997"/>
          </a:xfrm>
          <a:prstGeom prst="rect">
            <a:avLst/>
          </a:prstGeom>
          <a:noFill/>
          <a:ln w="9525">
            <a:noFill/>
            <a:miter lim="800000"/>
          </a:ln>
        </p:spPr>
        <p:txBody>
          <a:bodyPr wrap="square">
            <a:spAutoFit/>
          </a:bodyPr>
          <a:lstStyle/>
          <a:p>
            <a:endParaRPr lang="en-US" altLang="zh-CN" sz="2400" b="1" dirty="0">
              <a:solidFill>
                <a:srgbClr val="6C0000"/>
              </a:solidFill>
              <a:latin typeface="华文楷体" panose="02010600040101010101" pitchFamily="2" charset="-122"/>
              <a:ea typeface="华文楷体" panose="02010600040101010101" pitchFamily="2" charset="-122"/>
            </a:endParaRPr>
          </a:p>
          <a:p>
            <a:r>
              <a:rPr lang="zh-CN" altLang="en-US" sz="2400" b="1" dirty="0">
                <a:solidFill>
                  <a:srgbClr val="6C0000"/>
                </a:solidFill>
                <a:latin typeface="华文楷体" panose="02010600040101010101" pitchFamily="2" charset="-122"/>
                <a:ea typeface="华文楷体" panose="02010600040101010101" pitchFamily="2" charset="-122"/>
              </a:rPr>
              <a:t>系统调用的例子</a:t>
            </a:r>
            <a:endParaRPr lang="en-US" altLang="zh-CN" sz="2400" b="1" dirty="0">
              <a:solidFill>
                <a:srgbClr val="6C00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21174" y="881598"/>
            <a:ext cx="3478942" cy="5616176"/>
          </a:xfrm>
          <a:prstGeom prst="rect">
            <a:avLst/>
          </a:prstGeom>
        </p:spPr>
      </p:pic>
      <p:sp>
        <p:nvSpPr>
          <p:cNvPr id="5" name="矩形 4"/>
          <p:cNvSpPr/>
          <p:nvPr/>
        </p:nvSpPr>
        <p:spPr>
          <a:xfrm>
            <a:off x="534895" y="1424176"/>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文本框 5"/>
          <p:cNvSpPr txBox="1"/>
          <p:nvPr/>
        </p:nvSpPr>
        <p:spPr>
          <a:xfrm>
            <a:off x="534895" y="2204864"/>
            <a:ext cx="2488823" cy="369332"/>
          </a:xfrm>
          <a:prstGeom prst="rect">
            <a:avLst/>
          </a:prstGeom>
          <a:noFill/>
        </p:spPr>
        <p:txBody>
          <a:bodyPr wrap="none" rtlCol="0">
            <a:spAutoFit/>
          </a:bodyPr>
          <a:lstStyle/>
          <a:p>
            <a:r>
              <a:rPr lang="en-US" altLang="zh-CN" sz="1800" dirty="0"/>
              <a:t>Copy  a.txt    /root/b.txt</a:t>
            </a:r>
            <a:endParaRPr lang="zh-CN" altLang="en-US" sz="1800" dirty="0"/>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p:nvPr/>
        </p:nvSpPr>
        <p:spPr bwMode="auto">
          <a:xfrm>
            <a:off x="1317204" y="377998"/>
            <a:ext cx="2737054" cy="507831"/>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2.2    </a:t>
            </a:r>
            <a:r>
              <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rPr>
              <a:t>系统调用</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3" name="TextBox 1"/>
          <p:cNvSpPr txBox="1">
            <a:spLocks noChangeArrowheads="1"/>
          </p:cNvSpPr>
          <p:nvPr/>
        </p:nvSpPr>
        <p:spPr bwMode="auto">
          <a:xfrm>
            <a:off x="971600" y="1235085"/>
            <a:ext cx="4273601" cy="461665"/>
          </a:xfrm>
          <a:prstGeom prst="rect">
            <a:avLst/>
          </a:prstGeom>
          <a:noFill/>
          <a:ln w="9525">
            <a:noFill/>
            <a:miter lim="800000"/>
          </a:ln>
        </p:spPr>
        <p:txBody>
          <a:bodyPr wrap="square">
            <a:spAutoFit/>
          </a:bodyPr>
          <a:lstStyle/>
          <a:p>
            <a:r>
              <a:rPr lang="zh-CN" altLang="en-US" sz="2400" b="1" dirty="0">
                <a:solidFill>
                  <a:srgbClr val="6C0000"/>
                </a:solidFill>
                <a:latin typeface="华文楷体" panose="02010600040101010101" pitchFamily="2" charset="-122"/>
                <a:ea typeface="华文楷体" panose="02010600040101010101" pitchFamily="2" charset="-122"/>
              </a:rPr>
              <a:t>系统调用与</a:t>
            </a:r>
            <a:r>
              <a:rPr lang="en-US" altLang="zh-CN" sz="2400" b="1" dirty="0">
                <a:solidFill>
                  <a:srgbClr val="6C0000"/>
                </a:solidFill>
                <a:latin typeface="华文楷体" panose="02010600040101010101" pitchFamily="2" charset="-122"/>
                <a:ea typeface="华文楷体" panose="02010600040101010101" pitchFamily="2" charset="-122"/>
              </a:rPr>
              <a:t>API</a:t>
            </a:r>
            <a:r>
              <a:rPr lang="zh-CN" altLang="en-US" sz="2400" b="1" dirty="0">
                <a:solidFill>
                  <a:srgbClr val="6C0000"/>
                </a:solidFill>
                <a:latin typeface="华文楷体" panose="02010600040101010101" pitchFamily="2" charset="-122"/>
                <a:ea typeface="华文楷体" panose="02010600040101010101" pitchFamily="2" charset="-122"/>
              </a:rPr>
              <a:t>的关系</a:t>
            </a:r>
            <a:endParaRPr lang="en-US" altLang="zh-CN" sz="2400" b="1" dirty="0">
              <a:solidFill>
                <a:srgbClr val="6C0000"/>
              </a:solidFill>
              <a:latin typeface="华文楷体" panose="02010600040101010101" pitchFamily="2" charset="-122"/>
              <a:ea typeface="华文楷体" panose="02010600040101010101" pitchFamily="2" charset="-122"/>
            </a:endParaRPr>
          </a:p>
        </p:txBody>
      </p:sp>
      <p:sp>
        <p:nvSpPr>
          <p:cNvPr id="4" name="矩形 3"/>
          <p:cNvSpPr/>
          <p:nvPr/>
        </p:nvSpPr>
        <p:spPr>
          <a:xfrm>
            <a:off x="904880" y="2996952"/>
            <a:ext cx="7195512" cy="1366528"/>
          </a:xfrm>
          <a:prstGeom prst="rect">
            <a:avLst/>
          </a:prstGeom>
          <a:ln>
            <a:solidFill>
              <a:schemeClr val="accent1"/>
            </a:solidFill>
          </a:ln>
        </p:spPr>
        <p:txBody>
          <a:bodyPr wrap="square">
            <a:spAutoFit/>
          </a:bodyPr>
          <a:lstStyle/>
          <a:p>
            <a:r>
              <a:rPr lang="zh-CN"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有三组常见</a:t>
            </a:r>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API </a:t>
            </a:r>
            <a:r>
              <a:rPr lang="zh-CN"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可为应用程序员所用：</a:t>
            </a:r>
            <a:endPar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endParaRPr>
          </a:p>
          <a:p>
            <a:pPr marL="285750" indent="-285750">
              <a:buFont typeface="Wingdings" panose="05000000000000000000" pitchFamily="2" charset="2"/>
              <a:buChar char="Ø"/>
            </a:pPr>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Windows API </a:t>
            </a:r>
            <a:endPar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endParaRPr>
          </a:p>
          <a:p>
            <a:pPr marL="285750" indent="-285750">
              <a:buFont typeface="Wingdings" panose="05000000000000000000" pitchFamily="2" charset="2"/>
              <a:buChar char="Ø"/>
            </a:pPr>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POSIX API</a:t>
            </a:r>
            <a:r>
              <a:rPr lang="zh-CN"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（这包括几乎所有版本的</a:t>
            </a:r>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UNIX</a:t>
            </a:r>
            <a:r>
              <a:rPr lang="zh-CN"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hlinkClick r:id="rId1"/>
              </a:rPr>
              <a:t>Linux</a:t>
            </a:r>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和 </a:t>
            </a:r>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Mac OS X</a:t>
            </a:r>
            <a:r>
              <a:rPr lang="zh-CN"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a:t>
            </a:r>
            <a:endPar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endParaRPr>
          </a:p>
          <a:p>
            <a:pPr marL="285750" indent="-285750">
              <a:buFont typeface="Wingdings" panose="05000000000000000000" pitchFamily="2" charset="2"/>
              <a:buChar char="Ø"/>
            </a:pPr>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Java API </a:t>
            </a:r>
            <a:endParaRPr lang="zh-CN" altLang="en-US" sz="1800" b="1" dirty="0">
              <a:latin typeface="华文楷体" panose="02010600040101010101" pitchFamily="2" charset="-122"/>
              <a:ea typeface="华文楷体" panose="02010600040101010101" pitchFamily="2" charset="-122"/>
            </a:endParaRPr>
          </a:p>
        </p:txBody>
      </p:sp>
      <p:sp>
        <p:nvSpPr>
          <p:cNvPr id="5" name="矩形 4"/>
          <p:cNvSpPr/>
          <p:nvPr/>
        </p:nvSpPr>
        <p:spPr>
          <a:xfrm>
            <a:off x="841992" y="1748271"/>
            <a:ext cx="6864082" cy="978729"/>
          </a:xfrm>
          <a:prstGeom prst="rect">
            <a:avLst/>
          </a:prstGeom>
        </p:spPr>
        <p:txBody>
          <a:bodyPr wrap="square">
            <a:spAutoFit/>
          </a:bodyPr>
          <a:lstStyle/>
          <a:p>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API</a:t>
            </a:r>
            <a:r>
              <a:rPr lang="zh-CN"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Application Programming Interface</a:t>
            </a:r>
            <a:r>
              <a:rPr lang="zh-CN"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a:t>
            </a:r>
            <a:r>
              <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API</a:t>
            </a:r>
            <a:r>
              <a:rPr lang="zh-CN"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a:t>
            </a:r>
            <a:r>
              <a:rPr lang="zh-CN" altLang="en-US"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a:t>
            </a:r>
            <a:endParaRPr lang="en-US" altLang="zh-CN" sz="18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endParaRPr>
          </a:p>
          <a:p>
            <a:r>
              <a:rPr lang="zh-CN" altLang="en-US" sz="1800" b="1" dirty="0">
                <a:latin typeface="华文楷体" panose="02010600040101010101" pitchFamily="2" charset="-122"/>
                <a:ea typeface="华文楷体" panose="02010600040101010101" pitchFamily="2" charset="-122"/>
              </a:rPr>
              <a:t>         是一些预先定义的函数，目的是提供应用程序与开发人员基于某软件或硬件得以访问一组例程的能力，而又无需访问源码。</a:t>
            </a:r>
            <a:endParaRPr lang="zh-CN" altLang="en-US" sz="1800" b="1" dirty="0">
              <a:latin typeface="华文楷体" panose="02010600040101010101" pitchFamily="2" charset="-122"/>
              <a:ea typeface="华文楷体" panose="02010600040101010101" pitchFamily="2" charset="-122"/>
            </a:endParaRPr>
          </a:p>
        </p:txBody>
      </p:sp>
      <p:sp>
        <p:nvSpPr>
          <p:cNvPr id="6" name="矩形 5"/>
          <p:cNvSpPr/>
          <p:nvPr/>
        </p:nvSpPr>
        <p:spPr>
          <a:xfrm>
            <a:off x="668246" y="1334058"/>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1137679" y="4653866"/>
            <a:ext cx="6729914" cy="1273875"/>
          </a:xfrm>
          <a:prstGeom prst="rect">
            <a:avLst/>
          </a:prstGeom>
          <a:solidFill>
            <a:schemeClr val="accent2">
              <a:lumMod val="20000"/>
              <a:lumOff val="80000"/>
            </a:schemeClr>
          </a:solidFill>
          <a:ln>
            <a:solidFill>
              <a:schemeClr val="accent1"/>
            </a:solidFill>
          </a:ln>
        </p:spPr>
        <p:txBody>
          <a:bodyPr wrap="square">
            <a:spAutoFit/>
          </a:bodyPr>
          <a:lstStyle/>
          <a:p>
            <a:pPr>
              <a:lnSpc>
                <a:spcPct val="150000"/>
              </a:lnSpc>
            </a:pPr>
            <a:r>
              <a:rPr lang="en-US" altLang="zh-CN" sz="1800" dirty="0">
                <a:solidFill>
                  <a:srgbClr val="000000"/>
                </a:solidFill>
                <a:latin typeface="仿宋" panose="02010609060101010101" pitchFamily="49" charset="-122"/>
                <a:ea typeface="仿宋" panose="02010609060101010101" pitchFamily="49" charset="-122"/>
              </a:rPr>
              <a:t>POSIX(</a:t>
            </a:r>
            <a:r>
              <a:rPr lang="en-US" altLang="zh-CN" sz="1800" i="0" dirty="0">
                <a:solidFill>
                  <a:srgbClr val="C00000"/>
                </a:solidFill>
                <a:effectLst/>
                <a:latin typeface="+mj-lt"/>
              </a:rPr>
              <a:t>Portable Operating System Interface</a:t>
            </a:r>
            <a:r>
              <a:rPr lang="en-US" altLang="zh-CN" sz="1800" dirty="0">
                <a:solidFill>
                  <a:srgbClr val="000000"/>
                </a:solidFill>
                <a:latin typeface="仿宋" panose="02010609060101010101" pitchFamily="49" charset="-122"/>
                <a:ea typeface="仿宋" panose="02010609060101010101" pitchFamily="49" charset="-122"/>
              </a:rPr>
              <a:t>)</a:t>
            </a:r>
            <a:r>
              <a:rPr lang="zh-CN" altLang="en-US" sz="1800" dirty="0">
                <a:solidFill>
                  <a:srgbClr val="000000"/>
                </a:solidFill>
                <a:latin typeface="仿宋" panose="02010609060101010101" pitchFamily="49" charset="-122"/>
                <a:ea typeface="仿宋" panose="02010609060101010101" pitchFamily="49" charset="-122"/>
              </a:rPr>
              <a:t>，全称为可移植性操作系统接口，是一种关于信息技术的</a:t>
            </a:r>
            <a:r>
              <a:rPr lang="en-US" altLang="zh-CN" sz="1800" dirty="0">
                <a:solidFill>
                  <a:srgbClr val="000000"/>
                </a:solidFill>
                <a:latin typeface="仿宋" panose="02010609060101010101" pitchFamily="49" charset="-122"/>
                <a:ea typeface="仿宋" panose="02010609060101010101" pitchFamily="49" charset="-122"/>
              </a:rPr>
              <a:t>IEEE</a:t>
            </a:r>
            <a:r>
              <a:rPr lang="zh-CN" altLang="en-US" sz="1800" dirty="0">
                <a:solidFill>
                  <a:srgbClr val="000000"/>
                </a:solidFill>
                <a:latin typeface="仿宋" panose="02010609060101010101" pitchFamily="49" charset="-122"/>
                <a:ea typeface="仿宋" panose="02010609060101010101" pitchFamily="49" charset="-122"/>
              </a:rPr>
              <a:t>标准。它包括了系统应用程序接口（简称</a:t>
            </a:r>
            <a:r>
              <a:rPr lang="en-US" altLang="zh-CN" sz="1800" dirty="0">
                <a:solidFill>
                  <a:srgbClr val="000000"/>
                </a:solidFill>
                <a:latin typeface="仿宋" panose="02010609060101010101" pitchFamily="49" charset="-122"/>
                <a:ea typeface="仿宋" panose="02010609060101010101" pitchFamily="49" charset="-122"/>
              </a:rPr>
              <a:t>API</a:t>
            </a:r>
            <a:r>
              <a:rPr lang="zh-CN" altLang="en-US" sz="1800" dirty="0">
                <a:solidFill>
                  <a:srgbClr val="000000"/>
                </a:solidFill>
                <a:latin typeface="仿宋" panose="02010609060101010101" pitchFamily="49" charset="-122"/>
                <a:ea typeface="仿宋" panose="02010609060101010101" pitchFamily="49" charset="-122"/>
              </a:rPr>
              <a:t>），以及实时扩展</a:t>
            </a:r>
            <a:r>
              <a:rPr lang="en-US" altLang="zh-CN" sz="1800" dirty="0">
                <a:solidFill>
                  <a:srgbClr val="000000"/>
                </a:solidFill>
                <a:latin typeface="仿宋" panose="02010609060101010101" pitchFamily="49" charset="-122"/>
                <a:ea typeface="仿宋" panose="02010609060101010101" pitchFamily="49" charset="-122"/>
              </a:rPr>
              <a:t>[C</a:t>
            </a:r>
            <a:r>
              <a:rPr lang="zh-CN" altLang="en-US" sz="1800" dirty="0">
                <a:solidFill>
                  <a:srgbClr val="000000"/>
                </a:solidFill>
                <a:latin typeface="仿宋" panose="02010609060101010101" pitchFamily="49" charset="-122"/>
                <a:ea typeface="仿宋" panose="02010609060101010101" pitchFamily="49" charset="-122"/>
              </a:rPr>
              <a:t>语言</a:t>
            </a:r>
            <a:r>
              <a:rPr lang="en-US" altLang="zh-CN" sz="1800" dirty="0">
                <a:solidFill>
                  <a:srgbClr val="000000"/>
                </a:solidFill>
                <a:latin typeface="仿宋" panose="02010609060101010101" pitchFamily="49" charset="-122"/>
                <a:ea typeface="仿宋" panose="02010609060101010101" pitchFamily="49" charset="-122"/>
              </a:rPr>
              <a:t>]</a:t>
            </a:r>
            <a:r>
              <a:rPr lang="zh-CN" altLang="en-US" sz="1800" dirty="0">
                <a:solidFill>
                  <a:srgbClr val="000000"/>
                </a:solidFill>
                <a:latin typeface="仿宋" panose="02010609060101010101" pitchFamily="49" charset="-122"/>
                <a:ea typeface="仿宋" panose="02010609060101010101" pitchFamily="49" charset="-122"/>
              </a:rPr>
              <a:t>。</a:t>
            </a:r>
            <a:endParaRPr lang="zh-CN" altLang="en-US" sz="1800" dirty="0">
              <a:latin typeface="仿宋" panose="02010609060101010101" pitchFamily="49" charset="-122"/>
              <a:ea typeface="仿宋" panose="02010609060101010101" pitchFamily="49" charset="-122"/>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p:nvPr/>
        </p:nvSpPr>
        <p:spPr bwMode="auto">
          <a:xfrm>
            <a:off x="1331640" y="347402"/>
            <a:ext cx="5701478" cy="507831"/>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1" fontAlgn="base" hangingPunct="1">
              <a:spcBef>
                <a:spcPct val="0"/>
              </a:spcBef>
              <a:spcAft>
                <a:spcPct val="0"/>
              </a:spcAft>
              <a:defRPr kumimoji="1" sz="1050" b="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2000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a:lstStyle>
          <a:p>
            <a:pPr algn="l"/>
            <a:r>
              <a:rPr lang="en-US" altLang="zh-CN" sz="2000" b="1" spc="38">
                <a:solidFill>
                  <a:srgbClr val="C00000"/>
                </a:solidFill>
                <a:latin typeface="华文楷体" panose="02010600040101010101" pitchFamily="2" charset="-122"/>
                <a:ea typeface="华文楷体" panose="02010600040101010101" pitchFamily="2" charset="-122"/>
                <a:cs typeface="Arial" panose="020B0604020202020204" pitchFamily="34" charset="0"/>
              </a:rPr>
              <a:t>2.2    </a:t>
            </a:r>
            <a:r>
              <a:rPr lang="zh-CN" altLang="en-US" sz="2000" b="1" spc="38">
                <a:solidFill>
                  <a:srgbClr val="C00000"/>
                </a:solidFill>
                <a:latin typeface="华文楷体" panose="02010600040101010101" pitchFamily="2" charset="-122"/>
                <a:ea typeface="华文楷体" panose="02010600040101010101" pitchFamily="2" charset="-122"/>
                <a:cs typeface="Arial" panose="020B0604020202020204" pitchFamily="34" charset="0"/>
              </a:rPr>
              <a:t>系统调用</a:t>
            </a:r>
            <a:endParaRPr lang="zh-CN" altLang="en-US" sz="2000" b="1" spc="38" dirty="0">
              <a:solidFill>
                <a:srgbClr val="C00000"/>
              </a:solidFill>
              <a:latin typeface="华文楷体" panose="02010600040101010101" pitchFamily="2" charset="-122"/>
              <a:ea typeface="华文楷体" panose="02010600040101010101" pitchFamily="2" charset="-122"/>
              <a:cs typeface="Arial" panose="020B0604020202020204" pitchFamily="34" charset="0"/>
            </a:endParaRPr>
          </a:p>
        </p:txBody>
      </p:sp>
      <p:sp>
        <p:nvSpPr>
          <p:cNvPr id="3" name="TextBox 1"/>
          <p:cNvSpPr txBox="1">
            <a:spLocks noChangeArrowheads="1"/>
          </p:cNvSpPr>
          <p:nvPr/>
        </p:nvSpPr>
        <p:spPr bwMode="auto">
          <a:xfrm>
            <a:off x="688986" y="756979"/>
            <a:ext cx="7742293" cy="830997"/>
          </a:xfrm>
          <a:prstGeom prst="rect">
            <a:avLst/>
          </a:prstGeom>
          <a:noFill/>
          <a:ln w="9525">
            <a:noFill/>
            <a:miter lim="800000"/>
          </a:ln>
        </p:spPr>
        <p:txBody>
          <a:bodyPr wrap="square">
            <a:spAutoFit/>
          </a:bodyPr>
          <a:lstStyle/>
          <a:p>
            <a:endParaRPr lang="en-US" altLang="zh-CN" sz="2400" b="1" dirty="0">
              <a:solidFill>
                <a:srgbClr val="6C0000"/>
              </a:solidFill>
              <a:latin typeface="华文楷体" panose="02010600040101010101" pitchFamily="2" charset="-122"/>
              <a:ea typeface="华文楷体" panose="02010600040101010101" pitchFamily="2" charset="-122"/>
            </a:endParaRPr>
          </a:p>
          <a:p>
            <a:r>
              <a:rPr lang="zh-CN" altLang="en-US" sz="2400" b="1" dirty="0">
                <a:solidFill>
                  <a:srgbClr val="6C0000"/>
                </a:solidFill>
                <a:latin typeface="华文楷体" panose="02010600040101010101" pitchFamily="2" charset="-122"/>
                <a:ea typeface="华文楷体" panose="02010600040101010101" pitchFamily="2" charset="-122"/>
              </a:rPr>
              <a:t>系统调用与</a:t>
            </a:r>
            <a:r>
              <a:rPr lang="en-US" altLang="zh-CN" sz="2400" b="1" dirty="0">
                <a:solidFill>
                  <a:srgbClr val="6C0000"/>
                </a:solidFill>
                <a:latin typeface="华文楷体" panose="02010600040101010101" pitchFamily="2" charset="-122"/>
                <a:ea typeface="华文楷体" panose="02010600040101010101" pitchFamily="2" charset="-122"/>
              </a:rPr>
              <a:t>API</a:t>
            </a:r>
            <a:r>
              <a:rPr lang="zh-CN" altLang="en-US" sz="2400" b="1" dirty="0">
                <a:solidFill>
                  <a:srgbClr val="6C0000"/>
                </a:solidFill>
                <a:latin typeface="华文楷体" panose="02010600040101010101" pitchFamily="2" charset="-122"/>
                <a:ea typeface="华文楷体" panose="02010600040101010101" pitchFamily="2" charset="-122"/>
              </a:rPr>
              <a:t>的关系</a:t>
            </a:r>
            <a:endParaRPr lang="en-US" altLang="zh-CN" sz="2400" b="1" dirty="0">
              <a:solidFill>
                <a:srgbClr val="6C0000"/>
              </a:solidFill>
              <a:latin typeface="华文楷体" panose="02010600040101010101" pitchFamily="2" charset="-122"/>
              <a:ea typeface="华文楷体" panose="02010600040101010101" pitchFamily="2" charset="-122"/>
            </a:endParaRPr>
          </a:p>
        </p:txBody>
      </p:sp>
      <p:sp>
        <p:nvSpPr>
          <p:cNvPr id="4" name="矩形 3"/>
          <p:cNvSpPr/>
          <p:nvPr/>
        </p:nvSpPr>
        <p:spPr>
          <a:xfrm>
            <a:off x="561034" y="2090681"/>
            <a:ext cx="6608588" cy="452303"/>
          </a:xfrm>
          <a:prstGeom prst="rect">
            <a:avLst/>
          </a:prstGeom>
        </p:spPr>
        <p:txBody>
          <a:bodyPr wrap="square">
            <a:spAutoFit/>
          </a:bodyPr>
          <a:lstStyle/>
          <a:p>
            <a:pPr indent="266700">
              <a:lnSpc>
                <a:spcPct val="125000"/>
              </a:lnSpc>
              <a:spcAft>
                <a:spcPts val="0"/>
              </a:spcAft>
            </a:pPr>
            <a:r>
              <a:rPr lang="en-US" altLang="zh-CN" sz="2000" b="1" kern="0" dirty="0">
                <a:solidFill>
                  <a:srgbClr val="002060"/>
                </a:solidFill>
                <a:latin typeface="华文楷体" panose="02010600040101010101" pitchFamily="2" charset="-122"/>
                <a:ea typeface="华文楷体" panose="02010600040101010101" pitchFamily="2" charset="-122"/>
                <a:cs typeface="宋体" panose="02010600030101010101" pitchFamily="2" charset="-122"/>
              </a:rPr>
              <a:t>API </a:t>
            </a:r>
            <a:r>
              <a:rPr lang="zh-CN" altLang="zh-CN" sz="2000" b="1" kern="0" dirty="0">
                <a:solidFill>
                  <a:srgbClr val="002060"/>
                </a:solidFill>
                <a:latin typeface="华文楷体" panose="02010600040101010101" pitchFamily="2" charset="-122"/>
                <a:ea typeface="华文楷体" panose="02010600040101010101" pitchFamily="2" charset="-122"/>
                <a:cs typeface="宋体" panose="02010600030101010101" pitchFamily="2" charset="-122"/>
              </a:rPr>
              <a:t>函数通常为应用程序员调用实际的系统调用。</a:t>
            </a:r>
            <a:r>
              <a:rPr lang="en-US" altLang="zh-CN" sz="2000" b="1" kern="0" dirty="0">
                <a:solidFill>
                  <a:srgbClr val="002060"/>
                </a:solidFill>
                <a:latin typeface="华文楷体" panose="02010600040101010101" pitchFamily="2" charset="-122"/>
                <a:ea typeface="华文楷体" panose="02010600040101010101" pitchFamily="2" charset="-122"/>
                <a:cs typeface="宋体" panose="02010600030101010101" pitchFamily="2" charset="-122"/>
              </a:rPr>
              <a:t> </a:t>
            </a:r>
            <a:endParaRPr lang="zh-CN" altLang="zh-CN" sz="2000" b="1" kern="100" dirty="0">
              <a:solidFill>
                <a:srgbClr val="00206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5" name="矩形 4"/>
          <p:cNvSpPr/>
          <p:nvPr/>
        </p:nvSpPr>
        <p:spPr>
          <a:xfrm>
            <a:off x="660126" y="2936459"/>
            <a:ext cx="7771153" cy="1631216"/>
          </a:xfrm>
          <a:prstGeom prst="rect">
            <a:avLst/>
          </a:prstGeom>
        </p:spPr>
        <p:txBody>
          <a:bodyPr wrap="square">
            <a:spAutoFit/>
          </a:bodyPr>
          <a:lstStyle/>
          <a:p>
            <a:r>
              <a:rPr lang="en-US"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a:t>
            </a:r>
            <a:r>
              <a:rPr lang="zh-CN"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应用程序员更喜欢根据</a:t>
            </a:r>
            <a:r>
              <a:rPr lang="en-US"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API </a:t>
            </a:r>
            <a:r>
              <a:rPr lang="zh-CN"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来编程</a:t>
            </a:r>
            <a:r>
              <a:rPr lang="zh-CN" altLang="en-US"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a:t>
            </a:r>
            <a:endParaRPr lang="en-US"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endParaRPr>
          </a:p>
          <a:p>
            <a:endParaRPr lang="en-US"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endParaRPr>
          </a:p>
          <a:p>
            <a:pPr marL="342900" indent="-342900">
              <a:buFont typeface="Wingdings" panose="05000000000000000000" pitchFamily="2" charset="2"/>
              <a:buChar char="u"/>
            </a:pPr>
            <a:r>
              <a:rPr lang="zh-CN"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程序员根据</a:t>
            </a:r>
            <a:r>
              <a:rPr lang="en-US"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API </a:t>
            </a:r>
            <a:r>
              <a:rPr lang="zh-CN"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设计程序，以希望程序能在任何支持同一</a:t>
            </a:r>
            <a:r>
              <a:rPr lang="en-US"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API </a:t>
            </a:r>
            <a:r>
              <a:rPr lang="zh-CN"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的系统上编译并执行</a:t>
            </a:r>
            <a:r>
              <a:rPr lang="zh-CN" altLang="en-US"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a:t>
            </a:r>
            <a:endParaRPr lang="en-US"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endParaRPr>
          </a:p>
          <a:p>
            <a:pPr marL="342900" indent="-342900">
              <a:buFont typeface="Wingdings" panose="05000000000000000000" pitchFamily="2" charset="2"/>
              <a:buChar char="u"/>
            </a:pPr>
            <a:r>
              <a:rPr lang="zh-CN"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实际系统调用比</a:t>
            </a:r>
            <a:r>
              <a:rPr lang="en-US"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 API </a:t>
            </a:r>
            <a:r>
              <a:rPr lang="zh-CN" altLang="zh-CN" sz="2000" b="1" kern="0" dirty="0">
                <a:solidFill>
                  <a:srgbClr val="000000"/>
                </a:solidFill>
                <a:latin typeface="华文楷体" panose="02010600040101010101" pitchFamily="2" charset="-122"/>
                <a:ea typeface="华文楷体" panose="02010600040101010101" pitchFamily="2" charset="-122"/>
                <a:cs typeface="宋体" panose="02010600030101010101" pitchFamily="2" charset="-122"/>
              </a:rPr>
              <a:t>更为注重细节且更加难用。</a:t>
            </a:r>
            <a:endParaRPr lang="zh-CN" altLang="en-US" sz="2000" b="1" dirty="0">
              <a:latin typeface="华文楷体" panose="02010600040101010101" pitchFamily="2" charset="-122"/>
              <a:ea typeface="华文楷体" panose="02010600040101010101" pitchFamily="2" charset="-122"/>
            </a:endParaRPr>
          </a:p>
        </p:txBody>
      </p:sp>
      <p:sp>
        <p:nvSpPr>
          <p:cNvPr id="6" name="矩形 5"/>
          <p:cNvSpPr/>
          <p:nvPr/>
        </p:nvSpPr>
        <p:spPr>
          <a:xfrm>
            <a:off x="496741" y="1310111"/>
            <a:ext cx="128586" cy="277865"/>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med">
    <p:random/>
  </p:transition>
</p:sld>
</file>

<file path=ppt/theme/theme1.xml><?xml version="1.0" encoding="utf-8"?>
<a:theme xmlns:a="http://schemas.openxmlformats.org/drawingml/2006/main" name="default">
  <a:themeElements>
    <a:clrScheme name="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a:majorFont>
        <a:latin typeface="Times New Roman"/>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3170</Words>
  <Application>WPS 演示</Application>
  <PresentationFormat>全屏显示(4:3)</PresentationFormat>
  <Paragraphs>268</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Arial</vt:lpstr>
      <vt:lpstr>宋体</vt:lpstr>
      <vt:lpstr>Wingdings</vt:lpstr>
      <vt:lpstr>Times New Roman</vt:lpstr>
      <vt:lpstr>楷体_GB2312</vt:lpstr>
      <vt:lpstr>新宋体</vt:lpstr>
      <vt:lpstr>华文行楷</vt:lpstr>
      <vt:lpstr>黑体</vt:lpstr>
      <vt:lpstr>楷体</vt:lpstr>
      <vt:lpstr>华文琥珀</vt:lpstr>
      <vt:lpstr>方正姚体</vt:lpstr>
      <vt:lpstr>华文彩云</vt:lpstr>
      <vt:lpstr>华文楷体</vt:lpstr>
      <vt:lpstr>仿宋</vt:lpstr>
      <vt:lpstr>微软雅黑</vt:lpstr>
      <vt:lpstr>Arial Unicode MS</vt:lpstr>
      <vt:lpstr>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重庆大学计算机学院基础科学系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＂多媒体技术基础＂课程复习要点</dc:title>
  <dc:creator>郭松涛</dc:creator>
  <cp:lastModifiedBy>fffanun</cp:lastModifiedBy>
  <cp:revision>434</cp:revision>
  <dcterms:created xsi:type="dcterms:W3CDTF">2024-12-17T10:27:35Z</dcterms:created>
  <dcterms:modified xsi:type="dcterms:W3CDTF">2024-12-23T15:37:08Z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DB060717A6AA4FE0B2D92351CC99A02F_12</vt:lpwstr>
  </property>
  <property fmtid="{D5CDD505-2E9C-101B-9397-08002B2CF9AE}" pid="3" name="KSOProductBuildVer">
    <vt:lpwstr>2052-12.1.0.19302</vt:lpwstr>
  </property>
</Properties>
</file>