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79" r:id="rId4"/>
  </p:sldMasterIdLst>
  <p:notesMasterIdLst>
    <p:notesMasterId r:id="rId9"/>
  </p:notesMasterIdLst>
  <p:sldIdLst>
    <p:sldId id="281" r:id="rId5"/>
    <p:sldId id="654" r:id="rId6"/>
    <p:sldId id="655" r:id="rId7"/>
    <p:sldId id="656" r:id="rId8"/>
    <p:sldId id="657" r:id="rId10"/>
    <p:sldId id="658" r:id="rId11"/>
    <p:sldId id="661" r:id="rId12"/>
    <p:sldId id="663" r:id="rId13"/>
    <p:sldId id="659" r:id="rId14"/>
    <p:sldId id="664" r:id="rId15"/>
    <p:sldId id="369" r:id="rId16"/>
    <p:sldId id="370" r:id="rId17"/>
    <p:sldId id="447" r:id="rId18"/>
    <p:sldId id="371" r:id="rId19"/>
    <p:sldId id="446" r:id="rId20"/>
    <p:sldId id="372" r:id="rId21"/>
    <p:sldId id="373" r:id="rId22"/>
    <p:sldId id="375" r:id="rId23"/>
    <p:sldId id="648" r:id="rId24"/>
    <p:sldId id="649" r:id="rId25"/>
    <p:sldId id="386" r:id="rId26"/>
    <p:sldId id="383" r:id="rId27"/>
    <p:sldId id="320" r:id="rId28"/>
    <p:sldId id="665" r:id="rId29"/>
    <p:sldId id="666" r:id="rId30"/>
    <p:sldId id="667" r:id="rId31"/>
    <p:sldId id="668" r:id="rId32"/>
    <p:sldId id="669" r:id="rId33"/>
    <p:sldId id="670" r:id="rId34"/>
    <p:sldId id="671" r:id="rId35"/>
    <p:sldId id="324" r:id="rId36"/>
    <p:sldId id="672" r:id="rId37"/>
    <p:sldId id="581" r:id="rId38"/>
    <p:sldId id="582" r:id="rId39"/>
    <p:sldId id="651" r:id="rId40"/>
    <p:sldId id="586" r:id="rId41"/>
    <p:sldId id="587" r:id="rId42"/>
    <p:sldId id="673" r:id="rId43"/>
    <p:sldId id="674" r:id="rId44"/>
    <p:sldId id="675" r:id="rId45"/>
    <p:sldId id="676" r:id="rId46"/>
    <p:sldId id="678" r:id="rId47"/>
    <p:sldId id="679" r:id="rId48"/>
    <p:sldId id="677" r:id="rId49"/>
    <p:sldId id="680" r:id="rId50"/>
    <p:sldId id="681" r:id="rId51"/>
    <p:sldId id="588" r:id="rId52"/>
    <p:sldId id="505" r:id="rId53"/>
    <p:sldId id="684" r:id="rId54"/>
    <p:sldId id="685" r:id="rId55"/>
    <p:sldId id="686" r:id="rId56"/>
    <p:sldId id="687" r:id="rId57"/>
    <p:sldId id="688" r:id="rId58"/>
    <p:sldId id="691" r:id="rId59"/>
    <p:sldId id="690" r:id="rId60"/>
    <p:sldId id="592" r:id="rId61"/>
    <p:sldId id="692" r:id="rId62"/>
    <p:sldId id="693" r:id="rId63"/>
    <p:sldId id="696" r:id="rId64"/>
    <p:sldId id="694" r:id="rId65"/>
    <p:sldId id="695" r:id="rId66"/>
    <p:sldId id="697" r:id="rId67"/>
    <p:sldId id="593" r:id="rId68"/>
    <p:sldId id="698" r:id="rId69"/>
    <p:sldId id="699" r:id="rId70"/>
    <p:sldId id="700" r:id="rId71"/>
    <p:sldId id="701" r:id="rId72"/>
    <p:sldId id="702" r:id="rId73"/>
    <p:sldId id="506" r:id="rId74"/>
    <p:sldId id="594" r:id="rId75"/>
    <p:sldId id="646" r:id="rId76"/>
    <p:sldId id="703" r:id="rId77"/>
    <p:sldId id="704" r:id="rId78"/>
    <p:sldId id="705" r:id="rId79"/>
    <p:sldId id="706" r:id="rId80"/>
    <p:sldId id="707" r:id="rId81"/>
    <p:sldId id="708" r:id="rId82"/>
    <p:sldId id="709" r:id="rId83"/>
    <p:sldId id="710" r:id="rId84"/>
    <p:sldId id="711" r:id="rId85"/>
    <p:sldId id="712" r:id="rId86"/>
    <p:sldId id="713" r:id="rId87"/>
    <p:sldId id="714" r:id="rId88"/>
    <p:sldId id="715" r:id="rId89"/>
    <p:sldId id="716" r:id="rId90"/>
    <p:sldId id="717" r:id="rId91"/>
    <p:sldId id="718" r:id="rId92"/>
    <p:sldId id="720" r:id="rId93"/>
    <p:sldId id="719" r:id="rId94"/>
    <p:sldId id="721" r:id="rId95"/>
    <p:sldId id="509" r:id="rId96"/>
    <p:sldId id="723" r:id="rId97"/>
    <p:sldId id="724" r:id="rId98"/>
    <p:sldId id="725" r:id="rId99"/>
    <p:sldId id="726" r:id="rId100"/>
    <p:sldId id="727" r:id="rId101"/>
    <p:sldId id="729" r:id="rId102"/>
    <p:sldId id="730" r:id="rId103"/>
    <p:sldId id="731" r:id="rId104"/>
    <p:sldId id="732" r:id="rId105"/>
    <p:sldId id="597" r:id="rId106"/>
    <p:sldId id="728" r:id="rId107"/>
    <p:sldId id="596" r:id="rId10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546"/>
    <p:restoredTop sz="94190"/>
  </p:normalViewPr>
  <p:slideViewPr>
    <p:cSldViewPr showGuides="1">
      <p:cViewPr varScale="1">
        <p:scale>
          <a:sx n="79" d="100"/>
          <a:sy n="79" d="100"/>
        </p:scale>
        <p:origin x="38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notesMaster" Target="notesMasters/notesMaster1.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6.xml"/><Relationship Id="rId109" Type="http://schemas.openxmlformats.org/officeDocument/2006/relationships/presProps" Target="presProps.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AC13B5-C017-43A5-A3FC-9E24388100A6}" type="doc">
      <dgm:prSet loTypeId="urn:microsoft.com/office/officeart/2005/8/layout/hList1" loCatId="list" qsTypeId="urn:microsoft.com/office/officeart/2005/8/quickstyle/simple1" qsCatId="simple" csTypeId="urn:microsoft.com/office/officeart/2005/8/colors/colorful1#2" csCatId="colorful" phldr="1"/>
      <dgm:spPr/>
      <dgm:t>
        <a:bodyPr/>
        <a:lstStyle/>
        <a:p>
          <a:endParaRPr lang="zh-CN" altLang="en-US"/>
        </a:p>
      </dgm:t>
    </dgm:pt>
    <dgm:pt modelId="{CD89CDF2-D34B-4E0E-B217-8BF9E13E4DF1}">
      <dgm:prSet phldrT="[文本]" custT="1"/>
      <dgm:spPr/>
      <dgm:t>
        <a:bodyPr/>
        <a:lstStyle/>
        <a:p>
          <a:pPr>
            <a:spcBef>
              <a:spcPts val="0"/>
            </a:spcBef>
            <a:spcAft>
              <a:spcPts val="0"/>
            </a:spcAft>
          </a:pPr>
          <a:r>
            <a:rPr lang="zh-CN" altLang="en-US" sz="1600" b="1" dirty="0" smtClean="0">
              <a:latin typeface="微软雅黑" panose="020B0503020204020204" pitchFamily="34" charset="-122"/>
              <a:ea typeface="微软雅黑" panose="020B0503020204020204" pitchFamily="34" charset="-122"/>
            </a:rPr>
            <a:t>虚拟载波监听</a:t>
          </a:r>
          <a:endParaRPr lang="zh-CN" altLang="en-US" sz="1600" b="1" dirty="0">
            <a:latin typeface="微软雅黑" panose="020B0503020204020204" pitchFamily="34" charset="-122"/>
            <a:ea typeface="微软雅黑" panose="020B0503020204020204" pitchFamily="34" charset="-122"/>
          </a:endParaRPr>
        </a:p>
      </dgm:t>
    </dgm:pt>
    <dgm:pt modelId="{7779C20A-CF07-46B0-B936-A6C64196D555}" cxnId="{E94733B6-D6F7-4CB4-B5EB-CE726AC2E408}" type="par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ACE89B1-E38D-46A2-AB12-1C9FA7EF8D4F}" cxnId="{E94733B6-D6F7-4CB4-B5EB-CE726AC2E408}" type="sib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5F8EB3A2-7713-485D-B3D6-8372B817B21E}">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源站 </a:t>
          </a:r>
          <a:r>
            <a:rPr lang="en-US" altLang="en-US"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把要占用信道的时间（</a:t>
          </a:r>
          <a:r>
            <a:rPr lang="en-US" altLang="en-US" sz="1400" b="1" dirty="0" smtClean="0">
              <a:latin typeface="微软雅黑" panose="020B0503020204020204" pitchFamily="34" charset="-122"/>
              <a:ea typeface="微软雅黑" panose="020B0503020204020204" pitchFamily="34" charset="-122"/>
            </a:rPr>
            <a:t>DATA + SIFS + ACK</a:t>
          </a:r>
          <a:r>
            <a:rPr lang="zh-CN" altLang="en-US" sz="1400" b="1" dirty="0" smtClean="0">
              <a:latin typeface="微软雅黑" panose="020B0503020204020204" pitchFamily="34" charset="-122"/>
              <a:ea typeface="微软雅黑" panose="020B0503020204020204" pitchFamily="34" charset="-122"/>
            </a:rPr>
            <a:t>），写入其数据帧 </a:t>
          </a:r>
          <a:r>
            <a:rPr lang="en-US" altLang="en-US" sz="1400" b="1" dirty="0" smtClean="0">
              <a:latin typeface="微软雅黑" panose="020B0503020204020204" pitchFamily="34" charset="-122"/>
              <a:ea typeface="微软雅黑" panose="020B0503020204020204" pitchFamily="34" charset="-122"/>
            </a:rPr>
            <a:t>DATA </a:t>
          </a:r>
          <a:r>
            <a:rPr lang="zh-CN" altLang="en-US" sz="1400" b="1" dirty="0" smtClean="0">
              <a:latin typeface="微软雅黑" panose="020B0503020204020204" pitchFamily="34" charset="-122"/>
              <a:ea typeface="微软雅黑" panose="020B0503020204020204" pitchFamily="34" charset="-122"/>
            </a:rPr>
            <a:t>的首部。</a:t>
          </a:r>
          <a:endParaRPr lang="zh-CN" altLang="en-US" sz="1400" b="1" dirty="0">
            <a:latin typeface="微软雅黑" panose="020B0503020204020204" pitchFamily="34" charset="-122"/>
            <a:ea typeface="微软雅黑" panose="020B0503020204020204" pitchFamily="34" charset="-122"/>
          </a:endParaRPr>
        </a:p>
      </dgm:t>
    </dgm:pt>
    <dgm:pt modelId="{D26F16F3-24B6-4492-B0D5-019ED015B7F8}" cxnId="{F36DECD8-0377-4F2F-A48A-C8BA8688B250}" type="par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0385B2A-5833-4B55-895D-33BC84F41DCE}" cxnId="{F36DECD8-0377-4F2F-A48A-C8BA8688B250}" type="sib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4BFC9BD-47C9-429C-9319-1A95A4D648B4}">
      <dgm:prSet phldrT="[文本]" custT="1"/>
      <dgm:spPr/>
      <dgm:t>
        <a:bodyPr/>
        <a:lstStyle/>
        <a:p>
          <a:pPr>
            <a:spcBef>
              <a:spcPts val="0"/>
            </a:spcBef>
            <a:spcAft>
              <a:spcPts val="0"/>
            </a:spcAft>
          </a:pPr>
          <a:r>
            <a:rPr lang="zh-CN" altLang="en-US" sz="1600" b="1" dirty="0" smtClean="0">
              <a:latin typeface="微软雅黑" panose="020B0503020204020204" pitchFamily="34" charset="-122"/>
              <a:ea typeface="微软雅黑" panose="020B0503020204020204" pitchFamily="34" charset="-122"/>
            </a:rPr>
            <a:t>载波监听</a:t>
          </a:r>
          <a:endParaRPr lang="zh-CN" altLang="en-US" sz="1600" b="1" dirty="0">
            <a:latin typeface="微软雅黑" panose="020B0503020204020204" pitchFamily="34" charset="-122"/>
            <a:ea typeface="微软雅黑" panose="020B0503020204020204" pitchFamily="34" charset="-122"/>
          </a:endParaRPr>
        </a:p>
      </dgm:t>
    </dgm:pt>
    <dgm:pt modelId="{F748ABAD-7E49-4D6C-885A-AC3BE05A1F2E}" cxnId="{59B0CE95-C5CD-41C9-B333-41F1D0D3ED3B}" type="par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4FC8A155-6519-49B2-AF6C-288ED56B19ED}" cxnId="{59B0CE95-C5CD-41C9-B333-41F1D0D3ED3B}" type="sib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10E6D86-9A0A-4BA3-A144-CE80F82EA404}">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在物理层用硬件实现。</a:t>
          </a:r>
          <a:endParaRPr lang="zh-CN" altLang="en-US" sz="1400" b="1" dirty="0">
            <a:latin typeface="微软雅黑" panose="020B0503020204020204" pitchFamily="34" charset="-122"/>
            <a:ea typeface="微软雅黑" panose="020B0503020204020204" pitchFamily="34" charset="-122"/>
          </a:endParaRPr>
        </a:p>
      </dgm:t>
    </dgm:pt>
    <dgm:pt modelId="{B4C83756-7CBE-49A4-83D9-98C9797F0F1F}" cxnId="{F37E952F-FE17-4FD9-A441-46178DFE840B}" type="par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1415CCA-A283-4BCD-AE6A-894BBC950D7F}" cxnId="{F37E952F-FE17-4FD9-A441-46178DFE840B}" type="sibTrans">
      <dgm:prSet/>
      <dgm:spPr/>
      <dgm:t>
        <a:bodyPr/>
        <a:lstStyle/>
        <a:p>
          <a:pPr>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E6D6E1A-3588-42D1-9E3E-C780F05F295F}">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所有处在站点 </a:t>
          </a:r>
          <a:r>
            <a:rPr lang="en-US" altLang="en-US"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的广播范围内的各站都能够收到这一信息，并创建自己的</a:t>
          </a:r>
          <a:r>
            <a:rPr lang="zh-CN" altLang="en-US" sz="1400" b="1" dirty="0" smtClean="0">
              <a:solidFill>
                <a:srgbClr val="C00000"/>
              </a:solidFill>
              <a:latin typeface="微软雅黑" panose="020B0503020204020204" pitchFamily="34" charset="-122"/>
              <a:ea typeface="微软雅黑" panose="020B0503020204020204" pitchFamily="34" charset="-122"/>
            </a:rPr>
            <a:t>网络分配向量 </a:t>
          </a:r>
          <a:r>
            <a:rPr lang="en-US" altLang="en-US" sz="1400" b="1" dirty="0" smtClean="0">
              <a:solidFill>
                <a:srgbClr val="C00000"/>
              </a:solidFill>
              <a:latin typeface="微软雅黑" panose="020B0503020204020204" pitchFamily="34" charset="-122"/>
              <a:ea typeface="微软雅黑" panose="020B0503020204020204" pitchFamily="34" charset="-122"/>
            </a:rPr>
            <a:t>NAV </a:t>
          </a:r>
          <a:r>
            <a:rPr lang="en-US" altLang="en-US" sz="1400" b="1" dirty="0" smtClean="0">
              <a:latin typeface="微软雅黑" panose="020B0503020204020204" pitchFamily="34" charset="-122"/>
              <a:ea typeface="微软雅黑" panose="020B0503020204020204" pitchFamily="34" charset="-122"/>
            </a:rPr>
            <a:t>(Network Allocation Vector)</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dgm:t>
    </dgm:pt>
    <dgm:pt modelId="{3A2ED0FA-1EF3-45F6-865A-ABC242F67A38}" cxnId="{C4614AB7-C9E1-4182-B65D-FC39AF3EE3CD}" type="parTrans">
      <dgm:prSet/>
      <dgm:spPr/>
      <dgm:t>
        <a:bodyPr/>
        <a:lstStyle/>
        <a:p>
          <a:pPr>
            <a:spcBef>
              <a:spcPts val="0"/>
            </a:spcBef>
            <a:spcAft>
              <a:spcPts val="0"/>
            </a:spcAft>
          </a:pPr>
          <a:endParaRPr lang="zh-CN" altLang="en-US"/>
        </a:p>
      </dgm:t>
    </dgm:pt>
    <dgm:pt modelId="{DCA4CE6B-16AE-4B9E-8C62-30C60CAD6A5B}" cxnId="{C4614AB7-C9E1-4182-B65D-FC39AF3EE3CD}" type="sibTrans">
      <dgm:prSet/>
      <dgm:spPr/>
      <dgm:t>
        <a:bodyPr/>
        <a:lstStyle/>
        <a:p>
          <a:pPr>
            <a:spcBef>
              <a:spcPts val="0"/>
            </a:spcBef>
            <a:spcAft>
              <a:spcPts val="0"/>
            </a:spcAft>
          </a:pPr>
          <a:endParaRPr lang="zh-CN" altLang="en-US"/>
        </a:p>
      </dgm:t>
    </dgm:pt>
    <dgm:pt modelId="{5C0037CB-C0B2-4554-A41A-BD23162891A1}">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每个站检查收到的信号强度是否超过一定的门限数值，用此判断是否有其他移动站在信道上发送数据。</a:t>
          </a:r>
          <a:endParaRPr lang="zh-CN" altLang="en-US" sz="1400" b="1" dirty="0">
            <a:latin typeface="微软雅黑" panose="020B0503020204020204" pitchFamily="34" charset="-122"/>
            <a:ea typeface="微软雅黑" panose="020B0503020204020204" pitchFamily="34" charset="-122"/>
          </a:endParaRPr>
        </a:p>
      </dgm:t>
    </dgm:pt>
    <dgm:pt modelId="{402A0B97-34F3-4C0F-BE44-3CB59751F557}" cxnId="{29EEA948-629C-4CC0-8D66-7A44007F3F8F}" type="parTrans">
      <dgm:prSet/>
      <dgm:spPr/>
      <dgm:t>
        <a:bodyPr/>
        <a:lstStyle/>
        <a:p>
          <a:pPr>
            <a:spcBef>
              <a:spcPts val="0"/>
            </a:spcBef>
            <a:spcAft>
              <a:spcPts val="0"/>
            </a:spcAft>
          </a:pPr>
          <a:endParaRPr lang="zh-CN" altLang="en-US"/>
        </a:p>
      </dgm:t>
    </dgm:pt>
    <dgm:pt modelId="{6D942553-FA44-47D8-8A80-9F52F147C982}" cxnId="{29EEA948-629C-4CC0-8D66-7A44007F3F8F}" type="sibTrans">
      <dgm:prSet/>
      <dgm:spPr/>
      <dgm:t>
        <a:bodyPr/>
        <a:lstStyle/>
        <a:p>
          <a:pPr>
            <a:spcBef>
              <a:spcPts val="0"/>
            </a:spcBef>
            <a:spcAft>
              <a:spcPts val="0"/>
            </a:spcAft>
          </a:pPr>
          <a:endParaRPr lang="zh-CN" altLang="en-US"/>
        </a:p>
      </dgm:t>
    </dgm:pt>
    <dgm:pt modelId="{0188EC0A-1A5B-42A1-B50A-BF29D2AA4D6D}">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软件实现。</a:t>
          </a:r>
          <a:endParaRPr lang="zh-CN" altLang="en-US" sz="1400" b="1" dirty="0">
            <a:latin typeface="微软雅黑" panose="020B0503020204020204" pitchFamily="34" charset="-122"/>
            <a:ea typeface="微软雅黑" panose="020B0503020204020204" pitchFamily="34" charset="-122"/>
          </a:endParaRPr>
        </a:p>
      </dgm:t>
    </dgm:pt>
    <dgm:pt modelId="{01A3DD19-B181-4D55-858F-BB5E7C2BC91E}" cxnId="{8F3FBD3D-2A6F-4FF1-928D-A390DDB890DE}" type="parTrans">
      <dgm:prSet/>
      <dgm:spPr/>
      <dgm:t>
        <a:bodyPr/>
        <a:lstStyle/>
        <a:p>
          <a:endParaRPr lang="zh-CN" altLang="en-US"/>
        </a:p>
      </dgm:t>
    </dgm:pt>
    <dgm:pt modelId="{55374888-2704-4B5E-85C7-C12A139ABCEF}" cxnId="{8F3FBD3D-2A6F-4FF1-928D-A390DDB890DE}" type="sibTrans">
      <dgm:prSet/>
      <dgm:spPr/>
      <dgm:t>
        <a:bodyPr/>
        <a:lstStyle/>
        <a:p>
          <a:endParaRPr lang="zh-CN" altLang="en-US"/>
        </a:p>
      </dgm:t>
    </dgm:pt>
    <dgm:pt modelId="{820A8474-FE3A-48D0-A3DF-8BFDEE4ED16B}">
      <dgm:prSet phldrT="[文本]" custT="1"/>
      <dgm:spPr/>
      <dgm:t>
        <a:bodyPr/>
        <a:lstStyle/>
        <a:p>
          <a:pPr>
            <a:spcBef>
              <a:spcPts val="0"/>
            </a:spcBef>
            <a:spcAft>
              <a:spcPts val="0"/>
            </a:spcAft>
          </a:pPr>
          <a:r>
            <a:rPr lang="en-US" altLang="en-US" sz="1400" b="1" dirty="0" smtClean="0">
              <a:solidFill>
                <a:srgbClr val="0000CC"/>
              </a:solidFill>
              <a:latin typeface="微软雅黑" panose="020B0503020204020204" pitchFamily="34" charset="-122"/>
              <a:ea typeface="微软雅黑" panose="020B0503020204020204" pitchFamily="34" charset="-122"/>
            </a:rPr>
            <a:t>NAV </a:t>
          </a:r>
          <a:r>
            <a:rPr lang="zh-CN" altLang="en-US" sz="1400" b="1" dirty="0" smtClean="0">
              <a:solidFill>
                <a:srgbClr val="0000CC"/>
              </a:solidFill>
              <a:latin typeface="微软雅黑" panose="020B0503020204020204" pitchFamily="34" charset="-122"/>
              <a:ea typeface="微软雅黑" panose="020B0503020204020204" pitchFamily="34" charset="-122"/>
            </a:rPr>
            <a:t>指出：</a:t>
          </a:r>
          <a:r>
            <a:rPr lang="zh-CN" altLang="en-US" sz="1400" b="1" dirty="0" smtClean="0">
              <a:latin typeface="微软雅黑" panose="020B0503020204020204" pitchFamily="34" charset="-122"/>
              <a:ea typeface="微软雅黑" panose="020B0503020204020204" pitchFamily="34" charset="-122"/>
            </a:rPr>
            <a:t>信道忙的持续时间，意思是：“</a:t>
          </a:r>
          <a:r>
            <a:rPr lang="zh-CN" altLang="en-US" sz="1400" b="1" dirty="0" smtClean="0">
              <a:solidFill>
                <a:srgbClr val="C00000"/>
              </a:solidFill>
              <a:latin typeface="微软雅黑" panose="020B0503020204020204" pitchFamily="34" charset="-122"/>
              <a:ea typeface="微软雅黑" panose="020B0503020204020204" pitchFamily="34" charset="-122"/>
            </a:rPr>
            <a:t>其他站点不能在这段时间发送数据</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dgm:t>
    </dgm:pt>
    <dgm:pt modelId="{5C22BFD3-8E28-42A4-9FD7-07DDA0D9D4A9}" cxnId="{5EAAE858-5395-49DB-98C1-474CC4602E97}" type="parTrans">
      <dgm:prSet/>
      <dgm:spPr/>
      <dgm:t>
        <a:bodyPr/>
        <a:lstStyle/>
        <a:p>
          <a:endParaRPr lang="zh-CN" altLang="en-US"/>
        </a:p>
      </dgm:t>
    </dgm:pt>
    <dgm:pt modelId="{8660CE10-724B-4F6A-BEEE-1BD7D9E38FF4}" cxnId="{5EAAE858-5395-49DB-98C1-474CC4602E97}" type="sibTrans">
      <dgm:prSet/>
      <dgm:spPr/>
      <dgm:t>
        <a:bodyPr/>
        <a:lstStyle/>
        <a:p>
          <a:endParaRPr lang="zh-CN" altLang="en-US"/>
        </a:p>
      </dgm:t>
    </dgm:pt>
    <dgm:pt modelId="{647F3DE4-4200-4DCC-86D6-539D04826DA4}">
      <dgm:prSet phldrT="[文本]" custT="1"/>
      <dgm:spPr/>
      <dgm:t>
        <a:bodyPr/>
        <a:lstStyle/>
        <a:p>
          <a:pPr>
            <a:spcBef>
              <a:spcPts val="0"/>
            </a:spcBef>
            <a:spcAft>
              <a:spcPts val="0"/>
            </a:spcAft>
          </a:pPr>
          <a:r>
            <a:rPr lang="zh-CN" altLang="en-US" sz="1400" b="1" dirty="0" smtClean="0">
              <a:latin typeface="微软雅黑" panose="020B0503020204020204" pitchFamily="34" charset="-122"/>
              <a:ea typeface="微软雅黑" panose="020B0503020204020204" pitchFamily="34" charset="-122"/>
            </a:rPr>
            <a:t>任何站要发送数据之前，必须监听信道。只要监听到信道忙，就不能发送数据。</a:t>
          </a:r>
          <a:endParaRPr lang="zh-CN" altLang="en-US" sz="1400" b="1" dirty="0">
            <a:latin typeface="微软雅黑" panose="020B0503020204020204" pitchFamily="34" charset="-122"/>
            <a:ea typeface="微软雅黑" panose="020B0503020204020204" pitchFamily="34" charset="-122"/>
          </a:endParaRPr>
        </a:p>
      </dgm:t>
    </dgm:pt>
    <dgm:pt modelId="{ACA452C0-FA06-4219-B47C-91D32414F5D3}" cxnId="{421A1B94-6AE9-4C0C-A5DC-24F5001B4A6E}" type="parTrans">
      <dgm:prSet/>
      <dgm:spPr/>
      <dgm:t>
        <a:bodyPr/>
        <a:lstStyle/>
        <a:p>
          <a:endParaRPr lang="zh-CN" altLang="en-US"/>
        </a:p>
      </dgm:t>
    </dgm:pt>
    <dgm:pt modelId="{0AFECCB2-A04F-445D-8EA3-E4C5E0B864A6}" cxnId="{421A1B94-6AE9-4C0C-A5DC-24F5001B4A6E}" type="sibTrans">
      <dgm:prSet/>
      <dgm:spPr/>
      <dgm:t>
        <a:bodyPr/>
        <a:lstStyle/>
        <a:p>
          <a:endParaRPr lang="zh-CN" altLang="en-US"/>
        </a:p>
      </dgm:t>
    </dgm:pt>
    <dgm:pt modelId="{B5F25D68-A1B3-44EE-8DB4-D9520513E1D9}" type="pres">
      <dgm:prSet presAssocID="{87AC13B5-C017-43A5-A3FC-9E24388100A6}" presName="Name0" presStyleCnt="0">
        <dgm:presLayoutVars>
          <dgm:dir/>
          <dgm:animLvl val="lvl"/>
          <dgm:resizeHandles val="exact"/>
        </dgm:presLayoutVars>
      </dgm:prSet>
      <dgm:spPr/>
      <dgm:t>
        <a:bodyPr/>
        <a:lstStyle/>
        <a:p>
          <a:endParaRPr lang="zh-CN" altLang="en-US"/>
        </a:p>
      </dgm:t>
    </dgm:pt>
    <dgm:pt modelId="{1460D17C-146F-40C6-A4F6-F75C27BE0DB2}" type="pres">
      <dgm:prSet presAssocID="{CD89CDF2-D34B-4E0E-B217-8BF9E13E4DF1}" presName="composite" presStyleCnt="0"/>
      <dgm:spPr/>
    </dgm:pt>
    <dgm:pt modelId="{80F058AD-5D1D-4AA0-BE37-0F9A4669F34C}" type="pres">
      <dgm:prSet presAssocID="{CD89CDF2-D34B-4E0E-B217-8BF9E13E4DF1}" presName="parTx" presStyleLbl="alignNode1" presStyleIdx="0" presStyleCnt="2">
        <dgm:presLayoutVars>
          <dgm:chMax val="0"/>
          <dgm:chPref val="0"/>
          <dgm:bulletEnabled val="1"/>
        </dgm:presLayoutVars>
      </dgm:prSet>
      <dgm:spPr/>
      <dgm:t>
        <a:bodyPr/>
        <a:lstStyle/>
        <a:p>
          <a:endParaRPr lang="zh-CN" altLang="en-US"/>
        </a:p>
      </dgm:t>
    </dgm:pt>
    <dgm:pt modelId="{029A2D68-A105-4969-A5E9-8387CC29AA4B}" type="pres">
      <dgm:prSet presAssocID="{CD89CDF2-D34B-4E0E-B217-8BF9E13E4DF1}" presName="desTx" presStyleLbl="alignAccFollowNode1" presStyleIdx="0" presStyleCnt="2">
        <dgm:presLayoutVars>
          <dgm:bulletEnabled val="1"/>
        </dgm:presLayoutVars>
      </dgm:prSet>
      <dgm:spPr/>
      <dgm:t>
        <a:bodyPr/>
        <a:lstStyle/>
        <a:p>
          <a:endParaRPr lang="zh-CN" altLang="en-US"/>
        </a:p>
      </dgm:t>
    </dgm:pt>
    <dgm:pt modelId="{BACCD4EF-5638-4626-BFF9-FF0ED2EB9E13}" type="pres">
      <dgm:prSet presAssocID="{3ACE89B1-E38D-46A2-AB12-1C9FA7EF8D4F}" presName="space" presStyleCnt="0"/>
      <dgm:spPr/>
    </dgm:pt>
    <dgm:pt modelId="{896D952C-1BF5-4651-B5F3-FD4480277D78}" type="pres">
      <dgm:prSet presAssocID="{64BFC9BD-47C9-429C-9319-1A95A4D648B4}" presName="composite" presStyleCnt="0"/>
      <dgm:spPr/>
    </dgm:pt>
    <dgm:pt modelId="{8AD6637D-68E4-4546-B053-8729057570A5}" type="pres">
      <dgm:prSet presAssocID="{64BFC9BD-47C9-429C-9319-1A95A4D648B4}" presName="parTx" presStyleLbl="alignNode1" presStyleIdx="1" presStyleCnt="2">
        <dgm:presLayoutVars>
          <dgm:chMax val="0"/>
          <dgm:chPref val="0"/>
          <dgm:bulletEnabled val="1"/>
        </dgm:presLayoutVars>
      </dgm:prSet>
      <dgm:spPr/>
      <dgm:t>
        <a:bodyPr/>
        <a:lstStyle/>
        <a:p>
          <a:endParaRPr lang="zh-CN" altLang="en-US"/>
        </a:p>
      </dgm:t>
    </dgm:pt>
    <dgm:pt modelId="{43F97FFB-59E7-4DDE-8C5D-7BAF62EB5EA3}" type="pres">
      <dgm:prSet presAssocID="{64BFC9BD-47C9-429C-9319-1A95A4D648B4}" presName="desTx" presStyleLbl="alignAccFollowNode1" presStyleIdx="1" presStyleCnt="2">
        <dgm:presLayoutVars>
          <dgm:bulletEnabled val="1"/>
        </dgm:presLayoutVars>
      </dgm:prSet>
      <dgm:spPr/>
      <dgm:t>
        <a:bodyPr/>
        <a:lstStyle/>
        <a:p>
          <a:endParaRPr lang="zh-CN" altLang="en-US"/>
        </a:p>
      </dgm:t>
    </dgm:pt>
  </dgm:ptLst>
  <dgm:cxnLst>
    <dgm:cxn modelId="{87013B80-343F-44E9-A581-A6E0143C2796}" type="presOf" srcId="{87AC13B5-C017-43A5-A3FC-9E24388100A6}" destId="{B5F25D68-A1B3-44EE-8DB4-D9520513E1D9}" srcOrd="0" destOrd="0" presId="urn:microsoft.com/office/officeart/2005/8/layout/hList1"/>
    <dgm:cxn modelId="{00BDBAFE-A979-4AE7-B303-C8A309558C7F}" type="presOf" srcId="{820A8474-FE3A-48D0-A3DF-8BFDEE4ED16B}" destId="{029A2D68-A105-4969-A5E9-8387CC29AA4B}" srcOrd="0" destOrd="3" presId="urn:microsoft.com/office/officeart/2005/8/layout/hList1"/>
    <dgm:cxn modelId="{421A1B94-6AE9-4C0C-A5DC-24F5001B4A6E}" srcId="{64BFC9BD-47C9-429C-9319-1A95A4D648B4}" destId="{647F3DE4-4200-4DCC-86D6-539D04826DA4}" srcOrd="2" destOrd="0" parTransId="{ACA452C0-FA06-4219-B47C-91D32414F5D3}" sibTransId="{0AFECCB2-A04F-445D-8EA3-E4C5E0B864A6}"/>
    <dgm:cxn modelId="{5EAAE858-5395-49DB-98C1-474CC4602E97}" srcId="{CD89CDF2-D34B-4E0E-B217-8BF9E13E4DF1}" destId="{820A8474-FE3A-48D0-A3DF-8BFDEE4ED16B}" srcOrd="3" destOrd="0" parTransId="{5C22BFD3-8E28-42A4-9FD7-07DDA0D9D4A9}" sibTransId="{8660CE10-724B-4F6A-BEEE-1BD7D9E38FF4}"/>
    <dgm:cxn modelId="{F36DECD8-0377-4F2F-A48A-C8BA8688B250}" srcId="{CD89CDF2-D34B-4E0E-B217-8BF9E13E4DF1}" destId="{5F8EB3A2-7713-485D-B3D6-8372B817B21E}" srcOrd="1" destOrd="0" parTransId="{D26F16F3-24B6-4492-B0D5-019ED015B7F8}" sibTransId="{B0385B2A-5833-4B55-895D-33BC84F41DCE}"/>
    <dgm:cxn modelId="{C4614AB7-C9E1-4182-B65D-FC39AF3EE3CD}" srcId="{CD89CDF2-D34B-4E0E-B217-8BF9E13E4DF1}" destId="{6E6D6E1A-3588-42D1-9E3E-C780F05F295F}" srcOrd="2" destOrd="0" parTransId="{3A2ED0FA-1EF3-45F6-865A-ABC242F67A38}" sibTransId="{DCA4CE6B-16AE-4B9E-8C62-30C60CAD6A5B}"/>
    <dgm:cxn modelId="{CCC9EB6F-6FEC-4D99-86D4-E468A228D5D4}" type="presOf" srcId="{CD89CDF2-D34B-4E0E-B217-8BF9E13E4DF1}" destId="{80F058AD-5D1D-4AA0-BE37-0F9A4669F34C}" srcOrd="0" destOrd="0" presId="urn:microsoft.com/office/officeart/2005/8/layout/hList1"/>
    <dgm:cxn modelId="{8F3FBD3D-2A6F-4FF1-928D-A390DDB890DE}" srcId="{CD89CDF2-D34B-4E0E-B217-8BF9E13E4DF1}" destId="{0188EC0A-1A5B-42A1-B50A-BF29D2AA4D6D}" srcOrd="0" destOrd="0" parTransId="{01A3DD19-B181-4D55-858F-BB5E7C2BC91E}" sibTransId="{55374888-2704-4B5E-85C7-C12A139ABCEF}"/>
    <dgm:cxn modelId="{17E1AE4D-4B6B-4F2E-AC3C-115C8155A0EA}" type="presOf" srcId="{647F3DE4-4200-4DCC-86D6-539D04826DA4}" destId="{43F97FFB-59E7-4DDE-8C5D-7BAF62EB5EA3}" srcOrd="0" destOrd="2" presId="urn:microsoft.com/office/officeart/2005/8/layout/hList1"/>
    <dgm:cxn modelId="{E94733B6-D6F7-4CB4-B5EB-CE726AC2E408}" srcId="{87AC13B5-C017-43A5-A3FC-9E24388100A6}" destId="{CD89CDF2-D34B-4E0E-B217-8BF9E13E4DF1}" srcOrd="0" destOrd="0" parTransId="{7779C20A-CF07-46B0-B936-A6C64196D555}" sibTransId="{3ACE89B1-E38D-46A2-AB12-1C9FA7EF8D4F}"/>
    <dgm:cxn modelId="{29EEA948-629C-4CC0-8D66-7A44007F3F8F}" srcId="{64BFC9BD-47C9-429C-9319-1A95A4D648B4}" destId="{5C0037CB-C0B2-4554-A41A-BD23162891A1}" srcOrd="1" destOrd="0" parTransId="{402A0B97-34F3-4C0F-BE44-3CB59751F557}" sibTransId="{6D942553-FA44-47D8-8A80-9F52F147C982}"/>
    <dgm:cxn modelId="{59B0CE95-C5CD-41C9-B333-41F1D0D3ED3B}" srcId="{87AC13B5-C017-43A5-A3FC-9E24388100A6}" destId="{64BFC9BD-47C9-429C-9319-1A95A4D648B4}" srcOrd="1" destOrd="0" parTransId="{F748ABAD-7E49-4D6C-885A-AC3BE05A1F2E}" sibTransId="{4FC8A155-6519-49B2-AF6C-288ED56B19ED}"/>
    <dgm:cxn modelId="{65505C41-0AF7-4E19-B249-E866D22349A1}" type="presOf" srcId="{5C0037CB-C0B2-4554-A41A-BD23162891A1}" destId="{43F97FFB-59E7-4DDE-8C5D-7BAF62EB5EA3}" srcOrd="0" destOrd="1" presId="urn:microsoft.com/office/officeart/2005/8/layout/hList1"/>
    <dgm:cxn modelId="{677ACA0E-F971-476E-921D-3B622B85C553}" type="presOf" srcId="{0188EC0A-1A5B-42A1-B50A-BF29D2AA4D6D}" destId="{029A2D68-A105-4969-A5E9-8387CC29AA4B}" srcOrd="0" destOrd="0" presId="urn:microsoft.com/office/officeart/2005/8/layout/hList1"/>
    <dgm:cxn modelId="{F37E952F-FE17-4FD9-A441-46178DFE840B}" srcId="{64BFC9BD-47C9-429C-9319-1A95A4D648B4}" destId="{B10E6D86-9A0A-4BA3-A144-CE80F82EA404}" srcOrd="0" destOrd="0" parTransId="{B4C83756-7CBE-49A4-83D9-98C9797F0F1F}" sibTransId="{61415CCA-A283-4BCD-AE6A-894BBC950D7F}"/>
    <dgm:cxn modelId="{41259695-477E-43EC-9F8A-54E073AA91FB}" type="presOf" srcId="{6E6D6E1A-3588-42D1-9E3E-C780F05F295F}" destId="{029A2D68-A105-4969-A5E9-8387CC29AA4B}" srcOrd="0" destOrd="2" presId="urn:microsoft.com/office/officeart/2005/8/layout/hList1"/>
    <dgm:cxn modelId="{EA526FD2-5E73-4CF7-BC74-38162A9B4F85}" type="presOf" srcId="{B10E6D86-9A0A-4BA3-A144-CE80F82EA404}" destId="{43F97FFB-59E7-4DDE-8C5D-7BAF62EB5EA3}" srcOrd="0" destOrd="0" presId="urn:microsoft.com/office/officeart/2005/8/layout/hList1"/>
    <dgm:cxn modelId="{60B2A25F-BEE1-40B6-B74F-BC653E2FDC71}" type="presOf" srcId="{5F8EB3A2-7713-485D-B3D6-8372B817B21E}" destId="{029A2D68-A105-4969-A5E9-8387CC29AA4B}" srcOrd="0" destOrd="1" presId="urn:microsoft.com/office/officeart/2005/8/layout/hList1"/>
    <dgm:cxn modelId="{FC25E160-E350-4B33-A525-0E0C09C17A68}" type="presOf" srcId="{64BFC9BD-47C9-429C-9319-1A95A4D648B4}" destId="{8AD6637D-68E4-4546-B053-8729057570A5}" srcOrd="0" destOrd="0" presId="urn:microsoft.com/office/officeart/2005/8/layout/hList1"/>
    <dgm:cxn modelId="{7A56DD5A-49C0-4EDA-A4D1-17C144CCF11A}" type="presParOf" srcId="{B5F25D68-A1B3-44EE-8DB4-D9520513E1D9}" destId="{1460D17C-146F-40C6-A4F6-F75C27BE0DB2}" srcOrd="0" destOrd="0" presId="urn:microsoft.com/office/officeart/2005/8/layout/hList1"/>
    <dgm:cxn modelId="{218B9426-F167-4560-BC1D-BB28A484AB30}" type="presParOf" srcId="{1460D17C-146F-40C6-A4F6-F75C27BE0DB2}" destId="{80F058AD-5D1D-4AA0-BE37-0F9A4669F34C}" srcOrd="0" destOrd="0" presId="urn:microsoft.com/office/officeart/2005/8/layout/hList1"/>
    <dgm:cxn modelId="{380BCE64-34F5-478E-BF85-7CD88F2409D2}" type="presParOf" srcId="{1460D17C-146F-40C6-A4F6-F75C27BE0DB2}" destId="{029A2D68-A105-4969-A5E9-8387CC29AA4B}" srcOrd="1" destOrd="0" presId="urn:microsoft.com/office/officeart/2005/8/layout/hList1"/>
    <dgm:cxn modelId="{92A99D1A-EE94-425D-B75C-C1F7F8A376C9}" type="presParOf" srcId="{B5F25D68-A1B3-44EE-8DB4-D9520513E1D9}" destId="{BACCD4EF-5638-4626-BFF9-FF0ED2EB9E13}" srcOrd="1" destOrd="0" presId="urn:microsoft.com/office/officeart/2005/8/layout/hList1"/>
    <dgm:cxn modelId="{A6778788-9808-4463-A295-F191298745BE}" type="presParOf" srcId="{B5F25D68-A1B3-44EE-8DB4-D9520513E1D9}" destId="{896D952C-1BF5-4651-B5F3-FD4480277D78}" srcOrd="2" destOrd="0" presId="urn:microsoft.com/office/officeart/2005/8/layout/hList1"/>
    <dgm:cxn modelId="{C089C366-D518-4FAC-A487-1A97ABC125C2}" type="presParOf" srcId="{896D952C-1BF5-4651-B5F3-FD4480277D78}" destId="{8AD6637D-68E4-4546-B053-8729057570A5}" srcOrd="0" destOrd="0" presId="urn:microsoft.com/office/officeart/2005/8/layout/hList1"/>
    <dgm:cxn modelId="{0CC0ACDA-68E8-4E2F-B9FC-9D6C5BDBD5B6}" type="presParOf" srcId="{896D952C-1BF5-4651-B5F3-FD4480277D78}" destId="{43F97FFB-59E7-4DDE-8C5D-7BAF62EB5EA3}"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09D1AF-3F45-453B-AACE-DE8372CBE3C6}" type="doc">
      <dgm:prSet loTypeId="urn:microsoft.com/office/officeart/2005/8/layout/hList1" loCatId="list" qsTypeId="urn:microsoft.com/office/officeart/2005/8/quickstyle/simple2" qsCatId="simple" csTypeId="urn:microsoft.com/office/officeart/2005/8/colors/colorful2" csCatId="colorful" phldr="1"/>
      <dgm:spPr/>
      <dgm:t>
        <a:bodyPr/>
        <a:lstStyle/>
        <a:p>
          <a:endParaRPr lang="zh-CN" altLang="en-US"/>
        </a:p>
      </dgm:t>
    </dgm:pt>
    <dgm:pt modelId="{22EAAA66-547D-4B51-BF4D-D6DB3D7509FE}">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内部网关协议 </a:t>
          </a:r>
          <a:r>
            <a:rPr lang="en-US" altLang="en-US" sz="2000" b="1" dirty="0" smtClean="0">
              <a:latin typeface="微软雅黑" panose="020B0503020204020204" pitchFamily="34" charset="-122"/>
              <a:ea typeface="微软雅黑" panose="020B0503020204020204" pitchFamily="34" charset="-122"/>
            </a:rPr>
            <a:t>IGP </a:t>
          </a:r>
          <a:endParaRPr lang="zh-CN" altLang="en-US" sz="2000" b="1" dirty="0">
            <a:latin typeface="微软雅黑" panose="020B0503020204020204" pitchFamily="34" charset="-122"/>
            <a:ea typeface="微软雅黑" panose="020B0503020204020204" pitchFamily="34" charset="-122"/>
          </a:endParaRPr>
        </a:p>
      </dgm:t>
    </dgm:pt>
    <dgm:pt modelId="{48CADA59-BA4F-4FCB-B61F-72AB0C28CB52}" cxnId="{25108764-331C-49F5-AD56-0C02CF031934}"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9DFCE58-1778-4029-9234-42DBC5AE9592}" cxnId="{25108764-331C-49F5-AD56-0C02CF031934}"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0FEE0F5-92EC-4D73-8F97-62ABE0C0B1AD}">
      <dgm:prSet phldrT="[文本]" custT="1"/>
      <dgm:spPr/>
      <dgm:t>
        <a:bodyPr/>
        <a:lstStyle/>
        <a:p>
          <a:r>
            <a:rPr lang="en-US" altLang="en-US" sz="1800" b="1" dirty="0" smtClean="0">
              <a:latin typeface="微软雅黑" panose="020B0503020204020204" pitchFamily="34" charset="-122"/>
              <a:ea typeface="微软雅黑" panose="020B0503020204020204" pitchFamily="34" charset="-122"/>
            </a:rPr>
            <a:t>Interior Gateway Protocol</a:t>
          </a:r>
          <a:endParaRPr lang="zh-CN" altLang="en-US" sz="1800" b="1" dirty="0">
            <a:latin typeface="微软雅黑" panose="020B0503020204020204" pitchFamily="34" charset="-122"/>
            <a:ea typeface="微软雅黑" panose="020B0503020204020204" pitchFamily="34" charset="-122"/>
          </a:endParaRPr>
        </a:p>
      </dgm:t>
    </dgm:pt>
    <dgm:pt modelId="{6B364625-1F64-4A2C-92E4-8ACCAE108854}" cxnId="{BA41E5B2-0918-4C75-BD81-EA2852E9341F}"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23F8354-FC9E-4128-896D-37F58AB0782A}" cxnId="{BA41E5B2-0918-4C75-BD81-EA2852E9341F}"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CE52F7-516C-41E7-98C3-DE6A902FC6B5}">
      <dgm:prSet phldrT="[文本]" custT="1"/>
      <dgm:spPr/>
      <dgm:t>
        <a:bodyPr/>
        <a:lstStyle/>
        <a:p>
          <a:r>
            <a:rPr lang="zh-CN" altLang="en-US" sz="2000" b="1" dirty="0" smtClean="0">
              <a:solidFill>
                <a:srgbClr val="0000FF"/>
              </a:solidFill>
              <a:latin typeface="微软雅黑" panose="020B0503020204020204" pitchFamily="34" charset="-122"/>
              <a:ea typeface="微软雅黑" panose="020B0503020204020204" pitchFamily="34" charset="-122"/>
            </a:rPr>
            <a:t>外部网关协议 </a:t>
          </a:r>
          <a:r>
            <a:rPr lang="en-US" altLang="en-US" sz="2000" b="1" dirty="0" smtClean="0">
              <a:solidFill>
                <a:srgbClr val="0000FF"/>
              </a:solidFill>
              <a:latin typeface="微软雅黑" panose="020B0503020204020204" pitchFamily="34" charset="-122"/>
              <a:ea typeface="微软雅黑" panose="020B0503020204020204" pitchFamily="34" charset="-122"/>
            </a:rPr>
            <a:t>EGP </a:t>
          </a:r>
          <a:endParaRPr lang="zh-CN" altLang="en-US" sz="2000" b="1" dirty="0">
            <a:solidFill>
              <a:srgbClr val="0000FF"/>
            </a:solidFill>
            <a:latin typeface="微软雅黑" panose="020B0503020204020204" pitchFamily="34" charset="-122"/>
            <a:ea typeface="微软雅黑" panose="020B0503020204020204" pitchFamily="34" charset="-122"/>
          </a:endParaRPr>
        </a:p>
      </dgm:t>
    </dgm:pt>
    <dgm:pt modelId="{4851B073-903C-4F9D-8072-2D8A05A18A38}" cxnId="{7F6F0DD8-3A82-4051-87D5-2536B59051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A0401B2-7A98-4518-8A77-2C9DC55F6202}" cxnId="{7F6F0DD8-3A82-4051-87D5-2536B59051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7D5F8E2-243B-4DE9-B470-B712E8897F5B}">
      <dgm:prSet phldrT="[文本]" custT="1"/>
      <dgm:spPr/>
      <dgm:t>
        <a:bodyPr/>
        <a:lstStyle/>
        <a:p>
          <a:r>
            <a:rPr lang="en-US" altLang="en-US" sz="1800" b="1" dirty="0" smtClean="0">
              <a:latin typeface="微软雅黑" panose="020B0503020204020204" pitchFamily="34" charset="-122"/>
              <a:ea typeface="微软雅黑" panose="020B0503020204020204" pitchFamily="34" charset="-122"/>
            </a:rPr>
            <a:t>External Gateway Protocol</a:t>
          </a:r>
          <a:endParaRPr lang="zh-CN" altLang="en-US" sz="1800" b="1" dirty="0">
            <a:latin typeface="微软雅黑" panose="020B0503020204020204" pitchFamily="34" charset="-122"/>
            <a:ea typeface="微软雅黑" panose="020B0503020204020204" pitchFamily="34" charset="-122"/>
          </a:endParaRPr>
        </a:p>
      </dgm:t>
    </dgm:pt>
    <dgm:pt modelId="{292068CC-A905-42E3-851F-0980B0482AAB}" cxnId="{EBEF6AA6-4BC5-4136-986E-B0AA9E01438F}"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EB55ABB-C6D0-4CD5-A01F-970B67F60A07}" cxnId="{EBEF6AA6-4BC5-4136-986E-B0AA9E01438F}"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DC6E589-44E1-49CC-BAB5-1FCBE573BC1C}">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在不同自治系统之间进行路由选择时使用的协议</a:t>
          </a:r>
          <a:endParaRPr lang="zh-CN" altLang="en-US" sz="1800" b="1" dirty="0">
            <a:latin typeface="微软雅黑" panose="020B0503020204020204" pitchFamily="34" charset="-122"/>
            <a:ea typeface="微软雅黑" panose="020B0503020204020204" pitchFamily="34" charset="-122"/>
          </a:endParaRPr>
        </a:p>
      </dgm:t>
    </dgm:pt>
    <dgm:pt modelId="{E63EF559-E6BF-4462-81EE-BD63AE8BF5CC}" cxnId="{64FE0401-5DA3-4A14-B1FC-44C158D0747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06A0B01-C265-432B-8D47-AC0785624F65}" cxnId="{64FE0401-5DA3-4A14-B1FC-44C158D0747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7D6E7755-F197-41FB-8605-1BFB9B1B3E4D}">
      <dgm:prSet custT="1"/>
      <dgm:spPr/>
      <dgm:t>
        <a:bodyPr/>
        <a:lstStyle/>
        <a:p>
          <a:r>
            <a:rPr lang="zh-CN" altLang="en-US" sz="1800" b="1" dirty="0" smtClean="0">
              <a:latin typeface="微软雅黑" panose="020B0503020204020204" pitchFamily="34" charset="-122"/>
              <a:ea typeface="微软雅黑" panose="020B0503020204020204" pitchFamily="34" charset="-122"/>
            </a:rPr>
            <a:t>在一个自治系统内部使用的路由选择协议</a:t>
          </a:r>
        </a:p>
      </dgm:t>
    </dgm:pt>
    <dgm:pt modelId="{E10F256C-3A61-44A7-9FB9-5C7D0142FE8A}" cxnId="{CAE0B115-114A-468C-BEDB-2D5FE2E0B17D}" type="parTrans">
      <dgm:prSet/>
      <dgm:spPr/>
      <dgm:t>
        <a:bodyPr/>
        <a:lstStyle/>
        <a:p>
          <a:endParaRPr lang="zh-CN" altLang="en-US"/>
        </a:p>
      </dgm:t>
    </dgm:pt>
    <dgm:pt modelId="{998963D5-F615-4C0F-BC06-0F0483E40DAF}" cxnId="{CAE0B115-114A-468C-BEDB-2D5FE2E0B17D}" type="sibTrans">
      <dgm:prSet/>
      <dgm:spPr/>
      <dgm:t>
        <a:bodyPr/>
        <a:lstStyle/>
        <a:p>
          <a:endParaRPr lang="zh-CN" altLang="en-US"/>
        </a:p>
      </dgm:t>
    </dgm:pt>
    <dgm:pt modelId="{427CA751-AD5C-4205-9441-B3381D745046}">
      <dgm:prSet custT="1"/>
      <dgm:spPr/>
      <dgm:t>
        <a:bodyPr/>
        <a:lstStyle/>
        <a:p>
          <a:r>
            <a:rPr lang="zh-CN" altLang="en-US" sz="1800" b="1" dirty="0" smtClean="0">
              <a:latin typeface="微软雅黑" panose="020B0503020204020204" pitchFamily="34" charset="-122"/>
              <a:ea typeface="微软雅黑" panose="020B0503020204020204" pitchFamily="34" charset="-122"/>
            </a:rPr>
            <a:t>常用：</a:t>
          </a:r>
          <a:r>
            <a:rPr lang="en-US" altLang="en-US" sz="1800" b="1" dirty="0" smtClean="0">
              <a:latin typeface="微软雅黑" panose="020B0503020204020204" pitchFamily="34" charset="-122"/>
              <a:ea typeface="微软雅黑" panose="020B0503020204020204" pitchFamily="34" charset="-122"/>
            </a:rPr>
            <a:t>RIP</a:t>
          </a:r>
          <a:r>
            <a:rPr lang="zh-CN" altLang="en-US" sz="1800" b="1" dirty="0" smtClean="0">
              <a:latin typeface="微软雅黑" panose="020B0503020204020204" pitchFamily="34" charset="-122"/>
              <a:ea typeface="微软雅黑" panose="020B0503020204020204" pitchFamily="34" charset="-122"/>
            </a:rPr>
            <a:t>，</a:t>
          </a:r>
          <a:r>
            <a:rPr lang="en-US" altLang="en-US" sz="1800" b="1" dirty="0" smtClean="0">
              <a:latin typeface="微软雅黑" panose="020B0503020204020204" pitchFamily="34" charset="-122"/>
              <a:ea typeface="微软雅黑" panose="020B0503020204020204" pitchFamily="34" charset="-122"/>
            </a:rPr>
            <a:t>OSPF</a:t>
          </a:r>
          <a:endParaRPr lang="zh-CN" altLang="en-US" sz="1800" b="1" dirty="0" smtClean="0">
            <a:latin typeface="微软雅黑" panose="020B0503020204020204" pitchFamily="34" charset="-122"/>
            <a:ea typeface="微软雅黑" panose="020B0503020204020204" pitchFamily="34" charset="-122"/>
          </a:endParaRPr>
        </a:p>
      </dgm:t>
    </dgm:pt>
    <dgm:pt modelId="{74833AC5-8572-4F1E-BAA1-CEC9100405A4}" cxnId="{1B8DF4EF-6AB6-4FC0-AFE4-B74305DCB10F}" type="parTrans">
      <dgm:prSet/>
      <dgm:spPr/>
      <dgm:t>
        <a:bodyPr/>
        <a:lstStyle/>
        <a:p>
          <a:endParaRPr lang="zh-CN" altLang="en-US"/>
        </a:p>
      </dgm:t>
    </dgm:pt>
    <dgm:pt modelId="{60A14015-7078-43BB-AB9E-4E4C76939902}" cxnId="{1B8DF4EF-6AB6-4FC0-AFE4-B74305DCB10F}" type="sibTrans">
      <dgm:prSet/>
      <dgm:spPr/>
      <dgm:t>
        <a:bodyPr/>
        <a:lstStyle/>
        <a:p>
          <a:endParaRPr lang="zh-CN" altLang="en-US"/>
        </a:p>
      </dgm:t>
    </dgm:pt>
    <dgm:pt modelId="{FA847D9B-745D-4745-B7C4-9547BD61697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使用最多：</a:t>
          </a:r>
          <a:r>
            <a:rPr lang="en-US" altLang="en-US" sz="1800" b="1" dirty="0" smtClean="0">
              <a:latin typeface="微软雅黑" panose="020B0503020204020204" pitchFamily="34" charset="-122"/>
              <a:ea typeface="微软雅黑" panose="020B0503020204020204" pitchFamily="34" charset="-122"/>
            </a:rPr>
            <a:t>BGP-4</a:t>
          </a:r>
          <a:endParaRPr lang="zh-CN" altLang="en-US" sz="1800" b="1" dirty="0">
            <a:latin typeface="微软雅黑" panose="020B0503020204020204" pitchFamily="34" charset="-122"/>
            <a:ea typeface="微软雅黑" panose="020B0503020204020204" pitchFamily="34" charset="-122"/>
          </a:endParaRPr>
        </a:p>
      </dgm:t>
    </dgm:pt>
    <dgm:pt modelId="{11E045D3-6FEC-4BAC-BBC6-E3F85AF3E6FE}" cxnId="{8E15BA48-9F24-4760-BC2E-F975CEDF504B}" type="parTrans">
      <dgm:prSet/>
      <dgm:spPr/>
      <dgm:t>
        <a:bodyPr/>
        <a:lstStyle/>
        <a:p>
          <a:endParaRPr lang="zh-CN" altLang="en-US"/>
        </a:p>
      </dgm:t>
    </dgm:pt>
    <dgm:pt modelId="{01A76F89-8655-45DB-8632-72B69EBACACB}" cxnId="{8E15BA48-9F24-4760-BC2E-F975CEDF504B}" type="sibTrans">
      <dgm:prSet/>
      <dgm:spPr/>
      <dgm:t>
        <a:bodyPr/>
        <a:lstStyle/>
        <a:p>
          <a:endParaRPr lang="zh-CN" altLang="en-US"/>
        </a:p>
      </dgm:t>
    </dgm:pt>
    <dgm:pt modelId="{9F83B98B-72FF-44E6-B52B-F2F63F48C7CE}" type="pres">
      <dgm:prSet presAssocID="{9509D1AF-3F45-453B-AACE-DE8372CBE3C6}" presName="Name0" presStyleCnt="0">
        <dgm:presLayoutVars>
          <dgm:dir/>
          <dgm:animLvl val="lvl"/>
          <dgm:resizeHandles val="exact"/>
        </dgm:presLayoutVars>
      </dgm:prSet>
      <dgm:spPr/>
      <dgm:t>
        <a:bodyPr/>
        <a:lstStyle/>
        <a:p>
          <a:endParaRPr lang="zh-CN" altLang="en-US"/>
        </a:p>
      </dgm:t>
    </dgm:pt>
    <dgm:pt modelId="{51D230E4-3E09-4D13-9A8E-98B08CE0B2CA}" type="pres">
      <dgm:prSet presAssocID="{22EAAA66-547D-4B51-BF4D-D6DB3D7509FE}" presName="composite" presStyleCnt="0"/>
      <dgm:spPr/>
    </dgm:pt>
    <dgm:pt modelId="{ACA20801-F352-434C-8293-8F2818AFDE5B}" type="pres">
      <dgm:prSet presAssocID="{22EAAA66-547D-4B51-BF4D-D6DB3D7509FE}" presName="parTx" presStyleLbl="alignNode1" presStyleIdx="0" presStyleCnt="2">
        <dgm:presLayoutVars>
          <dgm:chMax val="0"/>
          <dgm:chPref val="0"/>
          <dgm:bulletEnabled val="1"/>
        </dgm:presLayoutVars>
      </dgm:prSet>
      <dgm:spPr/>
      <dgm:t>
        <a:bodyPr/>
        <a:lstStyle/>
        <a:p>
          <a:endParaRPr lang="zh-CN" altLang="en-US"/>
        </a:p>
      </dgm:t>
    </dgm:pt>
    <dgm:pt modelId="{19FF7ECD-B0E8-443E-8703-812623A25DE9}" type="pres">
      <dgm:prSet presAssocID="{22EAAA66-547D-4B51-BF4D-D6DB3D7509FE}" presName="desTx" presStyleLbl="alignAccFollowNode1" presStyleIdx="0" presStyleCnt="2">
        <dgm:presLayoutVars>
          <dgm:bulletEnabled val="1"/>
        </dgm:presLayoutVars>
      </dgm:prSet>
      <dgm:spPr/>
      <dgm:t>
        <a:bodyPr/>
        <a:lstStyle/>
        <a:p>
          <a:endParaRPr lang="zh-CN" altLang="en-US"/>
        </a:p>
      </dgm:t>
    </dgm:pt>
    <dgm:pt modelId="{000A0750-EBC1-44F2-9C1F-4E35F71659DA}" type="pres">
      <dgm:prSet presAssocID="{39DFCE58-1778-4029-9234-42DBC5AE9592}" presName="space" presStyleCnt="0"/>
      <dgm:spPr/>
    </dgm:pt>
    <dgm:pt modelId="{E54045DA-C7DF-4AC3-8BA1-C6D0FBE29413}" type="pres">
      <dgm:prSet presAssocID="{45CE52F7-516C-41E7-98C3-DE6A902FC6B5}" presName="composite" presStyleCnt="0"/>
      <dgm:spPr/>
    </dgm:pt>
    <dgm:pt modelId="{2075194E-504D-46FF-9735-28FB3A1952A0}" type="pres">
      <dgm:prSet presAssocID="{45CE52F7-516C-41E7-98C3-DE6A902FC6B5}" presName="parTx" presStyleLbl="alignNode1" presStyleIdx="1" presStyleCnt="2">
        <dgm:presLayoutVars>
          <dgm:chMax val="0"/>
          <dgm:chPref val="0"/>
          <dgm:bulletEnabled val="1"/>
        </dgm:presLayoutVars>
      </dgm:prSet>
      <dgm:spPr/>
      <dgm:t>
        <a:bodyPr/>
        <a:lstStyle/>
        <a:p>
          <a:endParaRPr lang="zh-CN" altLang="en-US"/>
        </a:p>
      </dgm:t>
    </dgm:pt>
    <dgm:pt modelId="{4CDFFC38-F27C-472E-A2F4-B6BCE3ADBC7B}" type="pres">
      <dgm:prSet presAssocID="{45CE52F7-516C-41E7-98C3-DE6A902FC6B5}" presName="desTx" presStyleLbl="alignAccFollowNode1" presStyleIdx="1" presStyleCnt="2">
        <dgm:presLayoutVars>
          <dgm:bulletEnabled val="1"/>
        </dgm:presLayoutVars>
      </dgm:prSet>
      <dgm:spPr/>
      <dgm:t>
        <a:bodyPr/>
        <a:lstStyle/>
        <a:p>
          <a:endParaRPr lang="zh-CN" altLang="en-US"/>
        </a:p>
      </dgm:t>
    </dgm:pt>
  </dgm:ptLst>
  <dgm:cxnLst>
    <dgm:cxn modelId="{EBEF6AA6-4BC5-4136-986E-B0AA9E01438F}" srcId="{45CE52F7-516C-41E7-98C3-DE6A902FC6B5}" destId="{C7D5F8E2-243B-4DE9-B470-B712E8897F5B}" srcOrd="0" destOrd="0" parTransId="{292068CC-A905-42E3-851F-0980B0482AAB}" sibTransId="{AEB55ABB-C6D0-4CD5-A01F-970B67F60A07}"/>
    <dgm:cxn modelId="{B3BBB95D-FBE9-4070-B2DA-1787B78E4F3F}" type="presOf" srcId="{45CE52F7-516C-41E7-98C3-DE6A902FC6B5}" destId="{2075194E-504D-46FF-9735-28FB3A1952A0}" srcOrd="0" destOrd="0" presId="urn:microsoft.com/office/officeart/2005/8/layout/hList1"/>
    <dgm:cxn modelId="{64FE0401-5DA3-4A14-B1FC-44C158D0747D}" srcId="{45CE52F7-516C-41E7-98C3-DE6A902FC6B5}" destId="{EDC6E589-44E1-49CC-BAB5-1FCBE573BC1C}" srcOrd="1" destOrd="0" parTransId="{E63EF559-E6BF-4462-81EE-BD63AE8BF5CC}" sibTransId="{C06A0B01-C265-432B-8D47-AC0785624F65}"/>
    <dgm:cxn modelId="{F07B9FE5-15C6-45F2-A7B7-F311439C5154}" type="presOf" srcId="{00FEE0F5-92EC-4D73-8F97-62ABE0C0B1AD}" destId="{19FF7ECD-B0E8-443E-8703-812623A25DE9}" srcOrd="0" destOrd="0" presId="urn:microsoft.com/office/officeart/2005/8/layout/hList1"/>
    <dgm:cxn modelId="{4A0742BC-43D8-4055-9627-372DE98EA475}" type="presOf" srcId="{EDC6E589-44E1-49CC-BAB5-1FCBE573BC1C}" destId="{4CDFFC38-F27C-472E-A2F4-B6BCE3ADBC7B}" srcOrd="0" destOrd="1" presId="urn:microsoft.com/office/officeart/2005/8/layout/hList1"/>
    <dgm:cxn modelId="{1B8DF4EF-6AB6-4FC0-AFE4-B74305DCB10F}" srcId="{22EAAA66-547D-4B51-BF4D-D6DB3D7509FE}" destId="{427CA751-AD5C-4205-9441-B3381D745046}" srcOrd="2" destOrd="0" parTransId="{74833AC5-8572-4F1E-BAA1-CEC9100405A4}" sibTransId="{60A14015-7078-43BB-AB9E-4E4C76939902}"/>
    <dgm:cxn modelId="{CAE0B115-114A-468C-BEDB-2D5FE2E0B17D}" srcId="{22EAAA66-547D-4B51-BF4D-D6DB3D7509FE}" destId="{7D6E7755-F197-41FB-8605-1BFB9B1B3E4D}" srcOrd="1" destOrd="0" parTransId="{E10F256C-3A61-44A7-9FB9-5C7D0142FE8A}" sibTransId="{998963D5-F615-4C0F-BC06-0F0483E40DAF}"/>
    <dgm:cxn modelId="{ED8FA239-3D16-4845-B639-C031EF97F765}" type="presOf" srcId="{FA847D9B-745D-4745-B7C4-9547BD61697B}" destId="{4CDFFC38-F27C-472E-A2F4-B6BCE3ADBC7B}" srcOrd="0" destOrd="2" presId="urn:microsoft.com/office/officeart/2005/8/layout/hList1"/>
    <dgm:cxn modelId="{BA41E5B2-0918-4C75-BD81-EA2852E9341F}" srcId="{22EAAA66-547D-4B51-BF4D-D6DB3D7509FE}" destId="{00FEE0F5-92EC-4D73-8F97-62ABE0C0B1AD}" srcOrd="0" destOrd="0" parTransId="{6B364625-1F64-4A2C-92E4-8ACCAE108854}" sibTransId="{323F8354-FC9E-4128-896D-37F58AB0782A}"/>
    <dgm:cxn modelId="{EEB0B035-25DE-410A-A6E6-950B73983029}" type="presOf" srcId="{427CA751-AD5C-4205-9441-B3381D745046}" destId="{19FF7ECD-B0E8-443E-8703-812623A25DE9}" srcOrd="0" destOrd="2" presId="urn:microsoft.com/office/officeart/2005/8/layout/hList1"/>
    <dgm:cxn modelId="{25108764-331C-49F5-AD56-0C02CF031934}" srcId="{9509D1AF-3F45-453B-AACE-DE8372CBE3C6}" destId="{22EAAA66-547D-4B51-BF4D-D6DB3D7509FE}" srcOrd="0" destOrd="0" parTransId="{48CADA59-BA4F-4FCB-B61F-72AB0C28CB52}" sibTransId="{39DFCE58-1778-4029-9234-42DBC5AE9592}"/>
    <dgm:cxn modelId="{0AFDA517-52A7-4106-9DEC-24ADAE9C1401}" type="presOf" srcId="{C7D5F8E2-243B-4DE9-B470-B712E8897F5B}" destId="{4CDFFC38-F27C-472E-A2F4-B6BCE3ADBC7B}" srcOrd="0" destOrd="0" presId="urn:microsoft.com/office/officeart/2005/8/layout/hList1"/>
    <dgm:cxn modelId="{7F6F0DD8-3A82-4051-87D5-2536B5905195}" srcId="{9509D1AF-3F45-453B-AACE-DE8372CBE3C6}" destId="{45CE52F7-516C-41E7-98C3-DE6A902FC6B5}" srcOrd="1" destOrd="0" parTransId="{4851B073-903C-4F9D-8072-2D8A05A18A38}" sibTransId="{0A0401B2-7A98-4518-8A77-2C9DC55F6202}"/>
    <dgm:cxn modelId="{8E15BA48-9F24-4760-BC2E-F975CEDF504B}" srcId="{45CE52F7-516C-41E7-98C3-DE6A902FC6B5}" destId="{FA847D9B-745D-4745-B7C4-9547BD61697B}" srcOrd="2" destOrd="0" parTransId="{11E045D3-6FEC-4BAC-BBC6-E3F85AF3E6FE}" sibTransId="{01A76F89-8655-45DB-8632-72B69EBACACB}"/>
    <dgm:cxn modelId="{F43438D5-14FC-4C8D-8CAD-EAAFE8FE7119}" type="presOf" srcId="{7D6E7755-F197-41FB-8605-1BFB9B1B3E4D}" destId="{19FF7ECD-B0E8-443E-8703-812623A25DE9}" srcOrd="0" destOrd="1" presId="urn:microsoft.com/office/officeart/2005/8/layout/hList1"/>
    <dgm:cxn modelId="{52D1A9A7-FB61-4544-A7FC-80E5622CCB21}" type="presOf" srcId="{9509D1AF-3F45-453B-AACE-DE8372CBE3C6}" destId="{9F83B98B-72FF-44E6-B52B-F2F63F48C7CE}" srcOrd="0" destOrd="0" presId="urn:microsoft.com/office/officeart/2005/8/layout/hList1"/>
    <dgm:cxn modelId="{F649F02C-3A0E-4CB9-B195-EBCA327DD96B}" type="presOf" srcId="{22EAAA66-547D-4B51-BF4D-D6DB3D7509FE}" destId="{ACA20801-F352-434C-8293-8F2818AFDE5B}" srcOrd="0" destOrd="0" presId="urn:microsoft.com/office/officeart/2005/8/layout/hList1"/>
    <dgm:cxn modelId="{150135E0-CB36-492F-BB08-74CBEF488F7A}" type="presParOf" srcId="{9F83B98B-72FF-44E6-B52B-F2F63F48C7CE}" destId="{51D230E4-3E09-4D13-9A8E-98B08CE0B2CA}" srcOrd="0" destOrd="0" presId="urn:microsoft.com/office/officeart/2005/8/layout/hList1"/>
    <dgm:cxn modelId="{F6BF3E4A-8560-4759-9686-AB832B29918A}" type="presParOf" srcId="{51D230E4-3E09-4D13-9A8E-98B08CE0B2CA}" destId="{ACA20801-F352-434C-8293-8F2818AFDE5B}" srcOrd="0" destOrd="0" presId="urn:microsoft.com/office/officeart/2005/8/layout/hList1"/>
    <dgm:cxn modelId="{59067D18-429E-4AF3-8EBD-22EC9237102C}" type="presParOf" srcId="{51D230E4-3E09-4D13-9A8E-98B08CE0B2CA}" destId="{19FF7ECD-B0E8-443E-8703-812623A25DE9}" srcOrd="1" destOrd="0" presId="urn:microsoft.com/office/officeart/2005/8/layout/hList1"/>
    <dgm:cxn modelId="{C7F7318B-7350-4337-8FD6-6B433E7DC62D}" type="presParOf" srcId="{9F83B98B-72FF-44E6-B52B-F2F63F48C7CE}" destId="{000A0750-EBC1-44F2-9C1F-4E35F71659DA}" srcOrd="1" destOrd="0" presId="urn:microsoft.com/office/officeart/2005/8/layout/hList1"/>
    <dgm:cxn modelId="{7099BDC1-C8CE-4C95-9639-79113250CEA2}" type="presParOf" srcId="{9F83B98B-72FF-44E6-B52B-F2F63F48C7CE}" destId="{E54045DA-C7DF-4AC3-8BA1-C6D0FBE29413}" srcOrd="2" destOrd="0" presId="urn:microsoft.com/office/officeart/2005/8/layout/hList1"/>
    <dgm:cxn modelId="{1DC0AFF3-FFAC-4174-BCA4-2743B5E87B00}" type="presParOf" srcId="{E54045DA-C7DF-4AC3-8BA1-C6D0FBE29413}" destId="{2075194E-504D-46FF-9735-28FB3A1952A0}" srcOrd="0" destOrd="0" presId="urn:microsoft.com/office/officeart/2005/8/layout/hList1"/>
    <dgm:cxn modelId="{AB362581-C4CC-4D6E-861F-25C1A6316AAF}" type="presParOf" srcId="{E54045DA-C7DF-4AC3-8BA1-C6D0FBE29413}" destId="{4CDFFC38-F27C-472E-A2F4-B6BCE3ADBC7B}"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拥塞控制</a:t>
          </a:r>
          <a:endParaRPr lang="zh-CN" altLang="en-US" sz="2000" b="1" dirty="0">
            <a:latin typeface="微软雅黑" panose="020B0503020204020204" pitchFamily="34" charset="-122"/>
            <a:ea typeface="微软雅黑" panose="020B0503020204020204" pitchFamily="34" charset="-122"/>
          </a:endParaRPr>
        </a:p>
      </dgm:t>
    </dgm:pt>
    <dgm:pt modelId="{72B0F351-ECBB-41B6-83F8-2E44095783F4}" cxnId="{1A846D18-8F00-461A-939E-949F0AB8AB0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cxnId="{1A846D18-8F00-461A-939E-949F0AB8AB0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防止过多的数据注入到网络中，避免网络中的路由器或链路过载。</a:t>
          </a:r>
          <a:endParaRPr lang="zh-CN" altLang="en-US" sz="1800" b="1" dirty="0">
            <a:latin typeface="微软雅黑" panose="020B0503020204020204" pitchFamily="34" charset="-122"/>
            <a:ea typeface="微软雅黑" panose="020B0503020204020204" pitchFamily="34" charset="-122"/>
          </a:endParaRPr>
        </a:p>
      </dgm:t>
    </dgm:pt>
    <dgm:pt modelId="{B9937F06-A3DB-4499-9BB1-8E62176A896E}" cxnId="{74E18B3E-A839-4FBD-B46E-F54F7588502B}"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cxnId="{74E18B3E-A839-4FBD-B46E-F54F7588502B}"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376B25E-A50F-4935-9A84-A2AE7897CCC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endParaRPr lang="zh-CN" altLang="en-US" sz="1800" b="1" dirty="0">
            <a:latin typeface="微软雅黑" panose="020B0503020204020204" pitchFamily="34" charset="-122"/>
            <a:ea typeface="微软雅黑" panose="020B0503020204020204" pitchFamily="34" charset="-122"/>
          </a:endParaRPr>
        </a:p>
      </dgm:t>
    </dgm:pt>
    <dgm:pt modelId="{26269EE4-3ED5-4DE1-B6F2-BC870B778E5F}" cxnId="{38263262-CABC-4074-A5F3-D3F1E4C03317}"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637746-0510-4A3C-90B7-D93A16B92D57}" cxnId="{38263262-CABC-4074-A5F3-D3F1E4C03317}"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流量控制</a:t>
          </a:r>
          <a:endParaRPr lang="zh-CN" altLang="en-US" sz="2000" b="1" dirty="0">
            <a:latin typeface="微软雅黑" panose="020B0503020204020204" pitchFamily="34" charset="-122"/>
            <a:ea typeface="微软雅黑" panose="020B0503020204020204" pitchFamily="34" charset="-122"/>
          </a:endParaRPr>
        </a:p>
      </dgm:t>
    </dgm:pt>
    <dgm:pt modelId="{98DB6D87-467D-4D2D-AF82-D4E303370A2F}" cxnId="{06F307EA-748F-443B-9B61-7B9DD73BB963}"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cxnId="{06F307EA-748F-443B-9B61-7B9DD73BB963}"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1A8C11-D03E-479A-A84F-C3458AEF2E9A}">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点对点通信量的控制，是个端到端的问题。</a:t>
          </a:r>
          <a:endParaRPr lang="zh-CN" altLang="en-US" sz="1800" b="1" dirty="0">
            <a:latin typeface="微软雅黑" panose="020B0503020204020204" pitchFamily="34" charset="-122"/>
            <a:ea typeface="微软雅黑" panose="020B0503020204020204" pitchFamily="34" charset="-122"/>
          </a:endParaRPr>
        </a:p>
      </dgm:t>
    </dgm:pt>
    <dgm:pt modelId="{A7821D57-E876-4757-939B-CE33CAD146D4}" cxnId="{47FAB983-5AC4-402F-9B23-9B04750BCF80}"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553568A-AD7C-418C-9424-82556C1E75C3}" cxnId="{47FAB983-5AC4-402F-9B23-9B04750BCF80}"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抑制发送端发送数据的速率，以使接收端来得及接收。</a:t>
          </a:r>
          <a:endParaRPr lang="zh-CN" altLang="en-US" sz="1800" b="1" dirty="0">
            <a:latin typeface="微软雅黑" panose="020B0503020204020204" pitchFamily="34" charset="-122"/>
            <a:ea typeface="微软雅黑" panose="020B0503020204020204" pitchFamily="34" charset="-122"/>
          </a:endParaRPr>
        </a:p>
      </dgm:t>
    </dgm:pt>
    <dgm:pt modelId="{6383180C-1983-48A1-B1E4-F574E14CDBD1}" cxnId="{E9F7BDEC-B0B2-4D70-9C76-A3B73A9A92CD}" type="parTrans">
      <dgm:prSet/>
      <dgm:spPr/>
      <dgm:t>
        <a:bodyPr/>
        <a:lstStyle/>
        <a:p>
          <a:endParaRPr lang="zh-CN" altLang="en-US"/>
        </a:p>
      </dgm:t>
    </dgm:pt>
    <dgm:pt modelId="{0F0ABCB1-B289-4DF9-9D7E-62CB7D38863E}" cxnId="{E9F7BDEC-B0B2-4D70-9C76-A3B73A9A92CD}" type="sibTrans">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t>
        <a:bodyPr/>
        <a:lstStyle/>
        <a:p>
          <a:endParaRPr lang="zh-CN" altLang="en-US"/>
        </a:p>
      </dgm:t>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t>
        <a:bodyPr/>
        <a:lstStyle/>
        <a:p>
          <a:endParaRPr lang="zh-CN" altLang="en-US"/>
        </a:p>
      </dgm:t>
    </dgm:pt>
    <dgm:pt modelId="{72C5BA33-78B4-45DE-B9CA-22A272DDBE2C}" type="pres">
      <dgm:prSet presAssocID="{4EE007B2-F612-44FB-B13F-E78B8586155B}" presName="desTx" presStyleLbl="alignAccFollowNode1" presStyleIdx="0" presStyleCnt="2">
        <dgm:presLayoutVars>
          <dgm:bulletEnabled val="1"/>
        </dgm:presLayoutVars>
      </dgm:prSet>
      <dgm:spPr/>
      <dgm:t>
        <a:bodyPr/>
        <a:lstStyle/>
        <a:p>
          <a:endParaRPr lang="zh-CN" altLang="en-US"/>
        </a:p>
      </dgm:t>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t>
        <a:bodyPr/>
        <a:lstStyle/>
        <a:p>
          <a:endParaRPr lang="zh-CN" altLang="en-US"/>
        </a:p>
      </dgm:t>
    </dgm:pt>
    <dgm:pt modelId="{AAB91EAD-75AE-4168-8A7F-B7A023AD8367}" type="pres">
      <dgm:prSet presAssocID="{DACD2956-BF18-4584-AF2D-3FD839777DF7}" presName="desTx" presStyleLbl="alignAccFollowNode1" presStyleIdx="1" presStyleCnt="2">
        <dgm:presLayoutVars>
          <dgm:bulletEnabled val="1"/>
        </dgm:presLayoutVars>
      </dgm:prSet>
      <dgm:spPr/>
      <dgm:t>
        <a:bodyPr/>
        <a:lstStyle/>
        <a:p>
          <a:endParaRPr lang="zh-CN" altLang="en-US"/>
        </a:p>
      </dgm:t>
    </dgm:pt>
  </dgm:ptLst>
  <dgm:cxnLst>
    <dgm:cxn modelId="{52A635F8-657C-4EDB-8288-F1C84154CA98}" type="presOf" srcId="{3376B25E-A50F-4935-9A84-A2AE7897CCCF}" destId="{72C5BA33-78B4-45DE-B9CA-22A272DDBE2C}" srcOrd="0" destOrd="1" presId="urn:microsoft.com/office/officeart/2005/8/layout/hList1"/>
    <dgm:cxn modelId="{47FAB983-5AC4-402F-9B23-9B04750BCF80}" srcId="{DACD2956-BF18-4584-AF2D-3FD839777DF7}" destId="{541A8C11-D03E-479A-A84F-C3458AEF2E9A}" srcOrd="1" destOrd="0" parTransId="{A7821D57-E876-4757-939B-CE33CAD146D4}" sibTransId="{9553568A-AD7C-418C-9424-82556C1E75C3}"/>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38263262-CABC-4074-A5F3-D3F1E4C03317}" srcId="{4EE007B2-F612-44FB-B13F-E78B8586155B}" destId="{3376B25E-A50F-4935-9A84-A2AE7897CCCF}" srcOrd="1" destOrd="0" parTransId="{26269EE4-3ED5-4DE1-B6F2-BC870B778E5F}" sibTransId="{BF637746-0510-4A3C-90B7-D93A16B92D57}"/>
    <dgm:cxn modelId="{E9F7BDEC-B0B2-4D70-9C76-A3B73A9A92CD}" srcId="{DACD2956-BF18-4584-AF2D-3FD839777DF7}" destId="{7B38BB22-10D0-455B-AB19-4EC1F24B8A2F}" srcOrd="0" destOrd="0" parTransId="{6383180C-1983-48A1-B1E4-F574E14CDBD1}" sibTransId="{0F0ABCB1-B289-4DF9-9D7E-62CB7D38863E}"/>
    <dgm:cxn modelId="{203096C6-3161-47EF-A15A-B83C30ADE451}" type="presOf" srcId="{541A8C11-D03E-479A-A84F-C3458AEF2E9A}" destId="{AAB91EAD-75AE-4168-8A7F-B7A023AD8367}" srcOrd="0" destOrd="1" presId="urn:microsoft.com/office/officeart/2005/8/layout/hList1"/>
    <dgm:cxn modelId="{06F307EA-748F-443B-9B61-7B9DD73BB963}" srcId="{112BEBDF-C69E-49A9-B731-0929408024D8}" destId="{DACD2956-BF18-4584-AF2D-3FD839777DF7}" srcOrd="1" destOrd="0" parTransId="{98DB6D87-467D-4D2D-AF82-D4E303370A2F}" sibTransId="{AFE01F61-F8E8-44D6-97EE-DEA0356464A7}"/>
    <dgm:cxn modelId="{B1F575A2-BDF2-4BC4-B2E5-16FCD1B4EA37}" type="presOf" srcId="{4EE007B2-F612-44FB-B13F-E78B8586155B}" destId="{14B10E15-5814-42D3-93FB-FED52DF5F41F}" srcOrd="0" destOrd="0" presId="urn:microsoft.com/office/officeart/2005/8/layout/hList1"/>
    <dgm:cxn modelId="{1A846D18-8F00-461A-939E-949F0AB8AB06}" srcId="{112BEBDF-C69E-49A9-B731-0929408024D8}" destId="{4EE007B2-F612-44FB-B13F-E78B8586155B}" srcOrd="0" destOrd="0" parTransId="{72B0F351-ECBB-41B6-83F8-2E44095783F4}" sibTransId="{B73030B4-A5E0-40C1-9AE1-02B25975AA00}"/>
    <dgm:cxn modelId="{06D3AEFD-1506-435F-AD4C-70B757C12748}" type="presOf" srcId="{7B38BB22-10D0-455B-AB19-4EC1F24B8A2F}" destId="{AAB91EAD-75AE-4168-8A7F-B7A023AD8367}" srcOrd="0" destOrd="0" presId="urn:microsoft.com/office/officeart/2005/8/layout/hList1"/>
    <dgm:cxn modelId="{D99E9A86-7A1F-44E7-B3D8-4ED992367D2C}" type="presOf" srcId="{710B3081-F341-4301-9185-BE738C183BBB}" destId="{72C5BA33-78B4-45DE-B9CA-22A272DDBE2C}"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53996" cy="3508351"/>
        <a:chOff x="0" y="0"/>
        <a:chExt cx="7653996" cy="3508351"/>
      </a:xfrm>
    </dsp:grpSpPr>
    <dsp:sp modelId="{80F058AD-5D1D-4AA0-BE37-0F9A4669F34C}">
      <dsp:nvSpPr>
        <dsp:cNvPr id="3" name="矩形 2"/>
        <dsp:cNvSpPr/>
      </dsp:nvSpPr>
      <dsp:spPr bwMode="white">
        <a:xfrm>
          <a:off x="0" y="0"/>
          <a:ext cx="3576634" cy="1171226"/>
        </a:xfrm>
        <a:prstGeom prst="rect">
          <a:avLst/>
        </a:prstGeom>
      </dsp:spPr>
      <dsp:style>
        <a:lnRef idx="2">
          <a:schemeClr val="accent2"/>
        </a:lnRef>
        <a:fillRef idx="1">
          <a:schemeClr val="accent2"/>
        </a:fillRef>
        <a:effectRef idx="0">
          <a:scrgbClr r="0" g="0" b="0"/>
        </a:effectRef>
        <a:fontRef idx="minor">
          <a:schemeClr val="lt1"/>
        </a:fontRef>
      </dsp:style>
      <dsp:txBody>
        <a:bodyPr lIns="113792" tIns="65024" rIns="113792" bIns="6502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600" b="1" dirty="0" smtClean="0">
              <a:latin typeface="微软雅黑" panose="020B0503020204020204" pitchFamily="34" charset="-122"/>
              <a:ea typeface="微软雅黑" panose="020B0503020204020204" pitchFamily="34" charset="-122"/>
            </a:rPr>
            <a:t>虚拟载波监听</a:t>
          </a:r>
          <a:endParaRPr lang="zh-CN" altLang="en-US" sz="1600" b="1" dirty="0">
            <a:latin typeface="微软雅黑" panose="020B0503020204020204" pitchFamily="34" charset="-122"/>
            <a:ea typeface="微软雅黑" panose="020B0503020204020204" pitchFamily="34" charset="-122"/>
          </a:endParaRPr>
        </a:p>
      </dsp:txBody>
      <dsp:txXfrm>
        <a:off x="0" y="0"/>
        <a:ext cx="3576634" cy="1171226"/>
      </dsp:txXfrm>
    </dsp:sp>
    <dsp:sp modelId="{029A2D68-A105-4969-A5E9-8387CC29AA4B}">
      <dsp:nvSpPr>
        <dsp:cNvPr id="4" name="矩形 3"/>
        <dsp:cNvSpPr/>
      </dsp:nvSpPr>
      <dsp:spPr bwMode="white">
        <a:xfrm>
          <a:off x="0" y="1171226"/>
          <a:ext cx="3576634" cy="2337125"/>
        </a:xfrm>
        <a:prstGeom prst="rect">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74676" tIns="74676" rIns="99568" bIns="112014"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软件实现。</a:t>
          </a:r>
          <a:endParaRPr lang="zh-CN" altLang="en-US" sz="1400" b="1" dirty="0">
            <a:solidFill>
              <a:schemeClr val="dk1"/>
            </a:solidFill>
            <a:latin typeface="微软雅黑" panose="020B0503020204020204" pitchFamily="34" charset="-122"/>
            <a:ea typeface="微软雅黑" panose="020B0503020204020204" pitchFamily="34" charset="-122"/>
          </a:endParaRPr>
        </a:p>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源站 </a:t>
          </a:r>
          <a:r>
            <a:rPr lang="en-US" altLang="en-US" sz="1400" b="1" dirty="0" smtClean="0">
              <a:solidFill>
                <a:schemeClr val="dk1"/>
              </a:solidFill>
              <a:latin typeface="微软雅黑" panose="020B0503020204020204" pitchFamily="34" charset="-122"/>
              <a:ea typeface="微软雅黑" panose="020B0503020204020204" pitchFamily="34" charset="-122"/>
            </a:rPr>
            <a:t>A </a:t>
          </a:r>
          <a:r>
            <a:rPr lang="zh-CN" altLang="en-US" sz="1400" b="1" dirty="0" smtClean="0">
              <a:solidFill>
                <a:schemeClr val="dk1"/>
              </a:solidFill>
              <a:latin typeface="微软雅黑" panose="020B0503020204020204" pitchFamily="34" charset="-122"/>
              <a:ea typeface="微软雅黑" panose="020B0503020204020204" pitchFamily="34" charset="-122"/>
            </a:rPr>
            <a:t>把要占用信道的时间（</a:t>
          </a:r>
          <a:r>
            <a:rPr lang="en-US" altLang="en-US" sz="1400" b="1" dirty="0" smtClean="0">
              <a:solidFill>
                <a:schemeClr val="dk1"/>
              </a:solidFill>
              <a:latin typeface="微软雅黑" panose="020B0503020204020204" pitchFamily="34" charset="-122"/>
              <a:ea typeface="微软雅黑" panose="020B0503020204020204" pitchFamily="34" charset="-122"/>
            </a:rPr>
            <a:t>DATA + SIFS + ACK</a:t>
          </a:r>
          <a:r>
            <a:rPr lang="zh-CN" altLang="en-US" sz="1400" b="1" dirty="0" smtClean="0">
              <a:solidFill>
                <a:schemeClr val="dk1"/>
              </a:solidFill>
              <a:latin typeface="微软雅黑" panose="020B0503020204020204" pitchFamily="34" charset="-122"/>
              <a:ea typeface="微软雅黑" panose="020B0503020204020204" pitchFamily="34" charset="-122"/>
            </a:rPr>
            <a:t>），写入其数据帧 </a:t>
          </a:r>
          <a:r>
            <a:rPr lang="en-US" altLang="en-US" sz="1400" b="1" dirty="0" smtClean="0">
              <a:solidFill>
                <a:schemeClr val="dk1"/>
              </a:solidFill>
              <a:latin typeface="微软雅黑" panose="020B0503020204020204" pitchFamily="34" charset="-122"/>
              <a:ea typeface="微软雅黑" panose="020B0503020204020204" pitchFamily="34" charset="-122"/>
            </a:rPr>
            <a:t>DATA </a:t>
          </a:r>
          <a:r>
            <a:rPr lang="zh-CN" altLang="en-US" sz="1400" b="1" dirty="0" smtClean="0">
              <a:solidFill>
                <a:schemeClr val="dk1"/>
              </a:solidFill>
              <a:latin typeface="微软雅黑" panose="020B0503020204020204" pitchFamily="34" charset="-122"/>
              <a:ea typeface="微软雅黑" panose="020B0503020204020204" pitchFamily="34" charset="-122"/>
            </a:rPr>
            <a:t>的首部。</a:t>
          </a:r>
          <a:endParaRPr lang="zh-CN" altLang="en-US" sz="1400" b="1" dirty="0">
            <a:solidFill>
              <a:schemeClr val="dk1"/>
            </a:solidFill>
            <a:latin typeface="微软雅黑" panose="020B0503020204020204" pitchFamily="34" charset="-122"/>
            <a:ea typeface="微软雅黑" panose="020B0503020204020204" pitchFamily="34" charset="-122"/>
          </a:endParaRPr>
        </a:p>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所有处在站点 </a:t>
          </a:r>
          <a:r>
            <a:rPr lang="en-US" altLang="en-US" sz="1400" b="1" dirty="0" smtClean="0">
              <a:solidFill>
                <a:schemeClr val="dk1"/>
              </a:solidFill>
              <a:latin typeface="微软雅黑" panose="020B0503020204020204" pitchFamily="34" charset="-122"/>
              <a:ea typeface="微软雅黑" panose="020B0503020204020204" pitchFamily="34" charset="-122"/>
            </a:rPr>
            <a:t>A </a:t>
          </a:r>
          <a:r>
            <a:rPr lang="zh-CN" altLang="en-US" sz="1400" b="1" dirty="0" smtClean="0">
              <a:solidFill>
                <a:schemeClr val="dk1"/>
              </a:solidFill>
              <a:latin typeface="微软雅黑" panose="020B0503020204020204" pitchFamily="34" charset="-122"/>
              <a:ea typeface="微软雅黑" panose="020B0503020204020204" pitchFamily="34" charset="-122"/>
            </a:rPr>
            <a:t>的广播范围内的各站都能够收到这一信息，并创建自己的</a:t>
          </a:r>
          <a:r>
            <a:rPr lang="zh-CN" altLang="en-US" sz="1400" b="1" dirty="0" smtClean="0">
              <a:solidFill>
                <a:srgbClr val="C00000"/>
              </a:solidFill>
              <a:latin typeface="微软雅黑" panose="020B0503020204020204" pitchFamily="34" charset="-122"/>
              <a:ea typeface="微软雅黑" panose="020B0503020204020204" pitchFamily="34" charset="-122"/>
            </a:rPr>
            <a:t>网络分配向量 </a:t>
          </a:r>
          <a:r>
            <a:rPr lang="en-US" altLang="en-US" sz="1400" b="1" dirty="0" smtClean="0">
              <a:solidFill>
                <a:srgbClr val="C00000"/>
              </a:solidFill>
              <a:latin typeface="微软雅黑" panose="020B0503020204020204" pitchFamily="34" charset="-122"/>
              <a:ea typeface="微软雅黑" panose="020B0503020204020204" pitchFamily="34" charset="-122"/>
            </a:rPr>
            <a:t>NAV </a:t>
          </a:r>
          <a:r>
            <a:rPr lang="en-US" altLang="en-US" sz="1400" b="1" dirty="0" smtClean="0">
              <a:solidFill>
                <a:schemeClr val="dk1"/>
              </a:solidFill>
              <a:latin typeface="微软雅黑" panose="020B0503020204020204" pitchFamily="34" charset="-122"/>
              <a:ea typeface="微软雅黑" panose="020B0503020204020204" pitchFamily="34" charset="-122"/>
            </a:rPr>
            <a:t>(Network Allocation Vector)</a:t>
          </a:r>
          <a:r>
            <a:rPr lang="zh-CN" altLang="en-US" sz="1400" b="1" dirty="0" smtClean="0">
              <a:solidFill>
                <a:schemeClr val="dk1"/>
              </a:solidFill>
              <a:latin typeface="微软雅黑" panose="020B0503020204020204" pitchFamily="34" charset="-122"/>
              <a:ea typeface="微软雅黑" panose="020B0503020204020204" pitchFamily="34" charset="-122"/>
            </a:rPr>
            <a:t>。</a:t>
          </a:r>
          <a:endParaRPr lang="zh-CN" altLang="en-US" sz="1400" b="1" dirty="0">
            <a:solidFill>
              <a:schemeClr val="dk1"/>
            </a:solidFill>
            <a:latin typeface="微软雅黑" panose="020B0503020204020204" pitchFamily="34" charset="-122"/>
            <a:ea typeface="微软雅黑" panose="020B0503020204020204" pitchFamily="34" charset="-122"/>
          </a:endParaRPr>
        </a:p>
        <a:p>
          <a:pPr marL="114300" lvl="1" indent="-114300">
            <a:lnSpc>
              <a:spcPct val="100000"/>
            </a:lnSpc>
            <a:spcBef>
              <a:spcPts val="0"/>
            </a:spcBef>
            <a:spcAft>
              <a:spcPts val="0"/>
            </a:spcAft>
            <a:buChar char="•"/>
          </a:pPr>
          <a:r>
            <a:rPr lang="en-US" altLang="en-US" sz="1400" b="1" dirty="0" smtClean="0">
              <a:solidFill>
                <a:srgbClr val="0000CC"/>
              </a:solidFill>
              <a:latin typeface="微软雅黑" panose="020B0503020204020204" pitchFamily="34" charset="-122"/>
              <a:ea typeface="微软雅黑" panose="020B0503020204020204" pitchFamily="34" charset="-122"/>
            </a:rPr>
            <a:t>NAV </a:t>
          </a:r>
          <a:r>
            <a:rPr lang="zh-CN" altLang="en-US" sz="1400" b="1" dirty="0" smtClean="0">
              <a:solidFill>
                <a:srgbClr val="0000CC"/>
              </a:solidFill>
              <a:latin typeface="微软雅黑" panose="020B0503020204020204" pitchFamily="34" charset="-122"/>
              <a:ea typeface="微软雅黑" panose="020B0503020204020204" pitchFamily="34" charset="-122"/>
            </a:rPr>
            <a:t>指出：</a:t>
          </a:r>
          <a:r>
            <a:rPr lang="zh-CN" altLang="en-US" sz="1400" b="1" dirty="0" smtClean="0">
              <a:solidFill>
                <a:schemeClr val="dk1"/>
              </a:solidFill>
              <a:latin typeface="微软雅黑" panose="020B0503020204020204" pitchFamily="34" charset="-122"/>
              <a:ea typeface="微软雅黑" panose="020B0503020204020204" pitchFamily="34" charset="-122"/>
            </a:rPr>
            <a:t>信道忙的持续时间，意思是：“</a:t>
          </a:r>
          <a:r>
            <a:rPr lang="zh-CN" altLang="en-US" sz="1400" b="1" dirty="0" smtClean="0">
              <a:solidFill>
                <a:srgbClr val="C00000"/>
              </a:solidFill>
              <a:latin typeface="微软雅黑" panose="020B0503020204020204" pitchFamily="34" charset="-122"/>
              <a:ea typeface="微软雅黑" panose="020B0503020204020204" pitchFamily="34" charset="-122"/>
            </a:rPr>
            <a:t>其他站点不能在这段时间发送数据</a:t>
          </a:r>
          <a:r>
            <a:rPr lang="zh-CN" altLang="en-US" sz="1400" b="1" dirty="0" smtClean="0">
              <a:solidFill>
                <a:schemeClr val="dk1"/>
              </a:solidFill>
              <a:latin typeface="微软雅黑" panose="020B0503020204020204" pitchFamily="34" charset="-122"/>
              <a:ea typeface="微软雅黑" panose="020B0503020204020204" pitchFamily="34" charset="-122"/>
            </a:rPr>
            <a:t>”。</a:t>
          </a:r>
          <a:endParaRPr lang="zh-CN" altLang="en-US" sz="1400" b="1" dirty="0">
            <a:solidFill>
              <a:schemeClr val="dk1"/>
            </a:solidFill>
            <a:latin typeface="微软雅黑" panose="020B0503020204020204" pitchFamily="34" charset="-122"/>
            <a:ea typeface="微软雅黑" panose="020B0503020204020204" pitchFamily="34" charset="-122"/>
          </a:endParaRPr>
        </a:p>
      </dsp:txBody>
      <dsp:txXfrm>
        <a:off x="0" y="1171226"/>
        <a:ext cx="3576634" cy="2337125"/>
      </dsp:txXfrm>
    </dsp:sp>
    <dsp:sp modelId="{8AD6637D-68E4-4546-B053-8729057570A5}">
      <dsp:nvSpPr>
        <dsp:cNvPr id="5" name="矩形 4"/>
        <dsp:cNvSpPr/>
      </dsp:nvSpPr>
      <dsp:spPr bwMode="white">
        <a:xfrm>
          <a:off x="4077363" y="0"/>
          <a:ext cx="3576634" cy="1171226"/>
        </a:xfrm>
        <a:prstGeom prst="rect">
          <a:avLst/>
        </a:prstGeom>
      </dsp:spPr>
      <dsp:style>
        <a:lnRef idx="2">
          <a:schemeClr val="accent3"/>
        </a:lnRef>
        <a:fillRef idx="1">
          <a:schemeClr val="accent3"/>
        </a:fillRef>
        <a:effectRef idx="0">
          <a:scrgbClr r="0" g="0" b="0"/>
        </a:effectRef>
        <a:fontRef idx="minor">
          <a:schemeClr val="lt1"/>
        </a:fontRef>
      </dsp:style>
      <dsp:txBody>
        <a:bodyPr lIns="113792" tIns="65024" rIns="113792" bIns="6502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ts val="0"/>
            </a:spcBef>
            <a:spcAft>
              <a:spcPts val="0"/>
            </a:spcAft>
          </a:pPr>
          <a:r>
            <a:rPr lang="zh-CN" altLang="en-US" sz="1600" b="1" dirty="0" smtClean="0">
              <a:latin typeface="微软雅黑" panose="020B0503020204020204" pitchFamily="34" charset="-122"/>
              <a:ea typeface="微软雅黑" panose="020B0503020204020204" pitchFamily="34" charset="-122"/>
            </a:rPr>
            <a:t>载波监听</a:t>
          </a:r>
          <a:endParaRPr lang="zh-CN" altLang="en-US" sz="1600" b="1" dirty="0">
            <a:latin typeface="微软雅黑" panose="020B0503020204020204" pitchFamily="34" charset="-122"/>
            <a:ea typeface="微软雅黑" panose="020B0503020204020204" pitchFamily="34" charset="-122"/>
          </a:endParaRPr>
        </a:p>
      </dsp:txBody>
      <dsp:txXfrm>
        <a:off x="4077363" y="0"/>
        <a:ext cx="3576634" cy="1171226"/>
      </dsp:txXfrm>
    </dsp:sp>
    <dsp:sp modelId="{43F97FFB-59E7-4DDE-8C5D-7BAF62EB5EA3}">
      <dsp:nvSpPr>
        <dsp:cNvPr id="6" name="矩形 5"/>
        <dsp:cNvSpPr/>
      </dsp:nvSpPr>
      <dsp:spPr bwMode="white">
        <a:xfrm>
          <a:off x="4077363" y="1171226"/>
          <a:ext cx="3576634" cy="2337125"/>
        </a:xfrm>
        <a:prstGeom prst="rect">
          <a:avLst/>
        </a:prstGeom>
      </dsp:spPr>
      <dsp:style>
        <a:lnRef idx="2">
          <a:schemeClr val="accent3">
            <a:tint val="40000"/>
            <a:alpha val="90000"/>
          </a:schemeClr>
        </a:lnRef>
        <a:fillRef idx="1">
          <a:schemeClr val="accent3">
            <a:tint val="40000"/>
            <a:alpha val="90000"/>
          </a:schemeClr>
        </a:fillRef>
        <a:effectRef idx="0">
          <a:scrgbClr r="0" g="0" b="0"/>
        </a:effectRef>
        <a:fontRef idx="minor"/>
      </dsp:style>
      <dsp:txBody>
        <a:bodyPr lIns="74676" tIns="74676" rIns="99568" bIns="112014"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在物理层用硬件实现。</a:t>
          </a:r>
          <a:endParaRPr lang="zh-CN" altLang="en-US" sz="1400" b="1" dirty="0">
            <a:solidFill>
              <a:schemeClr val="dk1"/>
            </a:solidFill>
            <a:latin typeface="微软雅黑" panose="020B0503020204020204" pitchFamily="34" charset="-122"/>
            <a:ea typeface="微软雅黑" panose="020B0503020204020204" pitchFamily="34" charset="-122"/>
          </a:endParaRPr>
        </a:p>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每个站检查收到的信号强度是否超过一定的门限数值，用此判断是否有其他移动站在信道上发送数据。</a:t>
          </a:r>
          <a:endParaRPr lang="zh-CN" altLang="en-US" sz="1400" b="1" dirty="0">
            <a:solidFill>
              <a:schemeClr val="dk1"/>
            </a:solidFill>
            <a:latin typeface="微软雅黑" panose="020B0503020204020204" pitchFamily="34" charset="-122"/>
            <a:ea typeface="微软雅黑" panose="020B0503020204020204" pitchFamily="34" charset="-122"/>
          </a:endParaRPr>
        </a:p>
        <a:p>
          <a:pPr marL="114300" lvl="1" indent="-114300">
            <a:lnSpc>
              <a:spcPct val="100000"/>
            </a:lnSpc>
            <a:spcBef>
              <a:spcPts val="0"/>
            </a:spcBef>
            <a:spcAft>
              <a:spcPts val="0"/>
            </a:spcAft>
            <a:buChar char="•"/>
          </a:pPr>
          <a:r>
            <a:rPr lang="zh-CN" altLang="en-US" sz="1400" b="1" dirty="0" smtClean="0">
              <a:solidFill>
                <a:schemeClr val="dk1"/>
              </a:solidFill>
              <a:latin typeface="微软雅黑" panose="020B0503020204020204" pitchFamily="34" charset="-122"/>
              <a:ea typeface="微软雅黑" panose="020B0503020204020204" pitchFamily="34" charset="-122"/>
            </a:rPr>
            <a:t>任何站要发送数据之前，必须监听信道。只要监听到信道忙，就不能发送数据。</a:t>
          </a:r>
          <a:endParaRPr lang="zh-CN" altLang="en-US" sz="1400" b="1" dirty="0">
            <a:solidFill>
              <a:schemeClr val="dk1"/>
            </a:solidFill>
            <a:latin typeface="微软雅黑" panose="020B0503020204020204" pitchFamily="34" charset="-122"/>
            <a:ea typeface="微软雅黑" panose="020B0503020204020204" pitchFamily="34" charset="-122"/>
          </a:endParaRPr>
        </a:p>
      </dsp:txBody>
      <dsp:txXfrm>
        <a:off x="4077363" y="1171226"/>
        <a:ext cx="3576634" cy="2337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449128" cy="2854036"/>
        <a:chOff x="0" y="0"/>
        <a:chExt cx="7449128" cy="2854036"/>
      </a:xfrm>
    </dsp:grpSpPr>
    <dsp:sp modelId="{ACA20801-F352-434C-8293-8F2818AFDE5B}">
      <dsp:nvSpPr>
        <dsp:cNvPr id="3" name="矩形 2"/>
        <dsp:cNvSpPr/>
      </dsp:nvSpPr>
      <dsp:spPr bwMode="white">
        <a:xfrm>
          <a:off x="0" y="0"/>
          <a:ext cx="3480901" cy="935648"/>
        </a:xfrm>
        <a:prstGeom prst="rect">
          <a:avLst/>
        </a:prstGeom>
      </dsp:spPr>
      <dsp:style>
        <a:lnRef idx="2">
          <a:schemeClr val="accent2">
            <a:hueOff val="0"/>
            <a:satOff val="0"/>
            <a:lumOff val="0"/>
            <a:alpha val="100000"/>
          </a:schemeClr>
        </a:lnRef>
        <a:fillRef idx="1">
          <a:schemeClr val="accent2">
            <a:hueOff val="0"/>
            <a:satOff val="0"/>
            <a:lumOff val="0"/>
            <a:alpha val="100000"/>
          </a:schemeClr>
        </a:fillRef>
        <a:effectRef idx="1">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内部网关协议 </a:t>
          </a:r>
          <a:r>
            <a:rPr lang="en-US" altLang="en-US" sz="2000" b="1" dirty="0" smtClean="0">
              <a:latin typeface="微软雅黑" panose="020B0503020204020204" pitchFamily="34" charset="-122"/>
              <a:ea typeface="微软雅黑" panose="020B0503020204020204" pitchFamily="34" charset="-122"/>
            </a:rPr>
            <a:t>IGP </a:t>
          </a:r>
          <a:endParaRPr lang="zh-CN" altLang="en-US" sz="2000" b="1" dirty="0">
            <a:latin typeface="微软雅黑" panose="020B0503020204020204" pitchFamily="34" charset="-122"/>
            <a:ea typeface="微软雅黑" panose="020B0503020204020204" pitchFamily="34" charset="-122"/>
          </a:endParaRPr>
        </a:p>
      </dsp:txBody>
      <dsp:txXfrm>
        <a:off x="0" y="0"/>
        <a:ext cx="3480901" cy="935648"/>
      </dsp:txXfrm>
    </dsp:sp>
    <dsp:sp modelId="{19FF7ECD-B0E8-443E-8703-812623A25DE9}">
      <dsp:nvSpPr>
        <dsp:cNvPr id="4" name="矩形 3"/>
        <dsp:cNvSpPr/>
      </dsp:nvSpPr>
      <dsp:spPr bwMode="white">
        <a:xfrm>
          <a:off x="0" y="935648"/>
          <a:ext cx="3480901" cy="1918388"/>
        </a:xfrm>
        <a:prstGeom prst="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96012" tIns="96012" rIns="128016" bIns="144018"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altLang="en-US" sz="1800" b="1" dirty="0" smtClean="0">
              <a:solidFill>
                <a:schemeClr val="dk1"/>
              </a:solidFill>
              <a:latin typeface="微软雅黑" panose="020B0503020204020204" pitchFamily="34" charset="-122"/>
              <a:ea typeface="微软雅黑" panose="020B0503020204020204" pitchFamily="34" charset="-122"/>
            </a:rPr>
            <a:t>Interior Gateway Protocol</a:t>
          </a:r>
          <a:endParaRPr lang="zh-CN" altLang="en-US" sz="1800" b="1" dirty="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在一个自治系统内部使用的路由选择协议</a:t>
          </a:r>
          <a:endParaRPr lang="zh-CN" altLang="en-US" sz="1800" b="1" dirty="0" smtClean="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常用：</a:t>
          </a:r>
          <a:r>
            <a:rPr lang="en-US" altLang="en-US" sz="1800" b="1" dirty="0" smtClean="0">
              <a:solidFill>
                <a:schemeClr val="dk1"/>
              </a:solidFill>
              <a:latin typeface="微软雅黑" panose="020B0503020204020204" pitchFamily="34" charset="-122"/>
              <a:ea typeface="微软雅黑" panose="020B0503020204020204" pitchFamily="34" charset="-122"/>
            </a:rPr>
            <a:t>RIP</a:t>
          </a:r>
          <a:r>
            <a:rPr lang="zh-CN" altLang="en-US" sz="1800" b="1" dirty="0" smtClean="0">
              <a:solidFill>
                <a:schemeClr val="dk1"/>
              </a:solidFill>
              <a:latin typeface="微软雅黑" panose="020B0503020204020204" pitchFamily="34" charset="-122"/>
              <a:ea typeface="微软雅黑" panose="020B0503020204020204" pitchFamily="34" charset="-122"/>
            </a:rPr>
            <a:t>，</a:t>
          </a:r>
          <a:r>
            <a:rPr lang="en-US" altLang="en-US" sz="1800" b="1" dirty="0" smtClean="0">
              <a:solidFill>
                <a:schemeClr val="dk1"/>
              </a:solidFill>
              <a:latin typeface="微软雅黑" panose="020B0503020204020204" pitchFamily="34" charset="-122"/>
              <a:ea typeface="微软雅黑" panose="020B0503020204020204" pitchFamily="34" charset="-122"/>
            </a:rPr>
            <a:t>OSPF</a:t>
          </a:r>
          <a:endParaRPr lang="zh-CN" altLang="en-US" sz="1800" b="1" dirty="0" smtClean="0">
            <a:solidFill>
              <a:schemeClr val="dk1"/>
            </a:solidFill>
            <a:latin typeface="微软雅黑" panose="020B0503020204020204" pitchFamily="34" charset="-122"/>
            <a:ea typeface="微软雅黑" panose="020B0503020204020204" pitchFamily="34" charset="-122"/>
          </a:endParaRPr>
        </a:p>
      </dsp:txBody>
      <dsp:txXfrm>
        <a:off x="0" y="935648"/>
        <a:ext cx="3480901" cy="1918388"/>
      </dsp:txXfrm>
    </dsp:sp>
    <dsp:sp modelId="{2075194E-504D-46FF-9735-28FB3A1952A0}">
      <dsp:nvSpPr>
        <dsp:cNvPr id="5" name="矩形 4"/>
        <dsp:cNvSpPr/>
      </dsp:nvSpPr>
      <dsp:spPr bwMode="white">
        <a:xfrm>
          <a:off x="3968227" y="0"/>
          <a:ext cx="3480901" cy="935648"/>
        </a:xfrm>
        <a:prstGeom prst="rect">
          <a:avLst/>
        </a:prstGeom>
      </dsp:spPr>
      <dsp:style>
        <a:lnRef idx="2">
          <a:schemeClr val="accent2">
            <a:hueOff val="-2940000"/>
            <a:satOff val="-99999"/>
            <a:lumOff val="49804"/>
            <a:alpha val="100000"/>
          </a:schemeClr>
        </a:lnRef>
        <a:fillRef idx="1">
          <a:schemeClr val="accent2">
            <a:hueOff val="-2940000"/>
            <a:satOff val="-99999"/>
            <a:lumOff val="49804"/>
            <a:alpha val="100000"/>
          </a:schemeClr>
        </a:fillRef>
        <a:effectRef idx="1">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rgbClr val="0000FF"/>
              </a:solidFill>
              <a:latin typeface="微软雅黑" panose="020B0503020204020204" pitchFamily="34" charset="-122"/>
              <a:ea typeface="微软雅黑" panose="020B0503020204020204" pitchFamily="34" charset="-122"/>
            </a:rPr>
            <a:t>外部网关协议 </a:t>
          </a:r>
          <a:r>
            <a:rPr lang="en-US" altLang="en-US" sz="2000" b="1" dirty="0" smtClean="0">
              <a:solidFill>
                <a:srgbClr val="0000FF"/>
              </a:solidFill>
              <a:latin typeface="微软雅黑" panose="020B0503020204020204" pitchFamily="34" charset="-122"/>
              <a:ea typeface="微软雅黑" panose="020B0503020204020204" pitchFamily="34" charset="-122"/>
            </a:rPr>
            <a:t>EGP </a:t>
          </a:r>
          <a:endParaRPr lang="zh-CN" altLang="en-US" sz="2000" b="1" dirty="0">
            <a:solidFill>
              <a:srgbClr val="0000FF"/>
            </a:solidFill>
            <a:latin typeface="微软雅黑" panose="020B0503020204020204" pitchFamily="34" charset="-122"/>
            <a:ea typeface="微软雅黑" panose="020B0503020204020204" pitchFamily="34" charset="-122"/>
          </a:endParaRPr>
        </a:p>
      </dsp:txBody>
      <dsp:txXfrm>
        <a:off x="3968227" y="0"/>
        <a:ext cx="3480901" cy="935648"/>
      </dsp:txXfrm>
    </dsp:sp>
    <dsp:sp modelId="{4CDFFC38-F27C-472E-A2F4-B6BCE3ADBC7B}">
      <dsp:nvSpPr>
        <dsp:cNvPr id="6" name="矩形 5"/>
        <dsp:cNvSpPr/>
      </dsp:nvSpPr>
      <dsp:spPr bwMode="white">
        <a:xfrm>
          <a:off x="3968227" y="935648"/>
          <a:ext cx="3480901" cy="1918388"/>
        </a:xfrm>
        <a:prstGeom prst="rect">
          <a:avLst/>
        </a:prstGeom>
      </dsp:spPr>
      <dsp:style>
        <a:lnRef idx="2">
          <a:schemeClr val="accent2">
            <a:tint val="40000"/>
            <a:alpha val="90000"/>
            <a:hueOff val="-2400000"/>
            <a:satOff val="-99999"/>
            <a:lumOff val="10196"/>
            <a:alpha val="90196"/>
          </a:schemeClr>
        </a:lnRef>
        <a:fillRef idx="1">
          <a:schemeClr val="accent2">
            <a:tint val="40000"/>
            <a:alpha val="90000"/>
            <a:hueOff val="-2400000"/>
            <a:satOff val="-99999"/>
            <a:lumOff val="10196"/>
            <a:alpha val="90196"/>
          </a:schemeClr>
        </a:fillRef>
        <a:effectRef idx="0">
          <a:scrgbClr r="0" g="0" b="0"/>
        </a:effectRef>
        <a:fontRef idx="minor"/>
      </dsp:style>
      <dsp:txBody>
        <a:bodyPr lIns="96012" tIns="96012" rIns="128016" bIns="144018"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altLang="en-US" sz="1800" b="1" dirty="0" smtClean="0">
              <a:solidFill>
                <a:schemeClr val="dk1"/>
              </a:solidFill>
              <a:latin typeface="微软雅黑" panose="020B0503020204020204" pitchFamily="34" charset="-122"/>
              <a:ea typeface="微软雅黑" panose="020B0503020204020204" pitchFamily="34" charset="-122"/>
            </a:rPr>
            <a:t>External Gateway Protocol</a:t>
          </a:r>
          <a:endParaRPr lang="zh-CN" altLang="en-US" sz="1800" b="1" dirty="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在不同自治系统之间进行路由选择时使用的协议</a:t>
          </a:r>
          <a:endParaRPr lang="zh-CN" altLang="en-US" sz="1800" b="1" dirty="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使用最多：</a:t>
          </a:r>
          <a:r>
            <a:rPr lang="en-US" altLang="en-US" sz="1800" b="1" dirty="0" smtClean="0">
              <a:solidFill>
                <a:schemeClr val="dk1"/>
              </a:solidFill>
              <a:latin typeface="微软雅黑" panose="020B0503020204020204" pitchFamily="34" charset="-122"/>
              <a:ea typeface="微软雅黑" panose="020B0503020204020204" pitchFamily="34" charset="-122"/>
            </a:rPr>
            <a:t>BGP-4</a:t>
          </a:r>
          <a:endParaRPr lang="zh-CN" altLang="en-US" sz="1800" b="1" dirty="0">
            <a:solidFill>
              <a:schemeClr val="dk1"/>
            </a:solidFill>
            <a:latin typeface="微软雅黑" panose="020B0503020204020204" pitchFamily="34" charset="-122"/>
            <a:ea typeface="微软雅黑" panose="020B0503020204020204" pitchFamily="34" charset="-122"/>
          </a:endParaRPr>
        </a:p>
      </dsp:txBody>
      <dsp:txXfrm>
        <a:off x="3968227" y="935648"/>
        <a:ext cx="3480901" cy="1918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10952" cy="3444827"/>
        <a:chOff x="0" y="0"/>
        <a:chExt cx="7110952" cy="3444827"/>
      </a:xfrm>
    </dsp:grpSpPr>
    <dsp:sp modelId="{14B10E15-5814-42D3-93FB-FED52DF5F41F}">
      <dsp:nvSpPr>
        <dsp:cNvPr id="3" name="矩形 2"/>
        <dsp:cNvSpPr/>
      </dsp:nvSpPr>
      <dsp:spPr bwMode="white">
        <a:xfrm>
          <a:off x="0" y="0"/>
          <a:ext cx="3322875" cy="1094347"/>
        </a:xfrm>
        <a:prstGeom prst="rect">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拥塞控制</a:t>
          </a:r>
          <a:endParaRPr lang="zh-CN" altLang="en-US" sz="2000" b="1" dirty="0">
            <a:latin typeface="微软雅黑" panose="020B0503020204020204" pitchFamily="34" charset="-122"/>
            <a:ea typeface="微软雅黑" panose="020B0503020204020204" pitchFamily="34" charset="-122"/>
          </a:endParaRPr>
        </a:p>
      </dsp:txBody>
      <dsp:txXfrm>
        <a:off x="0" y="0"/>
        <a:ext cx="3322875" cy="1094347"/>
      </dsp:txXfrm>
    </dsp:sp>
    <dsp:sp modelId="{72C5BA33-78B4-45DE-B9CA-22A272DDBE2C}">
      <dsp:nvSpPr>
        <dsp:cNvPr id="4" name="矩形 3"/>
        <dsp:cNvSpPr/>
      </dsp:nvSpPr>
      <dsp:spPr bwMode="white">
        <a:xfrm>
          <a:off x="0" y="1094347"/>
          <a:ext cx="3322875" cy="2350480"/>
        </a:xfrm>
        <a:prstGeom prst="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96012" tIns="96012" rIns="128016" bIns="144018"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防止过多的数据注入到网络中，避免网络中的路由器或链路过载。</a:t>
          </a:r>
          <a:endParaRPr lang="zh-CN" altLang="en-US" sz="1800" b="1" dirty="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endParaRPr lang="zh-CN" altLang="en-US" sz="1800" b="1" dirty="0">
            <a:solidFill>
              <a:schemeClr val="dk1"/>
            </a:solidFill>
            <a:latin typeface="微软雅黑" panose="020B0503020204020204" pitchFamily="34" charset="-122"/>
            <a:ea typeface="微软雅黑" panose="020B0503020204020204" pitchFamily="34" charset="-122"/>
          </a:endParaRPr>
        </a:p>
      </dsp:txBody>
      <dsp:txXfrm>
        <a:off x="0" y="1094347"/>
        <a:ext cx="3322875" cy="2350480"/>
      </dsp:txXfrm>
    </dsp:sp>
    <dsp:sp modelId="{3ACFDD6B-963A-45AA-AED6-29B2C66DA9EB}">
      <dsp:nvSpPr>
        <dsp:cNvPr id="5" name="矩形 4"/>
        <dsp:cNvSpPr/>
      </dsp:nvSpPr>
      <dsp:spPr bwMode="white">
        <a:xfrm>
          <a:off x="3788077" y="0"/>
          <a:ext cx="3322875" cy="1094347"/>
        </a:xfrm>
        <a:prstGeom prst="rect">
          <a:avLst/>
        </a:prstGeom>
      </dsp:spPr>
      <dsp:style>
        <a:lnRef idx="2">
          <a:schemeClr val="accent2">
            <a:hueOff val="4680000"/>
            <a:satOff val="-5881"/>
            <a:lumOff val="1176"/>
            <a:alpha val="100000"/>
          </a:schemeClr>
        </a:lnRef>
        <a:fillRef idx="1">
          <a:schemeClr val="accent2">
            <a:hueOff val="4680000"/>
            <a:satOff val="-5881"/>
            <a:lumOff val="1176"/>
            <a:alpha val="100000"/>
          </a:schemeClr>
        </a:fillRef>
        <a:effectRef idx="0">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latin typeface="微软雅黑" panose="020B0503020204020204" pitchFamily="34" charset="-122"/>
              <a:ea typeface="微软雅黑" panose="020B0503020204020204" pitchFamily="34" charset="-122"/>
            </a:rPr>
            <a:t>流量控制</a:t>
          </a:r>
          <a:endParaRPr lang="zh-CN" altLang="en-US" sz="2000" b="1" dirty="0">
            <a:latin typeface="微软雅黑" panose="020B0503020204020204" pitchFamily="34" charset="-122"/>
            <a:ea typeface="微软雅黑" panose="020B0503020204020204" pitchFamily="34" charset="-122"/>
          </a:endParaRPr>
        </a:p>
      </dsp:txBody>
      <dsp:txXfrm>
        <a:off x="3788077" y="0"/>
        <a:ext cx="3322875" cy="1094347"/>
      </dsp:txXfrm>
    </dsp:sp>
    <dsp:sp modelId="{AAB91EAD-75AE-4168-8A7F-B7A023AD8367}">
      <dsp:nvSpPr>
        <dsp:cNvPr id="6" name="矩形 5"/>
        <dsp:cNvSpPr/>
      </dsp:nvSpPr>
      <dsp:spPr bwMode="white">
        <a:xfrm>
          <a:off x="3788077" y="1094347"/>
          <a:ext cx="3322875" cy="2350480"/>
        </a:xfrm>
        <a:prstGeom prst="rect">
          <a:avLst/>
        </a:prstGeom>
      </dsp:spPr>
      <dsp:style>
        <a:lnRef idx="2">
          <a:schemeClr val="accent2">
            <a:tint val="40000"/>
            <a:alpha val="90000"/>
            <a:hueOff val="5040000"/>
            <a:satOff val="-2744"/>
            <a:lumOff val="0"/>
            <a:alpha val="90196"/>
          </a:schemeClr>
        </a:lnRef>
        <a:fillRef idx="1">
          <a:schemeClr val="accent2">
            <a:tint val="40000"/>
            <a:alpha val="90000"/>
            <a:hueOff val="5040000"/>
            <a:satOff val="-2744"/>
            <a:lumOff val="0"/>
            <a:alpha val="90196"/>
          </a:schemeClr>
        </a:fillRef>
        <a:effectRef idx="0">
          <a:scrgbClr r="0" g="0" b="0"/>
        </a:effectRef>
        <a:fontRef idx="minor"/>
      </dsp:style>
      <dsp:txBody>
        <a:bodyPr lIns="96012" tIns="96012" rIns="128016" bIns="144018"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抑制发送端发送数据的速率，以使接收端来得及接收。</a:t>
          </a:r>
          <a:endParaRPr lang="zh-CN" altLang="en-US" sz="1800" b="1" dirty="0">
            <a:solidFill>
              <a:schemeClr val="dk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15000"/>
            </a:spcAft>
            <a:buChar char="•"/>
          </a:pPr>
          <a:r>
            <a:rPr lang="zh-CN" altLang="en-US" sz="1800" b="1" dirty="0" smtClean="0">
              <a:solidFill>
                <a:schemeClr val="dk1"/>
              </a:solidFill>
              <a:latin typeface="微软雅黑" panose="020B0503020204020204" pitchFamily="34" charset="-122"/>
              <a:ea typeface="微软雅黑" panose="020B0503020204020204" pitchFamily="34" charset="-122"/>
            </a:rPr>
            <a:t>点对点通信量的控制，是个端到端的问题。</a:t>
          </a:r>
          <a:endParaRPr lang="zh-CN" altLang="en-US" sz="1800" b="1" dirty="0">
            <a:solidFill>
              <a:schemeClr val="dk1"/>
            </a:solidFill>
            <a:latin typeface="微软雅黑" panose="020B0503020204020204" pitchFamily="34" charset="-122"/>
            <a:ea typeface="微软雅黑" panose="020B0503020204020204" pitchFamily="34" charset="-122"/>
          </a:endParaRPr>
        </a:p>
      </dsp:txBody>
      <dsp:txXfrm>
        <a:off x="3788077" y="1094347"/>
        <a:ext cx="3322875" cy="2350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2-04T15:59:35"/>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3471.333 7055.333 767,'-6.576'0.000'0,"-0.087"-3.128"-4,0.670-2.521 2,-2.655-2.425-1,3.317 4.039 1,-0.440 0.466 1,-0.341 0.576-1,-0.252 0.599 1,-4.793-1.964-1,5.055 2.261 2,-0.381 0.179 2,-1.782-0.109 3,-0.354 0.079-8,0.054 0.035 1,0.319 0.003 0,0.469-0.018 3,0.380 0.049 0,0.792 0.221-3,-4.292-0.858-1,2.876 1.054 7,1.542 0.711 1,-1.759 0.425-2,1.303 0.373-2,0.883 0.092 0,-1.343 0.042-3,1.379-0.101 1,-1.009-0.027 0,-0.216-0.022 1,-1.502-0.017 0,-0.990 0.281 1,-0.423 1.832-2,-1.410 3.205-1,5.489-1.012 0,0.294 0.868 1,-0.637 1.157 0,-0.566 0.583 0,-0.713 0.393 1,1.548-1.577-1,0.170-0.222 0,0.290-0.301 1,0.357-0.340-1,-0.829 1.692 0,0.536 0.032 2,0.495-0.227 1,0.968-0.843 3,0.250 0.085-4,0.181 0.166-2,-0.167 0.939-1,0.649-0.390 2,0.682-0.532 0,-0.532 3.656 1,1.620 0.545 1,0.785-3.644-2,-0.212-0.334-1,-1.611 3.877 0,0.080-1.856 3,0.405-0.347 0,0.782-0.456-1,0.563 0.662 0,0.333 0.484-1,0.244-0.499-1,0.141-1.279-1,0.104 1.532 2,-0.013-0.750 2,-0.051-0.278 0,-0.042 0.418-2,-0.014 2.435 0,-0.009-3.912 0,-0.002 0.405-2,-0.001 0.016 1,-0.000-0.226-1,-0.002 4.037 1,0.001-2.385 1,0.000-0.386 2,0.000-0.064-1,0.000-0.989-1,0.292 0.576 2,1.232-0.378-3,0.799 0.323 0,0.604-0.080 0,0.281-0.474 0,0.058-0.677 1,2.932 3.539-2,-0.772-2.583 2,-0.346-2.244 1,2.097-1.466 2,-0.975-0.765 1,-0.172 1.392-5,-1.082 0.390 0,0.489 0.852 0,-0.218 0.065 1,-0.456-0.273 0,1.078 0.927 0,-0.599-2.507 0,0.820-3.616 2,0.483 0.544-1,1.001-0.008-2,-0.665-0.001 1,1.157 0.234-1,-1.002 1.433 0,-1.418 0.759 0,0.488 0.227 2,-0.006-0.450 1,1.328-0.520-2,-0.950-1.293-1,1.692-0.307 3,1.109-0.142-3,-1.889-0.021-1,0.576-0.003 1,1.165 0.014 2,-0.097 0.026-1,-0.696 0.019-2,0.312 0.012 1,-0.877 0.009 2,-1.230 0.004 0,0.659 0.336 0,0.846 1.943 0,-0.071 1.062-1,-0.674-0.621-1,-0.534-0.910 2,1.051-0.614-1,-0.070-0.660 0,-0.136-0.393 0,-0.125-0.188 0,-0.168-0.061 0,-0.746 0.003 1,1.214 0.269-2,0.688 3.015 1,-1.267-0.416 0,0.782-0.473 0,0.115-0.715-1,-1.312-0.751 1,1.021-0.457 0,-1.760-0.441 1,0.780-0.106 0,0.061 0.082-1,0.965 0.084 1,-0.680 0.012-1,1.693-0.001 0,-0.167-0.310-1,-0.344-1.781-1,-2.419-1.231 2,-1.002-0.905 0,0.165-2.796 0,-2.348-2.246 0,-1.088-0.888-1,-0.808 0.611 0,-0.522 0.552 1,-0.316-0.805-1,-0.102 1.105 1,0.004 2.115 0,-0.005-0.406 0,0.001-0.201-1,0.005-0.051 1,0.366 0.069 0,0.587 0.146-1,0.403 0.062 0,0.164 0.424-1,0.016 0.466 3,0.009-0.172 0,-0.170 0.087 1,-0.205-0.031-1,-0.177 0.109-1,0.285-3.801 0,-0.647 3.292-1,-0.422 0.495 2,-0.479-0.329 1,0.353-0.023 1,-0.011 0.007-1,0.000-1.121-2,0.000 0.293 0,0.000-0.044-1,0.000 0.008 0,0.000 1.225 1,0.000-2.356 1,0.000-0.553-1,0.000 2.514 0,0.000-2.026-1,0.000 0.042-1,0.000 0.109 4,0.000-1.358-1,-0.160 1.384-2,-1.002 0.281-1,-1.501-0.455 1,-0.482 0.534 0,0.688 1.617 1,0.355-2.249 1,0.960 2.637 1,-0.828 0.275 0,-1.493-0.336-3,-1.944-0.185 0,-0.219 1.145 1,-1.437 0.608-1,0.529 2.738 1,0.360 2.409 1,0.003-0.712 1,0.015 0.008-1,-0.749 0.000 0,0.899 0.000-2,-2.003 0.000 1,-0.786 0.000-1,0.151 0.000-1,2.542 0.000 2,-0.676 0.000-1,0.237 0.000 3,0.311 0.000-2,-1.356 0.000-1,0.963 0.000 1,-0.129 0.000 1,-0.306 0.000 0,0.640 0.000 0,-0.037 0.000-2,-1.824 0.000-1,2.126 0.000 1,-0.727 0.000 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2-04T15:59:3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9105.333 7010.333 767,'-5.059'-5.059'0,"0.886"-0.389"0,2.233-1.208-5,-1.562 0.066 5,-0.750 1.244-1,-0.687-0.020 1,-2.179-1.405-3,-1.776 0.607 2,-0.699 1.814 1,1.732 2.167-2,-0.660 0.942 0,-2.637 0.663 3,1.469 0.536 0,0.027 0.167 1,-3.150 0.071-4,4.919-0.099 1,-0.553-0.009-1,-0.178-0.012 1,0.081-0.012 2,0.250-0.013 0,0.345-0.012-1,1.505-0.013-2,0.395-0.007 0,-6.632 0.005-2,5.539-0.020 5,0.697-0.004 6,-4.082-0.006-5,3.773-0.002-1,0.316 0.001-1,-1.020 0.000 2,0.210 0.002-1,-0.008 0.002-2,0.015 0.001 2,0.999 1.187-1,1.380 2.469 1,0.397 3.921-2,-0.102 2.754 1,2.112-4.511-2,-0.196 0.446 1,0.040 0.151 0,0.193-0.055 0,0.283-0.188 0,0.221 0.653-1,-0.004 0.652 2,-0.070 0.109 2,-0.185 0.046 0,0.195-0.042-1,0.184-0.119-3,0.249-0.464 1,0.273-0.651 0,-1.157 4.242 4,-0.946-0.630-3,1.288-2.694 3,0.495 0.440-5,0.267 0.225 0,0.275-0.220 2,0.256-0.168 0,0.225-0.122 0,0.186-0.083-1,0.146-0.052 1,0.109-0.029 0,0.077-0.012 0,0.049-0.724 0,0.028-0.384 0,0.075 6.108 0,-0.048-5.688 2,-0.005-0.225-1,-0.012 0.832 0,-0.007 0.921-3,-0.007 0.501 1,-0.007 0.192 1,-0.006-0.022 0,-0.004-0.026-2,-0.004-0.624 0,-0.004-0.727 0,-0.001 4.333-1,-0.004-3.797 9,-0.001-0.353-3,0.000-0.544-3,0.000-0.589 0,-0.002 4.797 0,0.002-2.301 2,0.000-0.746 0,0.002-0.820-1,0.000-1.029-1,0.000 0.558 0,0.000 0.699 1,0.000 0.113-2,0.000-0.331 1,0.000-1.308 0,0.000 0.493 0,0.000 1.175 0,0.000-1.150 1,0.000 0.214 0,0.000-0.627-1,0.000 1.150-1,0.000-0.418 2,0.000 0.450-1,0.000 0.172 0,0.812-0.289-1,2.854-0.585 1,2.157 2.284 0,0.725 0.300-3,-3.050-4.318 3,2.400 4.515-1,-0.632-0.153-1,0.146-0.774 5,0.562-0.445-3,0.572-1.368 0,0.425-1.978-1,0.257-0.250 3,-1.143-0.973-2,-0.050-0.835 0,0.339-0.864 0,0.635-0.826 1,2.146-0.530 0,0.905 0.212-2,-3.944 0.522 0,-0.026 0.220-1,4.150 1.713 1,-1.294 0.815 2,-0.813 0.229-1,1.089-0.647 0,-2.923-2.145 2,0.648-0.331-2,4.854 0.044-1,-3.521-0.688-2,0.154-0.153 1,-0.547-0.116 2,-0.025-0.074 0,-0.051-0.052 0,1.409-0.048 0,-0.055-0.023 0,-0.093-0.006-1,-0.107 0.004 0,-2.235 0.024 1,-0.398 0.007-1,5.074-0.028 0,-1.532 0.030 4,-0.034 0.022 1,-0.267-0.126-3,2.240-0.910 1,-0.073-1.402-3,-2.247-1.270-1,-3.371-0.634-1,-0.517 0.486 5,2.571 0.624 2,-0.838 1.492-4,3.581-0.385 0,-2.438-0.779-1,-3.103-0.321 2,-0.478-1.487-1,-0.789-0.786 1,-1.114 0.302-1,0.367-1.803 2,2.686 4.013-1,1.818 0.407-2,-0.978-4.219-1,-1.560-2.089 2,-1.556 1.373 0,-0.003 0.771-2,1.947 3.936 2,-3.634-4.780 4,-1.573-2.574-4,-0.394-0.632-2,-0.116 0.629 0,-0.043 1.496 0,-0.015 0.346 1,0.003-1.272 3,0.029 2.846-2,0.004-0.667 0,0.005 0.689-1,0.004 0.303 2,-0.002-4.983-1,0.007 2.431-2,0.003 1.341 3,0.002 0.771 2,0.000 0.079-2,0.000 0.026-2,-0.002-1.664 2,0.000-1.446-1,0.000 0.573-1,0.000 1.431 0,0.000 1.350 2,0.000 0.192 0,0.000 0.142-2,0.000-3.163 2,0.000 1.772-1,0.000-0.158-1,0.000-3.036 0,0.000 0.905 0,0.000 1.748 2,0.000 1.465-1,0.000-2.191 0,0.000 2.289 2,0.000-0.342 0,0.000-1.488-3,0.000-2.317 0,0.000 0.726 0,0.000 1.374-1,0.000 1.393 1,0.000 1.208 3,0.000-1.354-1,0.000 0.039 0,0.000 0.335 0,0.000 0.109-2,0.000-0.694 1,0.000 0.351-1,0.000 1.076 1,0.000-0.747 0,0.000 0.009 2,-2.145 0.396-1,-1.740 0.439-1,0.966-0.067 0,-2.325-2.518-1,0.285 1.840 0,0.042 0.768 0,0.535 0.720 0,0.615-0.439 0,2.427-0.708 4,-1.285 0.599-1,-2.320 1.079-2,-1.410 1.569 0,-1.600-1.027-1,1.548 1.300 0,-1.672 0.427 0,-0.136 0.990 0,0.181 0.781 3,0.712 0.494-2,0.682 0.233-1,-2.119 0.128 2,-1.542 0.021-1,1.362-0.045 0,0.687-0.027 0,-1.553-0.016-2,1.408-0.021 2,1.568-0.010 1,-1.727-0.006-1,1.011-0.001 0,-3.643 0.000 1,1.253 0.001-2,0.137 0.000-1,1.255 0.000 2,0.804 0.001 1,0.343 0.000-1,-0.971 0.000 1,1.550 0.000 0,-1.843 0.000 0,1.362 0.000 0,-1.785 0.000-2,-1.451 0.000-1,1.016 0.000 2,2.251 0.000 1,0.167 0.000-3,-0.441 0.000 3,-0.625 0.000 3,1.302 0.000-4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CBC7945-F81F-4D2B-8850-5B6C88C84A5D}"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2771" name="Rectangle 2"/>
          <p:cNvSpPr>
            <a:spLocks noRot="1" noTextEdit="1"/>
          </p:cNvSpPr>
          <p:nvPr>
            <p:ph type="sldImg"/>
          </p:nvPr>
        </p:nvSpPr>
        <p:spPr>
          <a:ln/>
        </p:spPr>
      </p:sp>
      <p:sp>
        <p:nvSpPr>
          <p:cNvPr id="32772" name="Rectangle 3"/>
          <p:cNvSpPr>
            <a:spLocks noGrp="1"/>
          </p:cNvSpPr>
          <p:nvPr>
            <p:ph type="body" idx="1"/>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eaLnBrk="1" hangingPunct="1">
              <a:spcBef>
                <a:spcPct val="0"/>
              </a:spcBef>
            </a:pPr>
            <a:endParaRPr lang="zh-CN" altLang="en-US" dirty="0"/>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ln/>
        </p:spPr>
        <p:txBody>
          <a:bodyPr wrap="square" lIns="91440" tIns="45720" rIns="91440" bIns="45720" anchor="t" anchorCtr="0"/>
          <a:p>
            <a:pPr lvl="0" eaLnBrk="1" hangingPunct="1">
              <a:spcBef>
                <a:spcPct val="0"/>
              </a:spcBef>
            </a:pPr>
            <a:endParaRPr lang="zh-CN" altLang="en-US" dirty="0"/>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77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5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31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4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solidFill>
                  <a:srgbClr val="000000"/>
                </a:solidFill>
                <a:latin typeface="Calibri" panose="020F0502020204030204" pitchFamily="34" charset="0"/>
              </a:rPr>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1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9939" name="Rectangle 2"/>
          <p:cNvSpPr>
            <a:spLocks noRot="1"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0" y="2438400"/>
            <a:ext cx="9009063" cy="1052513"/>
            <a:chOff x="0" y="1536"/>
            <a:chExt cx="5675" cy="663"/>
          </a:xfrm>
        </p:grpSpPr>
        <p:grpSp>
          <p:nvGrpSpPr>
            <p:cNvPr id="4104"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4105"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4609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zh-CN" altLang="en-US"/>
          </a:p>
        </p:txBody>
      </p:sp>
      <p:sp>
        <p:nvSpPr>
          <p:cNvPr id="460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CD13FC-EB14-492E-B474-77A1A3D3F648}"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Click="0" advTm="200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sp>
        <p:nvSpPr>
          <p:cNvPr id="6153" name="AutoShape 5"/>
          <p:cNvSpPr/>
          <p:nvPr userDrawn="1"/>
        </p:nvSpPr>
        <p:spPr>
          <a:xfrm>
            <a:off x="466725" y="812800"/>
            <a:ext cx="8128000" cy="471488"/>
          </a:xfrm>
          <a:prstGeom prst="roundRect">
            <a:avLst>
              <a:gd name="adj" fmla="val 16667"/>
            </a:avLst>
          </a:prstGeom>
          <a:solidFill>
            <a:srgbClr val="00B050"/>
          </a:solidFill>
          <a:ln w="9525">
            <a:noFill/>
          </a:ln>
        </p:spPr>
        <p:txBody>
          <a:bodyPr wrap="none" anchor="ctr" anchorCtr="0"/>
          <a:p>
            <a:pPr lvl="0">
              <a:buNone/>
            </a:pPr>
            <a:endParaRPr lang="zh-CN" altLang="en-US" dirty="0">
              <a:latin typeface="Tahoma" panose="020B0604030504040204" pitchFamily="34" charset="0"/>
            </a:endParaRPr>
          </a:p>
        </p:txBody>
      </p:sp>
      <p:sp>
        <p:nvSpPr>
          <p:cNvPr id="7" name="文本占位符 11"/>
          <p:cNvSpPr>
            <a:spLocks noGrp="1"/>
          </p:cNvSpPr>
          <p:nvPr>
            <p:ph type="body" sz="quarter" idx="11" hasCustomPrompt="1"/>
          </p:nvPr>
        </p:nvSpPr>
        <p:spPr>
          <a:xfrm>
            <a:off x="1249592" y="812359"/>
            <a:ext cx="6632575" cy="472016"/>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endParaRPr lang="zh-CN" altLang="en-US" dirty="0" smtClean="0"/>
          </a:p>
        </p:txBody>
      </p:sp>
      <p:sp>
        <p:nvSpPr>
          <p:cNvPr id="2" name="日期占位符 1"/>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Click="0" advTm="200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7177" name="AutoShape 5"/>
          <p:cNvSpPr/>
          <p:nvPr/>
        </p:nvSpPr>
        <p:spPr>
          <a:xfrm>
            <a:off x="466725" y="812800"/>
            <a:ext cx="8128000" cy="471488"/>
          </a:xfrm>
          <a:prstGeom prst="roundRect">
            <a:avLst>
              <a:gd name="adj" fmla="val 16667"/>
            </a:avLst>
          </a:prstGeom>
          <a:solidFill>
            <a:srgbClr val="00B050"/>
          </a:solidFill>
          <a:ln w="9525">
            <a:noFill/>
          </a:ln>
        </p:spPr>
        <p:txBody>
          <a:bodyPr wrap="none" anchor="ctr" anchorCtr="0"/>
          <a:p>
            <a:pPr lvl="0" eaLnBrk="1" hangingPunct="1">
              <a:buNone/>
            </a:pPr>
            <a:endParaRPr lang="zh-CN" altLang="en-US" dirty="0">
              <a:solidFill>
                <a:srgbClr val="000000"/>
              </a:solidFill>
              <a:latin typeface="Calibri" panose="020F0502020204030204" pitchFamily="34" charset="0"/>
            </a:endParaRPr>
          </a:p>
        </p:txBody>
      </p:sp>
      <p:sp>
        <p:nvSpPr>
          <p:cNvPr id="8" name="内容占位符 7"/>
          <p:cNvSpPr>
            <a:spLocks noGrp="1"/>
          </p:cNvSpPr>
          <p:nvPr>
            <p:ph sz="quarter" idx="10" hasCustomPrompt="1"/>
          </p:nvPr>
        </p:nvSpPr>
        <p:spPr>
          <a:xfrm>
            <a:off x="466344" y="1284254"/>
            <a:ext cx="8129016" cy="4502653"/>
          </a:xfrm>
          <a:prstGeom prst="rect">
            <a:avLst/>
          </a:prstGeom>
        </p:spPr>
        <p:txBody>
          <a:bodyPr/>
          <a:lstStyle>
            <a:lvl1pPr marL="342900" indent="-342900">
              <a:lnSpc>
                <a:spcPts val="3000"/>
              </a:lnSpc>
              <a:spcBef>
                <a:spcPts val="0"/>
              </a:spcBef>
              <a:buClr>
                <a:srgbClr val="0066CC"/>
              </a:buClr>
              <a:buFont typeface="Wingdings" panose="05000000000000000000" pitchFamily="2" charset="2"/>
              <a:buChar char="l"/>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vl2pPr marL="742950" indent="-285750">
              <a:lnSpc>
                <a:spcPts val="3000"/>
              </a:lnSpc>
              <a:spcBef>
                <a:spcPts val="0"/>
              </a:spcBef>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nSpc>
                <a:spcPts val="3000"/>
              </a:lnSpc>
              <a:spcBef>
                <a:spcPts val="0"/>
              </a:spcBef>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nSpc>
                <a:spcPts val="3000"/>
              </a:lnSpc>
              <a:spcBef>
                <a:spcPts val="0"/>
              </a:spcBef>
              <a:defRPr sz="1400" b="1">
                <a:latin typeface="微软雅黑" panose="020B0503020204020204" pitchFamily="34" charset="-122"/>
                <a:ea typeface="微软雅黑" panose="020B0503020204020204" pitchFamily="34" charset="-122"/>
              </a:defRPr>
            </a:lvl4pPr>
            <a:lvl5pPr>
              <a:lnSpc>
                <a:spcPts val="3000"/>
              </a:lnSpc>
              <a:spcBef>
                <a:spcPts val="0"/>
              </a:spcBef>
              <a:defRPr sz="1400" b="1">
                <a:latin typeface="微软雅黑" panose="020B0503020204020204" pitchFamily="34" charset="-122"/>
                <a:ea typeface="微软雅黑" panose="020B0503020204020204" pitchFamily="34" charset="-122"/>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文本占位符 11"/>
          <p:cNvSpPr>
            <a:spLocks noGrp="1"/>
          </p:cNvSpPr>
          <p:nvPr>
            <p:ph type="body" sz="quarter" idx="11" hasCustomPrompt="1"/>
          </p:nvPr>
        </p:nvSpPr>
        <p:spPr>
          <a:xfrm>
            <a:off x="1249592" y="812364"/>
            <a:ext cx="6632575" cy="472016"/>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endParaRPr lang="zh-CN" altLang="en-US" dirty="0" smtClean="0"/>
          </a:p>
        </p:txBody>
      </p:sp>
      <p:sp>
        <p:nvSpPr>
          <p:cNvPr id="2" name="日期占位符 1"/>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Click="0" advTm="200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sp>
        <p:nvSpPr>
          <p:cNvPr id="8201" name="AutoShape 12"/>
          <p:cNvSpPr/>
          <p:nvPr userDrawn="1"/>
        </p:nvSpPr>
        <p:spPr>
          <a:xfrm>
            <a:off x="466725" y="811213"/>
            <a:ext cx="8128000" cy="563562"/>
          </a:xfrm>
          <a:prstGeom prst="roundRect">
            <a:avLst>
              <a:gd name="adj" fmla="val 16667"/>
            </a:avLst>
          </a:prstGeom>
          <a:solidFill>
            <a:srgbClr val="0089FA"/>
          </a:solidFill>
          <a:ln w="9525">
            <a:noFill/>
          </a:ln>
        </p:spPr>
        <p:txBody>
          <a:bodyPr wrap="none" anchor="ctr" anchorCtr="0"/>
          <a:p>
            <a:pPr lvl="0" eaLnBrk="1" hangingPunct="1">
              <a:buNone/>
            </a:pPr>
            <a:endParaRPr lang="zh-CN" altLang="en-US" dirty="0">
              <a:solidFill>
                <a:srgbClr val="000000"/>
              </a:solidFill>
              <a:latin typeface="Calibri" panose="020F0502020204030204" pitchFamily="34" charset="0"/>
            </a:endParaRPr>
          </a:p>
        </p:txBody>
      </p:sp>
      <p:sp>
        <p:nvSpPr>
          <p:cNvPr id="12" name="文本占位符 11"/>
          <p:cNvSpPr>
            <a:spLocks noGrp="1"/>
          </p:cNvSpPr>
          <p:nvPr>
            <p:ph type="body" sz="quarter" idx="10" hasCustomPrompt="1"/>
          </p:nvPr>
        </p:nvSpPr>
        <p:spPr>
          <a:xfrm>
            <a:off x="1249592" y="850181"/>
            <a:ext cx="6632575" cy="490295"/>
          </a:xfrm>
          <a:prstGeom prst="rect">
            <a:avLst/>
          </a:prstGeom>
        </p:spPr>
        <p:txBody>
          <a:bodyPr anchor="ct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endParaRPr lang="zh-CN" altLang="en-US" dirty="0" smtClean="0"/>
          </a:p>
        </p:txBody>
      </p:sp>
      <p:sp>
        <p:nvSpPr>
          <p:cNvPr id="5" name="内容占位符 7"/>
          <p:cNvSpPr>
            <a:spLocks noGrp="1"/>
          </p:cNvSpPr>
          <p:nvPr>
            <p:ph sz="quarter" idx="11" hasCustomPrompt="1"/>
          </p:nvPr>
        </p:nvSpPr>
        <p:spPr>
          <a:xfrm>
            <a:off x="466344" y="1370107"/>
            <a:ext cx="8129016" cy="4416800"/>
          </a:xfrm>
          <a:prstGeom prst="rect">
            <a:avLst/>
          </a:prstGeom>
        </p:spPr>
        <p:txBody>
          <a:bodyPr/>
          <a:lstStyle>
            <a:lvl1pPr marL="342900" indent="-342900">
              <a:lnSpc>
                <a:spcPts val="3000"/>
              </a:lnSpc>
              <a:spcBef>
                <a:spcPts val="0"/>
              </a:spcBef>
              <a:spcAft>
                <a:spcPts val="0"/>
              </a:spcAft>
              <a:buClr>
                <a:srgbClr val="0066CC"/>
              </a:buClr>
              <a:buFont typeface="Wingdings" panose="05000000000000000000" pitchFamily="2" charset="2"/>
              <a:buChar char="l"/>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vl2pPr marL="742950" indent="-285750">
              <a:lnSpc>
                <a:spcPts val="3000"/>
              </a:lnSpc>
              <a:spcBef>
                <a:spcPts val="0"/>
              </a:spcBef>
              <a:spcAft>
                <a:spcPts val="0"/>
              </a:spcAft>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nSpc>
                <a:spcPts val="3000"/>
              </a:lnSpc>
              <a:spcBef>
                <a:spcPts val="0"/>
              </a:spcBef>
              <a:spcAft>
                <a:spcPts val="0"/>
              </a:spcAft>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nSpc>
                <a:spcPts val="3000"/>
              </a:lnSpc>
              <a:spcBef>
                <a:spcPts val="0"/>
              </a:spcBef>
              <a:spcAft>
                <a:spcPts val="0"/>
              </a:spcAft>
              <a:defRPr sz="1400" b="1">
                <a:latin typeface="微软雅黑" panose="020B0503020204020204" pitchFamily="34" charset="-122"/>
                <a:ea typeface="微软雅黑" panose="020B0503020204020204" pitchFamily="34" charset="-122"/>
              </a:defRPr>
            </a:lvl4pPr>
            <a:lvl5pPr>
              <a:lnSpc>
                <a:spcPts val="3000"/>
              </a:lnSpc>
              <a:spcBef>
                <a:spcPts val="0"/>
              </a:spcBef>
              <a:spcAft>
                <a:spcPts val="0"/>
              </a:spcAft>
              <a:defRPr sz="1400" b="1">
                <a:latin typeface="微软雅黑" panose="020B0503020204020204" pitchFamily="34" charset="-122"/>
                <a:ea typeface="微软雅黑" panose="020B0503020204020204" pitchFamily="34" charset="-122"/>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日期占位符 1"/>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3"/>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Click="0" advTm="200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5"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5"/>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5"/>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5" name="日期占位符 6"/>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7"/>
          <p:cNvSpPr>
            <a:spLocks noGrp="1"/>
          </p:cNvSpPr>
          <p:nvPr>
            <p:ph type="ftr" sz="quarter" idx="1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8"/>
          <p:cNvSpPr>
            <a:spLocks noGrp="1"/>
          </p:cNvSpPr>
          <p:nvPr>
            <p:ph type="sldNum" sz="quarter" idx="1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15" name="日期占位符 2"/>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5" name="日期占位符 1"/>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2"/>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3"/>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4"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5"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3"/>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5"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5"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200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5"/>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5"/>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6"/>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7"/>
          <p:cNvSpPr>
            <a:spLocks noGrp="1"/>
          </p:cNvSpPr>
          <p:nvPr>
            <p:ph type="ftr" sz="quarter" idx="1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8"/>
          <p:cNvSpPr>
            <a:spLocks noGrp="1"/>
          </p:cNvSpPr>
          <p:nvPr>
            <p:ph type="sldNum" sz="quarter" idx="1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14" name="日期占位符 2"/>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3"/>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4"/>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2"/>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3"/>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4"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6"/>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3"/>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a:xfrm>
            <a:off x="457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9A22D17-D596-48B2-ACBB-09058C344CC5}" type="datetimeFigureOut">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灯片编号占位符 5"/>
          <p:cNvSpPr>
            <a:spLocks noGrp="1"/>
          </p:cNvSpPr>
          <p:nvPr>
            <p:ph type="sldNum" sz="quarter" idx="4"/>
          </p:nvPr>
        </p:nvSpPr>
        <p:spPr>
          <a:xfrm>
            <a:off x="655320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85880C-E2C3-4DAB-AE74-D9BE691626AC}" type="slidenum">
              <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advTm="200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1.png"/><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506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506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506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100AD0E-774E-4A93-B683-BBF6E8348C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2050" name="图片 10"/>
          <p:cNvPicPr>
            <a:picLocks noChangeAspect="1"/>
          </p:cNvPicPr>
          <p:nvPr userDrawn="1"/>
        </p:nvPicPr>
        <p:blipFill>
          <a:blip r:embed="rId12"/>
          <a:stretch>
            <a:fillRect/>
          </a:stretch>
        </p:blipFill>
        <p:spPr>
          <a:xfrm>
            <a:off x="141288" y="6216650"/>
            <a:ext cx="1125537" cy="357188"/>
          </a:xfrm>
          <a:prstGeom prst="rect">
            <a:avLst/>
          </a:prstGeom>
          <a:noFill/>
          <a:ln w="9525">
            <a:noFill/>
          </a:ln>
        </p:spPr>
      </p:pic>
      <p:sp>
        <p:nvSpPr>
          <p:cNvPr id="2051" name="Line 3"/>
          <p:cNvSpPr/>
          <p:nvPr userDrawn="1"/>
        </p:nvSpPr>
        <p:spPr>
          <a:xfrm>
            <a:off x="1266825" y="6405563"/>
            <a:ext cx="6942138" cy="0"/>
          </a:xfrm>
          <a:prstGeom prst="line">
            <a:avLst/>
          </a:prstGeom>
          <a:ln w="19050" cap="flat" cmpd="sng">
            <a:solidFill>
              <a:srgbClr val="85D1F7"/>
            </a:solidFill>
            <a:prstDash val="solid"/>
            <a:headEnd type="none" w="med" len="med"/>
            <a:tailEnd type="none" w="med" len="med"/>
          </a:ln>
        </p:spPr>
      </p:sp>
      <p:sp>
        <p:nvSpPr>
          <p:cNvPr id="2052" name="Rectangle 9"/>
          <p:cNvSpPr/>
          <p:nvPr userDrawn="1"/>
        </p:nvSpPr>
        <p:spPr>
          <a:xfrm>
            <a:off x="8208963" y="5859463"/>
            <a:ext cx="609600" cy="812800"/>
          </a:xfrm>
          <a:prstGeom prst="rect">
            <a:avLst/>
          </a:prstGeom>
          <a:solidFill>
            <a:schemeClr val="bg1"/>
          </a:solidFill>
          <a:ln w="25400" cap="flat" cmpd="sng">
            <a:solidFill>
              <a:srgbClr val="85D1F7"/>
            </a:solidFill>
            <a:prstDash val="solid"/>
            <a:miter/>
            <a:headEnd type="none" w="med" len="med"/>
            <a:tailEnd type="none" w="med" len="med"/>
          </a:ln>
        </p:spPr>
        <p:txBody>
          <a:bodyPr wrap="none" anchor="ctr" anchorCtr="0"/>
          <a:p>
            <a:pPr lvl="0" algn="ctr">
              <a:buNone/>
            </a:pPr>
            <a:endParaRPr lang="fr-FR" altLang="zh-CN" dirty="0">
              <a:latin typeface="Tahoma" panose="020B0604030504040204" pitchFamily="34" charset="0"/>
              <a:ea typeface="Arial" panose="020B0604020202020204" pitchFamily="34" charset="0"/>
            </a:endParaRPr>
          </a:p>
        </p:txBody>
      </p:sp>
      <p:pic>
        <p:nvPicPr>
          <p:cNvPr id="2053" name="图片 19"/>
          <p:cNvPicPr>
            <a:picLocks noChangeAspect="1"/>
          </p:cNvPicPr>
          <p:nvPr userDrawn="1"/>
        </p:nvPicPr>
        <p:blipFill>
          <a:blip r:embed="rId13"/>
          <a:stretch>
            <a:fillRect/>
          </a:stretch>
        </p:blipFill>
        <p:spPr>
          <a:xfrm>
            <a:off x="4392613" y="198438"/>
            <a:ext cx="358775" cy="612775"/>
          </a:xfrm>
          <a:prstGeom prst="rect">
            <a:avLst/>
          </a:prstGeom>
          <a:noFill/>
          <a:ln w="9525">
            <a:noFill/>
          </a:ln>
        </p:spPr>
      </p:pic>
      <p:sp>
        <p:nvSpPr>
          <p:cNvPr id="2054" name="Line 3"/>
          <p:cNvSpPr/>
          <p:nvPr userDrawn="1"/>
        </p:nvSpPr>
        <p:spPr>
          <a:xfrm>
            <a:off x="0" y="571500"/>
            <a:ext cx="9144000" cy="0"/>
          </a:xfrm>
          <a:prstGeom prst="line">
            <a:avLst/>
          </a:prstGeom>
          <a:ln w="25400" cap="flat" cmpd="sng">
            <a:solidFill>
              <a:srgbClr val="85D1F7"/>
            </a:solidFill>
            <a:prstDash val="solid"/>
            <a:headEnd type="none" w="med" len="med"/>
            <a:tailEnd type="none" w="med" len="med"/>
          </a:ln>
        </p:spPr>
      </p:sp>
      <p:sp>
        <p:nvSpPr>
          <p:cNvPr id="22" name="矩形 21"/>
          <p:cNvSpPr/>
          <p:nvPr/>
        </p:nvSpPr>
        <p:spPr>
          <a:xfrm>
            <a:off x="4262438" y="165100"/>
            <a:ext cx="600075"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6" name="Line 3"/>
          <p:cNvSpPr/>
          <p:nvPr userDrawn="1"/>
        </p:nvSpPr>
        <p:spPr>
          <a:xfrm>
            <a:off x="0" y="401638"/>
            <a:ext cx="2835275" cy="0"/>
          </a:xfrm>
          <a:prstGeom prst="line">
            <a:avLst/>
          </a:prstGeom>
          <a:ln w="12700" cap="flat" cmpd="sng">
            <a:solidFill>
              <a:srgbClr val="00CC00"/>
            </a:solidFill>
            <a:prstDash val="solid"/>
            <a:headEnd type="none" w="med" len="med"/>
            <a:tailEnd type="none" w="med" len="med"/>
          </a:ln>
        </p:spPr>
      </p:sp>
      <p:sp>
        <p:nvSpPr>
          <p:cNvPr id="2057" name="Rectangle 4"/>
          <p:cNvSpPr/>
          <p:nvPr userDrawn="1"/>
        </p:nvSpPr>
        <p:spPr>
          <a:xfrm>
            <a:off x="4810125" y="219075"/>
            <a:ext cx="1065213" cy="261938"/>
          </a:xfrm>
          <a:prstGeom prst="rect">
            <a:avLst/>
          </a:prstGeom>
          <a:noFill/>
          <a:ln w="9525">
            <a:noFill/>
          </a:ln>
        </p:spPr>
        <p:txBody>
          <a:bodyPr>
            <a:spAutoFit/>
          </a:bodyPr>
          <a:p>
            <a:pPr lvl="0">
              <a:buNone/>
            </a:pPr>
            <a:r>
              <a:rPr lang="fr-FR" altLang="zh-CN" sz="1100" b="1" dirty="0">
                <a:solidFill>
                  <a:srgbClr val="0070C0"/>
                </a:solidFill>
                <a:latin typeface="微软雅黑" panose="020B0503020204020204" pitchFamily="34" charset="-122"/>
                <a:ea typeface="微软雅黑" panose="020B0503020204020204" pitchFamily="34" charset="-122"/>
              </a:rPr>
              <a:t>谢希仁 编著</a:t>
            </a:r>
            <a:endParaRPr lang="fr-FR" altLang="zh-CN" sz="1100" b="1" dirty="0">
              <a:solidFill>
                <a:srgbClr val="0070C0"/>
              </a:solidFill>
              <a:latin typeface="微软雅黑" panose="020B0503020204020204" pitchFamily="34" charset="-122"/>
              <a:ea typeface="微软雅黑" panose="020B0503020204020204" pitchFamily="34" charset="-122"/>
            </a:endParaRPr>
          </a:p>
        </p:txBody>
      </p:sp>
      <p:sp>
        <p:nvSpPr>
          <p:cNvPr id="2058" name="Rectangle 5"/>
          <p:cNvSpPr/>
          <p:nvPr userDrawn="1"/>
        </p:nvSpPr>
        <p:spPr>
          <a:xfrm>
            <a:off x="2835275" y="219075"/>
            <a:ext cx="1492250" cy="261938"/>
          </a:xfrm>
          <a:prstGeom prst="rect">
            <a:avLst/>
          </a:prstGeom>
          <a:noFill/>
          <a:ln w="9525">
            <a:noFill/>
          </a:ln>
        </p:spPr>
        <p:txBody>
          <a:bodyPr wrap="none">
            <a:spAutoFit/>
          </a:bodyPr>
          <a:p>
            <a:pPr lvl="0" algn="r">
              <a:buNone/>
            </a:pPr>
            <a:r>
              <a:rPr lang="fr-FR" altLang="zh-CN" sz="1100" b="1" dirty="0">
                <a:solidFill>
                  <a:srgbClr val="0070C0"/>
                </a:solidFill>
                <a:latin typeface="微软雅黑" panose="020B0503020204020204" pitchFamily="34" charset="-122"/>
                <a:ea typeface="微软雅黑" panose="020B0503020204020204" pitchFamily="34" charset="-122"/>
              </a:rPr>
              <a:t>计算机网络 </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 </a:t>
            </a:r>
            <a:r>
              <a:rPr lang="en-US" altLang="zh-CN" sz="1100" b="1" dirty="0">
                <a:solidFill>
                  <a:srgbClr val="0070C0"/>
                </a:solidFill>
                <a:latin typeface="微软雅黑" panose="020B0503020204020204" pitchFamily="34" charset="-122"/>
                <a:ea typeface="微软雅黑" panose="020B0503020204020204" pitchFamily="34" charset="-122"/>
              </a:rPr>
              <a:t>8 </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altLang="zh-CN" sz="1100" b="1" dirty="0">
              <a:solidFill>
                <a:srgbClr val="0070C0"/>
              </a:solidFill>
              <a:latin typeface="微软雅黑" panose="020B0503020204020204" pitchFamily="34" charset="-122"/>
              <a:ea typeface="微软雅黑" panose="020B0503020204020204" pitchFamily="34" charset="-122"/>
            </a:endParaRPr>
          </a:p>
        </p:txBody>
      </p:sp>
      <p:sp>
        <p:nvSpPr>
          <p:cNvPr id="2059" name="椭圆 25"/>
          <p:cNvSpPr/>
          <p:nvPr userDrawn="1"/>
        </p:nvSpPr>
        <p:spPr>
          <a:xfrm>
            <a:off x="2792413"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a:buNone/>
            </a:pPr>
            <a:endParaRPr lang="zh-CN" altLang="en-US" dirty="0">
              <a:latin typeface="Arial" panose="020B0604020202020204" pitchFamily="34" charset="0"/>
            </a:endParaRPr>
          </a:p>
        </p:txBody>
      </p:sp>
      <p:sp>
        <p:nvSpPr>
          <p:cNvPr id="2060" name="Line 3"/>
          <p:cNvSpPr/>
          <p:nvPr userDrawn="1"/>
        </p:nvSpPr>
        <p:spPr>
          <a:xfrm>
            <a:off x="5713413" y="401638"/>
            <a:ext cx="3430587" cy="0"/>
          </a:xfrm>
          <a:prstGeom prst="line">
            <a:avLst/>
          </a:prstGeom>
          <a:ln w="12700" cap="flat" cmpd="sng">
            <a:solidFill>
              <a:srgbClr val="00CC00"/>
            </a:solidFill>
            <a:prstDash val="solid"/>
            <a:headEnd type="none" w="med" len="med"/>
            <a:tailEnd type="none" w="med" len="med"/>
          </a:ln>
        </p:spPr>
      </p:sp>
      <p:sp>
        <p:nvSpPr>
          <p:cNvPr id="2061" name="椭圆 31"/>
          <p:cNvSpPr/>
          <p:nvPr userDrawn="1"/>
        </p:nvSpPr>
        <p:spPr>
          <a:xfrm>
            <a:off x="5710238"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a:buNone/>
            </a:pPr>
            <a:endParaRPr lang="zh-CN" altLang="en-US" dirty="0">
              <a:latin typeface="Arial" panose="020B0604020202020204" pitchFamily="34" charset="0"/>
            </a:endParaRPr>
          </a:p>
        </p:txBody>
      </p:sp>
      <p:pic>
        <p:nvPicPr>
          <p:cNvPr id="2062" name="图片 32"/>
          <p:cNvPicPr>
            <a:picLocks noChangeAspect="1"/>
          </p:cNvPicPr>
          <p:nvPr userDrawn="1"/>
        </p:nvPicPr>
        <p:blipFill>
          <a:blip r:embed="rId14"/>
          <a:stretch>
            <a:fillRect/>
          </a:stretch>
        </p:blipFill>
        <p:spPr>
          <a:xfrm>
            <a:off x="4387850" y="198438"/>
            <a:ext cx="358775" cy="612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spd="slow" advTm="2000"/>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3074" name="图片 15"/>
          <p:cNvPicPr>
            <a:picLocks noChangeAspect="1"/>
          </p:cNvPicPr>
          <p:nvPr userDrawn="1"/>
        </p:nvPicPr>
        <p:blipFill>
          <a:blip r:embed="rId12"/>
          <a:stretch>
            <a:fillRect/>
          </a:stretch>
        </p:blipFill>
        <p:spPr>
          <a:xfrm>
            <a:off x="141288" y="6216650"/>
            <a:ext cx="1125537" cy="357188"/>
          </a:xfrm>
          <a:prstGeom prst="rect">
            <a:avLst/>
          </a:prstGeom>
          <a:noFill/>
          <a:ln w="9525">
            <a:noFill/>
          </a:ln>
        </p:spPr>
      </p:pic>
      <p:sp>
        <p:nvSpPr>
          <p:cNvPr id="3075" name="Line 3"/>
          <p:cNvSpPr/>
          <p:nvPr userDrawn="1"/>
        </p:nvSpPr>
        <p:spPr>
          <a:xfrm>
            <a:off x="1266825" y="6405563"/>
            <a:ext cx="6942138" cy="0"/>
          </a:xfrm>
          <a:prstGeom prst="line">
            <a:avLst/>
          </a:prstGeom>
          <a:ln w="19050" cap="flat" cmpd="sng">
            <a:solidFill>
              <a:srgbClr val="85D1F7"/>
            </a:solidFill>
            <a:prstDash val="solid"/>
            <a:headEnd type="none" w="med" len="med"/>
            <a:tailEnd type="none" w="med" len="med"/>
          </a:ln>
        </p:spPr>
      </p:sp>
      <p:sp>
        <p:nvSpPr>
          <p:cNvPr id="3076" name="Rectangle 9"/>
          <p:cNvSpPr/>
          <p:nvPr userDrawn="1"/>
        </p:nvSpPr>
        <p:spPr>
          <a:xfrm>
            <a:off x="8208963" y="5859463"/>
            <a:ext cx="609600" cy="812800"/>
          </a:xfrm>
          <a:prstGeom prst="rect">
            <a:avLst/>
          </a:prstGeom>
          <a:solidFill>
            <a:schemeClr val="bg1"/>
          </a:solidFill>
          <a:ln w="25400" cap="flat" cmpd="sng">
            <a:solidFill>
              <a:srgbClr val="85D1F7"/>
            </a:solidFill>
            <a:prstDash val="solid"/>
            <a:miter/>
            <a:headEnd type="none" w="med" len="med"/>
            <a:tailEnd type="none" w="med" len="med"/>
          </a:ln>
        </p:spPr>
        <p:txBody>
          <a:bodyPr wrap="none" anchor="ctr" anchorCtr="0"/>
          <a:p>
            <a:pPr lvl="0" algn="ctr">
              <a:buNone/>
            </a:pPr>
            <a:endParaRPr lang="fr-FR" altLang="zh-CN" dirty="0">
              <a:latin typeface="Tahoma" panose="020B0604030504040204" pitchFamily="34" charset="0"/>
              <a:ea typeface="Arial" panose="020B0604020202020204" pitchFamily="34" charset="0"/>
            </a:endParaRPr>
          </a:p>
        </p:txBody>
      </p:sp>
      <p:sp>
        <p:nvSpPr>
          <p:cNvPr id="3077" name="Line 3"/>
          <p:cNvSpPr/>
          <p:nvPr userDrawn="1"/>
        </p:nvSpPr>
        <p:spPr>
          <a:xfrm>
            <a:off x="0" y="571500"/>
            <a:ext cx="9144000" cy="0"/>
          </a:xfrm>
          <a:prstGeom prst="line">
            <a:avLst/>
          </a:prstGeom>
          <a:ln w="25400" cap="flat" cmpd="sng">
            <a:solidFill>
              <a:srgbClr val="85D1F7"/>
            </a:solidFill>
            <a:prstDash val="solid"/>
            <a:headEnd type="none" w="med" len="med"/>
            <a:tailEnd type="none" w="med" len="med"/>
          </a:ln>
        </p:spPr>
      </p:sp>
      <p:sp>
        <p:nvSpPr>
          <p:cNvPr id="21" name="矩形 20"/>
          <p:cNvSpPr/>
          <p:nvPr/>
        </p:nvSpPr>
        <p:spPr>
          <a:xfrm>
            <a:off x="4262438" y="165100"/>
            <a:ext cx="600075"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9" name="Line 3"/>
          <p:cNvSpPr/>
          <p:nvPr userDrawn="1"/>
        </p:nvSpPr>
        <p:spPr>
          <a:xfrm>
            <a:off x="0" y="401638"/>
            <a:ext cx="2835275" cy="0"/>
          </a:xfrm>
          <a:prstGeom prst="line">
            <a:avLst/>
          </a:prstGeom>
          <a:ln w="12700" cap="flat" cmpd="sng">
            <a:solidFill>
              <a:srgbClr val="00CC00"/>
            </a:solidFill>
            <a:prstDash val="solid"/>
            <a:headEnd type="none" w="med" len="med"/>
            <a:tailEnd type="none" w="med" len="med"/>
          </a:ln>
        </p:spPr>
      </p:sp>
      <p:sp>
        <p:nvSpPr>
          <p:cNvPr id="3080" name="Rectangle 4"/>
          <p:cNvSpPr/>
          <p:nvPr userDrawn="1"/>
        </p:nvSpPr>
        <p:spPr>
          <a:xfrm>
            <a:off x="4810125" y="219075"/>
            <a:ext cx="1065213" cy="261938"/>
          </a:xfrm>
          <a:prstGeom prst="rect">
            <a:avLst/>
          </a:prstGeom>
          <a:noFill/>
          <a:ln w="9525">
            <a:noFill/>
          </a:ln>
        </p:spPr>
        <p:txBody>
          <a:bodyPr>
            <a:spAutoFit/>
          </a:bodyPr>
          <a:p>
            <a:pPr lvl="0">
              <a:buNone/>
            </a:pPr>
            <a:r>
              <a:rPr lang="fr-FR" altLang="zh-CN" sz="1100" b="1" dirty="0">
                <a:solidFill>
                  <a:srgbClr val="0070C0"/>
                </a:solidFill>
                <a:latin typeface="微软雅黑" panose="020B0503020204020204" pitchFamily="34" charset="-122"/>
                <a:ea typeface="微软雅黑" panose="020B0503020204020204" pitchFamily="34" charset="-122"/>
              </a:rPr>
              <a:t>谢希仁 编著</a:t>
            </a:r>
            <a:endParaRPr lang="fr-FR" altLang="zh-CN" sz="1100" b="1" dirty="0">
              <a:solidFill>
                <a:srgbClr val="0070C0"/>
              </a:solidFill>
              <a:latin typeface="微软雅黑" panose="020B0503020204020204" pitchFamily="34" charset="-122"/>
              <a:ea typeface="微软雅黑" panose="020B0503020204020204" pitchFamily="34" charset="-122"/>
            </a:endParaRPr>
          </a:p>
        </p:txBody>
      </p:sp>
      <p:sp>
        <p:nvSpPr>
          <p:cNvPr id="3081" name="Rectangle 5"/>
          <p:cNvSpPr/>
          <p:nvPr userDrawn="1"/>
        </p:nvSpPr>
        <p:spPr>
          <a:xfrm>
            <a:off x="2835275" y="219075"/>
            <a:ext cx="1492250" cy="261938"/>
          </a:xfrm>
          <a:prstGeom prst="rect">
            <a:avLst/>
          </a:prstGeom>
          <a:noFill/>
          <a:ln w="9525">
            <a:noFill/>
          </a:ln>
        </p:spPr>
        <p:txBody>
          <a:bodyPr wrap="none">
            <a:spAutoFit/>
          </a:bodyPr>
          <a:p>
            <a:pPr lvl="0" algn="r">
              <a:buNone/>
            </a:pPr>
            <a:r>
              <a:rPr lang="fr-FR" altLang="zh-CN" sz="1100" b="1" dirty="0">
                <a:solidFill>
                  <a:srgbClr val="0070C0"/>
                </a:solidFill>
                <a:latin typeface="微软雅黑" panose="020B0503020204020204" pitchFamily="34" charset="-122"/>
                <a:ea typeface="微软雅黑" panose="020B0503020204020204" pitchFamily="34" charset="-122"/>
              </a:rPr>
              <a:t>计算机网络 </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 </a:t>
            </a:r>
            <a:r>
              <a:rPr lang="en-US" altLang="zh-CN" sz="1100" b="1" dirty="0">
                <a:solidFill>
                  <a:srgbClr val="0070C0"/>
                </a:solidFill>
                <a:latin typeface="微软雅黑" panose="020B0503020204020204" pitchFamily="34" charset="-122"/>
                <a:ea typeface="微软雅黑" panose="020B0503020204020204" pitchFamily="34" charset="-122"/>
              </a:rPr>
              <a:t>8 </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altLang="zh-CN" sz="1100" b="1" dirty="0">
              <a:solidFill>
                <a:srgbClr val="0070C0"/>
              </a:solidFill>
              <a:latin typeface="微软雅黑" panose="020B0503020204020204" pitchFamily="34" charset="-122"/>
              <a:ea typeface="微软雅黑" panose="020B0503020204020204" pitchFamily="34" charset="-122"/>
            </a:endParaRPr>
          </a:p>
        </p:txBody>
      </p:sp>
      <p:sp>
        <p:nvSpPr>
          <p:cNvPr id="3082" name="椭圆 24"/>
          <p:cNvSpPr/>
          <p:nvPr userDrawn="1"/>
        </p:nvSpPr>
        <p:spPr>
          <a:xfrm>
            <a:off x="2792413"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a:buNone/>
            </a:pPr>
            <a:endParaRPr lang="zh-CN" altLang="en-US" dirty="0">
              <a:latin typeface="Arial" panose="020B0604020202020204" pitchFamily="34" charset="0"/>
            </a:endParaRPr>
          </a:p>
        </p:txBody>
      </p:sp>
      <p:sp>
        <p:nvSpPr>
          <p:cNvPr id="3083" name="Line 3"/>
          <p:cNvSpPr/>
          <p:nvPr userDrawn="1"/>
        </p:nvSpPr>
        <p:spPr>
          <a:xfrm>
            <a:off x="5713413" y="401638"/>
            <a:ext cx="3430587" cy="0"/>
          </a:xfrm>
          <a:prstGeom prst="line">
            <a:avLst/>
          </a:prstGeom>
          <a:ln w="12700" cap="flat" cmpd="sng">
            <a:solidFill>
              <a:srgbClr val="00CC00"/>
            </a:solidFill>
            <a:prstDash val="solid"/>
            <a:headEnd type="none" w="med" len="med"/>
            <a:tailEnd type="none" w="med" len="med"/>
          </a:ln>
        </p:spPr>
      </p:sp>
      <p:sp>
        <p:nvSpPr>
          <p:cNvPr id="3084" name="椭圆 26"/>
          <p:cNvSpPr/>
          <p:nvPr userDrawn="1"/>
        </p:nvSpPr>
        <p:spPr>
          <a:xfrm>
            <a:off x="5710238" y="346075"/>
            <a:ext cx="85725" cy="112713"/>
          </a:xfrm>
          <a:prstGeom prst="ellipse">
            <a:avLst/>
          </a:prstGeom>
          <a:solidFill>
            <a:schemeClr val="bg1"/>
          </a:solidFill>
          <a:ln w="12700" cap="flat" cmpd="sng">
            <a:solidFill>
              <a:srgbClr val="00B050"/>
            </a:solidFill>
            <a:prstDash val="solid"/>
            <a:headEnd type="none" w="med" len="med"/>
            <a:tailEnd type="none" w="med" len="med"/>
          </a:ln>
        </p:spPr>
        <p:txBody>
          <a:bodyPr/>
          <a:p>
            <a:pPr lvl="0">
              <a:buNone/>
            </a:pPr>
            <a:endParaRPr lang="zh-CN" altLang="en-US" dirty="0">
              <a:latin typeface="Arial" panose="020B0604020202020204" pitchFamily="34" charset="0"/>
            </a:endParaRPr>
          </a:p>
        </p:txBody>
      </p:sp>
      <p:pic>
        <p:nvPicPr>
          <p:cNvPr id="3085" name="图片 27"/>
          <p:cNvPicPr>
            <a:picLocks noChangeAspect="1"/>
          </p:cNvPicPr>
          <p:nvPr userDrawn="1"/>
        </p:nvPicPr>
        <p:blipFill>
          <a:blip r:embed="rId13"/>
          <a:stretch>
            <a:fillRect/>
          </a:stretch>
        </p:blipFill>
        <p:spPr>
          <a:xfrm>
            <a:off x="4392613" y="198438"/>
            <a:ext cx="358775" cy="612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spd="slow" advTm="2000"/>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wmf"/></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wmf"/><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5.wmf"/></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5.xml"/><Relationship Id="rId2" Type="http://schemas.openxmlformats.org/officeDocument/2006/relationships/image" Target="../media/image19.png"/><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5.xml"/><Relationship Id="rId4" Type="http://schemas.openxmlformats.org/officeDocument/2006/relationships/image" Target="../media/image4.wmf"/><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image" Target="../media/image2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3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4"/>
          <p:cNvSpPr>
            <a:spLocks noGrp="1"/>
          </p:cNvSpPr>
          <p:nvPr>
            <p:ph type="ctrTitle"/>
          </p:nvPr>
        </p:nvSpPr>
        <p:spPr>
          <a:xfrm>
            <a:off x="684213" y="1598613"/>
            <a:ext cx="7991475" cy="1470025"/>
          </a:xfrm>
          <a:ln/>
        </p:spPr>
        <p:txBody>
          <a:bodyPr vert="horz" wrap="square" lIns="91440" tIns="45720" rIns="91440" bIns="45720" anchor="b" anchorCtr="0"/>
          <a:p>
            <a:pPr algn="ctr" eaLnBrk="1" hangingPunct="1">
              <a:buClrTx/>
              <a:buSzTx/>
              <a:buFontTx/>
            </a:pPr>
            <a:r>
              <a:rPr lang="zh-CN" altLang="en-US" sz="3200" dirty="0">
                <a:latin typeface="+mj-lt"/>
                <a:ea typeface="+mj-ea"/>
                <a:cs typeface="+mj-cs"/>
              </a:rPr>
              <a:t>计算机网络</a:t>
            </a:r>
            <a:r>
              <a:rPr lang="en-US" altLang="zh-CN" sz="3200" dirty="0">
                <a:latin typeface="+mj-lt"/>
                <a:ea typeface="+mj-ea"/>
                <a:cs typeface="+mj-cs"/>
              </a:rPr>
              <a:t>-</a:t>
            </a:r>
            <a:r>
              <a:rPr lang="zh-CN" altLang="en-US" sz="3200" dirty="0">
                <a:latin typeface="+mj-lt"/>
                <a:ea typeface="+mj-ea"/>
                <a:cs typeface="+mj-cs"/>
              </a:rPr>
              <a:t>串讲</a:t>
            </a:r>
            <a:endParaRPr lang="zh-CN" altLang="en-US" sz="3200" dirty="0">
              <a:latin typeface="+mj-lt"/>
              <a:ea typeface="+mj-ea"/>
              <a:cs typeface="+mj-cs"/>
            </a:endParaRPr>
          </a:p>
        </p:txBody>
      </p:sp>
      <p:sp>
        <p:nvSpPr>
          <p:cNvPr id="28675" name="Rectangle 5"/>
          <p:cNvSpPr>
            <a:spLocks noGrp="1"/>
          </p:cNvSpPr>
          <p:nvPr>
            <p:ph type="subTitle" idx="1"/>
          </p:nvPr>
        </p:nvSpPr>
        <p:spPr>
          <a:xfrm>
            <a:off x="1219200" y="3581400"/>
            <a:ext cx="6400800" cy="2782888"/>
          </a:xfrm>
          <a:ln/>
        </p:spPr>
        <p:txBody>
          <a:bodyPr vert="horz" wrap="square" lIns="91440" tIns="45720" rIns="91440" bIns="45720" anchor="t" anchorCtr="0"/>
          <a:p>
            <a:pPr algn="l" eaLnBrk="1" hangingPunct="1">
              <a:lnSpc>
                <a:spcPct val="90000"/>
              </a:lnSpc>
              <a:buSzPct val="60000"/>
            </a:pPr>
            <a:r>
              <a:rPr lang="zh-CN" altLang="en-US" dirty="0">
                <a:latin typeface="+mn-lt"/>
                <a:ea typeface="+mn-ea"/>
                <a:cs typeface="+mn-cs"/>
              </a:rPr>
              <a:t>            重庆大学计算机学院</a:t>
            </a:r>
            <a:endParaRPr lang="zh-CN" altLang="en-US" u="sng" dirty="0">
              <a:latin typeface="+mn-lt"/>
              <a:ea typeface="+mn-ea"/>
              <a:cs typeface="+mn-cs"/>
            </a:endParaRPr>
          </a:p>
          <a:p>
            <a:pPr algn="l" eaLnBrk="1" hangingPunct="1">
              <a:lnSpc>
                <a:spcPct val="90000"/>
              </a:lnSpc>
              <a:buSzPct val="60000"/>
            </a:pPr>
            <a:endParaRPr lang="zh-CN" altLang="en-US" u="sng" dirty="0">
              <a:latin typeface="+mn-lt"/>
              <a:ea typeface="+mn-ea"/>
              <a:cs typeface="+mn-cs"/>
            </a:endParaRPr>
          </a:p>
          <a:p>
            <a:pPr algn="l" eaLnBrk="1" hangingPunct="1">
              <a:lnSpc>
                <a:spcPct val="90000"/>
              </a:lnSpc>
              <a:buSzPct val="60000"/>
            </a:pPr>
            <a:r>
              <a:rPr lang="zh-CN" altLang="en-US" dirty="0">
                <a:latin typeface="+mn-lt"/>
                <a:ea typeface="+mn-ea"/>
                <a:cs typeface="+mn-cs"/>
              </a:rPr>
              <a:t>                  </a:t>
            </a:r>
            <a:r>
              <a:rPr lang="en-US" altLang="zh-CN" dirty="0">
                <a:latin typeface="+mn-lt"/>
                <a:ea typeface="+mn-ea"/>
                <a:cs typeface="+mn-cs"/>
              </a:rPr>
              <a:t>2024</a:t>
            </a:r>
            <a:r>
              <a:rPr lang="zh-CN" altLang="en-US" dirty="0">
                <a:latin typeface="+mn-lt"/>
                <a:ea typeface="+mn-ea"/>
                <a:cs typeface="+mn-cs"/>
              </a:rPr>
              <a:t>年</a:t>
            </a:r>
            <a:r>
              <a:rPr lang="en-US" altLang="zh-CN" dirty="0">
                <a:latin typeface="+mn-lt"/>
                <a:ea typeface="+mn-ea"/>
                <a:cs typeface="+mn-cs"/>
              </a:rPr>
              <a:t>11</a:t>
            </a:r>
            <a:r>
              <a:rPr lang="zh-CN" altLang="en-US" dirty="0">
                <a:latin typeface="+mn-lt"/>
                <a:ea typeface="+mn-ea"/>
                <a:cs typeface="+mn-cs"/>
              </a:rPr>
              <a:t>月</a:t>
            </a:r>
            <a:endParaRPr lang="zh-CN"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b" anchorCtr="0"/>
          <a:p>
            <a:pPr eaLnBrk="1" hangingPunct="1"/>
            <a:r>
              <a:rPr lang="zh-CN" altLang="en-US" dirty="0"/>
              <a:t>目录</a:t>
            </a:r>
            <a:endParaRPr lang="zh-CN" altLang="en-US" dirty="0"/>
          </a:p>
        </p:txBody>
      </p:sp>
      <p:sp>
        <p:nvSpPr>
          <p:cNvPr id="38915" name="Rectangle 3"/>
          <p:cNvSpPr>
            <a:spLocks noGrp="1"/>
          </p:cNvSpPr>
          <p:nvPr>
            <p:ph idx="1"/>
          </p:nvPr>
        </p:nvSpPr>
        <p:spPr>
          <a:xfrm>
            <a:off x="381000" y="2209800"/>
            <a:ext cx="8439150" cy="3124200"/>
          </a:xfrm>
          <a:ln/>
        </p:spPr>
        <p:txBody>
          <a:bodyPr vert="horz" wrap="square" lIns="91440" tIns="45720" rIns="91440" bIns="45720" anchor="t" anchorCtr="0"/>
          <a:p>
            <a:pPr eaLnBrk="1" hangingPunct="1">
              <a:buNone/>
            </a:pPr>
            <a:r>
              <a:rPr lang="en-US" altLang="zh-CN" dirty="0">
                <a:solidFill>
                  <a:schemeClr val="hlink"/>
                </a:solidFill>
              </a:rPr>
              <a:t> 1</a:t>
            </a:r>
            <a:r>
              <a:rPr lang="en-US" altLang="zh-CN" dirty="0"/>
              <a:t> </a:t>
            </a:r>
            <a:r>
              <a:rPr lang="zh-CN" altLang="en-US" dirty="0"/>
              <a:t>计算机网路的组成</a:t>
            </a:r>
            <a:endParaRPr lang="en-US" altLang="zh-CN" dirty="0"/>
          </a:p>
          <a:p>
            <a:pPr eaLnBrk="1" hangingPunct="1">
              <a:buNone/>
            </a:pPr>
            <a:r>
              <a:rPr lang="en-US" altLang="zh-CN" dirty="0"/>
              <a:t> </a:t>
            </a:r>
            <a:r>
              <a:rPr lang="en-US" altLang="zh-CN" dirty="0">
                <a:solidFill>
                  <a:srgbClr val="FF0000"/>
                </a:solidFill>
              </a:rPr>
              <a:t>2 </a:t>
            </a:r>
            <a:r>
              <a:rPr lang="zh-CN" altLang="en-US" dirty="0"/>
              <a:t>计算机网络基本原理</a:t>
            </a:r>
            <a:r>
              <a:rPr lang="en-US" altLang="zh-CN" dirty="0"/>
              <a:t>---</a:t>
            </a:r>
            <a:r>
              <a:rPr lang="zh-CN" altLang="en-US" dirty="0"/>
              <a:t>计算机网络体系结构</a:t>
            </a:r>
            <a:endParaRPr lang="zh-CN" altLang="en-US" dirty="0"/>
          </a:p>
          <a:p>
            <a:pPr eaLnBrk="1" hangingPunct="1">
              <a:buNone/>
            </a:pPr>
            <a:r>
              <a:rPr lang="zh-CN" altLang="en-US" dirty="0">
                <a:solidFill>
                  <a:schemeClr val="hlink"/>
                </a:solidFill>
              </a:rPr>
              <a:t> </a:t>
            </a:r>
            <a:r>
              <a:rPr lang="en-US" altLang="zh-CN" dirty="0">
                <a:solidFill>
                  <a:schemeClr val="hlink"/>
                </a:solidFill>
              </a:rPr>
              <a:t>3</a:t>
            </a:r>
            <a:r>
              <a:rPr lang="en-US" altLang="zh-CN" dirty="0"/>
              <a:t> </a:t>
            </a:r>
            <a:r>
              <a:rPr lang="zh-CN" altLang="en-US" dirty="0"/>
              <a:t>计算机网络主要协议</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 name="圆角矩形 107"/>
          <p:cNvSpPr/>
          <p:nvPr/>
        </p:nvSpPr>
        <p:spPr>
          <a:xfrm>
            <a:off x="545144" y="1887910"/>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8485" name="Freeform 5"/>
          <p:cNvSpPr/>
          <p:nvPr/>
        </p:nvSpPr>
        <p:spPr>
          <a:xfrm>
            <a:off x="2466975" y="4041775"/>
            <a:ext cx="4205288" cy="314325"/>
          </a:xfrm>
          <a:custGeom>
            <a:avLst/>
            <a:gdLst/>
            <a:ahLst/>
            <a:cxnLst>
              <a:cxn ang="0">
                <a:pos x="0" y="0"/>
              </a:cxn>
              <a:cxn ang="0">
                <a:pos x="782882" y="314892"/>
              </a:cxn>
              <a:cxn ang="0">
                <a:pos x="1649416" y="314892"/>
              </a:cxn>
              <a:cxn ang="0">
                <a:pos x="4206284" y="0"/>
              </a:cxn>
              <a:cxn ang="0">
                <a:pos x="0" y="0"/>
              </a:cxn>
            </a:cxnLst>
            <a:pathLst>
              <a:path w="4626" h="544">
                <a:moveTo>
                  <a:pt x="0" y="0"/>
                </a:moveTo>
                <a:lnTo>
                  <a:pt x="861" y="544"/>
                </a:lnTo>
                <a:lnTo>
                  <a:pt x="1814" y="544"/>
                </a:lnTo>
                <a:lnTo>
                  <a:pt x="4626" y="0"/>
                </a:lnTo>
                <a:lnTo>
                  <a:pt x="0" y="0"/>
                </a:lnTo>
                <a:close/>
              </a:path>
            </a:pathLst>
          </a:custGeom>
          <a:gradFill rotWithShape="1">
            <a:gsLst>
              <a:gs pos="0">
                <a:srgbClr val="99FFCC">
                  <a:alpha val="100000"/>
                </a:srgbClr>
              </a:gs>
              <a:gs pos="100000">
                <a:srgbClr val="00B0F0">
                  <a:alpha val="100000"/>
                </a:srgbClr>
              </a:gs>
            </a:gsLst>
            <a:lin ang="5400000" scaled="1"/>
            <a:tileRect/>
          </a:gradFill>
          <a:ln w="9525">
            <a:noFill/>
          </a:ln>
        </p:spPr>
        <p:txBody>
          <a:bodyPr/>
          <a:p>
            <a:endParaRPr lang="zh-CN" altLang="en-US"/>
          </a:p>
        </p:txBody>
      </p:sp>
      <p:sp>
        <p:nvSpPr>
          <p:cNvPr id="148486" name="AutoShape 4"/>
          <p:cNvSpPr/>
          <p:nvPr/>
        </p:nvSpPr>
        <p:spPr>
          <a:xfrm>
            <a:off x="2116138" y="4910138"/>
            <a:ext cx="390525" cy="144462"/>
          </a:xfrm>
          <a:prstGeom prst="leftArrow">
            <a:avLst>
              <a:gd name="adj1" fmla="val 50000"/>
              <a:gd name="adj2" fmla="val 62388"/>
            </a:avLst>
          </a:prstGeom>
          <a:solidFill>
            <a:srgbClr val="FF00FF"/>
          </a:solidFill>
          <a:ln w="12700" cap="flat" cmpd="sng">
            <a:solidFill>
              <a:schemeClr val="tx1"/>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487" name="Rectangle 106"/>
          <p:cNvSpPr/>
          <p:nvPr/>
        </p:nvSpPr>
        <p:spPr>
          <a:xfrm>
            <a:off x="2486025" y="4840288"/>
            <a:ext cx="755650" cy="285750"/>
          </a:xfrm>
          <a:prstGeom prst="rect">
            <a:avLst/>
          </a:prstGeom>
          <a:solidFill>
            <a:srgbClr val="66FF66"/>
          </a:solidFill>
          <a:ln w="19050" cap="flat" cmpd="sng">
            <a:solidFill>
              <a:srgbClr val="333399"/>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488" name="Line 33"/>
          <p:cNvSpPr/>
          <p:nvPr/>
        </p:nvSpPr>
        <p:spPr>
          <a:xfrm flipH="1">
            <a:off x="2282825" y="2470150"/>
            <a:ext cx="9525" cy="1568450"/>
          </a:xfrm>
          <a:prstGeom prst="line">
            <a:avLst/>
          </a:prstGeom>
          <a:ln w="12700" cap="flat" cmpd="sng">
            <a:solidFill>
              <a:schemeClr val="tx1"/>
            </a:solidFill>
            <a:prstDash val="solid"/>
            <a:headEnd type="triangle" w="med" len="lg"/>
            <a:tailEnd type="triangle" w="med" len="lg"/>
          </a:ln>
        </p:spPr>
      </p:sp>
      <p:sp>
        <p:nvSpPr>
          <p:cNvPr id="148489" name="Rectangle 34"/>
          <p:cNvSpPr/>
          <p:nvPr/>
        </p:nvSpPr>
        <p:spPr>
          <a:xfrm>
            <a:off x="2024063" y="3079750"/>
            <a:ext cx="439737" cy="366713"/>
          </a:xfrm>
          <a:prstGeom prst="rect">
            <a:avLst/>
          </a:prstGeom>
          <a:solidFill>
            <a:srgbClr val="C3E3F9"/>
          </a:solidFill>
          <a:ln w="9525">
            <a:noFill/>
          </a:ln>
        </p:spPr>
        <p:txBody>
          <a:bodyPr wrap="none" lIns="90488" tIns="44450" rIns="90488" bIns="44450">
            <a:spAutoFit/>
          </a:bodyPr>
          <a:p>
            <a:pPr algn="ctr" defTabSz="762000">
              <a:lnSpc>
                <a:spcPct val="90000"/>
              </a:lnSpc>
              <a:buNone/>
            </a:pPr>
            <a:r>
              <a:rPr lang="en-US" altLang="zh-CN" sz="1000" b="1" dirty="0">
                <a:solidFill>
                  <a:srgbClr val="0000FF"/>
                </a:solidFill>
                <a:latin typeface="微软雅黑" panose="020B0503020204020204" pitchFamily="34" charset="-122"/>
                <a:ea typeface="微软雅黑" panose="020B0503020204020204" pitchFamily="34" charset="-122"/>
              </a:rPr>
              <a:t>TCP</a:t>
            </a:r>
            <a:endParaRPr lang="en-US" altLang="zh-CN" sz="1000" b="1" dirty="0">
              <a:solidFill>
                <a:srgbClr val="0000FF"/>
              </a:solidFill>
              <a:latin typeface="微软雅黑" panose="020B0503020204020204" pitchFamily="34" charset="-122"/>
              <a:ea typeface="微软雅黑" panose="020B0503020204020204" pitchFamily="34" charset="-122"/>
            </a:endParaRPr>
          </a:p>
          <a:p>
            <a:pPr algn="ctr" defTabSz="762000">
              <a:lnSpc>
                <a:spcPct val="90000"/>
              </a:lnSpc>
              <a:buNone/>
            </a:pPr>
            <a:r>
              <a:rPr lang="zh-CN" altLang="en-US" sz="1000" b="1" dirty="0">
                <a:solidFill>
                  <a:srgbClr val="0000FF"/>
                </a:solidFill>
                <a:latin typeface="微软雅黑" panose="020B0503020204020204" pitchFamily="34" charset="-122"/>
                <a:ea typeface="微软雅黑" panose="020B0503020204020204" pitchFamily="34" charset="-122"/>
              </a:rPr>
              <a:t>首部</a:t>
            </a:r>
            <a:endParaRPr lang="zh-CN" altLang="en-US" sz="1000" b="1" dirty="0">
              <a:solidFill>
                <a:srgbClr val="0000FF"/>
              </a:solidFill>
              <a:latin typeface="微软雅黑" panose="020B0503020204020204" pitchFamily="34" charset="-122"/>
              <a:ea typeface="微软雅黑" panose="020B0503020204020204" pitchFamily="34" charset="-122"/>
            </a:endParaRPr>
          </a:p>
        </p:txBody>
      </p:sp>
      <p:sp>
        <p:nvSpPr>
          <p:cNvPr id="148490" name="Line 35"/>
          <p:cNvSpPr/>
          <p:nvPr/>
        </p:nvSpPr>
        <p:spPr>
          <a:xfrm>
            <a:off x="6919913" y="2466975"/>
            <a:ext cx="0" cy="1317625"/>
          </a:xfrm>
          <a:prstGeom prst="line">
            <a:avLst/>
          </a:prstGeom>
          <a:ln w="12700" cap="flat" cmpd="sng">
            <a:solidFill>
              <a:srgbClr val="CC00CC"/>
            </a:solidFill>
            <a:prstDash val="solid"/>
            <a:headEnd type="triangle" w="med" len="lg"/>
            <a:tailEnd type="triangle" w="med" len="lg"/>
          </a:ln>
        </p:spPr>
      </p:sp>
      <p:sp>
        <p:nvSpPr>
          <p:cNvPr id="148491" name="Rectangle 36"/>
          <p:cNvSpPr/>
          <p:nvPr/>
        </p:nvSpPr>
        <p:spPr>
          <a:xfrm>
            <a:off x="6635750" y="2947988"/>
            <a:ext cx="763588" cy="366712"/>
          </a:xfrm>
          <a:prstGeom prst="rect">
            <a:avLst/>
          </a:prstGeom>
          <a:solidFill>
            <a:srgbClr val="C3E3F9"/>
          </a:solidFill>
          <a:ln w="9525">
            <a:noFill/>
          </a:ln>
        </p:spPr>
        <p:txBody>
          <a:bodyPr wrap="none" lIns="90488" tIns="44450" rIns="90488" bIns="44450">
            <a:spAutoFit/>
          </a:bodyPr>
          <a:p>
            <a:pPr algn="ctr" defTabSz="762000">
              <a:lnSpc>
                <a:spcPct val="90000"/>
              </a:lnSpc>
              <a:buNone/>
            </a:pPr>
            <a:r>
              <a:rPr lang="en-US" altLang="zh-CN" sz="1000" b="1" dirty="0">
                <a:solidFill>
                  <a:srgbClr val="CC00CC"/>
                </a:solidFill>
                <a:latin typeface="微软雅黑" panose="020B0503020204020204" pitchFamily="34" charset="-122"/>
                <a:ea typeface="微软雅黑" panose="020B0503020204020204" pitchFamily="34" charset="-122"/>
              </a:rPr>
              <a:t>20 </a:t>
            </a:r>
            <a:r>
              <a:rPr lang="zh-CN" altLang="en-US" sz="1000" b="1" dirty="0">
                <a:solidFill>
                  <a:srgbClr val="CC00CC"/>
                </a:solidFill>
                <a:latin typeface="微软雅黑" panose="020B0503020204020204" pitchFamily="34" charset="-122"/>
                <a:ea typeface="微软雅黑" panose="020B0503020204020204" pitchFamily="34" charset="-122"/>
              </a:rPr>
              <a:t>字节的</a:t>
            </a:r>
            <a:endParaRPr lang="zh-CN" altLang="en-US" sz="1000" b="1" dirty="0">
              <a:solidFill>
                <a:srgbClr val="CC00CC"/>
              </a:solidFill>
              <a:latin typeface="微软雅黑" panose="020B0503020204020204" pitchFamily="34" charset="-122"/>
              <a:ea typeface="微软雅黑" panose="020B0503020204020204" pitchFamily="34" charset="-122"/>
            </a:endParaRPr>
          </a:p>
          <a:p>
            <a:pPr algn="ctr" defTabSz="762000">
              <a:lnSpc>
                <a:spcPct val="90000"/>
              </a:lnSpc>
              <a:buNone/>
            </a:pPr>
            <a:r>
              <a:rPr lang="zh-CN" altLang="en-US" sz="1000" b="1" dirty="0">
                <a:solidFill>
                  <a:srgbClr val="CC00CC"/>
                </a:solidFill>
                <a:latin typeface="微软雅黑" panose="020B0503020204020204" pitchFamily="34" charset="-122"/>
                <a:ea typeface="微软雅黑" panose="020B0503020204020204" pitchFamily="34" charset="-122"/>
              </a:rPr>
              <a:t>固定首部</a:t>
            </a:r>
            <a:endParaRPr lang="zh-CN" altLang="en-US" sz="1000" b="1" dirty="0">
              <a:solidFill>
                <a:srgbClr val="CC00CC"/>
              </a:solidFill>
              <a:latin typeface="微软雅黑" panose="020B0503020204020204" pitchFamily="34" charset="-122"/>
              <a:ea typeface="微软雅黑" panose="020B0503020204020204" pitchFamily="34" charset="-122"/>
            </a:endParaRPr>
          </a:p>
        </p:txBody>
      </p:sp>
      <p:sp>
        <p:nvSpPr>
          <p:cNvPr id="148492" name="Rectangle 75"/>
          <p:cNvSpPr/>
          <p:nvPr/>
        </p:nvSpPr>
        <p:spPr>
          <a:xfrm>
            <a:off x="2460625" y="2470150"/>
            <a:ext cx="4195763" cy="1571625"/>
          </a:xfrm>
          <a:prstGeom prst="rect">
            <a:avLst/>
          </a:prstGeom>
          <a:solidFill>
            <a:srgbClr val="00FFFF"/>
          </a:solidFill>
          <a:ln w="25400" cap="flat" cmpd="sng">
            <a:solidFill>
              <a:schemeClr val="tx1"/>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493" name="Line 6"/>
          <p:cNvSpPr/>
          <p:nvPr/>
        </p:nvSpPr>
        <p:spPr>
          <a:xfrm>
            <a:off x="2457450" y="2736850"/>
            <a:ext cx="4202113" cy="0"/>
          </a:xfrm>
          <a:prstGeom prst="line">
            <a:avLst/>
          </a:prstGeom>
          <a:ln w="12700" cap="flat" cmpd="sng">
            <a:solidFill>
              <a:schemeClr val="tx1"/>
            </a:solidFill>
            <a:prstDash val="solid"/>
            <a:headEnd type="none" w="med" len="med"/>
            <a:tailEnd type="none" w="med" len="med"/>
          </a:ln>
        </p:spPr>
      </p:sp>
      <p:sp>
        <p:nvSpPr>
          <p:cNvPr id="148494" name="Line 7"/>
          <p:cNvSpPr/>
          <p:nvPr/>
        </p:nvSpPr>
        <p:spPr>
          <a:xfrm>
            <a:off x="2463800" y="3001963"/>
            <a:ext cx="4195763" cy="0"/>
          </a:xfrm>
          <a:prstGeom prst="line">
            <a:avLst/>
          </a:prstGeom>
          <a:ln w="12700" cap="flat" cmpd="sng">
            <a:solidFill>
              <a:schemeClr val="tx1"/>
            </a:solidFill>
            <a:prstDash val="solid"/>
            <a:headEnd type="none" w="med" len="med"/>
            <a:tailEnd type="none" w="med" len="med"/>
          </a:ln>
        </p:spPr>
      </p:sp>
      <p:sp>
        <p:nvSpPr>
          <p:cNvPr id="148495" name="Line 8"/>
          <p:cNvSpPr/>
          <p:nvPr/>
        </p:nvSpPr>
        <p:spPr>
          <a:xfrm>
            <a:off x="2457450" y="3265488"/>
            <a:ext cx="4202113" cy="0"/>
          </a:xfrm>
          <a:prstGeom prst="line">
            <a:avLst/>
          </a:prstGeom>
          <a:ln w="12700" cap="flat" cmpd="sng">
            <a:solidFill>
              <a:schemeClr val="tx1"/>
            </a:solidFill>
            <a:prstDash val="solid"/>
            <a:headEnd type="none" w="med" len="med"/>
            <a:tailEnd type="none" w="med" len="med"/>
          </a:ln>
        </p:spPr>
      </p:sp>
      <p:sp>
        <p:nvSpPr>
          <p:cNvPr id="148496" name="Line 9"/>
          <p:cNvSpPr/>
          <p:nvPr/>
        </p:nvSpPr>
        <p:spPr>
          <a:xfrm>
            <a:off x="2457450" y="3529013"/>
            <a:ext cx="4202113" cy="0"/>
          </a:xfrm>
          <a:prstGeom prst="line">
            <a:avLst/>
          </a:prstGeom>
          <a:ln w="12700" cap="flat" cmpd="sng">
            <a:solidFill>
              <a:schemeClr val="tx1"/>
            </a:solidFill>
            <a:prstDash val="solid"/>
            <a:headEnd type="none" w="med" len="med"/>
            <a:tailEnd type="none" w="med" len="med"/>
          </a:ln>
        </p:spPr>
      </p:sp>
      <p:sp>
        <p:nvSpPr>
          <p:cNvPr id="148497" name="Line 10"/>
          <p:cNvSpPr/>
          <p:nvPr/>
        </p:nvSpPr>
        <p:spPr>
          <a:xfrm>
            <a:off x="2463800" y="3792538"/>
            <a:ext cx="4195763" cy="0"/>
          </a:xfrm>
          <a:prstGeom prst="line">
            <a:avLst/>
          </a:prstGeom>
          <a:ln w="12700" cap="flat" cmpd="sng">
            <a:solidFill>
              <a:schemeClr val="tx1"/>
            </a:solidFill>
            <a:prstDash val="solid"/>
            <a:headEnd type="none" w="med" len="med"/>
            <a:tailEnd type="none" w="med" len="med"/>
          </a:ln>
        </p:spPr>
      </p:sp>
      <p:sp>
        <p:nvSpPr>
          <p:cNvPr id="148498" name="Line 11"/>
          <p:cNvSpPr/>
          <p:nvPr/>
        </p:nvSpPr>
        <p:spPr>
          <a:xfrm>
            <a:off x="4559300" y="2471738"/>
            <a:ext cx="0" cy="269875"/>
          </a:xfrm>
          <a:prstGeom prst="line">
            <a:avLst/>
          </a:prstGeom>
          <a:ln w="12700" cap="flat" cmpd="sng">
            <a:solidFill>
              <a:schemeClr val="tx1"/>
            </a:solidFill>
            <a:prstDash val="solid"/>
            <a:headEnd type="none" w="med" len="med"/>
            <a:tailEnd type="none" w="med" len="med"/>
          </a:ln>
        </p:spPr>
      </p:sp>
      <p:sp>
        <p:nvSpPr>
          <p:cNvPr id="148499" name="Rectangle 12"/>
          <p:cNvSpPr/>
          <p:nvPr/>
        </p:nvSpPr>
        <p:spPr>
          <a:xfrm>
            <a:off x="5214938" y="2476500"/>
            <a:ext cx="927100" cy="244475"/>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目  的  端  口</a:t>
            </a:r>
            <a:endParaRPr lang="zh-CN" altLang="en-US" sz="1000" b="1" dirty="0">
              <a:latin typeface="微软雅黑" panose="020B0503020204020204" pitchFamily="34" charset="-122"/>
              <a:ea typeface="微软雅黑" panose="020B0503020204020204" pitchFamily="34" charset="-122"/>
            </a:endParaRPr>
          </a:p>
        </p:txBody>
      </p:sp>
      <p:sp>
        <p:nvSpPr>
          <p:cNvPr id="148500" name="Rectangle 13"/>
          <p:cNvSpPr/>
          <p:nvPr/>
        </p:nvSpPr>
        <p:spPr>
          <a:xfrm>
            <a:off x="2427288" y="3275013"/>
            <a:ext cx="696912" cy="244475"/>
          </a:xfrm>
          <a:prstGeom prst="rect">
            <a:avLst/>
          </a:prstGeom>
          <a:noFill/>
          <a:ln w="12700">
            <a:noFill/>
          </a:ln>
        </p:spPr>
        <p:txBody>
          <a:bodyPr lIns="90488" tIns="44450" rIns="90488" bIns="44450">
            <a:spAutoFit/>
          </a:bodyPr>
          <a:p>
            <a:pPr algn="ctr" defTabSz="762000">
              <a:buNone/>
            </a:pPr>
            <a:r>
              <a:rPr lang="zh-CN" altLang="en-US" sz="1000" b="1" dirty="0">
                <a:latin typeface="微软雅黑" panose="020B0503020204020204" pitchFamily="34" charset="-122"/>
                <a:ea typeface="微软雅黑" panose="020B0503020204020204" pitchFamily="34" charset="-122"/>
              </a:rPr>
              <a:t>数据偏移</a:t>
            </a:r>
            <a:endParaRPr lang="zh-CN" altLang="en-US" sz="1000" b="1" dirty="0">
              <a:latin typeface="微软雅黑" panose="020B0503020204020204" pitchFamily="34" charset="-122"/>
              <a:ea typeface="微软雅黑" panose="020B0503020204020204" pitchFamily="34" charset="-122"/>
            </a:endParaRPr>
          </a:p>
        </p:txBody>
      </p:sp>
      <p:sp>
        <p:nvSpPr>
          <p:cNvPr id="148501" name="Rectangle 14"/>
          <p:cNvSpPr/>
          <p:nvPr/>
        </p:nvSpPr>
        <p:spPr>
          <a:xfrm>
            <a:off x="3133725" y="3544888"/>
            <a:ext cx="798513" cy="242887"/>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检   验   和</a:t>
            </a:r>
            <a:endParaRPr lang="zh-CN" altLang="en-US" sz="1000" b="1" dirty="0">
              <a:latin typeface="微软雅黑" panose="020B0503020204020204" pitchFamily="34" charset="-122"/>
              <a:ea typeface="微软雅黑" panose="020B0503020204020204" pitchFamily="34" charset="-122"/>
            </a:endParaRPr>
          </a:p>
        </p:txBody>
      </p:sp>
      <p:sp>
        <p:nvSpPr>
          <p:cNvPr id="148502" name="Rectangle 15"/>
          <p:cNvSpPr/>
          <p:nvPr/>
        </p:nvSpPr>
        <p:spPr>
          <a:xfrm>
            <a:off x="3244850" y="3787775"/>
            <a:ext cx="1744663" cy="244475"/>
          </a:xfrm>
          <a:prstGeom prst="rect">
            <a:avLst/>
          </a:prstGeom>
          <a:noFill/>
          <a:ln w="12700">
            <a:noFill/>
          </a:ln>
        </p:spPr>
        <p:txBody>
          <a:bodyPr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选    项    （长  度  可  变）</a:t>
            </a:r>
            <a:endParaRPr lang="zh-CN" altLang="en-US" sz="1000" b="1" dirty="0">
              <a:latin typeface="微软雅黑" panose="020B0503020204020204" pitchFamily="34" charset="-122"/>
              <a:ea typeface="微软雅黑" panose="020B0503020204020204" pitchFamily="34" charset="-122"/>
            </a:endParaRPr>
          </a:p>
        </p:txBody>
      </p:sp>
      <p:sp>
        <p:nvSpPr>
          <p:cNvPr id="148503" name="Rectangle 16"/>
          <p:cNvSpPr/>
          <p:nvPr/>
        </p:nvSpPr>
        <p:spPr>
          <a:xfrm>
            <a:off x="3195638" y="2476500"/>
            <a:ext cx="722312" cy="244475"/>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源  端  口</a:t>
            </a:r>
            <a:endParaRPr lang="zh-CN" altLang="en-US" sz="1000" b="1" dirty="0">
              <a:latin typeface="微软雅黑" panose="020B0503020204020204" pitchFamily="34" charset="-122"/>
              <a:ea typeface="微软雅黑" panose="020B0503020204020204" pitchFamily="34" charset="-122"/>
            </a:endParaRPr>
          </a:p>
        </p:txBody>
      </p:sp>
      <p:sp>
        <p:nvSpPr>
          <p:cNvPr id="148504" name="Rectangle 17"/>
          <p:cNvSpPr/>
          <p:nvPr/>
        </p:nvSpPr>
        <p:spPr>
          <a:xfrm>
            <a:off x="4318000" y="2738438"/>
            <a:ext cx="628650" cy="242887"/>
          </a:xfrm>
          <a:prstGeom prst="rect">
            <a:avLst/>
          </a:prstGeom>
          <a:noFill/>
          <a:ln w="12700">
            <a:noFill/>
          </a:ln>
        </p:spPr>
        <p:txBody>
          <a:bodyPr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序   号</a:t>
            </a:r>
            <a:endParaRPr lang="zh-CN" altLang="en-US" sz="1000" b="1" dirty="0">
              <a:latin typeface="微软雅黑" panose="020B0503020204020204" pitchFamily="34" charset="-122"/>
              <a:ea typeface="微软雅黑" panose="020B0503020204020204" pitchFamily="34" charset="-122"/>
            </a:endParaRPr>
          </a:p>
        </p:txBody>
      </p:sp>
      <p:sp>
        <p:nvSpPr>
          <p:cNvPr id="148505" name="Line 18"/>
          <p:cNvSpPr/>
          <p:nvPr/>
        </p:nvSpPr>
        <p:spPr>
          <a:xfrm>
            <a:off x="4562475" y="3268663"/>
            <a:ext cx="0" cy="520700"/>
          </a:xfrm>
          <a:prstGeom prst="line">
            <a:avLst/>
          </a:prstGeom>
          <a:ln w="12700" cap="flat" cmpd="sng">
            <a:solidFill>
              <a:schemeClr val="tx1"/>
            </a:solidFill>
            <a:prstDash val="solid"/>
            <a:headEnd type="none" w="med" len="med"/>
            <a:tailEnd type="none" w="med" len="med"/>
          </a:ln>
        </p:spPr>
      </p:sp>
      <p:sp>
        <p:nvSpPr>
          <p:cNvPr id="148506" name="Rectangle 19"/>
          <p:cNvSpPr/>
          <p:nvPr/>
        </p:nvSpPr>
        <p:spPr>
          <a:xfrm>
            <a:off x="5127625" y="3544888"/>
            <a:ext cx="1041400" cy="242887"/>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紧   急   指   针</a:t>
            </a:r>
            <a:endParaRPr lang="zh-CN" altLang="en-US" sz="1000" b="1" dirty="0">
              <a:latin typeface="微软雅黑" panose="020B0503020204020204" pitchFamily="34" charset="-122"/>
              <a:ea typeface="微软雅黑" panose="020B0503020204020204" pitchFamily="34" charset="-122"/>
            </a:endParaRPr>
          </a:p>
        </p:txBody>
      </p:sp>
      <p:sp>
        <p:nvSpPr>
          <p:cNvPr id="148507" name="Rectangle 20"/>
          <p:cNvSpPr/>
          <p:nvPr/>
        </p:nvSpPr>
        <p:spPr>
          <a:xfrm>
            <a:off x="5372100" y="3270250"/>
            <a:ext cx="555625" cy="244475"/>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窗   口</a:t>
            </a:r>
            <a:endParaRPr lang="zh-CN" altLang="en-US" sz="1000" b="1" dirty="0">
              <a:latin typeface="微软雅黑" panose="020B0503020204020204" pitchFamily="34" charset="-122"/>
              <a:ea typeface="微软雅黑" panose="020B0503020204020204" pitchFamily="34" charset="-122"/>
            </a:endParaRPr>
          </a:p>
        </p:txBody>
      </p:sp>
      <p:sp>
        <p:nvSpPr>
          <p:cNvPr id="148508" name="Rectangle 21"/>
          <p:cNvSpPr/>
          <p:nvPr/>
        </p:nvSpPr>
        <p:spPr>
          <a:xfrm>
            <a:off x="4183063" y="3006725"/>
            <a:ext cx="927100" cy="242888"/>
          </a:xfrm>
          <a:prstGeom prst="rect">
            <a:avLst/>
          </a:prstGeom>
          <a:noFill/>
          <a:ln w="12700">
            <a:noFill/>
          </a:ln>
        </p:spPr>
        <p:txBody>
          <a:bodyPr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确    认    号</a:t>
            </a:r>
            <a:endParaRPr lang="zh-CN" altLang="en-US" sz="1000" b="1" dirty="0">
              <a:latin typeface="微软雅黑" panose="020B0503020204020204" pitchFamily="34" charset="-122"/>
              <a:ea typeface="微软雅黑" panose="020B0503020204020204" pitchFamily="34" charset="-122"/>
            </a:endParaRPr>
          </a:p>
        </p:txBody>
      </p:sp>
      <p:sp>
        <p:nvSpPr>
          <p:cNvPr id="148509" name="Line 22"/>
          <p:cNvSpPr/>
          <p:nvPr/>
        </p:nvSpPr>
        <p:spPr>
          <a:xfrm>
            <a:off x="3055938" y="3268663"/>
            <a:ext cx="0" cy="263525"/>
          </a:xfrm>
          <a:prstGeom prst="line">
            <a:avLst/>
          </a:prstGeom>
          <a:ln w="12700" cap="flat" cmpd="sng">
            <a:solidFill>
              <a:schemeClr val="tx1"/>
            </a:solidFill>
            <a:prstDash val="solid"/>
            <a:headEnd type="none" w="med" len="med"/>
            <a:tailEnd type="none" w="med" len="med"/>
          </a:ln>
        </p:spPr>
      </p:sp>
      <p:sp>
        <p:nvSpPr>
          <p:cNvPr id="148510" name="Line 23"/>
          <p:cNvSpPr/>
          <p:nvPr/>
        </p:nvSpPr>
        <p:spPr>
          <a:xfrm>
            <a:off x="4035425" y="3265488"/>
            <a:ext cx="0" cy="260350"/>
          </a:xfrm>
          <a:prstGeom prst="line">
            <a:avLst/>
          </a:prstGeom>
          <a:ln w="12700" cap="flat" cmpd="sng">
            <a:solidFill>
              <a:schemeClr val="tx1"/>
            </a:solidFill>
            <a:prstDash val="solid"/>
            <a:headEnd type="none" w="med" len="med"/>
            <a:tailEnd type="none" w="med" len="med"/>
          </a:ln>
        </p:spPr>
      </p:sp>
      <p:sp>
        <p:nvSpPr>
          <p:cNvPr id="148511" name="Line 24"/>
          <p:cNvSpPr/>
          <p:nvPr/>
        </p:nvSpPr>
        <p:spPr>
          <a:xfrm>
            <a:off x="3765550" y="3268663"/>
            <a:ext cx="0" cy="263525"/>
          </a:xfrm>
          <a:prstGeom prst="line">
            <a:avLst/>
          </a:prstGeom>
          <a:ln w="12700" cap="flat" cmpd="sng">
            <a:solidFill>
              <a:schemeClr val="tx1"/>
            </a:solidFill>
            <a:prstDash val="solid"/>
            <a:headEnd type="none" w="med" len="med"/>
            <a:tailEnd type="none" w="med" len="med"/>
          </a:ln>
        </p:spPr>
      </p:sp>
      <p:sp>
        <p:nvSpPr>
          <p:cNvPr id="148512" name="Line 25"/>
          <p:cNvSpPr/>
          <p:nvPr/>
        </p:nvSpPr>
        <p:spPr>
          <a:xfrm>
            <a:off x="3898900" y="3268663"/>
            <a:ext cx="0" cy="258762"/>
          </a:xfrm>
          <a:prstGeom prst="line">
            <a:avLst/>
          </a:prstGeom>
          <a:ln w="12700" cap="flat" cmpd="sng">
            <a:solidFill>
              <a:schemeClr val="tx1"/>
            </a:solidFill>
            <a:prstDash val="solid"/>
            <a:headEnd type="none" w="med" len="med"/>
            <a:tailEnd type="none" w="med" len="med"/>
          </a:ln>
        </p:spPr>
      </p:sp>
      <p:sp>
        <p:nvSpPr>
          <p:cNvPr id="148513" name="Line 26"/>
          <p:cNvSpPr/>
          <p:nvPr/>
        </p:nvSpPr>
        <p:spPr>
          <a:xfrm>
            <a:off x="4297363" y="3268663"/>
            <a:ext cx="0" cy="258762"/>
          </a:xfrm>
          <a:prstGeom prst="line">
            <a:avLst/>
          </a:prstGeom>
          <a:ln w="12700" cap="flat" cmpd="sng">
            <a:solidFill>
              <a:schemeClr val="tx1"/>
            </a:solidFill>
            <a:prstDash val="solid"/>
            <a:headEnd type="none" w="med" len="med"/>
            <a:tailEnd type="none" w="med" len="med"/>
          </a:ln>
        </p:spPr>
      </p:sp>
      <p:sp>
        <p:nvSpPr>
          <p:cNvPr id="148514" name="Line 27"/>
          <p:cNvSpPr/>
          <p:nvPr/>
        </p:nvSpPr>
        <p:spPr>
          <a:xfrm>
            <a:off x="4167188" y="3268663"/>
            <a:ext cx="0" cy="258762"/>
          </a:xfrm>
          <a:prstGeom prst="line">
            <a:avLst/>
          </a:prstGeom>
          <a:ln w="12700" cap="flat" cmpd="sng">
            <a:solidFill>
              <a:schemeClr val="tx1"/>
            </a:solidFill>
            <a:prstDash val="solid"/>
            <a:headEnd type="none" w="med" len="med"/>
            <a:tailEnd type="none" w="med" len="med"/>
          </a:ln>
        </p:spPr>
      </p:sp>
      <p:sp>
        <p:nvSpPr>
          <p:cNvPr id="148515" name="Line 28"/>
          <p:cNvSpPr/>
          <p:nvPr/>
        </p:nvSpPr>
        <p:spPr>
          <a:xfrm>
            <a:off x="4432300" y="3268663"/>
            <a:ext cx="0" cy="258762"/>
          </a:xfrm>
          <a:prstGeom prst="line">
            <a:avLst/>
          </a:prstGeom>
          <a:ln w="12700" cap="flat" cmpd="sng">
            <a:solidFill>
              <a:schemeClr val="tx1"/>
            </a:solidFill>
            <a:prstDash val="solid"/>
            <a:headEnd type="none" w="med" len="med"/>
            <a:tailEnd type="none" w="med" len="med"/>
          </a:ln>
        </p:spPr>
      </p:sp>
      <p:sp>
        <p:nvSpPr>
          <p:cNvPr id="148516" name="Rectangle 29"/>
          <p:cNvSpPr/>
          <p:nvPr/>
        </p:nvSpPr>
        <p:spPr>
          <a:xfrm>
            <a:off x="3148013" y="3276600"/>
            <a:ext cx="554037" cy="242888"/>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保   留</a:t>
            </a:r>
            <a:endParaRPr lang="zh-CN" altLang="en-US" sz="1000" b="1" dirty="0">
              <a:latin typeface="微软雅黑" panose="020B0503020204020204" pitchFamily="34" charset="-122"/>
              <a:ea typeface="微软雅黑" panose="020B0503020204020204" pitchFamily="34" charset="-122"/>
            </a:endParaRPr>
          </a:p>
        </p:txBody>
      </p:sp>
      <p:sp>
        <p:nvSpPr>
          <p:cNvPr id="148517" name="Rectangle 30"/>
          <p:cNvSpPr/>
          <p:nvPr/>
        </p:nvSpPr>
        <p:spPr>
          <a:xfrm>
            <a:off x="4376738" y="3246438"/>
            <a:ext cx="257175" cy="331787"/>
          </a:xfrm>
          <a:prstGeom prst="rect">
            <a:avLst/>
          </a:prstGeom>
          <a:noFill/>
          <a:ln w="12700">
            <a:noFill/>
          </a:ln>
        </p:spPr>
        <p:txBody>
          <a:bodyPr wrap="none" lIns="90488" tIns="44450" rIns="90488" bIns="44450">
            <a:spAutoFit/>
          </a:bodyPr>
          <a:p>
            <a:pPr algn="ctr" defTabSz="762000">
              <a:lnSpc>
                <a:spcPct val="75000"/>
              </a:lnSpc>
              <a:buNone/>
            </a:pPr>
            <a:r>
              <a:rPr lang="en-US" altLang="zh-CN" sz="700" b="1" dirty="0">
                <a:latin typeface="微软雅黑" panose="020B0503020204020204" pitchFamily="34" charset="-122"/>
                <a:ea typeface="微软雅黑" panose="020B0503020204020204" pitchFamily="34" charset="-122"/>
              </a:rPr>
              <a:t>F</a:t>
            </a:r>
            <a:endParaRPr lang="en-US" altLang="zh-CN" sz="700" b="1" dirty="0">
              <a:latin typeface="微软雅黑" panose="020B0503020204020204" pitchFamily="34" charset="-122"/>
              <a:ea typeface="微软雅黑" panose="020B0503020204020204" pitchFamily="34" charset="-122"/>
            </a:endParaRPr>
          </a:p>
          <a:p>
            <a:pPr algn="ctr" defTabSz="762000">
              <a:lnSpc>
                <a:spcPct val="75000"/>
              </a:lnSpc>
              <a:buNone/>
            </a:pPr>
            <a:r>
              <a:rPr lang="en-US" altLang="zh-CN" sz="700" b="1" dirty="0">
                <a:latin typeface="微软雅黑" panose="020B0503020204020204" pitchFamily="34" charset="-122"/>
                <a:ea typeface="微软雅黑" panose="020B0503020204020204" pitchFamily="34" charset="-122"/>
              </a:rPr>
              <a:t>I</a:t>
            </a:r>
            <a:endParaRPr lang="en-US" altLang="zh-CN" sz="700" b="1" dirty="0">
              <a:latin typeface="微软雅黑" panose="020B0503020204020204" pitchFamily="34" charset="-122"/>
              <a:ea typeface="微软雅黑" panose="020B0503020204020204" pitchFamily="34" charset="-122"/>
            </a:endParaRPr>
          </a:p>
          <a:p>
            <a:pPr algn="ctr" defTabSz="762000">
              <a:lnSpc>
                <a:spcPct val="75000"/>
              </a:lnSpc>
              <a:buNone/>
            </a:pPr>
            <a:r>
              <a:rPr lang="en-US" altLang="zh-CN" sz="700" b="1" dirty="0">
                <a:latin typeface="微软雅黑" panose="020B0503020204020204" pitchFamily="34" charset="-122"/>
                <a:ea typeface="微软雅黑" panose="020B0503020204020204" pitchFamily="34" charset="-122"/>
              </a:rPr>
              <a:t>N</a:t>
            </a:r>
            <a:endParaRPr lang="en-US" altLang="zh-CN" sz="700" b="1" dirty="0">
              <a:latin typeface="微软雅黑" panose="020B0503020204020204" pitchFamily="34" charset="-122"/>
              <a:ea typeface="微软雅黑" panose="020B0503020204020204" pitchFamily="34" charset="-122"/>
            </a:endParaRPr>
          </a:p>
        </p:txBody>
      </p:sp>
      <p:sp>
        <p:nvSpPr>
          <p:cNvPr id="148518" name="Line 31"/>
          <p:cNvSpPr/>
          <p:nvPr/>
        </p:nvSpPr>
        <p:spPr>
          <a:xfrm>
            <a:off x="2466975" y="2081213"/>
            <a:ext cx="4187825" cy="0"/>
          </a:xfrm>
          <a:prstGeom prst="line">
            <a:avLst/>
          </a:prstGeom>
          <a:ln w="12700" cap="flat" cmpd="sng">
            <a:solidFill>
              <a:srgbClr val="333399"/>
            </a:solidFill>
            <a:prstDash val="solid"/>
            <a:headEnd type="triangle" w="med" len="lg"/>
            <a:tailEnd type="triangle" w="med" len="lg"/>
          </a:ln>
        </p:spPr>
      </p:sp>
      <p:sp>
        <p:nvSpPr>
          <p:cNvPr id="148519" name="Rectangle 32"/>
          <p:cNvSpPr/>
          <p:nvPr/>
        </p:nvSpPr>
        <p:spPr>
          <a:xfrm>
            <a:off x="4292600" y="1971675"/>
            <a:ext cx="506413" cy="242888"/>
          </a:xfrm>
          <a:prstGeom prst="rect">
            <a:avLst/>
          </a:prstGeom>
          <a:solidFill>
            <a:srgbClr val="C3E3F9"/>
          </a:solidFill>
          <a:ln w="9525">
            <a:noFill/>
          </a:ln>
        </p:spPr>
        <p:txBody>
          <a:bodyPr wrap="none" lIns="90488" tIns="44450" rIns="90488" bIns="44450">
            <a:spAutoFit/>
          </a:bodyPr>
          <a:p>
            <a:pPr algn="ctr" defTabSz="762000">
              <a:buNone/>
            </a:pPr>
            <a:r>
              <a:rPr lang="en-US" altLang="zh-CN" sz="1000" b="1" dirty="0">
                <a:solidFill>
                  <a:srgbClr val="0000FF"/>
                </a:solidFill>
                <a:latin typeface="微软雅黑" panose="020B0503020204020204" pitchFamily="34" charset="-122"/>
                <a:ea typeface="微软雅黑" panose="020B0503020204020204" pitchFamily="34" charset="-122"/>
              </a:rPr>
              <a:t>32 </a:t>
            </a:r>
            <a:r>
              <a:rPr lang="zh-CN" altLang="en-US" sz="1000" b="1" dirty="0">
                <a:solidFill>
                  <a:srgbClr val="0000FF"/>
                </a:solidFill>
                <a:latin typeface="微软雅黑" panose="020B0503020204020204" pitchFamily="34" charset="-122"/>
                <a:ea typeface="微软雅黑" panose="020B0503020204020204" pitchFamily="34" charset="-122"/>
              </a:rPr>
              <a:t>位</a:t>
            </a:r>
            <a:endParaRPr lang="zh-CN" altLang="en-US" sz="1000" b="1" dirty="0">
              <a:solidFill>
                <a:srgbClr val="0000FF"/>
              </a:solidFill>
              <a:latin typeface="微软雅黑" panose="020B0503020204020204" pitchFamily="34" charset="-122"/>
              <a:ea typeface="微软雅黑" panose="020B0503020204020204" pitchFamily="34" charset="-122"/>
            </a:endParaRPr>
          </a:p>
        </p:txBody>
      </p:sp>
      <p:sp>
        <p:nvSpPr>
          <p:cNvPr id="148520" name="Rectangle 76"/>
          <p:cNvSpPr/>
          <p:nvPr/>
        </p:nvSpPr>
        <p:spPr>
          <a:xfrm>
            <a:off x="4254500" y="3254375"/>
            <a:ext cx="258763" cy="333375"/>
          </a:xfrm>
          <a:prstGeom prst="rect">
            <a:avLst/>
          </a:prstGeom>
          <a:noFill/>
          <a:ln w="12700">
            <a:noFill/>
          </a:ln>
        </p:spPr>
        <p:txBody>
          <a:bodyPr wrap="none" lIns="90488" tIns="44450" rIns="90488" bIns="44450">
            <a:spAutoFit/>
          </a:bodyPr>
          <a:p>
            <a:pPr defTabSz="762000">
              <a:lnSpc>
                <a:spcPct val="75000"/>
              </a:lnSpc>
              <a:buNone/>
            </a:pPr>
            <a:r>
              <a:rPr lang="en-US" altLang="zh-CN" sz="700" b="1" dirty="0">
                <a:latin typeface="微软雅黑" panose="020B0503020204020204" pitchFamily="34" charset="-122"/>
                <a:ea typeface="微软雅黑" panose="020B0503020204020204" pitchFamily="34" charset="-122"/>
              </a:rPr>
              <a:t>S</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Y</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N</a:t>
            </a:r>
            <a:endParaRPr lang="en-US" altLang="zh-CN" sz="700" b="1" dirty="0">
              <a:latin typeface="微软雅黑" panose="020B0503020204020204" pitchFamily="34" charset="-122"/>
              <a:ea typeface="微软雅黑" panose="020B0503020204020204" pitchFamily="34" charset="-122"/>
            </a:endParaRPr>
          </a:p>
        </p:txBody>
      </p:sp>
      <p:sp>
        <p:nvSpPr>
          <p:cNvPr id="148521" name="Rectangle 77"/>
          <p:cNvSpPr/>
          <p:nvPr/>
        </p:nvSpPr>
        <p:spPr>
          <a:xfrm>
            <a:off x="4125913" y="3254375"/>
            <a:ext cx="244475" cy="333375"/>
          </a:xfrm>
          <a:prstGeom prst="rect">
            <a:avLst/>
          </a:prstGeom>
          <a:noFill/>
          <a:ln w="12700">
            <a:noFill/>
          </a:ln>
        </p:spPr>
        <p:txBody>
          <a:bodyPr wrap="none" lIns="90488" tIns="44450" rIns="90488" bIns="44450">
            <a:spAutoFit/>
          </a:bodyPr>
          <a:p>
            <a:pPr defTabSz="762000">
              <a:lnSpc>
                <a:spcPct val="75000"/>
              </a:lnSpc>
              <a:buNone/>
            </a:pPr>
            <a:r>
              <a:rPr lang="en-US" altLang="zh-CN" sz="700" b="1" dirty="0">
                <a:latin typeface="微软雅黑" panose="020B0503020204020204" pitchFamily="34" charset="-122"/>
                <a:ea typeface="微软雅黑" panose="020B0503020204020204" pitchFamily="34" charset="-122"/>
              </a:rPr>
              <a:t>R</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S</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T</a:t>
            </a:r>
            <a:endParaRPr lang="en-US" altLang="zh-CN" sz="700" b="1" dirty="0">
              <a:latin typeface="微软雅黑" panose="020B0503020204020204" pitchFamily="34" charset="-122"/>
              <a:ea typeface="微软雅黑" panose="020B0503020204020204" pitchFamily="34" charset="-122"/>
            </a:endParaRPr>
          </a:p>
        </p:txBody>
      </p:sp>
      <p:sp>
        <p:nvSpPr>
          <p:cNvPr id="148522" name="Rectangle 78"/>
          <p:cNvSpPr/>
          <p:nvPr/>
        </p:nvSpPr>
        <p:spPr>
          <a:xfrm>
            <a:off x="3984625" y="3254375"/>
            <a:ext cx="257175" cy="333375"/>
          </a:xfrm>
          <a:prstGeom prst="rect">
            <a:avLst/>
          </a:prstGeom>
          <a:noFill/>
          <a:ln w="12700">
            <a:noFill/>
          </a:ln>
        </p:spPr>
        <p:txBody>
          <a:bodyPr wrap="none" lIns="90488" tIns="44450" rIns="90488" bIns="44450">
            <a:spAutoFit/>
          </a:bodyPr>
          <a:p>
            <a:pPr defTabSz="762000">
              <a:lnSpc>
                <a:spcPct val="75000"/>
              </a:lnSpc>
              <a:buNone/>
            </a:pPr>
            <a:r>
              <a:rPr lang="en-US" altLang="zh-CN" sz="700" b="1" dirty="0">
                <a:latin typeface="微软雅黑" panose="020B0503020204020204" pitchFamily="34" charset="-122"/>
                <a:ea typeface="微软雅黑" panose="020B0503020204020204" pitchFamily="34" charset="-122"/>
              </a:rPr>
              <a:t>P</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S</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H</a:t>
            </a:r>
            <a:endParaRPr lang="en-US" altLang="zh-CN" sz="700" b="1" dirty="0">
              <a:latin typeface="微软雅黑" panose="020B0503020204020204" pitchFamily="34" charset="-122"/>
              <a:ea typeface="微软雅黑" panose="020B0503020204020204" pitchFamily="34" charset="-122"/>
            </a:endParaRPr>
          </a:p>
        </p:txBody>
      </p:sp>
      <p:sp>
        <p:nvSpPr>
          <p:cNvPr id="148523" name="Rectangle 79"/>
          <p:cNvSpPr/>
          <p:nvPr/>
        </p:nvSpPr>
        <p:spPr>
          <a:xfrm>
            <a:off x="3846513" y="3254375"/>
            <a:ext cx="250825" cy="333375"/>
          </a:xfrm>
          <a:prstGeom prst="rect">
            <a:avLst/>
          </a:prstGeom>
          <a:noFill/>
          <a:ln w="12700">
            <a:noFill/>
          </a:ln>
        </p:spPr>
        <p:txBody>
          <a:bodyPr wrap="none" lIns="90488" tIns="44450" rIns="90488" bIns="44450">
            <a:spAutoFit/>
          </a:bodyPr>
          <a:p>
            <a:pPr defTabSz="762000">
              <a:lnSpc>
                <a:spcPct val="75000"/>
              </a:lnSpc>
              <a:buNone/>
            </a:pPr>
            <a:r>
              <a:rPr lang="en-US" altLang="zh-CN" sz="700" b="1" dirty="0">
                <a:latin typeface="微软雅黑" panose="020B0503020204020204" pitchFamily="34" charset="-122"/>
                <a:ea typeface="微软雅黑" panose="020B0503020204020204" pitchFamily="34" charset="-122"/>
              </a:rPr>
              <a:t>A</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C</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K</a:t>
            </a:r>
            <a:endParaRPr lang="en-US" altLang="zh-CN" sz="700" b="1" dirty="0">
              <a:latin typeface="微软雅黑" panose="020B0503020204020204" pitchFamily="34" charset="-122"/>
              <a:ea typeface="微软雅黑" panose="020B0503020204020204" pitchFamily="34" charset="-122"/>
            </a:endParaRPr>
          </a:p>
        </p:txBody>
      </p:sp>
      <p:sp>
        <p:nvSpPr>
          <p:cNvPr id="148524" name="Rectangle 80"/>
          <p:cNvSpPr/>
          <p:nvPr/>
        </p:nvSpPr>
        <p:spPr>
          <a:xfrm>
            <a:off x="3711575" y="3254375"/>
            <a:ext cx="250825" cy="333375"/>
          </a:xfrm>
          <a:prstGeom prst="rect">
            <a:avLst/>
          </a:prstGeom>
          <a:noFill/>
          <a:ln w="12700">
            <a:noFill/>
          </a:ln>
        </p:spPr>
        <p:txBody>
          <a:bodyPr wrap="none" lIns="90488" tIns="44450" rIns="90488" bIns="44450">
            <a:spAutoFit/>
          </a:bodyPr>
          <a:p>
            <a:pPr defTabSz="762000">
              <a:lnSpc>
                <a:spcPct val="75000"/>
              </a:lnSpc>
              <a:buNone/>
            </a:pPr>
            <a:r>
              <a:rPr lang="en-US" altLang="zh-CN" sz="700" b="1" dirty="0">
                <a:latin typeface="微软雅黑" panose="020B0503020204020204" pitchFamily="34" charset="-122"/>
                <a:ea typeface="微软雅黑" panose="020B0503020204020204" pitchFamily="34" charset="-122"/>
              </a:rPr>
              <a:t>U</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R</a:t>
            </a:r>
            <a:endParaRPr lang="en-US" altLang="zh-CN" sz="700" b="1" dirty="0">
              <a:latin typeface="微软雅黑" panose="020B0503020204020204" pitchFamily="34" charset="-122"/>
              <a:ea typeface="微软雅黑" panose="020B0503020204020204" pitchFamily="34" charset="-122"/>
            </a:endParaRPr>
          </a:p>
          <a:p>
            <a:pPr defTabSz="762000">
              <a:lnSpc>
                <a:spcPct val="75000"/>
              </a:lnSpc>
              <a:buNone/>
            </a:pPr>
            <a:r>
              <a:rPr lang="en-US" altLang="zh-CN" sz="700" b="1" dirty="0">
                <a:latin typeface="微软雅黑" panose="020B0503020204020204" pitchFamily="34" charset="-122"/>
                <a:ea typeface="微软雅黑" panose="020B0503020204020204" pitchFamily="34" charset="-122"/>
              </a:rPr>
              <a:t>G</a:t>
            </a:r>
            <a:endParaRPr lang="en-US" altLang="zh-CN" sz="700" b="1" dirty="0">
              <a:latin typeface="微软雅黑" panose="020B0503020204020204" pitchFamily="34" charset="-122"/>
              <a:ea typeface="微软雅黑" panose="020B0503020204020204" pitchFamily="34" charset="-122"/>
            </a:endParaRPr>
          </a:p>
        </p:txBody>
      </p:sp>
      <p:sp>
        <p:nvSpPr>
          <p:cNvPr id="148525" name="Line 82"/>
          <p:cNvSpPr/>
          <p:nvPr/>
        </p:nvSpPr>
        <p:spPr>
          <a:xfrm flipH="1">
            <a:off x="5600700" y="3798888"/>
            <a:ext cx="1588" cy="246062"/>
          </a:xfrm>
          <a:prstGeom prst="line">
            <a:avLst/>
          </a:prstGeom>
          <a:ln w="12700" cap="flat" cmpd="sng">
            <a:solidFill>
              <a:schemeClr val="tx1"/>
            </a:solidFill>
            <a:prstDash val="solid"/>
            <a:headEnd type="none" w="med" len="med"/>
            <a:tailEnd type="none" w="med" len="med"/>
          </a:ln>
        </p:spPr>
      </p:sp>
      <p:sp>
        <p:nvSpPr>
          <p:cNvPr id="148526" name="Rectangle 105"/>
          <p:cNvSpPr/>
          <p:nvPr/>
        </p:nvSpPr>
        <p:spPr>
          <a:xfrm>
            <a:off x="4129088" y="4370388"/>
            <a:ext cx="2652712" cy="280987"/>
          </a:xfrm>
          <a:prstGeom prst="rect">
            <a:avLst/>
          </a:prstGeom>
          <a:solidFill>
            <a:srgbClr val="99FFCC"/>
          </a:solidFill>
          <a:ln w="9525">
            <a:noFill/>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527" name="Rectangle 83"/>
          <p:cNvSpPr/>
          <p:nvPr/>
        </p:nvSpPr>
        <p:spPr>
          <a:xfrm>
            <a:off x="5880100" y="3787775"/>
            <a:ext cx="711200" cy="244475"/>
          </a:xfrm>
          <a:prstGeom prst="rect">
            <a:avLst/>
          </a:prstGeom>
          <a:noFill/>
          <a:ln w="12700">
            <a:noFill/>
          </a:ln>
        </p:spPr>
        <p:txBody>
          <a:bodyPr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填    充</a:t>
            </a:r>
            <a:endParaRPr lang="zh-CN" altLang="en-US" sz="1000" b="1" dirty="0">
              <a:latin typeface="微软雅黑" panose="020B0503020204020204" pitchFamily="34" charset="-122"/>
              <a:ea typeface="微软雅黑" panose="020B0503020204020204" pitchFamily="34" charset="-122"/>
            </a:endParaRPr>
          </a:p>
        </p:txBody>
      </p:sp>
      <p:sp>
        <p:nvSpPr>
          <p:cNvPr id="148528" name="Rectangle 84"/>
          <p:cNvSpPr/>
          <p:nvPr/>
        </p:nvSpPr>
        <p:spPr>
          <a:xfrm>
            <a:off x="4983163" y="4379913"/>
            <a:ext cx="985837" cy="244475"/>
          </a:xfrm>
          <a:prstGeom prst="rect">
            <a:avLst/>
          </a:prstGeom>
          <a:noFill/>
          <a:ln w="12700">
            <a:noFill/>
          </a:ln>
        </p:spPr>
        <p:txBody>
          <a:bodyPr wrap="none" lIns="90488" tIns="44450" rIns="90488" bIns="44450">
            <a:spAutoFit/>
          </a:bodyPr>
          <a:p>
            <a:pPr defTabSz="762000">
              <a:buNone/>
            </a:pPr>
            <a:r>
              <a:rPr lang="en-US" altLang="zh-CN" sz="1000" b="1" dirty="0">
                <a:latin typeface="微软雅黑" panose="020B0503020204020204" pitchFamily="34" charset="-122"/>
                <a:ea typeface="微软雅黑" panose="020B0503020204020204" pitchFamily="34" charset="-122"/>
              </a:rPr>
              <a:t>TCP </a:t>
            </a:r>
            <a:r>
              <a:rPr lang="zh-CN" altLang="en-US" sz="1000" b="1" dirty="0">
                <a:latin typeface="微软雅黑" panose="020B0503020204020204" pitchFamily="34" charset="-122"/>
                <a:ea typeface="微软雅黑" panose="020B0503020204020204" pitchFamily="34" charset="-122"/>
              </a:rPr>
              <a:t>数据部分</a:t>
            </a:r>
            <a:endParaRPr lang="zh-CN" altLang="en-US" sz="1000" b="1" dirty="0">
              <a:latin typeface="微软雅黑" panose="020B0503020204020204" pitchFamily="34" charset="-122"/>
              <a:ea typeface="微软雅黑" panose="020B0503020204020204" pitchFamily="34" charset="-122"/>
            </a:endParaRPr>
          </a:p>
        </p:txBody>
      </p:sp>
      <p:sp>
        <p:nvSpPr>
          <p:cNvPr id="148529" name="Rectangle 85"/>
          <p:cNvSpPr/>
          <p:nvPr/>
        </p:nvSpPr>
        <p:spPr>
          <a:xfrm>
            <a:off x="3249613" y="4356100"/>
            <a:ext cx="866775" cy="288925"/>
          </a:xfrm>
          <a:prstGeom prst="rect">
            <a:avLst/>
          </a:prstGeom>
          <a:solidFill>
            <a:srgbClr val="3366FF"/>
          </a:solidFill>
          <a:ln w="9525">
            <a:noFill/>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530" name="Rectangle 86"/>
          <p:cNvSpPr/>
          <p:nvPr/>
        </p:nvSpPr>
        <p:spPr>
          <a:xfrm>
            <a:off x="3249613" y="4356100"/>
            <a:ext cx="3548062" cy="288925"/>
          </a:xfrm>
          <a:prstGeom prst="rect">
            <a:avLst/>
          </a:prstGeom>
          <a:noFill/>
          <a:ln w="19050" cap="flat" cmpd="sng">
            <a:solidFill>
              <a:srgbClr val="333399"/>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531" name="Line 87"/>
          <p:cNvSpPr/>
          <p:nvPr/>
        </p:nvSpPr>
        <p:spPr>
          <a:xfrm flipH="1">
            <a:off x="4116388" y="4362450"/>
            <a:ext cx="0" cy="282575"/>
          </a:xfrm>
          <a:prstGeom prst="line">
            <a:avLst/>
          </a:prstGeom>
          <a:ln w="12700" cap="flat" cmpd="sng">
            <a:solidFill>
              <a:schemeClr val="tx1"/>
            </a:solidFill>
            <a:prstDash val="solid"/>
            <a:headEnd type="none" w="med" len="med"/>
            <a:tailEnd type="none" w="med" len="med"/>
          </a:ln>
        </p:spPr>
      </p:sp>
      <p:sp>
        <p:nvSpPr>
          <p:cNvPr id="148532" name="Rectangle 88"/>
          <p:cNvSpPr/>
          <p:nvPr/>
        </p:nvSpPr>
        <p:spPr>
          <a:xfrm>
            <a:off x="3368675" y="4429125"/>
            <a:ext cx="444500" cy="153988"/>
          </a:xfrm>
          <a:prstGeom prst="rect">
            <a:avLst/>
          </a:prstGeom>
          <a:noFill/>
          <a:ln w="12700">
            <a:noFill/>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533" name="Rectangle 89"/>
          <p:cNvSpPr/>
          <p:nvPr/>
        </p:nvSpPr>
        <p:spPr>
          <a:xfrm>
            <a:off x="3344863" y="4379913"/>
            <a:ext cx="730250" cy="244475"/>
          </a:xfrm>
          <a:prstGeom prst="rect">
            <a:avLst/>
          </a:prstGeom>
          <a:noFill/>
          <a:ln w="12700">
            <a:noFill/>
          </a:ln>
        </p:spPr>
        <p:txBody>
          <a:bodyPr wrap="none" lIns="90488" tIns="44450" rIns="90488" bIns="44450">
            <a:spAutoFit/>
          </a:bodyPr>
          <a:p>
            <a:pPr defTabSz="762000">
              <a:buNone/>
            </a:pPr>
            <a:r>
              <a:rPr lang="en-US" altLang="zh-CN" sz="1000" b="1" dirty="0">
                <a:solidFill>
                  <a:schemeClr val="bg1"/>
                </a:solidFill>
                <a:latin typeface="微软雅黑" panose="020B0503020204020204" pitchFamily="34" charset="-122"/>
                <a:ea typeface="微软雅黑" panose="020B0503020204020204" pitchFamily="34" charset="-122"/>
              </a:rPr>
              <a:t>TCP </a:t>
            </a:r>
            <a:r>
              <a:rPr lang="zh-CN" altLang="en-US" sz="1000" b="1" dirty="0">
                <a:solidFill>
                  <a:schemeClr val="bg1"/>
                </a:solidFill>
                <a:latin typeface="微软雅黑" panose="020B0503020204020204" pitchFamily="34" charset="-122"/>
                <a:ea typeface="微软雅黑" panose="020B0503020204020204" pitchFamily="34" charset="-122"/>
              </a:rPr>
              <a:t>首部</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48534" name="Rectangle 93"/>
          <p:cNvSpPr/>
          <p:nvPr/>
        </p:nvSpPr>
        <p:spPr>
          <a:xfrm>
            <a:off x="6761163" y="4365625"/>
            <a:ext cx="1004887" cy="274638"/>
          </a:xfrm>
          <a:prstGeom prst="rect">
            <a:avLst/>
          </a:prstGeom>
          <a:noFill/>
          <a:ln w="12700">
            <a:noFill/>
          </a:ln>
        </p:spPr>
        <p:txBody>
          <a:bodyPr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TCP </a:t>
            </a:r>
            <a:r>
              <a:rPr lang="zh-CN" altLang="en-US" sz="1200" b="1" dirty="0">
                <a:latin typeface="微软雅黑" panose="020B0503020204020204" pitchFamily="34" charset="-122"/>
                <a:ea typeface="微软雅黑" panose="020B0503020204020204" pitchFamily="34" charset="-122"/>
              </a:rPr>
              <a:t>报文段</a:t>
            </a:r>
            <a:endParaRPr lang="zh-CN" altLang="en-US" sz="1200" b="1" dirty="0">
              <a:latin typeface="微软雅黑" panose="020B0503020204020204" pitchFamily="34" charset="-122"/>
              <a:ea typeface="微软雅黑" panose="020B0503020204020204" pitchFamily="34" charset="-122"/>
            </a:endParaRPr>
          </a:p>
        </p:txBody>
      </p:sp>
      <p:sp>
        <p:nvSpPr>
          <p:cNvPr id="148535" name="Rectangle 94"/>
          <p:cNvSpPr/>
          <p:nvPr/>
        </p:nvSpPr>
        <p:spPr>
          <a:xfrm>
            <a:off x="3241675" y="4840288"/>
            <a:ext cx="3556000" cy="285750"/>
          </a:xfrm>
          <a:prstGeom prst="rect">
            <a:avLst/>
          </a:prstGeom>
          <a:solidFill>
            <a:srgbClr val="00FFFF"/>
          </a:solidFill>
          <a:ln w="19050" cap="flat" cmpd="sng">
            <a:solidFill>
              <a:srgbClr val="333399"/>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sp>
        <p:nvSpPr>
          <p:cNvPr id="148536" name="Rectangle 96"/>
          <p:cNvSpPr/>
          <p:nvPr/>
        </p:nvSpPr>
        <p:spPr>
          <a:xfrm>
            <a:off x="4268788" y="4867275"/>
            <a:ext cx="1414462" cy="244475"/>
          </a:xfrm>
          <a:prstGeom prst="rect">
            <a:avLst/>
          </a:prstGeom>
          <a:noFill/>
          <a:ln w="12700">
            <a:noFill/>
          </a:ln>
        </p:spPr>
        <p:txBody>
          <a:bodyPr wrap="none" lIns="90488" tIns="44450" rIns="90488" bIns="44450">
            <a:spAutoFit/>
          </a:bodyPr>
          <a:p>
            <a:pPr defTabSz="762000">
              <a:buNone/>
            </a:pPr>
            <a:r>
              <a:rPr lang="en-US" altLang="zh-CN" sz="1000" b="1" dirty="0">
                <a:latin typeface="微软雅黑" panose="020B0503020204020204" pitchFamily="34" charset="-122"/>
                <a:ea typeface="微软雅黑" panose="020B0503020204020204" pitchFamily="34" charset="-122"/>
              </a:rPr>
              <a:t>IP </a:t>
            </a:r>
            <a:r>
              <a:rPr lang="zh-CN" altLang="en-US" sz="1000" b="1" dirty="0">
                <a:latin typeface="微软雅黑" panose="020B0503020204020204" pitchFamily="34" charset="-122"/>
                <a:ea typeface="微软雅黑" panose="020B0503020204020204" pitchFamily="34" charset="-122"/>
              </a:rPr>
              <a:t>数据报的</a:t>
            </a:r>
            <a:r>
              <a:rPr lang="en-US"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数据部分</a:t>
            </a:r>
            <a:endParaRPr lang="zh-CN" altLang="en-US" sz="1000" b="1" dirty="0">
              <a:latin typeface="微软雅黑" panose="020B0503020204020204" pitchFamily="34" charset="-122"/>
              <a:ea typeface="微软雅黑" panose="020B0503020204020204" pitchFamily="34" charset="-122"/>
            </a:endParaRPr>
          </a:p>
        </p:txBody>
      </p:sp>
      <p:sp>
        <p:nvSpPr>
          <p:cNvPr id="148537" name="Rectangle 97"/>
          <p:cNvSpPr/>
          <p:nvPr/>
        </p:nvSpPr>
        <p:spPr>
          <a:xfrm>
            <a:off x="2560638" y="4857750"/>
            <a:ext cx="606425" cy="244475"/>
          </a:xfrm>
          <a:prstGeom prst="rect">
            <a:avLst/>
          </a:prstGeom>
          <a:noFill/>
          <a:ln w="12700">
            <a:noFill/>
          </a:ln>
        </p:spPr>
        <p:txBody>
          <a:bodyPr wrap="none" lIns="90488" tIns="44450" rIns="90488" bIns="44450">
            <a:spAutoFit/>
          </a:bodyPr>
          <a:p>
            <a:pPr defTabSz="762000">
              <a:buNone/>
            </a:pPr>
            <a:r>
              <a:rPr lang="en-US" altLang="zh-CN" sz="1000" b="1" dirty="0">
                <a:latin typeface="微软雅黑" panose="020B0503020204020204" pitchFamily="34" charset="-122"/>
                <a:ea typeface="微软雅黑" panose="020B0503020204020204" pitchFamily="34" charset="-122"/>
              </a:rPr>
              <a:t>IP </a:t>
            </a:r>
            <a:r>
              <a:rPr lang="zh-CN" altLang="en-US" sz="1000" b="1" dirty="0">
                <a:latin typeface="微软雅黑" panose="020B0503020204020204" pitchFamily="34" charset="-122"/>
                <a:ea typeface="微软雅黑" panose="020B0503020204020204" pitchFamily="34" charset="-122"/>
              </a:rPr>
              <a:t>首部</a:t>
            </a:r>
            <a:endParaRPr lang="zh-CN" altLang="en-US" sz="1000" b="1" dirty="0">
              <a:latin typeface="微软雅黑" panose="020B0503020204020204" pitchFamily="34" charset="-122"/>
              <a:ea typeface="微软雅黑" panose="020B0503020204020204" pitchFamily="34" charset="-122"/>
            </a:endParaRPr>
          </a:p>
        </p:txBody>
      </p:sp>
      <p:sp>
        <p:nvSpPr>
          <p:cNvPr id="148538" name="Line 100"/>
          <p:cNvSpPr/>
          <p:nvPr/>
        </p:nvSpPr>
        <p:spPr>
          <a:xfrm>
            <a:off x="6715125" y="2460625"/>
            <a:ext cx="454025" cy="0"/>
          </a:xfrm>
          <a:prstGeom prst="line">
            <a:avLst/>
          </a:prstGeom>
          <a:ln w="12700" cap="flat" cmpd="sng">
            <a:solidFill>
              <a:schemeClr val="tx1"/>
            </a:solidFill>
            <a:prstDash val="solid"/>
            <a:headEnd type="none" w="med" len="med"/>
            <a:tailEnd type="none" w="med" len="med"/>
          </a:ln>
        </p:spPr>
      </p:sp>
      <p:sp>
        <p:nvSpPr>
          <p:cNvPr id="148539" name="Line 101"/>
          <p:cNvSpPr/>
          <p:nvPr/>
        </p:nvSpPr>
        <p:spPr>
          <a:xfrm>
            <a:off x="6715125" y="3789363"/>
            <a:ext cx="454025" cy="0"/>
          </a:xfrm>
          <a:prstGeom prst="line">
            <a:avLst/>
          </a:prstGeom>
          <a:ln w="12700" cap="flat" cmpd="sng">
            <a:solidFill>
              <a:schemeClr val="tx1"/>
            </a:solidFill>
            <a:prstDash val="solid"/>
            <a:headEnd type="none" w="med" len="med"/>
            <a:tailEnd type="none" w="med" len="med"/>
          </a:ln>
        </p:spPr>
      </p:sp>
      <p:sp>
        <p:nvSpPr>
          <p:cNvPr id="148540" name="Line 102"/>
          <p:cNvSpPr/>
          <p:nvPr/>
        </p:nvSpPr>
        <p:spPr>
          <a:xfrm>
            <a:off x="2135188" y="2474913"/>
            <a:ext cx="290512" cy="0"/>
          </a:xfrm>
          <a:prstGeom prst="line">
            <a:avLst/>
          </a:prstGeom>
          <a:ln w="12700" cap="flat" cmpd="sng">
            <a:solidFill>
              <a:schemeClr val="tx1"/>
            </a:solidFill>
            <a:prstDash val="solid"/>
            <a:headEnd type="none" w="med" len="med"/>
            <a:tailEnd type="none" w="med" len="med"/>
          </a:ln>
        </p:spPr>
      </p:sp>
      <p:sp>
        <p:nvSpPr>
          <p:cNvPr id="148541" name="Line 103"/>
          <p:cNvSpPr/>
          <p:nvPr/>
        </p:nvSpPr>
        <p:spPr>
          <a:xfrm>
            <a:off x="2143125" y="4033838"/>
            <a:ext cx="290513" cy="0"/>
          </a:xfrm>
          <a:prstGeom prst="line">
            <a:avLst/>
          </a:prstGeom>
          <a:ln w="12700" cap="flat" cmpd="sng">
            <a:solidFill>
              <a:schemeClr val="tx1"/>
            </a:solidFill>
            <a:prstDash val="solid"/>
            <a:headEnd type="none" w="med" len="med"/>
            <a:tailEnd type="none" w="med" len="med"/>
          </a:ln>
        </p:spPr>
      </p:sp>
      <p:sp>
        <p:nvSpPr>
          <p:cNvPr id="148542" name="Rectangle 104"/>
          <p:cNvSpPr/>
          <p:nvPr/>
        </p:nvSpPr>
        <p:spPr>
          <a:xfrm>
            <a:off x="1793875" y="4684713"/>
            <a:ext cx="695325" cy="242887"/>
          </a:xfrm>
          <a:prstGeom prst="rect">
            <a:avLst/>
          </a:prstGeom>
          <a:noFill/>
          <a:ln w="12700">
            <a:noFill/>
          </a:ln>
        </p:spPr>
        <p:txBody>
          <a:bodyPr wrap="none" lIns="90488" tIns="44450" rIns="90488" bIns="44450">
            <a:spAutoFit/>
          </a:bodyPr>
          <a:p>
            <a:pPr defTabSz="762000">
              <a:buNone/>
            </a:pPr>
            <a:r>
              <a:rPr lang="zh-CN" altLang="en-US" sz="1000" b="1" dirty="0">
                <a:latin typeface="微软雅黑" panose="020B0503020204020204" pitchFamily="34" charset="-122"/>
                <a:ea typeface="微软雅黑" panose="020B0503020204020204" pitchFamily="34" charset="-122"/>
              </a:rPr>
              <a:t>发送在前</a:t>
            </a:r>
            <a:endParaRPr lang="zh-CN" altLang="en-US" sz="1000" b="1" dirty="0">
              <a:latin typeface="微软雅黑" panose="020B0503020204020204" pitchFamily="34" charset="-122"/>
              <a:ea typeface="微软雅黑" panose="020B0503020204020204" pitchFamily="34" charset="-122"/>
            </a:endParaRPr>
          </a:p>
        </p:txBody>
      </p:sp>
      <p:sp>
        <p:nvSpPr>
          <p:cNvPr id="148543" name="矩形 103"/>
          <p:cNvSpPr/>
          <p:nvPr/>
        </p:nvSpPr>
        <p:spPr>
          <a:xfrm>
            <a:off x="3249613" y="4638675"/>
            <a:ext cx="3532187" cy="195263"/>
          </a:xfrm>
          <a:prstGeom prst="rect">
            <a:avLst/>
          </a:prstGeom>
          <a:gradFill rotWithShape="1">
            <a:gsLst>
              <a:gs pos="0">
                <a:srgbClr val="00FFFF"/>
              </a:gs>
              <a:gs pos="100000">
                <a:srgbClr val="00B0F0"/>
              </a:gs>
            </a:gsLst>
            <a:lin ang="5400000" scaled="1"/>
            <a:tileRect/>
          </a:gradFill>
          <a:ln w="9525">
            <a:noFill/>
          </a:ln>
        </p:spPr>
        <p:txBody>
          <a:bodyPr/>
          <a:p>
            <a:endParaRPr lang="zh-CN" altLang="en-US" sz="1000" dirty="0">
              <a:latin typeface="微软雅黑" panose="020B0503020204020204" pitchFamily="34" charset="-122"/>
              <a:ea typeface="微软雅黑" panose="020B0503020204020204" pitchFamily="34" charset="-122"/>
            </a:endParaRPr>
          </a:p>
        </p:txBody>
      </p:sp>
      <p:sp>
        <p:nvSpPr>
          <p:cNvPr id="148544" name="AutoShape 99"/>
          <p:cNvSpPr/>
          <p:nvPr/>
        </p:nvSpPr>
        <p:spPr>
          <a:xfrm rot="-5400000">
            <a:off x="4852988" y="4652963"/>
            <a:ext cx="266700" cy="247650"/>
          </a:xfrm>
          <a:prstGeom prst="leftArrow">
            <a:avLst>
              <a:gd name="adj1" fmla="val 50000"/>
              <a:gd name="adj2" fmla="val 52599"/>
            </a:avLst>
          </a:prstGeom>
          <a:solidFill>
            <a:srgbClr val="FFFF00"/>
          </a:solidFill>
          <a:ln w="12700" cap="flat" cmpd="sng">
            <a:solidFill>
              <a:schemeClr val="tx1"/>
            </a:solidFill>
            <a:prstDash val="solid"/>
            <a:miter/>
            <a:headEnd type="none" w="med" len="med"/>
            <a:tailEnd type="none" w="med" len="med"/>
          </a:ln>
        </p:spPr>
        <p:txBody>
          <a:bodyPr wrap="none" anchor="ctr" anchorCtr="0"/>
          <a:p>
            <a:pPr>
              <a:buNone/>
            </a:pPr>
            <a:endParaRPr lang="zh-CN" altLang="en-US" sz="1000" b="1" dirty="0">
              <a:latin typeface="微软雅黑" panose="020B0503020204020204" pitchFamily="34" charset="-122"/>
              <a:ea typeface="微软雅黑" panose="020B0503020204020204" pitchFamily="34" charset="-122"/>
            </a:endParaRPr>
          </a:p>
        </p:txBody>
      </p:sp>
      <p:grpSp>
        <p:nvGrpSpPr>
          <p:cNvPr id="148545" name="组合 2"/>
          <p:cNvGrpSpPr/>
          <p:nvPr/>
        </p:nvGrpSpPr>
        <p:grpSpPr>
          <a:xfrm>
            <a:off x="2224088" y="2154238"/>
            <a:ext cx="4532312" cy="255587"/>
            <a:chOff x="2340896" y="1296751"/>
            <a:chExt cx="4531691" cy="255995"/>
          </a:xfrm>
        </p:grpSpPr>
        <p:sp>
          <p:nvSpPr>
            <p:cNvPr id="148552" name="Line 37"/>
            <p:cNvSpPr/>
            <p:nvPr/>
          </p:nvSpPr>
          <p:spPr>
            <a:xfrm>
              <a:off x="2575242" y="1552744"/>
              <a:ext cx="4190633" cy="0"/>
            </a:xfrm>
            <a:prstGeom prst="line">
              <a:avLst/>
            </a:prstGeom>
            <a:ln w="12700" cap="flat" cmpd="sng">
              <a:solidFill>
                <a:schemeClr val="tx1"/>
              </a:solidFill>
              <a:prstDash val="solid"/>
              <a:headEnd type="none" w="med" len="med"/>
              <a:tailEnd type="none" w="med" len="med"/>
            </a:ln>
          </p:spPr>
        </p:sp>
        <p:sp>
          <p:nvSpPr>
            <p:cNvPr id="148553" name="Line 39"/>
            <p:cNvSpPr/>
            <p:nvPr/>
          </p:nvSpPr>
          <p:spPr>
            <a:xfrm flipH="1">
              <a:off x="2706320" y="1486894"/>
              <a:ext cx="0" cy="65851"/>
            </a:xfrm>
            <a:prstGeom prst="line">
              <a:avLst/>
            </a:prstGeom>
            <a:ln w="12700" cap="flat" cmpd="sng">
              <a:solidFill>
                <a:schemeClr val="tx1"/>
              </a:solidFill>
              <a:prstDash val="solid"/>
              <a:headEnd type="none" w="med" len="med"/>
              <a:tailEnd type="none" w="med" len="med"/>
            </a:ln>
          </p:spPr>
        </p:sp>
        <p:sp>
          <p:nvSpPr>
            <p:cNvPr id="148554" name="Line 40"/>
            <p:cNvSpPr/>
            <p:nvPr/>
          </p:nvSpPr>
          <p:spPr>
            <a:xfrm>
              <a:off x="2837401" y="1486893"/>
              <a:ext cx="0" cy="65852"/>
            </a:xfrm>
            <a:prstGeom prst="line">
              <a:avLst/>
            </a:prstGeom>
            <a:ln w="12700" cap="flat" cmpd="sng">
              <a:solidFill>
                <a:schemeClr val="tx1"/>
              </a:solidFill>
              <a:prstDash val="solid"/>
              <a:headEnd type="none" w="med" len="med"/>
              <a:tailEnd type="none" w="med" len="med"/>
            </a:ln>
          </p:spPr>
        </p:sp>
        <p:sp>
          <p:nvSpPr>
            <p:cNvPr id="148555" name="Line 41"/>
            <p:cNvSpPr/>
            <p:nvPr/>
          </p:nvSpPr>
          <p:spPr>
            <a:xfrm>
              <a:off x="2968480" y="1486893"/>
              <a:ext cx="0" cy="65852"/>
            </a:xfrm>
            <a:prstGeom prst="line">
              <a:avLst/>
            </a:prstGeom>
            <a:ln w="12700" cap="flat" cmpd="sng">
              <a:solidFill>
                <a:schemeClr val="tx1"/>
              </a:solidFill>
              <a:prstDash val="solid"/>
              <a:headEnd type="none" w="med" len="med"/>
              <a:tailEnd type="none" w="med" len="med"/>
            </a:ln>
          </p:spPr>
        </p:sp>
        <p:sp>
          <p:nvSpPr>
            <p:cNvPr id="148556" name="Line 42"/>
            <p:cNvSpPr/>
            <p:nvPr/>
          </p:nvSpPr>
          <p:spPr>
            <a:xfrm>
              <a:off x="3099560" y="1486894"/>
              <a:ext cx="0" cy="65852"/>
            </a:xfrm>
            <a:prstGeom prst="line">
              <a:avLst/>
            </a:prstGeom>
            <a:ln w="12700" cap="flat" cmpd="sng">
              <a:solidFill>
                <a:schemeClr val="tx1"/>
              </a:solidFill>
              <a:prstDash val="solid"/>
              <a:headEnd type="none" w="med" len="med"/>
              <a:tailEnd type="none" w="med" len="med"/>
            </a:ln>
          </p:spPr>
        </p:sp>
        <p:sp>
          <p:nvSpPr>
            <p:cNvPr id="148557" name="Line 43"/>
            <p:cNvSpPr/>
            <p:nvPr/>
          </p:nvSpPr>
          <p:spPr>
            <a:xfrm>
              <a:off x="3230640" y="1486893"/>
              <a:ext cx="0" cy="65852"/>
            </a:xfrm>
            <a:prstGeom prst="line">
              <a:avLst/>
            </a:prstGeom>
            <a:ln w="12700" cap="flat" cmpd="sng">
              <a:solidFill>
                <a:schemeClr val="tx1"/>
              </a:solidFill>
              <a:prstDash val="solid"/>
              <a:headEnd type="none" w="med" len="med"/>
              <a:tailEnd type="none" w="med" len="med"/>
            </a:ln>
          </p:spPr>
        </p:sp>
        <p:sp>
          <p:nvSpPr>
            <p:cNvPr id="148558" name="Line 44"/>
            <p:cNvSpPr/>
            <p:nvPr/>
          </p:nvSpPr>
          <p:spPr>
            <a:xfrm>
              <a:off x="3360740" y="1486893"/>
              <a:ext cx="0" cy="65852"/>
            </a:xfrm>
            <a:prstGeom prst="line">
              <a:avLst/>
            </a:prstGeom>
            <a:ln w="12700" cap="flat" cmpd="sng">
              <a:solidFill>
                <a:schemeClr val="tx1"/>
              </a:solidFill>
              <a:prstDash val="solid"/>
              <a:headEnd type="none" w="med" len="med"/>
              <a:tailEnd type="none" w="med" len="med"/>
            </a:ln>
          </p:spPr>
        </p:sp>
        <p:sp>
          <p:nvSpPr>
            <p:cNvPr id="148559" name="Line 45"/>
            <p:cNvSpPr/>
            <p:nvPr/>
          </p:nvSpPr>
          <p:spPr>
            <a:xfrm>
              <a:off x="3491820" y="1486894"/>
              <a:ext cx="0" cy="65852"/>
            </a:xfrm>
            <a:prstGeom prst="line">
              <a:avLst/>
            </a:prstGeom>
            <a:ln w="12700" cap="flat" cmpd="sng">
              <a:solidFill>
                <a:schemeClr val="tx1"/>
              </a:solidFill>
              <a:prstDash val="solid"/>
              <a:headEnd type="none" w="med" len="med"/>
              <a:tailEnd type="none" w="med" len="med"/>
            </a:ln>
          </p:spPr>
        </p:sp>
        <p:sp>
          <p:nvSpPr>
            <p:cNvPr id="148560" name="Line 46"/>
            <p:cNvSpPr/>
            <p:nvPr/>
          </p:nvSpPr>
          <p:spPr>
            <a:xfrm>
              <a:off x="3622900" y="1403190"/>
              <a:ext cx="0" cy="149555"/>
            </a:xfrm>
            <a:prstGeom prst="line">
              <a:avLst/>
            </a:prstGeom>
            <a:ln w="12700" cap="flat" cmpd="sng">
              <a:solidFill>
                <a:schemeClr val="tx1"/>
              </a:solidFill>
              <a:prstDash val="solid"/>
              <a:headEnd type="none" w="med" len="med"/>
              <a:tailEnd type="none" w="med" len="med"/>
            </a:ln>
          </p:spPr>
        </p:sp>
        <p:sp>
          <p:nvSpPr>
            <p:cNvPr id="148561" name="Line 47"/>
            <p:cNvSpPr/>
            <p:nvPr/>
          </p:nvSpPr>
          <p:spPr>
            <a:xfrm>
              <a:off x="3753979" y="1485900"/>
              <a:ext cx="0" cy="66845"/>
            </a:xfrm>
            <a:prstGeom prst="line">
              <a:avLst/>
            </a:prstGeom>
            <a:ln w="12700" cap="flat" cmpd="sng">
              <a:solidFill>
                <a:schemeClr val="tx1"/>
              </a:solidFill>
              <a:prstDash val="solid"/>
              <a:headEnd type="none" w="med" len="med"/>
              <a:tailEnd type="none" w="med" len="med"/>
            </a:ln>
          </p:spPr>
        </p:sp>
        <p:sp>
          <p:nvSpPr>
            <p:cNvPr id="148562" name="Line 48"/>
            <p:cNvSpPr/>
            <p:nvPr/>
          </p:nvSpPr>
          <p:spPr>
            <a:xfrm>
              <a:off x="3885059" y="1485900"/>
              <a:ext cx="0" cy="66845"/>
            </a:xfrm>
            <a:prstGeom prst="line">
              <a:avLst/>
            </a:prstGeom>
            <a:ln w="12700" cap="flat" cmpd="sng">
              <a:solidFill>
                <a:schemeClr val="tx1"/>
              </a:solidFill>
              <a:prstDash val="solid"/>
              <a:headEnd type="none" w="med" len="med"/>
              <a:tailEnd type="none" w="med" len="med"/>
            </a:ln>
          </p:spPr>
        </p:sp>
        <p:sp>
          <p:nvSpPr>
            <p:cNvPr id="148563" name="Line 49"/>
            <p:cNvSpPr/>
            <p:nvPr/>
          </p:nvSpPr>
          <p:spPr>
            <a:xfrm>
              <a:off x="4016138" y="1486894"/>
              <a:ext cx="0" cy="65851"/>
            </a:xfrm>
            <a:prstGeom prst="line">
              <a:avLst/>
            </a:prstGeom>
            <a:ln w="12700" cap="flat" cmpd="sng">
              <a:solidFill>
                <a:schemeClr val="tx1"/>
              </a:solidFill>
              <a:prstDash val="solid"/>
              <a:headEnd type="none" w="med" len="med"/>
              <a:tailEnd type="none" w="med" len="med"/>
            </a:ln>
          </p:spPr>
        </p:sp>
        <p:sp>
          <p:nvSpPr>
            <p:cNvPr id="148564" name="Line 50"/>
            <p:cNvSpPr/>
            <p:nvPr/>
          </p:nvSpPr>
          <p:spPr>
            <a:xfrm>
              <a:off x="4147218" y="1485900"/>
              <a:ext cx="0" cy="66845"/>
            </a:xfrm>
            <a:prstGeom prst="line">
              <a:avLst/>
            </a:prstGeom>
            <a:ln w="12700" cap="flat" cmpd="sng">
              <a:solidFill>
                <a:schemeClr val="tx1"/>
              </a:solidFill>
              <a:prstDash val="solid"/>
              <a:headEnd type="none" w="med" len="med"/>
              <a:tailEnd type="none" w="med" len="med"/>
            </a:ln>
          </p:spPr>
        </p:sp>
        <p:sp>
          <p:nvSpPr>
            <p:cNvPr id="148565" name="Line 51"/>
            <p:cNvSpPr/>
            <p:nvPr/>
          </p:nvSpPr>
          <p:spPr>
            <a:xfrm>
              <a:off x="4278297" y="1485900"/>
              <a:ext cx="0" cy="66845"/>
            </a:xfrm>
            <a:prstGeom prst="line">
              <a:avLst/>
            </a:prstGeom>
            <a:ln w="12700" cap="flat" cmpd="sng">
              <a:solidFill>
                <a:schemeClr val="tx1"/>
              </a:solidFill>
              <a:prstDash val="solid"/>
              <a:headEnd type="none" w="med" len="med"/>
              <a:tailEnd type="none" w="med" len="med"/>
            </a:ln>
          </p:spPr>
        </p:sp>
        <p:sp>
          <p:nvSpPr>
            <p:cNvPr id="148566" name="Line 52"/>
            <p:cNvSpPr/>
            <p:nvPr/>
          </p:nvSpPr>
          <p:spPr>
            <a:xfrm>
              <a:off x="4408399" y="1485900"/>
              <a:ext cx="0" cy="66845"/>
            </a:xfrm>
            <a:prstGeom prst="line">
              <a:avLst/>
            </a:prstGeom>
            <a:ln w="12700" cap="flat" cmpd="sng">
              <a:solidFill>
                <a:schemeClr val="tx1"/>
              </a:solidFill>
              <a:prstDash val="solid"/>
              <a:headEnd type="none" w="med" len="med"/>
              <a:tailEnd type="none" w="med" len="med"/>
            </a:ln>
          </p:spPr>
        </p:sp>
        <p:sp>
          <p:nvSpPr>
            <p:cNvPr id="148567" name="Line 53"/>
            <p:cNvSpPr/>
            <p:nvPr/>
          </p:nvSpPr>
          <p:spPr>
            <a:xfrm>
              <a:off x="4539479" y="1485900"/>
              <a:ext cx="0" cy="66845"/>
            </a:xfrm>
            <a:prstGeom prst="line">
              <a:avLst/>
            </a:prstGeom>
            <a:ln w="12700" cap="flat" cmpd="sng">
              <a:solidFill>
                <a:schemeClr val="tx1"/>
              </a:solidFill>
              <a:prstDash val="solid"/>
              <a:headEnd type="none" w="med" len="med"/>
              <a:tailEnd type="none" w="med" len="med"/>
            </a:ln>
          </p:spPr>
        </p:sp>
        <p:sp>
          <p:nvSpPr>
            <p:cNvPr id="148568" name="Line 54"/>
            <p:cNvSpPr/>
            <p:nvPr/>
          </p:nvSpPr>
          <p:spPr>
            <a:xfrm>
              <a:off x="4670558" y="1403190"/>
              <a:ext cx="0" cy="149555"/>
            </a:xfrm>
            <a:prstGeom prst="line">
              <a:avLst/>
            </a:prstGeom>
            <a:ln w="12700" cap="flat" cmpd="sng">
              <a:solidFill>
                <a:schemeClr val="tx1"/>
              </a:solidFill>
              <a:prstDash val="solid"/>
              <a:headEnd type="none" w="med" len="med"/>
              <a:tailEnd type="none" w="med" len="med"/>
            </a:ln>
          </p:spPr>
        </p:sp>
        <p:sp>
          <p:nvSpPr>
            <p:cNvPr id="148569" name="Line 55"/>
            <p:cNvSpPr/>
            <p:nvPr/>
          </p:nvSpPr>
          <p:spPr>
            <a:xfrm>
              <a:off x="4801638" y="1485900"/>
              <a:ext cx="0" cy="66845"/>
            </a:xfrm>
            <a:prstGeom prst="line">
              <a:avLst/>
            </a:prstGeom>
            <a:ln w="12700" cap="flat" cmpd="sng">
              <a:solidFill>
                <a:schemeClr val="tx1"/>
              </a:solidFill>
              <a:prstDash val="solid"/>
              <a:headEnd type="none" w="med" len="med"/>
              <a:tailEnd type="none" w="med" len="med"/>
            </a:ln>
          </p:spPr>
        </p:sp>
        <p:sp>
          <p:nvSpPr>
            <p:cNvPr id="148570" name="Line 56"/>
            <p:cNvSpPr/>
            <p:nvPr/>
          </p:nvSpPr>
          <p:spPr>
            <a:xfrm>
              <a:off x="4932717" y="1486894"/>
              <a:ext cx="0" cy="65851"/>
            </a:xfrm>
            <a:prstGeom prst="line">
              <a:avLst/>
            </a:prstGeom>
            <a:ln w="12700" cap="flat" cmpd="sng">
              <a:solidFill>
                <a:schemeClr val="tx1"/>
              </a:solidFill>
              <a:prstDash val="solid"/>
              <a:headEnd type="none" w="med" len="med"/>
              <a:tailEnd type="none" w="med" len="med"/>
            </a:ln>
          </p:spPr>
        </p:sp>
        <p:sp>
          <p:nvSpPr>
            <p:cNvPr id="148571" name="Line 57"/>
            <p:cNvSpPr/>
            <p:nvPr/>
          </p:nvSpPr>
          <p:spPr>
            <a:xfrm>
              <a:off x="5063797" y="1485900"/>
              <a:ext cx="0" cy="66845"/>
            </a:xfrm>
            <a:prstGeom prst="line">
              <a:avLst/>
            </a:prstGeom>
            <a:ln w="12700" cap="flat" cmpd="sng">
              <a:solidFill>
                <a:schemeClr val="tx1"/>
              </a:solidFill>
              <a:prstDash val="solid"/>
              <a:headEnd type="none" w="med" len="med"/>
              <a:tailEnd type="none" w="med" len="med"/>
            </a:ln>
          </p:spPr>
        </p:sp>
        <p:sp>
          <p:nvSpPr>
            <p:cNvPr id="148572" name="Line 58"/>
            <p:cNvSpPr/>
            <p:nvPr/>
          </p:nvSpPr>
          <p:spPr>
            <a:xfrm>
              <a:off x="5194876" y="1486894"/>
              <a:ext cx="0" cy="65851"/>
            </a:xfrm>
            <a:prstGeom prst="line">
              <a:avLst/>
            </a:prstGeom>
            <a:ln w="12700" cap="flat" cmpd="sng">
              <a:solidFill>
                <a:schemeClr val="tx1"/>
              </a:solidFill>
              <a:prstDash val="solid"/>
              <a:headEnd type="none" w="med" len="med"/>
              <a:tailEnd type="none" w="med" len="med"/>
            </a:ln>
          </p:spPr>
        </p:sp>
        <p:sp>
          <p:nvSpPr>
            <p:cNvPr id="148573" name="Line 59"/>
            <p:cNvSpPr/>
            <p:nvPr/>
          </p:nvSpPr>
          <p:spPr>
            <a:xfrm>
              <a:off x="5325956" y="1485900"/>
              <a:ext cx="0" cy="66845"/>
            </a:xfrm>
            <a:prstGeom prst="line">
              <a:avLst/>
            </a:prstGeom>
            <a:ln w="12700" cap="flat" cmpd="sng">
              <a:solidFill>
                <a:schemeClr val="tx1"/>
              </a:solidFill>
              <a:prstDash val="solid"/>
              <a:headEnd type="none" w="med" len="med"/>
              <a:tailEnd type="none" w="med" len="med"/>
            </a:ln>
          </p:spPr>
        </p:sp>
        <p:sp>
          <p:nvSpPr>
            <p:cNvPr id="148574" name="Line 60"/>
            <p:cNvSpPr/>
            <p:nvPr/>
          </p:nvSpPr>
          <p:spPr>
            <a:xfrm>
              <a:off x="5456057" y="1486894"/>
              <a:ext cx="0" cy="65851"/>
            </a:xfrm>
            <a:prstGeom prst="line">
              <a:avLst/>
            </a:prstGeom>
            <a:ln w="12700" cap="flat" cmpd="sng">
              <a:solidFill>
                <a:schemeClr val="tx1"/>
              </a:solidFill>
              <a:prstDash val="solid"/>
              <a:headEnd type="none" w="med" len="med"/>
              <a:tailEnd type="none" w="med" len="med"/>
            </a:ln>
          </p:spPr>
        </p:sp>
        <p:sp>
          <p:nvSpPr>
            <p:cNvPr id="148575" name="Line 61"/>
            <p:cNvSpPr/>
            <p:nvPr/>
          </p:nvSpPr>
          <p:spPr>
            <a:xfrm>
              <a:off x="5587137" y="1486894"/>
              <a:ext cx="0" cy="65851"/>
            </a:xfrm>
            <a:prstGeom prst="line">
              <a:avLst/>
            </a:prstGeom>
            <a:ln w="12700" cap="flat" cmpd="sng">
              <a:solidFill>
                <a:schemeClr val="tx1"/>
              </a:solidFill>
              <a:prstDash val="solid"/>
              <a:headEnd type="none" w="med" len="med"/>
              <a:tailEnd type="none" w="med" len="med"/>
            </a:ln>
          </p:spPr>
        </p:sp>
        <p:sp>
          <p:nvSpPr>
            <p:cNvPr id="148576" name="Line 62"/>
            <p:cNvSpPr/>
            <p:nvPr/>
          </p:nvSpPr>
          <p:spPr>
            <a:xfrm flipH="1">
              <a:off x="5718215" y="1403190"/>
              <a:ext cx="979" cy="149555"/>
            </a:xfrm>
            <a:prstGeom prst="line">
              <a:avLst/>
            </a:prstGeom>
            <a:ln w="12700" cap="flat" cmpd="sng">
              <a:solidFill>
                <a:schemeClr val="tx1"/>
              </a:solidFill>
              <a:prstDash val="solid"/>
              <a:headEnd type="none" w="med" len="med"/>
              <a:tailEnd type="none" w="med" len="med"/>
            </a:ln>
          </p:spPr>
        </p:sp>
        <p:sp>
          <p:nvSpPr>
            <p:cNvPr id="148577" name="Line 63"/>
            <p:cNvSpPr/>
            <p:nvPr/>
          </p:nvSpPr>
          <p:spPr>
            <a:xfrm>
              <a:off x="5849296" y="1485900"/>
              <a:ext cx="0" cy="66845"/>
            </a:xfrm>
            <a:prstGeom prst="line">
              <a:avLst/>
            </a:prstGeom>
            <a:ln w="12700" cap="flat" cmpd="sng">
              <a:solidFill>
                <a:schemeClr val="tx1"/>
              </a:solidFill>
              <a:prstDash val="solid"/>
              <a:headEnd type="none" w="med" len="med"/>
              <a:tailEnd type="none" w="med" len="med"/>
            </a:ln>
          </p:spPr>
        </p:sp>
        <p:sp>
          <p:nvSpPr>
            <p:cNvPr id="148578" name="Line 64"/>
            <p:cNvSpPr/>
            <p:nvPr/>
          </p:nvSpPr>
          <p:spPr>
            <a:xfrm>
              <a:off x="5980375" y="1486894"/>
              <a:ext cx="0" cy="65851"/>
            </a:xfrm>
            <a:prstGeom prst="line">
              <a:avLst/>
            </a:prstGeom>
            <a:ln w="12700" cap="flat" cmpd="sng">
              <a:solidFill>
                <a:schemeClr val="tx1"/>
              </a:solidFill>
              <a:prstDash val="solid"/>
              <a:headEnd type="none" w="med" len="med"/>
              <a:tailEnd type="none" w="med" len="med"/>
            </a:ln>
          </p:spPr>
        </p:sp>
        <p:sp>
          <p:nvSpPr>
            <p:cNvPr id="148579" name="Line 65"/>
            <p:cNvSpPr/>
            <p:nvPr/>
          </p:nvSpPr>
          <p:spPr>
            <a:xfrm>
              <a:off x="6111455" y="1485900"/>
              <a:ext cx="0" cy="66845"/>
            </a:xfrm>
            <a:prstGeom prst="line">
              <a:avLst/>
            </a:prstGeom>
            <a:ln w="12700" cap="flat" cmpd="sng">
              <a:solidFill>
                <a:schemeClr val="tx1"/>
              </a:solidFill>
              <a:prstDash val="solid"/>
              <a:headEnd type="none" w="med" len="med"/>
              <a:tailEnd type="none" w="med" len="med"/>
            </a:ln>
          </p:spPr>
        </p:sp>
        <p:sp>
          <p:nvSpPr>
            <p:cNvPr id="148580" name="Line 66"/>
            <p:cNvSpPr/>
            <p:nvPr/>
          </p:nvSpPr>
          <p:spPr>
            <a:xfrm>
              <a:off x="6242535" y="1486894"/>
              <a:ext cx="0" cy="65851"/>
            </a:xfrm>
            <a:prstGeom prst="line">
              <a:avLst/>
            </a:prstGeom>
            <a:ln w="12700" cap="flat" cmpd="sng">
              <a:solidFill>
                <a:schemeClr val="tx1"/>
              </a:solidFill>
              <a:prstDash val="solid"/>
              <a:headEnd type="none" w="med" len="med"/>
              <a:tailEnd type="none" w="med" len="med"/>
            </a:ln>
          </p:spPr>
        </p:sp>
        <p:sp>
          <p:nvSpPr>
            <p:cNvPr id="148581" name="Line 67"/>
            <p:cNvSpPr/>
            <p:nvPr/>
          </p:nvSpPr>
          <p:spPr>
            <a:xfrm>
              <a:off x="6373614" y="1485900"/>
              <a:ext cx="0" cy="66845"/>
            </a:xfrm>
            <a:prstGeom prst="line">
              <a:avLst/>
            </a:prstGeom>
            <a:ln w="12700" cap="flat" cmpd="sng">
              <a:solidFill>
                <a:schemeClr val="tx1"/>
              </a:solidFill>
              <a:prstDash val="solid"/>
              <a:headEnd type="none" w="med" len="med"/>
              <a:tailEnd type="none" w="med" len="med"/>
            </a:ln>
          </p:spPr>
        </p:sp>
        <p:sp>
          <p:nvSpPr>
            <p:cNvPr id="148582" name="Line 68"/>
            <p:cNvSpPr/>
            <p:nvPr/>
          </p:nvSpPr>
          <p:spPr>
            <a:xfrm>
              <a:off x="6503716" y="1486894"/>
              <a:ext cx="0" cy="65851"/>
            </a:xfrm>
            <a:prstGeom prst="line">
              <a:avLst/>
            </a:prstGeom>
            <a:ln w="12700" cap="flat" cmpd="sng">
              <a:solidFill>
                <a:schemeClr val="tx1"/>
              </a:solidFill>
              <a:prstDash val="solid"/>
              <a:headEnd type="none" w="med" len="med"/>
              <a:tailEnd type="none" w="med" len="med"/>
            </a:ln>
          </p:spPr>
        </p:sp>
        <p:sp>
          <p:nvSpPr>
            <p:cNvPr id="148583" name="Line 69"/>
            <p:cNvSpPr/>
            <p:nvPr/>
          </p:nvSpPr>
          <p:spPr>
            <a:xfrm>
              <a:off x="6634795" y="1486894"/>
              <a:ext cx="0" cy="65851"/>
            </a:xfrm>
            <a:prstGeom prst="line">
              <a:avLst/>
            </a:prstGeom>
            <a:ln w="12700" cap="flat" cmpd="sng">
              <a:solidFill>
                <a:schemeClr val="tx1"/>
              </a:solidFill>
              <a:prstDash val="solid"/>
              <a:headEnd type="none" w="med" len="med"/>
              <a:tailEnd type="none" w="med" len="med"/>
            </a:ln>
          </p:spPr>
        </p:sp>
        <p:sp>
          <p:nvSpPr>
            <p:cNvPr id="148584" name="Line 70"/>
            <p:cNvSpPr/>
            <p:nvPr/>
          </p:nvSpPr>
          <p:spPr>
            <a:xfrm>
              <a:off x="6765875" y="1403190"/>
              <a:ext cx="0" cy="149556"/>
            </a:xfrm>
            <a:prstGeom prst="line">
              <a:avLst/>
            </a:prstGeom>
            <a:ln w="12700" cap="flat" cmpd="sng">
              <a:solidFill>
                <a:schemeClr val="tx1"/>
              </a:solidFill>
              <a:prstDash val="solid"/>
              <a:headEnd type="none" w="med" len="med"/>
              <a:tailEnd type="none" w="med" len="med"/>
            </a:ln>
          </p:spPr>
        </p:sp>
        <p:sp>
          <p:nvSpPr>
            <p:cNvPr id="148585" name="Rectangle 81"/>
            <p:cNvSpPr/>
            <p:nvPr/>
          </p:nvSpPr>
          <p:spPr>
            <a:xfrm>
              <a:off x="2340896" y="1296751"/>
              <a:ext cx="4531691" cy="212879"/>
            </a:xfrm>
            <a:prstGeom prst="rect">
              <a:avLst/>
            </a:prstGeom>
            <a:noFill/>
            <a:ln w="12700">
              <a:noFill/>
            </a:ln>
          </p:spPr>
          <p:txBody>
            <a:bodyPr wrap="none" lIns="90488" tIns="44450" rIns="90488" bIns="44450">
              <a:spAutoFit/>
            </a:bodyPr>
            <a:p>
              <a:pPr defTabSz="762000">
                <a:buNone/>
              </a:pPr>
              <a:r>
                <a:rPr lang="zh-CN" altLang="en-US" sz="800" b="1" dirty="0">
                  <a:solidFill>
                    <a:srgbClr val="0000FF"/>
                  </a:solidFill>
                  <a:latin typeface="微软雅黑" panose="020B0503020204020204" pitchFamily="34" charset="-122"/>
                  <a:ea typeface="微软雅黑" panose="020B0503020204020204" pitchFamily="34" charset="-122"/>
                </a:rPr>
                <a:t>位  </a:t>
              </a:r>
              <a:r>
                <a:rPr lang="en-US" altLang="zh-CN" sz="800" b="1" dirty="0">
                  <a:solidFill>
                    <a:srgbClr val="0000FF"/>
                  </a:solidFill>
                  <a:latin typeface="微软雅黑" panose="020B0503020204020204" pitchFamily="34" charset="-122"/>
                  <a:ea typeface="微软雅黑" panose="020B0503020204020204" pitchFamily="34" charset="-122"/>
                </a:rPr>
                <a:t>0                                 8                                16                               24                          31</a:t>
              </a:r>
              <a:endParaRPr lang="en-US" altLang="zh-CN" sz="800" b="1" dirty="0">
                <a:solidFill>
                  <a:srgbClr val="0000FF"/>
                </a:solidFill>
                <a:latin typeface="微软雅黑" panose="020B0503020204020204" pitchFamily="34" charset="-122"/>
                <a:ea typeface="微软雅黑" panose="020B0503020204020204" pitchFamily="34" charset="-122"/>
              </a:endParaRPr>
            </a:p>
          </p:txBody>
        </p:sp>
      </p:grpSp>
      <p:sp>
        <p:nvSpPr>
          <p:cNvPr id="148546" name="AutoShape 5"/>
          <p:cNvSpPr/>
          <p:nvPr/>
        </p:nvSpPr>
        <p:spPr>
          <a:xfrm>
            <a:off x="920750" y="1285875"/>
            <a:ext cx="8053388" cy="388938"/>
          </a:xfrm>
          <a:prstGeom prst="roundRect">
            <a:avLst>
              <a:gd name="adj" fmla="val 16667"/>
            </a:avLst>
          </a:prstGeom>
          <a:solidFill>
            <a:srgbClr val="0070C0"/>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endParaRPr lang="zh-CN" altLang="en-US" sz="1800" dirty="0">
              <a:latin typeface="宋体" panose="02010600030101010101" pitchFamily="2" charset="-122"/>
            </a:endParaRPr>
          </a:p>
        </p:txBody>
      </p:sp>
      <p:sp>
        <p:nvSpPr>
          <p:cNvPr id="148547" name="Rectangle 6"/>
          <p:cNvSpPr/>
          <p:nvPr/>
        </p:nvSpPr>
        <p:spPr>
          <a:xfrm>
            <a:off x="3133725" y="1235075"/>
            <a:ext cx="332740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b="1" dirty="0">
                <a:solidFill>
                  <a:schemeClr val="bg1"/>
                </a:solidFill>
                <a:latin typeface="微软雅黑" panose="020B0503020204020204" pitchFamily="34" charset="-122"/>
                <a:ea typeface="微软雅黑" panose="020B0503020204020204" pitchFamily="34" charset="-122"/>
              </a:rPr>
              <a:t>TCP </a:t>
            </a:r>
            <a:r>
              <a:rPr lang="zh-CN" altLang="en-US" sz="2400" b="1" dirty="0">
                <a:solidFill>
                  <a:schemeClr val="bg1"/>
                </a:solidFill>
                <a:latin typeface="微软雅黑" panose="020B0503020204020204" pitchFamily="34" charset="-122"/>
                <a:ea typeface="微软雅黑" panose="020B0503020204020204" pitchFamily="34" charset="-122"/>
              </a:rPr>
              <a:t>报文段的首部格式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8548" name="Rectangle 93"/>
          <p:cNvSpPr/>
          <p:nvPr/>
        </p:nvSpPr>
        <p:spPr>
          <a:xfrm>
            <a:off x="6761163" y="4841875"/>
            <a:ext cx="1004887" cy="274638"/>
          </a:xfrm>
          <a:prstGeom prst="rect">
            <a:avLst/>
          </a:prstGeom>
          <a:noFill/>
          <a:ln w="12700">
            <a:noFill/>
          </a:ln>
        </p:spPr>
        <p:txBody>
          <a:bodyPr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48549" name="矩形 1"/>
          <p:cNvSpPr/>
          <p:nvPr/>
        </p:nvSpPr>
        <p:spPr>
          <a:xfrm>
            <a:off x="746125" y="2844800"/>
            <a:ext cx="1300163" cy="954088"/>
          </a:xfrm>
          <a:prstGeom prst="rect">
            <a:avLst/>
          </a:prstGeom>
          <a:solidFill>
            <a:schemeClr val="bg1"/>
          </a:solidFill>
          <a:ln w="9525">
            <a:noFill/>
          </a:ln>
        </p:spPr>
        <p:txBody>
          <a:bodyPr>
            <a:spAutoFit/>
          </a:bodyPr>
          <a:p>
            <a:pPr>
              <a:buNone/>
            </a:pPr>
            <a:r>
              <a:rPr lang="en-US" altLang="zh-CN" sz="1400" b="1" dirty="0">
                <a:solidFill>
                  <a:srgbClr val="0000CC"/>
                </a:solidFill>
                <a:latin typeface="微软雅黑" panose="020B0503020204020204" pitchFamily="34" charset="-122"/>
                <a:ea typeface="微软雅黑" panose="020B0503020204020204" pitchFamily="34" charset="-122"/>
              </a:rPr>
              <a:t>TCP</a:t>
            </a:r>
            <a:r>
              <a:rPr lang="zh-CN" altLang="en-US" sz="1400" b="1" dirty="0">
                <a:solidFill>
                  <a:srgbClr val="0000CC"/>
                </a:solidFill>
                <a:latin typeface="微软雅黑" panose="020B0503020204020204" pitchFamily="34" charset="-122"/>
                <a:ea typeface="微软雅黑" panose="020B0503020204020204" pitchFamily="34" charset="-122"/>
              </a:rPr>
              <a:t>首部的长度是 </a:t>
            </a:r>
            <a:r>
              <a:rPr lang="en-US" altLang="zh-CN" sz="1400" b="1" dirty="0">
                <a:solidFill>
                  <a:srgbClr val="0000CC"/>
                </a:solidFill>
                <a:latin typeface="微软雅黑" panose="020B0503020204020204" pitchFamily="34" charset="-122"/>
                <a:ea typeface="微软雅黑" panose="020B0503020204020204" pitchFamily="34" charset="-122"/>
              </a:rPr>
              <a:t>4n </a:t>
            </a:r>
            <a:r>
              <a:rPr lang="zh-CN" altLang="en-US" sz="1400" b="1" dirty="0">
                <a:solidFill>
                  <a:srgbClr val="0000CC"/>
                </a:solidFill>
                <a:latin typeface="微软雅黑" panose="020B0503020204020204" pitchFamily="34" charset="-122"/>
                <a:ea typeface="微软雅黑" panose="020B0503020204020204" pitchFamily="34" charset="-122"/>
              </a:rPr>
              <a:t>字节（</a:t>
            </a:r>
            <a:r>
              <a:rPr lang="en-US" altLang="zh-CN" sz="1400" b="1" dirty="0">
                <a:solidFill>
                  <a:srgbClr val="0000CC"/>
                </a:solidFill>
                <a:latin typeface="微软雅黑" panose="020B0503020204020204" pitchFamily="34" charset="-122"/>
                <a:ea typeface="微软雅黑" panose="020B0503020204020204" pitchFamily="34" charset="-122"/>
              </a:rPr>
              <a:t>n </a:t>
            </a:r>
            <a:r>
              <a:rPr lang="zh-CN" altLang="en-US" sz="1400" b="1" dirty="0">
                <a:solidFill>
                  <a:srgbClr val="0000CC"/>
                </a:solidFill>
                <a:latin typeface="微软雅黑" panose="020B0503020204020204" pitchFamily="34" charset="-122"/>
                <a:ea typeface="微软雅黑" panose="020B0503020204020204" pitchFamily="34" charset="-122"/>
              </a:rPr>
              <a:t>是整数）。</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48550" name="Line 40"/>
          <p:cNvSpPr/>
          <p:nvPr/>
        </p:nvSpPr>
        <p:spPr>
          <a:xfrm>
            <a:off x="2463800" y="2287588"/>
            <a:ext cx="0" cy="112712"/>
          </a:xfrm>
          <a:prstGeom prst="line">
            <a:avLst/>
          </a:prstGeom>
          <a:ln w="12700" cap="flat" cmpd="sng">
            <a:solidFill>
              <a:schemeClr val="tx1"/>
            </a:solidFill>
            <a:prstDash val="solid"/>
            <a:headEnd type="none" w="med" len="med"/>
            <a:tailEnd type="none" w="med" len="med"/>
          </a:ln>
        </p:spPr>
      </p:sp>
      <p:sp>
        <p:nvSpPr>
          <p:cNvPr id="148551" name="矩形 111"/>
          <p:cNvSpPr/>
          <p:nvPr/>
        </p:nvSpPr>
        <p:spPr>
          <a:xfrm>
            <a:off x="7345363" y="2651125"/>
            <a:ext cx="1189037" cy="738188"/>
          </a:xfrm>
          <a:prstGeom prst="rect">
            <a:avLst/>
          </a:prstGeom>
          <a:solidFill>
            <a:schemeClr val="bg1"/>
          </a:solidFill>
          <a:ln w="9525">
            <a:noFill/>
          </a:ln>
        </p:spPr>
        <p:txBody>
          <a:bodyPr>
            <a:spAutoFit/>
          </a:bodyPr>
          <a:p>
            <a:pPr>
              <a:buNone/>
            </a:pPr>
            <a:r>
              <a:rPr lang="en-US" altLang="zh-CN" sz="1400" b="1" dirty="0">
                <a:solidFill>
                  <a:srgbClr val="0000CC"/>
                </a:solidFill>
                <a:latin typeface="微软雅黑" panose="020B0503020204020204" pitchFamily="34" charset="-122"/>
                <a:ea typeface="微软雅黑" panose="020B0503020204020204" pitchFamily="34" charset="-122"/>
              </a:rPr>
              <a:t>TCP </a:t>
            </a:r>
            <a:r>
              <a:rPr lang="zh-CN" altLang="en-US" sz="1400" b="1" dirty="0">
                <a:solidFill>
                  <a:srgbClr val="0000CC"/>
                </a:solidFill>
                <a:latin typeface="微软雅黑" panose="020B0503020204020204" pitchFamily="34" charset="-122"/>
                <a:ea typeface="微软雅黑" panose="020B0503020204020204" pitchFamily="34" charset="-122"/>
              </a:rPr>
              <a:t>首部的最小长度是 </a:t>
            </a:r>
            <a:r>
              <a:rPr lang="en-US" altLang="zh-CN" sz="1400" b="1" dirty="0">
                <a:solidFill>
                  <a:srgbClr val="0000CC"/>
                </a:solidFill>
                <a:latin typeface="微软雅黑" panose="020B0503020204020204" pitchFamily="34" charset="-122"/>
                <a:ea typeface="微软雅黑" panose="020B0503020204020204" pitchFamily="34" charset="-122"/>
              </a:rPr>
              <a:t>20 </a:t>
            </a:r>
            <a:r>
              <a:rPr lang="zh-CN" altLang="en-US" sz="1400" b="1" dirty="0">
                <a:solidFill>
                  <a:srgbClr val="0000CC"/>
                </a:solidFill>
                <a:latin typeface="微软雅黑" panose="020B0503020204020204" pitchFamily="34" charset="-122"/>
                <a:ea typeface="微软雅黑" panose="020B0503020204020204" pitchFamily="34" charset="-122"/>
              </a:rPr>
              <a:t>字节。</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3"/>
          <p:cNvSpPr>
            <a:spLocks noGrp="1"/>
          </p:cNvSpPr>
          <p:nvPr>
            <p:ph idx="1"/>
          </p:nvPr>
        </p:nvSpPr>
        <p:spPr>
          <a:xfrm>
            <a:off x="539750" y="2060575"/>
            <a:ext cx="7772400" cy="4114800"/>
          </a:xfrm>
          <a:ln/>
        </p:spPr>
        <p:txBody>
          <a:bodyPr vert="horz" wrap="square" lIns="91440" tIns="45720" rIns="91440" bIns="45720" anchor="t" anchorCtr="0"/>
          <a:p>
            <a:pPr eaLnBrk="1" hangingPunct="1"/>
            <a:r>
              <a:rPr lang="en-US" altLang="zh-CN" b="1" dirty="0"/>
              <a:t>TCP</a:t>
            </a:r>
            <a:r>
              <a:rPr lang="zh-CN" altLang="en-US" b="1" dirty="0"/>
              <a:t>的连接建立：</a:t>
            </a:r>
            <a:r>
              <a:rPr lang="zh-CN" altLang="en-US" b="1" dirty="0">
                <a:solidFill>
                  <a:srgbClr val="FF0000"/>
                </a:solidFill>
                <a:latin typeface="宋体" panose="02010600030101010101" pitchFamily="2" charset="-122"/>
              </a:rPr>
              <a:t>三报文握手</a:t>
            </a:r>
            <a:endParaRPr lang="en-US" altLang="zh-CN" b="1" dirty="0">
              <a:solidFill>
                <a:srgbClr val="FF0000"/>
              </a:solidFill>
              <a:latin typeface="宋体" panose="02010600030101010101" pitchFamily="2" charset="-122"/>
            </a:endParaRPr>
          </a:p>
          <a:p>
            <a:pPr eaLnBrk="1" hangingPunct="1"/>
            <a:r>
              <a:rPr lang="en-US" altLang="zh-CN" b="1" dirty="0"/>
              <a:t>TCP</a:t>
            </a:r>
            <a:r>
              <a:rPr lang="zh-CN" altLang="en-US" b="1" dirty="0"/>
              <a:t>的连接释放：</a:t>
            </a:r>
            <a:r>
              <a:rPr lang="zh-CN" altLang="en-US" b="1" dirty="0">
                <a:solidFill>
                  <a:srgbClr val="FF0000"/>
                </a:solidFill>
                <a:latin typeface="宋体" panose="02010600030101010101" pitchFamily="2" charset="-122"/>
              </a:rPr>
              <a:t>四报文握手</a:t>
            </a:r>
            <a:endParaRPr lang="en-US" altLang="zh-CN" b="1" dirty="0">
              <a:solidFill>
                <a:srgbClr val="FF0000"/>
              </a:solidFill>
              <a:latin typeface="宋体" panose="02010600030101010101" pitchFamily="2" charset="-122"/>
            </a:endParaRPr>
          </a:p>
          <a:p>
            <a:pPr eaLnBrk="1" hangingPunct="1"/>
            <a:r>
              <a:rPr lang="en-US" altLang="zh-CN" b="1" dirty="0">
                <a:latin typeface="微软雅黑" panose="020B0503020204020204" pitchFamily="34" charset="-122"/>
                <a:ea typeface="微软雅黑" panose="020B0503020204020204" pitchFamily="34" charset="-122"/>
              </a:rPr>
              <a:t>TCP </a:t>
            </a:r>
            <a:r>
              <a:rPr lang="zh-CN" altLang="en-US" b="1" dirty="0"/>
              <a:t>的流量控制</a:t>
            </a:r>
            <a:endParaRPr lang="en-US" altLang="zh-CN" b="1" dirty="0">
              <a:solidFill>
                <a:srgbClr val="FF0000"/>
              </a:solidFill>
              <a:latin typeface="宋体" panose="02010600030101010101" pitchFamily="2" charset="-122"/>
            </a:endParaRPr>
          </a:p>
          <a:p>
            <a:pPr eaLnBrk="1" hangingPunct="1"/>
            <a:r>
              <a:rPr lang="en-US" altLang="zh-CN" b="1" dirty="0"/>
              <a:t>TCP</a:t>
            </a:r>
            <a:r>
              <a:rPr lang="zh-CN" altLang="en-US" b="1" dirty="0"/>
              <a:t>的拥塞控制：</a:t>
            </a:r>
            <a:r>
              <a:rPr lang="zh-CN" altLang="en-US" b="1" dirty="0">
                <a:solidFill>
                  <a:srgbClr val="FF0000"/>
                </a:solidFill>
              </a:rPr>
              <a:t>慢启动、拥塞避免和快恢复</a:t>
            </a:r>
            <a:endParaRPr lang="en-US" altLang="zh-CN" b="1" dirty="0">
              <a:solidFill>
                <a:srgbClr val="FF0000"/>
              </a:solidFill>
            </a:endParaRPr>
          </a:p>
        </p:txBody>
      </p:sp>
      <p:sp>
        <p:nvSpPr>
          <p:cNvPr id="149507" name="标题 1"/>
          <p:cNvSpPr>
            <a:spLocks noGrp="1"/>
          </p:cNvSpPr>
          <p:nvPr>
            <p:ph type="title"/>
          </p:nvPr>
        </p:nvSpPr>
        <p:spPr>
          <a:ln/>
        </p:spPr>
        <p:txBody>
          <a:bodyPr vert="horz" wrap="square" lIns="91440" tIns="45720" rIns="91440" bIns="45720" anchor="b" anchorCtr="0"/>
          <a:p>
            <a:pPr>
              <a:buNone/>
            </a:pP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AutoShape 5"/>
          <p:cNvSpPr/>
          <p:nvPr/>
        </p:nvSpPr>
        <p:spPr>
          <a:xfrm>
            <a:off x="557213" y="1484313"/>
            <a:ext cx="804862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50531" name="Rectangle 6"/>
          <p:cNvSpPr/>
          <p:nvPr/>
        </p:nvSpPr>
        <p:spPr>
          <a:xfrm>
            <a:off x="2008188" y="1450975"/>
            <a:ext cx="5146675"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使用 </a:t>
            </a:r>
            <a:r>
              <a:rPr lang="en-US" altLang="zh-CN" sz="2000" b="1" dirty="0">
                <a:solidFill>
                  <a:schemeClr val="bg1"/>
                </a:solidFill>
                <a:latin typeface="微软雅黑" panose="020B0503020204020204" pitchFamily="34" charset="-122"/>
                <a:ea typeface="微软雅黑" panose="020B0503020204020204" pitchFamily="34" charset="-122"/>
              </a:rPr>
              <a:t>UDP </a:t>
            </a:r>
            <a:r>
              <a:rPr lang="zh-CN" altLang="en-US" sz="2000" b="1" dirty="0">
                <a:solidFill>
                  <a:schemeClr val="bg1"/>
                </a:solidFill>
                <a:latin typeface="微软雅黑" panose="020B0503020204020204" pitchFamily="34" charset="-122"/>
                <a:ea typeface="微软雅黑" panose="020B0503020204020204" pitchFamily="34" charset="-122"/>
              </a:rPr>
              <a:t>和 </a:t>
            </a:r>
            <a:r>
              <a:rPr lang="en-US" altLang="zh-CN" sz="2000" b="1" dirty="0">
                <a:solidFill>
                  <a:schemeClr val="bg1"/>
                </a:solidFill>
                <a:latin typeface="微软雅黑" panose="020B0503020204020204" pitchFamily="34" charset="-122"/>
                <a:ea typeface="微软雅黑" panose="020B0503020204020204" pitchFamily="34" charset="-122"/>
              </a:rPr>
              <a:t>TCP </a:t>
            </a:r>
            <a:r>
              <a:rPr lang="zh-CN" altLang="en-US" sz="2000" b="1" dirty="0">
                <a:solidFill>
                  <a:schemeClr val="bg1"/>
                </a:solidFill>
                <a:latin typeface="微软雅黑" panose="020B0503020204020204" pitchFamily="34" charset="-122"/>
                <a:ea typeface="微软雅黑" panose="020B0503020204020204" pitchFamily="34" charset="-122"/>
              </a:rPr>
              <a:t>的典型应用和应用层协议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5" name="圆角矩形 44"/>
          <p:cNvSpPr/>
          <p:nvPr/>
        </p:nvSpPr>
        <p:spPr>
          <a:xfrm>
            <a:off x="556963" y="2277485"/>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441450" y="4149725"/>
            <a:ext cx="6583363" cy="37623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IP</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4887913" y="3589338"/>
            <a:ext cx="3136900" cy="560388"/>
          </a:xfrm>
          <a:prstGeom prst="rect">
            <a:avLst/>
          </a:prstGeom>
          <a:solidFill>
            <a:srgbClr val="9BBB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TCP</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1441450" y="3589338"/>
            <a:ext cx="3398838" cy="560388"/>
          </a:xfrm>
          <a:prstGeom prst="rect">
            <a:avLst/>
          </a:prstGeom>
          <a:solidFill>
            <a:srgbClr val="C050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UDP</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0538" name="Text Box 14"/>
          <p:cNvSpPr txBox="1"/>
          <p:nvPr/>
        </p:nvSpPr>
        <p:spPr>
          <a:xfrm>
            <a:off x="627063" y="3730625"/>
            <a:ext cx="806450" cy="277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r" eaLnBrk="1" hangingPunct="1">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运输层</a:t>
            </a:r>
            <a:endParaRPr lang="zh-CN" altLang="en-US" sz="1200" b="1" dirty="0">
              <a:latin typeface="微软雅黑" panose="020B0503020204020204" pitchFamily="34" charset="-122"/>
              <a:ea typeface="微软雅黑" panose="020B0503020204020204" pitchFamily="34" charset="-122"/>
            </a:endParaRPr>
          </a:p>
        </p:txBody>
      </p:sp>
      <p:sp>
        <p:nvSpPr>
          <p:cNvPr id="150539" name="Text Box 15"/>
          <p:cNvSpPr txBox="1"/>
          <p:nvPr/>
        </p:nvSpPr>
        <p:spPr>
          <a:xfrm>
            <a:off x="723900" y="4194175"/>
            <a:ext cx="709613" cy="277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r" eaLnBrk="1" hangingPunct="1">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网络层</a:t>
            </a:r>
            <a:endParaRPr lang="zh-CN" altLang="en-US" sz="12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627063" y="2959100"/>
            <a:ext cx="4213225" cy="669925"/>
            <a:chOff x="627627" y="1695029"/>
            <a:chExt cx="4213315" cy="670388"/>
          </a:xfrm>
        </p:grpSpPr>
        <p:sp>
          <p:nvSpPr>
            <p:cNvPr id="37" name="矩形 36"/>
            <p:cNvSpPr/>
            <p:nvPr/>
          </p:nvSpPr>
          <p:spPr>
            <a:xfrm>
              <a:off x="1442249" y="2034783"/>
              <a:ext cx="641767"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DNS</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2092077" y="2034783"/>
              <a:ext cx="644561" cy="290745"/>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DHCP</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9" name="矩形 38"/>
            <p:cNvSpPr/>
            <p:nvPr/>
          </p:nvSpPr>
          <p:spPr>
            <a:xfrm>
              <a:off x="2729570" y="2034783"/>
              <a:ext cx="560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RIP</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4476746" y="2034783"/>
              <a:ext cx="364196"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1442249" y="1695029"/>
              <a:ext cx="641767" cy="415347"/>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域名解析服务</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2094871" y="1695029"/>
              <a:ext cx="641767" cy="415347"/>
            </a:xfrm>
            <a:prstGeom prst="rect">
              <a:avLst/>
            </a:prstGeom>
            <a:solidFill>
              <a:srgbClr val="66FF99"/>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动态主机配置</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3" name="矩形 42"/>
            <p:cNvSpPr/>
            <p:nvPr/>
          </p:nvSpPr>
          <p:spPr>
            <a:xfrm>
              <a:off x="2729570" y="1695029"/>
              <a:ext cx="560477" cy="415347"/>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路由</a:t>
              </a:r>
              <a:endPar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选择</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4" name="矩形 43"/>
            <p:cNvSpPr/>
            <p:nvPr/>
          </p:nvSpPr>
          <p:spPr>
            <a:xfrm>
              <a:off x="4476746" y="1695029"/>
              <a:ext cx="364196" cy="415347"/>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50578" name="Text Box 14"/>
            <p:cNvSpPr txBox="1"/>
            <p:nvPr/>
          </p:nvSpPr>
          <p:spPr>
            <a:xfrm>
              <a:off x="627627" y="2088418"/>
              <a:ext cx="80605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r" eaLnBrk="1" hangingPunct="1">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应用层</a:t>
              </a:r>
              <a:endParaRPr lang="zh-CN" altLang="en-US" sz="1200" b="1" dirty="0">
                <a:latin typeface="微软雅黑" panose="020B0503020204020204" pitchFamily="34" charset="-122"/>
                <a:ea typeface="微软雅黑" panose="020B0503020204020204" pitchFamily="34" charset="-122"/>
              </a:endParaRPr>
            </a:p>
          </p:txBody>
        </p:sp>
        <p:sp>
          <p:nvSpPr>
            <p:cNvPr id="150579" name="Text Box 14"/>
            <p:cNvSpPr txBox="1"/>
            <p:nvPr/>
          </p:nvSpPr>
          <p:spPr>
            <a:xfrm>
              <a:off x="627627" y="1738795"/>
              <a:ext cx="80605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r" eaLnBrk="1" hangingPunct="1">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应用</a:t>
              </a:r>
              <a:endParaRPr lang="zh-CN" altLang="en-US" sz="1200" b="1" dirty="0">
                <a:latin typeface="微软雅黑" panose="020B0503020204020204" pitchFamily="34" charset="-122"/>
                <a:ea typeface="微软雅黑" panose="020B0503020204020204" pitchFamily="34" charset="-122"/>
              </a:endParaRPr>
            </a:p>
          </p:txBody>
        </p:sp>
        <p:sp>
          <p:nvSpPr>
            <p:cNvPr id="46" name="矩形 45"/>
            <p:cNvSpPr/>
            <p:nvPr/>
          </p:nvSpPr>
          <p:spPr>
            <a:xfrm>
              <a:off x="3289143" y="2034783"/>
              <a:ext cx="560477"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1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TFTP</a:t>
              </a:r>
              <a:endParaRPr kumimoji="0" lang="zh-CN" altLang="en-US" sz="1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3289143" y="1695029"/>
              <a:ext cx="560477"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文件传输</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3851146" y="2034783"/>
              <a:ext cx="644561" cy="290745"/>
            </a:xfrm>
            <a:prstGeom prst="rect">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zh-CN" altLang="en-US" sz="9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专用协议</a:t>
              </a:r>
              <a:endParaRPr kumimoji="0" lang="zh-CN" altLang="en-US" sz="9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3853940" y="1695029"/>
              <a:ext cx="641767" cy="415347"/>
            </a:xfrm>
            <a:prstGeom prst="rect">
              <a:avLst/>
            </a:prstGeom>
            <a:solidFill>
              <a:srgbClr val="CCFF66"/>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9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流式多媒体</a:t>
              </a: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通信</a:t>
              </a:r>
              <a:endParaRPr kumimoji="0" lang="zh-CN" altLang="en-US" sz="9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3" name="组合 2"/>
          <p:cNvGrpSpPr/>
          <p:nvPr/>
        </p:nvGrpSpPr>
        <p:grpSpPr>
          <a:xfrm>
            <a:off x="4886325" y="2959100"/>
            <a:ext cx="3138488" cy="630238"/>
            <a:chOff x="4885767" y="1693972"/>
            <a:chExt cx="3138766" cy="631556"/>
          </a:xfrm>
        </p:grpSpPr>
        <p:sp>
          <p:nvSpPr>
            <p:cNvPr id="24" name="矩形 23"/>
            <p:cNvSpPr/>
            <p:nvPr/>
          </p:nvSpPr>
          <p:spPr>
            <a:xfrm>
              <a:off x="4885767" y="2034783"/>
              <a:ext cx="602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HTTP</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p:nvSpPr>
          <p:spPr>
            <a:xfrm>
              <a:off x="5519791" y="2034783"/>
              <a:ext cx="638646" cy="29074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SMTP</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6165877" y="2034783"/>
              <a:ext cx="641599"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FTP</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7545130" y="2034783"/>
              <a:ext cx="479403"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4885767" y="1693972"/>
              <a:ext cx="638646" cy="416404"/>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1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万维网</a:t>
              </a:r>
              <a:endParaRPr kumimoji="0" lang="en-US" altLang="zh-CN" sz="11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WWW</a:t>
              </a:r>
              <a:endParaRPr kumimoji="0" lang="zh-CN" altLang="en-US" sz="1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5519791" y="1693972"/>
              <a:ext cx="638646" cy="416404"/>
            </a:xfrm>
            <a:prstGeom prst="rect">
              <a:avLst/>
            </a:prstGeom>
            <a:solidFill>
              <a:srgbClr val="00B0F0"/>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电子</a:t>
              </a:r>
              <a:endPar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邮件</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6168831" y="1693972"/>
              <a:ext cx="638646" cy="416404"/>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文件</a:t>
              </a:r>
              <a:endPar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传送</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7545130" y="1693972"/>
              <a:ext cx="479403" cy="416404"/>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4" name="矩形 53"/>
            <p:cNvSpPr/>
            <p:nvPr/>
          </p:nvSpPr>
          <p:spPr>
            <a:xfrm>
              <a:off x="6810258" y="2034783"/>
              <a:ext cx="729061"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marL="0" marR="0" lvl="0" indent="0" algn="ctr" defTabSz="914400" rtl="0" eaLnBrk="0" fontAlgn="base" latinLnBrk="0" hangingPunct="0">
                <a:lnSpc>
                  <a:spcPts val="1200"/>
                </a:lnSpc>
                <a:spcBef>
                  <a:spcPct val="0"/>
                </a:spcBef>
                <a:spcAft>
                  <a:spcPct val="0"/>
                </a:spcAft>
                <a:buClrTx/>
                <a:buSzTx/>
                <a:buFontTx/>
                <a:buNone/>
                <a:defRPr/>
              </a:pPr>
              <a:r>
                <a:rPr kumimoji="0" lang="en-US" altLang="zh-CN" sz="1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TELNET</a:t>
              </a:r>
              <a:endParaRPr kumimoji="0" lang="zh-CN" altLang="en-US" sz="1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5" name="矩形 54"/>
            <p:cNvSpPr/>
            <p:nvPr/>
          </p:nvSpPr>
          <p:spPr>
            <a:xfrm>
              <a:off x="6810258" y="1695029"/>
              <a:ext cx="729061"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ts val="14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远程终端</a:t>
              </a: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接入</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3"/>
          <p:cNvSpPr>
            <a:spLocks noGrp="1"/>
          </p:cNvSpPr>
          <p:nvPr>
            <p:ph idx="1"/>
          </p:nvPr>
        </p:nvSpPr>
        <p:spPr>
          <a:xfrm>
            <a:off x="468313" y="2051050"/>
            <a:ext cx="8567737" cy="4114800"/>
          </a:xfrm>
          <a:ln/>
        </p:spPr>
        <p:txBody>
          <a:bodyPr vert="horz" wrap="square" lIns="91440" tIns="45720" rIns="91440" bIns="45720" anchor="t" anchorCtr="0"/>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1</a:t>
            </a:r>
            <a:r>
              <a:rPr lang="zh-CN" altLang="en-US" sz="2000" dirty="0">
                <a:latin typeface="仿宋_GB2312" pitchFamily="49" charset="-122"/>
                <a:ea typeface="仿宋_GB2312" pitchFamily="49" charset="-122"/>
              </a:rPr>
              <a:t>：</a:t>
            </a:r>
            <a:r>
              <a:rPr lang="zh-CN" altLang="en-US" sz="2000" b="1" dirty="0">
                <a:latin typeface="仿宋_GB2312" pitchFamily="49" charset="-122"/>
                <a:ea typeface="仿宋_GB2312" pitchFamily="49" charset="-122"/>
              </a:rPr>
              <a:t>滑动窗口</a:t>
            </a:r>
            <a:endParaRPr lang="en-US" altLang="zh-CN"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2</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PPP</a:t>
            </a:r>
            <a:r>
              <a:rPr lang="zh-CN" altLang="en-US" sz="2000" b="1" dirty="0">
                <a:latin typeface="仿宋_GB2312" pitchFamily="49" charset="-122"/>
                <a:ea typeface="仿宋_GB2312" pitchFamily="49" charset="-122"/>
              </a:rPr>
              <a:t>协议</a:t>
            </a:r>
            <a:endParaRPr lang="en-US" altLang="zh-CN"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3</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CSMA/CD</a:t>
            </a:r>
            <a:endParaRPr lang="en-US" altLang="zh-CN"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4</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CSMA/CA</a:t>
            </a:r>
            <a:endParaRPr lang="en-US" altLang="zh-CN"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5</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IP</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ICMP</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IGMP</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NAT</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DHCP</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ARP</a:t>
            </a:r>
            <a:r>
              <a:rPr lang="zh-CN" altLang="en-US" sz="2000" b="1" dirty="0">
                <a:latin typeface="仿宋_GB2312" pitchFamily="49" charset="-122"/>
                <a:ea typeface="仿宋_GB2312" pitchFamily="49" charset="-122"/>
              </a:rPr>
              <a:t>协议</a:t>
            </a:r>
            <a:endParaRPr lang="en-US" altLang="zh-CN"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6</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TCP</a:t>
            </a:r>
            <a:r>
              <a:rPr lang="zh-CN" altLang="en-US" sz="2000" b="1" dirty="0">
                <a:latin typeface="仿宋_GB2312" pitchFamily="49" charset="-122"/>
                <a:ea typeface="仿宋_GB2312" pitchFamily="49" charset="-122"/>
              </a:rPr>
              <a:t>协议</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UDP</a:t>
            </a:r>
            <a:r>
              <a:rPr lang="zh-CN" altLang="en-US" sz="2000" b="1" dirty="0">
                <a:latin typeface="仿宋_GB2312" pitchFamily="49" charset="-122"/>
                <a:ea typeface="仿宋_GB2312" pitchFamily="49" charset="-122"/>
              </a:rPr>
              <a:t>协议</a:t>
            </a:r>
            <a:endParaRPr lang="zh-CN" altLang="en-US"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7</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RIP</a:t>
            </a:r>
            <a:r>
              <a:rPr lang="zh-CN" altLang="en-US" sz="2000" b="1"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OSPF</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BGP</a:t>
            </a:r>
            <a:r>
              <a:rPr lang="zh-CN" altLang="en-US" sz="2000" b="1" dirty="0">
                <a:latin typeface="仿宋_GB2312" pitchFamily="49" charset="-122"/>
                <a:ea typeface="仿宋_GB2312" pitchFamily="49" charset="-122"/>
              </a:rPr>
              <a:t>协议</a:t>
            </a:r>
            <a:endParaRPr lang="zh-CN" altLang="en-US" sz="2000" b="1" dirty="0">
              <a:latin typeface="仿宋_GB2312" pitchFamily="49" charset="-122"/>
              <a:ea typeface="仿宋_GB2312" pitchFamily="49" charset="-122"/>
            </a:endParaRPr>
          </a:p>
          <a:p>
            <a:pPr eaLnBrk="1" hangingPunct="1">
              <a:lnSpc>
                <a:spcPct val="120000"/>
              </a:lnSpc>
              <a:buNone/>
            </a:pPr>
            <a:r>
              <a:rPr lang="zh-CN" altLang="en-US" sz="2000" dirty="0">
                <a:latin typeface="仿宋_GB2312" pitchFamily="49" charset="-122"/>
                <a:ea typeface="仿宋_GB2312" pitchFamily="49" charset="-122"/>
              </a:rPr>
              <a:t>重点协议</a:t>
            </a:r>
            <a:r>
              <a:rPr lang="en-US" altLang="zh-CN" sz="2000" dirty="0">
                <a:latin typeface="仿宋_GB2312" pitchFamily="49" charset="-122"/>
                <a:ea typeface="仿宋_GB2312" pitchFamily="49" charset="-122"/>
              </a:rPr>
              <a:t>8</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HTTP</a:t>
            </a:r>
            <a:r>
              <a:rPr lang="zh-CN" altLang="en-US" sz="2000" b="1" dirty="0">
                <a:latin typeface="仿宋_GB2312" pitchFamily="49" charset="-122"/>
                <a:ea typeface="仿宋_GB2312" pitchFamily="49" charset="-122"/>
              </a:rPr>
              <a:t>协议、</a:t>
            </a:r>
            <a:r>
              <a:rPr lang="en-US" altLang="zh-CN" sz="2000" b="1" dirty="0">
                <a:latin typeface="仿宋_GB2312" pitchFamily="49" charset="-122"/>
                <a:ea typeface="仿宋_GB2312" pitchFamily="49" charset="-122"/>
              </a:rPr>
              <a:t>SMTP</a:t>
            </a:r>
            <a:r>
              <a:rPr lang="zh-CN" altLang="en-US" sz="2000" b="1" dirty="0">
                <a:latin typeface="仿宋_GB2312" pitchFamily="49" charset="-122"/>
                <a:ea typeface="仿宋_GB2312" pitchFamily="49" charset="-122"/>
              </a:rPr>
              <a:t>协议，</a:t>
            </a:r>
            <a:r>
              <a:rPr lang="en-US" altLang="zh-CN" sz="2000" b="1" dirty="0">
                <a:latin typeface="仿宋_GB2312" pitchFamily="49" charset="-122"/>
                <a:ea typeface="仿宋_GB2312" pitchFamily="49" charset="-122"/>
              </a:rPr>
              <a:t>FTP</a:t>
            </a:r>
            <a:r>
              <a:rPr lang="zh-CN" altLang="en-US" sz="2000" b="1" dirty="0">
                <a:latin typeface="仿宋_GB2312" pitchFamily="49" charset="-122"/>
                <a:ea typeface="仿宋_GB2312" pitchFamily="49" charset="-122"/>
              </a:rPr>
              <a:t>协议、</a:t>
            </a:r>
            <a:r>
              <a:rPr lang="en-US" altLang="zh-CN" sz="2000" b="1" dirty="0">
                <a:latin typeface="仿宋_GB2312" pitchFamily="49" charset="-122"/>
                <a:ea typeface="仿宋_GB2312" pitchFamily="49" charset="-122"/>
              </a:rPr>
              <a:t>DNS</a:t>
            </a:r>
            <a:r>
              <a:rPr lang="zh-CN" altLang="en-US" sz="2000" dirty="0">
                <a:latin typeface="仿宋_GB2312" pitchFamily="49" charset="-122"/>
                <a:ea typeface="仿宋_GB2312" pitchFamily="49" charset="-122"/>
              </a:rPr>
              <a:t>、</a:t>
            </a:r>
            <a:r>
              <a:rPr lang="en-US" altLang="zh-CN" sz="2000" b="1" dirty="0">
                <a:latin typeface="仿宋_GB2312" pitchFamily="49" charset="-122"/>
                <a:ea typeface="仿宋_GB2312" pitchFamily="49" charset="-122"/>
              </a:rPr>
              <a:t>URL</a:t>
            </a:r>
            <a:endParaRPr lang="en-US" altLang="zh-CN" sz="2000" b="1" dirty="0">
              <a:latin typeface="仿宋_GB2312" pitchFamily="49" charset="-122"/>
              <a:ea typeface="仿宋_GB2312" pitchFamily="49" charset="-122"/>
            </a:endParaRPr>
          </a:p>
          <a:p>
            <a:pPr eaLnBrk="1" hangingPunct="1">
              <a:lnSpc>
                <a:spcPct val="120000"/>
              </a:lnSpc>
              <a:buNone/>
            </a:pPr>
            <a:endParaRPr lang="zh-CN" altLang="en-US" sz="2000" dirty="0">
              <a:latin typeface="仿宋_GB2312" pitchFamily="49" charset="-122"/>
              <a:ea typeface="仿宋_GB2312" pitchFamily="49" charset="-122"/>
            </a:endParaRPr>
          </a:p>
        </p:txBody>
      </p:sp>
      <p:sp>
        <p:nvSpPr>
          <p:cNvPr id="152579" name="Rectangle 5"/>
          <p:cNvSpPr>
            <a:spLocks noGrp="1"/>
          </p:cNvSpPr>
          <p:nvPr>
            <p:ph type="title"/>
          </p:nvPr>
        </p:nvSpPr>
        <p:spPr>
          <a:ln/>
        </p:spPr>
        <p:txBody>
          <a:bodyPr vert="horz" wrap="square" lIns="91440" tIns="45720" rIns="91440" bIns="45720" anchor="b" anchorCtr="0"/>
          <a:p>
            <a:pPr eaLnBrk="1" hangingPunct="1"/>
            <a:r>
              <a:rPr lang="en-US" altLang="zh-CN" dirty="0"/>
              <a:t>3.6</a:t>
            </a:r>
            <a:r>
              <a:rPr lang="zh-CN" altLang="en-US" dirty="0"/>
              <a:t>重点协议</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Grp="1"/>
          </p:cNvSpPr>
          <p:nvPr>
            <p:ph idx="1"/>
          </p:nvPr>
        </p:nvSpPr>
        <p:spPr>
          <a:xfrm>
            <a:off x="323850" y="2017713"/>
            <a:ext cx="8064500" cy="4114800"/>
          </a:xfrm>
          <a:ln/>
        </p:spPr>
        <p:txBody>
          <a:bodyPr vert="horz" wrap="square" lIns="91440" tIns="45720" rIns="91440" bIns="45720" anchor="t" anchorCtr="0"/>
          <a:p>
            <a:pPr eaLnBrk="1" hangingPunct="1">
              <a:lnSpc>
                <a:spcPct val="120000"/>
              </a:lnSpc>
              <a:buNone/>
            </a:pPr>
            <a:r>
              <a:rPr lang="en-US" altLang="zh-CN" sz="2800" dirty="0">
                <a:solidFill>
                  <a:schemeClr val="hlink"/>
                </a:solidFill>
              </a:rPr>
              <a:t> (1) </a:t>
            </a:r>
            <a:r>
              <a:rPr lang="zh-CN" altLang="en-US" sz="2800" dirty="0">
                <a:solidFill>
                  <a:schemeClr val="hlink"/>
                </a:solidFill>
              </a:rPr>
              <a:t>计算机网络面临的问题</a:t>
            </a:r>
            <a:endParaRPr lang="zh-CN" altLang="en-US" sz="2800" dirty="0">
              <a:solidFill>
                <a:schemeClr val="hlink"/>
              </a:solidFill>
            </a:endParaRPr>
          </a:p>
          <a:p>
            <a:pPr eaLnBrk="1" hangingPunct="1">
              <a:lnSpc>
                <a:spcPct val="120000"/>
              </a:lnSpc>
              <a:buNone/>
            </a:pPr>
            <a:r>
              <a:rPr lang="zh-CN" altLang="en-US" sz="2800" dirty="0"/>
              <a:t>          </a:t>
            </a:r>
            <a:r>
              <a:rPr lang="en-US" altLang="zh-CN" sz="2800" dirty="0"/>
              <a:t>1) </a:t>
            </a:r>
            <a:r>
              <a:rPr lang="zh-CN" altLang="en-US" sz="2800" dirty="0"/>
              <a:t>计算机分布在不同物理位置；</a:t>
            </a:r>
            <a:endParaRPr lang="zh-CN" altLang="en-US" sz="2800" dirty="0"/>
          </a:p>
          <a:p>
            <a:pPr eaLnBrk="1" hangingPunct="1">
              <a:lnSpc>
                <a:spcPct val="120000"/>
              </a:lnSpc>
              <a:buNone/>
            </a:pPr>
            <a:r>
              <a:rPr lang="zh-CN" altLang="en-US" sz="2800" dirty="0"/>
              <a:t>          </a:t>
            </a:r>
            <a:r>
              <a:rPr lang="en-US" altLang="zh-CN" sz="2800" dirty="0"/>
              <a:t>2) </a:t>
            </a:r>
            <a:r>
              <a:rPr lang="zh-CN" altLang="en-US" sz="2800" dirty="0"/>
              <a:t>计算机使用的操作系统不统一</a:t>
            </a:r>
            <a:endParaRPr lang="zh-CN" altLang="en-US" sz="2800" dirty="0"/>
          </a:p>
          <a:p>
            <a:pPr eaLnBrk="1" hangingPunct="1">
              <a:lnSpc>
                <a:spcPct val="120000"/>
              </a:lnSpc>
              <a:buNone/>
            </a:pPr>
            <a:r>
              <a:rPr lang="zh-CN" altLang="en-US" sz="2800" dirty="0"/>
              <a:t>          </a:t>
            </a:r>
            <a:r>
              <a:rPr lang="en-US" altLang="zh-CN" sz="2800" dirty="0"/>
              <a:t>3) </a:t>
            </a:r>
            <a:r>
              <a:rPr lang="zh-CN" altLang="en-US" sz="2800" dirty="0"/>
              <a:t>需要在不同媒介上进行信息传输</a:t>
            </a:r>
            <a:endParaRPr lang="zh-CN" altLang="en-US" sz="2800" dirty="0"/>
          </a:p>
          <a:p>
            <a:pPr eaLnBrk="1" hangingPunct="1">
              <a:lnSpc>
                <a:spcPct val="90000"/>
              </a:lnSpc>
              <a:buNone/>
            </a:pPr>
            <a:endParaRPr lang="zh-CN" altLang="en-US" sz="2800" dirty="0"/>
          </a:p>
          <a:p>
            <a:pPr eaLnBrk="1" hangingPunct="1">
              <a:lnSpc>
                <a:spcPct val="90000"/>
              </a:lnSpc>
              <a:buNone/>
            </a:pPr>
            <a:r>
              <a:rPr lang="zh-CN" altLang="en-US" sz="2800" dirty="0">
                <a:solidFill>
                  <a:schemeClr val="hlink"/>
                </a:solidFill>
              </a:rPr>
              <a:t> </a:t>
            </a:r>
            <a:r>
              <a:rPr lang="en-US" altLang="zh-CN" sz="2800" dirty="0">
                <a:solidFill>
                  <a:schemeClr val="hlink"/>
                </a:solidFill>
              </a:rPr>
              <a:t>(2) </a:t>
            </a:r>
            <a:r>
              <a:rPr lang="zh-CN" altLang="en-US" sz="2800" dirty="0">
                <a:solidFill>
                  <a:schemeClr val="hlink"/>
                </a:solidFill>
              </a:rPr>
              <a:t>解决办法：分层</a:t>
            </a:r>
            <a:endParaRPr lang="zh-CN" altLang="en-US" sz="2800" dirty="0">
              <a:solidFill>
                <a:schemeClr val="hlink"/>
              </a:solidFill>
            </a:endParaRPr>
          </a:p>
        </p:txBody>
      </p:sp>
      <p:sp>
        <p:nvSpPr>
          <p:cNvPr id="40963" name="Rectangle 4"/>
          <p:cNvSpPr>
            <a:spLocks noGrp="1"/>
          </p:cNvSpPr>
          <p:nvPr>
            <p:ph type="title"/>
          </p:nvPr>
        </p:nvSpPr>
        <p:spPr>
          <a:xfrm>
            <a:off x="685800" y="381000"/>
            <a:ext cx="7793038" cy="1462088"/>
          </a:xfrm>
          <a:ln/>
        </p:spPr>
        <p:txBody>
          <a:bodyPr vert="horz" wrap="square" lIns="91440" tIns="45720" rIns="91440" bIns="45720" anchor="b" anchorCtr="0"/>
          <a:p>
            <a:pPr eaLnBrk="1" hangingPunct="1"/>
            <a:r>
              <a:rPr lang="en-US" altLang="zh-CN" sz="4000" dirty="0"/>
              <a:t>2.1 </a:t>
            </a:r>
            <a:r>
              <a:rPr lang="zh-CN" altLang="en-US" sz="4000" dirty="0"/>
              <a:t>计算机网络的分层模型</a:t>
            </a:r>
            <a:endParaRPr lang="en-US" altLang="zh-CN"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5"/>
          <p:cNvSpPr>
            <a:spLocks noGrp="1"/>
          </p:cNvSpPr>
          <p:nvPr>
            <p:ph idx="1"/>
          </p:nvPr>
        </p:nvSpPr>
        <p:spPr>
          <a:xfrm>
            <a:off x="468313" y="2017713"/>
            <a:ext cx="7567612" cy="4114800"/>
          </a:xfrm>
          <a:ln/>
        </p:spPr>
        <p:txBody>
          <a:bodyPr vert="horz" wrap="square" lIns="91440" tIns="45720" rIns="91440" bIns="45720" anchor="t" anchorCtr="0"/>
          <a:p>
            <a:pPr eaLnBrk="1" hangingPunct="1">
              <a:buNone/>
            </a:pPr>
            <a:r>
              <a:rPr lang="en-US" altLang="zh-CN" dirty="0">
                <a:solidFill>
                  <a:schemeClr val="hlink"/>
                </a:solidFill>
              </a:rPr>
              <a:t>(3) </a:t>
            </a:r>
            <a:r>
              <a:rPr lang="zh-CN" altLang="en-US" dirty="0">
                <a:solidFill>
                  <a:schemeClr val="hlink"/>
                </a:solidFill>
              </a:rPr>
              <a:t>分层的优点</a:t>
            </a:r>
            <a:endParaRPr lang="zh-CN" altLang="en-US" dirty="0">
              <a:solidFill>
                <a:schemeClr val="hlink"/>
              </a:solidFill>
            </a:endParaRPr>
          </a:p>
          <a:p>
            <a:pPr lvl="2" eaLnBrk="1" hangingPunct="1"/>
            <a:r>
              <a:rPr lang="zh-CN" altLang="en-US" dirty="0"/>
              <a:t>各层之间是独立的</a:t>
            </a:r>
            <a:r>
              <a:rPr lang="en-US" altLang="zh-CN" dirty="0"/>
              <a:t>.</a:t>
            </a:r>
            <a:endParaRPr lang="en-US" altLang="zh-CN" dirty="0"/>
          </a:p>
          <a:p>
            <a:pPr lvl="2" eaLnBrk="1" hangingPunct="1"/>
            <a:r>
              <a:rPr lang="zh-CN" altLang="en-US" dirty="0"/>
              <a:t>灵活性好</a:t>
            </a:r>
            <a:r>
              <a:rPr lang="en-US" altLang="zh-CN" dirty="0"/>
              <a:t>.</a:t>
            </a:r>
            <a:r>
              <a:rPr lang="zh-CN" altLang="en-US" dirty="0"/>
              <a:t>任何层变化，只要层间接口不变。</a:t>
            </a:r>
            <a:endParaRPr lang="zh-CN" altLang="en-US" dirty="0"/>
          </a:p>
          <a:p>
            <a:pPr lvl="2" eaLnBrk="1" hangingPunct="1"/>
            <a:r>
              <a:rPr lang="zh-CN" altLang="en-US" dirty="0"/>
              <a:t>结构上可分割</a:t>
            </a:r>
            <a:endParaRPr lang="zh-CN" altLang="en-US" dirty="0"/>
          </a:p>
          <a:p>
            <a:pPr lvl="2" eaLnBrk="1" hangingPunct="1"/>
            <a:r>
              <a:rPr lang="zh-CN" altLang="en-US" dirty="0"/>
              <a:t>易于实现和维护</a:t>
            </a:r>
            <a:endParaRPr lang="zh-CN" altLang="en-US" dirty="0"/>
          </a:p>
          <a:p>
            <a:pPr lvl="2" eaLnBrk="1" hangingPunct="1"/>
            <a:r>
              <a:rPr lang="zh-CN" altLang="en-US" dirty="0"/>
              <a:t>有利于标准化</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827088" y="214313"/>
            <a:ext cx="7793037" cy="1462087"/>
          </a:xfrm>
          <a:ln/>
        </p:spPr>
        <p:txBody>
          <a:bodyPr vert="horz" wrap="square" lIns="91440" tIns="45720" rIns="91440" bIns="45720" anchor="b" anchorCtr="0"/>
          <a:p>
            <a:pPr eaLnBrk="1" hangingPunct="1"/>
            <a:r>
              <a:rPr lang="en-US" altLang="zh-CN" sz="3600" dirty="0"/>
              <a:t>2.2 </a:t>
            </a:r>
            <a:r>
              <a:rPr lang="zh-CN" altLang="en-US" sz="3600" dirty="0"/>
              <a:t>计算机网络体系结构的基本原理</a:t>
            </a:r>
            <a:endParaRPr lang="zh-CN" altLang="en-US" sz="3600" dirty="0"/>
          </a:p>
        </p:txBody>
      </p:sp>
      <p:sp>
        <p:nvSpPr>
          <p:cNvPr id="43011" name="Rectangle 3"/>
          <p:cNvSpPr>
            <a:spLocks noGrp="1"/>
          </p:cNvSpPr>
          <p:nvPr>
            <p:ph idx="1"/>
          </p:nvPr>
        </p:nvSpPr>
        <p:spPr>
          <a:xfrm>
            <a:off x="611188" y="2017713"/>
            <a:ext cx="7772400" cy="4114800"/>
          </a:xfrm>
          <a:ln/>
        </p:spPr>
        <p:txBody>
          <a:bodyPr vert="horz" wrap="square" lIns="91440" tIns="45720" rIns="91440" bIns="45720" anchor="t" anchorCtr="0"/>
          <a:p>
            <a:pPr eaLnBrk="1" hangingPunct="1">
              <a:buNone/>
            </a:pPr>
            <a:r>
              <a:rPr lang="en-US" altLang="zh-CN" dirty="0"/>
              <a:t>2.2.1 </a:t>
            </a:r>
            <a:r>
              <a:rPr lang="zh-CN" altLang="en-US" dirty="0"/>
              <a:t>计算机网络体系结构的基本概念</a:t>
            </a:r>
            <a:endParaRPr lang="zh-CN" altLang="en-US" dirty="0"/>
          </a:p>
          <a:p>
            <a:pPr eaLnBrk="1" hangingPunct="1">
              <a:buNone/>
            </a:pPr>
            <a:r>
              <a:rPr lang="en-US" altLang="zh-CN" dirty="0"/>
              <a:t>2.2.2 </a:t>
            </a:r>
            <a:r>
              <a:rPr lang="zh-CN" altLang="en-US" dirty="0"/>
              <a:t>计算机网络协议基本概念</a:t>
            </a:r>
            <a:endParaRPr lang="zh-CN" altLang="en-US" dirty="0"/>
          </a:p>
          <a:p>
            <a:pPr eaLnBrk="1" hangingPunct="1">
              <a:buNone/>
            </a:pPr>
            <a:r>
              <a:rPr lang="en-US" altLang="zh-CN" dirty="0"/>
              <a:t>2.2.3 </a:t>
            </a:r>
            <a:r>
              <a:rPr lang="zh-CN" altLang="en-US" dirty="0"/>
              <a:t>计算机网络体系结构的基本原理</a:t>
            </a:r>
            <a:endParaRPr lang="zh-CN" altLang="en-US" dirty="0"/>
          </a:p>
          <a:p>
            <a:pPr eaLnBrk="1" hangingPunct="1">
              <a:buNone/>
            </a:pPr>
            <a:r>
              <a:rPr lang="en-US" altLang="zh-CN" dirty="0"/>
              <a:t>2.2.4 OSI</a:t>
            </a:r>
            <a:r>
              <a:rPr lang="zh-CN" altLang="en-US" dirty="0"/>
              <a:t>模型</a:t>
            </a:r>
            <a:endParaRPr lang="zh-CN" altLang="en-US" dirty="0"/>
          </a:p>
          <a:p>
            <a:pPr eaLnBrk="1" hangingPunct="1">
              <a:buNone/>
            </a:pPr>
            <a:r>
              <a:rPr lang="en-US" altLang="zh-CN" dirty="0"/>
              <a:t>2.2.5 TCP/IP</a:t>
            </a:r>
            <a:r>
              <a:rPr lang="zh-CN" altLang="en-US" dirty="0"/>
              <a:t>协议体系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a:spLocks noGrp="1"/>
          </p:cNvSpPr>
          <p:nvPr>
            <p:ph idx="1"/>
          </p:nvPr>
        </p:nvSpPr>
        <p:spPr>
          <a:xfrm>
            <a:off x="250825" y="2017713"/>
            <a:ext cx="8642350" cy="4114800"/>
          </a:xfrm>
          <a:ln/>
        </p:spPr>
        <p:txBody>
          <a:bodyPr vert="horz" wrap="square" lIns="91440" tIns="45720" rIns="91440" bIns="45720" anchor="t" anchorCtr="0"/>
          <a:p>
            <a:pPr eaLnBrk="1" hangingPunct="1">
              <a:buNone/>
            </a:pPr>
            <a:r>
              <a:rPr lang="zh-CN" altLang="en-US" sz="2800" dirty="0">
                <a:solidFill>
                  <a:schemeClr val="hlink"/>
                </a:solidFill>
              </a:rPr>
              <a:t>定义</a:t>
            </a:r>
            <a:endParaRPr lang="zh-CN" altLang="en-US" sz="2800" dirty="0">
              <a:solidFill>
                <a:schemeClr val="hlink"/>
              </a:solidFill>
            </a:endParaRPr>
          </a:p>
          <a:p>
            <a:pPr eaLnBrk="1" hangingPunct="1">
              <a:buNone/>
            </a:pPr>
            <a:r>
              <a:rPr lang="zh-CN" altLang="en-US" sz="3600" dirty="0"/>
              <a:t>   </a:t>
            </a:r>
            <a:r>
              <a:rPr lang="zh-CN" altLang="en-US" sz="2400" dirty="0"/>
              <a:t>     计算机网络的分层体系结构及其各层的协议的集合</a:t>
            </a:r>
            <a:r>
              <a:rPr lang="zh-CN" altLang="en-US" sz="2400" dirty="0">
                <a:solidFill>
                  <a:srgbClr val="FF0066"/>
                </a:solidFill>
              </a:rPr>
              <a:t>（概念）</a:t>
            </a:r>
            <a:endParaRPr lang="zh-CN" altLang="en-US" sz="2400" dirty="0"/>
          </a:p>
          <a:p>
            <a:pPr eaLnBrk="1" hangingPunct="1">
              <a:buNone/>
            </a:pPr>
            <a:endParaRPr lang="zh-CN" altLang="en-US" sz="2400" dirty="0"/>
          </a:p>
          <a:p>
            <a:pPr eaLnBrk="1" hangingPunct="1">
              <a:buNone/>
            </a:pPr>
            <a:endParaRPr lang="zh-CN" altLang="en-US" sz="2400" dirty="0"/>
          </a:p>
        </p:txBody>
      </p:sp>
      <p:sp>
        <p:nvSpPr>
          <p:cNvPr id="44035" name="Rectangle 4"/>
          <p:cNvSpPr>
            <a:spLocks noGrp="1"/>
          </p:cNvSpPr>
          <p:nvPr>
            <p:ph type="title"/>
          </p:nvPr>
        </p:nvSpPr>
        <p:spPr>
          <a:xfrm>
            <a:off x="755650" y="382588"/>
            <a:ext cx="8208963" cy="1462087"/>
          </a:xfrm>
          <a:ln/>
        </p:spPr>
        <p:txBody>
          <a:bodyPr vert="horz" wrap="square" lIns="91440" tIns="45720" rIns="91440" bIns="45720" anchor="b" anchorCtr="0"/>
          <a:p>
            <a:pPr eaLnBrk="1" hangingPunct="1"/>
            <a:r>
              <a:rPr lang="en-US" altLang="zh-CN" sz="3200" dirty="0"/>
              <a:t>2.2.1 </a:t>
            </a:r>
            <a:r>
              <a:rPr lang="zh-CN" altLang="en-US" sz="3200" dirty="0"/>
              <a:t>计算机网络体系结构的基本概念</a:t>
            </a:r>
            <a:endParaRPr lang="en-US" altLang="zh-CN"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idx="1"/>
          </p:nvPr>
        </p:nvSpPr>
        <p:spPr>
          <a:xfrm>
            <a:off x="609600" y="2133600"/>
            <a:ext cx="8305800" cy="4114800"/>
          </a:xfrm>
          <a:ln/>
        </p:spPr>
        <p:txBody>
          <a:bodyPr vert="horz" wrap="square" lIns="91440" tIns="45720" rIns="91440" bIns="45720" anchor="t" anchorCtr="0"/>
          <a:p>
            <a:pPr eaLnBrk="1" hangingPunct="1">
              <a:lnSpc>
                <a:spcPct val="90000"/>
              </a:lnSpc>
              <a:buNone/>
            </a:pPr>
            <a:r>
              <a:rPr lang="en-US" altLang="zh-CN" sz="2400" dirty="0">
                <a:solidFill>
                  <a:schemeClr val="hlink"/>
                </a:solidFill>
              </a:rPr>
              <a:t>(1) </a:t>
            </a:r>
            <a:r>
              <a:rPr lang="zh-CN" altLang="en-US" sz="2400" b="1" dirty="0">
                <a:solidFill>
                  <a:schemeClr val="hlink"/>
                </a:solidFill>
              </a:rPr>
              <a:t>定义：</a:t>
            </a:r>
            <a:r>
              <a:rPr lang="zh-CN" altLang="en-US" sz="2400" b="1" dirty="0">
                <a:solidFill>
                  <a:schemeClr val="hlink"/>
                </a:solidFill>
              </a:rPr>
              <a:t>记</a:t>
            </a:r>
            <a:endParaRPr lang="zh-CN" altLang="en-US" sz="2400" b="1" dirty="0">
              <a:solidFill>
                <a:schemeClr val="hlink"/>
              </a:solidFill>
            </a:endParaRPr>
          </a:p>
          <a:p>
            <a:pPr eaLnBrk="1" hangingPunct="1">
              <a:lnSpc>
                <a:spcPct val="90000"/>
              </a:lnSpc>
              <a:buNone/>
            </a:pPr>
            <a:r>
              <a:rPr lang="zh-CN" altLang="en-US" sz="2400" dirty="0"/>
              <a:t>      </a:t>
            </a:r>
            <a:r>
              <a:rPr lang="zh-CN" altLang="en-US" sz="2400" b="1" dirty="0"/>
              <a:t>为进行网络中的数据交换而建立的规则、标准或约定</a:t>
            </a:r>
            <a:endParaRPr lang="zh-CN" altLang="en-US" sz="2400" b="1" dirty="0"/>
          </a:p>
          <a:p>
            <a:pPr eaLnBrk="1" hangingPunct="1">
              <a:lnSpc>
                <a:spcPct val="90000"/>
              </a:lnSpc>
              <a:buNone/>
            </a:pPr>
            <a:r>
              <a:rPr lang="en-US" altLang="zh-CN" sz="2400" dirty="0">
                <a:solidFill>
                  <a:schemeClr val="hlink"/>
                </a:solidFill>
              </a:rPr>
              <a:t>(2)</a:t>
            </a:r>
            <a:r>
              <a:rPr lang="zh-CN" altLang="en-US" sz="2400" b="1" dirty="0">
                <a:solidFill>
                  <a:schemeClr val="hlink"/>
                </a:solidFill>
              </a:rPr>
              <a:t>三要素：</a:t>
            </a:r>
            <a:r>
              <a:rPr lang="zh-CN" altLang="en-US" sz="2400" b="1" dirty="0">
                <a:solidFill>
                  <a:schemeClr val="hlink"/>
                </a:solidFill>
              </a:rPr>
              <a:t>记</a:t>
            </a:r>
            <a:endParaRPr lang="zh-CN" altLang="en-US" sz="2400" b="1" dirty="0">
              <a:solidFill>
                <a:schemeClr val="hlink"/>
              </a:solidFill>
            </a:endParaRPr>
          </a:p>
          <a:p>
            <a:pPr lvl="1">
              <a:lnSpc>
                <a:spcPts val="2800"/>
              </a:lnSpc>
            </a:pPr>
            <a:r>
              <a:rPr lang="zh-CN" altLang="en-US" sz="2400" b="1" dirty="0">
                <a:solidFill>
                  <a:srgbClr val="0000FF"/>
                </a:solidFill>
              </a:rPr>
              <a:t>语法：</a:t>
            </a:r>
            <a:r>
              <a:rPr lang="zh-CN" altLang="en-US" sz="2400" dirty="0"/>
              <a:t>数据与控制信息的结构或</a:t>
            </a:r>
            <a:r>
              <a:rPr lang="zh-CN" altLang="en-US" sz="2400" dirty="0">
                <a:solidFill>
                  <a:srgbClr val="FF0066"/>
                </a:solidFill>
              </a:rPr>
              <a:t>格式</a:t>
            </a:r>
            <a:r>
              <a:rPr lang="zh-CN" altLang="en-US" sz="2400" dirty="0"/>
              <a:t> 。 </a:t>
            </a:r>
            <a:endParaRPr lang="zh-CN" altLang="en-US" sz="2400" dirty="0"/>
          </a:p>
          <a:p>
            <a:pPr lvl="1">
              <a:lnSpc>
                <a:spcPts val="2800"/>
              </a:lnSpc>
            </a:pPr>
            <a:r>
              <a:rPr lang="zh-CN" altLang="en-US" sz="2400" b="1" dirty="0">
                <a:solidFill>
                  <a:srgbClr val="0000FF"/>
                </a:solidFill>
              </a:rPr>
              <a:t>语义：</a:t>
            </a:r>
            <a:r>
              <a:rPr lang="zh-CN" altLang="en-US" sz="2400" dirty="0"/>
              <a:t>需要发出何种控制信息，完成何种动作以及做出何种响应。 </a:t>
            </a:r>
            <a:endParaRPr lang="zh-CN" altLang="en-US" sz="2400" dirty="0"/>
          </a:p>
          <a:p>
            <a:pPr lvl="1">
              <a:lnSpc>
                <a:spcPts val="2800"/>
              </a:lnSpc>
            </a:pPr>
            <a:r>
              <a:rPr lang="zh-CN" altLang="en-US" sz="2400" b="1" dirty="0">
                <a:solidFill>
                  <a:srgbClr val="0000FF"/>
                </a:solidFill>
              </a:rPr>
              <a:t>同步：</a:t>
            </a:r>
            <a:r>
              <a:rPr lang="zh-CN" altLang="en-US" sz="2400" dirty="0"/>
              <a:t>事件实现顺序的详细说明。 </a:t>
            </a:r>
            <a:r>
              <a:rPr lang="zh-CN" altLang="en-US" sz="2400" dirty="0">
                <a:solidFill>
                  <a:srgbClr val="FF0066"/>
                </a:solidFill>
              </a:rPr>
              <a:t>彼此交互</a:t>
            </a:r>
            <a:endParaRPr lang="zh-CN" altLang="en-US" sz="2400" dirty="0"/>
          </a:p>
          <a:p>
            <a:pPr eaLnBrk="1" hangingPunct="1">
              <a:lnSpc>
                <a:spcPct val="90000"/>
              </a:lnSpc>
              <a:buNone/>
            </a:pPr>
            <a:endParaRPr lang="zh-CN" altLang="en-US" sz="2400" dirty="0">
              <a:solidFill>
                <a:schemeClr val="hlink"/>
              </a:solidFill>
            </a:endParaRPr>
          </a:p>
        </p:txBody>
      </p:sp>
      <p:sp>
        <p:nvSpPr>
          <p:cNvPr id="45059" name="Rectangle 3"/>
          <p:cNvSpPr>
            <a:spLocks noGrp="1"/>
          </p:cNvSpPr>
          <p:nvPr>
            <p:ph type="title"/>
          </p:nvPr>
        </p:nvSpPr>
        <p:spPr>
          <a:xfrm>
            <a:off x="685800" y="304800"/>
            <a:ext cx="7793038" cy="1462088"/>
          </a:xfrm>
          <a:ln/>
        </p:spPr>
        <p:txBody>
          <a:bodyPr vert="horz" wrap="square" lIns="91440" tIns="45720" rIns="91440" bIns="45720" anchor="b" anchorCtr="0"/>
          <a:p>
            <a:pPr eaLnBrk="1" hangingPunct="1"/>
            <a:r>
              <a:rPr lang="en-US" altLang="zh-CN" sz="3600" dirty="0"/>
              <a:t>2.2.2 </a:t>
            </a:r>
            <a:r>
              <a:rPr lang="zh-CN" altLang="en-US" sz="3600" b="1" dirty="0"/>
              <a:t>计算机网络协议基本概念</a:t>
            </a:r>
            <a:br>
              <a:rPr lang="zh-CN" altLang="en-US" sz="3600" b="1" dirty="0"/>
            </a:br>
            <a:r>
              <a:rPr lang="zh-CN" altLang="en-US" sz="3600" b="1" dirty="0">
                <a:solidFill>
                  <a:srgbClr val="FF0066"/>
                </a:solidFill>
              </a:rPr>
              <a:t>网络学的解释协议（</a:t>
            </a:r>
            <a:r>
              <a:rPr lang="zh-CN" altLang="en-US" sz="3600" b="1" dirty="0">
                <a:solidFill>
                  <a:srgbClr val="FF0066"/>
                </a:solidFill>
              </a:rPr>
              <a:t>重要）</a:t>
            </a:r>
            <a:endParaRPr lang="zh-CN" altLang="en-US" sz="3600" b="1" dirty="0">
              <a:solidFill>
                <a:srgbClr val="FF00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4"/>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(1)</a:t>
            </a:r>
            <a:endParaRPr lang="en-US" altLang="zh-CN" sz="3200" dirty="0"/>
          </a:p>
        </p:txBody>
      </p:sp>
      <p:sp>
        <p:nvSpPr>
          <p:cNvPr id="46083" name="Rectangle 3"/>
          <p:cNvSpPr>
            <a:spLocks noGrp="1"/>
          </p:cNvSpPr>
          <p:nvPr>
            <p:ph type="body" sz="half" idx="1"/>
          </p:nvPr>
        </p:nvSpPr>
        <p:spPr>
          <a:xfrm>
            <a:off x="180975" y="2017713"/>
            <a:ext cx="4751388" cy="4114800"/>
          </a:xfrm>
          <a:ln/>
        </p:spPr>
        <p:txBody>
          <a:bodyPr vert="horz" wrap="square" lIns="91440" tIns="45720" rIns="91440" bIns="45720" anchor="t" anchorCtr="0"/>
          <a:p>
            <a:pPr eaLnBrk="1" hangingPunct="1">
              <a:lnSpc>
                <a:spcPct val="110000"/>
              </a:lnSpc>
              <a:buClr>
                <a:schemeClr val="folHlink"/>
              </a:buClr>
              <a:buSzPct val="60000"/>
              <a:buFont typeface="Wingdings" panose="05000000000000000000" pitchFamily="2" charset="2"/>
              <a:buNone/>
            </a:pPr>
            <a:r>
              <a:rPr lang="zh-CN" altLang="en-US" sz="2000" dirty="0">
                <a:solidFill>
                  <a:schemeClr val="hlink"/>
                </a:solidFill>
              </a:rPr>
              <a:t>（</a:t>
            </a:r>
            <a:r>
              <a:rPr lang="en-US" altLang="zh-CN" sz="2000" dirty="0">
                <a:solidFill>
                  <a:schemeClr val="hlink"/>
                </a:solidFill>
              </a:rPr>
              <a:t>1</a:t>
            </a:r>
            <a:r>
              <a:rPr lang="zh-CN" altLang="en-US" sz="2000" dirty="0">
                <a:solidFill>
                  <a:schemeClr val="hlink"/>
                </a:solidFill>
              </a:rPr>
              <a:t>）与每个层次相关的基本概念</a:t>
            </a:r>
            <a:endParaRPr lang="zh-CN" altLang="en-US" sz="2000" dirty="0">
              <a:solidFill>
                <a:schemeClr val="hlink"/>
              </a:solidFill>
            </a:endParaRPr>
          </a:p>
          <a:p>
            <a:pPr eaLnBrk="1" hangingPunct="1">
              <a:lnSpc>
                <a:spcPct val="110000"/>
              </a:lnSpc>
              <a:buClr>
                <a:schemeClr val="folHlink"/>
              </a:buClr>
              <a:buSzPct val="60000"/>
              <a:buFont typeface="Wingdings" panose="05000000000000000000" pitchFamily="2" charset="2"/>
              <a:buNone/>
            </a:pPr>
            <a:r>
              <a:rPr lang="zh-CN" altLang="en-US" sz="2000" dirty="0"/>
              <a:t>         </a:t>
            </a:r>
            <a:r>
              <a:rPr lang="en-US" altLang="zh-CN" sz="2000" dirty="0"/>
              <a:t>1)  (N)</a:t>
            </a:r>
            <a:r>
              <a:rPr lang="zh-CN" altLang="en-US" sz="2000" dirty="0"/>
              <a:t>实体：某层中</a:t>
            </a:r>
            <a:endParaRPr lang="zh-CN" altLang="en-US" sz="2000" dirty="0"/>
          </a:p>
          <a:p>
            <a:pPr eaLnBrk="1" hangingPunct="1">
              <a:lnSpc>
                <a:spcPct val="110000"/>
              </a:lnSpc>
              <a:buClr>
                <a:schemeClr val="folHlink"/>
              </a:buClr>
              <a:buSzPct val="60000"/>
              <a:buFont typeface="Wingdings" panose="05000000000000000000" pitchFamily="2" charset="2"/>
              <a:buNone/>
            </a:pPr>
            <a:r>
              <a:rPr lang="zh-CN" altLang="en-US" sz="2000" dirty="0"/>
              <a:t>         </a:t>
            </a:r>
            <a:r>
              <a:rPr lang="en-US" altLang="zh-CN" sz="2000" dirty="0"/>
              <a:t>2)  (N)</a:t>
            </a:r>
            <a:r>
              <a:rPr lang="zh-CN" altLang="en-US" sz="2000" dirty="0"/>
              <a:t>协议：通信双方的同层间</a:t>
            </a:r>
            <a:endParaRPr lang="zh-CN" altLang="en-US" sz="2000" dirty="0"/>
          </a:p>
          <a:p>
            <a:pPr eaLnBrk="1" hangingPunct="1">
              <a:lnSpc>
                <a:spcPct val="110000"/>
              </a:lnSpc>
              <a:buClr>
                <a:schemeClr val="folHlink"/>
              </a:buClr>
              <a:buSzPct val="60000"/>
              <a:buFont typeface="Wingdings" panose="05000000000000000000" pitchFamily="2" charset="2"/>
              <a:buNone/>
            </a:pPr>
            <a:r>
              <a:rPr lang="zh-CN" altLang="en-US" sz="2000" dirty="0"/>
              <a:t>         </a:t>
            </a:r>
            <a:r>
              <a:rPr lang="en-US" altLang="zh-CN" sz="2000" dirty="0"/>
              <a:t>3)  (N)</a:t>
            </a:r>
            <a:r>
              <a:rPr lang="zh-CN" altLang="en-US" sz="2000" dirty="0"/>
              <a:t>服务：同一系统</a:t>
            </a:r>
            <a:r>
              <a:rPr lang="en-US" altLang="zh-CN" sz="2000" dirty="0"/>
              <a:t>,</a:t>
            </a:r>
            <a:r>
              <a:rPr lang="zh-CN" altLang="en-US" sz="2000" dirty="0"/>
              <a:t>相邻两层</a:t>
            </a:r>
            <a:endParaRPr lang="zh-CN" altLang="en-US" sz="2000" dirty="0"/>
          </a:p>
          <a:p>
            <a:pPr eaLnBrk="1" hangingPunct="1">
              <a:lnSpc>
                <a:spcPct val="110000"/>
              </a:lnSpc>
              <a:buClr>
                <a:schemeClr val="folHlink"/>
              </a:buClr>
              <a:buSzPct val="60000"/>
              <a:buFont typeface="Wingdings" panose="05000000000000000000" pitchFamily="2" charset="2"/>
              <a:buNone/>
            </a:pPr>
            <a:r>
              <a:rPr lang="zh-CN" altLang="en-US" sz="2000" dirty="0"/>
              <a:t>                            下对上</a:t>
            </a:r>
            <a:endParaRPr lang="zh-CN" altLang="en-US" sz="2000" dirty="0"/>
          </a:p>
          <a:p>
            <a:pPr eaLnBrk="1" hangingPunct="1">
              <a:lnSpc>
                <a:spcPct val="110000"/>
              </a:lnSpc>
              <a:buClr>
                <a:schemeClr val="folHlink"/>
              </a:buClr>
              <a:buSzPct val="60000"/>
              <a:buFont typeface="Wingdings" panose="05000000000000000000" pitchFamily="2" charset="2"/>
              <a:buNone/>
            </a:pPr>
            <a:r>
              <a:rPr lang="zh-CN" altLang="en-US" sz="2000" dirty="0"/>
              <a:t>         </a:t>
            </a:r>
            <a:r>
              <a:rPr lang="en-US" altLang="zh-CN" sz="2000" dirty="0"/>
              <a:t>4)  (N)</a:t>
            </a:r>
            <a:r>
              <a:rPr lang="zh-CN" altLang="en-US" sz="2000" dirty="0"/>
              <a:t>接口：同一系统，相邻两层</a:t>
            </a:r>
            <a:endParaRPr lang="zh-CN" altLang="en-US" sz="2000" dirty="0"/>
          </a:p>
          <a:p>
            <a:pPr eaLnBrk="1" hangingPunct="1">
              <a:lnSpc>
                <a:spcPct val="110000"/>
              </a:lnSpc>
              <a:buClr>
                <a:schemeClr val="folHlink"/>
              </a:buClr>
              <a:buSzPct val="60000"/>
              <a:buFont typeface="Wingdings" panose="05000000000000000000" pitchFamily="2" charset="2"/>
              <a:buNone/>
            </a:pPr>
            <a:endParaRPr lang="zh-CN" altLang="en-US" sz="2000" dirty="0"/>
          </a:p>
          <a:p>
            <a:pPr eaLnBrk="1" hangingPunct="1">
              <a:lnSpc>
                <a:spcPct val="110000"/>
              </a:lnSpc>
              <a:buClr>
                <a:schemeClr val="folHlink"/>
              </a:buClr>
              <a:buSzPct val="60000"/>
              <a:buFont typeface="Wingdings" panose="05000000000000000000" pitchFamily="2" charset="2"/>
              <a:buNone/>
            </a:pPr>
            <a:r>
              <a:rPr lang="zh-CN" altLang="en-US" sz="2000" dirty="0"/>
              <a:t>   </a:t>
            </a:r>
            <a:r>
              <a:rPr lang="zh-CN" altLang="en-US" sz="2000" dirty="0">
                <a:solidFill>
                  <a:srgbClr val="FF0066"/>
                </a:solidFill>
              </a:rPr>
              <a:t> 形成两大基本关系：   </a:t>
            </a:r>
            <a:endParaRPr lang="zh-CN" altLang="en-US" sz="2000" dirty="0">
              <a:solidFill>
                <a:srgbClr val="FF0066"/>
              </a:solidFill>
            </a:endParaRPr>
          </a:p>
          <a:p>
            <a:pPr eaLnBrk="1" hangingPunct="1">
              <a:lnSpc>
                <a:spcPct val="110000"/>
              </a:lnSpc>
              <a:buClr>
                <a:schemeClr val="folHlink"/>
              </a:buClr>
              <a:buSzPct val="60000"/>
              <a:buFont typeface="Wingdings" panose="05000000000000000000" pitchFamily="2" charset="2"/>
              <a:buNone/>
            </a:pPr>
            <a:r>
              <a:rPr lang="zh-CN" altLang="en-US" sz="2000" dirty="0">
                <a:solidFill>
                  <a:srgbClr val="FF0066"/>
                </a:solidFill>
              </a:rPr>
              <a:t>       </a:t>
            </a:r>
            <a:r>
              <a:rPr lang="en-US" altLang="zh-CN" sz="2000" dirty="0">
                <a:solidFill>
                  <a:srgbClr val="FF0066"/>
                </a:solidFill>
              </a:rPr>
              <a:t>1) </a:t>
            </a:r>
            <a:r>
              <a:rPr lang="zh-CN" altLang="en-US" sz="2000" dirty="0">
                <a:solidFill>
                  <a:srgbClr val="FF0066"/>
                </a:solidFill>
              </a:rPr>
              <a:t>服务与接口的关系；</a:t>
            </a:r>
            <a:endParaRPr lang="zh-CN" altLang="en-US" sz="2000" dirty="0">
              <a:solidFill>
                <a:srgbClr val="FF0066"/>
              </a:solidFill>
            </a:endParaRPr>
          </a:p>
          <a:p>
            <a:pPr eaLnBrk="1" hangingPunct="1">
              <a:lnSpc>
                <a:spcPct val="110000"/>
              </a:lnSpc>
              <a:buClr>
                <a:schemeClr val="folHlink"/>
              </a:buClr>
              <a:buSzPct val="60000"/>
              <a:buFont typeface="Wingdings" panose="05000000000000000000" pitchFamily="2" charset="2"/>
              <a:buNone/>
            </a:pPr>
            <a:r>
              <a:rPr lang="zh-CN" altLang="en-US" sz="2000" dirty="0">
                <a:solidFill>
                  <a:srgbClr val="FF0066"/>
                </a:solidFill>
              </a:rPr>
              <a:t>       </a:t>
            </a:r>
            <a:r>
              <a:rPr lang="en-US" altLang="zh-CN" sz="2000" dirty="0">
                <a:solidFill>
                  <a:srgbClr val="FF0066"/>
                </a:solidFill>
              </a:rPr>
              <a:t>2) </a:t>
            </a:r>
            <a:r>
              <a:rPr lang="zh-CN" altLang="en-US" sz="2000" dirty="0">
                <a:solidFill>
                  <a:srgbClr val="FF0066"/>
                </a:solidFill>
              </a:rPr>
              <a:t>服务和协议的关系。</a:t>
            </a:r>
            <a:endParaRPr lang="zh-CN" altLang="en-US" sz="2000" dirty="0">
              <a:solidFill>
                <a:srgbClr val="FF0066"/>
              </a:solidFill>
            </a:endParaRPr>
          </a:p>
        </p:txBody>
      </p:sp>
      <p:graphicFrame>
        <p:nvGraphicFramePr>
          <p:cNvPr id="46084" name="Object 9"/>
          <p:cNvGraphicFramePr>
            <a:graphicFrameLocks noChangeAspect="1"/>
          </p:cNvGraphicFramePr>
          <p:nvPr>
            <p:ph sz="half" idx="2"/>
          </p:nvPr>
        </p:nvGraphicFramePr>
        <p:xfrm>
          <a:off x="4859338" y="1844675"/>
          <a:ext cx="4105275" cy="4321175"/>
        </p:xfrm>
        <a:graphic>
          <a:graphicData uri="http://schemas.openxmlformats.org/presentationml/2006/ole">
            <mc:AlternateContent xmlns:mc="http://schemas.openxmlformats.org/markup-compatibility/2006">
              <mc:Choice xmlns:v="urn:schemas-microsoft-com:vml" Requires="v">
                <p:oleObj spid="_x0000_s3076" name="" r:id="rId1" imgW="4109085" imgH="2499995" progId="">
                  <p:embed/>
                </p:oleObj>
              </mc:Choice>
              <mc:Fallback>
                <p:oleObj name="" r:id="rId1" imgW="4109085" imgH="2499995" progId="">
                  <p:embed/>
                  <p:pic>
                    <p:nvPicPr>
                      <p:cNvPr id="0" name="图片 3075"/>
                      <p:cNvPicPr/>
                      <p:nvPr/>
                    </p:nvPicPr>
                    <p:blipFill>
                      <a:blip r:embed="rId2"/>
                      <a:srcRect/>
                      <a:stretch>
                        <a:fillRect/>
                      </a:stretch>
                    </p:blipFill>
                    <p:spPr>
                      <a:xfrm>
                        <a:off x="4859338" y="1844675"/>
                        <a:ext cx="4105275" cy="4321175"/>
                      </a:xfrm>
                      <a:prstGeom prst="rect">
                        <a:avLst/>
                      </a:prstGeom>
                      <a:noFill/>
                      <a:ln w="38100">
                        <a:miter/>
                      </a:ln>
                    </p:spPr>
                  </p:pic>
                </p:oleObj>
              </mc:Fallback>
            </mc:AlternateContent>
          </a:graphicData>
        </a:graphic>
      </p:graphicFrame>
      <p:sp>
        <p:nvSpPr>
          <p:cNvPr id="46085" name="Rectangle 11"/>
          <p:cNvSpPr/>
          <p:nvPr/>
        </p:nvSpPr>
        <p:spPr>
          <a:xfrm>
            <a:off x="5761038" y="6210300"/>
            <a:ext cx="29273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imes New Roman" panose="02020603050405020304" pitchFamily="18" charset="0"/>
              </a:rPr>
              <a:t>计算机网络的体系结构模型</a:t>
            </a:r>
            <a:endParaRPr lang="zh-CN" altLang="en-US" sz="18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
          <p:cNvSpPr>
            <a:spLocks noGrp="1"/>
          </p:cNvSpPr>
          <p:nvPr>
            <p:ph idx="1"/>
          </p:nvPr>
        </p:nvSpPr>
        <p:spPr>
          <a:xfrm>
            <a:off x="250825" y="2492375"/>
            <a:ext cx="8640763" cy="2347913"/>
          </a:xfrm>
          <a:ln/>
        </p:spPr>
        <p:txBody>
          <a:bodyPr vert="horz" wrap="square" lIns="91440" tIns="45720" rIns="91440" bIns="45720" anchor="t" anchorCtr="0"/>
          <a:p>
            <a:pPr eaLnBrk="1" hangingPunct="1">
              <a:lnSpc>
                <a:spcPct val="120000"/>
              </a:lnSpc>
              <a:buNone/>
            </a:pPr>
            <a:r>
              <a:rPr lang="en-US" altLang="zh-CN" sz="2400" dirty="0">
                <a:solidFill>
                  <a:schemeClr val="hlink"/>
                </a:solidFill>
              </a:rPr>
              <a:t> (N)</a:t>
            </a:r>
            <a:r>
              <a:rPr lang="zh-CN" altLang="en-US" sz="2400" dirty="0">
                <a:solidFill>
                  <a:schemeClr val="hlink"/>
                </a:solidFill>
              </a:rPr>
              <a:t>实体</a:t>
            </a:r>
            <a:r>
              <a:rPr lang="en-US" altLang="zh-CN" sz="2400" dirty="0">
                <a:solidFill>
                  <a:schemeClr val="hlink"/>
                </a:solidFill>
              </a:rPr>
              <a:t>:(N)</a:t>
            </a:r>
            <a:r>
              <a:rPr lang="zh-CN" altLang="en-US" sz="2400" dirty="0"/>
              <a:t>层中任何可发送或接受信息的</a:t>
            </a:r>
            <a:r>
              <a:rPr lang="zh-CN" altLang="en-US" sz="2400" u="sng" dirty="0"/>
              <a:t>软件进程或硬件设备</a:t>
            </a:r>
            <a:endParaRPr lang="zh-CN" altLang="en-US" sz="2400" u="sng" dirty="0"/>
          </a:p>
          <a:p>
            <a:pPr eaLnBrk="1" hangingPunct="1">
              <a:lnSpc>
                <a:spcPct val="120000"/>
              </a:lnSpc>
              <a:buNone/>
            </a:pPr>
            <a:r>
              <a:rPr lang="zh-CN" altLang="en-US" sz="2400" dirty="0">
                <a:solidFill>
                  <a:schemeClr val="hlink"/>
                </a:solidFill>
              </a:rPr>
              <a:t> </a:t>
            </a:r>
            <a:r>
              <a:rPr lang="en-US" altLang="zh-CN" sz="2400" dirty="0">
                <a:solidFill>
                  <a:schemeClr val="hlink"/>
                </a:solidFill>
              </a:rPr>
              <a:t>(N)</a:t>
            </a:r>
            <a:r>
              <a:rPr lang="zh-CN" altLang="en-US" sz="2400" dirty="0">
                <a:solidFill>
                  <a:schemeClr val="hlink"/>
                </a:solidFill>
              </a:rPr>
              <a:t>协议</a:t>
            </a:r>
            <a:r>
              <a:rPr lang="en-US" altLang="zh-CN" sz="2400" dirty="0">
                <a:solidFill>
                  <a:schemeClr val="hlink"/>
                </a:solidFill>
              </a:rPr>
              <a:t>:</a:t>
            </a:r>
            <a:r>
              <a:rPr lang="zh-CN" altLang="en-US" sz="2400" dirty="0"/>
              <a:t>两个对等实体间进行通信所遵循的规则集合</a:t>
            </a:r>
            <a:endParaRPr lang="zh-CN" altLang="en-US" sz="2400" dirty="0"/>
          </a:p>
          <a:p>
            <a:pPr eaLnBrk="1" hangingPunct="1">
              <a:lnSpc>
                <a:spcPct val="120000"/>
              </a:lnSpc>
              <a:buNone/>
            </a:pPr>
            <a:r>
              <a:rPr lang="zh-CN" altLang="en-US" sz="2400" dirty="0">
                <a:solidFill>
                  <a:schemeClr val="hlink"/>
                </a:solidFill>
              </a:rPr>
              <a:t> </a:t>
            </a:r>
            <a:r>
              <a:rPr lang="en-US" altLang="zh-CN" sz="2400" dirty="0">
                <a:solidFill>
                  <a:schemeClr val="hlink"/>
                </a:solidFill>
              </a:rPr>
              <a:t>(N)</a:t>
            </a:r>
            <a:r>
              <a:rPr lang="zh-CN" altLang="en-US" sz="2400" dirty="0">
                <a:solidFill>
                  <a:schemeClr val="hlink"/>
                </a:solidFill>
              </a:rPr>
              <a:t>服务</a:t>
            </a:r>
            <a:r>
              <a:rPr lang="en-US" altLang="zh-CN" sz="2400" dirty="0">
                <a:solidFill>
                  <a:schemeClr val="hlink"/>
                </a:solidFill>
              </a:rPr>
              <a:t>:</a:t>
            </a:r>
            <a:r>
              <a:rPr lang="zh-CN" altLang="en-US" sz="2400" dirty="0"/>
              <a:t>下层向上层提供的支持</a:t>
            </a:r>
            <a:r>
              <a:rPr lang="en-US" altLang="zh-CN" sz="2400" dirty="0"/>
              <a:t>(</a:t>
            </a:r>
            <a:r>
              <a:rPr lang="zh-CN" altLang="en-US" sz="2400" dirty="0"/>
              <a:t>服务</a:t>
            </a:r>
            <a:r>
              <a:rPr lang="en-US" altLang="zh-CN" sz="2400" dirty="0"/>
              <a:t>)</a:t>
            </a:r>
            <a:r>
              <a:rPr lang="zh-CN" altLang="en-US" sz="2400" dirty="0"/>
              <a:t>（功能）</a:t>
            </a:r>
            <a:endParaRPr lang="zh-CN" altLang="en-US" sz="2400" dirty="0"/>
          </a:p>
          <a:p>
            <a:pPr eaLnBrk="1" hangingPunct="1">
              <a:lnSpc>
                <a:spcPct val="120000"/>
              </a:lnSpc>
              <a:buNone/>
            </a:pPr>
            <a:r>
              <a:rPr lang="zh-CN" altLang="en-US" sz="2400" dirty="0">
                <a:solidFill>
                  <a:schemeClr val="hlink"/>
                </a:solidFill>
              </a:rPr>
              <a:t> </a:t>
            </a:r>
            <a:r>
              <a:rPr lang="en-US" altLang="zh-CN" sz="2400" dirty="0">
                <a:solidFill>
                  <a:schemeClr val="hlink"/>
                </a:solidFill>
              </a:rPr>
              <a:t>(N)</a:t>
            </a:r>
            <a:r>
              <a:rPr lang="zh-CN" altLang="en-US" sz="2400" dirty="0">
                <a:solidFill>
                  <a:schemeClr val="hlink"/>
                </a:solidFill>
              </a:rPr>
              <a:t>接口</a:t>
            </a:r>
            <a:r>
              <a:rPr lang="en-US" altLang="zh-CN" sz="2400" dirty="0"/>
              <a:t>:</a:t>
            </a:r>
            <a:r>
              <a:rPr lang="zh-CN" altLang="en-US" sz="2400" dirty="0"/>
              <a:t>上下层间交换信息的方式     （接口）</a:t>
            </a:r>
            <a:endParaRPr lang="zh-CN" altLang="en-US" sz="2400" dirty="0"/>
          </a:p>
        </p:txBody>
      </p:sp>
      <p:sp>
        <p:nvSpPr>
          <p:cNvPr id="47107" name="Rectangle 8"/>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(2)</a:t>
            </a:r>
            <a:endParaRPr lang="en-US" altLang="zh-C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027"/>
          <p:cNvSpPr>
            <a:spLocks noGrp="1"/>
          </p:cNvSpPr>
          <p:nvPr>
            <p:ph idx="1"/>
          </p:nvPr>
        </p:nvSpPr>
        <p:spPr>
          <a:xfrm>
            <a:off x="179388" y="2017713"/>
            <a:ext cx="8496300" cy="4114800"/>
          </a:xfrm>
          <a:ln/>
        </p:spPr>
        <p:txBody>
          <a:bodyPr vert="horz" wrap="square" lIns="91440" tIns="45720" rIns="91440" bIns="45720" anchor="t" anchorCtr="0"/>
          <a:p>
            <a:pPr eaLnBrk="1" hangingPunct="1">
              <a:buNone/>
            </a:pPr>
            <a:r>
              <a:rPr lang="zh-CN" altLang="en-US" sz="2800" dirty="0">
                <a:solidFill>
                  <a:schemeClr val="hlink"/>
                </a:solidFill>
              </a:rPr>
              <a:t>（</a:t>
            </a:r>
            <a:r>
              <a:rPr lang="en-US" altLang="zh-CN" sz="2800" dirty="0">
                <a:solidFill>
                  <a:schemeClr val="hlink"/>
                </a:solidFill>
              </a:rPr>
              <a:t>2</a:t>
            </a:r>
            <a:r>
              <a:rPr lang="zh-CN" altLang="en-US" sz="2800" dirty="0">
                <a:solidFill>
                  <a:schemeClr val="hlink"/>
                </a:solidFill>
              </a:rPr>
              <a:t>）与</a:t>
            </a:r>
            <a:r>
              <a:rPr lang="zh-CN" altLang="en-US" sz="2800" b="1" u="sng" dirty="0">
                <a:solidFill>
                  <a:schemeClr val="hlink"/>
                </a:solidFill>
              </a:rPr>
              <a:t>服务</a:t>
            </a:r>
            <a:r>
              <a:rPr lang="zh-CN" altLang="en-US" sz="2800" dirty="0">
                <a:solidFill>
                  <a:schemeClr val="hlink"/>
                </a:solidFill>
              </a:rPr>
              <a:t>有关的概念</a:t>
            </a:r>
            <a:endParaRPr lang="zh-CN" altLang="en-US" sz="2800" dirty="0">
              <a:solidFill>
                <a:schemeClr val="hlink"/>
              </a:solidFill>
            </a:endParaRPr>
          </a:p>
          <a:p>
            <a:pPr eaLnBrk="1" hangingPunct="1">
              <a:buNone/>
            </a:pPr>
            <a:r>
              <a:rPr lang="zh-CN" altLang="en-US" sz="2800" dirty="0">
                <a:solidFill>
                  <a:schemeClr val="hlink"/>
                </a:solidFill>
              </a:rPr>
              <a:t>        </a:t>
            </a:r>
            <a:r>
              <a:rPr lang="en-US" altLang="zh-CN" sz="2800" dirty="0">
                <a:solidFill>
                  <a:schemeClr val="hlink"/>
                </a:solidFill>
              </a:rPr>
              <a:t>1) </a:t>
            </a:r>
            <a:r>
              <a:rPr lang="zh-CN" altLang="en-US" sz="2800" dirty="0">
                <a:solidFill>
                  <a:schemeClr val="hlink"/>
                </a:solidFill>
              </a:rPr>
              <a:t>服务类别</a:t>
            </a:r>
            <a:endParaRPr lang="zh-CN" altLang="en-US" sz="2800" dirty="0">
              <a:solidFill>
                <a:schemeClr val="hlink"/>
              </a:solidFill>
            </a:endParaRPr>
          </a:p>
          <a:p>
            <a:pPr eaLnBrk="1" hangingPunct="1">
              <a:buNone/>
            </a:pPr>
            <a:r>
              <a:rPr lang="zh-CN" altLang="en-US" sz="2800" dirty="0"/>
              <a:t>            </a:t>
            </a:r>
            <a:r>
              <a:rPr lang="zh-CN" altLang="en-US" sz="2800" u="sng" dirty="0"/>
              <a:t>面向连接</a:t>
            </a:r>
            <a:r>
              <a:rPr lang="zh-CN" altLang="en-US" sz="2800" dirty="0"/>
              <a:t>的服务；</a:t>
            </a:r>
            <a:r>
              <a:rPr lang="en-US" altLang="zh-CN" sz="2800" dirty="0">
                <a:solidFill>
                  <a:srgbClr val="FF0066"/>
                </a:solidFill>
              </a:rPr>
              <a:t>TCP</a:t>
            </a:r>
            <a:endParaRPr lang="zh-CN" altLang="en-US" sz="2800" dirty="0"/>
          </a:p>
          <a:p>
            <a:pPr eaLnBrk="1" hangingPunct="1">
              <a:buNone/>
            </a:pPr>
            <a:r>
              <a:rPr lang="zh-CN" altLang="en-US" sz="2800" dirty="0"/>
              <a:t>            </a:t>
            </a:r>
            <a:r>
              <a:rPr lang="zh-CN" altLang="en-US" sz="2800" u="sng" dirty="0"/>
              <a:t>无连接</a:t>
            </a:r>
            <a:r>
              <a:rPr lang="zh-CN" altLang="en-US" sz="2800" dirty="0"/>
              <a:t>的服务；</a:t>
            </a:r>
            <a:r>
              <a:rPr lang="en-US" altLang="zh-CN" sz="2800" dirty="0">
                <a:solidFill>
                  <a:srgbClr val="FF0066"/>
                </a:solidFill>
              </a:rPr>
              <a:t>UCP</a:t>
            </a:r>
            <a:endParaRPr lang="zh-CN" altLang="en-US" sz="2800" dirty="0"/>
          </a:p>
          <a:p>
            <a:pPr eaLnBrk="1" hangingPunct="1">
              <a:buNone/>
            </a:pPr>
            <a:r>
              <a:rPr lang="zh-CN" altLang="en-US" sz="2800" dirty="0">
                <a:solidFill>
                  <a:schemeClr val="hlink"/>
                </a:solidFill>
              </a:rPr>
              <a:t>        </a:t>
            </a:r>
            <a:endParaRPr lang="zh-CN" altLang="en-US" sz="2800" dirty="0">
              <a:solidFill>
                <a:schemeClr val="hlink"/>
              </a:solidFill>
            </a:endParaRPr>
          </a:p>
          <a:p>
            <a:pPr eaLnBrk="1" hangingPunct="1">
              <a:buNone/>
            </a:pPr>
            <a:r>
              <a:rPr lang="zh-CN" altLang="en-US" sz="2800" dirty="0">
                <a:solidFill>
                  <a:schemeClr val="hlink"/>
                </a:solidFill>
              </a:rPr>
              <a:t>        </a:t>
            </a:r>
            <a:r>
              <a:rPr lang="en-US" altLang="zh-CN" sz="2800" dirty="0">
                <a:solidFill>
                  <a:schemeClr val="hlink"/>
                </a:solidFill>
              </a:rPr>
              <a:t>2) </a:t>
            </a:r>
            <a:r>
              <a:rPr lang="zh-CN" altLang="en-US" sz="2800" dirty="0">
                <a:solidFill>
                  <a:schemeClr val="hlink"/>
                </a:solidFill>
              </a:rPr>
              <a:t>服务的实现</a:t>
            </a:r>
            <a:endParaRPr lang="zh-CN" altLang="en-US" sz="2800" dirty="0">
              <a:solidFill>
                <a:schemeClr val="hlink"/>
              </a:solidFill>
            </a:endParaRPr>
          </a:p>
          <a:p>
            <a:pPr eaLnBrk="1" hangingPunct="1">
              <a:buNone/>
            </a:pPr>
            <a:r>
              <a:rPr lang="zh-CN" altLang="en-US" sz="2800" dirty="0"/>
              <a:t>            服务原语</a:t>
            </a:r>
            <a:endParaRPr lang="zh-CN" altLang="en-US" sz="2800" dirty="0"/>
          </a:p>
        </p:txBody>
      </p:sp>
      <p:sp>
        <p:nvSpPr>
          <p:cNvPr id="48131" name="Rectangle 1030"/>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(3)</a:t>
            </a:r>
            <a:endParaRPr lang="en-US" altLang="zh-C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a:spLocks noGrp="1"/>
          </p:cNvSpPr>
          <p:nvPr>
            <p:ph idx="1"/>
          </p:nvPr>
        </p:nvSpPr>
        <p:spPr>
          <a:xfrm>
            <a:off x="457200" y="2017713"/>
            <a:ext cx="6970713" cy="4114800"/>
          </a:xfrm>
          <a:ln/>
        </p:spPr>
        <p:txBody>
          <a:bodyPr vert="horz" wrap="square" lIns="91440" tIns="45720" rIns="91440" bIns="45720" anchor="t" anchorCtr="0"/>
          <a:p>
            <a:pPr eaLnBrk="1" hangingPunct="1">
              <a:lnSpc>
                <a:spcPct val="90000"/>
              </a:lnSpc>
              <a:buNone/>
            </a:pPr>
            <a:r>
              <a:rPr lang="en-US" altLang="zh-CN" sz="2800" dirty="0">
                <a:solidFill>
                  <a:schemeClr val="hlink"/>
                </a:solidFill>
              </a:rPr>
              <a:t>3) </a:t>
            </a:r>
            <a:r>
              <a:rPr lang="zh-CN" altLang="en-US" sz="2800" b="1" u="sng" dirty="0">
                <a:solidFill>
                  <a:schemeClr val="hlink"/>
                </a:solidFill>
              </a:rPr>
              <a:t>面向连接</a:t>
            </a:r>
            <a:r>
              <a:rPr lang="zh-CN" altLang="en-US" sz="2800" dirty="0">
                <a:solidFill>
                  <a:schemeClr val="hlink"/>
                </a:solidFill>
              </a:rPr>
              <a:t>的服务</a:t>
            </a:r>
            <a:endParaRPr lang="zh-CN" altLang="en-US" sz="2800" dirty="0">
              <a:solidFill>
                <a:schemeClr val="hlink"/>
              </a:solidFill>
            </a:endParaRPr>
          </a:p>
          <a:p>
            <a:pPr lvl="1" eaLnBrk="1" hangingPunct="1">
              <a:lnSpc>
                <a:spcPct val="90000"/>
              </a:lnSpc>
              <a:buFont typeface="Wingdings" panose="05000000000000000000" pitchFamily="2" charset="2"/>
              <a:buChar char="u"/>
            </a:pPr>
            <a:r>
              <a:rPr lang="zh-CN" altLang="en-US" sz="2400" dirty="0"/>
              <a:t> 连接建立</a:t>
            </a:r>
            <a:r>
              <a:rPr lang="zh-CN" altLang="en-US" sz="2400" dirty="0">
                <a:solidFill>
                  <a:srgbClr val="FF0066"/>
                </a:solidFill>
              </a:rPr>
              <a:t>（虚拟层面）</a:t>
            </a:r>
            <a:r>
              <a:rPr lang="zh-CN" altLang="en-US" sz="2400" dirty="0"/>
              <a:t>；</a:t>
            </a:r>
            <a:endParaRPr lang="zh-CN" altLang="en-US" sz="2400" dirty="0"/>
          </a:p>
          <a:p>
            <a:pPr lvl="1" eaLnBrk="1" hangingPunct="1">
              <a:lnSpc>
                <a:spcPct val="90000"/>
              </a:lnSpc>
              <a:buFont typeface="Wingdings" panose="05000000000000000000" pitchFamily="2" charset="2"/>
              <a:buChar char="u"/>
            </a:pPr>
            <a:r>
              <a:rPr lang="zh-CN" altLang="en-US" sz="2400" dirty="0"/>
              <a:t> 数据传输；</a:t>
            </a:r>
            <a:endParaRPr lang="zh-CN" altLang="en-US" sz="2400" dirty="0"/>
          </a:p>
          <a:p>
            <a:pPr lvl="1" eaLnBrk="1" hangingPunct="1">
              <a:lnSpc>
                <a:spcPct val="90000"/>
              </a:lnSpc>
              <a:buFont typeface="Wingdings" panose="05000000000000000000" pitchFamily="2" charset="2"/>
              <a:buChar char="u"/>
            </a:pPr>
            <a:r>
              <a:rPr lang="zh-CN" altLang="en-US" sz="2400" dirty="0"/>
              <a:t> 连接释放；</a:t>
            </a:r>
            <a:endParaRPr lang="zh-CN" altLang="en-US" sz="2400" dirty="0"/>
          </a:p>
          <a:p>
            <a:pPr eaLnBrk="1" hangingPunct="1">
              <a:lnSpc>
                <a:spcPct val="90000"/>
              </a:lnSpc>
              <a:buNone/>
            </a:pPr>
            <a:r>
              <a:rPr lang="zh-CN" altLang="en-US" sz="2800" dirty="0"/>
              <a:t>     </a:t>
            </a:r>
            <a:r>
              <a:rPr lang="zh-CN" altLang="en-US" sz="2800" dirty="0">
                <a:solidFill>
                  <a:schemeClr val="hlink"/>
                </a:solidFill>
              </a:rPr>
              <a:t>需要两个对等实体都是</a:t>
            </a:r>
            <a:r>
              <a:rPr lang="zh-CN" altLang="en-US" sz="2800" b="1" u="sng" dirty="0">
                <a:solidFill>
                  <a:schemeClr val="hlink"/>
                </a:solidFill>
              </a:rPr>
              <a:t>活动</a:t>
            </a:r>
            <a:r>
              <a:rPr lang="zh-CN" altLang="en-US" sz="2800" dirty="0">
                <a:solidFill>
                  <a:schemeClr val="hlink"/>
                </a:solidFill>
              </a:rPr>
              <a:t>的</a:t>
            </a:r>
            <a:r>
              <a:rPr lang="en-US" altLang="zh-CN" sz="2800" dirty="0">
                <a:solidFill>
                  <a:schemeClr val="hlink"/>
                </a:solidFill>
              </a:rPr>
              <a:t>(Active)</a:t>
            </a:r>
            <a:endParaRPr lang="en-US" altLang="zh-CN" sz="2800" dirty="0">
              <a:solidFill>
                <a:schemeClr val="hlink"/>
              </a:solidFill>
            </a:endParaRPr>
          </a:p>
          <a:p>
            <a:pPr eaLnBrk="1" hangingPunct="1">
              <a:lnSpc>
                <a:spcPct val="90000"/>
              </a:lnSpc>
              <a:buNone/>
            </a:pPr>
            <a:endParaRPr lang="en-US" altLang="zh-CN" sz="2800" dirty="0">
              <a:solidFill>
                <a:schemeClr val="hlink"/>
              </a:solidFill>
            </a:endParaRPr>
          </a:p>
          <a:p>
            <a:pPr eaLnBrk="1" hangingPunct="1">
              <a:lnSpc>
                <a:spcPct val="90000"/>
              </a:lnSpc>
              <a:buNone/>
            </a:pPr>
            <a:r>
              <a:rPr lang="en-US" altLang="zh-CN" sz="2800" dirty="0">
                <a:solidFill>
                  <a:schemeClr val="hlink"/>
                </a:solidFill>
              </a:rPr>
              <a:t>4)  </a:t>
            </a:r>
            <a:r>
              <a:rPr lang="zh-CN" altLang="en-US" sz="2800" b="1" u="sng" dirty="0">
                <a:solidFill>
                  <a:schemeClr val="hlink"/>
                </a:solidFill>
              </a:rPr>
              <a:t>面向无连接</a:t>
            </a:r>
            <a:r>
              <a:rPr lang="zh-CN" altLang="en-US" sz="2800" dirty="0">
                <a:solidFill>
                  <a:schemeClr val="hlink"/>
                </a:solidFill>
              </a:rPr>
              <a:t>的服务</a:t>
            </a:r>
            <a:endParaRPr lang="zh-CN" altLang="en-US" sz="2800" dirty="0">
              <a:solidFill>
                <a:schemeClr val="hlink"/>
              </a:solidFill>
            </a:endParaRPr>
          </a:p>
          <a:p>
            <a:pPr eaLnBrk="1" hangingPunct="1">
              <a:lnSpc>
                <a:spcPct val="90000"/>
              </a:lnSpc>
              <a:buNone/>
            </a:pPr>
            <a:r>
              <a:rPr lang="zh-CN" altLang="en-US" sz="2800" dirty="0"/>
              <a:t>     数据传输</a:t>
            </a:r>
            <a:r>
              <a:rPr lang="en-US" altLang="zh-CN" sz="2800" dirty="0"/>
              <a:t>;</a:t>
            </a:r>
            <a:endParaRPr lang="en-US" altLang="zh-CN" sz="2800" dirty="0"/>
          </a:p>
          <a:p>
            <a:pPr eaLnBrk="1" hangingPunct="1">
              <a:lnSpc>
                <a:spcPct val="90000"/>
              </a:lnSpc>
              <a:buNone/>
            </a:pPr>
            <a:r>
              <a:rPr lang="en-US" altLang="zh-CN" sz="2800" dirty="0">
                <a:solidFill>
                  <a:schemeClr val="hlink"/>
                </a:solidFill>
              </a:rPr>
              <a:t>     </a:t>
            </a:r>
            <a:r>
              <a:rPr lang="zh-CN" altLang="en-US" sz="2800" dirty="0">
                <a:solidFill>
                  <a:schemeClr val="hlink"/>
                </a:solidFill>
              </a:rPr>
              <a:t>接收对等实体不需要是活动的</a:t>
            </a:r>
            <a:endParaRPr lang="zh-CN" altLang="en-US" sz="2800" dirty="0">
              <a:solidFill>
                <a:schemeClr val="hlink"/>
              </a:solidFill>
            </a:endParaRPr>
          </a:p>
        </p:txBody>
      </p:sp>
      <p:sp>
        <p:nvSpPr>
          <p:cNvPr id="49155" name="Rectangle 6"/>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(4)</a:t>
            </a:r>
            <a:endParaRPr lang="en-US" altLang="zh-C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Group 93"/>
          <p:cNvGraphicFramePr>
            <a:graphicFrameLocks noGrp="1"/>
          </p:cNvGraphicFramePr>
          <p:nvPr/>
        </p:nvGraphicFramePr>
        <p:xfrm>
          <a:off x="1692275" y="2222500"/>
          <a:ext cx="6302375" cy="2166938"/>
        </p:xfrm>
        <a:graphic>
          <a:graphicData uri="http://schemas.openxmlformats.org/drawingml/2006/table">
            <a:tbl>
              <a:tblPr/>
              <a:tblGrid>
                <a:gridCol w="3944587"/>
                <a:gridCol w="2357788"/>
              </a:tblGrid>
              <a:tr h="431661">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期末</a:t>
                      </a: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考试</a:t>
                      </a:r>
                      <a:endParaRPr kumimoji="0" 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371" marR="90371" marT="44358" marB="44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371" marR="90371" marT="44358" marB="44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315">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defRPr/>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课程作业</a:t>
                      </a:r>
                      <a:endPar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371" marR="90371" marT="44358" marB="44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371" marR="90371" marT="44358" marB="44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551">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defRPr/>
                      </a:pPr>
                      <a:endParaRPr kumimoji="0" 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371" marR="90371" marT="44358" marB="44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371" marR="90371" marT="44358" marB="44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706">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课程</a:t>
                      </a: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实验（四个实验）</a:t>
                      </a:r>
                      <a:endParaRPr kumimoji="0" 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371" marR="90371" marT="44358" marB="44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371" marR="90371" marT="44358" marB="44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706">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lang="zh-CN" altLang="zh-CN" sz="2000" b="0" kern="100" dirty="0" smtClean="0">
                          <a:effectLst/>
                          <a:latin typeface="黑体" panose="02010609060101010101" pitchFamily="49" charset="-122"/>
                          <a:ea typeface="黑体" panose="02010609060101010101" pitchFamily="49" charset="-122"/>
                          <a:cs typeface="Times New Roman" panose="02020603050405020304" pitchFamily="18" charset="0"/>
                        </a:rPr>
                        <a:t>论文阅读报告</a:t>
                      </a:r>
                      <a:endParaRPr kumimoji="0" 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371" marR="90371" marT="44358" marB="44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6305" rtl="0" eaLnBrk="0"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371" marR="90371" marT="44358" marB="44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1116013" y="1125538"/>
            <a:ext cx="4608513" cy="646113"/>
          </a:xfrm>
          <a:prstGeom prst="rect">
            <a:avLst/>
          </a:prstGeom>
          <a:noFill/>
        </p:spPr>
        <p:txBody>
          <a:bodyPr wrap="square" rtlCol="0">
            <a:spAutoFit/>
          </a:bodyPr>
          <a:lstStyle/>
          <a:p>
            <a:pPr marR="0" defTabSz="914400" eaLnBrk="1" hangingPunct="1">
              <a:buClrTx/>
              <a:buSzTx/>
              <a:buFontTx/>
              <a:buNone/>
              <a:defRPr/>
            </a:pPr>
            <a:r>
              <a:rPr kumimoji="0" lang="zh-CN" altLang="en-US" sz="3600" b="1" kern="1200" cap="none" spc="0" normalizeH="0" baseline="0" noProof="0" dirty="0" smtClean="0">
                <a:solidFill>
                  <a:schemeClr val="tx2"/>
                </a:solidFill>
                <a:latin typeface="+mj-lt"/>
                <a:ea typeface="+mj-ea"/>
                <a:cs typeface="+mj-cs"/>
              </a:rPr>
              <a:t>成绩评定</a:t>
            </a:r>
            <a:endParaRPr kumimoji="0" lang="zh-CN" altLang="en-US" sz="3600" b="1" kern="1200" cap="none" spc="0" normalizeH="0" baseline="0" noProof="0" dirty="0">
              <a:solidFill>
                <a:schemeClr val="tx2"/>
              </a:solidFill>
              <a:latin typeface="+mj-lt"/>
              <a:ea typeface="+mj-ea"/>
              <a:cs typeface="+mj-cs"/>
            </a:endParaRPr>
          </a:p>
        </p:txBody>
      </p:sp>
    </p:spTree>
  </p:cSld>
  <p:clrMapOvr>
    <a:masterClrMapping/>
  </p:clrMapOvr>
  <p:transition spd="slow" advClick="0"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a:spLocks noGrp="1"/>
          </p:cNvSpPr>
          <p:nvPr>
            <p:ph idx="1"/>
          </p:nvPr>
        </p:nvSpPr>
        <p:spPr>
          <a:xfrm>
            <a:off x="179388" y="2017713"/>
            <a:ext cx="6705600" cy="573087"/>
          </a:xfrm>
          <a:ln/>
        </p:spPr>
        <p:txBody>
          <a:bodyPr vert="horz" wrap="square" lIns="91440" tIns="45720" rIns="91440" bIns="45720" anchor="t" anchorCtr="0"/>
          <a:p>
            <a:pPr eaLnBrk="1" hangingPunct="1">
              <a:lnSpc>
                <a:spcPct val="90000"/>
              </a:lnSpc>
              <a:buNone/>
            </a:pPr>
            <a:r>
              <a:rPr lang="zh-CN" altLang="en-US" dirty="0">
                <a:solidFill>
                  <a:schemeClr val="hlink"/>
                </a:solidFill>
              </a:rPr>
              <a:t>（</a:t>
            </a:r>
            <a:r>
              <a:rPr lang="en-US" altLang="zh-CN" dirty="0">
                <a:solidFill>
                  <a:schemeClr val="hlink"/>
                </a:solidFill>
              </a:rPr>
              <a:t>3</a:t>
            </a:r>
            <a:r>
              <a:rPr lang="zh-CN" altLang="en-US" dirty="0">
                <a:solidFill>
                  <a:schemeClr val="hlink"/>
                </a:solidFill>
              </a:rPr>
              <a:t>）接口（</a:t>
            </a:r>
            <a:r>
              <a:rPr lang="zh-CN" altLang="en-US" dirty="0">
                <a:solidFill>
                  <a:srgbClr val="FF0066"/>
                </a:solidFill>
              </a:rPr>
              <a:t>与物理层接口区别，</a:t>
            </a:r>
            <a:endParaRPr lang="zh-CN" altLang="en-US" dirty="0">
              <a:solidFill>
                <a:srgbClr val="FF0066"/>
              </a:solidFill>
            </a:endParaRPr>
          </a:p>
          <a:p>
            <a:pPr eaLnBrk="1" hangingPunct="1">
              <a:lnSpc>
                <a:spcPct val="90000"/>
              </a:lnSpc>
              <a:buNone/>
            </a:pPr>
            <a:r>
              <a:rPr lang="zh-CN" altLang="en-US" dirty="0">
                <a:solidFill>
                  <a:srgbClr val="FF0066"/>
                </a:solidFill>
              </a:rPr>
              <a:t>只是逻辑接口</a:t>
            </a:r>
            <a:r>
              <a:rPr lang="zh-CN" altLang="en-US" dirty="0">
                <a:solidFill>
                  <a:schemeClr val="hlink"/>
                </a:solidFill>
              </a:rPr>
              <a:t>）与服务的关系</a:t>
            </a:r>
            <a:endParaRPr lang="zh-CN" altLang="en-US" dirty="0">
              <a:solidFill>
                <a:schemeClr val="hlink"/>
              </a:solidFill>
            </a:endParaRPr>
          </a:p>
        </p:txBody>
      </p:sp>
      <p:sp>
        <p:nvSpPr>
          <p:cNvPr id="50179" name="Rectangle 23"/>
          <p:cNvSpPr/>
          <p:nvPr/>
        </p:nvSpPr>
        <p:spPr>
          <a:xfrm>
            <a:off x="5932488" y="4840288"/>
            <a:ext cx="1447800" cy="5334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000000"/>
                </a:solidFill>
              </a:rPr>
              <a:t>(N+1)/(N)</a:t>
            </a:r>
            <a:r>
              <a:rPr lang="zh-CN" altLang="en-US" sz="1800" dirty="0">
                <a:solidFill>
                  <a:srgbClr val="000000"/>
                </a:solidFill>
              </a:rPr>
              <a:t>接口</a:t>
            </a:r>
            <a:endParaRPr lang="zh-CN" altLang="en-US" sz="1800" dirty="0">
              <a:solidFill>
                <a:srgbClr val="000000"/>
              </a:solidFill>
            </a:endParaRPr>
          </a:p>
        </p:txBody>
      </p:sp>
      <p:grpSp>
        <p:nvGrpSpPr>
          <p:cNvPr id="50180" name="Group 31"/>
          <p:cNvGrpSpPr/>
          <p:nvPr/>
        </p:nvGrpSpPr>
        <p:grpSpPr>
          <a:xfrm>
            <a:off x="107950" y="3248025"/>
            <a:ext cx="5791200" cy="3276600"/>
            <a:chOff x="68" y="2160"/>
            <a:chExt cx="3648" cy="2064"/>
          </a:xfrm>
        </p:grpSpPr>
        <p:sp>
          <p:nvSpPr>
            <p:cNvPr id="50184" name="Line 19"/>
            <p:cNvSpPr/>
            <p:nvPr/>
          </p:nvSpPr>
          <p:spPr>
            <a:xfrm flipV="1">
              <a:off x="930" y="2811"/>
              <a:ext cx="0" cy="528"/>
            </a:xfrm>
            <a:prstGeom prst="line">
              <a:avLst/>
            </a:prstGeom>
            <a:ln w="9525" cap="flat" cmpd="sng">
              <a:solidFill>
                <a:schemeClr val="tx1"/>
              </a:solidFill>
              <a:prstDash val="solid"/>
              <a:headEnd type="none" w="med" len="med"/>
              <a:tailEnd type="none" w="med" len="med"/>
            </a:ln>
          </p:spPr>
        </p:sp>
        <p:sp>
          <p:nvSpPr>
            <p:cNvPr id="50185" name="Line 20"/>
            <p:cNvSpPr/>
            <p:nvPr/>
          </p:nvSpPr>
          <p:spPr>
            <a:xfrm>
              <a:off x="975" y="2857"/>
              <a:ext cx="1104" cy="528"/>
            </a:xfrm>
            <a:prstGeom prst="line">
              <a:avLst/>
            </a:prstGeom>
            <a:ln w="9525" cap="flat" cmpd="sng">
              <a:solidFill>
                <a:schemeClr val="tx1"/>
              </a:solidFill>
              <a:prstDash val="solid"/>
              <a:headEnd type="none" w="med" len="med"/>
              <a:tailEnd type="none" w="med" len="med"/>
            </a:ln>
          </p:spPr>
        </p:sp>
        <p:sp>
          <p:nvSpPr>
            <p:cNvPr id="50186" name="Line 21"/>
            <p:cNvSpPr/>
            <p:nvPr/>
          </p:nvSpPr>
          <p:spPr>
            <a:xfrm>
              <a:off x="1973" y="2811"/>
              <a:ext cx="0" cy="528"/>
            </a:xfrm>
            <a:prstGeom prst="line">
              <a:avLst/>
            </a:prstGeom>
            <a:ln w="9525" cap="flat" cmpd="sng">
              <a:solidFill>
                <a:schemeClr val="tx1"/>
              </a:solidFill>
              <a:prstDash val="solid"/>
              <a:headEnd type="none" w="med" len="med"/>
              <a:tailEnd type="none" w="med" len="med"/>
            </a:ln>
          </p:spPr>
        </p:sp>
        <p:grpSp>
          <p:nvGrpSpPr>
            <p:cNvPr id="50187" name="Group 29"/>
            <p:cNvGrpSpPr/>
            <p:nvPr/>
          </p:nvGrpSpPr>
          <p:grpSpPr>
            <a:xfrm>
              <a:off x="68" y="2160"/>
              <a:ext cx="3648" cy="2064"/>
              <a:chOff x="672" y="1680"/>
              <a:chExt cx="3648" cy="2064"/>
            </a:xfrm>
          </p:grpSpPr>
          <p:grpSp>
            <p:nvGrpSpPr>
              <p:cNvPr id="50189" name="Group 11"/>
              <p:cNvGrpSpPr/>
              <p:nvPr/>
            </p:nvGrpSpPr>
            <p:grpSpPr>
              <a:xfrm>
                <a:off x="768" y="1680"/>
                <a:ext cx="3360" cy="864"/>
                <a:chOff x="528" y="1680"/>
                <a:chExt cx="3360" cy="864"/>
              </a:xfrm>
            </p:grpSpPr>
            <p:sp>
              <p:nvSpPr>
                <p:cNvPr id="50199" name="Rectangle 5"/>
                <p:cNvSpPr/>
                <p:nvPr/>
              </p:nvSpPr>
              <p:spPr>
                <a:xfrm>
                  <a:off x="528" y="1680"/>
                  <a:ext cx="3360" cy="86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00000"/>
                    </a:solidFill>
                  </a:endParaRPr>
                </a:p>
              </p:txBody>
            </p:sp>
            <p:sp>
              <p:nvSpPr>
                <p:cNvPr id="50200" name="Rectangle 6"/>
                <p:cNvSpPr/>
                <p:nvPr/>
              </p:nvSpPr>
              <p:spPr>
                <a:xfrm>
                  <a:off x="768" y="1968"/>
                  <a:ext cx="816" cy="336"/>
                </a:xfrm>
                <a:prstGeom prst="rect">
                  <a:avLst/>
                </a:prstGeom>
                <a:solidFill>
                  <a:srgbClr val="C0C0C0"/>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wrap="none" anchor="ctr" anchorCtr="0">
                  <a:flatTx/>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FFFF"/>
                      </a:solidFill>
                    </a:rPr>
                    <a:t>(N+1)</a:t>
                  </a:r>
                  <a:r>
                    <a:rPr lang="zh-CN" altLang="en-US" sz="1800" dirty="0">
                      <a:solidFill>
                        <a:srgbClr val="FFFFFF"/>
                      </a:solidFill>
                    </a:rPr>
                    <a:t>实体</a:t>
                  </a:r>
                  <a:r>
                    <a:rPr lang="en-US" altLang="zh-CN" sz="1800" dirty="0">
                      <a:solidFill>
                        <a:srgbClr val="FFFFFF"/>
                      </a:solidFill>
                    </a:rPr>
                    <a:t>1</a:t>
                  </a:r>
                  <a:endParaRPr lang="en-US" altLang="zh-CN" sz="1800" dirty="0">
                    <a:solidFill>
                      <a:srgbClr val="FFFFFF"/>
                    </a:solidFill>
                  </a:endParaRPr>
                </a:p>
                <a:p>
                  <a:pPr marL="0" lvl="0" indent="0" algn="ctr" eaLnBrk="1" hangingPunct="1">
                    <a:spcBef>
                      <a:spcPct val="0"/>
                    </a:spcBef>
                    <a:buClrTx/>
                    <a:buSzTx/>
                    <a:buFontTx/>
                    <a:buNone/>
                  </a:pPr>
                  <a:r>
                    <a:rPr lang="en-US" altLang="zh-CN" sz="1800" dirty="0">
                      <a:solidFill>
                        <a:srgbClr val="FFFFFF"/>
                      </a:solidFill>
                    </a:rPr>
                    <a:t>(N)</a:t>
                  </a:r>
                  <a:r>
                    <a:rPr lang="zh-CN" altLang="en-US" sz="1800" dirty="0">
                      <a:solidFill>
                        <a:srgbClr val="FFFFFF"/>
                      </a:solidFill>
                    </a:rPr>
                    <a:t>用户</a:t>
                  </a:r>
                  <a:endParaRPr lang="zh-CN" altLang="en-US" sz="1800" dirty="0">
                    <a:solidFill>
                      <a:srgbClr val="FFFFFF"/>
                    </a:solidFill>
                  </a:endParaRPr>
                </a:p>
              </p:txBody>
            </p:sp>
            <p:sp>
              <p:nvSpPr>
                <p:cNvPr id="50201" name="Rectangle 8"/>
                <p:cNvSpPr/>
                <p:nvPr/>
              </p:nvSpPr>
              <p:spPr>
                <a:xfrm>
                  <a:off x="3264" y="1920"/>
                  <a:ext cx="432"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0000"/>
                      </a:solidFill>
                    </a:rPr>
                    <a:t>N+1</a:t>
                  </a:r>
                  <a:r>
                    <a:rPr lang="zh-CN" altLang="en-US" sz="1800" dirty="0">
                      <a:solidFill>
                        <a:srgbClr val="FF0000"/>
                      </a:solidFill>
                    </a:rPr>
                    <a:t>层</a:t>
                  </a:r>
                  <a:endParaRPr lang="zh-CN" altLang="en-US" sz="1800" dirty="0">
                    <a:solidFill>
                      <a:srgbClr val="FF0000"/>
                    </a:solidFill>
                  </a:endParaRPr>
                </a:p>
              </p:txBody>
            </p:sp>
            <p:sp>
              <p:nvSpPr>
                <p:cNvPr id="50202" name="Rectangle 10"/>
                <p:cNvSpPr/>
                <p:nvPr/>
              </p:nvSpPr>
              <p:spPr>
                <a:xfrm>
                  <a:off x="1920" y="1968"/>
                  <a:ext cx="816" cy="336"/>
                </a:xfrm>
                <a:prstGeom prst="rect">
                  <a:avLst/>
                </a:prstGeom>
                <a:solidFill>
                  <a:srgbClr val="C0C0C0"/>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wrap="none" anchor="ctr" anchorCtr="0">
                  <a:flatTx/>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FFFF"/>
                      </a:solidFill>
                    </a:rPr>
                    <a:t>(N+1)</a:t>
                  </a:r>
                  <a:r>
                    <a:rPr lang="zh-CN" altLang="en-US" sz="1800" dirty="0">
                      <a:solidFill>
                        <a:srgbClr val="FFFFFF"/>
                      </a:solidFill>
                    </a:rPr>
                    <a:t>实体</a:t>
                  </a:r>
                  <a:r>
                    <a:rPr lang="en-US" altLang="zh-CN" sz="1800" dirty="0">
                      <a:solidFill>
                        <a:srgbClr val="FFFFFF"/>
                      </a:solidFill>
                    </a:rPr>
                    <a:t>2</a:t>
                  </a:r>
                  <a:endParaRPr lang="en-US" altLang="zh-CN" sz="1800" dirty="0">
                    <a:solidFill>
                      <a:srgbClr val="FFFFFF"/>
                    </a:solidFill>
                  </a:endParaRPr>
                </a:p>
                <a:p>
                  <a:pPr marL="0" lvl="0" indent="0" algn="ctr" eaLnBrk="1" hangingPunct="1">
                    <a:spcBef>
                      <a:spcPct val="0"/>
                    </a:spcBef>
                    <a:buClrTx/>
                    <a:buSzTx/>
                    <a:buFontTx/>
                    <a:buNone/>
                  </a:pPr>
                  <a:r>
                    <a:rPr lang="en-US" altLang="zh-CN" sz="1800" dirty="0">
                      <a:solidFill>
                        <a:srgbClr val="FFFFFF"/>
                      </a:solidFill>
                    </a:rPr>
                    <a:t>(N)</a:t>
                  </a:r>
                  <a:r>
                    <a:rPr lang="zh-CN" altLang="en-US" sz="1800" dirty="0">
                      <a:solidFill>
                        <a:srgbClr val="FFFFFF"/>
                      </a:solidFill>
                    </a:rPr>
                    <a:t>用户</a:t>
                  </a:r>
                  <a:endParaRPr lang="zh-CN" altLang="en-US" sz="1800" dirty="0">
                    <a:solidFill>
                      <a:srgbClr val="FFFFFF"/>
                    </a:solidFill>
                  </a:endParaRPr>
                </a:p>
              </p:txBody>
            </p:sp>
          </p:grpSp>
          <p:grpSp>
            <p:nvGrpSpPr>
              <p:cNvPr id="50190" name="Group 26"/>
              <p:cNvGrpSpPr/>
              <p:nvPr/>
            </p:nvGrpSpPr>
            <p:grpSpPr>
              <a:xfrm>
                <a:off x="768" y="2832"/>
                <a:ext cx="3360" cy="912"/>
                <a:chOff x="768" y="2688"/>
                <a:chExt cx="3360" cy="912"/>
              </a:xfrm>
            </p:grpSpPr>
            <p:grpSp>
              <p:nvGrpSpPr>
                <p:cNvPr id="50192" name="Group 12"/>
                <p:cNvGrpSpPr/>
                <p:nvPr/>
              </p:nvGrpSpPr>
              <p:grpSpPr>
                <a:xfrm>
                  <a:off x="768" y="2736"/>
                  <a:ext cx="3360" cy="864"/>
                  <a:chOff x="528" y="1680"/>
                  <a:chExt cx="3360" cy="864"/>
                </a:xfrm>
              </p:grpSpPr>
              <p:sp>
                <p:nvSpPr>
                  <p:cNvPr id="50195" name="Rectangle 13"/>
                  <p:cNvSpPr/>
                  <p:nvPr/>
                </p:nvSpPr>
                <p:spPr>
                  <a:xfrm>
                    <a:off x="528" y="1680"/>
                    <a:ext cx="3360" cy="86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00000"/>
                      </a:solidFill>
                    </a:endParaRPr>
                  </a:p>
                </p:txBody>
              </p:sp>
              <p:sp>
                <p:nvSpPr>
                  <p:cNvPr id="50196" name="Rectangle 14"/>
                  <p:cNvSpPr/>
                  <p:nvPr/>
                </p:nvSpPr>
                <p:spPr>
                  <a:xfrm>
                    <a:off x="768" y="1968"/>
                    <a:ext cx="816" cy="336"/>
                  </a:xfrm>
                  <a:prstGeom prst="rect">
                    <a:avLst/>
                  </a:prstGeom>
                  <a:solidFill>
                    <a:srgbClr val="C0C0C0"/>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wrap="none" anchor="ctr" anchorCtr="0">
                    <a:flatTx/>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FFFF"/>
                        </a:solidFill>
                      </a:rPr>
                      <a:t>(N)</a:t>
                    </a:r>
                    <a:r>
                      <a:rPr lang="zh-CN" altLang="en-US" sz="1800" dirty="0">
                        <a:solidFill>
                          <a:srgbClr val="FFFFFF"/>
                        </a:solidFill>
                      </a:rPr>
                      <a:t>实体</a:t>
                    </a:r>
                    <a:r>
                      <a:rPr lang="en-US" altLang="zh-CN" sz="1800" dirty="0">
                        <a:solidFill>
                          <a:srgbClr val="FFFFFF"/>
                        </a:solidFill>
                      </a:rPr>
                      <a:t>1</a:t>
                    </a:r>
                    <a:endParaRPr lang="en-US" altLang="zh-CN" sz="1800" dirty="0">
                      <a:solidFill>
                        <a:srgbClr val="FFFFFF"/>
                      </a:solidFill>
                    </a:endParaRPr>
                  </a:p>
                  <a:p>
                    <a:pPr marL="0" lvl="0" indent="0" algn="ctr" eaLnBrk="1" hangingPunct="1">
                      <a:spcBef>
                        <a:spcPct val="0"/>
                      </a:spcBef>
                      <a:buClrTx/>
                      <a:buSzTx/>
                      <a:buFontTx/>
                      <a:buNone/>
                    </a:pPr>
                    <a:r>
                      <a:rPr lang="zh-CN" altLang="en-US" sz="1800" dirty="0">
                        <a:solidFill>
                          <a:srgbClr val="FFFFFF"/>
                        </a:solidFill>
                      </a:rPr>
                      <a:t>服务提供者</a:t>
                    </a:r>
                    <a:endParaRPr lang="zh-CN" altLang="en-US" sz="1800" dirty="0">
                      <a:solidFill>
                        <a:srgbClr val="FFFFFF"/>
                      </a:solidFill>
                    </a:endParaRPr>
                  </a:p>
                </p:txBody>
              </p:sp>
              <p:sp>
                <p:nvSpPr>
                  <p:cNvPr id="50197" name="Rectangle 15"/>
                  <p:cNvSpPr/>
                  <p:nvPr/>
                </p:nvSpPr>
                <p:spPr>
                  <a:xfrm>
                    <a:off x="3264" y="1920"/>
                    <a:ext cx="432"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0000"/>
                        </a:solidFill>
                      </a:rPr>
                      <a:t>N</a:t>
                    </a:r>
                    <a:r>
                      <a:rPr lang="zh-CN" altLang="en-US" sz="1800" dirty="0">
                        <a:solidFill>
                          <a:srgbClr val="FF0000"/>
                        </a:solidFill>
                      </a:rPr>
                      <a:t>层</a:t>
                    </a:r>
                    <a:endParaRPr lang="zh-CN" altLang="en-US" sz="1800" dirty="0">
                      <a:solidFill>
                        <a:srgbClr val="FF0000"/>
                      </a:solidFill>
                    </a:endParaRPr>
                  </a:p>
                </p:txBody>
              </p:sp>
              <p:sp>
                <p:nvSpPr>
                  <p:cNvPr id="50198" name="Rectangle 16"/>
                  <p:cNvSpPr/>
                  <p:nvPr/>
                </p:nvSpPr>
                <p:spPr>
                  <a:xfrm>
                    <a:off x="1920" y="1968"/>
                    <a:ext cx="816" cy="336"/>
                  </a:xfrm>
                  <a:prstGeom prst="rect">
                    <a:avLst/>
                  </a:prstGeom>
                  <a:solidFill>
                    <a:srgbClr val="C0C0C0"/>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wrap="none" anchor="ctr" anchorCtr="0">
                    <a:flatTx/>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FFFFFF"/>
                        </a:solidFill>
                      </a:rPr>
                      <a:t>(N)</a:t>
                    </a:r>
                    <a:r>
                      <a:rPr lang="zh-CN" altLang="en-US" sz="1800" dirty="0">
                        <a:solidFill>
                          <a:srgbClr val="FFFFFF"/>
                        </a:solidFill>
                      </a:rPr>
                      <a:t>实体</a:t>
                    </a:r>
                    <a:r>
                      <a:rPr lang="en-US" altLang="zh-CN" sz="1800" dirty="0">
                        <a:solidFill>
                          <a:srgbClr val="FFFFFF"/>
                        </a:solidFill>
                      </a:rPr>
                      <a:t>2</a:t>
                    </a:r>
                    <a:endParaRPr lang="en-US" altLang="zh-CN" sz="1800" dirty="0">
                      <a:solidFill>
                        <a:srgbClr val="FFFFFF"/>
                      </a:solidFill>
                    </a:endParaRPr>
                  </a:p>
                  <a:p>
                    <a:pPr marL="0" lvl="0" indent="0" algn="ctr" eaLnBrk="1" hangingPunct="1">
                      <a:spcBef>
                        <a:spcPct val="0"/>
                      </a:spcBef>
                      <a:buClrTx/>
                      <a:buSzTx/>
                      <a:buFontTx/>
                      <a:buNone/>
                    </a:pPr>
                    <a:r>
                      <a:rPr lang="zh-CN" altLang="en-US" sz="1800" dirty="0">
                        <a:solidFill>
                          <a:srgbClr val="FFFFFF"/>
                        </a:solidFill>
                      </a:rPr>
                      <a:t>服务提供者</a:t>
                    </a:r>
                    <a:endParaRPr lang="zh-CN" altLang="en-US" sz="1800" dirty="0">
                      <a:solidFill>
                        <a:srgbClr val="FFFFFF"/>
                      </a:solidFill>
                    </a:endParaRPr>
                  </a:p>
                </p:txBody>
              </p:sp>
            </p:grpSp>
            <p:sp>
              <p:nvSpPr>
                <p:cNvPr id="50193" name="Oval 17"/>
                <p:cNvSpPr/>
                <p:nvPr/>
              </p:nvSpPr>
              <p:spPr>
                <a:xfrm>
                  <a:off x="1296" y="2688"/>
                  <a:ext cx="33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00000"/>
                    </a:solidFill>
                  </a:endParaRPr>
                </a:p>
              </p:txBody>
            </p:sp>
            <p:sp>
              <p:nvSpPr>
                <p:cNvPr id="50194" name="Oval 18"/>
                <p:cNvSpPr/>
                <p:nvPr/>
              </p:nvSpPr>
              <p:spPr>
                <a:xfrm>
                  <a:off x="2400" y="2688"/>
                  <a:ext cx="336" cy="9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00000"/>
                    </a:solidFill>
                  </a:endParaRPr>
                </a:p>
              </p:txBody>
            </p:sp>
          </p:grpSp>
          <p:sp>
            <p:nvSpPr>
              <p:cNvPr id="50191" name="Line 22"/>
              <p:cNvSpPr/>
              <p:nvPr/>
            </p:nvSpPr>
            <p:spPr>
              <a:xfrm>
                <a:off x="672" y="2688"/>
                <a:ext cx="3648" cy="0"/>
              </a:xfrm>
              <a:prstGeom prst="line">
                <a:avLst/>
              </a:prstGeom>
              <a:ln w="19050" cap="flat" cmpd="sng">
                <a:solidFill>
                  <a:schemeClr val="tx1"/>
                </a:solidFill>
                <a:prstDash val="dash"/>
                <a:headEnd type="none" w="med" len="med"/>
                <a:tailEnd type="none" w="med" len="med"/>
              </a:ln>
            </p:spPr>
          </p:sp>
        </p:grpSp>
        <p:sp>
          <p:nvSpPr>
            <p:cNvPr id="50188" name="Rectangle 24"/>
            <p:cNvSpPr/>
            <p:nvPr/>
          </p:nvSpPr>
          <p:spPr>
            <a:xfrm>
              <a:off x="682" y="3235"/>
              <a:ext cx="384"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rgbClr val="000000"/>
                  </a:solidFill>
                </a:rPr>
                <a:t>SAP</a:t>
              </a:r>
              <a:endParaRPr lang="en-US" altLang="zh-CN" sz="1800" dirty="0">
                <a:solidFill>
                  <a:srgbClr val="000000"/>
                </a:solidFill>
              </a:endParaRPr>
            </a:p>
          </p:txBody>
        </p:sp>
      </p:grpSp>
      <p:sp>
        <p:nvSpPr>
          <p:cNvPr id="50181" name="Rectangle 30"/>
          <p:cNvSpPr/>
          <p:nvPr/>
        </p:nvSpPr>
        <p:spPr>
          <a:xfrm>
            <a:off x="5724525" y="1916113"/>
            <a:ext cx="3167063" cy="23069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FF0000"/>
                </a:solidFill>
              </a:rPr>
              <a:t>服务访问点</a:t>
            </a:r>
            <a:r>
              <a:rPr lang="en-US" altLang="zh-CN" sz="1800" b="1" dirty="0">
                <a:solidFill>
                  <a:srgbClr val="FF0000"/>
                </a:solidFill>
              </a:rPr>
              <a:t>SAP</a:t>
            </a:r>
            <a:r>
              <a:rPr lang="zh-CN" altLang="en-US" sz="1800" b="1" dirty="0">
                <a:solidFill>
                  <a:srgbClr val="000000"/>
                </a:solidFill>
              </a:rPr>
              <a:t>：</a:t>
            </a:r>
            <a:endParaRPr lang="zh-CN" altLang="en-US" sz="1800" b="1" dirty="0">
              <a:solidFill>
                <a:srgbClr val="000000"/>
              </a:solidFill>
            </a:endParaRPr>
          </a:p>
          <a:p>
            <a:pPr marL="0" lvl="0" indent="0" eaLnBrk="1" hangingPunct="1">
              <a:spcBef>
                <a:spcPct val="0"/>
              </a:spcBef>
              <a:buClrTx/>
              <a:buSzTx/>
              <a:buFontTx/>
              <a:buNone/>
            </a:pPr>
            <a:r>
              <a:rPr lang="zh-CN" altLang="en-US" sz="1800" b="1" dirty="0">
                <a:solidFill>
                  <a:srgbClr val="000000"/>
                </a:solidFill>
              </a:rPr>
              <a:t>   </a:t>
            </a:r>
            <a:r>
              <a:rPr lang="zh-CN" altLang="en-US" sz="1800" dirty="0">
                <a:solidFill>
                  <a:srgbClr val="000000"/>
                </a:solidFill>
              </a:rPr>
              <a:t>在同一系统中相邻两层的实体进行交互</a:t>
            </a:r>
            <a:r>
              <a:rPr lang="en-US" altLang="zh-CN" sz="1800" dirty="0">
                <a:solidFill>
                  <a:srgbClr val="000000"/>
                </a:solidFill>
              </a:rPr>
              <a:t>(</a:t>
            </a:r>
            <a:r>
              <a:rPr lang="zh-CN" altLang="en-US" sz="1800" dirty="0">
                <a:solidFill>
                  <a:srgbClr val="000000"/>
                </a:solidFill>
              </a:rPr>
              <a:t>即交换信息</a:t>
            </a:r>
            <a:r>
              <a:rPr lang="en-US" altLang="zh-CN" sz="1800" dirty="0">
                <a:solidFill>
                  <a:srgbClr val="000000"/>
                </a:solidFill>
              </a:rPr>
              <a:t>)</a:t>
            </a:r>
            <a:r>
              <a:rPr lang="zh-CN" altLang="en-US" sz="1800" dirty="0">
                <a:solidFill>
                  <a:srgbClr val="000000"/>
                </a:solidFill>
              </a:rPr>
              <a:t>的地方，通常称为服务访问点</a:t>
            </a:r>
            <a:endParaRPr lang="zh-CN" altLang="en-US" sz="1800" dirty="0">
              <a:solidFill>
                <a:srgbClr val="000000"/>
              </a:solidFill>
            </a:endParaRPr>
          </a:p>
          <a:p>
            <a:pPr marL="0" lvl="0" indent="0" eaLnBrk="1" hangingPunct="1">
              <a:spcBef>
                <a:spcPct val="0"/>
              </a:spcBef>
              <a:buClrTx/>
              <a:buSzTx/>
              <a:buFontTx/>
              <a:buNone/>
            </a:pPr>
            <a:endParaRPr lang="zh-CN" altLang="en-US" sz="1800" dirty="0">
              <a:solidFill>
                <a:srgbClr val="000000"/>
              </a:solidFill>
            </a:endParaRPr>
          </a:p>
          <a:p>
            <a:pPr marL="0" lvl="0" indent="0" eaLnBrk="1" hangingPunct="1">
              <a:spcBef>
                <a:spcPct val="0"/>
              </a:spcBef>
              <a:buClrTx/>
              <a:buSzTx/>
              <a:buFontTx/>
              <a:buNone/>
            </a:pPr>
            <a:r>
              <a:rPr lang="zh-CN" altLang="en-US" sz="1800" dirty="0">
                <a:solidFill>
                  <a:srgbClr val="000000"/>
                </a:solidFill>
              </a:rPr>
              <a:t>   </a:t>
            </a:r>
            <a:r>
              <a:rPr lang="zh-CN" altLang="en-US" sz="1800" dirty="0">
                <a:solidFill>
                  <a:srgbClr val="FF0000"/>
                </a:solidFill>
              </a:rPr>
              <a:t>服务访问点</a:t>
            </a:r>
            <a:r>
              <a:rPr lang="en-US" altLang="zh-CN" sz="1800" dirty="0">
                <a:solidFill>
                  <a:srgbClr val="FF0000"/>
                </a:solidFill>
              </a:rPr>
              <a:t>SAP</a:t>
            </a:r>
            <a:r>
              <a:rPr lang="zh-CN" altLang="en-US" sz="1800" dirty="0">
                <a:solidFill>
                  <a:srgbClr val="000000"/>
                </a:solidFill>
              </a:rPr>
              <a:t>是一个抽象的概念，它实际上就是一个</a:t>
            </a:r>
            <a:r>
              <a:rPr lang="zh-CN" altLang="en-US" sz="1800" dirty="0">
                <a:solidFill>
                  <a:srgbClr val="FF0066"/>
                </a:solidFill>
              </a:rPr>
              <a:t>逻辑接口（</a:t>
            </a:r>
            <a:r>
              <a:rPr lang="zh-CN" altLang="en-US" sz="1800" dirty="0">
                <a:solidFill>
                  <a:srgbClr val="FF0066"/>
                </a:solidFill>
              </a:rPr>
              <a:t>软接口）</a:t>
            </a:r>
            <a:endParaRPr lang="zh-CN" altLang="en-US" sz="1800" dirty="0">
              <a:solidFill>
                <a:srgbClr val="FF0066"/>
              </a:solidFill>
            </a:endParaRPr>
          </a:p>
        </p:txBody>
      </p:sp>
      <p:sp>
        <p:nvSpPr>
          <p:cNvPr id="50182" name="Rectangle 32"/>
          <p:cNvSpPr/>
          <p:nvPr/>
        </p:nvSpPr>
        <p:spPr>
          <a:xfrm>
            <a:off x="273050" y="2846388"/>
            <a:ext cx="2859088"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solidFill>
                  <a:srgbClr val="000000"/>
                </a:solidFill>
              </a:rPr>
              <a:t>SAP (Service Access Point)</a:t>
            </a:r>
            <a:endParaRPr lang="en-US" altLang="zh-CN" sz="1800" dirty="0">
              <a:solidFill>
                <a:srgbClr val="000000"/>
              </a:solidFill>
            </a:endParaRPr>
          </a:p>
        </p:txBody>
      </p:sp>
      <p:sp>
        <p:nvSpPr>
          <p:cNvPr id="50183" name="Rectangle 34"/>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(5)</a:t>
            </a:r>
            <a:endParaRPr lang="en-US" altLang="zh-C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42"/>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(6)</a:t>
            </a:r>
            <a:endParaRPr lang="en-US" altLang="zh-CN" sz="3200" dirty="0"/>
          </a:p>
        </p:txBody>
      </p:sp>
      <p:pic>
        <p:nvPicPr>
          <p:cNvPr id="51203" name="图片 1"/>
          <p:cNvPicPr>
            <a:picLocks noChangeAspect="1"/>
          </p:cNvPicPr>
          <p:nvPr/>
        </p:nvPicPr>
        <p:blipFill>
          <a:blip r:embed="rId1"/>
          <a:stretch>
            <a:fillRect/>
          </a:stretch>
        </p:blipFill>
        <p:spPr>
          <a:xfrm>
            <a:off x="106363" y="2060575"/>
            <a:ext cx="9037637" cy="3665538"/>
          </a:xfrm>
          <a:prstGeom prst="rect">
            <a:avLst/>
          </a:prstGeom>
          <a:noFill/>
          <a:ln w="9525">
            <a:noFill/>
          </a:ln>
        </p:spPr>
      </p:pic>
      <p:sp>
        <p:nvSpPr>
          <p:cNvPr id="2" name="文本框 1"/>
          <p:cNvSpPr txBox="1"/>
          <p:nvPr/>
        </p:nvSpPr>
        <p:spPr>
          <a:xfrm>
            <a:off x="687705" y="5756910"/>
            <a:ext cx="7753350" cy="645160"/>
          </a:xfrm>
          <a:prstGeom prst="rect">
            <a:avLst/>
          </a:prstGeom>
          <a:noFill/>
        </p:spPr>
        <p:txBody>
          <a:bodyPr wrap="square" rtlCol="0">
            <a:spAutoFit/>
          </a:bodyPr>
          <a:p>
            <a:r>
              <a:rPr lang="zh-CN" altLang="en-US">
                <a:solidFill>
                  <a:srgbClr val="FF0066"/>
                </a:solidFill>
              </a:rPr>
              <a:t>物理层没加报头，只是将其变为</a:t>
            </a:r>
            <a:r>
              <a:rPr lang="en-US" altLang="zh-CN">
                <a:solidFill>
                  <a:srgbClr val="FF0066"/>
                </a:solidFill>
              </a:rPr>
              <a:t>01</a:t>
            </a:r>
            <a:r>
              <a:rPr lang="zh-CN" altLang="en-US">
                <a:solidFill>
                  <a:srgbClr val="FF0066"/>
                </a:solidFill>
              </a:rPr>
              <a:t>串，转换为信号放到信道上，与信道之间的接口就是硬接口</a:t>
            </a:r>
            <a:endParaRPr lang="zh-CN" altLang="en-US">
              <a:solidFill>
                <a:srgbClr val="FF0066"/>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979295" y="4444365"/>
              <a:ext cx="297180" cy="283845"/>
            </p14:xfrm>
          </p:contentPart>
        </mc:Choice>
        <mc:Fallback xmlns="">
          <p:pic>
            <p:nvPicPr>
              <p:cNvPr id="3" name="墨迹 2"/>
            </p:nvPicPr>
            <p:blipFill>
              <a:blip r:embed="rId3"/>
            </p:blipFill>
            <p:spPr>
              <a:xfrm>
                <a:off x="1979295" y="4444365"/>
                <a:ext cx="297180" cy="28384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584825" y="4416425"/>
              <a:ext cx="289560" cy="389890"/>
            </p14:xfrm>
          </p:contentPart>
        </mc:Choice>
        <mc:Fallback xmlns="">
          <p:pic>
            <p:nvPicPr>
              <p:cNvPr id="4" name="墨迹 3"/>
            </p:nvPicPr>
            <p:blipFill>
              <a:blip r:embed="rId5"/>
            </p:blipFill>
            <p:spPr>
              <a:xfrm>
                <a:off x="5584825" y="4416425"/>
                <a:ext cx="289560" cy="38989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4"/>
          <p:cNvSpPr>
            <a:spLocks noGrp="1"/>
          </p:cNvSpPr>
          <p:nvPr>
            <p:ph idx="1"/>
          </p:nvPr>
        </p:nvSpPr>
        <p:spPr>
          <a:xfrm>
            <a:off x="250825" y="1981200"/>
            <a:ext cx="7777163" cy="4535488"/>
          </a:xfrm>
          <a:ln/>
        </p:spPr>
        <p:txBody>
          <a:bodyPr vert="horz" wrap="square" lIns="91440" tIns="45720" rIns="91440" bIns="45720" anchor="t" anchorCtr="0"/>
          <a:p>
            <a:pPr eaLnBrk="1" hangingPunct="1">
              <a:lnSpc>
                <a:spcPct val="90000"/>
              </a:lnSpc>
              <a:buNone/>
            </a:pPr>
            <a:r>
              <a:rPr lang="zh-CN" altLang="en-US" sz="2800" dirty="0">
                <a:solidFill>
                  <a:schemeClr val="hlink"/>
                </a:solidFill>
              </a:rPr>
              <a:t>（</a:t>
            </a:r>
            <a:r>
              <a:rPr lang="en-US" altLang="zh-CN" sz="2800" dirty="0">
                <a:solidFill>
                  <a:schemeClr val="hlink"/>
                </a:solidFill>
              </a:rPr>
              <a:t>4</a:t>
            </a:r>
            <a:r>
              <a:rPr lang="zh-CN" altLang="en-US" sz="2800" dirty="0">
                <a:solidFill>
                  <a:schemeClr val="hlink"/>
                </a:solidFill>
              </a:rPr>
              <a:t>）服务和协议的关系</a:t>
            </a:r>
            <a:endParaRPr lang="zh-CN" altLang="en-US" sz="2800" dirty="0">
              <a:solidFill>
                <a:schemeClr val="hlink"/>
              </a:solidFill>
            </a:endParaRPr>
          </a:p>
          <a:p>
            <a:pPr eaLnBrk="1" hangingPunct="1">
              <a:lnSpc>
                <a:spcPct val="90000"/>
              </a:lnSpc>
              <a:buNone/>
            </a:pPr>
            <a:r>
              <a:rPr lang="zh-CN" altLang="en-US" sz="2800" dirty="0">
                <a:solidFill>
                  <a:schemeClr val="hlink"/>
                </a:solidFill>
              </a:rPr>
              <a:t>          </a:t>
            </a:r>
            <a:r>
              <a:rPr lang="en-US" altLang="zh-CN" sz="2800" dirty="0">
                <a:solidFill>
                  <a:schemeClr val="hlink"/>
                </a:solidFill>
              </a:rPr>
              <a:t>1) </a:t>
            </a:r>
            <a:r>
              <a:rPr lang="zh-CN" altLang="en-US" sz="2800" dirty="0">
                <a:solidFill>
                  <a:schemeClr val="hlink"/>
                </a:solidFill>
              </a:rPr>
              <a:t>服务</a:t>
            </a:r>
            <a:endParaRPr lang="zh-CN" altLang="en-US" sz="2800" dirty="0">
              <a:solidFill>
                <a:schemeClr val="hlink"/>
              </a:solidFill>
            </a:endParaRPr>
          </a:p>
          <a:p>
            <a:pPr lvl="3" eaLnBrk="1" hangingPunct="1">
              <a:lnSpc>
                <a:spcPct val="90000"/>
              </a:lnSpc>
              <a:buClr>
                <a:schemeClr val="hlink"/>
              </a:buClr>
              <a:buSzTx/>
              <a:buFont typeface="Wingdings" panose="05000000000000000000" pitchFamily="2" charset="2"/>
              <a:buChar char="u"/>
            </a:pPr>
            <a:r>
              <a:rPr lang="zh-CN" altLang="en-US" dirty="0"/>
              <a:t>  每层向上层提供的一组原语</a:t>
            </a:r>
            <a:endParaRPr lang="zh-CN" altLang="en-US" dirty="0"/>
          </a:p>
          <a:p>
            <a:pPr lvl="3" eaLnBrk="1" hangingPunct="1">
              <a:lnSpc>
                <a:spcPct val="90000"/>
              </a:lnSpc>
              <a:buClr>
                <a:schemeClr val="hlink"/>
              </a:buClr>
              <a:buSzTx/>
              <a:buFont typeface="Wingdings" panose="05000000000000000000" pitchFamily="2" charset="2"/>
              <a:buChar char="u"/>
            </a:pPr>
            <a:r>
              <a:rPr lang="zh-CN" altLang="en-US" dirty="0"/>
              <a:t>  定义两层间的接口</a:t>
            </a:r>
            <a:endParaRPr lang="zh-CN" altLang="en-US" dirty="0"/>
          </a:p>
          <a:p>
            <a:pPr marL="1371600" lvl="3" indent="0" eaLnBrk="1" hangingPunct="1">
              <a:lnSpc>
                <a:spcPct val="90000"/>
              </a:lnSpc>
              <a:buClr>
                <a:schemeClr val="hlink"/>
              </a:buClr>
              <a:buSzTx/>
              <a:buFont typeface="Wingdings" panose="05000000000000000000" pitchFamily="2" charset="2"/>
              <a:buNone/>
            </a:pPr>
            <a:endParaRPr lang="zh-CN" altLang="en-US" dirty="0"/>
          </a:p>
          <a:p>
            <a:pPr eaLnBrk="1" hangingPunct="1">
              <a:lnSpc>
                <a:spcPct val="90000"/>
              </a:lnSpc>
              <a:buNone/>
            </a:pPr>
            <a:r>
              <a:rPr lang="zh-CN" altLang="en-US" sz="2800" dirty="0">
                <a:solidFill>
                  <a:schemeClr val="hlink"/>
                </a:solidFill>
              </a:rPr>
              <a:t>          </a:t>
            </a:r>
            <a:r>
              <a:rPr lang="en-US" altLang="zh-CN" sz="2800" dirty="0">
                <a:solidFill>
                  <a:schemeClr val="hlink"/>
                </a:solidFill>
              </a:rPr>
              <a:t>2) </a:t>
            </a:r>
            <a:r>
              <a:rPr lang="zh-CN" altLang="en-US" sz="2800" dirty="0">
                <a:solidFill>
                  <a:schemeClr val="hlink"/>
                </a:solidFill>
              </a:rPr>
              <a:t>协议</a:t>
            </a:r>
            <a:endParaRPr lang="zh-CN" altLang="en-US" sz="2800" dirty="0">
              <a:solidFill>
                <a:schemeClr val="hlink"/>
              </a:solidFill>
            </a:endParaRPr>
          </a:p>
          <a:p>
            <a:pPr lvl="3" eaLnBrk="1" hangingPunct="1">
              <a:lnSpc>
                <a:spcPct val="90000"/>
              </a:lnSpc>
              <a:buClr>
                <a:schemeClr val="hlink"/>
              </a:buClr>
              <a:buSzTx/>
              <a:buFont typeface="Wingdings" panose="05000000000000000000" pitchFamily="2" charset="2"/>
              <a:buChar char="u"/>
            </a:pPr>
            <a:r>
              <a:rPr lang="zh-CN" altLang="en-US" dirty="0">
                <a:latin typeface="宋体" panose="02010600030101010101" pitchFamily="2" charset="-122"/>
              </a:rPr>
              <a:t> 对等实体间的通信规则</a:t>
            </a:r>
            <a:endParaRPr lang="zh-CN" altLang="en-US" dirty="0">
              <a:latin typeface="宋体" panose="02010600030101010101" pitchFamily="2" charset="-122"/>
            </a:endParaRPr>
          </a:p>
          <a:p>
            <a:pPr lvl="3" eaLnBrk="1" hangingPunct="1">
              <a:lnSpc>
                <a:spcPct val="90000"/>
              </a:lnSpc>
              <a:buClr>
                <a:schemeClr val="hlink"/>
              </a:buClr>
              <a:buSzTx/>
              <a:buFont typeface="Wingdings" panose="05000000000000000000" pitchFamily="2" charset="2"/>
              <a:buChar char="u"/>
            </a:pPr>
            <a:r>
              <a:rPr lang="zh-CN" altLang="en-US" dirty="0">
                <a:latin typeface="宋体" panose="02010600030101010101" pitchFamily="2" charset="-122"/>
              </a:rPr>
              <a:t> </a:t>
            </a:r>
            <a:r>
              <a:rPr lang="zh-CN" altLang="en-US" b="1" u="sng" dirty="0">
                <a:latin typeface="宋体" panose="02010600030101010101" pitchFamily="2" charset="-122"/>
              </a:rPr>
              <a:t>实体利用</a:t>
            </a:r>
            <a:r>
              <a:rPr lang="zh-CN" altLang="en-US" b="1" u="sng" dirty="0">
                <a:highlight>
                  <a:srgbClr val="FFFF00"/>
                </a:highlight>
                <a:latin typeface="宋体" panose="02010600030101010101" pitchFamily="2" charset="-122"/>
              </a:rPr>
              <a:t>协议实现服务</a:t>
            </a:r>
            <a:endParaRPr lang="zh-CN" altLang="en-US" dirty="0">
              <a:latin typeface="宋体" panose="02010600030101010101" pitchFamily="2" charset="-122"/>
            </a:endParaRPr>
          </a:p>
          <a:p>
            <a:pPr lvl="3" eaLnBrk="1" hangingPunct="1">
              <a:lnSpc>
                <a:spcPct val="90000"/>
              </a:lnSpc>
              <a:buClr>
                <a:schemeClr val="hlink"/>
              </a:buClr>
              <a:buSzTx/>
              <a:buFont typeface="Wingdings" panose="05000000000000000000" pitchFamily="2" charset="2"/>
              <a:buChar char="u"/>
            </a:pPr>
            <a:endParaRPr lang="zh-CN" altLang="en-US" dirty="0">
              <a:latin typeface="宋体" panose="02010600030101010101" pitchFamily="2" charset="-122"/>
            </a:endParaRPr>
          </a:p>
          <a:p>
            <a:pPr eaLnBrk="1" hangingPunct="1">
              <a:lnSpc>
                <a:spcPct val="90000"/>
              </a:lnSpc>
              <a:buNone/>
            </a:pPr>
            <a:r>
              <a:rPr lang="zh-CN" altLang="en-US" sz="2800" dirty="0">
                <a:solidFill>
                  <a:schemeClr val="hlink"/>
                </a:solidFill>
              </a:rPr>
              <a:t>          </a:t>
            </a:r>
            <a:r>
              <a:rPr lang="en-US" altLang="zh-CN" sz="2800" dirty="0">
                <a:solidFill>
                  <a:schemeClr val="hlink"/>
                </a:solidFill>
              </a:rPr>
              <a:t>3) </a:t>
            </a:r>
            <a:r>
              <a:rPr lang="zh-CN" altLang="en-US" sz="2800" dirty="0">
                <a:solidFill>
                  <a:schemeClr val="hlink"/>
                </a:solidFill>
              </a:rPr>
              <a:t>协议栈</a:t>
            </a:r>
            <a:endParaRPr lang="zh-CN" altLang="en-US" sz="2800" dirty="0">
              <a:solidFill>
                <a:schemeClr val="hlink"/>
              </a:solidFill>
            </a:endParaRPr>
          </a:p>
          <a:p>
            <a:pPr eaLnBrk="1" hangingPunct="1">
              <a:lnSpc>
                <a:spcPct val="90000"/>
              </a:lnSpc>
              <a:buNone/>
            </a:pPr>
            <a:r>
              <a:rPr lang="zh-CN" altLang="en-US" sz="2000" dirty="0"/>
              <a:t>                   同一系统内各层协议的集合</a:t>
            </a:r>
            <a:endParaRPr lang="zh-CN" altLang="en-US" sz="2000" dirty="0"/>
          </a:p>
        </p:txBody>
      </p:sp>
      <p:sp>
        <p:nvSpPr>
          <p:cNvPr id="52227" name="Rectangle 7"/>
          <p:cNvSpPr>
            <a:spLocks noGrp="1"/>
          </p:cNvSpPr>
          <p:nvPr>
            <p:ph type="title"/>
          </p:nvPr>
        </p:nvSpPr>
        <p:spPr>
          <a:xfrm>
            <a:off x="684213" y="620713"/>
            <a:ext cx="8137525" cy="1030287"/>
          </a:xfrm>
          <a:ln/>
        </p:spPr>
        <p:txBody>
          <a:bodyPr vert="horz" wrap="square" lIns="91440" tIns="45720" rIns="91440" bIns="45720" anchor="b" anchorCtr="0"/>
          <a:p>
            <a:pPr eaLnBrk="1" hangingPunct="1"/>
            <a:r>
              <a:rPr lang="en-US" altLang="zh-CN" sz="3200" dirty="0"/>
              <a:t>2.2.3 </a:t>
            </a:r>
            <a:r>
              <a:rPr lang="zh-CN" altLang="en-US" sz="3200" dirty="0"/>
              <a:t>计算机网络体系结构的基本原理</a:t>
            </a:r>
            <a:r>
              <a:rPr lang="en-US" altLang="zh-CN" sz="3200" dirty="0"/>
              <a:t>(7)</a:t>
            </a:r>
            <a:endParaRPr lang="en-US" altLang="zh-CN"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a:spLocks noGrp="1"/>
          </p:cNvSpPr>
          <p:nvPr>
            <p:ph type="title"/>
          </p:nvPr>
        </p:nvSpPr>
        <p:spPr>
          <a:xfrm>
            <a:off x="665163" y="228600"/>
            <a:ext cx="8250237" cy="1462088"/>
          </a:xfrm>
          <a:ln/>
        </p:spPr>
        <p:txBody>
          <a:bodyPr vert="horz" wrap="square" lIns="91440" tIns="45720" rIns="91440" bIns="45720" anchor="b" anchorCtr="0"/>
          <a:p>
            <a:pPr eaLnBrk="1" hangingPunct="1"/>
            <a:r>
              <a:rPr lang="en-US" altLang="zh-CN" sz="4000" dirty="0"/>
              <a:t>2.2.4</a:t>
            </a:r>
            <a:r>
              <a:rPr lang="zh-CN" altLang="en-US" sz="4000" dirty="0"/>
              <a:t>分层体系结构</a:t>
            </a:r>
            <a:endParaRPr lang="en-US" altLang="zh-CN" sz="4000" dirty="0"/>
          </a:p>
        </p:txBody>
      </p:sp>
      <p:sp>
        <p:nvSpPr>
          <p:cNvPr id="5" name="圆角矩形 4"/>
          <p:cNvSpPr/>
          <p:nvPr/>
        </p:nvSpPr>
        <p:spPr>
          <a:xfrm>
            <a:off x="665163" y="2204864"/>
            <a:ext cx="7939286" cy="31683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3254" name="组合 5"/>
          <p:cNvGrpSpPr/>
          <p:nvPr/>
        </p:nvGrpSpPr>
        <p:grpSpPr>
          <a:xfrm>
            <a:off x="1717675" y="2657475"/>
            <a:ext cx="1341438" cy="2357438"/>
            <a:chOff x="1557339" y="1623511"/>
            <a:chExt cx="1341438" cy="2356685"/>
          </a:xfrm>
        </p:grpSpPr>
        <p:sp>
          <p:nvSpPr>
            <p:cNvPr id="53286" name="AutoShape 58"/>
            <p:cNvSpPr/>
            <p:nvPr/>
          </p:nvSpPr>
          <p:spPr>
            <a:xfrm>
              <a:off x="1560514" y="1623511"/>
              <a:ext cx="1338263" cy="2301875"/>
            </a:xfrm>
            <a:prstGeom prst="cube">
              <a:avLst>
                <a:gd name="adj" fmla="val 9144"/>
              </a:avLst>
            </a:prstGeom>
            <a:solidFill>
              <a:srgbClr val="85D1F7"/>
            </a:solidFill>
            <a:ln w="19050" cap="flat" cmpd="sng">
              <a:solidFill>
                <a:schemeClr val="bg1"/>
              </a:solidFill>
              <a:prstDash val="solid"/>
              <a:miter/>
              <a:headEnd type="none" w="med" len="med"/>
              <a:tailEnd type="none" w="med" len="med"/>
            </a:ln>
          </p:spPr>
          <p:txBody>
            <a:bodyPr wrap="none" anchor="ctr" anchorCtr="0"/>
            <a:p>
              <a:pPr>
                <a:buNone/>
              </a:pPr>
              <a:endParaRPr lang="zh-CN" altLang="en-US" sz="1200" b="1" dirty="0">
                <a:solidFill>
                  <a:srgbClr val="1956B9"/>
                </a:solidFill>
                <a:latin typeface="微软雅黑" panose="020B0503020204020204" pitchFamily="34" charset="-122"/>
                <a:ea typeface="微软雅黑" panose="020B0503020204020204" pitchFamily="34" charset="-122"/>
              </a:endParaRPr>
            </a:p>
          </p:txBody>
        </p:sp>
        <p:sp>
          <p:nvSpPr>
            <p:cNvPr id="53287" name="Freeform 50"/>
            <p:cNvSpPr/>
            <p:nvPr/>
          </p:nvSpPr>
          <p:spPr>
            <a:xfrm>
              <a:off x="1560514" y="1872748"/>
              <a:ext cx="1330325"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88" name="Freeform 59"/>
            <p:cNvSpPr/>
            <p:nvPr/>
          </p:nvSpPr>
          <p:spPr>
            <a:xfrm>
              <a:off x="1560514" y="2185486"/>
              <a:ext cx="1328738"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89" name="Freeform 60"/>
            <p:cNvSpPr/>
            <p:nvPr/>
          </p:nvSpPr>
          <p:spPr>
            <a:xfrm>
              <a:off x="1560514" y="2498223"/>
              <a:ext cx="1328738"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90" name="Freeform 61"/>
            <p:cNvSpPr/>
            <p:nvPr/>
          </p:nvSpPr>
          <p:spPr>
            <a:xfrm>
              <a:off x="1560514" y="2810961"/>
              <a:ext cx="1328738" cy="171450"/>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91" name="Freeform 62"/>
            <p:cNvSpPr/>
            <p:nvPr/>
          </p:nvSpPr>
          <p:spPr>
            <a:xfrm>
              <a:off x="1558927" y="3122111"/>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92" name="Freeform 63"/>
            <p:cNvSpPr/>
            <p:nvPr/>
          </p:nvSpPr>
          <p:spPr>
            <a:xfrm>
              <a:off x="1557339" y="3434848"/>
              <a:ext cx="1330325"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93" name="Text Box 22"/>
            <p:cNvSpPr txBox="1"/>
            <p:nvPr/>
          </p:nvSpPr>
          <p:spPr>
            <a:xfrm>
              <a:off x="2027239" y="1779086"/>
              <a:ext cx="6080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应用层</a:t>
              </a:r>
              <a:endParaRPr lang="zh-CN" altLang="en-US" sz="1100" b="1" dirty="0">
                <a:latin typeface="微软雅黑" panose="020B0503020204020204" pitchFamily="34" charset="-122"/>
                <a:ea typeface="微软雅黑" panose="020B0503020204020204" pitchFamily="34" charset="-122"/>
              </a:endParaRPr>
            </a:p>
          </p:txBody>
        </p:sp>
        <p:sp>
          <p:nvSpPr>
            <p:cNvPr id="53294" name="Text Box 23"/>
            <p:cNvSpPr txBox="1"/>
            <p:nvPr/>
          </p:nvSpPr>
          <p:spPr>
            <a:xfrm>
              <a:off x="2006602" y="2661736"/>
              <a:ext cx="608012"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运输层</a:t>
              </a:r>
              <a:endParaRPr lang="zh-CN" altLang="en-US" sz="1100" b="1" dirty="0">
                <a:latin typeface="微软雅黑" panose="020B0503020204020204" pitchFamily="34" charset="-122"/>
                <a:ea typeface="微软雅黑" panose="020B0503020204020204" pitchFamily="34" charset="-122"/>
              </a:endParaRPr>
            </a:p>
          </p:txBody>
        </p:sp>
        <p:sp>
          <p:nvSpPr>
            <p:cNvPr id="53295" name="Text Box 24"/>
            <p:cNvSpPr txBox="1"/>
            <p:nvPr/>
          </p:nvSpPr>
          <p:spPr>
            <a:xfrm>
              <a:off x="2014539" y="3006223"/>
              <a:ext cx="608013" cy="260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网络层</a:t>
              </a:r>
              <a:endParaRPr lang="zh-CN" altLang="en-US" sz="1100" b="1" dirty="0">
                <a:latin typeface="微软雅黑" panose="020B0503020204020204" pitchFamily="34" charset="-122"/>
                <a:ea typeface="微软雅黑" panose="020B0503020204020204" pitchFamily="34" charset="-122"/>
              </a:endParaRPr>
            </a:p>
          </p:txBody>
        </p:sp>
        <p:sp>
          <p:nvSpPr>
            <p:cNvPr id="53296" name="Text Box 54"/>
            <p:cNvSpPr txBox="1"/>
            <p:nvPr/>
          </p:nvSpPr>
          <p:spPr>
            <a:xfrm>
              <a:off x="2014539" y="2079123"/>
              <a:ext cx="608013"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表示层</a:t>
              </a:r>
              <a:endParaRPr lang="zh-CN" altLang="en-US" sz="1100" b="1" dirty="0">
                <a:latin typeface="微软雅黑" panose="020B0503020204020204" pitchFamily="34" charset="-122"/>
                <a:ea typeface="微软雅黑" panose="020B0503020204020204" pitchFamily="34" charset="-122"/>
              </a:endParaRPr>
            </a:p>
          </p:txBody>
        </p:sp>
        <p:sp>
          <p:nvSpPr>
            <p:cNvPr id="53297" name="Text Box 55"/>
            <p:cNvSpPr txBox="1"/>
            <p:nvPr/>
          </p:nvSpPr>
          <p:spPr>
            <a:xfrm>
              <a:off x="2014539" y="2391861"/>
              <a:ext cx="6080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会话层</a:t>
              </a:r>
              <a:endParaRPr lang="zh-CN" altLang="en-US" sz="1100" b="1" dirty="0">
                <a:latin typeface="微软雅黑" panose="020B0503020204020204" pitchFamily="34" charset="-122"/>
                <a:ea typeface="微软雅黑" panose="020B0503020204020204" pitchFamily="34" charset="-122"/>
              </a:endParaRPr>
            </a:p>
          </p:txBody>
        </p:sp>
        <p:sp>
          <p:nvSpPr>
            <p:cNvPr id="53298" name="Text Box 56"/>
            <p:cNvSpPr txBox="1"/>
            <p:nvPr/>
          </p:nvSpPr>
          <p:spPr>
            <a:xfrm>
              <a:off x="1911352" y="3314198"/>
              <a:ext cx="889000"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数据链路层</a:t>
              </a:r>
              <a:endParaRPr lang="zh-CN" altLang="en-US" sz="1100" b="1" dirty="0">
                <a:latin typeface="微软雅黑" panose="020B0503020204020204" pitchFamily="34" charset="-122"/>
                <a:ea typeface="微软雅黑" panose="020B0503020204020204" pitchFamily="34" charset="-122"/>
              </a:endParaRPr>
            </a:p>
          </p:txBody>
        </p:sp>
        <p:sp>
          <p:nvSpPr>
            <p:cNvPr id="53299" name="Text Box 57"/>
            <p:cNvSpPr txBox="1"/>
            <p:nvPr/>
          </p:nvSpPr>
          <p:spPr>
            <a:xfrm>
              <a:off x="2014539" y="3638048"/>
              <a:ext cx="608013"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物理层</a:t>
              </a:r>
              <a:endParaRPr lang="zh-CN" altLang="en-US" sz="1100" b="1" dirty="0">
                <a:latin typeface="微软雅黑" panose="020B0503020204020204" pitchFamily="34" charset="-122"/>
                <a:ea typeface="微软雅黑" panose="020B0503020204020204" pitchFamily="34" charset="-122"/>
              </a:endParaRPr>
            </a:p>
          </p:txBody>
        </p:sp>
        <p:sp>
          <p:nvSpPr>
            <p:cNvPr id="53300" name="Text Box 43"/>
            <p:cNvSpPr txBox="1"/>
            <p:nvPr/>
          </p:nvSpPr>
          <p:spPr>
            <a:xfrm>
              <a:off x="1622427" y="1683083"/>
              <a:ext cx="271462" cy="2297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7</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6</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5</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4</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3</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2</a:t>
              </a:r>
              <a:endParaRPr lang="en-US" altLang="zh-CN" sz="1100" b="1" dirty="0">
                <a:latin typeface="微软雅黑" panose="020B0503020204020204" pitchFamily="34" charset="-122"/>
                <a:ea typeface="微软雅黑" panose="020B0503020204020204" pitchFamily="34" charset="-122"/>
              </a:endParaRPr>
            </a:p>
            <a:p>
              <a:pPr marL="0" lvl="0" indent="0">
                <a:lnSpc>
                  <a:spcPct val="185000"/>
                </a:lnSpc>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1</a:t>
              </a:r>
              <a:endParaRPr lang="en-US" altLang="zh-CN" sz="1100" b="1" dirty="0">
                <a:latin typeface="微软雅黑" panose="020B0503020204020204" pitchFamily="34" charset="-122"/>
                <a:ea typeface="微软雅黑" panose="020B0503020204020204" pitchFamily="34" charset="-122"/>
              </a:endParaRPr>
            </a:p>
          </p:txBody>
        </p:sp>
      </p:grpSp>
      <p:sp>
        <p:nvSpPr>
          <p:cNvPr id="53255" name="Text Box 13"/>
          <p:cNvSpPr txBox="1"/>
          <p:nvPr/>
        </p:nvSpPr>
        <p:spPr>
          <a:xfrm>
            <a:off x="1316038" y="2320925"/>
            <a:ext cx="2170112" cy="307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400" b="1" dirty="0">
                <a:solidFill>
                  <a:srgbClr val="000099"/>
                </a:solidFill>
                <a:latin typeface="微软雅黑" panose="020B0503020204020204" pitchFamily="34" charset="-122"/>
                <a:ea typeface="微软雅黑" panose="020B0503020204020204" pitchFamily="34" charset="-122"/>
              </a:rPr>
              <a:t>OSI </a:t>
            </a:r>
            <a:r>
              <a:rPr lang="zh-CN" altLang="en-US" sz="1400" b="1" dirty="0">
                <a:solidFill>
                  <a:srgbClr val="000099"/>
                </a:solidFill>
                <a:latin typeface="微软雅黑" panose="020B0503020204020204" pitchFamily="34" charset="-122"/>
                <a:ea typeface="微软雅黑" panose="020B0503020204020204" pitchFamily="34" charset="-122"/>
              </a:rPr>
              <a:t>的</a:t>
            </a:r>
            <a:r>
              <a:rPr lang="zh-CN" altLang="en-US" sz="1400" b="1" dirty="0">
                <a:solidFill>
                  <a:srgbClr val="000099"/>
                </a:solidFill>
                <a:latin typeface="微软雅黑" panose="020B0503020204020204" pitchFamily="34" charset="-122"/>
                <a:ea typeface="微软雅黑" panose="020B0503020204020204" pitchFamily="34" charset="-122"/>
              </a:rPr>
              <a:t>七</a:t>
            </a:r>
            <a:r>
              <a:rPr lang="zh-CN" altLang="en-US" sz="1400" b="1" dirty="0">
                <a:solidFill>
                  <a:srgbClr val="000099"/>
                </a:solidFill>
                <a:latin typeface="微软雅黑" panose="020B0503020204020204" pitchFamily="34" charset="-122"/>
                <a:ea typeface="微软雅黑" panose="020B0503020204020204" pitchFamily="34" charset="-122"/>
              </a:rPr>
              <a:t>层</a:t>
            </a:r>
            <a:r>
              <a:rPr lang="zh-CN" altLang="en-US" sz="1400" b="1" dirty="0">
                <a:solidFill>
                  <a:srgbClr val="000099"/>
                </a:solidFill>
                <a:latin typeface="微软雅黑" panose="020B0503020204020204" pitchFamily="34" charset="-122"/>
                <a:ea typeface="微软雅黑" panose="020B0503020204020204" pitchFamily="34" charset="-122"/>
              </a:rPr>
              <a:t>协议</a:t>
            </a:r>
            <a:r>
              <a:rPr lang="zh-CN" altLang="en-US" sz="1400" b="1" dirty="0">
                <a:solidFill>
                  <a:srgbClr val="000099"/>
                </a:solidFill>
                <a:latin typeface="微软雅黑" panose="020B0503020204020204" pitchFamily="34" charset="-122"/>
                <a:ea typeface="微软雅黑" panose="020B0503020204020204" pitchFamily="34" charset="-122"/>
              </a:rPr>
              <a:t>体系结构</a:t>
            </a: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53256" name="Text Box 12"/>
          <p:cNvSpPr txBox="1"/>
          <p:nvPr/>
        </p:nvSpPr>
        <p:spPr>
          <a:xfrm>
            <a:off x="3592513" y="2309813"/>
            <a:ext cx="2462212" cy="307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TCP/IP </a:t>
            </a:r>
            <a:r>
              <a:rPr lang="zh-CN" altLang="en-US" sz="1400" b="1" dirty="0">
                <a:latin typeface="微软雅黑" panose="020B0503020204020204" pitchFamily="34" charset="-122"/>
                <a:ea typeface="微软雅黑" panose="020B0503020204020204" pitchFamily="34" charset="-122"/>
              </a:rPr>
              <a:t>的四层协议体系结构</a:t>
            </a:r>
            <a:endParaRPr lang="zh-CN" altLang="en-US" sz="1400" b="1" dirty="0">
              <a:latin typeface="微软雅黑" panose="020B0503020204020204" pitchFamily="34" charset="-122"/>
              <a:ea typeface="微软雅黑" panose="020B0503020204020204" pitchFamily="34" charset="-122"/>
            </a:endParaRPr>
          </a:p>
        </p:txBody>
      </p:sp>
      <p:sp>
        <p:nvSpPr>
          <p:cNvPr id="53257" name="Text Box 95"/>
          <p:cNvSpPr txBox="1"/>
          <p:nvPr/>
        </p:nvSpPr>
        <p:spPr>
          <a:xfrm>
            <a:off x="2152650" y="4959350"/>
            <a:ext cx="392113"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(a)</a:t>
            </a:r>
            <a:endParaRPr lang="en-US" altLang="zh-CN" sz="1200" b="1" dirty="0">
              <a:latin typeface="微软雅黑" panose="020B0503020204020204" pitchFamily="34" charset="-122"/>
              <a:ea typeface="微软雅黑" panose="020B0503020204020204" pitchFamily="34" charset="-122"/>
            </a:endParaRPr>
          </a:p>
        </p:txBody>
      </p:sp>
      <p:sp>
        <p:nvSpPr>
          <p:cNvPr id="53258" name="Text Box 96"/>
          <p:cNvSpPr txBox="1"/>
          <p:nvPr/>
        </p:nvSpPr>
        <p:spPr>
          <a:xfrm>
            <a:off x="4487863" y="4959350"/>
            <a:ext cx="404812"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(b)</a:t>
            </a:r>
            <a:endParaRPr lang="en-US" altLang="zh-CN" sz="1200" b="1" dirty="0">
              <a:latin typeface="微软雅黑" panose="020B0503020204020204" pitchFamily="34" charset="-122"/>
              <a:ea typeface="微软雅黑" panose="020B0503020204020204" pitchFamily="34" charset="-122"/>
            </a:endParaRPr>
          </a:p>
        </p:txBody>
      </p:sp>
      <p:sp>
        <p:nvSpPr>
          <p:cNvPr id="53259" name="Text Box 97"/>
          <p:cNvSpPr txBox="1"/>
          <p:nvPr/>
        </p:nvSpPr>
        <p:spPr>
          <a:xfrm>
            <a:off x="6816725" y="4967288"/>
            <a:ext cx="384175"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(c)</a:t>
            </a:r>
            <a:endParaRPr lang="en-US" altLang="zh-CN" sz="1200" b="1" dirty="0">
              <a:latin typeface="微软雅黑" panose="020B0503020204020204" pitchFamily="34" charset="-122"/>
              <a:ea typeface="微软雅黑" panose="020B0503020204020204" pitchFamily="34" charset="-122"/>
            </a:endParaRPr>
          </a:p>
        </p:txBody>
      </p:sp>
      <p:sp>
        <p:nvSpPr>
          <p:cNvPr id="27" name="Text Box 113"/>
          <p:cNvSpPr txBox="1"/>
          <p:nvPr/>
        </p:nvSpPr>
        <p:spPr>
          <a:xfrm>
            <a:off x="6107113" y="2305050"/>
            <a:ext cx="1800225" cy="307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3261" name="组合 27"/>
          <p:cNvGrpSpPr/>
          <p:nvPr/>
        </p:nvGrpSpPr>
        <p:grpSpPr>
          <a:xfrm>
            <a:off x="3738563" y="2625725"/>
            <a:ext cx="1974850" cy="2338388"/>
            <a:chOff x="3578724" y="1591761"/>
            <a:chExt cx="1974894" cy="2338387"/>
          </a:xfrm>
        </p:grpSpPr>
        <p:sp>
          <p:nvSpPr>
            <p:cNvPr id="53276" name="AutoShape 66"/>
            <p:cNvSpPr/>
            <p:nvPr/>
          </p:nvSpPr>
          <p:spPr>
            <a:xfrm>
              <a:off x="3647070" y="1591761"/>
              <a:ext cx="1889125" cy="2338387"/>
            </a:xfrm>
            <a:prstGeom prst="cube">
              <a:avLst>
                <a:gd name="adj" fmla="val 9144"/>
              </a:avLst>
            </a:prstGeom>
            <a:solidFill>
              <a:srgbClr val="7CE07C"/>
            </a:solidFill>
            <a:ln w="19050" cap="flat" cmpd="sng">
              <a:solidFill>
                <a:schemeClr val="bg1"/>
              </a:solidFill>
              <a:prstDash val="solid"/>
              <a:miter/>
              <a:headEnd type="none" w="med" len="med"/>
              <a:tailEnd type="none" w="med" len="med"/>
            </a:ln>
          </p:spPr>
          <p:txBody>
            <a:bodyPr wrap="none" anchor="ctr" anchorCtr="0"/>
            <a:p>
              <a:pPr>
                <a:buNone/>
              </a:pPr>
              <a:endParaRPr lang="zh-CN" altLang="en-US" sz="1200" b="1" dirty="0">
                <a:solidFill>
                  <a:srgbClr val="1956B9"/>
                </a:solidFill>
                <a:latin typeface="微软雅黑" panose="020B0503020204020204" pitchFamily="34" charset="-122"/>
                <a:ea typeface="微软雅黑" panose="020B0503020204020204" pitchFamily="34" charset="-122"/>
              </a:endParaRPr>
            </a:p>
          </p:txBody>
        </p:sp>
        <p:sp>
          <p:nvSpPr>
            <p:cNvPr id="53277" name="Freeform 69"/>
            <p:cNvSpPr/>
            <p:nvPr/>
          </p:nvSpPr>
          <p:spPr>
            <a:xfrm>
              <a:off x="3642309" y="2488698"/>
              <a:ext cx="1911309" cy="200366"/>
            </a:xfrm>
            <a:custGeom>
              <a:avLst/>
              <a:gdLst>
                <a:gd name="txL" fmla="*/ 0 w 1684"/>
                <a:gd name="txT" fmla="*/ 0 h 176"/>
                <a:gd name="txR" fmla="*/ 1684 w 1684"/>
                <a:gd name="txB" fmla="*/ 176 h 176"/>
              </a:gdLst>
              <a:ahLst/>
              <a:cxnLst>
                <a:cxn ang="0">
                  <a:pos x="2147483646" y="0"/>
                </a:cxn>
                <a:cxn ang="0">
                  <a:pos x="2147483646" y="2147483646"/>
                </a:cxn>
                <a:cxn ang="0">
                  <a:pos x="0" y="2147483646"/>
                </a:cxn>
              </a:cxnLst>
              <a:rect l="txL" t="txT" r="txR" b="txB"/>
              <a:pathLst>
                <a:path w="1684" h="176">
                  <a:moveTo>
                    <a:pt x="1684" y="0"/>
                  </a:moveTo>
                  <a:lnTo>
                    <a:pt x="1528" y="172"/>
                  </a:lnTo>
                  <a:lnTo>
                    <a:pt x="0" y="176"/>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78" name="Freeform 70"/>
            <p:cNvSpPr/>
            <p:nvPr/>
          </p:nvSpPr>
          <p:spPr>
            <a:xfrm>
              <a:off x="3642309" y="2790240"/>
              <a:ext cx="1907824" cy="212561"/>
            </a:xfrm>
            <a:custGeom>
              <a:avLst/>
              <a:gdLst>
                <a:gd name="txL" fmla="*/ 0 w 1679"/>
                <a:gd name="txT" fmla="*/ 0 h 186"/>
                <a:gd name="txR" fmla="*/ 1679 w 1679"/>
                <a:gd name="txB" fmla="*/ 186 h 186"/>
              </a:gdLst>
              <a:ahLst/>
              <a:cxnLst>
                <a:cxn ang="0">
                  <a:pos x="2147483646" y="0"/>
                </a:cxn>
                <a:cxn ang="0">
                  <a:pos x="2147483646" y="2147483646"/>
                </a:cxn>
                <a:cxn ang="0">
                  <a:pos x="0" y="2147483646"/>
                </a:cxn>
              </a:cxnLst>
              <a:rect l="txL" t="txT" r="txR" b="txB"/>
              <a:pathLst>
                <a:path w="1679" h="186">
                  <a:moveTo>
                    <a:pt x="1679" y="0"/>
                  </a:moveTo>
                  <a:lnTo>
                    <a:pt x="1525" y="186"/>
                  </a:lnTo>
                  <a:lnTo>
                    <a:pt x="0" y="183"/>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79" name="Freeform 71"/>
            <p:cNvSpPr/>
            <p:nvPr/>
          </p:nvSpPr>
          <p:spPr>
            <a:xfrm>
              <a:off x="3642309" y="3122027"/>
              <a:ext cx="1893886" cy="184684"/>
            </a:xfrm>
            <a:custGeom>
              <a:avLst/>
              <a:gdLst>
                <a:gd name="txL" fmla="*/ 0 w 1668"/>
                <a:gd name="txT" fmla="*/ 0 h 162"/>
                <a:gd name="txR" fmla="*/ 1668 w 1668"/>
                <a:gd name="txB" fmla="*/ 162 h 162"/>
              </a:gdLst>
              <a:ahLst/>
              <a:cxnLst>
                <a:cxn ang="0">
                  <a:pos x="2147483646" y="0"/>
                </a:cxn>
                <a:cxn ang="0">
                  <a:pos x="2147483646" y="2147483646"/>
                </a:cxn>
                <a:cxn ang="0">
                  <a:pos x="0" y="2147483646"/>
                </a:cxn>
              </a:cxnLst>
              <a:rect l="txL" t="txT" r="txR" b="txB"/>
              <a:pathLst>
                <a:path w="1668" h="162">
                  <a:moveTo>
                    <a:pt x="1668" y="0"/>
                  </a:moveTo>
                  <a:lnTo>
                    <a:pt x="1527" y="160"/>
                  </a:lnTo>
                  <a:lnTo>
                    <a:pt x="0" y="162"/>
                  </a:lnTo>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53280" name="Text Box 73"/>
            <p:cNvSpPr txBox="1"/>
            <p:nvPr/>
          </p:nvSpPr>
          <p:spPr>
            <a:xfrm>
              <a:off x="3647071" y="1844173"/>
              <a:ext cx="1687178" cy="2619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4    </a:t>
              </a:r>
              <a:r>
                <a:rPr lang="zh-CN" altLang="en-US" sz="1100" b="1" dirty="0">
                  <a:latin typeface="微软雅黑" panose="020B0503020204020204" pitchFamily="34" charset="-122"/>
                  <a:ea typeface="微软雅黑" panose="020B0503020204020204" pitchFamily="34" charset="-122"/>
                </a:rPr>
                <a:t>应用层</a:t>
              </a:r>
              <a:endParaRPr lang="zh-CN" altLang="en-US" sz="1100" b="1" dirty="0">
                <a:latin typeface="微软雅黑" panose="020B0503020204020204" pitchFamily="34" charset="-122"/>
                <a:ea typeface="微软雅黑" panose="020B0503020204020204" pitchFamily="34" charset="-122"/>
              </a:endParaRPr>
            </a:p>
          </p:txBody>
        </p:sp>
        <p:sp>
          <p:nvSpPr>
            <p:cNvPr id="53281" name="Text Box 15"/>
            <p:cNvSpPr txBox="1"/>
            <p:nvPr/>
          </p:nvSpPr>
          <p:spPr>
            <a:xfrm>
              <a:off x="3642308" y="3374523"/>
              <a:ext cx="1635125" cy="2616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1    </a:t>
              </a:r>
              <a:r>
                <a:rPr lang="zh-CN" altLang="en-US" sz="1100" b="1" dirty="0">
                  <a:latin typeface="微软雅黑" panose="020B0503020204020204" pitchFamily="34" charset="-122"/>
                  <a:ea typeface="微软雅黑" panose="020B0503020204020204" pitchFamily="34" charset="-122"/>
                </a:rPr>
                <a:t>网络</a:t>
              </a:r>
              <a:r>
                <a:rPr lang="zh-CN" altLang="en-US" sz="1100" b="1" dirty="0">
                  <a:latin typeface="微软雅黑" panose="020B0503020204020204" pitchFamily="34" charset="-122"/>
                  <a:ea typeface="微软雅黑" panose="020B0503020204020204" pitchFamily="34" charset="-122"/>
                </a:rPr>
                <a:t>接口层</a:t>
              </a:r>
              <a:endParaRPr lang="zh-CN" altLang="en-US" sz="1100" b="1" dirty="0">
                <a:latin typeface="微软雅黑" panose="020B0503020204020204" pitchFamily="34" charset="-122"/>
                <a:ea typeface="微软雅黑" panose="020B0503020204020204" pitchFamily="34" charset="-122"/>
              </a:endParaRPr>
            </a:p>
          </p:txBody>
        </p:sp>
        <p:sp>
          <p:nvSpPr>
            <p:cNvPr id="53282" name="Text Box 9"/>
            <p:cNvSpPr txBox="1"/>
            <p:nvPr/>
          </p:nvSpPr>
          <p:spPr>
            <a:xfrm>
              <a:off x="3642309" y="3009398"/>
              <a:ext cx="1691940" cy="2616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2    </a:t>
              </a:r>
              <a:r>
                <a:rPr lang="zh-CN" altLang="en-US" sz="1100" b="1" dirty="0">
                  <a:latin typeface="微软雅黑" panose="020B0503020204020204" pitchFamily="34" charset="-122"/>
                  <a:ea typeface="微软雅黑" panose="020B0503020204020204" pitchFamily="34" charset="-122"/>
                </a:rPr>
                <a:t>网</a:t>
              </a:r>
              <a:r>
                <a:rPr lang="zh-CN" altLang="en-US" sz="1100" b="1" dirty="0">
                  <a:latin typeface="微软雅黑" panose="020B0503020204020204" pitchFamily="34" charset="-122"/>
                  <a:ea typeface="微软雅黑" panose="020B0503020204020204" pitchFamily="34" charset="-122"/>
                </a:rPr>
                <a:t>际层 </a:t>
              </a:r>
              <a:r>
                <a:rPr lang="en-US" altLang="zh-CN" sz="1100" b="1" dirty="0">
                  <a:latin typeface="微软雅黑" panose="020B0503020204020204" pitchFamily="34" charset="-122"/>
                  <a:ea typeface="微软雅黑" panose="020B0503020204020204" pitchFamily="34" charset="-122"/>
                </a:rPr>
                <a:t>IP</a:t>
              </a:r>
              <a:endParaRPr lang="en-US" altLang="zh-CN" sz="1100" b="1" dirty="0">
                <a:latin typeface="微软雅黑" panose="020B0503020204020204" pitchFamily="34" charset="-122"/>
                <a:ea typeface="微软雅黑" panose="020B0503020204020204" pitchFamily="34" charset="-122"/>
              </a:endParaRPr>
            </a:p>
          </p:txBody>
        </p:sp>
        <p:sp>
          <p:nvSpPr>
            <p:cNvPr id="53283" name="Text Box 16"/>
            <p:cNvSpPr txBox="1"/>
            <p:nvPr/>
          </p:nvSpPr>
          <p:spPr>
            <a:xfrm>
              <a:off x="3660606" y="2104523"/>
              <a:ext cx="1697038" cy="431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各种应用层协议，如</a:t>
              </a:r>
              <a:endParaRPr lang="zh-CN" altLang="en-US" sz="1100" b="1" dirty="0">
                <a:latin typeface="微软雅黑" panose="020B0503020204020204" pitchFamily="34" charset="-122"/>
                <a:ea typeface="微软雅黑" panose="020B0503020204020204" pitchFamily="34" charset="-122"/>
              </a:endParaRPr>
            </a:p>
            <a:p>
              <a:pPr marL="0" lvl="0" indent="0" algn="ctr">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DNS, HTTP, SMTP </a:t>
              </a:r>
              <a:r>
                <a:rPr lang="zh-CN" altLang="zh-CN" sz="1100" b="1" dirty="0">
                  <a:latin typeface="微软雅黑" panose="020B0503020204020204" pitchFamily="34" charset="-122"/>
                  <a:ea typeface="微软雅黑" panose="020B0503020204020204" pitchFamily="34" charset="-122"/>
                </a:rPr>
                <a:t>等</a:t>
              </a:r>
              <a:r>
                <a:rPr lang="en-US" altLang="zh-CN" sz="1100" b="1" dirty="0">
                  <a:latin typeface="微软雅黑" panose="020B0503020204020204" pitchFamily="34" charset="-122"/>
                  <a:ea typeface="微软雅黑" panose="020B0503020204020204" pitchFamily="34" charset="-122"/>
                </a:rPr>
                <a:t>)</a:t>
              </a:r>
              <a:endParaRPr lang="en-US" altLang="zh-CN" sz="1100" b="1" dirty="0">
                <a:latin typeface="微软雅黑" panose="020B0503020204020204" pitchFamily="34" charset="-122"/>
                <a:ea typeface="微软雅黑" panose="020B0503020204020204" pitchFamily="34" charset="-122"/>
              </a:endParaRPr>
            </a:p>
          </p:txBody>
        </p:sp>
        <p:sp>
          <p:nvSpPr>
            <p:cNvPr id="53284" name="Text Box 41"/>
            <p:cNvSpPr txBox="1"/>
            <p:nvPr/>
          </p:nvSpPr>
          <p:spPr>
            <a:xfrm>
              <a:off x="3631348" y="2709361"/>
              <a:ext cx="1784463" cy="261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en-US" altLang="zh-CN" sz="1100" b="1" dirty="0">
                  <a:latin typeface="微软雅黑" panose="020B0503020204020204" pitchFamily="34" charset="-122"/>
                  <a:ea typeface="微软雅黑" panose="020B0503020204020204" pitchFamily="34" charset="-122"/>
                </a:rPr>
                <a:t>3   </a:t>
              </a:r>
              <a:r>
                <a:rPr lang="zh-CN" altLang="en-US" sz="1100" b="1" dirty="0">
                  <a:latin typeface="微软雅黑" panose="020B0503020204020204" pitchFamily="34" charset="-122"/>
                  <a:ea typeface="微软雅黑" panose="020B0503020204020204" pitchFamily="34" charset="-122"/>
                </a:rPr>
                <a:t>运输层 </a:t>
              </a:r>
              <a:r>
                <a:rPr lang="en-US" altLang="zh-CN" sz="1100" b="1" dirty="0">
                  <a:latin typeface="微软雅黑" panose="020B0503020204020204" pitchFamily="34" charset="-122"/>
                  <a:ea typeface="微软雅黑" panose="020B0503020204020204" pitchFamily="34" charset="-122"/>
                </a:rPr>
                <a:t>(TCP </a:t>
              </a:r>
              <a:r>
                <a:rPr lang="zh-CN" altLang="en-US" sz="1100" b="1" dirty="0">
                  <a:latin typeface="微软雅黑" panose="020B0503020204020204" pitchFamily="34" charset="-122"/>
                  <a:ea typeface="微软雅黑" panose="020B0503020204020204" pitchFamily="34" charset="-122"/>
                </a:rPr>
                <a:t>或 </a:t>
              </a:r>
              <a:r>
                <a:rPr lang="en-US" altLang="zh-CN" sz="1100" b="1" dirty="0">
                  <a:latin typeface="微软雅黑" panose="020B0503020204020204" pitchFamily="34" charset="-122"/>
                  <a:ea typeface="微软雅黑" panose="020B0503020204020204" pitchFamily="34" charset="-122"/>
                </a:rPr>
                <a:t>UDP)</a:t>
              </a:r>
              <a:endParaRPr lang="en-US" altLang="zh-CN" sz="1100" b="1" dirty="0">
                <a:latin typeface="微软雅黑" panose="020B0503020204020204" pitchFamily="34" charset="-122"/>
                <a:ea typeface="微软雅黑" panose="020B0503020204020204" pitchFamily="34" charset="-122"/>
              </a:endParaRPr>
            </a:p>
          </p:txBody>
        </p:sp>
        <p:sp>
          <p:nvSpPr>
            <p:cNvPr id="53285" name="Text Box 15"/>
            <p:cNvSpPr txBox="1"/>
            <p:nvPr/>
          </p:nvSpPr>
          <p:spPr>
            <a:xfrm>
              <a:off x="3578724" y="3609473"/>
              <a:ext cx="1878012"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latin typeface="微软雅黑" panose="020B0503020204020204" pitchFamily="34" charset="-122"/>
                  <a:ea typeface="微软雅黑" panose="020B0503020204020204" pitchFamily="34" charset="-122"/>
                </a:rPr>
                <a:t>（这一层并没有具体内容）</a:t>
              </a:r>
              <a:endParaRPr lang="zh-CN" altLang="en-US" sz="1100" b="1" dirty="0">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5494338" y="4327525"/>
            <a:ext cx="939800"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5494338" y="4956175"/>
            <a:ext cx="939800"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53264" name="组合 40"/>
          <p:cNvGrpSpPr/>
          <p:nvPr/>
        </p:nvGrpSpPr>
        <p:grpSpPr>
          <a:xfrm>
            <a:off x="6378575" y="2657475"/>
            <a:ext cx="1341438" cy="2351088"/>
            <a:chOff x="6217820" y="1623594"/>
            <a:chExt cx="1341437" cy="2350069"/>
          </a:xfrm>
        </p:grpSpPr>
        <p:sp>
          <p:nvSpPr>
            <p:cNvPr id="53265"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3266"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3267" name="Freeform 102"/>
            <p:cNvSpPr/>
            <p:nvPr/>
          </p:nvSpPr>
          <p:spPr>
            <a:xfrm>
              <a:off x="6220995" y="281747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3268"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3269"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3270" name="Text Box 106"/>
            <p:cNvSpPr txBox="1"/>
            <p:nvPr/>
          </p:nvSpPr>
          <p:spPr>
            <a:xfrm>
              <a:off x="6667082" y="2698332"/>
              <a:ext cx="608013"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solidFill>
                    <a:schemeClr val="bg1"/>
                  </a:solidFill>
                  <a:latin typeface="微软雅黑" panose="020B0503020204020204" pitchFamily="34" charset="-122"/>
                  <a:ea typeface="微软雅黑" panose="020B0503020204020204" pitchFamily="34" charset="-122"/>
                </a:rPr>
                <a:t>运输层</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3271" name="Text Box 107"/>
            <p:cNvSpPr txBox="1"/>
            <p:nvPr/>
          </p:nvSpPr>
          <p:spPr>
            <a:xfrm>
              <a:off x="6675020" y="3023769"/>
              <a:ext cx="608012"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solidFill>
                    <a:schemeClr val="bg1"/>
                  </a:solidFill>
                  <a:latin typeface="微软雅黑" panose="020B0503020204020204" pitchFamily="34" charset="-122"/>
                  <a:ea typeface="微软雅黑" panose="020B0503020204020204" pitchFamily="34" charset="-122"/>
                </a:rPr>
                <a:t>网络层</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3272" name="Text Box 108"/>
            <p:cNvSpPr txBox="1"/>
            <p:nvPr/>
          </p:nvSpPr>
          <p:spPr>
            <a:xfrm>
              <a:off x="6675020" y="2020469"/>
              <a:ext cx="608012" cy="260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solidFill>
                    <a:schemeClr val="bg1"/>
                  </a:solidFill>
                  <a:latin typeface="微软雅黑" panose="020B0503020204020204" pitchFamily="34" charset="-122"/>
                  <a:ea typeface="微软雅黑" panose="020B0503020204020204" pitchFamily="34" charset="-122"/>
                </a:rPr>
                <a:t>应用层</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3273" name="Text Box 110"/>
            <p:cNvSpPr txBox="1"/>
            <p:nvPr/>
          </p:nvSpPr>
          <p:spPr>
            <a:xfrm>
              <a:off x="6571832" y="3319044"/>
              <a:ext cx="889000"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solidFill>
                    <a:schemeClr val="bg1"/>
                  </a:solidFill>
                  <a:latin typeface="微软雅黑" panose="020B0503020204020204" pitchFamily="34" charset="-122"/>
                  <a:ea typeface="微软雅黑" panose="020B0503020204020204" pitchFamily="34" charset="-122"/>
                </a:rPr>
                <a:t>数据链路层</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3274" name="Text Box 111"/>
            <p:cNvSpPr txBox="1"/>
            <p:nvPr/>
          </p:nvSpPr>
          <p:spPr>
            <a:xfrm>
              <a:off x="6675020" y="3633369"/>
              <a:ext cx="608012" cy="260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100" b="1" dirty="0">
                  <a:solidFill>
                    <a:schemeClr val="bg1"/>
                  </a:solidFill>
                  <a:latin typeface="微软雅黑" panose="020B0503020204020204" pitchFamily="34" charset="-122"/>
                  <a:ea typeface="微软雅黑" panose="020B0503020204020204" pitchFamily="34" charset="-122"/>
                </a:rPr>
                <a:t>物理层</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3275" name="Text Box 112"/>
            <p:cNvSpPr txBox="1"/>
            <p:nvPr/>
          </p:nvSpPr>
          <p:spPr>
            <a:xfrm>
              <a:off x="6282907" y="1629944"/>
              <a:ext cx="271228" cy="234371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90000"/>
                </a:lnSpc>
                <a:spcBef>
                  <a:spcPct val="0"/>
                </a:spcBef>
                <a:buClrTx/>
                <a:buSzTx/>
                <a:buFontTx/>
                <a:buNone/>
              </a:pP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r>
                <a:rPr lang="en-US" altLang="zh-CN" sz="1100" b="1" dirty="0">
                  <a:solidFill>
                    <a:schemeClr val="bg1"/>
                  </a:solidFill>
                  <a:latin typeface="微软雅黑" panose="020B0503020204020204" pitchFamily="34" charset="-122"/>
                  <a:ea typeface="微软雅黑" panose="020B0503020204020204" pitchFamily="34" charset="-122"/>
                </a:rPr>
                <a:t>5</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r>
                <a:rPr lang="en-US" altLang="zh-CN" sz="1100" b="1" dirty="0">
                  <a:solidFill>
                    <a:schemeClr val="bg1"/>
                  </a:solidFill>
                  <a:latin typeface="微软雅黑" panose="020B0503020204020204" pitchFamily="34" charset="-122"/>
                  <a:ea typeface="微软雅黑" panose="020B0503020204020204" pitchFamily="34" charset="-122"/>
                </a:rPr>
                <a:t>4</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r>
                <a:rPr lang="en-US" altLang="zh-CN" sz="1100" b="1" dirty="0">
                  <a:solidFill>
                    <a:schemeClr val="bg1"/>
                  </a:solidFill>
                  <a:latin typeface="微软雅黑" panose="020B0503020204020204" pitchFamily="34" charset="-122"/>
                  <a:ea typeface="微软雅黑" panose="020B0503020204020204" pitchFamily="34" charset="-122"/>
                </a:rPr>
                <a:t>3</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r>
                <a:rPr lang="en-US" altLang="zh-CN" sz="1100" b="1" dirty="0">
                  <a:solidFill>
                    <a:schemeClr val="bg1"/>
                  </a:solidFill>
                  <a:latin typeface="微软雅黑" panose="020B0503020204020204" pitchFamily="34" charset="-122"/>
                  <a:ea typeface="微软雅黑" panose="020B0503020204020204" pitchFamily="34" charset="-122"/>
                </a:rPr>
                <a:t>2</a:t>
              </a:r>
              <a:endParaRPr lang="en-US" altLang="zh-CN" sz="1100" b="1" dirty="0">
                <a:solidFill>
                  <a:schemeClr val="bg1"/>
                </a:solidFill>
                <a:latin typeface="微软雅黑" panose="020B0503020204020204" pitchFamily="34" charset="-122"/>
                <a:ea typeface="微软雅黑" panose="020B0503020204020204" pitchFamily="34" charset="-122"/>
              </a:endParaRPr>
            </a:p>
            <a:p>
              <a:pPr marL="0" lvl="0" indent="0">
                <a:lnSpc>
                  <a:spcPct val="190000"/>
                </a:lnSpc>
                <a:spcBef>
                  <a:spcPct val="0"/>
                </a:spcBef>
                <a:buClrTx/>
                <a:buSzTx/>
                <a:buFontTx/>
                <a:buNone/>
              </a:pPr>
              <a:r>
                <a:rPr lang="en-US" altLang="zh-CN" sz="1100" b="1" dirty="0">
                  <a:solidFill>
                    <a:schemeClr val="bg1"/>
                  </a:solidFill>
                  <a:latin typeface="微软雅黑" panose="020B0503020204020204" pitchFamily="34" charset="-122"/>
                  <a:ea typeface="微软雅黑" panose="020B0503020204020204" pitchFamily="34" charset="-122"/>
                </a:rPr>
                <a:t>1</a:t>
              </a:r>
              <a:endParaRPr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531424"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4277" name="组合 54"/>
          <p:cNvGrpSpPr/>
          <p:nvPr/>
        </p:nvGrpSpPr>
        <p:grpSpPr>
          <a:xfrm>
            <a:off x="987425" y="2284413"/>
            <a:ext cx="1739900" cy="2857500"/>
            <a:chOff x="6217820" y="1623594"/>
            <a:chExt cx="1341437" cy="2447922"/>
          </a:xfrm>
        </p:grpSpPr>
        <p:sp>
          <p:nvSpPr>
            <p:cNvPr id="54280"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81"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4282"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4283"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4284"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4285"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86"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87"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88"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89"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290"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059113" y="2292350"/>
            <a:ext cx="5834063" cy="1627188"/>
          </a:xfrm>
          <a:prstGeom prst="borderCallout1">
            <a:avLst>
              <a:gd name="adj1" fmla="val 13162"/>
              <a:gd name="adj2" fmla="val 31"/>
              <a:gd name="adj3" fmla="val 36988"/>
              <a:gd name="adj4" fmla="val -12795"/>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30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任务：</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通过</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应用进程间的交互来完成特定网络应用。</a:t>
            </a: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协议：</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定义</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的是</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应用进程</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间通信和交互的规则。</a:t>
            </a: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把应用层交互的数据单元称为</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报文</a:t>
            </a:r>
            <a:r>
              <a:rPr kumimoji="0" lang="en-US" altLang="zh-CN"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(message)</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例如：</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DNS</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HTTP</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SMTP</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ct val="0"/>
              </a:spcBef>
              <a:spcAft>
                <a:spcPct val="0"/>
              </a:spcAft>
              <a:buClrTx/>
              <a:buSzTx/>
              <a:buFont typeface="Wingdings" panose="05000000000000000000" pitchFamily="2" charset="2"/>
              <a:buChar char="l"/>
              <a:defRPr/>
            </a:pP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54279" name="文本占位符 1"/>
          <p:cNvSpPr>
            <a:spLocks noGrp="1"/>
          </p:cNvSpPr>
          <p:nvPr>
            <p:ph type="body" sz="quarter" idx="11" hasCustomPrompt="1"/>
          </p:nvPr>
        </p:nvSpPr>
        <p:spPr>
          <a:xfrm>
            <a:off x="1255713" y="823913"/>
            <a:ext cx="6632575" cy="471487"/>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6325" name="组合 54"/>
          <p:cNvGrpSpPr/>
          <p:nvPr/>
        </p:nvGrpSpPr>
        <p:grpSpPr>
          <a:xfrm>
            <a:off x="987425" y="2284413"/>
            <a:ext cx="1739900" cy="2857500"/>
            <a:chOff x="6217820" y="1623594"/>
            <a:chExt cx="1341437" cy="2447922"/>
          </a:xfrm>
        </p:grpSpPr>
        <p:sp>
          <p:nvSpPr>
            <p:cNvPr id="56328"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29"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6330"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6331"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6332"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6333"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34"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35"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36"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37"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6338"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080000" cy="2676525"/>
          </a:xfrm>
          <a:prstGeom prst="borderCallout1">
            <a:avLst>
              <a:gd name="adj1" fmla="val 13162"/>
              <a:gd name="adj2" fmla="val 31"/>
              <a:gd name="adj3" fmla="val 52900"/>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任务</a:t>
            </a: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负责向两台主机中</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进程</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之间的通信提供通用的数据传输服务。</a:t>
            </a: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具有复用</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（端口复用）</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和分用</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（端口分用）</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的功能。</a:t>
            </a: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主要使用</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两种协议： </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8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传输控制协议 </a:t>
            </a:r>
            <a:r>
              <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TCP </a:t>
            </a:r>
            <a:endPar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8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用户数据报协议 </a:t>
            </a:r>
            <a:r>
              <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UDP </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56327"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8373" name="组合 54"/>
          <p:cNvGrpSpPr/>
          <p:nvPr/>
        </p:nvGrpSpPr>
        <p:grpSpPr>
          <a:xfrm>
            <a:off x="987425" y="2284413"/>
            <a:ext cx="1739900" cy="2857500"/>
            <a:chOff x="6217820" y="1623594"/>
            <a:chExt cx="1341437" cy="2447922"/>
          </a:xfrm>
        </p:grpSpPr>
        <p:sp>
          <p:nvSpPr>
            <p:cNvPr id="58376"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77"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8378"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8379"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8380"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58381"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82"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83"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84"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85"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8386"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080000" cy="2676525"/>
          </a:xfrm>
          <a:prstGeom prst="borderCallout1">
            <a:avLst>
              <a:gd name="adj1" fmla="val 13162"/>
              <a:gd name="adj2" fmla="val 31"/>
              <a:gd name="adj3" fmla="val 52601"/>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TCP </a:t>
            </a:r>
            <a:r>
              <a:rPr kumimoji="0" lang="en-US" altLang="zh-CN"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(Transmission Control Protocol)</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6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提供</a:t>
            </a:r>
            <a:r>
              <a:rPr kumimoji="0" lang="zh-CN" altLang="en-US" sz="1600" b="1" i="0" u="sng"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面向连接</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可靠</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的数据传输服务。</a:t>
            </a:r>
            <a:endPar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6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数据传输的单位是</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报文</a:t>
            </a: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段</a:t>
            </a:r>
            <a:r>
              <a:rPr kumimoji="0" lang="zh-CN" altLang="en-US" sz="16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 </a:t>
            </a:r>
            <a:r>
              <a:rPr kumimoji="0" lang="en-US" altLang="zh-CN" sz="16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segment)</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UDP </a:t>
            </a:r>
            <a:r>
              <a:rPr kumimoji="0" lang="en-US" altLang="zh-CN"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(User Datagram Protocol)</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6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提供</a:t>
            </a:r>
            <a:r>
              <a:rPr kumimoji="0" lang="zh-CN" altLang="en-US" sz="1600" b="1" i="0" u="sng"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无连接</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尽最大努力 </a:t>
            </a:r>
            <a:r>
              <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(best-effort) </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的数据传输服务（</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不保证数据传输的可靠性</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6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数据传输的单位是</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用户数据报。</a:t>
            </a:r>
            <a:endPar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58375"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0421" name="组合 54"/>
          <p:cNvGrpSpPr/>
          <p:nvPr/>
        </p:nvGrpSpPr>
        <p:grpSpPr>
          <a:xfrm>
            <a:off x="987425" y="2284413"/>
            <a:ext cx="1739900" cy="2857500"/>
            <a:chOff x="6217820" y="1623594"/>
            <a:chExt cx="1341437" cy="2447922"/>
          </a:xfrm>
        </p:grpSpPr>
        <p:sp>
          <p:nvSpPr>
            <p:cNvPr id="60424"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25"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0426"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0427"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0428"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0429"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30"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31"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32"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33"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0434"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080000" cy="2676525"/>
          </a:xfrm>
          <a:prstGeom prst="borderCallout1">
            <a:avLst>
              <a:gd name="adj1" fmla="val 48217"/>
              <a:gd name="adj2" fmla="val 189"/>
              <a:gd name="adj3" fmla="val 66982"/>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4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为</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分组交换网上的不同</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主机</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提供通信服务</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4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两个</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具体</a:t>
            </a: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任务：</a:t>
            </a:r>
            <a:endParaRPr kumimoji="0" lang="en-US" altLang="zh-CN"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4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路由选择（</a:t>
            </a: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找路径）：</a:t>
            </a:r>
            <a:r>
              <a:rPr kumimoji="0" lang="zh-CN" altLang="en-US" sz="16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通过</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一定的算法，在互联网中的每一个路由器上，</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生成</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一个用来转发分组的</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转发表。</a:t>
            </a:r>
            <a:endParaRPr kumimoji="0" lang="en-US" altLang="zh-CN"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2400"/>
              </a:lnSpc>
              <a:spcBef>
                <a:spcPct val="0"/>
              </a:spcBef>
              <a:spcAft>
                <a:spcPct val="0"/>
              </a:spcAft>
              <a:buClr>
                <a:schemeClr val="accent6">
                  <a:lumMod val="75000"/>
                </a:schemeClr>
              </a:buClr>
              <a:buSzTx/>
              <a:buFont typeface="Wingdings" panose="05000000000000000000" pitchFamily="2" charset="2"/>
              <a:buChar char="u"/>
              <a:defRPr/>
            </a:pP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转发（在该路径上</a:t>
            </a: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转发）：</a:t>
            </a:r>
            <a:r>
              <a:rPr kumimoji="0" lang="zh-CN" altLang="en-US" sz="16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每</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一个路由器在接收到一个分组时，要依据转发表中指明的路径把分组</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转发</a:t>
            </a:r>
            <a:r>
              <a:rPr kumimoji="0" lang="zh-CN" altLang="en-US"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到下一个路由器</a:t>
            </a:r>
            <a:r>
              <a:rPr kumimoji="0" lang="zh-CN" altLang="en-US" sz="16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60423"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2469" name="组合 54"/>
          <p:cNvGrpSpPr/>
          <p:nvPr/>
        </p:nvGrpSpPr>
        <p:grpSpPr>
          <a:xfrm>
            <a:off x="987425" y="2284413"/>
            <a:ext cx="1739900" cy="2857500"/>
            <a:chOff x="6217820" y="1623594"/>
            <a:chExt cx="1341437" cy="2447922"/>
          </a:xfrm>
        </p:grpSpPr>
        <p:sp>
          <p:nvSpPr>
            <p:cNvPr id="62472"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73"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2474"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2475"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2476"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2477"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78"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79"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80"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81"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482"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080000" cy="2676525"/>
          </a:xfrm>
          <a:prstGeom prst="borderCallout1">
            <a:avLst>
              <a:gd name="adj1" fmla="val 48217"/>
              <a:gd name="adj2" fmla="val 189"/>
              <a:gd name="adj3" fmla="val 66982"/>
              <a:gd name="adj4" fmla="val -18632"/>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互联网</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使用的网络层协议是</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无连接</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网际协议 </a:t>
            </a:r>
            <a:r>
              <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IP  </a:t>
            </a:r>
            <a:r>
              <a:rPr kumimoji="0" lang="en-US" altLang="zh-CN"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(Internet Protocol</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和</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许多种路由选择协议，因此互联网的网络层也叫做</a:t>
            </a: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网际层</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或 </a:t>
            </a:r>
            <a:r>
              <a:rPr kumimoji="0" lang="en-US" altLang="zh-CN"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IP </a:t>
            </a: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层。</a:t>
            </a:r>
            <a:endParaRPr kumimoji="0" lang="en-US" altLang="zh-CN"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IP </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协议分组</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也</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叫做 </a:t>
            </a:r>
            <a:r>
              <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IP </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数据报</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或简称为</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数据报</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600"/>
              </a:lnSpc>
              <a:spcBef>
                <a:spcPct val="0"/>
              </a:spcBef>
              <a:spcAft>
                <a:spcPct val="0"/>
              </a:spcAft>
              <a:buClrTx/>
              <a:buSzTx/>
              <a:buFont typeface="Wingdings" panose="05000000000000000000" pitchFamily="2" charset="2"/>
              <a:buChar char="l"/>
              <a:defRPr/>
            </a:pP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62471"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387408" cy="34175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4517" name="组合 54"/>
          <p:cNvGrpSpPr/>
          <p:nvPr/>
        </p:nvGrpSpPr>
        <p:grpSpPr>
          <a:xfrm>
            <a:off x="987425" y="2284413"/>
            <a:ext cx="1739900" cy="2857500"/>
            <a:chOff x="6217820" y="1623594"/>
            <a:chExt cx="1341437" cy="2447922"/>
          </a:xfrm>
        </p:grpSpPr>
        <p:sp>
          <p:nvSpPr>
            <p:cNvPr id="64520"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21"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4522"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4523"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4524"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4525"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26"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27"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28"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29"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4530"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294313" cy="2720975"/>
          </a:xfrm>
          <a:prstGeom prst="borderCallout1">
            <a:avLst>
              <a:gd name="adj1" fmla="val 50362"/>
              <a:gd name="adj2" fmla="val 373"/>
              <a:gd name="adj3" fmla="val 75040"/>
              <a:gd name="adj4" fmla="val -14348"/>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常简称为</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链路层</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任务：</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实现两</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个</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相邻节点</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之间的</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可靠通信。</a:t>
            </a:r>
            <a:endPar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在两个相邻节点间的链路上传送</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帧</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frame</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如发现有差错</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，就</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简单地</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丢弃</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出错帧。</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如果</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需要</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改正出现</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的</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差错，就要</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采用</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可靠传输协议</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来</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纠正</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出现的差错。这种方法会使</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数据链路层协议复杂。</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64519"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31913" y="981075"/>
            <a:ext cx="203676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1" i="0" u="none" strike="noStrike" kern="1200" cap="none" spc="0" normalizeH="0" baseline="0" noProof="0" dirty="0" smtClean="0">
                <a:ln>
                  <a:noFill/>
                </a:ln>
                <a:solidFill>
                  <a:schemeClr val="tx2"/>
                </a:solidFill>
                <a:effectLst/>
                <a:uLnTx/>
                <a:uFillTx/>
                <a:latin typeface="+mj-lt"/>
                <a:ea typeface="+mj-ea"/>
                <a:cs typeface="+mj-cs"/>
              </a:rPr>
              <a:t>期末考试</a:t>
            </a:r>
            <a:endParaRPr kumimoji="0" lang="zh-CN" altLang="en-US" sz="36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3" name="矩形 2"/>
          <p:cNvSpPr/>
          <p:nvPr/>
        </p:nvSpPr>
        <p:spPr>
          <a:xfrm>
            <a:off x="1331913" y="2060575"/>
            <a:ext cx="2971165" cy="521970"/>
          </a:xfrm>
          <a:prstGeom prst="rect">
            <a:avLst/>
          </a:prstGeom>
        </p:spPr>
        <p:txBody>
          <a:bodyPr wrap="non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1" i="0" u="none" strike="noStrike" kern="1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考试形式：</a:t>
            </a:r>
            <a:r>
              <a:rPr kumimoji="0" lang="zh-CN" altLang="en-US" sz="2800" b="1" i="0" u="none" strike="noStrike" kern="1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闭卷</a:t>
            </a:r>
            <a:endParaRPr kumimoji="0" lang="zh-CN" altLang="en-US" sz="28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矩形 3"/>
          <p:cNvSpPr/>
          <p:nvPr/>
        </p:nvSpPr>
        <p:spPr>
          <a:xfrm>
            <a:off x="1338263" y="2878138"/>
            <a:ext cx="2627313" cy="523875"/>
          </a:xfrm>
          <a:prstGeom prst="rect">
            <a:avLst/>
          </a:prstGeom>
        </p:spPr>
        <p:txBody>
          <a:bodyPr wrap="non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800" b="1" i="0" u="none" strike="noStrike" kern="1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期末试卷结构</a:t>
            </a:r>
            <a:endPar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1403350" y="3860800"/>
          <a:ext cx="6697663" cy="1096963"/>
        </p:xfrm>
        <a:graphic>
          <a:graphicData uri="http://schemas.openxmlformats.org/drawingml/2006/table">
            <a:tbl>
              <a:tblPr/>
              <a:tblGrid>
                <a:gridCol w="786003"/>
                <a:gridCol w="1260386"/>
                <a:gridCol w="1298828"/>
                <a:gridCol w="1102531"/>
                <a:gridCol w="1162238"/>
                <a:gridCol w="1086991"/>
              </a:tblGrid>
              <a:tr h="0">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a:effectLst/>
                          <a:latin typeface="Times New Roman" panose="02020603050405020304" pitchFamily="18" charset="0"/>
                          <a:ea typeface="宋体" panose="02010600030101010101" pitchFamily="2" charset="-122"/>
                          <a:cs typeface="Times New Roman" panose="02020603050405020304" pitchFamily="18" charset="0"/>
                        </a:rPr>
                        <a:t>单选题</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dirty="0">
                          <a:effectLst/>
                          <a:latin typeface="Times New Roman" panose="02020603050405020304" pitchFamily="18" charset="0"/>
                          <a:ea typeface="宋体" panose="02010600030101010101" pitchFamily="2" charset="-122"/>
                          <a:cs typeface="Times New Roman" panose="02020603050405020304" pitchFamily="18" charset="0"/>
                        </a:rPr>
                        <a:t>填空题</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a:effectLst/>
                          <a:latin typeface="Times New Roman" panose="02020603050405020304" pitchFamily="18" charset="0"/>
                          <a:ea typeface="宋体" panose="02010600030101010101" pitchFamily="2" charset="-122"/>
                          <a:cs typeface="Times New Roman" panose="02020603050405020304" pitchFamily="18" charset="0"/>
                        </a:rPr>
                        <a:t>简答题</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a:effectLst/>
                          <a:latin typeface="Times New Roman" panose="02020603050405020304" pitchFamily="18" charset="0"/>
                          <a:ea typeface="宋体" panose="02010600030101010101" pitchFamily="2" charset="-122"/>
                          <a:cs typeface="Times New Roman" panose="02020603050405020304" pitchFamily="18" charset="0"/>
                        </a:rPr>
                        <a:t>综合题</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b="1" kern="0">
                          <a:effectLst/>
                          <a:latin typeface="Times New Roman" panose="02020603050405020304" pitchFamily="18" charset="0"/>
                          <a:ea typeface="宋体" panose="02010600030101010101" pitchFamily="2" charset="-122"/>
                          <a:cs typeface="Times New Roman" panose="02020603050405020304" pitchFamily="18" charset="0"/>
                        </a:rPr>
                        <a:t>总分</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400" kern="0">
                          <a:effectLst/>
                          <a:latin typeface="Times New Roman" panose="02020603050405020304" pitchFamily="18" charset="0"/>
                          <a:ea typeface="宋体" panose="02010600030101010101" pitchFamily="2" charset="-122"/>
                          <a:cs typeface="Times New Roman" panose="02020603050405020304" pitchFamily="18" charset="0"/>
                        </a:rPr>
                        <a:t>比例</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505072" y="2027683"/>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6565" name="组合 54"/>
          <p:cNvGrpSpPr/>
          <p:nvPr/>
        </p:nvGrpSpPr>
        <p:grpSpPr>
          <a:xfrm>
            <a:off x="987425" y="2284413"/>
            <a:ext cx="1739900" cy="2857500"/>
            <a:chOff x="6217820" y="1623594"/>
            <a:chExt cx="1341437" cy="2447922"/>
          </a:xfrm>
        </p:grpSpPr>
        <p:sp>
          <p:nvSpPr>
            <p:cNvPr id="66568" name="AutoShape 98"/>
            <p:cNvSpPr/>
            <p:nvPr/>
          </p:nvSpPr>
          <p:spPr>
            <a:xfrm>
              <a:off x="6220995" y="1623594"/>
              <a:ext cx="1338262" cy="2300288"/>
            </a:xfrm>
            <a:prstGeom prst="cube">
              <a:avLst>
                <a:gd name="adj" fmla="val 9144"/>
              </a:avLst>
            </a:prstGeom>
            <a:solidFill>
              <a:srgbClr val="0099FF"/>
            </a:solidFill>
            <a:ln w="19050" cap="flat" cmpd="sng">
              <a:solidFill>
                <a:srgbClr val="000066"/>
              </a:solidFill>
              <a:prstDash val="solid"/>
              <a:miter/>
              <a:headEnd type="none" w="med" len="med"/>
              <a:tailEnd type="none" w="med" len="med"/>
            </a:ln>
          </p:spPr>
          <p:txBody>
            <a:bodyPr wrap="none" anchor="ctr" anchorCtr="0"/>
            <a:p>
              <a:pPr>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69" name="Freeform 101"/>
            <p:cNvSpPr/>
            <p:nvPr/>
          </p:nvSpPr>
          <p:spPr>
            <a:xfrm>
              <a:off x="6220995" y="2496719"/>
              <a:ext cx="1328737" cy="169863"/>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6570" name="Freeform 102"/>
            <p:cNvSpPr/>
            <p:nvPr/>
          </p:nvSpPr>
          <p:spPr>
            <a:xfrm>
              <a:off x="6220995" y="2816328"/>
              <a:ext cx="1328737" cy="173037"/>
            </a:xfrm>
            <a:custGeom>
              <a:avLst/>
              <a:gdLst>
                <a:gd name="txL" fmla="*/ 0 w 2049"/>
                <a:gd name="txT" fmla="*/ 0 h 185"/>
                <a:gd name="txR" fmla="*/ 2049 w 2049"/>
                <a:gd name="txB" fmla="*/ 185 h 185"/>
              </a:gdLst>
              <a:ahLst/>
              <a:cxnLst>
                <a:cxn ang="0">
                  <a:pos x="2147483646" y="0"/>
                </a:cxn>
                <a:cxn ang="0">
                  <a:pos x="2147483646" y="2147483646"/>
                </a:cxn>
                <a:cxn ang="0">
                  <a:pos x="0" y="2147483646"/>
                </a:cxn>
              </a:cxnLst>
              <a:rect l="txL" t="txT" r="txR" b="txB"/>
              <a:pathLst>
                <a:path w="2049" h="185">
                  <a:moveTo>
                    <a:pt x="2049" y="0"/>
                  </a:moveTo>
                  <a:lnTo>
                    <a:pt x="1873" y="185"/>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6571" name="Freeform 103"/>
            <p:cNvSpPr/>
            <p:nvPr/>
          </p:nvSpPr>
          <p:spPr>
            <a:xfrm>
              <a:off x="6219407" y="3122194"/>
              <a:ext cx="1330325" cy="174625"/>
            </a:xfrm>
            <a:custGeom>
              <a:avLst/>
              <a:gdLst>
                <a:gd name="txL" fmla="*/ 0 w 2049"/>
                <a:gd name="txT" fmla="*/ 0 h 187"/>
                <a:gd name="txR" fmla="*/ 2049 w 2049"/>
                <a:gd name="txB" fmla="*/ 187 h 187"/>
              </a:gdLst>
              <a:ahLst/>
              <a:cxnLst>
                <a:cxn ang="0">
                  <a:pos x="2147483646" y="0"/>
                </a:cxn>
                <a:cxn ang="0">
                  <a:pos x="2147483646" y="2147483646"/>
                </a:cxn>
                <a:cxn ang="0">
                  <a:pos x="0" y="2147483646"/>
                </a:cxn>
              </a:cxnLst>
              <a:rect l="txL" t="txT" r="txR" b="txB"/>
              <a:pathLst>
                <a:path w="2049" h="187">
                  <a:moveTo>
                    <a:pt x="2049" y="0"/>
                  </a:moveTo>
                  <a:lnTo>
                    <a:pt x="1863" y="187"/>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6572" name="Freeform 104"/>
            <p:cNvSpPr/>
            <p:nvPr/>
          </p:nvSpPr>
          <p:spPr>
            <a:xfrm>
              <a:off x="6217820" y="3434932"/>
              <a:ext cx="1330325" cy="169862"/>
            </a:xfrm>
            <a:custGeom>
              <a:avLst/>
              <a:gdLst>
                <a:gd name="txL" fmla="*/ 0 w 2049"/>
                <a:gd name="txT" fmla="*/ 0 h 182"/>
                <a:gd name="txR" fmla="*/ 2049 w 2049"/>
                <a:gd name="txB" fmla="*/ 182 h 182"/>
              </a:gdLst>
              <a:ahLst/>
              <a:cxnLst>
                <a:cxn ang="0">
                  <a:pos x="2147483646" y="0"/>
                </a:cxn>
                <a:cxn ang="0">
                  <a:pos x="2147483646" y="2147483646"/>
                </a:cxn>
                <a:cxn ang="0">
                  <a:pos x="0" y="2147483646"/>
                </a:cxn>
              </a:cxnLst>
              <a:rect l="txL" t="txT" r="txR" b="txB"/>
              <a:pathLst>
                <a:path w="2049" h="182">
                  <a:moveTo>
                    <a:pt x="2049" y="0"/>
                  </a:moveTo>
                  <a:lnTo>
                    <a:pt x="1870" y="179"/>
                  </a:lnTo>
                  <a:lnTo>
                    <a:pt x="0" y="182"/>
                  </a:lnTo>
                </a:path>
              </a:pathLst>
            </a:custGeom>
            <a:noFill/>
            <a:ln w="19050" cap="flat" cmpd="sng">
              <a:solidFill>
                <a:srgbClr val="000066">
                  <a:alpha val="100000"/>
                </a:srgbClr>
              </a:solidFill>
              <a:prstDash val="solid"/>
              <a:round/>
              <a:headEnd type="none" w="med" len="med"/>
              <a:tailEnd type="none" w="med" len="med"/>
            </a:ln>
          </p:spPr>
          <p:txBody>
            <a:bodyPr/>
            <a:p>
              <a:endParaRPr lang="zh-CN" altLang="en-US"/>
            </a:p>
          </p:txBody>
        </p:sp>
        <p:sp>
          <p:nvSpPr>
            <p:cNvPr id="66573" name="Text Box 106"/>
            <p:cNvSpPr txBox="1"/>
            <p:nvPr/>
          </p:nvSpPr>
          <p:spPr>
            <a:xfrm>
              <a:off x="6592838" y="2698332"/>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运输层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74" name="Text Box 107"/>
            <p:cNvSpPr txBox="1"/>
            <p:nvPr/>
          </p:nvSpPr>
          <p:spPr>
            <a:xfrm>
              <a:off x="6600776" y="30237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网络层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75" name="Text Box 108"/>
            <p:cNvSpPr txBox="1"/>
            <p:nvPr/>
          </p:nvSpPr>
          <p:spPr>
            <a:xfrm>
              <a:off x="6600776" y="20204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应用层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76" name="Text Box 110"/>
            <p:cNvSpPr txBox="1"/>
            <p:nvPr/>
          </p:nvSpPr>
          <p:spPr>
            <a:xfrm>
              <a:off x="6497588" y="3319044"/>
              <a:ext cx="933795"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77" name="Text Box 111"/>
            <p:cNvSpPr txBox="1"/>
            <p:nvPr/>
          </p:nvSpPr>
          <p:spPr>
            <a:xfrm>
              <a:off x="6600776" y="3633369"/>
              <a:ext cx="617254" cy="290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物理层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6578" name="Text Box 112"/>
            <p:cNvSpPr txBox="1"/>
            <p:nvPr/>
          </p:nvSpPr>
          <p:spPr>
            <a:xfrm>
              <a:off x="6239598" y="1629944"/>
              <a:ext cx="240126" cy="24415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5</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4</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3</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2</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0" lvl="0" indent="0">
                <a:lnSpc>
                  <a:spcPct val="155000"/>
                </a:lnSpc>
                <a:spcBef>
                  <a:spcPct val="0"/>
                </a:spcBef>
                <a:buClrTx/>
                <a:buSzTx/>
                <a:buFontTx/>
                <a:buNone/>
              </a:pPr>
              <a:r>
                <a:rPr lang="en-US" altLang="zh-CN" sz="1600" b="1" dirty="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10" name="线形标注 1 9"/>
          <p:cNvSpPr/>
          <p:nvPr/>
        </p:nvSpPr>
        <p:spPr>
          <a:xfrm>
            <a:off x="3238500" y="2292350"/>
            <a:ext cx="5080000" cy="2676525"/>
          </a:xfrm>
          <a:prstGeom prst="borderCallout1">
            <a:avLst>
              <a:gd name="adj1" fmla="val 48217"/>
              <a:gd name="adj2" fmla="val 189"/>
              <a:gd name="adj3" fmla="val 92748"/>
              <a:gd name="adj4" fmla="val -18474"/>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任务：</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实现</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比特</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0 </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或 </a:t>
            </a:r>
            <a:r>
              <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1</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）的传输。</a:t>
            </a:r>
            <a:endPar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确定连接</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电缆的</a:t>
            </a: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插头</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应当有多少根</a:t>
            </a:r>
            <a:r>
              <a:rPr kumimoji="0" lang="zh-CN" altLang="en-US" sz="1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引脚</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，以及</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各引脚应如何</a:t>
            </a: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连接</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2800"/>
              </a:lnSpc>
              <a:spcBef>
                <a:spcPct val="0"/>
              </a:spcBef>
              <a:spcAft>
                <a:spcPct val="0"/>
              </a:spcAft>
              <a:buClrTx/>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注意</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传递</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信息所利用的一些</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物理媒体</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，如双绞线、同轴电缆、光缆、无线信道等，并</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不在物理层协议</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之内，</a:t>
            </a:r>
            <a:r>
              <a:rPr kumimoji="0" lang="zh-CN" altLang="en-US" sz="1800" b="1" i="0" u="none" strike="noStrike" kern="120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n-cs"/>
              </a:rPr>
              <a:t>而是</a:t>
            </a:r>
            <a:r>
              <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rPr>
              <a:t>在物理层协议的下面。</a:t>
            </a:r>
            <a:endParaRPr kumimoji="0" lang="zh-CN" altLang="en-US" sz="1800" b="1" i="0" u="none" strike="noStrike" kern="1200" cap="none" spc="0" normalizeH="0" baseline="0" noProof="0" dirty="0">
              <a:ln>
                <a:noFill/>
              </a:ln>
              <a:solidFill>
                <a:srgbClr val="000066"/>
              </a:solidFill>
              <a:effectLst/>
              <a:uLnTx/>
              <a:uFillTx/>
              <a:latin typeface="微软雅黑" panose="020B0503020204020204" pitchFamily="34" charset="-122"/>
              <a:ea typeface="微软雅黑" panose="020B0503020204020204" pitchFamily="34" charset="-122"/>
              <a:cs typeface="+mn-cs"/>
            </a:endParaRPr>
          </a:p>
        </p:txBody>
      </p:sp>
      <p:sp>
        <p:nvSpPr>
          <p:cNvPr id="66567"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各层的主要功能</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5"/>
          <p:cNvSpPr txBox="1"/>
          <p:nvPr/>
        </p:nvSpPr>
        <p:spPr>
          <a:xfrm>
            <a:off x="2700338" y="2781300"/>
            <a:ext cx="6192837" cy="23637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buClrTx/>
              <a:buSzTx/>
              <a:buFontTx/>
              <a:buNone/>
            </a:pPr>
            <a:r>
              <a:rPr lang="zh-CN" altLang="en-US" sz="1800" dirty="0">
                <a:latin typeface="Times New Roman" panose="02020603050405020304" pitchFamily="18" charset="0"/>
              </a:rPr>
              <a:t>应用层：</a:t>
            </a:r>
            <a:r>
              <a:rPr lang="en-US" altLang="zh-CN" sz="1800" b="1" dirty="0">
                <a:latin typeface="Times New Roman" panose="02020603050405020304" pitchFamily="18" charset="0"/>
              </a:rPr>
              <a:t>DNS</a:t>
            </a:r>
            <a:r>
              <a:rPr lang="zh-CN" altLang="en-US" sz="1800" dirty="0">
                <a:latin typeface="Times New Roman" panose="02020603050405020304" pitchFamily="18" charset="0"/>
              </a:rPr>
              <a:t>、</a:t>
            </a:r>
            <a:r>
              <a:rPr lang="en-US" altLang="zh-CN" sz="1800" b="1" dirty="0">
                <a:latin typeface="Times New Roman" panose="02020603050405020304" pitchFamily="18" charset="0"/>
              </a:rPr>
              <a:t>TELNET</a:t>
            </a:r>
            <a:r>
              <a:rPr lang="zh-CN" altLang="en-US" sz="1800" dirty="0">
                <a:latin typeface="Times New Roman" panose="02020603050405020304" pitchFamily="18" charset="0"/>
              </a:rPr>
              <a:t>、</a:t>
            </a:r>
            <a:r>
              <a:rPr lang="en-US" altLang="zh-CN" sz="1800" b="1" dirty="0">
                <a:latin typeface="Times New Roman" panose="02020603050405020304" pitchFamily="18" charset="0"/>
              </a:rPr>
              <a:t>SMTP</a:t>
            </a:r>
            <a:r>
              <a:rPr lang="zh-CN" altLang="en-US" sz="1800" dirty="0">
                <a:latin typeface="Times New Roman" panose="02020603050405020304" pitchFamily="18" charset="0"/>
              </a:rPr>
              <a:t>、</a:t>
            </a:r>
            <a:r>
              <a:rPr lang="en-US" altLang="zh-CN" sz="1800" b="1" dirty="0">
                <a:latin typeface="Times New Roman" panose="02020603050405020304" pitchFamily="18" charset="0"/>
              </a:rPr>
              <a:t>FTP</a:t>
            </a:r>
            <a:r>
              <a:rPr lang="zh-CN" altLang="en-US" sz="1800" dirty="0">
                <a:latin typeface="Times New Roman" panose="02020603050405020304" pitchFamily="18" charset="0"/>
              </a:rPr>
              <a:t>、</a:t>
            </a:r>
            <a:r>
              <a:rPr lang="en-US" altLang="zh-CN" sz="1800" b="1" dirty="0">
                <a:latin typeface="Times New Roman" panose="02020603050405020304" pitchFamily="18" charset="0"/>
              </a:rPr>
              <a:t>HTTP</a:t>
            </a: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运输层：</a:t>
            </a:r>
            <a:r>
              <a:rPr lang="en-US" altLang="zh-CN" sz="1800" b="1" dirty="0">
                <a:latin typeface="Times New Roman" panose="02020603050405020304" pitchFamily="18" charset="0"/>
              </a:rPr>
              <a:t>TCP</a:t>
            </a:r>
            <a:r>
              <a:rPr lang="zh-CN" altLang="en-US" sz="1800" dirty="0">
                <a:latin typeface="Times New Roman" panose="02020603050405020304" pitchFamily="18" charset="0"/>
              </a:rPr>
              <a:t>（面向连接）和</a:t>
            </a:r>
            <a:r>
              <a:rPr lang="en-US" altLang="zh-CN" sz="1800" b="1" dirty="0">
                <a:latin typeface="Times New Roman" panose="02020603050405020304" pitchFamily="18" charset="0"/>
              </a:rPr>
              <a:t>UDP</a:t>
            </a:r>
            <a:r>
              <a:rPr lang="zh-CN" altLang="en-US" sz="1800" dirty="0">
                <a:latin typeface="Times New Roman" panose="02020603050405020304" pitchFamily="18" charset="0"/>
              </a:rPr>
              <a:t>（无连接）</a:t>
            </a:r>
            <a:endParaRPr lang="zh-CN" altLang="en-US" sz="1800"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网际（互连网）层：无连接服务，</a:t>
            </a:r>
            <a:r>
              <a:rPr lang="en-US" altLang="zh-CN" sz="1800" b="1" dirty="0">
                <a:latin typeface="Times New Roman" panose="02020603050405020304" pitchFamily="18" charset="0"/>
              </a:rPr>
              <a:t>IP</a:t>
            </a:r>
            <a:r>
              <a:rPr lang="zh-CN" altLang="en-US" sz="1800" dirty="0">
                <a:latin typeface="Times New Roman" panose="02020603050405020304" pitchFamily="18" charset="0"/>
              </a:rPr>
              <a:t>为主要协议</a:t>
            </a:r>
            <a:endParaRPr lang="zh-CN" altLang="en-US" sz="1800"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                其它协议：</a:t>
            </a:r>
            <a:r>
              <a:rPr lang="en-US" altLang="zh-CN" sz="1800" b="1" dirty="0">
                <a:latin typeface="Times New Roman" panose="02020603050405020304" pitchFamily="18" charset="0"/>
              </a:rPr>
              <a:t>ARP</a:t>
            </a:r>
            <a:r>
              <a:rPr lang="zh-CN" altLang="en-US" sz="1800" dirty="0">
                <a:latin typeface="Times New Roman" panose="02020603050405020304" pitchFamily="18" charset="0"/>
              </a:rPr>
              <a:t>、</a:t>
            </a:r>
            <a:r>
              <a:rPr lang="en-US" altLang="zh-CN" sz="1800" b="1" dirty="0">
                <a:latin typeface="Times New Roman" panose="02020603050405020304" pitchFamily="18" charset="0"/>
              </a:rPr>
              <a:t>RARP</a:t>
            </a:r>
            <a:r>
              <a:rPr lang="zh-CN" altLang="en-US" sz="1800" dirty="0">
                <a:latin typeface="Times New Roman" panose="02020603050405020304" pitchFamily="18" charset="0"/>
              </a:rPr>
              <a:t>、</a:t>
            </a:r>
            <a:r>
              <a:rPr lang="en-US" altLang="zh-CN" sz="1800" b="1" dirty="0">
                <a:latin typeface="Times New Roman" panose="02020603050405020304" pitchFamily="18" charset="0"/>
              </a:rPr>
              <a:t>ICMP</a:t>
            </a:r>
            <a:endParaRPr lang="en-US" altLang="zh-CN" sz="1800" b="1"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接口层：负责</a:t>
            </a:r>
            <a:r>
              <a:rPr lang="en-US" altLang="zh-CN" sz="1800" dirty="0">
                <a:latin typeface="Times New Roman" panose="02020603050405020304" pitchFamily="18" charset="0"/>
              </a:rPr>
              <a:t>IP</a:t>
            </a:r>
            <a:r>
              <a:rPr lang="zh-CN" altLang="en-US" sz="1800" dirty="0">
                <a:latin typeface="Times New Roman" panose="02020603050405020304" pitchFamily="18" charset="0"/>
              </a:rPr>
              <a:t>分组的收发。</a:t>
            </a:r>
            <a:endParaRPr lang="zh-CN" altLang="en-US" sz="1800"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                发送：接收</a:t>
            </a:r>
            <a:r>
              <a:rPr lang="en-US" altLang="zh-CN" sz="1800" dirty="0">
                <a:latin typeface="Times New Roman" panose="02020603050405020304" pitchFamily="18" charset="0"/>
              </a:rPr>
              <a:t>IP</a:t>
            </a:r>
            <a:r>
              <a:rPr lang="zh-CN" altLang="en-US" sz="1800" dirty="0">
                <a:latin typeface="Times New Roman" panose="02020603050405020304" pitchFamily="18" charset="0"/>
              </a:rPr>
              <a:t>分组，并通过特定网络传输；</a:t>
            </a:r>
            <a:endParaRPr lang="zh-CN" altLang="en-US" sz="1800" dirty="0">
              <a:latin typeface="Times New Roman" panose="02020603050405020304" pitchFamily="18" charset="0"/>
            </a:endParaRPr>
          </a:p>
          <a:p>
            <a:pPr marL="0" lvl="0" indent="0">
              <a:buClrTx/>
              <a:buSzTx/>
              <a:buFontTx/>
              <a:buNone/>
            </a:pPr>
            <a:r>
              <a:rPr lang="zh-CN" altLang="en-US" sz="1800" dirty="0">
                <a:latin typeface="Times New Roman" panose="02020603050405020304" pitchFamily="18" charset="0"/>
              </a:rPr>
              <a:t>                接收：从网络上接收帧，抽出</a:t>
            </a:r>
            <a:r>
              <a:rPr lang="en-US" altLang="zh-CN" sz="1800" dirty="0">
                <a:latin typeface="Times New Roman" panose="02020603050405020304" pitchFamily="18" charset="0"/>
              </a:rPr>
              <a:t>IP</a:t>
            </a:r>
            <a:r>
              <a:rPr lang="zh-CN" altLang="en-US" sz="1800" dirty="0">
                <a:latin typeface="Times New Roman" panose="02020603050405020304" pitchFamily="18" charset="0"/>
              </a:rPr>
              <a:t>分组，交给上层</a:t>
            </a:r>
            <a:endParaRPr lang="zh-CN" altLang="en-US" sz="1800" dirty="0"/>
          </a:p>
        </p:txBody>
      </p:sp>
      <p:sp>
        <p:nvSpPr>
          <p:cNvPr id="68611" name="Rectangle 7"/>
          <p:cNvSpPr>
            <a:spLocks noGrp="1"/>
          </p:cNvSpPr>
          <p:nvPr>
            <p:ph type="title"/>
          </p:nvPr>
        </p:nvSpPr>
        <p:spPr>
          <a:xfrm>
            <a:off x="665163" y="228600"/>
            <a:ext cx="8250237" cy="1462088"/>
          </a:xfrm>
          <a:ln/>
        </p:spPr>
        <p:txBody>
          <a:bodyPr vert="horz" wrap="square" lIns="91440" tIns="45720" rIns="91440" bIns="45720" anchor="b" anchorCtr="0"/>
          <a:p>
            <a:pPr eaLnBrk="1" hangingPunct="1"/>
            <a:r>
              <a:rPr lang="en-US" altLang="zh-CN" sz="4000" dirty="0"/>
              <a:t>2.2.5 TCP/IP</a:t>
            </a:r>
            <a:r>
              <a:rPr lang="zh-CN" altLang="en-US" sz="4000" dirty="0"/>
              <a:t>协议体系结构</a:t>
            </a:r>
            <a:endParaRPr lang="en-US" altLang="zh-CN" sz="4000" dirty="0"/>
          </a:p>
        </p:txBody>
      </p:sp>
      <p:sp>
        <p:nvSpPr>
          <p:cNvPr id="68612" name="Rectangle 8"/>
          <p:cNvSpPr/>
          <p:nvPr/>
        </p:nvSpPr>
        <p:spPr>
          <a:xfrm>
            <a:off x="609600" y="1981200"/>
            <a:ext cx="2800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solidFill>
                  <a:schemeClr val="hlink"/>
                </a:solidFill>
              </a:rPr>
              <a:t>TCP/IP </a:t>
            </a:r>
            <a:r>
              <a:rPr lang="zh-CN" altLang="en-US" sz="2800" dirty="0">
                <a:solidFill>
                  <a:schemeClr val="hlink"/>
                </a:solidFill>
              </a:rPr>
              <a:t>体系结构</a:t>
            </a:r>
            <a:endParaRPr lang="zh-CN" altLang="en-US" sz="2800" dirty="0">
              <a:solidFill>
                <a:schemeClr val="hlink"/>
              </a:solidFill>
            </a:endParaRPr>
          </a:p>
        </p:txBody>
      </p:sp>
      <p:pic>
        <p:nvPicPr>
          <p:cNvPr id="68613" name="图片 2"/>
          <p:cNvPicPr>
            <a:picLocks noChangeAspect="1"/>
          </p:cNvPicPr>
          <p:nvPr/>
        </p:nvPicPr>
        <p:blipFill>
          <a:blip r:embed="rId1"/>
          <a:stretch>
            <a:fillRect/>
          </a:stretch>
        </p:blipFill>
        <p:spPr>
          <a:xfrm>
            <a:off x="323850" y="2790825"/>
            <a:ext cx="2281238" cy="24479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258888" y="3305175"/>
            <a:ext cx="4976812" cy="2082800"/>
            <a:chOff x="1166919" y="2653839"/>
            <a:chExt cx="4977696" cy="2081864"/>
          </a:xfrm>
        </p:grpSpPr>
        <p:sp>
          <p:nvSpPr>
            <p:cNvPr id="5" name="Text Box 37"/>
            <p:cNvSpPr txBox="1">
              <a:spLocks noChangeArrowheads="1"/>
            </p:cNvSpPr>
            <p:nvPr/>
          </p:nvSpPr>
          <p:spPr bwMode="auto">
            <a:xfrm>
              <a:off x="1166919" y="4384938"/>
              <a:ext cx="4977696" cy="350765"/>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 over Everything</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协议可以在多种类型的网络上运行</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9673" name="AutoShape 2"/>
            <p:cNvSpPr/>
            <p:nvPr/>
          </p:nvSpPr>
          <p:spPr>
            <a:xfrm>
              <a:off x="1283573" y="2653839"/>
              <a:ext cx="4724528" cy="1692581"/>
            </a:xfrm>
            <a:prstGeom prst="triangle">
              <a:avLst>
                <a:gd name="adj" fmla="val 50000"/>
              </a:avLst>
            </a:prstGeom>
            <a:solidFill>
              <a:srgbClr val="ABEBD7"/>
            </a:solidFill>
            <a:ln w="9525" cap="flat" cmpd="sng">
              <a:solidFill>
                <a:srgbClr val="339933"/>
              </a:solidFill>
              <a:prstDash val="solid"/>
              <a:miter/>
              <a:headEnd type="none" w="med" len="med"/>
              <a:tailEnd type="none" w="med" len="med"/>
            </a:ln>
          </p:spPr>
          <p:txBody>
            <a:bodyPr wrap="none" anchor="ctr" anchorCtr="0"/>
            <a:p>
              <a:pPr>
                <a:buNone/>
              </a:pPr>
              <a:endParaRPr lang="zh-CN" altLang="en-US" b="1" dirty="0">
                <a:solidFill>
                  <a:srgbClr val="000099"/>
                </a:solidFill>
                <a:latin typeface="Tahoma" panose="020B0604030504040204" pitchFamily="34" charset="0"/>
                <a:ea typeface="黑体" panose="02010609060101010101" pitchFamily="49" charset="-122"/>
              </a:endParaRPr>
            </a:p>
          </p:txBody>
        </p:sp>
      </p:grpSp>
      <p:grpSp>
        <p:nvGrpSpPr>
          <p:cNvPr id="7" name="组合 6"/>
          <p:cNvGrpSpPr/>
          <p:nvPr/>
        </p:nvGrpSpPr>
        <p:grpSpPr>
          <a:xfrm>
            <a:off x="1258888" y="2012950"/>
            <a:ext cx="4976812" cy="2246313"/>
            <a:chOff x="1093314" y="1740194"/>
            <a:chExt cx="6917709" cy="3122074"/>
          </a:xfrm>
        </p:grpSpPr>
        <p:sp>
          <p:nvSpPr>
            <p:cNvPr id="69670" name="AutoShape 3"/>
            <p:cNvSpPr/>
            <p:nvPr/>
          </p:nvSpPr>
          <p:spPr>
            <a:xfrm flipV="1">
              <a:off x="1246437" y="2269258"/>
              <a:ext cx="6566083" cy="2593010"/>
            </a:xfrm>
            <a:prstGeom prst="triangle">
              <a:avLst>
                <a:gd name="adj" fmla="val 50000"/>
              </a:avLst>
            </a:prstGeom>
            <a:solidFill>
              <a:srgbClr val="ABEBD7"/>
            </a:solidFill>
            <a:ln w="9525" cap="flat" cmpd="sng">
              <a:solidFill>
                <a:srgbClr val="339933"/>
              </a:solidFill>
              <a:prstDash val="solid"/>
              <a:miter/>
              <a:headEnd type="none" w="med" len="med"/>
              <a:tailEnd type="none" w="med" len="med"/>
            </a:ln>
          </p:spPr>
          <p:txBody>
            <a:bodyPr wrap="none" anchor="ctr" anchorCtr="0"/>
            <a:p>
              <a:pPr>
                <a:buNone/>
              </a:pPr>
              <a:endParaRPr lang="zh-CN" altLang="en-US" b="1" dirty="0">
                <a:solidFill>
                  <a:srgbClr val="000099"/>
                </a:solidFill>
                <a:latin typeface="Tahoma" panose="020B0604030504040204" pitchFamily="34" charset="0"/>
                <a:ea typeface="黑体" panose="02010609060101010101" pitchFamily="49" charset="-122"/>
              </a:endParaRPr>
            </a:p>
          </p:txBody>
        </p:sp>
        <p:sp>
          <p:nvSpPr>
            <p:cNvPr id="69671" name="Text Box 37"/>
            <p:cNvSpPr txBox="1"/>
            <p:nvPr/>
          </p:nvSpPr>
          <p:spPr>
            <a:xfrm>
              <a:off x="1093314" y="1740194"/>
              <a:ext cx="6917709" cy="487545"/>
            </a:xfrm>
            <a:prstGeom prst="rect">
              <a:avLst/>
            </a:prstGeom>
            <a:solidFill>
              <a:srgbClr val="FFC000"/>
            </a:solidFill>
            <a:ln w="9525" cap="flat" cmpd="sng">
              <a:solidFill>
                <a:srgbClr val="3399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12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Everything over IP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层可以支持多种的运输层协议</a:t>
              </a:r>
              <a:endParaRPr lang="zh-CN" altLang="en-US" sz="1400" b="1" dirty="0">
                <a:latin typeface="微软雅黑" panose="020B0503020204020204" pitchFamily="34" charset="-122"/>
                <a:ea typeface="微软雅黑" panose="020B0503020204020204" pitchFamily="34" charset="-122"/>
              </a:endParaRPr>
            </a:p>
          </p:txBody>
        </p:sp>
      </p:grpSp>
      <p:sp>
        <p:nvSpPr>
          <p:cNvPr id="10" name="Rectangle 5"/>
          <p:cNvSpPr>
            <a:spLocks noChangeArrowheads="1"/>
          </p:cNvSpPr>
          <p:nvPr/>
        </p:nvSpPr>
        <p:spPr bwMode="auto">
          <a:xfrm>
            <a:off x="2087563" y="2508250"/>
            <a:ext cx="531813"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HTTP</a:t>
            </a:r>
            <a:endPar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Rectangle 6"/>
          <p:cNvSpPr>
            <a:spLocks noChangeArrowheads="1"/>
          </p:cNvSpPr>
          <p:nvPr/>
        </p:nvSpPr>
        <p:spPr bwMode="auto">
          <a:xfrm>
            <a:off x="3097213" y="2508250"/>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SMTP</a:t>
            </a:r>
            <a:endPar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Rectangle 7"/>
          <p:cNvSpPr>
            <a:spLocks noChangeArrowheads="1"/>
          </p:cNvSpPr>
          <p:nvPr/>
        </p:nvSpPr>
        <p:spPr bwMode="auto">
          <a:xfrm>
            <a:off x="3843338" y="2508250"/>
            <a:ext cx="531813"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DNS</a:t>
            </a:r>
            <a:endPar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Rectangle 8"/>
          <p:cNvSpPr>
            <a:spLocks noChangeArrowheads="1"/>
          </p:cNvSpPr>
          <p:nvPr/>
        </p:nvSpPr>
        <p:spPr bwMode="auto">
          <a:xfrm>
            <a:off x="4852988" y="2508250"/>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RTP</a:t>
            </a:r>
            <a:endParaRPr kumimoji="1"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Rectangle 9"/>
          <p:cNvSpPr>
            <a:spLocks noChangeArrowheads="1"/>
          </p:cNvSpPr>
          <p:nvPr/>
        </p:nvSpPr>
        <p:spPr bwMode="auto">
          <a:xfrm>
            <a:off x="2565400" y="3078163"/>
            <a:ext cx="531813" cy="236538"/>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TCP</a:t>
            </a:r>
            <a:endPar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Rectangle 10"/>
          <p:cNvSpPr>
            <a:spLocks noChangeArrowheads="1"/>
          </p:cNvSpPr>
          <p:nvPr/>
        </p:nvSpPr>
        <p:spPr bwMode="auto">
          <a:xfrm>
            <a:off x="4375150" y="3078163"/>
            <a:ext cx="531813" cy="236538"/>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UDP</a:t>
            </a:r>
            <a:endParaRPr kumimoji="1" lang="en-US" altLang="zh-CN"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Rectangle 12"/>
          <p:cNvSpPr>
            <a:spLocks noChangeArrowheads="1"/>
          </p:cNvSpPr>
          <p:nvPr/>
        </p:nvSpPr>
        <p:spPr bwMode="auto">
          <a:xfrm>
            <a:off x="2087563" y="4538663"/>
            <a:ext cx="850900" cy="23018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16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17" name="Rectangle 13"/>
          <p:cNvSpPr>
            <a:spLocks noChangeArrowheads="1"/>
          </p:cNvSpPr>
          <p:nvPr/>
        </p:nvSpPr>
        <p:spPr bwMode="auto">
          <a:xfrm>
            <a:off x="3205163" y="4538663"/>
            <a:ext cx="850900" cy="23018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16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18" name="Rectangle 14"/>
          <p:cNvSpPr>
            <a:spLocks noChangeArrowheads="1"/>
          </p:cNvSpPr>
          <p:nvPr/>
        </p:nvSpPr>
        <p:spPr bwMode="auto">
          <a:xfrm>
            <a:off x="4535488" y="4538663"/>
            <a:ext cx="850900" cy="23018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16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69645" name="Line 15"/>
          <p:cNvSpPr/>
          <p:nvPr/>
        </p:nvSpPr>
        <p:spPr>
          <a:xfrm>
            <a:off x="1322388" y="4171950"/>
            <a:ext cx="4789487" cy="0"/>
          </a:xfrm>
          <a:prstGeom prst="line">
            <a:avLst/>
          </a:prstGeom>
          <a:ln w="28575" cap="flat" cmpd="sng">
            <a:solidFill>
              <a:srgbClr val="CC00CC"/>
            </a:solidFill>
            <a:prstDash val="dash"/>
            <a:headEnd type="none" w="med" len="med"/>
            <a:tailEnd type="none" w="med" len="med"/>
          </a:ln>
        </p:spPr>
      </p:sp>
      <p:sp>
        <p:nvSpPr>
          <p:cNvPr id="69646" name="Line 16"/>
          <p:cNvSpPr/>
          <p:nvPr/>
        </p:nvSpPr>
        <p:spPr>
          <a:xfrm>
            <a:off x="1322388" y="3554413"/>
            <a:ext cx="4789487" cy="0"/>
          </a:xfrm>
          <a:prstGeom prst="line">
            <a:avLst/>
          </a:prstGeom>
          <a:ln w="28575" cap="flat" cmpd="sng">
            <a:solidFill>
              <a:srgbClr val="CC00CC"/>
            </a:solidFill>
            <a:prstDash val="dash"/>
            <a:headEnd type="none" w="med" len="med"/>
            <a:tailEnd type="none" w="med" len="med"/>
          </a:ln>
        </p:spPr>
      </p:sp>
      <p:sp>
        <p:nvSpPr>
          <p:cNvPr id="69647" name="Line 17"/>
          <p:cNvSpPr/>
          <p:nvPr/>
        </p:nvSpPr>
        <p:spPr>
          <a:xfrm>
            <a:off x="1322388" y="2935288"/>
            <a:ext cx="4789487" cy="0"/>
          </a:xfrm>
          <a:prstGeom prst="line">
            <a:avLst/>
          </a:prstGeom>
          <a:ln w="28575" cap="flat" cmpd="sng">
            <a:solidFill>
              <a:srgbClr val="CC00CC"/>
            </a:solidFill>
            <a:prstDash val="dash"/>
            <a:headEnd type="none" w="med" len="med"/>
            <a:tailEnd type="none" w="med" len="med"/>
          </a:ln>
        </p:spPr>
      </p:sp>
      <p:sp>
        <p:nvSpPr>
          <p:cNvPr id="69648" name="Text Box 18"/>
          <p:cNvSpPr txBox="1"/>
          <p:nvPr/>
        </p:nvSpPr>
        <p:spPr>
          <a:xfrm>
            <a:off x="947738" y="3673475"/>
            <a:ext cx="646112" cy="2778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网际层</a:t>
            </a:r>
            <a:endParaRPr lang="zh-CN" altLang="en-US" sz="1200" b="1" dirty="0">
              <a:latin typeface="微软雅黑" panose="020B0503020204020204" pitchFamily="34" charset="-122"/>
              <a:ea typeface="微软雅黑" panose="020B0503020204020204" pitchFamily="34" charset="-122"/>
            </a:endParaRPr>
          </a:p>
        </p:txBody>
      </p:sp>
      <p:sp>
        <p:nvSpPr>
          <p:cNvPr id="69649" name="Text Box 19"/>
          <p:cNvSpPr txBox="1"/>
          <p:nvPr/>
        </p:nvSpPr>
        <p:spPr>
          <a:xfrm>
            <a:off x="844550" y="4433888"/>
            <a:ext cx="954088" cy="2778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网络接口层</a:t>
            </a:r>
            <a:endParaRPr lang="zh-CN" altLang="en-US" sz="1200" b="1" dirty="0">
              <a:latin typeface="微软雅黑" panose="020B0503020204020204" pitchFamily="34" charset="-122"/>
              <a:ea typeface="微软雅黑" panose="020B0503020204020204" pitchFamily="34" charset="-122"/>
            </a:endParaRPr>
          </a:p>
        </p:txBody>
      </p:sp>
      <p:sp>
        <p:nvSpPr>
          <p:cNvPr id="69650" name="Text Box 20"/>
          <p:cNvSpPr txBox="1"/>
          <p:nvPr/>
        </p:nvSpPr>
        <p:spPr>
          <a:xfrm>
            <a:off x="947738" y="3067050"/>
            <a:ext cx="646112"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运输层</a:t>
            </a:r>
            <a:endParaRPr lang="zh-CN" altLang="en-US" sz="1200" b="1" dirty="0">
              <a:latin typeface="微软雅黑" panose="020B0503020204020204" pitchFamily="34" charset="-122"/>
              <a:ea typeface="微软雅黑" panose="020B0503020204020204" pitchFamily="34" charset="-122"/>
            </a:endParaRPr>
          </a:p>
        </p:txBody>
      </p:sp>
      <p:sp>
        <p:nvSpPr>
          <p:cNvPr id="69651" name="Text Box 21"/>
          <p:cNvSpPr txBox="1"/>
          <p:nvPr/>
        </p:nvSpPr>
        <p:spPr>
          <a:xfrm>
            <a:off x="947738" y="2501900"/>
            <a:ext cx="646112" cy="2778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应用层</a:t>
            </a:r>
            <a:endParaRPr lang="zh-CN" altLang="en-US" sz="1200" b="1" dirty="0">
              <a:latin typeface="微软雅黑" panose="020B0503020204020204" pitchFamily="34" charset="-122"/>
              <a:ea typeface="微软雅黑" panose="020B0503020204020204" pitchFamily="34" charset="-122"/>
            </a:endParaRPr>
          </a:p>
        </p:txBody>
      </p:sp>
      <p:sp>
        <p:nvSpPr>
          <p:cNvPr id="69652" name="Text Box 22"/>
          <p:cNvSpPr txBox="1"/>
          <p:nvPr/>
        </p:nvSpPr>
        <p:spPr>
          <a:xfrm>
            <a:off x="2701925" y="2457450"/>
            <a:ext cx="3683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2000" b="1" dirty="0">
                <a:solidFill>
                  <a:srgbClr val="000099"/>
                </a:solidFill>
                <a:latin typeface="Calibri" panose="020F0502020204030204" pitchFamily="34" charset="0"/>
                <a:ea typeface="黑体" panose="02010609060101010101" pitchFamily="49" charset="-122"/>
              </a:rPr>
              <a:t>…</a:t>
            </a:r>
            <a:endParaRPr lang="en-US" altLang="zh-CN" sz="2000" b="1" dirty="0">
              <a:solidFill>
                <a:srgbClr val="000099"/>
              </a:solidFill>
              <a:latin typeface="Calibri" panose="020F0502020204030204" pitchFamily="34" charset="0"/>
              <a:ea typeface="黑体" panose="02010609060101010101" pitchFamily="49" charset="-122"/>
            </a:endParaRPr>
          </a:p>
        </p:txBody>
      </p:sp>
      <p:sp>
        <p:nvSpPr>
          <p:cNvPr id="69653" name="Text Box 23"/>
          <p:cNvSpPr txBox="1"/>
          <p:nvPr/>
        </p:nvSpPr>
        <p:spPr>
          <a:xfrm>
            <a:off x="4462463" y="2457450"/>
            <a:ext cx="3683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2000" b="1" dirty="0">
                <a:solidFill>
                  <a:srgbClr val="000099"/>
                </a:solidFill>
                <a:latin typeface="Calibri" panose="020F0502020204030204" pitchFamily="34" charset="0"/>
                <a:ea typeface="黑体" panose="02010609060101010101" pitchFamily="49" charset="-122"/>
              </a:rPr>
              <a:t>…</a:t>
            </a:r>
            <a:endParaRPr lang="en-US" altLang="zh-CN" sz="2000" b="1" dirty="0">
              <a:solidFill>
                <a:srgbClr val="000099"/>
              </a:solidFill>
              <a:latin typeface="Calibri" panose="020F0502020204030204" pitchFamily="34" charset="0"/>
              <a:ea typeface="黑体" panose="02010609060101010101" pitchFamily="49" charset="-122"/>
            </a:endParaRPr>
          </a:p>
        </p:txBody>
      </p:sp>
      <p:sp>
        <p:nvSpPr>
          <p:cNvPr id="69654" name="Text Box 24"/>
          <p:cNvSpPr txBox="1"/>
          <p:nvPr/>
        </p:nvSpPr>
        <p:spPr>
          <a:xfrm>
            <a:off x="4165600" y="4505325"/>
            <a:ext cx="330200" cy="3397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en-US" altLang="zh-CN" sz="1600" b="1" dirty="0">
                <a:solidFill>
                  <a:srgbClr val="000099"/>
                </a:solidFill>
                <a:latin typeface="Calibri" panose="020F0502020204030204" pitchFamily="34" charset="0"/>
                <a:ea typeface="黑体" panose="02010609060101010101" pitchFamily="49" charset="-122"/>
              </a:rPr>
              <a:t>…</a:t>
            </a:r>
            <a:endParaRPr lang="en-US" altLang="zh-CN" sz="1600" b="1" dirty="0">
              <a:solidFill>
                <a:srgbClr val="000099"/>
              </a:solidFill>
              <a:latin typeface="Calibri" panose="020F0502020204030204" pitchFamily="34" charset="0"/>
              <a:ea typeface="黑体" panose="02010609060101010101" pitchFamily="49" charset="-122"/>
            </a:endParaRPr>
          </a:p>
        </p:txBody>
      </p:sp>
      <p:sp>
        <p:nvSpPr>
          <p:cNvPr id="69655" name="Line 25"/>
          <p:cNvSpPr/>
          <p:nvPr/>
        </p:nvSpPr>
        <p:spPr>
          <a:xfrm>
            <a:off x="2344738" y="2762250"/>
            <a:ext cx="333375" cy="330200"/>
          </a:xfrm>
          <a:prstGeom prst="line">
            <a:avLst/>
          </a:prstGeom>
          <a:ln w="28575" cap="flat" cmpd="sng">
            <a:solidFill>
              <a:srgbClr val="0033CC"/>
            </a:solidFill>
            <a:prstDash val="solid"/>
            <a:headEnd type="triangle" w="med" len="lg"/>
            <a:tailEnd type="triangle" w="med" len="lg"/>
          </a:ln>
        </p:spPr>
      </p:sp>
      <p:sp>
        <p:nvSpPr>
          <p:cNvPr id="69656" name="Line 26"/>
          <p:cNvSpPr/>
          <p:nvPr/>
        </p:nvSpPr>
        <p:spPr>
          <a:xfrm>
            <a:off x="4097338" y="2773363"/>
            <a:ext cx="384175" cy="298450"/>
          </a:xfrm>
          <a:prstGeom prst="line">
            <a:avLst/>
          </a:prstGeom>
          <a:ln w="28575" cap="flat" cmpd="sng">
            <a:solidFill>
              <a:srgbClr val="0033CC"/>
            </a:solidFill>
            <a:prstDash val="solid"/>
            <a:headEnd type="triangle" w="med" len="lg"/>
            <a:tailEnd type="triangle" w="med" len="lg"/>
          </a:ln>
        </p:spPr>
      </p:sp>
      <p:sp>
        <p:nvSpPr>
          <p:cNvPr id="69657" name="Line 27"/>
          <p:cNvSpPr/>
          <p:nvPr/>
        </p:nvSpPr>
        <p:spPr>
          <a:xfrm flipH="1">
            <a:off x="2973388" y="2763838"/>
            <a:ext cx="381000" cy="312737"/>
          </a:xfrm>
          <a:prstGeom prst="line">
            <a:avLst/>
          </a:prstGeom>
          <a:ln w="28575" cap="flat" cmpd="sng">
            <a:solidFill>
              <a:srgbClr val="0033CC"/>
            </a:solidFill>
            <a:prstDash val="solid"/>
            <a:headEnd type="triangle" w="med" len="lg"/>
            <a:tailEnd type="triangle" w="med" len="lg"/>
          </a:ln>
        </p:spPr>
      </p:sp>
      <p:sp>
        <p:nvSpPr>
          <p:cNvPr id="69658" name="Line 28"/>
          <p:cNvSpPr/>
          <p:nvPr/>
        </p:nvSpPr>
        <p:spPr>
          <a:xfrm flipH="1">
            <a:off x="4746625" y="2763838"/>
            <a:ext cx="373063" cy="317500"/>
          </a:xfrm>
          <a:prstGeom prst="line">
            <a:avLst/>
          </a:prstGeom>
          <a:ln w="28575" cap="flat" cmpd="sng">
            <a:solidFill>
              <a:srgbClr val="0033CC"/>
            </a:solidFill>
            <a:prstDash val="solid"/>
            <a:headEnd type="triangle" w="med" len="lg"/>
            <a:tailEnd type="triangle" w="med" len="lg"/>
          </a:ln>
        </p:spPr>
      </p:sp>
      <p:sp>
        <p:nvSpPr>
          <p:cNvPr id="69659" name="Line 29"/>
          <p:cNvSpPr/>
          <p:nvPr/>
        </p:nvSpPr>
        <p:spPr>
          <a:xfrm>
            <a:off x="2828925" y="3333750"/>
            <a:ext cx="750888" cy="400050"/>
          </a:xfrm>
          <a:prstGeom prst="line">
            <a:avLst/>
          </a:prstGeom>
          <a:ln w="28575" cap="flat" cmpd="sng">
            <a:solidFill>
              <a:srgbClr val="0033CC"/>
            </a:solidFill>
            <a:prstDash val="solid"/>
            <a:headEnd type="triangle" w="med" len="lg"/>
            <a:tailEnd type="triangle" w="med" len="lg"/>
          </a:ln>
        </p:spPr>
      </p:sp>
      <p:sp>
        <p:nvSpPr>
          <p:cNvPr id="69660" name="Line 30"/>
          <p:cNvSpPr/>
          <p:nvPr/>
        </p:nvSpPr>
        <p:spPr>
          <a:xfrm flipH="1">
            <a:off x="3895725" y="3343275"/>
            <a:ext cx="752475" cy="390525"/>
          </a:xfrm>
          <a:prstGeom prst="line">
            <a:avLst/>
          </a:prstGeom>
          <a:ln w="28575" cap="flat" cmpd="sng">
            <a:solidFill>
              <a:srgbClr val="0033CC"/>
            </a:solidFill>
            <a:prstDash val="solid"/>
            <a:headEnd type="triangle" w="med" len="lg"/>
            <a:tailEnd type="triangle" w="med" len="lg"/>
          </a:ln>
        </p:spPr>
      </p:sp>
      <p:sp>
        <p:nvSpPr>
          <p:cNvPr id="69661" name="Line 31"/>
          <p:cNvSpPr/>
          <p:nvPr/>
        </p:nvSpPr>
        <p:spPr>
          <a:xfrm>
            <a:off x="3924300" y="4013200"/>
            <a:ext cx="1063625" cy="506413"/>
          </a:xfrm>
          <a:prstGeom prst="line">
            <a:avLst/>
          </a:prstGeom>
          <a:ln w="28575" cap="flat" cmpd="sng">
            <a:solidFill>
              <a:srgbClr val="0033CC"/>
            </a:solidFill>
            <a:prstDash val="solid"/>
            <a:headEnd type="triangle" w="med" len="lg"/>
            <a:tailEnd type="triangle" w="med" len="lg"/>
          </a:ln>
        </p:spPr>
      </p:sp>
      <p:sp>
        <p:nvSpPr>
          <p:cNvPr id="69662" name="Line 32"/>
          <p:cNvSpPr/>
          <p:nvPr/>
        </p:nvSpPr>
        <p:spPr>
          <a:xfrm flipH="1">
            <a:off x="2449513" y="4008438"/>
            <a:ext cx="1074737" cy="511175"/>
          </a:xfrm>
          <a:prstGeom prst="line">
            <a:avLst/>
          </a:prstGeom>
          <a:ln w="28575" cap="flat" cmpd="sng">
            <a:solidFill>
              <a:srgbClr val="0033CC"/>
            </a:solidFill>
            <a:prstDash val="solid"/>
            <a:headEnd type="triangle" w="med" len="lg"/>
            <a:tailEnd type="triangle" w="med" len="lg"/>
          </a:ln>
        </p:spPr>
      </p:sp>
      <p:sp>
        <p:nvSpPr>
          <p:cNvPr id="69663" name="Line 33"/>
          <p:cNvSpPr/>
          <p:nvPr/>
        </p:nvSpPr>
        <p:spPr>
          <a:xfrm flipH="1">
            <a:off x="3578225" y="3981450"/>
            <a:ext cx="158750" cy="538163"/>
          </a:xfrm>
          <a:prstGeom prst="line">
            <a:avLst/>
          </a:prstGeom>
          <a:ln w="28575" cap="flat" cmpd="sng">
            <a:solidFill>
              <a:srgbClr val="0033CC"/>
            </a:solidFill>
            <a:prstDash val="solid"/>
            <a:headEnd type="triangle" w="med" len="lg"/>
            <a:tailEnd type="triangle" w="med" len="lg"/>
          </a:ln>
        </p:spPr>
      </p:sp>
      <p:sp>
        <p:nvSpPr>
          <p:cNvPr id="69664" name="Text Box 34"/>
          <p:cNvSpPr txBox="1"/>
          <p:nvPr/>
        </p:nvSpPr>
        <p:spPr>
          <a:xfrm>
            <a:off x="2049463" y="4514850"/>
            <a:ext cx="941387" cy="276225"/>
          </a:xfrm>
          <a:prstGeom prst="rect">
            <a:avLst/>
          </a:prstGeom>
          <a:solidFill>
            <a:srgbClr val="0000FF"/>
          </a:solid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chemeClr val="bg1"/>
                </a:solidFill>
                <a:latin typeface="微软雅黑" panose="020B0503020204020204" pitchFamily="34" charset="-122"/>
                <a:ea typeface="微软雅黑" panose="020B0503020204020204" pitchFamily="34" charset="-122"/>
              </a:rPr>
              <a:t>网络接口 </a:t>
            </a:r>
            <a:r>
              <a:rPr lang="en-US" altLang="zh-CN" sz="1200" b="1" dirty="0">
                <a:solidFill>
                  <a:schemeClr val="bg1"/>
                </a:solidFill>
                <a:latin typeface="微软雅黑" panose="020B0503020204020204" pitchFamily="34" charset="-122"/>
                <a:ea typeface="微软雅黑" panose="020B0503020204020204" pitchFamily="34" charset="-122"/>
              </a:rPr>
              <a:t>1</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9665" name="Text Box 35"/>
          <p:cNvSpPr txBox="1"/>
          <p:nvPr/>
        </p:nvSpPr>
        <p:spPr>
          <a:xfrm>
            <a:off x="3170238" y="4514850"/>
            <a:ext cx="941387" cy="276225"/>
          </a:xfrm>
          <a:prstGeom prst="rect">
            <a:avLst/>
          </a:prstGeom>
          <a:solidFill>
            <a:srgbClr val="0000FF"/>
          </a:solid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chemeClr val="bg1"/>
                </a:solidFill>
                <a:latin typeface="微软雅黑" panose="020B0503020204020204" pitchFamily="34" charset="-122"/>
                <a:ea typeface="微软雅黑" panose="020B0503020204020204" pitchFamily="34" charset="-122"/>
              </a:rPr>
              <a:t>网络接口 </a:t>
            </a:r>
            <a:r>
              <a:rPr lang="en-US" altLang="zh-CN" sz="1200" b="1" dirty="0">
                <a:solidFill>
                  <a:schemeClr val="bg1"/>
                </a:solidFill>
                <a:latin typeface="微软雅黑" panose="020B0503020204020204" pitchFamily="34" charset="-122"/>
                <a:ea typeface="微软雅黑" panose="020B0503020204020204" pitchFamily="34" charset="-122"/>
              </a:rPr>
              <a:t>2</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9666" name="Text Box 36"/>
          <p:cNvSpPr txBox="1"/>
          <p:nvPr/>
        </p:nvSpPr>
        <p:spPr>
          <a:xfrm>
            <a:off x="4510088" y="4514850"/>
            <a:ext cx="941387" cy="276225"/>
          </a:xfrm>
          <a:prstGeom prst="rect">
            <a:avLst/>
          </a:prstGeom>
          <a:solidFill>
            <a:srgbClr val="0000FF"/>
          </a:solid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chemeClr val="bg1"/>
                </a:solidFill>
                <a:latin typeface="微软雅黑" panose="020B0503020204020204" pitchFamily="34" charset="-122"/>
                <a:ea typeface="微软雅黑" panose="020B0503020204020204" pitchFamily="34" charset="-122"/>
              </a:rPr>
              <a:t>网络接口 </a:t>
            </a:r>
            <a:r>
              <a:rPr lang="en-US" altLang="zh-CN" sz="1200" b="1" dirty="0">
                <a:solidFill>
                  <a:schemeClr val="bg1"/>
                </a:solidFill>
                <a:latin typeface="微软雅黑" panose="020B0503020204020204" pitchFamily="34" charset="-122"/>
                <a:ea typeface="微软雅黑" panose="020B0503020204020204" pitchFamily="34" charset="-122"/>
              </a:rPr>
              <a:t>3</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1" name="Rectangle 11"/>
          <p:cNvSpPr>
            <a:spLocks noChangeArrowheads="1"/>
          </p:cNvSpPr>
          <p:nvPr/>
        </p:nvSpPr>
        <p:spPr bwMode="auto">
          <a:xfrm>
            <a:off x="3390900" y="3706813"/>
            <a:ext cx="636588" cy="284163"/>
          </a:xfrm>
          <a:prstGeom prst="rect">
            <a:avLst/>
          </a:prstGeom>
          <a:solidFill>
            <a:srgbClr val="CC00CC"/>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000" b="1" i="0" u="none" strike="noStrike" kern="1200" cap="none" spc="0" normalizeH="0" baseline="0" noProof="0">
                <a:ln>
                  <a:noFill/>
                </a:ln>
                <a:solidFill>
                  <a:schemeClr val="bg1"/>
                </a:solidFill>
                <a:effectLst/>
                <a:uLnTx/>
                <a:uFillTx/>
                <a:latin typeface="+mn-lt"/>
                <a:ea typeface="黑体" panose="02010609060101010101" pitchFamily="49" charset="-122"/>
                <a:cs typeface="+mn-cs"/>
              </a:rPr>
              <a:t>IP</a:t>
            </a:r>
            <a:endParaRPr kumimoji="1" lang="en-US" altLang="zh-CN" sz="2000" b="1" i="0" u="none" strike="noStrike" kern="1200" cap="none" spc="0" normalizeH="0" baseline="0" noProof="0">
              <a:ln>
                <a:noFill/>
              </a:ln>
              <a:solidFill>
                <a:schemeClr val="bg1"/>
              </a:solidFill>
              <a:effectLst/>
              <a:uLnTx/>
              <a:uFillTx/>
              <a:latin typeface="+mn-lt"/>
              <a:ea typeface="黑体" panose="02010609060101010101" pitchFamily="49" charset="-122"/>
              <a:cs typeface="+mn-cs"/>
            </a:endParaRPr>
          </a:p>
        </p:txBody>
      </p:sp>
      <p:sp>
        <p:nvSpPr>
          <p:cNvPr id="81" name="矩形 80"/>
          <p:cNvSpPr/>
          <p:nvPr/>
        </p:nvSpPr>
        <p:spPr>
          <a:xfrm>
            <a:off x="6276975" y="3470275"/>
            <a:ext cx="2324100" cy="7556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设计理念：网络核心部分越简单越好。</a:t>
            </a:r>
            <a:endPar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69669" name="文本占位符 1"/>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沙漏计时器形状的 </a:t>
            </a:r>
            <a:r>
              <a:rPr lang="en-US" altLang="zh-CN" dirty="0">
                <a:latin typeface="微软雅黑" panose="020B0503020204020204" pitchFamily="34" charset="-122"/>
                <a:ea typeface="微软雅黑" panose="020B0503020204020204" pitchFamily="34" charset="-122"/>
                <a:cs typeface="+mn-cs"/>
              </a:rPr>
              <a:t>TCP/IP </a:t>
            </a:r>
            <a:r>
              <a:rPr lang="zh-CN" altLang="en-US" dirty="0">
                <a:latin typeface="微软雅黑" panose="020B0503020204020204" pitchFamily="34" charset="-122"/>
                <a:ea typeface="微软雅黑" panose="020B0503020204020204" pitchFamily="34" charset="-122"/>
                <a:cs typeface="+mn-cs"/>
              </a:rPr>
              <a:t>协议族</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35" presetClass="emph" presetSubtype="0" repeatCount="indefinite"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4"/>
          <p:cNvSpPr>
            <a:spLocks noGrp="1"/>
          </p:cNvSpPr>
          <p:nvPr>
            <p:ph type="title"/>
          </p:nvPr>
        </p:nvSpPr>
        <p:spPr>
          <a:xfrm>
            <a:off x="827088" y="214313"/>
            <a:ext cx="7793037" cy="1462087"/>
          </a:xfrm>
          <a:ln/>
        </p:spPr>
        <p:txBody>
          <a:bodyPr vert="horz" wrap="square" lIns="91440" tIns="45720" rIns="91440" bIns="45720" anchor="b" anchorCtr="0"/>
          <a:p>
            <a:pPr eaLnBrk="1" hangingPunct="1"/>
            <a:r>
              <a:rPr lang="zh-CN" altLang="en-US" sz="2400" b="1" dirty="0">
                <a:latin typeface="仿宋_GB2312" pitchFamily="49" charset="-122"/>
                <a:ea typeface="仿宋_GB2312" pitchFamily="49" charset="-122"/>
              </a:rPr>
              <a:t>标准化组织和性能评价指标</a:t>
            </a:r>
            <a:endParaRPr lang="zh-CN" altLang="en-US" sz="2400" b="1" dirty="0">
              <a:latin typeface="仿宋_GB2312" pitchFamily="49" charset="-122"/>
              <a:ea typeface="仿宋_GB2312" pitchFamily="49" charset="-122"/>
            </a:endParaRPr>
          </a:p>
        </p:txBody>
      </p:sp>
      <p:sp>
        <p:nvSpPr>
          <p:cNvPr id="70659" name="Rectangle 5"/>
          <p:cNvSpPr>
            <a:spLocks noGrp="1"/>
          </p:cNvSpPr>
          <p:nvPr>
            <p:ph idx="1"/>
          </p:nvPr>
        </p:nvSpPr>
        <p:spPr>
          <a:xfrm>
            <a:off x="539750" y="1916113"/>
            <a:ext cx="8424863" cy="4619625"/>
          </a:xfrm>
          <a:ln/>
        </p:spPr>
        <p:txBody>
          <a:bodyPr vert="horz" wrap="square" lIns="91440" tIns="45720" rIns="91440" bIns="45720" anchor="t" anchorCtr="0"/>
          <a:p>
            <a:pPr eaLnBrk="1" hangingPunct="1">
              <a:lnSpc>
                <a:spcPct val="105000"/>
              </a:lnSpc>
              <a:buNone/>
            </a:pPr>
            <a:r>
              <a:rPr lang="en-US" altLang="zh-CN" sz="1800" dirty="0">
                <a:latin typeface="仿宋_GB2312" pitchFamily="49" charset="-122"/>
                <a:ea typeface="仿宋_GB2312" pitchFamily="49" charset="-122"/>
              </a:rPr>
              <a:t>(1) </a:t>
            </a:r>
            <a:r>
              <a:rPr lang="zh-CN" altLang="en-US" sz="1800" dirty="0">
                <a:latin typeface="仿宋_GB2312" pitchFamily="49" charset="-122"/>
                <a:ea typeface="仿宋_GB2312" pitchFamily="49" charset="-122"/>
              </a:rPr>
              <a:t>国际标准化组织</a:t>
            </a:r>
            <a:r>
              <a:rPr lang="en-US" altLang="zh-CN" sz="1800" dirty="0">
                <a:latin typeface="仿宋_GB2312" pitchFamily="49" charset="-122"/>
                <a:ea typeface="仿宋_GB2312" pitchFamily="49" charset="-122"/>
              </a:rPr>
              <a:t>ISO</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    </a:t>
            </a:r>
            <a:r>
              <a:rPr lang="zh-CN" altLang="en-US" sz="1800" dirty="0">
                <a:latin typeface="仿宋_GB2312" pitchFamily="49" charset="-122"/>
                <a:ea typeface="仿宋_GB2312" pitchFamily="49" charset="-122"/>
              </a:rPr>
              <a:t>创建于</a:t>
            </a:r>
            <a:r>
              <a:rPr lang="en-US" altLang="zh-CN" sz="1800" dirty="0">
                <a:latin typeface="仿宋_GB2312" pitchFamily="49" charset="-122"/>
                <a:ea typeface="仿宋_GB2312" pitchFamily="49" charset="-122"/>
              </a:rPr>
              <a:t>1947</a:t>
            </a:r>
            <a:r>
              <a:rPr lang="zh-CN" altLang="en-US" sz="1800" dirty="0">
                <a:latin typeface="仿宋_GB2312" pitchFamily="49" charset="-122"/>
                <a:ea typeface="仿宋_GB2312" pitchFamily="49" charset="-122"/>
              </a:rPr>
              <a:t>年</a:t>
            </a:r>
            <a:r>
              <a:rPr lang="en-US" altLang="zh-CN" sz="1800" dirty="0">
                <a:latin typeface="仿宋_GB2312" pitchFamily="49" charset="-122"/>
                <a:ea typeface="仿宋_GB2312" pitchFamily="49" charset="-122"/>
              </a:rPr>
              <a:t>,</a:t>
            </a:r>
            <a:r>
              <a:rPr lang="zh-CN" altLang="en-US" sz="1800" dirty="0">
                <a:latin typeface="仿宋_GB2312" pitchFamily="49" charset="-122"/>
                <a:ea typeface="仿宋_GB2312" pitchFamily="49" charset="-122"/>
              </a:rPr>
              <a:t>非条略性组织。</a:t>
            </a:r>
            <a:r>
              <a:rPr lang="en-US" altLang="zh-CN" sz="1800" dirty="0">
                <a:latin typeface="仿宋_GB2312" pitchFamily="49" charset="-122"/>
                <a:ea typeface="仿宋_GB2312" pitchFamily="49" charset="-122"/>
              </a:rPr>
              <a:t>OSIRM</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HDLC</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(2) </a:t>
            </a:r>
            <a:r>
              <a:rPr lang="zh-CN" altLang="en-US" sz="1800" dirty="0">
                <a:latin typeface="仿宋_GB2312" pitchFamily="49" charset="-122"/>
                <a:ea typeface="仿宋_GB2312" pitchFamily="49" charset="-122"/>
              </a:rPr>
              <a:t>国际电信联盟</a:t>
            </a:r>
            <a:r>
              <a:rPr lang="en-US" altLang="zh-CN" sz="1800" dirty="0">
                <a:latin typeface="仿宋_GB2312" pitchFamily="49" charset="-122"/>
                <a:ea typeface="仿宋_GB2312" pitchFamily="49" charset="-122"/>
              </a:rPr>
              <a:t>ITU(CCITT,1993):</a:t>
            </a:r>
            <a:r>
              <a:rPr lang="zh-CN" altLang="en-US" sz="1800" dirty="0">
                <a:latin typeface="仿宋_GB2312" pitchFamily="49" charset="-122"/>
                <a:ea typeface="仿宋_GB2312" pitchFamily="49" charset="-122"/>
              </a:rPr>
              <a:t>电话与数据通信</a:t>
            </a:r>
            <a:endParaRPr lang="zh-CN" altLang="en-US" sz="1800" dirty="0">
              <a:latin typeface="仿宋_GB2312" pitchFamily="49" charset="-122"/>
              <a:ea typeface="仿宋_GB2312" pitchFamily="49" charset="-122"/>
            </a:endParaRPr>
          </a:p>
          <a:p>
            <a:pPr eaLnBrk="1" hangingPunct="1">
              <a:lnSpc>
                <a:spcPct val="105000"/>
              </a:lnSpc>
              <a:buNone/>
            </a:pPr>
            <a:r>
              <a:rPr lang="zh-CN" altLang="en-US" sz="1800" dirty="0">
                <a:latin typeface="仿宋_GB2312" pitchFamily="49" charset="-122"/>
                <a:ea typeface="仿宋_GB2312" pitchFamily="49" charset="-122"/>
              </a:rPr>
              <a:t>    有名的标准：</a:t>
            </a:r>
            <a:r>
              <a:rPr lang="en-US" altLang="zh-CN" sz="1800" dirty="0">
                <a:latin typeface="仿宋_GB2312" pitchFamily="49" charset="-122"/>
                <a:ea typeface="仿宋_GB2312" pitchFamily="49" charset="-122"/>
              </a:rPr>
              <a:t>X.25</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IP</a:t>
            </a:r>
            <a:r>
              <a:rPr lang="zh-CN" altLang="en-US" sz="1800" dirty="0">
                <a:latin typeface="仿宋_GB2312" pitchFamily="49" charset="-122"/>
                <a:ea typeface="仿宋_GB2312" pitchFamily="49" charset="-122"/>
              </a:rPr>
              <a:t>电话</a:t>
            </a:r>
            <a:r>
              <a:rPr lang="en-US" altLang="zh-CN" sz="1800" dirty="0">
                <a:latin typeface="仿宋_GB2312" pitchFamily="49" charset="-122"/>
                <a:ea typeface="仿宋_GB2312" pitchFamily="49" charset="-122"/>
              </a:rPr>
              <a:t>:H.323(ITU)</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SDH(</a:t>
            </a:r>
            <a:r>
              <a:rPr lang="zh-CN" altLang="en-US" sz="1800" dirty="0">
                <a:latin typeface="仿宋_GB2312" pitchFamily="49" charset="-122"/>
                <a:ea typeface="仿宋_GB2312" pitchFamily="49" charset="-122"/>
              </a:rPr>
              <a:t>同步数字序列</a:t>
            </a:r>
            <a:r>
              <a:rPr lang="en-US" altLang="zh-CN" sz="1800" dirty="0">
                <a:latin typeface="仿宋_GB2312" pitchFamily="49" charset="-122"/>
                <a:ea typeface="仿宋_GB2312" pitchFamily="49" charset="-122"/>
              </a:rPr>
              <a:t>)</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(3) ANSI(</a:t>
            </a:r>
            <a:r>
              <a:rPr lang="zh-CN" altLang="en-US" sz="1800" dirty="0">
                <a:latin typeface="仿宋_GB2312" pitchFamily="49" charset="-122"/>
                <a:ea typeface="仿宋_GB2312" pitchFamily="49" charset="-122"/>
              </a:rPr>
              <a:t>美国国家标准协会</a:t>
            </a:r>
            <a:r>
              <a:rPr lang="en-US" altLang="zh-CN" sz="1800" dirty="0">
                <a:latin typeface="仿宋_GB2312" pitchFamily="49" charset="-122"/>
                <a:ea typeface="仿宋_GB2312" pitchFamily="49" charset="-122"/>
              </a:rPr>
              <a:t>)</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ASCII</a:t>
            </a:r>
            <a:r>
              <a:rPr lang="zh-CN" altLang="en-US" sz="1800" dirty="0">
                <a:latin typeface="仿宋_GB2312" pitchFamily="49" charset="-122"/>
                <a:ea typeface="仿宋_GB2312" pitchFamily="49" charset="-122"/>
              </a:rPr>
              <a:t>码、</a:t>
            </a:r>
            <a:r>
              <a:rPr lang="en-US" altLang="zh-CN" sz="1800" dirty="0">
                <a:latin typeface="仿宋_GB2312" pitchFamily="49" charset="-122"/>
                <a:ea typeface="仿宋_GB2312" pitchFamily="49" charset="-122"/>
              </a:rPr>
              <a:t>SONET(</a:t>
            </a:r>
            <a:r>
              <a:rPr lang="zh-CN" altLang="en-US" sz="1800" dirty="0">
                <a:latin typeface="仿宋_GB2312" pitchFamily="49" charset="-122"/>
                <a:ea typeface="仿宋_GB2312" pitchFamily="49" charset="-122"/>
              </a:rPr>
              <a:t>同步光线网</a:t>
            </a:r>
            <a:r>
              <a:rPr lang="en-US" altLang="zh-CN" sz="1800" dirty="0">
                <a:latin typeface="仿宋_GB2312" pitchFamily="49" charset="-122"/>
                <a:ea typeface="仿宋_GB2312" pitchFamily="49" charset="-122"/>
              </a:rPr>
              <a:t>)</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FDDI</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(4) IEEE (Institute of Electrical and Electronics Engineers) :LAN</a:t>
            </a:r>
            <a:r>
              <a:rPr lang="zh-CN" altLang="en-US" sz="1800" dirty="0">
                <a:latin typeface="仿宋_GB2312" pitchFamily="49" charset="-122"/>
                <a:ea typeface="仿宋_GB2312" pitchFamily="49" charset="-122"/>
              </a:rPr>
              <a:t>标准</a:t>
            </a:r>
            <a:endParaRPr lang="zh-CN" altLang="en-US"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(5) IETF</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Internet Engineering Task Force</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:Internet</a:t>
            </a:r>
            <a:r>
              <a:rPr lang="zh-CN" altLang="en-US" sz="1800" dirty="0">
                <a:latin typeface="仿宋_GB2312" pitchFamily="49" charset="-122"/>
                <a:ea typeface="仿宋_GB2312" pitchFamily="49" charset="-122"/>
              </a:rPr>
              <a:t>标准</a:t>
            </a:r>
            <a:r>
              <a:rPr lang="en-US" altLang="zh-CN" sz="1800" dirty="0">
                <a:latin typeface="仿宋_GB2312" pitchFamily="49" charset="-122"/>
                <a:ea typeface="仿宋_GB2312" pitchFamily="49" charset="-122"/>
              </a:rPr>
              <a:t>,IP</a:t>
            </a:r>
            <a:r>
              <a:rPr lang="zh-CN" altLang="en-US" sz="1800" dirty="0">
                <a:latin typeface="仿宋_GB2312" pitchFamily="49" charset="-122"/>
                <a:ea typeface="仿宋_GB2312" pitchFamily="49" charset="-122"/>
              </a:rPr>
              <a:t>电话</a:t>
            </a:r>
            <a:r>
              <a:rPr lang="en-US" altLang="zh-CN" sz="1800" dirty="0">
                <a:latin typeface="仿宋_GB2312" pitchFamily="49" charset="-122"/>
                <a:ea typeface="仿宋_GB2312" pitchFamily="49" charset="-122"/>
              </a:rPr>
              <a:t>SIP</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(6) ATM </a:t>
            </a:r>
            <a:r>
              <a:rPr lang="zh-CN" altLang="en-US" sz="1800" dirty="0">
                <a:latin typeface="仿宋_GB2312" pitchFamily="49" charset="-122"/>
                <a:ea typeface="仿宋_GB2312" pitchFamily="49" charset="-122"/>
              </a:rPr>
              <a:t>标准：</a:t>
            </a:r>
            <a:r>
              <a:rPr lang="en-US" altLang="zh-CN" sz="1800" dirty="0">
                <a:latin typeface="仿宋_GB2312" pitchFamily="49" charset="-122"/>
                <a:ea typeface="仿宋_GB2312" pitchFamily="49" charset="-122"/>
              </a:rPr>
              <a:t>ATM </a:t>
            </a:r>
            <a:r>
              <a:rPr lang="zh-CN" altLang="en-US" sz="1800" dirty="0">
                <a:latin typeface="仿宋_GB2312" pitchFamily="49" charset="-122"/>
                <a:ea typeface="仿宋_GB2312" pitchFamily="49" charset="-122"/>
              </a:rPr>
              <a:t>论坛、</a:t>
            </a:r>
            <a:r>
              <a:rPr lang="en-US" altLang="zh-CN" sz="1800" dirty="0">
                <a:latin typeface="仿宋_GB2312" pitchFamily="49" charset="-122"/>
                <a:ea typeface="仿宋_GB2312" pitchFamily="49" charset="-122"/>
              </a:rPr>
              <a:t>IETF </a:t>
            </a:r>
            <a:r>
              <a:rPr lang="zh-CN" altLang="en-US" sz="1800" dirty="0">
                <a:latin typeface="仿宋_GB2312" pitchFamily="49" charset="-122"/>
                <a:ea typeface="仿宋_GB2312" pitchFamily="49" charset="-122"/>
              </a:rPr>
              <a:t>和 </a:t>
            </a:r>
            <a:r>
              <a:rPr lang="en-US" altLang="zh-CN" sz="1800" dirty="0">
                <a:latin typeface="仿宋_GB2312" pitchFamily="49" charset="-122"/>
                <a:ea typeface="仿宋_GB2312" pitchFamily="49" charset="-122"/>
              </a:rPr>
              <a:t>ITU-T </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(7) EIA (Electronics Industry Alliance):</a:t>
            </a:r>
            <a:r>
              <a:rPr lang="zh-CN" altLang="en-US" sz="1800" dirty="0">
                <a:latin typeface="仿宋_GB2312" pitchFamily="49" charset="-122"/>
                <a:ea typeface="仿宋_GB2312" pitchFamily="49" charset="-122"/>
              </a:rPr>
              <a:t>电子工业协会，</a:t>
            </a:r>
            <a:r>
              <a:rPr lang="en-US" altLang="zh-CN" sz="1800" dirty="0">
                <a:latin typeface="仿宋_GB2312" pitchFamily="49" charset="-122"/>
                <a:ea typeface="仿宋_GB2312" pitchFamily="49" charset="-122"/>
              </a:rPr>
              <a:t>EIA RS-232</a:t>
            </a:r>
            <a:endParaRPr lang="en-US" altLang="zh-CN" sz="1800" dirty="0">
              <a:latin typeface="仿宋_GB2312" pitchFamily="49" charset="-122"/>
              <a:ea typeface="仿宋_GB2312" pitchFamily="49" charset="-122"/>
            </a:endParaRPr>
          </a:p>
          <a:p>
            <a:pPr eaLnBrk="1" hangingPunct="1">
              <a:lnSpc>
                <a:spcPct val="105000"/>
              </a:lnSpc>
              <a:buNone/>
            </a:pPr>
            <a:r>
              <a:rPr lang="en-US" altLang="zh-CN" sz="1800" dirty="0">
                <a:latin typeface="仿宋_GB2312" pitchFamily="49" charset="-122"/>
                <a:ea typeface="仿宋_GB2312" pitchFamily="49" charset="-122"/>
              </a:rPr>
              <a:t>(8) TIA (tele Industry Alliance):</a:t>
            </a:r>
            <a:r>
              <a:rPr lang="zh-CN" altLang="en-US" sz="1800" dirty="0">
                <a:latin typeface="仿宋_GB2312" pitchFamily="49" charset="-122"/>
                <a:ea typeface="仿宋_GB2312" pitchFamily="49" charset="-122"/>
              </a:rPr>
              <a:t>电信工业协会</a:t>
            </a:r>
            <a:endParaRPr lang="zh-CN" altLang="en-US" sz="1800" dirty="0">
              <a:latin typeface="仿宋_GB2312" pitchFamily="49" charset="-122"/>
              <a:ea typeface="仿宋_GB2312" pitchFamily="49" charset="-122"/>
            </a:endParaRPr>
          </a:p>
          <a:p>
            <a:pPr eaLnBrk="1" hangingPunct="1">
              <a:lnSpc>
                <a:spcPct val="105000"/>
              </a:lnSpc>
              <a:buNone/>
            </a:pPr>
            <a:r>
              <a:rPr lang="zh-CN" altLang="en-US" sz="1800" dirty="0">
                <a:latin typeface="仿宋_GB2312" pitchFamily="49" charset="-122"/>
                <a:ea typeface="仿宋_GB2312" pitchFamily="49" charset="-122"/>
              </a:rPr>
              <a:t>    </a:t>
            </a:r>
            <a:r>
              <a:rPr lang="en-US" altLang="zh-CN" sz="1800" dirty="0">
                <a:latin typeface="仿宋_GB2312" pitchFamily="49" charset="-122"/>
                <a:ea typeface="仿宋_GB2312" pitchFamily="49" charset="-122"/>
              </a:rPr>
              <a:t>EIA/TIA</a:t>
            </a:r>
            <a:r>
              <a:rPr lang="zh-CN" altLang="en-US" sz="1800" dirty="0">
                <a:latin typeface="仿宋_GB2312" pitchFamily="49" charset="-122"/>
                <a:ea typeface="仿宋_GB2312" pitchFamily="49" charset="-122"/>
              </a:rPr>
              <a:t>：布线标准</a:t>
            </a:r>
            <a:endParaRPr lang="en-US" altLang="zh-CN" sz="1800" dirty="0">
              <a:latin typeface="仿宋_GB2312" pitchFamily="49" charset="-122"/>
              <a:ea typeface="仿宋_GB2312" pitchFamily="49" charset="-122"/>
            </a:endParaRPr>
          </a:p>
          <a:p>
            <a:pPr eaLnBrk="1" hangingPunct="1">
              <a:lnSpc>
                <a:spcPct val="105000"/>
              </a:lnSpc>
              <a:buNone/>
            </a:pPr>
            <a:endParaRPr lang="en-US" altLang="zh-CN" sz="1800" dirty="0">
              <a:latin typeface="仿宋_GB2312" pitchFamily="49" charset="-122"/>
              <a:ea typeface="仿宋_GB2312" pitchFamily="49" charset="-122"/>
            </a:endParaRPr>
          </a:p>
          <a:p>
            <a:pPr eaLnBrk="1" hangingPunct="1">
              <a:lnSpc>
                <a:spcPct val="105000"/>
              </a:lnSpc>
              <a:buNone/>
            </a:pPr>
            <a:endParaRPr lang="zh-CN" altLang="en-US" sz="1800" dirty="0">
              <a:latin typeface="仿宋_GB2312" pitchFamily="49" charset="-122"/>
              <a:ea typeface="仿宋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1440" tIns="45720" rIns="91440" bIns="45720" anchor="b" anchorCtr="0"/>
          <a:p>
            <a:pPr eaLnBrk="1" hangingPunct="1"/>
            <a:r>
              <a:rPr lang="en-US" altLang="zh-CN" dirty="0"/>
              <a:t>3. </a:t>
            </a:r>
            <a:r>
              <a:rPr lang="zh-CN" altLang="en-US" dirty="0"/>
              <a:t>计算机网络主要协议</a:t>
            </a:r>
            <a:endParaRPr lang="zh-CN" altLang="en-US" dirty="0"/>
          </a:p>
        </p:txBody>
      </p:sp>
      <p:sp>
        <p:nvSpPr>
          <p:cNvPr id="71683" name="Rectangle 3"/>
          <p:cNvSpPr>
            <a:spLocks noGrp="1"/>
          </p:cNvSpPr>
          <p:nvPr>
            <p:ph idx="1"/>
          </p:nvPr>
        </p:nvSpPr>
        <p:spPr>
          <a:xfrm>
            <a:off x="611188" y="2017713"/>
            <a:ext cx="4608512" cy="2851150"/>
          </a:xfrm>
          <a:ln/>
        </p:spPr>
        <p:txBody>
          <a:bodyPr vert="horz" wrap="square" lIns="91440" tIns="45720" rIns="91440" bIns="45720" anchor="t" anchorCtr="0"/>
          <a:p>
            <a:pPr eaLnBrk="1" hangingPunct="1">
              <a:lnSpc>
                <a:spcPct val="90000"/>
              </a:lnSpc>
              <a:buNone/>
            </a:pPr>
            <a:r>
              <a:rPr lang="en-US" altLang="zh-CN" sz="2800" dirty="0"/>
              <a:t>3.1 </a:t>
            </a:r>
            <a:r>
              <a:rPr lang="zh-CN" altLang="en-US" sz="2800" dirty="0"/>
              <a:t>数据通信</a:t>
            </a:r>
            <a:endParaRPr lang="en-US" altLang="zh-CN" sz="2800" dirty="0"/>
          </a:p>
          <a:p>
            <a:pPr eaLnBrk="1" hangingPunct="1">
              <a:lnSpc>
                <a:spcPct val="90000"/>
              </a:lnSpc>
              <a:buNone/>
            </a:pPr>
            <a:r>
              <a:rPr lang="en-US" altLang="zh-CN" sz="2800" dirty="0"/>
              <a:t>3.2 </a:t>
            </a:r>
            <a:r>
              <a:rPr lang="zh-CN" altLang="en-US" sz="2800" dirty="0"/>
              <a:t>点到点传输</a:t>
            </a:r>
            <a:endParaRPr lang="zh-CN" altLang="en-US" sz="2800" dirty="0"/>
          </a:p>
          <a:p>
            <a:pPr eaLnBrk="1" hangingPunct="1">
              <a:lnSpc>
                <a:spcPct val="90000"/>
              </a:lnSpc>
              <a:buNone/>
            </a:pPr>
            <a:r>
              <a:rPr lang="zh-CN" altLang="en-US" sz="2800" dirty="0"/>
              <a:t>     点到多点传输</a:t>
            </a:r>
            <a:endParaRPr lang="zh-CN" altLang="en-US" sz="2800" dirty="0"/>
          </a:p>
          <a:p>
            <a:pPr eaLnBrk="1" hangingPunct="1">
              <a:lnSpc>
                <a:spcPct val="90000"/>
              </a:lnSpc>
              <a:buNone/>
            </a:pPr>
            <a:r>
              <a:rPr lang="en-US" altLang="zh-CN" sz="2800" dirty="0"/>
              <a:t>3.3 </a:t>
            </a:r>
            <a:r>
              <a:rPr lang="zh-CN" altLang="en-US" sz="2800" dirty="0"/>
              <a:t>设备端到端传输</a:t>
            </a:r>
            <a:endParaRPr lang="zh-CN" altLang="en-US" sz="2800" dirty="0"/>
          </a:p>
          <a:p>
            <a:pPr eaLnBrk="1" hangingPunct="1">
              <a:lnSpc>
                <a:spcPct val="90000"/>
              </a:lnSpc>
              <a:buNone/>
            </a:pPr>
            <a:r>
              <a:rPr lang="en-US" altLang="zh-CN" sz="2800" dirty="0"/>
              <a:t>3.4 </a:t>
            </a:r>
            <a:r>
              <a:rPr lang="zh-CN" altLang="en-US" sz="2800" dirty="0"/>
              <a:t>进程间</a:t>
            </a:r>
            <a:r>
              <a:rPr lang="en-US" altLang="zh-CN" sz="2800" dirty="0"/>
              <a:t>(</a:t>
            </a:r>
            <a:r>
              <a:rPr lang="zh-CN" altLang="en-US" sz="2800" dirty="0"/>
              <a:t>端到端</a:t>
            </a:r>
            <a:r>
              <a:rPr lang="en-US" altLang="zh-CN" sz="2800" dirty="0"/>
              <a:t>)</a:t>
            </a:r>
            <a:r>
              <a:rPr lang="zh-CN" altLang="en-US" sz="2800" dirty="0"/>
              <a:t>传输</a:t>
            </a:r>
            <a:endParaRPr lang="en-US" altLang="zh-CN" sz="2800" dirty="0"/>
          </a:p>
          <a:p>
            <a:pPr eaLnBrk="1" hangingPunct="1">
              <a:lnSpc>
                <a:spcPct val="90000"/>
              </a:lnSpc>
              <a:buNone/>
            </a:pPr>
            <a:r>
              <a:rPr lang="en-US" altLang="zh-CN" sz="2800" dirty="0"/>
              <a:t>3.5 UDP</a:t>
            </a:r>
            <a:r>
              <a:rPr lang="zh-CN" altLang="en-US" sz="2800" dirty="0"/>
              <a:t>、</a:t>
            </a:r>
            <a:r>
              <a:rPr lang="en-US" altLang="zh-CN" sz="2800" dirty="0"/>
              <a:t>TCP</a:t>
            </a:r>
            <a:endParaRPr lang="zh-CN" altLang="en-US" sz="2800" dirty="0"/>
          </a:p>
          <a:p>
            <a:pPr eaLnBrk="1" hangingPunct="1">
              <a:lnSpc>
                <a:spcPct val="90000"/>
              </a:lnSpc>
              <a:buNone/>
            </a:pPr>
            <a:r>
              <a:rPr lang="en-US" altLang="zh-CN" sz="2800" dirty="0"/>
              <a:t>3.6 </a:t>
            </a:r>
            <a:r>
              <a:rPr lang="zh-CN" altLang="en-US" sz="2800" dirty="0"/>
              <a:t>重点协议</a:t>
            </a:r>
            <a:endParaRPr lang="zh-CN" altLang="en-US" sz="2800" dirty="0"/>
          </a:p>
        </p:txBody>
      </p:sp>
      <p:grpSp>
        <p:nvGrpSpPr>
          <p:cNvPr id="71684" name="Group 4"/>
          <p:cNvGrpSpPr/>
          <p:nvPr/>
        </p:nvGrpSpPr>
        <p:grpSpPr>
          <a:xfrm>
            <a:off x="5651500" y="1844675"/>
            <a:ext cx="3311525" cy="4262438"/>
            <a:chOff x="2640" y="480"/>
            <a:chExt cx="2628" cy="3456"/>
          </a:xfrm>
        </p:grpSpPr>
        <p:graphicFrame>
          <p:nvGraphicFramePr>
            <p:cNvPr id="71685" name="Object 5"/>
            <p:cNvGraphicFramePr>
              <a:graphicFrameLocks noChangeAspect="1"/>
            </p:cNvGraphicFramePr>
            <p:nvPr/>
          </p:nvGraphicFramePr>
          <p:xfrm>
            <a:off x="2640" y="480"/>
            <a:ext cx="2628" cy="2280"/>
          </p:xfrm>
          <a:graphic>
            <a:graphicData uri="http://schemas.openxmlformats.org/presentationml/2006/ole">
              <mc:AlternateContent xmlns:mc="http://schemas.openxmlformats.org/markup-compatibility/2006">
                <mc:Choice xmlns:v="urn:schemas-microsoft-com:vml" Requires="v">
                  <p:oleObj spid="_x0000_s3077" name="" r:id="rId1" imgW="4171950" imgH="3619500" progId="Paint.Picture">
                    <p:embed/>
                  </p:oleObj>
                </mc:Choice>
                <mc:Fallback>
                  <p:oleObj name="" r:id="rId1" imgW="4171950" imgH="3619500" progId="Paint.Picture">
                    <p:embed/>
                    <p:pic>
                      <p:nvPicPr>
                        <p:cNvPr id="0" name="图片 3076"/>
                        <p:cNvPicPr/>
                        <p:nvPr/>
                      </p:nvPicPr>
                      <p:blipFill>
                        <a:blip r:embed="rId2"/>
                        <a:stretch>
                          <a:fillRect/>
                        </a:stretch>
                      </p:blipFill>
                      <p:spPr>
                        <a:xfrm>
                          <a:off x="2640" y="480"/>
                          <a:ext cx="2628" cy="2280"/>
                        </a:xfrm>
                        <a:prstGeom prst="rect">
                          <a:avLst/>
                        </a:prstGeom>
                        <a:noFill/>
                        <a:ln w="38100">
                          <a:noFill/>
                          <a:miter/>
                        </a:ln>
                      </p:spPr>
                    </p:pic>
                  </p:oleObj>
                </mc:Fallback>
              </mc:AlternateContent>
            </a:graphicData>
          </a:graphic>
        </p:graphicFrame>
        <p:sp>
          <p:nvSpPr>
            <p:cNvPr id="71686" name="Line 6"/>
            <p:cNvSpPr/>
            <p:nvPr/>
          </p:nvSpPr>
          <p:spPr>
            <a:xfrm>
              <a:off x="3264" y="1920"/>
              <a:ext cx="0" cy="1344"/>
            </a:xfrm>
            <a:prstGeom prst="line">
              <a:avLst/>
            </a:prstGeom>
            <a:ln w="9525" cap="flat" cmpd="sng">
              <a:solidFill>
                <a:srgbClr val="0000FF"/>
              </a:solidFill>
              <a:prstDash val="solid"/>
              <a:headEnd type="none" w="med" len="med"/>
              <a:tailEnd type="none" w="med" len="med"/>
            </a:ln>
          </p:spPr>
        </p:sp>
        <p:sp>
          <p:nvSpPr>
            <p:cNvPr id="71687" name="Line 7"/>
            <p:cNvSpPr/>
            <p:nvPr/>
          </p:nvSpPr>
          <p:spPr>
            <a:xfrm>
              <a:off x="4032" y="2304"/>
              <a:ext cx="0" cy="960"/>
            </a:xfrm>
            <a:prstGeom prst="line">
              <a:avLst/>
            </a:prstGeom>
            <a:ln w="9525" cap="flat" cmpd="sng">
              <a:solidFill>
                <a:srgbClr val="0000FF"/>
              </a:solidFill>
              <a:prstDash val="solid"/>
              <a:headEnd type="none" w="med" len="med"/>
              <a:tailEnd type="none" w="med" len="med"/>
            </a:ln>
          </p:spPr>
        </p:sp>
        <p:sp>
          <p:nvSpPr>
            <p:cNvPr id="71688" name="Line 8"/>
            <p:cNvSpPr/>
            <p:nvPr/>
          </p:nvSpPr>
          <p:spPr>
            <a:xfrm>
              <a:off x="3264" y="3264"/>
              <a:ext cx="0" cy="336"/>
            </a:xfrm>
            <a:prstGeom prst="line">
              <a:avLst/>
            </a:prstGeom>
            <a:ln w="9525" cap="flat" cmpd="sng">
              <a:solidFill>
                <a:srgbClr val="FF0000"/>
              </a:solidFill>
              <a:prstDash val="solid"/>
              <a:headEnd type="none" w="med" len="med"/>
              <a:tailEnd type="none" w="med" len="med"/>
            </a:ln>
          </p:spPr>
        </p:sp>
        <p:sp>
          <p:nvSpPr>
            <p:cNvPr id="71689" name="Line 9"/>
            <p:cNvSpPr/>
            <p:nvPr/>
          </p:nvSpPr>
          <p:spPr>
            <a:xfrm>
              <a:off x="4560" y="1728"/>
              <a:ext cx="0" cy="1872"/>
            </a:xfrm>
            <a:prstGeom prst="line">
              <a:avLst/>
            </a:prstGeom>
            <a:ln w="9525" cap="flat" cmpd="sng">
              <a:solidFill>
                <a:srgbClr val="FF0000"/>
              </a:solidFill>
              <a:prstDash val="solid"/>
              <a:headEnd type="none" w="med" len="med"/>
              <a:tailEnd type="none" w="med" len="med"/>
            </a:ln>
          </p:spPr>
        </p:sp>
        <p:sp>
          <p:nvSpPr>
            <p:cNvPr id="71690" name="Line 10"/>
            <p:cNvSpPr/>
            <p:nvPr/>
          </p:nvSpPr>
          <p:spPr>
            <a:xfrm>
              <a:off x="3264" y="3216"/>
              <a:ext cx="768" cy="0"/>
            </a:xfrm>
            <a:prstGeom prst="line">
              <a:avLst/>
            </a:prstGeom>
            <a:ln w="9525" cap="flat" cmpd="sng">
              <a:solidFill>
                <a:srgbClr val="0000FF"/>
              </a:solidFill>
              <a:prstDash val="solid"/>
              <a:headEnd type="triangle" w="lg" len="lg"/>
              <a:tailEnd type="triangle" w="lg" len="lg"/>
            </a:ln>
          </p:spPr>
        </p:sp>
        <p:sp>
          <p:nvSpPr>
            <p:cNvPr id="71691" name="Text Box 11"/>
            <p:cNvSpPr txBox="1"/>
            <p:nvPr/>
          </p:nvSpPr>
          <p:spPr>
            <a:xfrm>
              <a:off x="3264" y="2823"/>
              <a:ext cx="768" cy="44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数据</a:t>
              </a:r>
              <a:endParaRPr lang="zh-CN" altLang="en-US" sz="2000" dirty="0">
                <a:solidFill>
                  <a:srgbClr val="000000"/>
                </a:solidFill>
                <a:latin typeface="Times New Roman" panose="02020603050405020304" pitchFamily="18" charset="0"/>
              </a:endParaRPr>
            </a:p>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链路层</a:t>
              </a:r>
              <a:endParaRPr lang="zh-CN" altLang="en-US" sz="2000" dirty="0">
                <a:solidFill>
                  <a:srgbClr val="000000"/>
                </a:solidFill>
                <a:latin typeface="Times New Roman" panose="02020603050405020304" pitchFamily="18" charset="0"/>
              </a:endParaRPr>
            </a:p>
          </p:txBody>
        </p:sp>
        <p:sp>
          <p:nvSpPr>
            <p:cNvPr id="71692" name="Line 12"/>
            <p:cNvSpPr/>
            <p:nvPr/>
          </p:nvSpPr>
          <p:spPr>
            <a:xfrm>
              <a:off x="3264" y="3552"/>
              <a:ext cx="1296" cy="0"/>
            </a:xfrm>
            <a:prstGeom prst="line">
              <a:avLst/>
            </a:prstGeom>
            <a:ln w="9525" cap="flat" cmpd="sng">
              <a:solidFill>
                <a:srgbClr val="FF0000"/>
              </a:solidFill>
              <a:prstDash val="solid"/>
              <a:headEnd type="triangle" w="lg" len="lg"/>
              <a:tailEnd type="triangle" w="lg" len="lg"/>
            </a:ln>
          </p:spPr>
        </p:sp>
        <p:sp>
          <p:nvSpPr>
            <p:cNvPr id="71693" name="Text Box 13"/>
            <p:cNvSpPr txBox="1"/>
            <p:nvPr/>
          </p:nvSpPr>
          <p:spPr>
            <a:xfrm>
              <a:off x="3552" y="3361"/>
              <a:ext cx="769" cy="22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网络层</a:t>
              </a:r>
              <a:endParaRPr lang="zh-CN" altLang="en-US" sz="2000" dirty="0">
                <a:solidFill>
                  <a:srgbClr val="000000"/>
                </a:solidFill>
                <a:latin typeface="Times New Roman" panose="02020603050405020304" pitchFamily="18" charset="0"/>
              </a:endParaRPr>
            </a:p>
          </p:txBody>
        </p:sp>
        <p:sp>
          <p:nvSpPr>
            <p:cNvPr id="71694" name="Line 14"/>
            <p:cNvSpPr/>
            <p:nvPr/>
          </p:nvSpPr>
          <p:spPr>
            <a:xfrm>
              <a:off x="2880" y="1968"/>
              <a:ext cx="0" cy="1968"/>
            </a:xfrm>
            <a:prstGeom prst="line">
              <a:avLst/>
            </a:prstGeom>
            <a:ln w="9525" cap="flat" cmpd="sng">
              <a:solidFill>
                <a:srgbClr val="006600"/>
              </a:solidFill>
              <a:prstDash val="solid"/>
              <a:headEnd type="none" w="med" len="med"/>
              <a:tailEnd type="none" w="med" len="med"/>
            </a:ln>
          </p:spPr>
        </p:sp>
        <p:sp>
          <p:nvSpPr>
            <p:cNvPr id="71695" name="Line 15"/>
            <p:cNvSpPr/>
            <p:nvPr/>
          </p:nvSpPr>
          <p:spPr>
            <a:xfrm>
              <a:off x="4896" y="2304"/>
              <a:ext cx="0" cy="1632"/>
            </a:xfrm>
            <a:prstGeom prst="line">
              <a:avLst/>
            </a:prstGeom>
            <a:ln w="9525" cap="flat" cmpd="sng">
              <a:solidFill>
                <a:srgbClr val="006600"/>
              </a:solidFill>
              <a:prstDash val="solid"/>
              <a:headEnd type="none" w="med" len="med"/>
              <a:tailEnd type="none" w="med" len="med"/>
            </a:ln>
          </p:spPr>
        </p:sp>
        <p:sp>
          <p:nvSpPr>
            <p:cNvPr id="71696" name="Line 16"/>
            <p:cNvSpPr/>
            <p:nvPr/>
          </p:nvSpPr>
          <p:spPr>
            <a:xfrm>
              <a:off x="2880" y="3888"/>
              <a:ext cx="2016" cy="0"/>
            </a:xfrm>
            <a:prstGeom prst="line">
              <a:avLst/>
            </a:prstGeom>
            <a:ln w="9525" cap="flat" cmpd="sng">
              <a:solidFill>
                <a:srgbClr val="006600"/>
              </a:solidFill>
              <a:prstDash val="solid"/>
              <a:headEnd type="triangle" w="lg" len="lg"/>
              <a:tailEnd type="triangle" w="lg" len="lg"/>
            </a:ln>
          </p:spPr>
        </p:sp>
        <p:sp>
          <p:nvSpPr>
            <p:cNvPr id="71697" name="Text Box 17"/>
            <p:cNvSpPr txBox="1"/>
            <p:nvPr/>
          </p:nvSpPr>
          <p:spPr>
            <a:xfrm>
              <a:off x="3552" y="3667"/>
              <a:ext cx="769" cy="22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传输层</a:t>
              </a:r>
              <a:endParaRPr lang="zh-CN" altLang="en-US" sz="2000" dirty="0">
                <a:solidFill>
                  <a:srgbClr val="000000"/>
                </a:solidFill>
                <a:latin typeface="Times New Roman" panose="02020603050405020304"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ln/>
        </p:spPr>
        <p:txBody>
          <a:bodyPr vert="horz" wrap="square" lIns="91440" tIns="45720" rIns="91440" bIns="45720" anchor="b" anchorCtr="0"/>
          <a:p>
            <a:r>
              <a:rPr lang="zh-CN" altLang="en-US" sz="3200" b="1" dirty="0"/>
              <a:t>数据通信基本概念</a:t>
            </a:r>
            <a:endParaRPr lang="zh-CN" altLang="en-US" sz="3200" b="1" dirty="0"/>
          </a:p>
        </p:txBody>
      </p:sp>
      <p:sp>
        <p:nvSpPr>
          <p:cNvPr id="72707" name="内容占位符 2"/>
          <p:cNvSpPr>
            <a:spLocks noGrp="1"/>
          </p:cNvSpPr>
          <p:nvPr>
            <p:ph idx="1"/>
          </p:nvPr>
        </p:nvSpPr>
        <p:spPr>
          <a:ln/>
        </p:spPr>
        <p:txBody>
          <a:bodyPr vert="horz" wrap="square" lIns="91440" tIns="45720" rIns="91440" bIns="45720" anchor="t" anchorCtr="0"/>
          <a:p>
            <a:r>
              <a:rPr lang="zh-CN" altLang="en-US" sz="2800" dirty="0"/>
              <a:t>信息、数据和信号</a:t>
            </a:r>
            <a:endParaRPr lang="en-US" altLang="zh-CN" sz="2800" dirty="0"/>
          </a:p>
          <a:p>
            <a:r>
              <a:rPr lang="zh-CN" altLang="en-US" sz="2800" dirty="0"/>
              <a:t>信道（模拟和数字）</a:t>
            </a:r>
            <a:endParaRPr lang="en-US" altLang="zh-CN" sz="2800" dirty="0"/>
          </a:p>
          <a:p>
            <a:r>
              <a:rPr lang="zh-CN" altLang="en-US" sz="2800" b="1" dirty="0"/>
              <a:t>码元</a:t>
            </a:r>
            <a:endParaRPr lang="en-US" altLang="zh-CN" sz="2800" b="1" dirty="0"/>
          </a:p>
          <a:p>
            <a:r>
              <a:rPr lang="zh-CN" altLang="en-US" sz="2800" b="1" dirty="0"/>
              <a:t>调制：</a:t>
            </a:r>
            <a:r>
              <a:rPr lang="zh-CN" altLang="en-US" sz="2800" dirty="0">
                <a:solidFill>
                  <a:srgbClr val="C00000"/>
                </a:solidFill>
              </a:rPr>
              <a:t>基带调制、带通调制</a:t>
            </a:r>
            <a:endParaRPr lang="en-US" altLang="zh-CN" sz="2800" b="1" dirty="0"/>
          </a:p>
          <a:p>
            <a:r>
              <a:rPr lang="zh-CN" altLang="en-US" sz="2800" b="1" dirty="0"/>
              <a:t>比特率、波特率、信道容量和数据传输速率（</a:t>
            </a:r>
            <a:r>
              <a:rPr lang="en-US" altLang="zh-CN" sz="2800" b="1" dirty="0"/>
              <a:t>Nyquist</a:t>
            </a:r>
            <a:r>
              <a:rPr lang="zh-CN" altLang="en-US" sz="2800" b="1" dirty="0"/>
              <a:t>和</a:t>
            </a:r>
            <a:r>
              <a:rPr lang="en-US" altLang="zh-CN" sz="2800" b="1" dirty="0"/>
              <a:t>Shannon</a:t>
            </a:r>
            <a:r>
              <a:rPr lang="zh-CN" altLang="en-US" sz="2800" b="1" dirty="0"/>
              <a:t>）</a:t>
            </a:r>
            <a:endParaRPr lang="en-US" altLang="zh-CN"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3"/>
          <p:cNvSpPr>
            <a:spLocks noGrp="1"/>
          </p:cNvSpPr>
          <p:nvPr>
            <p:ph idx="1"/>
          </p:nvPr>
        </p:nvSpPr>
        <p:spPr>
          <a:xfrm>
            <a:off x="179388" y="1989138"/>
            <a:ext cx="7772400" cy="1511300"/>
          </a:xfrm>
          <a:ln/>
        </p:spPr>
        <p:txBody>
          <a:bodyPr vert="horz" wrap="square" lIns="91440" tIns="45720" rIns="91440" bIns="45720" anchor="t" anchorCtr="0"/>
          <a:p>
            <a:pPr eaLnBrk="1" hangingPunct="1">
              <a:lnSpc>
                <a:spcPct val="90000"/>
              </a:lnSpc>
              <a:buNone/>
            </a:pPr>
            <a:r>
              <a:rPr lang="zh-CN" altLang="en-US" sz="2800" dirty="0">
                <a:latin typeface="仿宋_GB2312" pitchFamily="49" charset="-122"/>
                <a:ea typeface="仿宋_GB2312" pitchFamily="49" charset="-122"/>
              </a:rPr>
              <a:t>通信约束：</a:t>
            </a:r>
            <a:endParaRPr lang="zh-CN" altLang="en-US" sz="2800" dirty="0">
              <a:latin typeface="仿宋_GB2312" pitchFamily="49" charset="-122"/>
              <a:ea typeface="仿宋_GB2312" pitchFamily="49" charset="-122"/>
            </a:endParaRPr>
          </a:p>
          <a:p>
            <a:pPr eaLnBrk="1" hangingPunct="1">
              <a:lnSpc>
                <a:spcPct val="90000"/>
              </a:lnSpc>
              <a:buNone/>
            </a:pPr>
            <a:r>
              <a:rPr lang="zh-CN" altLang="en-US" sz="2800" dirty="0">
                <a:latin typeface="仿宋_GB2312" pitchFamily="49" charset="-122"/>
                <a:ea typeface="仿宋_GB2312" pitchFamily="49" charset="-122"/>
              </a:rPr>
              <a:t>    </a:t>
            </a:r>
            <a:r>
              <a:rPr lang="en-US" altLang="zh-CN" sz="2800" dirty="0">
                <a:latin typeface="仿宋_GB2312" pitchFamily="49" charset="-122"/>
                <a:ea typeface="仿宋_GB2312" pitchFamily="49" charset="-122"/>
              </a:rPr>
              <a:t>(1) </a:t>
            </a:r>
            <a:r>
              <a:rPr lang="zh-CN" altLang="en-US" sz="2800" dirty="0">
                <a:latin typeface="仿宋_GB2312" pitchFamily="49" charset="-122"/>
                <a:ea typeface="仿宋_GB2312" pitchFamily="49" charset="-122"/>
              </a:rPr>
              <a:t>物理线路不能保证</a:t>
            </a:r>
            <a:r>
              <a:rPr lang="en-US" altLang="zh-CN" sz="2800" dirty="0">
                <a:latin typeface="仿宋_GB2312" pitchFamily="49" charset="-122"/>
                <a:ea typeface="仿宋_GB2312" pitchFamily="49" charset="-122"/>
              </a:rPr>
              <a:t>100%</a:t>
            </a:r>
            <a:r>
              <a:rPr lang="zh-CN" altLang="en-US" sz="2800" dirty="0">
                <a:latin typeface="仿宋_GB2312" pitchFamily="49" charset="-122"/>
                <a:ea typeface="仿宋_GB2312" pitchFamily="49" charset="-122"/>
              </a:rPr>
              <a:t>可靠</a:t>
            </a:r>
            <a:endParaRPr lang="zh-CN" altLang="en-US" sz="2800" dirty="0">
              <a:latin typeface="仿宋_GB2312" pitchFamily="49" charset="-122"/>
              <a:ea typeface="仿宋_GB2312" pitchFamily="49" charset="-122"/>
            </a:endParaRPr>
          </a:p>
          <a:p>
            <a:pPr eaLnBrk="1" hangingPunct="1">
              <a:lnSpc>
                <a:spcPct val="90000"/>
              </a:lnSpc>
              <a:buNone/>
            </a:pPr>
            <a:r>
              <a:rPr lang="zh-CN" altLang="en-US" sz="2800" dirty="0">
                <a:latin typeface="仿宋_GB2312" pitchFamily="49" charset="-122"/>
                <a:ea typeface="仿宋_GB2312" pitchFamily="49" charset="-122"/>
              </a:rPr>
              <a:t>    </a:t>
            </a:r>
            <a:r>
              <a:rPr lang="en-US" altLang="zh-CN" sz="2800" dirty="0">
                <a:latin typeface="仿宋_GB2312" pitchFamily="49" charset="-122"/>
                <a:ea typeface="仿宋_GB2312" pitchFamily="49" charset="-122"/>
              </a:rPr>
              <a:t>(2) </a:t>
            </a:r>
            <a:r>
              <a:rPr lang="zh-CN" altLang="en-US" sz="2800" dirty="0">
                <a:latin typeface="仿宋_GB2312" pitchFamily="49" charset="-122"/>
                <a:ea typeface="仿宋_GB2312" pitchFamily="49" charset="-122"/>
              </a:rPr>
              <a:t>如何在物理链路上提供可靠传输？</a:t>
            </a:r>
            <a:endParaRPr lang="zh-CN" altLang="en-US" sz="2800" dirty="0">
              <a:latin typeface="仿宋_GB2312" pitchFamily="49" charset="-122"/>
              <a:ea typeface="仿宋_GB2312" pitchFamily="49" charset="-122"/>
            </a:endParaRPr>
          </a:p>
        </p:txBody>
      </p:sp>
      <p:sp>
        <p:nvSpPr>
          <p:cNvPr id="73731" name="Rectangle 4"/>
          <p:cNvSpPr/>
          <p:nvPr/>
        </p:nvSpPr>
        <p:spPr>
          <a:xfrm>
            <a:off x="179388" y="3644900"/>
            <a:ext cx="7772400" cy="208915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342900" lvl="0" indent="-342900" eaLnBrk="1" hangingPunct="1">
              <a:buNone/>
            </a:pPr>
            <a:r>
              <a:rPr lang="zh-CN" altLang="en-US" sz="2800" dirty="0">
                <a:latin typeface="仿宋_GB2312" pitchFamily="49" charset="-122"/>
                <a:ea typeface="仿宋_GB2312" pitchFamily="49" charset="-122"/>
              </a:rPr>
              <a:t>物理通信需要解决的问题：</a:t>
            </a:r>
            <a:endParaRPr lang="zh-CN" altLang="en-US" sz="2800" dirty="0">
              <a:latin typeface="仿宋_GB2312" pitchFamily="49" charset="-122"/>
              <a:ea typeface="仿宋_GB2312" pitchFamily="49" charset="-122"/>
            </a:endParaRPr>
          </a:p>
          <a:p>
            <a:pPr marL="342900" lvl="0" indent="-342900" eaLnBrk="1" hangingPunct="1">
              <a:buNone/>
            </a:pPr>
            <a:r>
              <a:rPr lang="zh-CN" altLang="en-US" sz="2800" dirty="0">
                <a:latin typeface="仿宋_GB2312" pitchFamily="49" charset="-122"/>
                <a:ea typeface="仿宋_GB2312" pitchFamily="49" charset="-122"/>
              </a:rPr>
              <a:t>    </a:t>
            </a:r>
            <a:r>
              <a:rPr lang="en-US" altLang="zh-CN" sz="2800" dirty="0">
                <a:latin typeface="仿宋_GB2312" pitchFamily="49" charset="-122"/>
                <a:ea typeface="仿宋_GB2312" pitchFamily="49" charset="-122"/>
              </a:rPr>
              <a:t>(1) 0</a:t>
            </a:r>
            <a:r>
              <a:rPr lang="zh-CN" altLang="en-US" sz="2800" dirty="0">
                <a:latin typeface="仿宋_GB2312" pitchFamily="49" charset="-122"/>
                <a:ea typeface="仿宋_GB2312" pitchFamily="49" charset="-122"/>
              </a:rPr>
              <a:t>、</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数据如何从一端传输到另外一端？</a:t>
            </a:r>
            <a:endParaRPr lang="zh-CN" altLang="en-US" sz="2800" dirty="0">
              <a:latin typeface="仿宋_GB2312" pitchFamily="49" charset="-122"/>
              <a:ea typeface="仿宋_GB2312" pitchFamily="49" charset="-122"/>
            </a:endParaRPr>
          </a:p>
          <a:p>
            <a:pPr marL="342900" lvl="0" indent="-342900" eaLnBrk="1" hangingPunct="1">
              <a:buNone/>
            </a:pPr>
            <a:r>
              <a:rPr lang="zh-CN" altLang="en-US" sz="2800" dirty="0">
                <a:latin typeface="仿宋_GB2312" pitchFamily="49" charset="-122"/>
                <a:ea typeface="仿宋_GB2312" pitchFamily="49" charset="-122"/>
              </a:rPr>
              <a:t>        数据如何转换成信号？</a:t>
            </a:r>
            <a:endParaRPr lang="zh-CN" altLang="en-US" sz="2800" dirty="0">
              <a:latin typeface="仿宋_GB2312" pitchFamily="49" charset="-122"/>
              <a:ea typeface="仿宋_GB2312" pitchFamily="49" charset="-122"/>
            </a:endParaRPr>
          </a:p>
          <a:p>
            <a:pPr marL="342900" lvl="0" indent="-342900" eaLnBrk="1" hangingPunct="1">
              <a:buNone/>
            </a:pPr>
            <a:r>
              <a:rPr lang="zh-CN" altLang="en-US" sz="2800" dirty="0">
                <a:latin typeface="仿宋_GB2312" pitchFamily="49" charset="-122"/>
                <a:ea typeface="仿宋_GB2312" pitchFamily="49" charset="-122"/>
              </a:rPr>
              <a:t>    </a:t>
            </a:r>
            <a:r>
              <a:rPr lang="en-US" altLang="zh-CN" sz="2800" dirty="0">
                <a:latin typeface="仿宋_GB2312" pitchFamily="49" charset="-122"/>
                <a:ea typeface="仿宋_GB2312" pitchFamily="49" charset="-122"/>
              </a:rPr>
              <a:t>(2) </a:t>
            </a:r>
            <a:r>
              <a:rPr lang="zh-CN" altLang="en-US" sz="2800" dirty="0">
                <a:latin typeface="仿宋_GB2312" pitchFamily="49" charset="-122"/>
                <a:ea typeface="仿宋_GB2312" pitchFamily="49" charset="-122"/>
              </a:rPr>
              <a:t>如何解决工程问题？</a:t>
            </a:r>
            <a:endParaRPr lang="zh-CN" altLang="en-US" sz="2800" dirty="0">
              <a:latin typeface="仿宋_GB2312" pitchFamily="49" charset="-122"/>
              <a:ea typeface="仿宋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900113" y="836613"/>
            <a:ext cx="7577137" cy="839787"/>
          </a:xfrm>
          <a:ln/>
        </p:spPr>
        <p:txBody>
          <a:bodyPr vert="horz" wrap="square" lIns="91440" tIns="45720" rIns="91440" bIns="45720" anchor="b" anchorCtr="0"/>
          <a:p>
            <a:pPr eaLnBrk="1" hangingPunct="1"/>
            <a:r>
              <a:rPr lang="en-US" altLang="zh-CN" dirty="0"/>
              <a:t>0</a:t>
            </a:r>
            <a:r>
              <a:rPr lang="zh-CN" altLang="en-US" dirty="0"/>
              <a:t>、</a:t>
            </a:r>
            <a:r>
              <a:rPr lang="en-US" altLang="zh-CN" dirty="0"/>
              <a:t>1</a:t>
            </a:r>
            <a:r>
              <a:rPr lang="zh-CN" altLang="en-US" dirty="0"/>
              <a:t>数据如何变成信号？</a:t>
            </a:r>
            <a:endParaRPr lang="zh-CN" altLang="en-US" dirty="0"/>
          </a:p>
        </p:txBody>
      </p:sp>
      <p:sp>
        <p:nvSpPr>
          <p:cNvPr id="74755" name="Rectangle 3"/>
          <p:cNvSpPr>
            <a:spLocks noGrp="1"/>
          </p:cNvSpPr>
          <p:nvPr>
            <p:ph idx="1"/>
          </p:nvPr>
        </p:nvSpPr>
        <p:spPr>
          <a:xfrm>
            <a:off x="323850" y="2017713"/>
            <a:ext cx="7272338" cy="2851150"/>
          </a:xfrm>
          <a:ln/>
        </p:spPr>
        <p:txBody>
          <a:bodyPr vert="horz" wrap="square" lIns="91440" tIns="45720" rIns="91440" bIns="45720" anchor="t" anchorCtr="0"/>
          <a:p>
            <a:pPr eaLnBrk="1" hangingPunct="1">
              <a:lnSpc>
                <a:spcPct val="80000"/>
              </a:lnSpc>
              <a:buNone/>
            </a:pPr>
            <a:r>
              <a:rPr lang="zh-CN" altLang="en-US" sz="2800" dirty="0">
                <a:latin typeface="仿宋_GB2312" pitchFamily="49" charset="-122"/>
                <a:ea typeface="仿宋_GB2312" pitchFamily="49" charset="-122"/>
              </a:rPr>
              <a:t>问题</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：采用什么来表示信号？</a:t>
            </a:r>
            <a:endParaRPr lang="zh-CN" altLang="en-US" sz="2800" dirty="0">
              <a:latin typeface="仿宋_GB2312" pitchFamily="49" charset="-122"/>
              <a:ea typeface="仿宋_GB2312" pitchFamily="49" charset="-122"/>
            </a:endParaRPr>
          </a:p>
          <a:p>
            <a:pPr eaLnBrk="1" hangingPunct="1">
              <a:lnSpc>
                <a:spcPct val="80000"/>
              </a:lnSpc>
              <a:buNone/>
            </a:pPr>
            <a:r>
              <a:rPr lang="zh-CN" altLang="en-US" sz="2800" dirty="0">
                <a:latin typeface="仿宋_GB2312" pitchFamily="49" charset="-122"/>
                <a:ea typeface="仿宋_GB2312" pitchFamily="49" charset="-122"/>
              </a:rPr>
              <a:t>       电信号、光信号</a:t>
            </a:r>
            <a:endParaRPr lang="zh-CN" altLang="en-US" sz="2800" dirty="0">
              <a:latin typeface="仿宋_GB2312" pitchFamily="49" charset="-122"/>
              <a:ea typeface="仿宋_GB2312" pitchFamily="49" charset="-122"/>
            </a:endParaRPr>
          </a:p>
          <a:p>
            <a:pPr eaLnBrk="1" hangingPunct="1">
              <a:lnSpc>
                <a:spcPct val="80000"/>
              </a:lnSpc>
              <a:buNone/>
            </a:pPr>
            <a:r>
              <a:rPr lang="zh-CN" altLang="en-US" sz="2800" dirty="0">
                <a:latin typeface="仿宋_GB2312" pitchFamily="49" charset="-122"/>
                <a:ea typeface="仿宋_GB2312" pitchFamily="49" charset="-122"/>
              </a:rPr>
              <a:t>问题</a:t>
            </a:r>
            <a:r>
              <a:rPr lang="en-US" altLang="zh-CN" sz="2800" dirty="0">
                <a:latin typeface="仿宋_GB2312" pitchFamily="49" charset="-122"/>
                <a:ea typeface="仿宋_GB2312" pitchFamily="49" charset="-122"/>
              </a:rPr>
              <a:t>2</a:t>
            </a:r>
            <a:r>
              <a:rPr lang="zh-CN" altLang="en-US" sz="2800" dirty="0">
                <a:latin typeface="仿宋_GB2312" pitchFamily="49" charset="-122"/>
                <a:ea typeface="仿宋_GB2312" pitchFamily="49" charset="-122"/>
              </a:rPr>
              <a:t>：模拟信号：电流信号</a:t>
            </a:r>
            <a:endParaRPr lang="en-US" altLang="zh-CN" sz="2800" dirty="0">
              <a:latin typeface="仿宋_GB2312" pitchFamily="49" charset="-122"/>
              <a:ea typeface="仿宋_GB2312" pitchFamily="49" charset="-122"/>
            </a:endParaRPr>
          </a:p>
          <a:p>
            <a:pPr eaLnBrk="1" hangingPunct="1">
              <a:lnSpc>
                <a:spcPct val="80000"/>
              </a:lnSpc>
              <a:buNone/>
            </a:pPr>
            <a:r>
              <a:rPr lang="zh-CN" altLang="en-US" sz="2800" dirty="0">
                <a:latin typeface="仿宋_GB2312" pitchFamily="49" charset="-122"/>
                <a:ea typeface="仿宋_GB2312" pitchFamily="49" charset="-122"/>
              </a:rPr>
              <a:t>       数字信号：脉冲信号</a:t>
            </a:r>
            <a:endParaRPr lang="zh-CN" altLang="en-US" sz="2800" dirty="0">
              <a:latin typeface="仿宋_GB2312" pitchFamily="49" charset="-122"/>
              <a:ea typeface="仿宋_GB2312" pitchFamily="49" charset="-122"/>
            </a:endParaRPr>
          </a:p>
          <a:p>
            <a:pPr eaLnBrk="1" hangingPunct="1">
              <a:lnSpc>
                <a:spcPct val="80000"/>
              </a:lnSpc>
              <a:buNone/>
            </a:pPr>
            <a:r>
              <a:rPr lang="zh-CN" altLang="en-US" sz="2800" dirty="0">
                <a:latin typeface="仿宋_GB2312" pitchFamily="49" charset="-122"/>
                <a:ea typeface="仿宋_GB2312" pitchFamily="49" charset="-122"/>
              </a:rPr>
              <a:t>         数字数据</a:t>
            </a:r>
            <a:r>
              <a:rPr lang="zh-CN" altLang="en-US" sz="2800" dirty="0">
                <a:latin typeface="仿宋_GB2312" pitchFamily="49" charset="-122"/>
                <a:ea typeface="仿宋_GB2312" pitchFamily="49" charset="-122"/>
                <a:sym typeface="Wingdings" panose="05000000000000000000" pitchFamily="2" charset="2"/>
              </a:rPr>
              <a:t>模拟信号：</a:t>
            </a:r>
            <a:endParaRPr lang="zh-CN" altLang="en-US" sz="2800" dirty="0">
              <a:latin typeface="仿宋_GB2312" pitchFamily="49" charset="-122"/>
              <a:ea typeface="仿宋_GB2312" pitchFamily="49" charset="-122"/>
              <a:sym typeface="Wingdings" panose="05000000000000000000" pitchFamily="2" charset="2"/>
            </a:endParaRPr>
          </a:p>
          <a:p>
            <a:pPr eaLnBrk="1" hangingPunct="1">
              <a:lnSpc>
                <a:spcPct val="80000"/>
              </a:lnSpc>
              <a:buNone/>
            </a:pPr>
            <a:r>
              <a:rPr lang="zh-CN" altLang="en-US" sz="2800" dirty="0">
                <a:latin typeface="仿宋_GB2312" pitchFamily="49" charset="-122"/>
                <a:ea typeface="仿宋_GB2312" pitchFamily="49" charset="-122"/>
                <a:sym typeface="Wingdings" panose="05000000000000000000" pitchFamily="2" charset="2"/>
              </a:rPr>
              <a:t>             调制、调制解调器</a:t>
            </a:r>
            <a:endParaRPr lang="zh-CN" altLang="en-US" sz="2800" dirty="0">
              <a:latin typeface="仿宋_GB2312" pitchFamily="49" charset="-122"/>
              <a:ea typeface="仿宋_GB2312" pitchFamily="49" charset="-122"/>
            </a:endParaRPr>
          </a:p>
          <a:p>
            <a:pPr eaLnBrk="1" hangingPunct="1">
              <a:lnSpc>
                <a:spcPct val="80000"/>
              </a:lnSpc>
              <a:buNone/>
            </a:pPr>
            <a:r>
              <a:rPr lang="zh-CN" altLang="en-US" sz="2800" dirty="0">
                <a:latin typeface="仿宋_GB2312" pitchFamily="49" charset="-122"/>
                <a:ea typeface="仿宋_GB2312" pitchFamily="49" charset="-122"/>
              </a:rPr>
              <a:t>         数字数据</a:t>
            </a:r>
            <a:r>
              <a:rPr lang="zh-CN" altLang="en-US" sz="2800" dirty="0">
                <a:latin typeface="仿宋_GB2312" pitchFamily="49" charset="-122"/>
                <a:ea typeface="仿宋_GB2312" pitchFamily="49" charset="-122"/>
                <a:sym typeface="Wingdings" panose="05000000000000000000" pitchFamily="2" charset="2"/>
              </a:rPr>
              <a:t>数字信号</a:t>
            </a:r>
            <a:endParaRPr lang="zh-CN" altLang="en-US" sz="2800" dirty="0">
              <a:latin typeface="仿宋_GB2312" pitchFamily="49" charset="-122"/>
              <a:ea typeface="仿宋_GB2312" pitchFamily="49" charset="-122"/>
              <a:sym typeface="Wingdings" panose="05000000000000000000" pitchFamily="2" charset="2"/>
            </a:endParaRPr>
          </a:p>
          <a:p>
            <a:pPr eaLnBrk="1" hangingPunct="1">
              <a:lnSpc>
                <a:spcPct val="80000"/>
              </a:lnSpc>
              <a:buNone/>
            </a:pPr>
            <a:r>
              <a:rPr lang="zh-CN" altLang="en-US" sz="2800" dirty="0">
                <a:latin typeface="仿宋_GB2312" pitchFamily="49" charset="-122"/>
                <a:ea typeface="仿宋_GB2312" pitchFamily="49" charset="-122"/>
              </a:rPr>
              <a:t>             数字信号编码。</a:t>
            </a:r>
            <a:endParaRPr lang="en-US" altLang="zh-CN" sz="2800" dirty="0">
              <a:latin typeface="仿宋_GB2312" pitchFamily="49" charset="-122"/>
              <a:ea typeface="仿宋_GB2312" pitchFamily="49" charset="-122"/>
            </a:endParaRPr>
          </a:p>
          <a:p>
            <a:pPr eaLnBrk="1" hangingPunct="1">
              <a:lnSpc>
                <a:spcPct val="80000"/>
              </a:lnSpc>
              <a:buNone/>
            </a:pPr>
            <a:r>
              <a:rPr lang="en-US" altLang="zh-CN" sz="2800" dirty="0">
                <a:latin typeface="仿宋_GB2312" pitchFamily="49" charset="-122"/>
                <a:ea typeface="仿宋_GB2312" pitchFamily="49" charset="-122"/>
              </a:rPr>
              <a:t>         </a:t>
            </a:r>
            <a:r>
              <a:rPr lang="zh-CN" altLang="en-US" sz="2800" dirty="0">
                <a:latin typeface="仿宋_GB2312" pitchFamily="49" charset="-122"/>
                <a:ea typeface="仿宋_GB2312" pitchFamily="49" charset="-122"/>
              </a:rPr>
              <a:t>模拟数据</a:t>
            </a:r>
            <a:r>
              <a:rPr lang="zh-CN" altLang="en-US" sz="2800" dirty="0">
                <a:latin typeface="仿宋_GB2312" pitchFamily="49" charset="-122"/>
                <a:ea typeface="仿宋_GB2312" pitchFamily="49" charset="-122"/>
                <a:sym typeface="Wingdings" panose="05000000000000000000" pitchFamily="2" charset="2"/>
              </a:rPr>
              <a:t>数字信号</a:t>
            </a:r>
            <a:endParaRPr lang="en-US" altLang="zh-CN" sz="2800" dirty="0">
              <a:latin typeface="仿宋_GB2312" pitchFamily="49" charset="-122"/>
              <a:ea typeface="仿宋_GB2312" pitchFamily="49" charset="-122"/>
              <a:sym typeface="Wingdings" panose="05000000000000000000" pitchFamily="2" charset="2"/>
            </a:endParaRPr>
          </a:p>
          <a:p>
            <a:pPr eaLnBrk="1" hangingPunct="1">
              <a:lnSpc>
                <a:spcPct val="80000"/>
              </a:lnSpc>
              <a:buNone/>
            </a:pPr>
            <a:r>
              <a:rPr lang="en-US" altLang="zh-CN" sz="2800" dirty="0">
                <a:latin typeface="仿宋_GB2312" pitchFamily="49" charset="-122"/>
                <a:ea typeface="仿宋_GB2312" pitchFamily="49" charset="-122"/>
                <a:sym typeface="Wingdings" panose="05000000000000000000" pitchFamily="2" charset="2"/>
              </a:rPr>
              <a:t>              PCM:</a:t>
            </a:r>
            <a:r>
              <a:rPr lang="zh-CN" altLang="en-US" sz="2800" dirty="0">
                <a:latin typeface="仿宋_GB2312" pitchFamily="49" charset="-122"/>
                <a:ea typeface="仿宋_GB2312" pitchFamily="49" charset="-122"/>
                <a:sym typeface="Wingdings" panose="05000000000000000000" pitchFamily="2" charset="2"/>
              </a:rPr>
              <a:t>采样、量化和编码</a:t>
            </a:r>
            <a:endParaRPr lang="en-US" altLang="zh-CN" sz="2800" dirty="0">
              <a:latin typeface="仿宋_GB2312" pitchFamily="49" charset="-122"/>
              <a:ea typeface="仿宋_GB2312" pitchFamily="49" charset="-122"/>
              <a:sym typeface="Wingdings" panose="05000000000000000000" pitchFamily="2" charset="2"/>
            </a:endParaRPr>
          </a:p>
          <a:p>
            <a:pPr eaLnBrk="1" hangingPunct="1">
              <a:lnSpc>
                <a:spcPct val="80000"/>
              </a:lnSpc>
              <a:buNone/>
            </a:pPr>
            <a:r>
              <a:rPr lang="zh-CN" altLang="en-US" sz="2800" dirty="0">
                <a:latin typeface="仿宋_GB2312" pitchFamily="49" charset="-122"/>
                <a:ea typeface="仿宋_GB2312" pitchFamily="49" charset="-122"/>
                <a:sym typeface="Wingdings" panose="05000000000000000000" pitchFamily="2" charset="2"/>
              </a:rPr>
              <a:t>问题</a:t>
            </a:r>
            <a:r>
              <a:rPr lang="en-US" altLang="zh-CN" sz="2800" dirty="0">
                <a:latin typeface="仿宋_GB2312" pitchFamily="49" charset="-122"/>
                <a:ea typeface="仿宋_GB2312" pitchFamily="49" charset="-122"/>
                <a:sym typeface="Wingdings" panose="05000000000000000000" pitchFamily="2" charset="2"/>
              </a:rPr>
              <a:t>3</a:t>
            </a:r>
            <a:r>
              <a:rPr lang="zh-CN" altLang="en-US" sz="2800" dirty="0">
                <a:latin typeface="仿宋_GB2312" pitchFamily="49" charset="-122"/>
                <a:ea typeface="仿宋_GB2312" pitchFamily="49" charset="-122"/>
                <a:sym typeface="Wingdings" panose="05000000000000000000" pitchFamily="2" charset="2"/>
              </a:rPr>
              <a:t>：</a:t>
            </a:r>
            <a:r>
              <a:rPr lang="zh-CN" altLang="en-US" sz="2800" b="1" dirty="0">
                <a:latin typeface="仿宋_GB2312" pitchFamily="49" charset="-122"/>
                <a:ea typeface="仿宋_GB2312" pitchFamily="49" charset="-122"/>
                <a:sym typeface="Wingdings" panose="05000000000000000000" pitchFamily="2" charset="2"/>
              </a:rPr>
              <a:t>复用技术</a:t>
            </a:r>
            <a:endParaRPr lang="zh-CN" altLang="en-US" sz="2800" b="1" dirty="0">
              <a:latin typeface="仿宋_GB2312" pitchFamily="49" charset="-122"/>
              <a:ea typeface="仿宋_GB2312" pitchFamily="49" charset="-122"/>
              <a:sym typeface="Wingdings" panose="05000000000000000000" pitchFamily="2" charset="2"/>
            </a:endParaRPr>
          </a:p>
          <a:p>
            <a:pPr eaLnBrk="1" hangingPunct="1">
              <a:lnSpc>
                <a:spcPct val="80000"/>
              </a:lnSpc>
              <a:buNone/>
            </a:pPr>
            <a:r>
              <a:rPr lang="zh-CN" altLang="en-US" sz="2800" dirty="0">
                <a:latin typeface="仿宋_GB2312" pitchFamily="49" charset="-122"/>
                <a:ea typeface="仿宋_GB2312" pitchFamily="49" charset="-122"/>
              </a:rPr>
              <a:t>   </a:t>
            </a:r>
            <a:endParaRPr lang="zh-CN" altLang="en-US" sz="2800" dirty="0">
              <a:latin typeface="仿宋_GB2312" pitchFamily="49" charset="-122"/>
              <a:ea typeface="仿宋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占位符 4"/>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常用编码方式</a:t>
            </a:r>
            <a:endParaRPr lang="zh-CN" altLang="en-US" dirty="0">
              <a:latin typeface="微软雅黑" panose="020B0503020204020204" pitchFamily="34" charset="-122"/>
              <a:ea typeface="微软雅黑" panose="020B0503020204020204" pitchFamily="34" charset="-122"/>
              <a:cs typeface="+mn-cs"/>
            </a:endParaRPr>
          </a:p>
        </p:txBody>
      </p:sp>
      <p:sp>
        <p:nvSpPr>
          <p:cNvPr id="6" name="圆角矩形 5"/>
          <p:cNvSpPr/>
          <p:nvPr/>
        </p:nvSpPr>
        <p:spPr>
          <a:xfrm>
            <a:off x="545146" y="1890205"/>
            <a:ext cx="8053711" cy="28859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782" name="矩形 65"/>
          <p:cNvSpPr/>
          <p:nvPr/>
        </p:nvSpPr>
        <p:spPr>
          <a:xfrm>
            <a:off x="3097213" y="4779963"/>
            <a:ext cx="2924175" cy="369887"/>
          </a:xfrm>
          <a:prstGeom prst="rect">
            <a:avLst/>
          </a:prstGeom>
          <a:noFill/>
          <a:ln w="9525">
            <a:noFill/>
          </a:ln>
        </p:spPr>
        <p:txBody>
          <a:bodyPr>
            <a:spAutoFit/>
          </a:bodyPr>
          <a:p>
            <a:pPr algn="ctr">
              <a:buNone/>
            </a:pPr>
            <a:r>
              <a:rPr lang="zh-CN" altLang="zh-CN" b="1" dirty="0">
                <a:latin typeface="微软雅黑" panose="020B0503020204020204" pitchFamily="34" charset="-122"/>
                <a:ea typeface="微软雅黑" panose="020B0503020204020204" pitchFamily="34" charset="-122"/>
              </a:rPr>
              <a:t>数字信号常用的编码方式</a:t>
            </a:r>
            <a:endParaRPr lang="zh-CN" altLang="en-US" b="1" dirty="0">
              <a:latin typeface="微软雅黑" panose="020B0503020204020204" pitchFamily="34" charset="-122"/>
              <a:ea typeface="微软雅黑" panose="020B0503020204020204" pitchFamily="34" charset="-122"/>
            </a:endParaRPr>
          </a:p>
        </p:txBody>
      </p:sp>
      <p:grpSp>
        <p:nvGrpSpPr>
          <p:cNvPr id="75783" name="组合 173"/>
          <p:cNvGrpSpPr/>
          <p:nvPr/>
        </p:nvGrpSpPr>
        <p:grpSpPr>
          <a:xfrm>
            <a:off x="766763" y="2185988"/>
            <a:ext cx="7345362" cy="2293937"/>
            <a:chOff x="766490" y="1642196"/>
            <a:chExt cx="7345085" cy="2294626"/>
          </a:xfrm>
        </p:grpSpPr>
        <p:sp>
          <p:nvSpPr>
            <p:cNvPr id="75785" name="Rectangle 6"/>
            <p:cNvSpPr/>
            <p:nvPr/>
          </p:nvSpPr>
          <p:spPr>
            <a:xfrm>
              <a:off x="933205" y="2128211"/>
              <a:ext cx="1247137" cy="335989"/>
            </a:xfrm>
            <a:prstGeom prst="rect">
              <a:avLst/>
            </a:prstGeom>
            <a:noFill/>
            <a:ln w="12700">
              <a:noFill/>
            </a:ln>
          </p:spPr>
          <p:txBody>
            <a:bodyPr wrap="none" lIns="90488" tIns="44450" rIns="90488" bIns="44450">
              <a:spAutoFit/>
            </a:bodyPr>
            <a:p>
              <a:pPr defTabSz="762000">
                <a:buNone/>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不归零制</a:t>
              </a:r>
              <a:endParaRPr lang="zh-CN" altLang="en-US" sz="1600" b="1" dirty="0">
                <a:latin typeface="微软雅黑" panose="020B0503020204020204" pitchFamily="34" charset="-122"/>
                <a:ea typeface="微软雅黑" panose="020B0503020204020204" pitchFamily="34" charset="-122"/>
              </a:endParaRPr>
            </a:p>
          </p:txBody>
        </p:sp>
        <p:sp>
          <p:nvSpPr>
            <p:cNvPr id="75786" name="Rectangle 7"/>
            <p:cNvSpPr/>
            <p:nvPr/>
          </p:nvSpPr>
          <p:spPr>
            <a:xfrm>
              <a:off x="1176859" y="3108207"/>
              <a:ext cx="1003481" cy="335989"/>
            </a:xfrm>
            <a:prstGeom prst="rect">
              <a:avLst/>
            </a:prstGeom>
            <a:noFill/>
            <a:ln w="12700">
              <a:noFill/>
            </a:ln>
          </p:spPr>
          <p:txBody>
            <a:bodyPr wrap="none" lIns="90488" tIns="44450" rIns="90488" bIns="44450">
              <a:spAutoFit/>
            </a:bodyPr>
            <a:p>
              <a:pPr defTabSz="762000">
                <a:buNone/>
              </a:pPr>
              <a:r>
                <a:rPr lang="zh-CN" altLang="en-US" sz="1600" b="1" dirty="0">
                  <a:latin typeface="微软雅黑" panose="020B0503020204020204" pitchFamily="34" charset="-122"/>
                  <a:ea typeface="微软雅黑" panose="020B0503020204020204" pitchFamily="34" charset="-122"/>
                </a:rPr>
                <a:t>曼彻斯特</a:t>
              </a:r>
              <a:endParaRPr lang="zh-CN" altLang="en-US" sz="1600" b="1" dirty="0">
                <a:latin typeface="微软雅黑" panose="020B0503020204020204" pitchFamily="34" charset="-122"/>
                <a:ea typeface="微软雅黑" panose="020B0503020204020204" pitchFamily="34" charset="-122"/>
              </a:endParaRPr>
            </a:p>
          </p:txBody>
        </p:sp>
        <p:sp>
          <p:nvSpPr>
            <p:cNvPr id="122" name="Rectangle 8"/>
            <p:cNvSpPr>
              <a:spLocks noChangeArrowheads="1"/>
            </p:cNvSpPr>
            <p:nvPr/>
          </p:nvSpPr>
          <p:spPr bwMode="auto">
            <a:xfrm>
              <a:off x="6936193" y="1646180"/>
              <a:ext cx="596323" cy="2290642"/>
            </a:xfrm>
            <a:prstGeom prst="rect">
              <a:avLst/>
            </a:prstGeom>
            <a:solidFill>
              <a:schemeClr val="accent2">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3" name="Rectangle 9"/>
            <p:cNvSpPr>
              <a:spLocks noChangeArrowheads="1"/>
            </p:cNvSpPr>
            <p:nvPr/>
          </p:nvSpPr>
          <p:spPr bwMode="auto">
            <a:xfrm>
              <a:off x="3370203" y="1646180"/>
              <a:ext cx="583043" cy="2290642"/>
            </a:xfrm>
            <a:prstGeom prst="rect">
              <a:avLst/>
            </a:prstGeom>
            <a:solidFill>
              <a:schemeClr val="accent2">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4" name="Rectangle 10"/>
            <p:cNvSpPr>
              <a:spLocks noChangeArrowheads="1"/>
            </p:cNvSpPr>
            <p:nvPr/>
          </p:nvSpPr>
          <p:spPr bwMode="auto">
            <a:xfrm>
              <a:off x="4570820" y="1642196"/>
              <a:ext cx="577731" cy="2294626"/>
            </a:xfrm>
            <a:prstGeom prst="rect">
              <a:avLst/>
            </a:prstGeom>
            <a:solidFill>
              <a:schemeClr val="accent2">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5" name="Rectangle 11"/>
            <p:cNvSpPr>
              <a:spLocks noChangeArrowheads="1"/>
            </p:cNvSpPr>
            <p:nvPr/>
          </p:nvSpPr>
          <p:spPr bwMode="auto">
            <a:xfrm>
              <a:off x="5762139" y="1642196"/>
              <a:ext cx="576402" cy="2294626"/>
            </a:xfrm>
            <a:prstGeom prst="rect">
              <a:avLst/>
            </a:prstGeom>
            <a:solidFill>
              <a:schemeClr val="accent2">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6" name="Rectangle 12"/>
            <p:cNvSpPr>
              <a:spLocks noChangeArrowheads="1"/>
            </p:cNvSpPr>
            <p:nvPr/>
          </p:nvSpPr>
          <p:spPr bwMode="auto">
            <a:xfrm>
              <a:off x="2196149" y="1642196"/>
              <a:ext cx="597652" cy="2294626"/>
            </a:xfrm>
            <a:prstGeom prst="rect">
              <a:avLst/>
            </a:prstGeom>
            <a:solidFill>
              <a:schemeClr val="accent2">
                <a:lumMod val="40000"/>
                <a:lumOff val="60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5792" name="Rectangle 13"/>
            <p:cNvSpPr/>
            <p:nvPr/>
          </p:nvSpPr>
          <p:spPr>
            <a:xfrm>
              <a:off x="2346227"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1</a:t>
              </a:r>
              <a:endParaRPr lang="en-US" altLang="zh-CN" sz="1600" dirty="0">
                <a:latin typeface="Arial Rounded MT Bold" panose="020F0704030504030204" pitchFamily="34" charset="0"/>
              </a:endParaRPr>
            </a:p>
          </p:txBody>
        </p:sp>
        <p:sp>
          <p:nvSpPr>
            <p:cNvPr id="75793" name="Rectangle 14"/>
            <p:cNvSpPr/>
            <p:nvPr/>
          </p:nvSpPr>
          <p:spPr>
            <a:xfrm>
              <a:off x="7669313"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1</a:t>
              </a:r>
              <a:endParaRPr lang="en-US" altLang="zh-CN" sz="1600" dirty="0">
                <a:latin typeface="Arial Rounded MT Bold" panose="020F0704030504030204" pitchFamily="34" charset="0"/>
              </a:endParaRPr>
            </a:p>
          </p:txBody>
        </p:sp>
        <p:sp>
          <p:nvSpPr>
            <p:cNvPr id="75794" name="Rectangle 15"/>
            <p:cNvSpPr/>
            <p:nvPr/>
          </p:nvSpPr>
          <p:spPr>
            <a:xfrm>
              <a:off x="4727537"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1</a:t>
              </a:r>
              <a:endParaRPr lang="en-US" altLang="zh-CN" sz="1600" dirty="0">
                <a:latin typeface="Arial Rounded MT Bold" panose="020F0704030504030204" pitchFamily="34" charset="0"/>
              </a:endParaRPr>
            </a:p>
          </p:txBody>
        </p:sp>
        <p:sp>
          <p:nvSpPr>
            <p:cNvPr id="75795" name="Rectangle 16"/>
            <p:cNvSpPr/>
            <p:nvPr/>
          </p:nvSpPr>
          <p:spPr>
            <a:xfrm>
              <a:off x="7075645" y="1696641"/>
              <a:ext cx="249686" cy="335989"/>
            </a:xfrm>
            <a:prstGeom prst="rect">
              <a:avLst/>
            </a:prstGeom>
            <a:noFill/>
            <a:ln w="12700">
              <a:noFill/>
            </a:ln>
          </p:spPr>
          <p:txBody>
            <a:bodyPr lIns="90488" tIns="44450" rIns="90488" bIns="44450">
              <a:spAutoFit/>
            </a:bodyPr>
            <a:p>
              <a:pPr defTabSz="762000">
                <a:buNone/>
              </a:pPr>
              <a:r>
                <a:rPr lang="en-US" altLang="zh-CN" sz="1600" dirty="0">
                  <a:latin typeface="Arial Rounded MT Bold" panose="020F0704030504030204" pitchFamily="34" charset="0"/>
                </a:rPr>
                <a:t>1</a:t>
              </a:r>
              <a:endParaRPr lang="en-US" altLang="zh-CN" sz="1600" dirty="0">
                <a:latin typeface="Arial Rounded MT Bold" panose="020F0704030504030204" pitchFamily="34" charset="0"/>
              </a:endParaRPr>
            </a:p>
          </p:txBody>
        </p:sp>
        <p:sp>
          <p:nvSpPr>
            <p:cNvPr id="75796" name="Rectangle 17"/>
            <p:cNvSpPr/>
            <p:nvPr/>
          </p:nvSpPr>
          <p:spPr>
            <a:xfrm>
              <a:off x="6487290"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1</a:t>
              </a:r>
              <a:endParaRPr lang="en-US" altLang="zh-CN" sz="1600" dirty="0">
                <a:latin typeface="Arial Rounded MT Bold" panose="020F0704030504030204" pitchFamily="34" charset="0"/>
              </a:endParaRPr>
            </a:p>
          </p:txBody>
        </p:sp>
        <p:sp>
          <p:nvSpPr>
            <p:cNvPr id="75797" name="Rectangle 18"/>
            <p:cNvSpPr/>
            <p:nvPr/>
          </p:nvSpPr>
          <p:spPr>
            <a:xfrm>
              <a:off x="2951847"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0</a:t>
              </a:r>
              <a:endParaRPr lang="en-US" altLang="zh-CN" sz="1600" dirty="0">
                <a:latin typeface="Arial Rounded MT Bold" panose="020F0704030504030204" pitchFamily="34" charset="0"/>
              </a:endParaRPr>
            </a:p>
          </p:txBody>
        </p:sp>
        <p:sp>
          <p:nvSpPr>
            <p:cNvPr id="75798" name="Rectangle 19"/>
            <p:cNvSpPr/>
            <p:nvPr/>
          </p:nvSpPr>
          <p:spPr>
            <a:xfrm>
              <a:off x="3558796"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0</a:t>
              </a:r>
              <a:endParaRPr lang="en-US" altLang="zh-CN" sz="1600" dirty="0">
                <a:latin typeface="Arial Rounded MT Bold" panose="020F0704030504030204" pitchFamily="34" charset="0"/>
              </a:endParaRPr>
            </a:p>
          </p:txBody>
        </p:sp>
        <p:sp>
          <p:nvSpPr>
            <p:cNvPr id="75799" name="Rectangle 20"/>
            <p:cNvSpPr/>
            <p:nvPr/>
          </p:nvSpPr>
          <p:spPr>
            <a:xfrm>
              <a:off x="4137854"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0</a:t>
              </a:r>
              <a:endParaRPr lang="en-US" altLang="zh-CN" sz="1600" dirty="0">
                <a:latin typeface="Arial Rounded MT Bold" panose="020F0704030504030204" pitchFamily="34" charset="0"/>
              </a:endParaRPr>
            </a:p>
          </p:txBody>
        </p:sp>
        <p:sp>
          <p:nvSpPr>
            <p:cNvPr id="75800" name="Rectangle 21"/>
            <p:cNvSpPr/>
            <p:nvPr/>
          </p:nvSpPr>
          <p:spPr>
            <a:xfrm>
              <a:off x="5319877"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0</a:t>
              </a:r>
              <a:endParaRPr lang="en-US" altLang="zh-CN" sz="1600" dirty="0">
                <a:latin typeface="Arial Rounded MT Bold" panose="020F0704030504030204" pitchFamily="34" charset="0"/>
              </a:endParaRPr>
            </a:p>
          </p:txBody>
        </p:sp>
        <p:sp>
          <p:nvSpPr>
            <p:cNvPr id="75801" name="Rectangle 22"/>
            <p:cNvSpPr/>
            <p:nvPr/>
          </p:nvSpPr>
          <p:spPr>
            <a:xfrm>
              <a:off x="5897607" y="1696641"/>
              <a:ext cx="304572" cy="335989"/>
            </a:xfrm>
            <a:prstGeom prst="rect">
              <a:avLst/>
            </a:prstGeom>
            <a:noFill/>
            <a:ln w="12700">
              <a:noFill/>
            </a:ln>
          </p:spPr>
          <p:txBody>
            <a:bodyPr wrap="none" lIns="90488" tIns="44450" rIns="90488" bIns="44450">
              <a:spAutoFit/>
            </a:bodyPr>
            <a:p>
              <a:pPr defTabSz="762000">
                <a:buNone/>
              </a:pPr>
              <a:r>
                <a:rPr lang="en-US" altLang="zh-CN" sz="1600" dirty="0">
                  <a:latin typeface="Arial Rounded MT Bold" panose="020F0704030504030204" pitchFamily="34" charset="0"/>
                </a:rPr>
                <a:t>0</a:t>
              </a:r>
              <a:endParaRPr lang="en-US" altLang="zh-CN" sz="1600" dirty="0">
                <a:latin typeface="Arial Rounded MT Bold" panose="020F0704030504030204" pitchFamily="34" charset="0"/>
              </a:endParaRPr>
            </a:p>
          </p:txBody>
        </p:sp>
        <p:grpSp>
          <p:nvGrpSpPr>
            <p:cNvPr id="75802" name="Group 23"/>
            <p:cNvGrpSpPr/>
            <p:nvPr/>
          </p:nvGrpSpPr>
          <p:grpSpPr>
            <a:xfrm>
              <a:off x="2173572" y="2088373"/>
              <a:ext cx="5859645" cy="325338"/>
              <a:chOff x="832" y="286"/>
              <a:chExt cx="4728" cy="965"/>
            </a:xfrm>
          </p:grpSpPr>
          <p:sp>
            <p:nvSpPr>
              <p:cNvPr id="75831" name="Freeform 24"/>
              <p:cNvSpPr/>
              <p:nvPr/>
            </p:nvSpPr>
            <p:spPr>
              <a:xfrm>
                <a:off x="832" y="298"/>
                <a:ext cx="4728" cy="953"/>
              </a:xfrm>
              <a:custGeom>
                <a:avLst/>
                <a:gdLst/>
                <a:ahLst/>
                <a:cxnLst>
                  <a:cxn ang="0">
                    <a:pos x="0" y="0"/>
                  </a:cxn>
                  <a:cxn ang="0">
                    <a:pos x="486" y="0"/>
                  </a:cxn>
                  <a:cxn ang="0">
                    <a:pos x="486" y="952"/>
                  </a:cxn>
                  <a:cxn ang="0">
                    <a:pos x="1924" y="952"/>
                  </a:cxn>
                  <a:cxn ang="0">
                    <a:pos x="1924" y="0"/>
                  </a:cxn>
                  <a:cxn ang="0">
                    <a:pos x="2410" y="0"/>
                  </a:cxn>
                  <a:cxn ang="0">
                    <a:pos x="2410" y="952"/>
                  </a:cxn>
                  <a:cxn ang="0">
                    <a:pos x="3372" y="952"/>
                  </a:cxn>
                  <a:cxn ang="0">
                    <a:pos x="3372" y="0"/>
                  </a:cxn>
                  <a:cxn ang="0">
                    <a:pos x="4727" y="0"/>
                  </a:cxn>
                </a:cxnLst>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9525" cap="rnd" cmpd="sng">
                <a:solidFill>
                  <a:schemeClr val="tx1">
                    <a:alpha val="100000"/>
                  </a:schemeClr>
                </a:solidFill>
                <a:prstDash val="solid"/>
                <a:round/>
                <a:headEnd type="none" w="med" len="med"/>
                <a:tailEnd type="none" w="med" len="med"/>
              </a:ln>
            </p:spPr>
            <p:txBody>
              <a:bodyPr/>
              <a:p>
                <a:endParaRPr lang="zh-CN" altLang="en-US"/>
              </a:p>
            </p:txBody>
          </p:sp>
          <p:sp>
            <p:nvSpPr>
              <p:cNvPr id="75832" name="Line 25"/>
              <p:cNvSpPr/>
              <p:nvPr/>
            </p:nvSpPr>
            <p:spPr>
              <a:xfrm flipV="1">
                <a:off x="3721" y="1152"/>
                <a:ext cx="0" cy="88"/>
              </a:xfrm>
              <a:prstGeom prst="line">
                <a:avLst/>
              </a:prstGeom>
              <a:ln w="9525" cap="flat" cmpd="sng">
                <a:solidFill>
                  <a:schemeClr val="tx1"/>
                </a:solidFill>
                <a:prstDash val="solid"/>
                <a:headEnd type="none" w="med" len="med"/>
                <a:tailEnd type="none" w="med" len="med"/>
              </a:ln>
            </p:spPr>
          </p:sp>
          <p:sp>
            <p:nvSpPr>
              <p:cNvPr id="75833" name="Line 26"/>
              <p:cNvSpPr/>
              <p:nvPr/>
            </p:nvSpPr>
            <p:spPr>
              <a:xfrm flipV="1">
                <a:off x="4676" y="286"/>
                <a:ext cx="0" cy="88"/>
              </a:xfrm>
              <a:prstGeom prst="line">
                <a:avLst/>
              </a:prstGeom>
              <a:ln w="9525" cap="flat" cmpd="sng">
                <a:solidFill>
                  <a:schemeClr val="tx1"/>
                </a:solidFill>
                <a:prstDash val="solid"/>
                <a:headEnd type="none" w="med" len="med"/>
                <a:tailEnd type="none" w="med" len="med"/>
              </a:ln>
            </p:spPr>
          </p:sp>
          <p:sp>
            <p:nvSpPr>
              <p:cNvPr id="75834" name="Line 27"/>
              <p:cNvSpPr/>
              <p:nvPr/>
            </p:nvSpPr>
            <p:spPr>
              <a:xfrm flipV="1">
                <a:off x="5155" y="299"/>
                <a:ext cx="0" cy="88"/>
              </a:xfrm>
              <a:prstGeom prst="line">
                <a:avLst/>
              </a:prstGeom>
              <a:ln w="9525" cap="flat" cmpd="sng">
                <a:solidFill>
                  <a:schemeClr val="tx1"/>
                </a:solidFill>
                <a:prstDash val="solid"/>
                <a:headEnd type="none" w="med" len="med"/>
                <a:tailEnd type="none" w="med" len="med"/>
              </a:ln>
            </p:spPr>
          </p:sp>
          <p:sp>
            <p:nvSpPr>
              <p:cNvPr id="75835" name="Line 28"/>
              <p:cNvSpPr/>
              <p:nvPr/>
            </p:nvSpPr>
            <p:spPr>
              <a:xfrm flipV="1">
                <a:off x="2282" y="1150"/>
                <a:ext cx="0" cy="88"/>
              </a:xfrm>
              <a:prstGeom prst="line">
                <a:avLst/>
              </a:prstGeom>
              <a:ln w="9525" cap="flat" cmpd="sng">
                <a:solidFill>
                  <a:schemeClr val="tx1"/>
                </a:solidFill>
                <a:prstDash val="solid"/>
                <a:headEnd type="none" w="med" len="med"/>
                <a:tailEnd type="none" w="med" len="med"/>
              </a:ln>
            </p:spPr>
          </p:sp>
          <p:sp>
            <p:nvSpPr>
              <p:cNvPr id="75836" name="Line 29"/>
              <p:cNvSpPr/>
              <p:nvPr/>
            </p:nvSpPr>
            <p:spPr>
              <a:xfrm flipV="1">
                <a:off x="1796" y="1151"/>
                <a:ext cx="0" cy="88"/>
              </a:xfrm>
              <a:prstGeom prst="line">
                <a:avLst/>
              </a:prstGeom>
              <a:ln w="9525" cap="flat" cmpd="sng">
                <a:solidFill>
                  <a:schemeClr val="tx1"/>
                </a:solidFill>
                <a:prstDash val="solid"/>
                <a:headEnd type="none" w="med" len="med"/>
                <a:tailEnd type="none" w="med" len="med"/>
              </a:ln>
            </p:spPr>
          </p:sp>
        </p:grpSp>
        <p:sp>
          <p:nvSpPr>
            <p:cNvPr id="75803" name="Freeform 30"/>
            <p:cNvSpPr/>
            <p:nvPr/>
          </p:nvSpPr>
          <p:spPr>
            <a:xfrm>
              <a:off x="2174900" y="3108207"/>
              <a:ext cx="5845036" cy="318698"/>
            </a:xfrm>
            <a:custGeom>
              <a:avLst/>
              <a:gdLst/>
              <a:ahLst/>
              <a:cxnLst>
                <a:cxn ang="0">
                  <a:pos x="0" y="0"/>
                </a:cxn>
                <a:cxn ang="0">
                  <a:pos x="294842" y="0"/>
                </a:cxn>
                <a:cxn ang="0">
                  <a:pos x="294842" y="318698"/>
                </a:cxn>
                <a:cxn ang="0">
                  <a:pos x="897806" y="318698"/>
                </a:cxn>
                <a:cxn ang="0">
                  <a:pos x="897806" y="0"/>
                </a:cxn>
                <a:cxn ang="0">
                  <a:pos x="1192648" y="0"/>
                </a:cxn>
                <a:cxn ang="0">
                  <a:pos x="1192648" y="318698"/>
                </a:cxn>
                <a:cxn ang="0">
                  <a:pos x="1499442" y="318698"/>
                </a:cxn>
                <a:cxn ang="0">
                  <a:pos x="1499442" y="0"/>
                </a:cxn>
                <a:cxn ang="0">
                  <a:pos x="1794284" y="0"/>
                </a:cxn>
                <a:cxn ang="0">
                  <a:pos x="1794284" y="318698"/>
                </a:cxn>
                <a:cxn ang="0">
                  <a:pos x="2089126" y="318698"/>
                </a:cxn>
                <a:cxn ang="0">
                  <a:pos x="2089126" y="0"/>
                </a:cxn>
                <a:cxn ang="0">
                  <a:pos x="2692090" y="0"/>
                </a:cxn>
                <a:cxn ang="0">
                  <a:pos x="2692090" y="318698"/>
                </a:cxn>
                <a:cxn ang="0">
                  <a:pos x="3281773" y="318698"/>
                </a:cxn>
                <a:cxn ang="0">
                  <a:pos x="3281773" y="3902"/>
                </a:cxn>
                <a:cxn ang="0">
                  <a:pos x="3576615" y="0"/>
                </a:cxn>
                <a:cxn ang="0">
                  <a:pos x="3576615" y="318698"/>
                </a:cxn>
                <a:cxn ang="0">
                  <a:pos x="3871456" y="318698"/>
                </a:cxn>
                <a:cxn ang="0">
                  <a:pos x="3871456" y="0"/>
                </a:cxn>
                <a:cxn ang="0">
                  <a:pos x="4473093" y="0"/>
                </a:cxn>
                <a:cxn ang="0">
                  <a:pos x="4473093" y="318698"/>
                </a:cxn>
                <a:cxn ang="0">
                  <a:pos x="4767934" y="318698"/>
                </a:cxn>
                <a:cxn ang="0">
                  <a:pos x="4767934" y="0"/>
                </a:cxn>
                <a:cxn ang="0">
                  <a:pos x="5062776" y="0"/>
                </a:cxn>
                <a:cxn ang="0">
                  <a:pos x="5062776" y="318698"/>
                </a:cxn>
                <a:cxn ang="0">
                  <a:pos x="5357618" y="318698"/>
                </a:cxn>
                <a:cxn ang="0">
                  <a:pos x="5357618" y="0"/>
                </a:cxn>
                <a:cxn ang="0">
                  <a:pos x="5652459" y="0"/>
                </a:cxn>
                <a:cxn ang="0">
                  <a:pos x="5652459" y="318698"/>
                </a:cxn>
                <a:cxn ang="0">
                  <a:pos x="5845036" y="318698"/>
                </a:cxn>
              </a:cxnLst>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9525" cap="rnd" cmpd="sng">
              <a:solidFill>
                <a:schemeClr val="tx1">
                  <a:alpha val="100000"/>
                </a:schemeClr>
              </a:solidFill>
              <a:prstDash val="solid"/>
              <a:round/>
              <a:headEnd type="none" w="med" len="med"/>
              <a:tailEnd type="none" w="med" len="med"/>
            </a:ln>
          </p:spPr>
          <p:txBody>
            <a:bodyPr/>
            <a:p>
              <a:endParaRPr lang="zh-CN" altLang="en-US"/>
            </a:p>
          </p:txBody>
        </p:sp>
        <p:sp>
          <p:nvSpPr>
            <p:cNvPr id="75804" name="Line 32"/>
            <p:cNvSpPr/>
            <p:nvPr/>
          </p:nvSpPr>
          <p:spPr>
            <a:xfrm flipH="1" flipV="1">
              <a:off x="2190837" y="1675394"/>
              <a:ext cx="2656" cy="2261428"/>
            </a:xfrm>
            <a:prstGeom prst="line">
              <a:avLst/>
            </a:prstGeom>
            <a:ln w="9525" cap="flat" cmpd="sng">
              <a:solidFill>
                <a:schemeClr val="tx1"/>
              </a:solidFill>
              <a:prstDash val="dash"/>
              <a:headEnd type="none" w="med" len="med"/>
              <a:tailEnd type="none" w="med" len="med"/>
            </a:ln>
          </p:spPr>
        </p:sp>
        <p:sp>
          <p:nvSpPr>
            <p:cNvPr id="75805" name="Line 33"/>
            <p:cNvSpPr/>
            <p:nvPr/>
          </p:nvSpPr>
          <p:spPr>
            <a:xfrm flipV="1">
              <a:off x="2779192" y="1664771"/>
              <a:ext cx="0" cy="2272051"/>
            </a:xfrm>
            <a:prstGeom prst="line">
              <a:avLst/>
            </a:prstGeom>
            <a:ln w="9525" cap="flat" cmpd="sng">
              <a:solidFill>
                <a:schemeClr val="tx1"/>
              </a:solidFill>
              <a:prstDash val="dash"/>
              <a:headEnd type="none" w="med" len="med"/>
              <a:tailEnd type="none" w="med" len="med"/>
            </a:ln>
          </p:spPr>
        </p:sp>
        <p:sp>
          <p:nvSpPr>
            <p:cNvPr id="75806" name="Line 34"/>
            <p:cNvSpPr/>
            <p:nvPr/>
          </p:nvSpPr>
          <p:spPr>
            <a:xfrm flipV="1">
              <a:off x="3366219" y="1675394"/>
              <a:ext cx="0" cy="2261428"/>
            </a:xfrm>
            <a:prstGeom prst="line">
              <a:avLst/>
            </a:prstGeom>
            <a:ln w="9525" cap="flat" cmpd="sng">
              <a:solidFill>
                <a:schemeClr val="tx1"/>
              </a:solidFill>
              <a:prstDash val="dash"/>
              <a:headEnd type="none" w="med" len="med"/>
              <a:tailEnd type="none" w="med" len="med"/>
            </a:ln>
          </p:spPr>
        </p:sp>
        <p:sp>
          <p:nvSpPr>
            <p:cNvPr id="75807" name="Line 35"/>
            <p:cNvSpPr/>
            <p:nvPr/>
          </p:nvSpPr>
          <p:spPr>
            <a:xfrm flipH="1" flipV="1">
              <a:off x="3959887" y="1642196"/>
              <a:ext cx="0" cy="2294626"/>
            </a:xfrm>
            <a:prstGeom prst="line">
              <a:avLst/>
            </a:prstGeom>
            <a:ln w="9525" cap="flat" cmpd="sng">
              <a:solidFill>
                <a:schemeClr val="tx1"/>
              </a:solidFill>
              <a:prstDash val="dash"/>
              <a:headEnd type="none" w="med" len="med"/>
              <a:tailEnd type="none" w="med" len="med"/>
            </a:ln>
          </p:spPr>
        </p:sp>
        <p:sp>
          <p:nvSpPr>
            <p:cNvPr id="75808" name="Line 36"/>
            <p:cNvSpPr/>
            <p:nvPr/>
          </p:nvSpPr>
          <p:spPr>
            <a:xfrm flipV="1">
              <a:off x="4558867" y="1675394"/>
              <a:ext cx="0" cy="2261428"/>
            </a:xfrm>
            <a:prstGeom prst="line">
              <a:avLst/>
            </a:prstGeom>
            <a:ln w="9525" cap="flat" cmpd="sng">
              <a:solidFill>
                <a:schemeClr val="tx1"/>
              </a:solidFill>
              <a:prstDash val="dash"/>
              <a:headEnd type="none" w="med" len="med"/>
              <a:tailEnd type="none" w="med" len="med"/>
            </a:ln>
          </p:spPr>
        </p:sp>
        <p:sp>
          <p:nvSpPr>
            <p:cNvPr id="75809" name="Line 37"/>
            <p:cNvSpPr/>
            <p:nvPr/>
          </p:nvSpPr>
          <p:spPr>
            <a:xfrm flipV="1">
              <a:off x="5161831" y="1675394"/>
              <a:ext cx="0" cy="2261428"/>
            </a:xfrm>
            <a:prstGeom prst="line">
              <a:avLst/>
            </a:prstGeom>
            <a:ln w="9525" cap="flat" cmpd="sng">
              <a:solidFill>
                <a:schemeClr val="tx1"/>
              </a:solidFill>
              <a:prstDash val="dash"/>
              <a:headEnd type="none" w="med" len="med"/>
              <a:tailEnd type="none" w="med" len="med"/>
            </a:ln>
          </p:spPr>
        </p:sp>
        <p:sp>
          <p:nvSpPr>
            <p:cNvPr id="75810" name="Line 38"/>
            <p:cNvSpPr/>
            <p:nvPr/>
          </p:nvSpPr>
          <p:spPr>
            <a:xfrm flipV="1">
              <a:off x="5752842" y="1675394"/>
              <a:ext cx="0" cy="2261428"/>
            </a:xfrm>
            <a:prstGeom prst="line">
              <a:avLst/>
            </a:prstGeom>
            <a:ln w="9525" cap="flat" cmpd="sng">
              <a:solidFill>
                <a:schemeClr val="tx1"/>
              </a:solidFill>
              <a:prstDash val="dash"/>
              <a:headEnd type="none" w="med" len="med"/>
              <a:tailEnd type="none" w="med" len="med"/>
            </a:ln>
          </p:spPr>
        </p:sp>
        <p:sp>
          <p:nvSpPr>
            <p:cNvPr id="75811" name="Line 39"/>
            <p:cNvSpPr/>
            <p:nvPr/>
          </p:nvSpPr>
          <p:spPr>
            <a:xfrm flipV="1">
              <a:off x="6347838" y="1675394"/>
              <a:ext cx="0" cy="2261428"/>
            </a:xfrm>
            <a:prstGeom prst="line">
              <a:avLst/>
            </a:prstGeom>
            <a:ln w="9525" cap="flat" cmpd="sng">
              <a:solidFill>
                <a:schemeClr val="tx1"/>
              </a:solidFill>
              <a:prstDash val="dash"/>
              <a:headEnd type="none" w="med" len="med"/>
              <a:tailEnd type="none" w="med" len="med"/>
            </a:ln>
          </p:spPr>
        </p:sp>
        <p:sp>
          <p:nvSpPr>
            <p:cNvPr id="75812" name="Line 40"/>
            <p:cNvSpPr/>
            <p:nvPr/>
          </p:nvSpPr>
          <p:spPr>
            <a:xfrm flipH="1" flipV="1">
              <a:off x="6938850" y="1675394"/>
              <a:ext cx="1328" cy="2261428"/>
            </a:xfrm>
            <a:prstGeom prst="line">
              <a:avLst/>
            </a:prstGeom>
            <a:ln w="9525" cap="flat" cmpd="sng">
              <a:solidFill>
                <a:schemeClr val="tx1"/>
              </a:solidFill>
              <a:prstDash val="dash"/>
              <a:headEnd type="none" w="med" len="med"/>
              <a:tailEnd type="none" w="med" len="med"/>
            </a:ln>
          </p:spPr>
        </p:sp>
        <p:sp>
          <p:nvSpPr>
            <p:cNvPr id="75813" name="Line 41"/>
            <p:cNvSpPr/>
            <p:nvPr/>
          </p:nvSpPr>
          <p:spPr>
            <a:xfrm flipV="1">
              <a:off x="7520564" y="1676722"/>
              <a:ext cx="11953" cy="2260100"/>
            </a:xfrm>
            <a:prstGeom prst="line">
              <a:avLst/>
            </a:prstGeom>
            <a:ln w="9525" cap="flat" cmpd="sng">
              <a:solidFill>
                <a:schemeClr val="tx1"/>
              </a:solidFill>
              <a:prstDash val="dash"/>
              <a:headEnd type="none" w="med" len="med"/>
              <a:tailEnd type="none" w="med" len="med"/>
            </a:ln>
          </p:spPr>
        </p:sp>
        <p:sp>
          <p:nvSpPr>
            <p:cNvPr id="75814" name="Rectangle 42"/>
            <p:cNvSpPr/>
            <p:nvPr/>
          </p:nvSpPr>
          <p:spPr>
            <a:xfrm>
              <a:off x="1321130" y="1703280"/>
              <a:ext cx="859211" cy="335989"/>
            </a:xfrm>
            <a:prstGeom prst="rect">
              <a:avLst/>
            </a:prstGeom>
            <a:noFill/>
            <a:ln w="12700">
              <a:noFill/>
            </a:ln>
          </p:spPr>
          <p:txBody>
            <a:bodyPr wrap="none" lIns="90488" tIns="44450" rIns="90488" bIns="44450">
              <a:spAutoFit/>
            </a:bodyPr>
            <a:p>
              <a:pPr defTabSz="762000">
                <a:buNone/>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比特流</a:t>
              </a:r>
              <a:endParaRPr lang="zh-CN" altLang="en-US" sz="1600" b="1" dirty="0">
                <a:latin typeface="微软雅黑" panose="020B0503020204020204" pitchFamily="34" charset="-122"/>
                <a:ea typeface="微软雅黑" panose="020B0503020204020204" pitchFamily="34" charset="-122"/>
              </a:endParaRPr>
            </a:p>
          </p:txBody>
        </p:sp>
        <p:grpSp>
          <p:nvGrpSpPr>
            <p:cNvPr id="75815" name="Group 66"/>
            <p:cNvGrpSpPr/>
            <p:nvPr/>
          </p:nvGrpSpPr>
          <p:grpSpPr>
            <a:xfrm>
              <a:off x="2174900" y="2591651"/>
              <a:ext cx="5936675" cy="325337"/>
              <a:chOff x="1260" y="3138"/>
              <a:chExt cx="4470" cy="192"/>
            </a:xfrm>
          </p:grpSpPr>
          <p:sp>
            <p:nvSpPr>
              <p:cNvPr id="75821" name="Freeform 46"/>
              <p:cNvSpPr/>
              <p:nvPr/>
            </p:nvSpPr>
            <p:spPr>
              <a:xfrm>
                <a:off x="1260" y="3138"/>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2" name="Freeform 47"/>
              <p:cNvSpPr/>
              <p:nvPr/>
            </p:nvSpPr>
            <p:spPr>
              <a:xfrm>
                <a:off x="3036" y="3138"/>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3" name="Freeform 48"/>
              <p:cNvSpPr/>
              <p:nvPr/>
            </p:nvSpPr>
            <p:spPr>
              <a:xfrm>
                <a:off x="4386" y="3138"/>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4" name="Freeform 49"/>
              <p:cNvSpPr/>
              <p:nvPr/>
            </p:nvSpPr>
            <p:spPr>
              <a:xfrm>
                <a:off x="4830" y="3138"/>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5" name="Freeform 50"/>
              <p:cNvSpPr/>
              <p:nvPr/>
            </p:nvSpPr>
            <p:spPr>
              <a:xfrm>
                <a:off x="5250" y="3138"/>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6" name="Freeform 51"/>
              <p:cNvSpPr/>
              <p:nvPr/>
            </p:nvSpPr>
            <p:spPr>
              <a:xfrm flipV="1">
                <a:off x="1692" y="3234"/>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7" name="Freeform 52"/>
              <p:cNvSpPr/>
              <p:nvPr/>
            </p:nvSpPr>
            <p:spPr>
              <a:xfrm flipV="1">
                <a:off x="2130" y="3234"/>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8" name="Freeform 53"/>
              <p:cNvSpPr/>
              <p:nvPr/>
            </p:nvSpPr>
            <p:spPr>
              <a:xfrm flipV="1">
                <a:off x="2592" y="3234"/>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9" name="Freeform 54"/>
              <p:cNvSpPr/>
              <p:nvPr/>
            </p:nvSpPr>
            <p:spPr>
              <a:xfrm flipV="1">
                <a:off x="3486" y="3234"/>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30" name="Freeform 55"/>
              <p:cNvSpPr/>
              <p:nvPr/>
            </p:nvSpPr>
            <p:spPr>
              <a:xfrm flipV="1">
                <a:off x="3936" y="3234"/>
                <a:ext cx="480" cy="96"/>
              </a:xfrm>
              <a:custGeom>
                <a:avLst/>
                <a:gdLst/>
                <a:ahLst/>
                <a:cxnLst>
                  <a:cxn ang="0">
                    <a:pos x="0" y="96"/>
                  </a:cxn>
                  <a:cxn ang="0">
                    <a:pos x="144" y="96"/>
                  </a:cxn>
                  <a:cxn ang="0">
                    <a:pos x="144" y="0"/>
                  </a:cxn>
                  <a:cxn ang="0">
                    <a:pos x="336" y="0"/>
                  </a:cxn>
                  <a:cxn ang="0">
                    <a:pos x="336" y="96"/>
                  </a:cxn>
                  <a:cxn ang="0">
                    <a:pos x="480" y="96"/>
                  </a:cxn>
                </a:cxnLst>
                <a:pathLst>
                  <a:path w="480" h="144">
                    <a:moveTo>
                      <a:pt x="0" y="144"/>
                    </a:moveTo>
                    <a:lnTo>
                      <a:pt x="144" y="144"/>
                    </a:lnTo>
                    <a:lnTo>
                      <a:pt x="144" y="0"/>
                    </a:lnTo>
                    <a:lnTo>
                      <a:pt x="336" y="0"/>
                    </a:lnTo>
                    <a:lnTo>
                      <a:pt x="336" y="144"/>
                    </a:lnTo>
                    <a:lnTo>
                      <a:pt x="480" y="14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75816" name="Group 65"/>
            <p:cNvGrpSpPr/>
            <p:nvPr/>
          </p:nvGrpSpPr>
          <p:grpSpPr>
            <a:xfrm>
              <a:off x="2182868" y="3594222"/>
              <a:ext cx="5924723" cy="318698"/>
              <a:chOff x="1264" y="2804"/>
              <a:chExt cx="4461" cy="258"/>
            </a:xfrm>
          </p:grpSpPr>
          <p:sp>
            <p:nvSpPr>
              <p:cNvPr id="75819" name="Freeform 63"/>
              <p:cNvSpPr/>
              <p:nvPr/>
            </p:nvSpPr>
            <p:spPr>
              <a:xfrm>
                <a:off x="1264" y="2804"/>
                <a:ext cx="2909" cy="258"/>
              </a:xfrm>
              <a:custGeom>
                <a:avLst/>
                <a:gdLst/>
                <a:ahLst/>
                <a:cxnLst>
                  <a:cxn ang="0">
                    <a:pos x="0" y="0"/>
                  </a:cxn>
                  <a:cxn ang="0">
                    <a:pos x="223" y="0"/>
                  </a:cxn>
                  <a:cxn ang="0">
                    <a:pos x="223" y="258"/>
                  </a:cxn>
                  <a:cxn ang="0">
                    <a:pos x="446" y="258"/>
                  </a:cxn>
                  <a:cxn ang="0">
                    <a:pos x="446" y="5"/>
                  </a:cxn>
                  <a:cxn ang="0">
                    <a:pos x="681" y="5"/>
                  </a:cxn>
                  <a:cxn ang="0">
                    <a:pos x="681" y="258"/>
                  </a:cxn>
                  <a:cxn ang="0">
                    <a:pos x="887" y="258"/>
                  </a:cxn>
                  <a:cxn ang="0">
                    <a:pos x="887" y="0"/>
                  </a:cxn>
                  <a:cxn ang="0">
                    <a:pos x="1111" y="0"/>
                  </a:cxn>
                  <a:cxn ang="0">
                    <a:pos x="1111" y="258"/>
                  </a:cxn>
                  <a:cxn ang="0">
                    <a:pos x="1340" y="258"/>
                  </a:cxn>
                  <a:cxn ang="0">
                    <a:pos x="1340" y="0"/>
                  </a:cxn>
                  <a:cxn ang="0">
                    <a:pos x="1563" y="0"/>
                  </a:cxn>
                  <a:cxn ang="0">
                    <a:pos x="1563" y="258"/>
                  </a:cxn>
                  <a:cxn ang="0">
                    <a:pos x="2010" y="258"/>
                  </a:cxn>
                  <a:cxn ang="0">
                    <a:pos x="2010" y="0"/>
                  </a:cxn>
                  <a:cxn ang="0">
                    <a:pos x="2245" y="0"/>
                  </a:cxn>
                  <a:cxn ang="0">
                    <a:pos x="2245" y="258"/>
                  </a:cxn>
                  <a:cxn ang="0">
                    <a:pos x="2462" y="258"/>
                  </a:cxn>
                  <a:cxn ang="0">
                    <a:pos x="2462" y="0"/>
                  </a:cxn>
                  <a:cxn ang="0">
                    <a:pos x="2686" y="0"/>
                  </a:cxn>
                  <a:cxn ang="0">
                    <a:pos x="2686" y="258"/>
                  </a:cxn>
                  <a:cxn ang="0">
                    <a:pos x="2909" y="258"/>
                  </a:cxn>
                  <a:cxn ang="0">
                    <a:pos x="2909" y="0"/>
                  </a:cxn>
                </a:cxnLst>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5820" name="Freeform 64"/>
              <p:cNvSpPr/>
              <p:nvPr/>
            </p:nvSpPr>
            <p:spPr>
              <a:xfrm>
                <a:off x="4173" y="2804"/>
                <a:ext cx="1552" cy="258"/>
              </a:xfrm>
              <a:custGeom>
                <a:avLst/>
                <a:gdLst/>
                <a:ahLst/>
                <a:cxnLst>
                  <a:cxn ang="0">
                    <a:pos x="0" y="0"/>
                  </a:cxn>
                  <a:cxn ang="0">
                    <a:pos x="453" y="0"/>
                  </a:cxn>
                  <a:cxn ang="0">
                    <a:pos x="453" y="258"/>
                  </a:cxn>
                  <a:cxn ang="0">
                    <a:pos x="905" y="258"/>
                  </a:cxn>
                  <a:cxn ang="0">
                    <a:pos x="905" y="0"/>
                  </a:cxn>
                  <a:cxn ang="0">
                    <a:pos x="1329" y="0"/>
                  </a:cxn>
                  <a:cxn ang="0">
                    <a:pos x="1329" y="258"/>
                  </a:cxn>
                  <a:cxn ang="0">
                    <a:pos x="1552" y="258"/>
                  </a:cxn>
                </a:cxnLst>
                <a:pathLst>
                  <a:path w="1552" h="258">
                    <a:moveTo>
                      <a:pt x="0" y="0"/>
                    </a:moveTo>
                    <a:lnTo>
                      <a:pt x="453" y="0"/>
                    </a:lnTo>
                    <a:lnTo>
                      <a:pt x="453" y="258"/>
                    </a:lnTo>
                    <a:lnTo>
                      <a:pt x="905" y="258"/>
                    </a:lnTo>
                    <a:lnTo>
                      <a:pt x="905" y="0"/>
                    </a:lnTo>
                    <a:lnTo>
                      <a:pt x="1329" y="0"/>
                    </a:lnTo>
                    <a:lnTo>
                      <a:pt x="1329" y="258"/>
                    </a:lnTo>
                    <a:lnTo>
                      <a:pt x="1552" y="258"/>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grpSp>
        <p:sp>
          <p:nvSpPr>
            <p:cNvPr id="75817" name="Rectangle 68"/>
            <p:cNvSpPr/>
            <p:nvPr/>
          </p:nvSpPr>
          <p:spPr>
            <a:xfrm>
              <a:off x="766490" y="3594222"/>
              <a:ext cx="1413850" cy="335989"/>
            </a:xfrm>
            <a:prstGeom prst="rect">
              <a:avLst/>
            </a:prstGeom>
            <a:noFill/>
            <a:ln w="12700">
              <a:noFill/>
            </a:ln>
          </p:spPr>
          <p:txBody>
            <a:bodyPr wrap="none" lIns="90488" tIns="44450" rIns="90488" bIns="44450">
              <a:spAutoFit/>
            </a:bodyPr>
            <a:p>
              <a:pPr algn="ctr" defTabSz="762000">
                <a:buNone/>
              </a:pPr>
              <a:r>
                <a:rPr lang="zh-CN" altLang="en-US" sz="1600" b="1" dirty="0">
                  <a:latin typeface="微软雅黑" panose="020B0503020204020204" pitchFamily="34" charset="-122"/>
                  <a:ea typeface="微软雅黑" panose="020B0503020204020204" pitchFamily="34" charset="-122"/>
                </a:rPr>
                <a:t>差分曼彻斯特</a:t>
              </a:r>
              <a:endParaRPr lang="zh-CN" altLang="en-US" sz="1600" b="1" dirty="0">
                <a:latin typeface="微软雅黑" panose="020B0503020204020204" pitchFamily="34" charset="-122"/>
                <a:ea typeface="微软雅黑" panose="020B0503020204020204" pitchFamily="34" charset="-122"/>
              </a:endParaRPr>
            </a:p>
          </p:txBody>
        </p:sp>
        <p:sp>
          <p:nvSpPr>
            <p:cNvPr id="75818" name="Rectangle 69"/>
            <p:cNvSpPr/>
            <p:nvPr/>
          </p:nvSpPr>
          <p:spPr>
            <a:xfrm>
              <a:off x="1138388" y="2598290"/>
              <a:ext cx="1041953" cy="335989"/>
            </a:xfrm>
            <a:prstGeom prst="rect">
              <a:avLst/>
            </a:prstGeom>
            <a:noFill/>
            <a:ln w="12700">
              <a:noFill/>
            </a:ln>
          </p:spPr>
          <p:txBody>
            <a:bodyPr wrap="none" lIns="90488" tIns="44450" rIns="90488" bIns="44450">
              <a:spAutoFit/>
            </a:bodyPr>
            <a:p>
              <a:pPr defTabSz="762000">
                <a:buNone/>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归零制</a:t>
              </a:r>
              <a:endParaRPr lang="zh-CN" altLang="en-US" sz="1600" b="1" dirty="0">
                <a:latin typeface="微软雅黑" panose="020B0503020204020204" pitchFamily="34" charset="-122"/>
                <a:ea typeface="微软雅黑" panose="020B0503020204020204" pitchFamily="34" charset="-122"/>
              </a:endParaRPr>
            </a:p>
          </p:txBody>
        </p:sp>
      </p:grpSp>
      <p:sp>
        <p:nvSpPr>
          <p:cNvPr id="75784" name="矩形 1"/>
          <p:cNvSpPr/>
          <p:nvPr/>
        </p:nvSpPr>
        <p:spPr>
          <a:xfrm>
            <a:off x="544513" y="5576888"/>
            <a:ext cx="7843837" cy="938212"/>
          </a:xfrm>
          <a:prstGeom prst="rect">
            <a:avLst/>
          </a:prstGeom>
          <a:noFill/>
          <a:ln w="9525">
            <a:noFill/>
          </a:ln>
        </p:spPr>
        <p:txBody>
          <a:bodyPr>
            <a:spAutoFit/>
          </a:bodyPr>
          <a:p>
            <a:pPr marL="685800" lvl="1" indent="0">
              <a:lnSpc>
                <a:spcPts val="3300"/>
              </a:lnSpc>
              <a:buClr>
                <a:srgbClr val="0070C0"/>
              </a:buClr>
              <a:buNone/>
            </a:pPr>
            <a:r>
              <a:rPr lang="zh-CN" altLang="en-US" sz="2400" b="1" dirty="0">
                <a:solidFill>
                  <a:srgbClr val="0000FF"/>
                </a:solidFill>
                <a:latin typeface="Tahoma" panose="020B0604030504040204" pitchFamily="34" charset="0"/>
              </a:rPr>
              <a:t>曼彻斯特编码</a:t>
            </a:r>
            <a:r>
              <a:rPr lang="zh-CN" altLang="en-US" sz="2400" b="1" dirty="0">
                <a:latin typeface="Tahoma" panose="020B0604030504040204" pitchFamily="34" charset="0"/>
              </a:rPr>
              <a:t>和</a:t>
            </a:r>
            <a:r>
              <a:rPr lang="zh-CN" altLang="en-US" sz="2400" b="1" dirty="0">
                <a:solidFill>
                  <a:srgbClr val="0000FF"/>
                </a:solidFill>
                <a:latin typeface="Tahoma" panose="020B0604030504040204" pitchFamily="34" charset="0"/>
              </a:rPr>
              <a:t>差分曼彻斯特编码</a:t>
            </a:r>
            <a:r>
              <a:rPr lang="zh-CN" altLang="en-US" sz="2400" b="1" dirty="0">
                <a:latin typeface="Tahoma" panose="020B0604030504040204" pitchFamily="34" charset="0"/>
              </a:rPr>
              <a:t>具有</a:t>
            </a:r>
            <a:r>
              <a:rPr lang="zh-CN" altLang="en-US" sz="2400" b="1" dirty="0">
                <a:solidFill>
                  <a:srgbClr val="C00000"/>
                </a:solidFill>
                <a:latin typeface="Tahoma" panose="020B0604030504040204" pitchFamily="34" charset="0"/>
              </a:rPr>
              <a:t>自同步能力。</a:t>
            </a:r>
            <a:endParaRPr lang="zh-CN" altLang="en-US" sz="2400" b="1" dirty="0">
              <a:solidFill>
                <a:srgbClr val="C00000"/>
              </a:solidFill>
              <a:latin typeface="Tahoma" panose="020B0604030504040204" pitchFamily="34" charset="0"/>
            </a:endParaRPr>
          </a:p>
        </p:txBody>
      </p:sp>
    </p:spTree>
  </p:cSld>
  <p:clrMapOvr>
    <a:masterClrMapping/>
  </p:clrMapOvr>
  <p:transition spd="slow" advClick="0" advTm="2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 name="圆角矩形 179"/>
          <p:cNvSpPr/>
          <p:nvPr/>
        </p:nvSpPr>
        <p:spPr>
          <a:xfrm>
            <a:off x="545146" y="1898914"/>
            <a:ext cx="8053711" cy="29816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9" name="Rectangle 12"/>
          <p:cNvSpPr>
            <a:spLocks noChangeArrowheads="1"/>
          </p:cNvSpPr>
          <p:nvPr/>
        </p:nvSpPr>
        <p:spPr bwMode="auto">
          <a:xfrm>
            <a:off x="6861175" y="2049463"/>
            <a:ext cx="512763" cy="2609850"/>
          </a:xfrm>
          <a:prstGeom prst="rect">
            <a:avLst/>
          </a:prstGeom>
          <a:solidFill>
            <a:schemeClr val="accent2">
              <a:lumMod val="40000"/>
              <a:lumOff val="60000"/>
            </a:schemeClr>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7" name="Rectangle 12"/>
          <p:cNvSpPr>
            <a:spLocks noChangeArrowheads="1"/>
          </p:cNvSpPr>
          <p:nvPr/>
        </p:nvSpPr>
        <p:spPr bwMode="auto">
          <a:xfrm>
            <a:off x="5757863" y="2049463"/>
            <a:ext cx="512763" cy="2609850"/>
          </a:xfrm>
          <a:prstGeom prst="rect">
            <a:avLst/>
          </a:prstGeom>
          <a:solidFill>
            <a:schemeClr val="accent2">
              <a:lumMod val="40000"/>
              <a:lumOff val="60000"/>
            </a:schemeClr>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8" name="Rectangle 12"/>
          <p:cNvSpPr>
            <a:spLocks noChangeArrowheads="1"/>
          </p:cNvSpPr>
          <p:nvPr/>
        </p:nvSpPr>
        <p:spPr bwMode="auto">
          <a:xfrm>
            <a:off x="4678363" y="2049463"/>
            <a:ext cx="514350" cy="2609850"/>
          </a:xfrm>
          <a:prstGeom prst="rect">
            <a:avLst/>
          </a:prstGeom>
          <a:solidFill>
            <a:schemeClr val="accent2">
              <a:lumMod val="40000"/>
              <a:lumOff val="60000"/>
            </a:schemeClr>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6" name="Rectangle 12"/>
          <p:cNvSpPr>
            <a:spLocks noChangeArrowheads="1"/>
          </p:cNvSpPr>
          <p:nvPr/>
        </p:nvSpPr>
        <p:spPr bwMode="auto">
          <a:xfrm>
            <a:off x="3592513" y="2049463"/>
            <a:ext cx="512763" cy="2609850"/>
          </a:xfrm>
          <a:prstGeom prst="rect">
            <a:avLst/>
          </a:prstGeom>
          <a:solidFill>
            <a:schemeClr val="accent2">
              <a:lumMod val="40000"/>
              <a:lumOff val="60000"/>
            </a:schemeClr>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5" name="Rectangle 12"/>
          <p:cNvSpPr>
            <a:spLocks noChangeArrowheads="1"/>
          </p:cNvSpPr>
          <p:nvPr/>
        </p:nvSpPr>
        <p:spPr bwMode="auto">
          <a:xfrm>
            <a:off x="2513013" y="2049463"/>
            <a:ext cx="514350" cy="2609850"/>
          </a:xfrm>
          <a:prstGeom prst="rect">
            <a:avLst/>
          </a:prstGeom>
          <a:solidFill>
            <a:schemeClr val="accent2">
              <a:lumMod val="40000"/>
              <a:lumOff val="60000"/>
            </a:schemeClr>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6810" name="文本占位符 4"/>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基本的带通调制方法</a:t>
            </a:r>
            <a:endParaRPr lang="zh-CN" altLang="en-US" dirty="0">
              <a:latin typeface="微软雅黑" panose="020B0503020204020204" pitchFamily="34" charset="-122"/>
              <a:ea typeface="微软雅黑" panose="020B0503020204020204" pitchFamily="34" charset="-122"/>
              <a:cs typeface="+mn-cs"/>
            </a:endParaRPr>
          </a:p>
        </p:txBody>
      </p:sp>
      <p:sp>
        <p:nvSpPr>
          <p:cNvPr id="76811" name="Rectangle 154"/>
          <p:cNvSpPr/>
          <p:nvPr/>
        </p:nvSpPr>
        <p:spPr>
          <a:xfrm>
            <a:off x="1312863" y="2087563"/>
            <a:ext cx="1004887" cy="336550"/>
          </a:xfrm>
          <a:prstGeom prst="rect">
            <a:avLst/>
          </a:prstGeom>
          <a:noFill/>
          <a:ln w="12700">
            <a:noFill/>
          </a:ln>
        </p:spPr>
        <p:txBody>
          <a:bodyPr wrap="none" lIns="90488" tIns="44450" rIns="90488" bIns="44450">
            <a:spAutoFit/>
          </a:bodyPr>
          <a:p>
            <a:pPr algn="ctr" defTabSz="762000">
              <a:buNone/>
            </a:pPr>
            <a:r>
              <a:rPr lang="zh-CN" altLang="en-US" sz="1600" b="1" dirty="0">
                <a:latin typeface="微软雅黑" panose="020B0503020204020204" pitchFamily="34" charset="-122"/>
                <a:ea typeface="微软雅黑" panose="020B0503020204020204" pitchFamily="34" charset="-122"/>
              </a:rPr>
              <a:t>基带信号</a:t>
            </a:r>
            <a:endParaRPr lang="zh-CN" altLang="en-US" sz="1600" b="1" dirty="0">
              <a:latin typeface="微软雅黑" panose="020B0503020204020204" pitchFamily="34" charset="-122"/>
              <a:ea typeface="微软雅黑" panose="020B0503020204020204" pitchFamily="34" charset="-122"/>
            </a:endParaRPr>
          </a:p>
        </p:txBody>
      </p:sp>
      <p:sp>
        <p:nvSpPr>
          <p:cNvPr id="76812" name="Rectangle 155"/>
          <p:cNvSpPr/>
          <p:nvPr/>
        </p:nvSpPr>
        <p:spPr>
          <a:xfrm>
            <a:off x="1724025" y="2744788"/>
            <a:ext cx="593725" cy="336550"/>
          </a:xfrm>
          <a:prstGeom prst="rect">
            <a:avLst/>
          </a:prstGeom>
          <a:noFill/>
          <a:ln w="12700">
            <a:noFill/>
          </a:ln>
        </p:spPr>
        <p:txBody>
          <a:bodyPr wrap="none" lIns="90488" tIns="44450" rIns="90488" bIns="44450">
            <a:spAutoFit/>
          </a:bodyPr>
          <a:p>
            <a:pPr algn="ctr" defTabSz="762000">
              <a:buNone/>
            </a:pPr>
            <a:r>
              <a:rPr lang="zh-CN" altLang="en-US" sz="1600" b="1" dirty="0">
                <a:latin typeface="微软雅黑" panose="020B0503020204020204" pitchFamily="34" charset="-122"/>
                <a:ea typeface="微软雅黑" panose="020B0503020204020204" pitchFamily="34" charset="-122"/>
              </a:rPr>
              <a:t>调幅</a:t>
            </a:r>
            <a:endParaRPr lang="zh-CN" altLang="en-US" sz="1600" b="1" dirty="0">
              <a:latin typeface="微软雅黑" panose="020B0503020204020204" pitchFamily="34" charset="-122"/>
              <a:ea typeface="微软雅黑" panose="020B0503020204020204" pitchFamily="34" charset="-122"/>
            </a:endParaRPr>
          </a:p>
        </p:txBody>
      </p:sp>
      <p:sp>
        <p:nvSpPr>
          <p:cNvPr id="76813" name="Rectangle 156"/>
          <p:cNvSpPr/>
          <p:nvPr/>
        </p:nvSpPr>
        <p:spPr>
          <a:xfrm>
            <a:off x="1724025" y="3459163"/>
            <a:ext cx="593725" cy="336550"/>
          </a:xfrm>
          <a:prstGeom prst="rect">
            <a:avLst/>
          </a:prstGeom>
          <a:noFill/>
          <a:ln w="12700">
            <a:noFill/>
          </a:ln>
        </p:spPr>
        <p:txBody>
          <a:bodyPr wrap="none" lIns="90488" tIns="44450" rIns="90488" bIns="44450">
            <a:spAutoFit/>
          </a:bodyPr>
          <a:p>
            <a:pPr algn="ctr" defTabSz="762000">
              <a:buNone/>
            </a:pPr>
            <a:r>
              <a:rPr lang="zh-CN" altLang="en-US" sz="1600" b="1" dirty="0">
                <a:latin typeface="微软雅黑" panose="020B0503020204020204" pitchFamily="34" charset="-122"/>
                <a:ea typeface="微软雅黑" panose="020B0503020204020204" pitchFamily="34" charset="-122"/>
              </a:rPr>
              <a:t>调频</a:t>
            </a:r>
            <a:endParaRPr lang="zh-CN" altLang="en-US" sz="1600" b="1" dirty="0">
              <a:latin typeface="微软雅黑" panose="020B0503020204020204" pitchFamily="34" charset="-122"/>
              <a:ea typeface="微软雅黑" panose="020B0503020204020204" pitchFamily="34" charset="-122"/>
            </a:endParaRPr>
          </a:p>
        </p:txBody>
      </p:sp>
      <p:sp>
        <p:nvSpPr>
          <p:cNvPr id="76814" name="Rectangle 157"/>
          <p:cNvSpPr/>
          <p:nvPr/>
        </p:nvSpPr>
        <p:spPr>
          <a:xfrm>
            <a:off x="1724025" y="4144963"/>
            <a:ext cx="593725" cy="336550"/>
          </a:xfrm>
          <a:prstGeom prst="rect">
            <a:avLst/>
          </a:prstGeom>
          <a:noFill/>
          <a:ln w="12700">
            <a:noFill/>
          </a:ln>
        </p:spPr>
        <p:txBody>
          <a:bodyPr wrap="none" lIns="90488" tIns="44450" rIns="90488" bIns="44450">
            <a:spAutoFit/>
          </a:bodyPr>
          <a:p>
            <a:pPr algn="ctr" defTabSz="762000">
              <a:buNone/>
            </a:pPr>
            <a:r>
              <a:rPr lang="zh-CN" altLang="en-US" sz="1600" b="1" dirty="0">
                <a:latin typeface="微软雅黑" panose="020B0503020204020204" pitchFamily="34" charset="-122"/>
                <a:ea typeface="微软雅黑" panose="020B0503020204020204" pitchFamily="34" charset="-122"/>
              </a:rPr>
              <a:t>调相</a:t>
            </a:r>
            <a:endParaRPr lang="zh-CN" altLang="en-US" sz="1600" b="1" dirty="0">
              <a:latin typeface="微软雅黑" panose="020B0503020204020204" pitchFamily="34" charset="-122"/>
              <a:ea typeface="微软雅黑" panose="020B0503020204020204" pitchFamily="34" charset="-122"/>
            </a:endParaRPr>
          </a:p>
        </p:txBody>
      </p:sp>
      <p:sp>
        <p:nvSpPr>
          <p:cNvPr id="76815" name="Rectangle 4"/>
          <p:cNvSpPr/>
          <p:nvPr/>
        </p:nvSpPr>
        <p:spPr>
          <a:xfrm>
            <a:off x="2616200"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76816" name="Rectangle 5"/>
          <p:cNvSpPr/>
          <p:nvPr/>
        </p:nvSpPr>
        <p:spPr>
          <a:xfrm>
            <a:off x="3149600"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17" name="Rectangle 6"/>
          <p:cNvSpPr/>
          <p:nvPr/>
        </p:nvSpPr>
        <p:spPr>
          <a:xfrm>
            <a:off x="3679825"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76818" name="Rectangle 7"/>
          <p:cNvSpPr/>
          <p:nvPr/>
        </p:nvSpPr>
        <p:spPr>
          <a:xfrm>
            <a:off x="4243388"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76819" name="Rectangle 8"/>
          <p:cNvSpPr/>
          <p:nvPr/>
        </p:nvSpPr>
        <p:spPr>
          <a:xfrm>
            <a:off x="4776788"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20" name="Rectangle 9"/>
          <p:cNvSpPr/>
          <p:nvPr/>
        </p:nvSpPr>
        <p:spPr>
          <a:xfrm>
            <a:off x="5310188"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21" name="Rectangle 10"/>
          <p:cNvSpPr/>
          <p:nvPr/>
        </p:nvSpPr>
        <p:spPr>
          <a:xfrm>
            <a:off x="5842000"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76822" name="Rectangle 11"/>
          <p:cNvSpPr/>
          <p:nvPr/>
        </p:nvSpPr>
        <p:spPr>
          <a:xfrm>
            <a:off x="6405563"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76823" name="Rectangle 12"/>
          <p:cNvSpPr/>
          <p:nvPr/>
        </p:nvSpPr>
        <p:spPr>
          <a:xfrm>
            <a:off x="6954838" y="2132013"/>
            <a:ext cx="285750" cy="334962"/>
          </a:xfrm>
          <a:prstGeom prst="rect">
            <a:avLst/>
          </a:prstGeom>
          <a:noFill/>
          <a:ln w="12700">
            <a:noFill/>
          </a:ln>
        </p:spPr>
        <p:txBody>
          <a:bodyPr wrap="none" lIns="90488" tIns="44450" rIns="90488" bIns="44450">
            <a:spAutoFit/>
          </a:bodyPr>
          <a:p>
            <a:pPr algn="ctr" defTabSz="762000">
              <a:buNone/>
            </a:pP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76824" name="Freeform 13"/>
          <p:cNvSpPr/>
          <p:nvPr/>
        </p:nvSpPr>
        <p:spPr>
          <a:xfrm>
            <a:off x="2497138" y="2155825"/>
            <a:ext cx="4875212" cy="282575"/>
          </a:xfrm>
          <a:custGeom>
            <a:avLst/>
            <a:gdLst/>
            <a:ahLst/>
            <a:cxnLst>
              <a:cxn ang="0">
                <a:pos x="0" y="281995"/>
              </a:cxn>
              <a:cxn ang="0">
                <a:pos x="538180" y="281995"/>
              </a:cxn>
              <a:cxn ang="0">
                <a:pos x="538180" y="0"/>
              </a:cxn>
              <a:cxn ang="0">
                <a:pos x="1086515" y="0"/>
              </a:cxn>
              <a:cxn ang="0">
                <a:pos x="1086515" y="281995"/>
              </a:cxn>
              <a:cxn ang="0">
                <a:pos x="2173029" y="281995"/>
              </a:cxn>
              <a:cxn ang="0">
                <a:pos x="2173029" y="0"/>
              </a:cxn>
              <a:cxn ang="0">
                <a:pos x="3787569" y="0"/>
              </a:cxn>
              <a:cxn ang="0">
                <a:pos x="3787569" y="281995"/>
              </a:cxn>
              <a:cxn ang="0">
                <a:pos x="4874084" y="281995"/>
              </a:cxn>
            </a:cxnLst>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25" name="Group 173"/>
          <p:cNvGrpSpPr/>
          <p:nvPr/>
        </p:nvGrpSpPr>
        <p:grpSpPr>
          <a:xfrm>
            <a:off x="2500313" y="3408363"/>
            <a:ext cx="4857750" cy="423862"/>
            <a:chOff x="771" y="669"/>
            <a:chExt cx="3060" cy="267"/>
          </a:xfrm>
        </p:grpSpPr>
        <p:sp>
          <p:nvSpPr>
            <p:cNvPr id="76920" name="Freeform 47"/>
            <p:cNvSpPr/>
            <p:nvPr/>
          </p:nvSpPr>
          <p:spPr>
            <a:xfrm>
              <a:off x="1108" y="671"/>
              <a:ext cx="27" cy="142"/>
            </a:xfrm>
            <a:custGeom>
              <a:avLst/>
              <a:gdLst/>
              <a:ahLst/>
              <a:cxnLst>
                <a:cxn ang="0">
                  <a:pos x="0" y="142"/>
                </a:cxn>
                <a:cxn ang="0">
                  <a:pos x="18" y="20"/>
                </a:cxn>
                <a:cxn ang="0">
                  <a:pos x="19" y="14"/>
                </a:cxn>
                <a:cxn ang="0">
                  <a:pos x="20" y="9"/>
                </a:cxn>
                <a:cxn ang="0">
                  <a:pos x="21" y="5"/>
                </a:cxn>
                <a:cxn ang="0">
                  <a:pos x="23" y="2"/>
                </a:cxn>
                <a:cxn ang="0">
                  <a:pos x="27" y="0"/>
                </a:cxn>
              </a:cxnLst>
              <a:pathLst>
                <a:path w="38" h="290">
                  <a:moveTo>
                    <a:pt x="0" y="290"/>
                  </a:moveTo>
                  <a:lnTo>
                    <a:pt x="26" y="40"/>
                  </a:lnTo>
                  <a:lnTo>
                    <a:pt x="27" y="28"/>
                  </a:lnTo>
                  <a:lnTo>
                    <a:pt x="28" y="19"/>
                  </a:lnTo>
                  <a:lnTo>
                    <a:pt x="30" y="11"/>
                  </a:lnTo>
                  <a:lnTo>
                    <a:pt x="33" y="4"/>
                  </a:lnTo>
                  <a:lnTo>
                    <a:pt x="38"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1" name="Freeform 48"/>
            <p:cNvSpPr/>
            <p:nvPr/>
          </p:nvSpPr>
          <p:spPr>
            <a:xfrm>
              <a:off x="1136" y="673"/>
              <a:ext cx="61" cy="260"/>
            </a:xfrm>
            <a:custGeom>
              <a:avLst/>
              <a:gdLst/>
              <a:ahLst/>
              <a:cxnLst>
                <a:cxn ang="0">
                  <a:pos x="0" y="0"/>
                </a:cxn>
                <a:cxn ang="0">
                  <a:pos x="5" y="1"/>
                </a:cxn>
                <a:cxn ang="0">
                  <a:pos x="8" y="6"/>
                </a:cxn>
                <a:cxn ang="0">
                  <a:pos x="10" y="12"/>
                </a:cxn>
                <a:cxn ang="0">
                  <a:pos x="11" y="22"/>
                </a:cxn>
                <a:cxn ang="0">
                  <a:pos x="30" y="239"/>
                </a:cxn>
                <a:cxn ang="0">
                  <a:pos x="32" y="251"/>
                </a:cxn>
                <a:cxn ang="0">
                  <a:pos x="34" y="254"/>
                </a:cxn>
                <a:cxn ang="0">
                  <a:pos x="37" y="258"/>
                </a:cxn>
                <a:cxn ang="0">
                  <a:pos x="41" y="260"/>
                </a:cxn>
                <a:cxn ang="0">
                  <a:pos x="45" y="257"/>
                </a:cxn>
                <a:cxn ang="0">
                  <a:pos x="48" y="251"/>
                </a:cxn>
                <a:cxn ang="0">
                  <a:pos x="60" y="139"/>
                </a:cxn>
              </a:cxnLst>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922" name="Group 49"/>
            <p:cNvGrpSpPr/>
            <p:nvPr/>
          </p:nvGrpSpPr>
          <p:grpSpPr>
            <a:xfrm>
              <a:off x="1197" y="671"/>
              <a:ext cx="85" cy="262"/>
              <a:chOff x="1557" y="2272"/>
              <a:chExt cx="119" cy="713"/>
            </a:xfrm>
          </p:grpSpPr>
          <p:sp>
            <p:nvSpPr>
              <p:cNvPr id="76978" name="Freeform 50"/>
              <p:cNvSpPr/>
              <p:nvPr/>
            </p:nvSpPr>
            <p:spPr>
              <a:xfrm>
                <a:off x="1557" y="2272"/>
                <a:ext cx="33" cy="363"/>
              </a:xfrm>
              <a:custGeom>
                <a:avLst/>
                <a:gdLst/>
                <a:ahLst/>
                <a:cxnLst>
                  <a:cxn ang="0">
                    <a:pos x="0" y="362"/>
                  </a:cxn>
                  <a:cxn ang="0">
                    <a:pos x="20" y="54"/>
                  </a:cxn>
                  <a:cxn ang="0">
                    <a:pos x="21" y="38"/>
                  </a:cxn>
                  <a:cxn ang="0">
                    <a:pos x="22" y="25"/>
                  </a:cxn>
                  <a:cxn ang="0">
                    <a:pos x="24" y="15"/>
                  </a:cxn>
                  <a:cxn ang="0">
                    <a:pos x="27" y="6"/>
                  </a:cxn>
                  <a:cxn ang="0">
                    <a:pos x="3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9" name="Freeform 51"/>
              <p:cNvSpPr/>
              <p:nvPr/>
            </p:nvSpPr>
            <p:spPr>
              <a:xfrm>
                <a:off x="1590" y="2276"/>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923" name="Freeform 52"/>
            <p:cNvSpPr/>
            <p:nvPr/>
          </p:nvSpPr>
          <p:spPr>
            <a:xfrm>
              <a:off x="1280" y="669"/>
              <a:ext cx="25" cy="144"/>
            </a:xfrm>
            <a:custGeom>
              <a:avLst/>
              <a:gdLst/>
              <a:ahLst/>
              <a:cxnLst>
                <a:cxn ang="0">
                  <a:pos x="0" y="144"/>
                </a:cxn>
                <a:cxn ang="0">
                  <a:pos x="16" y="20"/>
                </a:cxn>
                <a:cxn ang="0">
                  <a:pos x="17" y="14"/>
                </a:cxn>
                <a:cxn ang="0">
                  <a:pos x="18" y="9"/>
                </a:cxn>
                <a:cxn ang="0">
                  <a:pos x="19" y="5"/>
                </a:cxn>
                <a:cxn ang="0">
                  <a:pos x="21" y="2"/>
                </a:cxn>
                <a:cxn ang="0">
                  <a:pos x="25" y="0"/>
                </a:cxn>
              </a:cxnLst>
              <a:pathLst>
                <a:path w="35" h="294">
                  <a:moveTo>
                    <a:pt x="0" y="294"/>
                  </a:moveTo>
                  <a:lnTo>
                    <a:pt x="22" y="40"/>
                  </a:lnTo>
                  <a:lnTo>
                    <a:pt x="24" y="28"/>
                  </a:lnTo>
                  <a:lnTo>
                    <a:pt x="25" y="19"/>
                  </a:lnTo>
                  <a:lnTo>
                    <a:pt x="26" y="11"/>
                  </a:lnTo>
                  <a:lnTo>
                    <a:pt x="30" y="4"/>
                  </a:lnTo>
                  <a:lnTo>
                    <a:pt x="35"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4" name="Freeform 53"/>
            <p:cNvSpPr/>
            <p:nvPr/>
          </p:nvSpPr>
          <p:spPr>
            <a:xfrm>
              <a:off x="1306" y="671"/>
              <a:ext cx="61" cy="259"/>
            </a:xfrm>
            <a:custGeom>
              <a:avLst/>
              <a:gdLst/>
              <a:ahLst/>
              <a:cxnLst>
                <a:cxn ang="0">
                  <a:pos x="0" y="0"/>
                </a:cxn>
                <a:cxn ang="0">
                  <a:pos x="5" y="1"/>
                </a:cxn>
                <a:cxn ang="0">
                  <a:pos x="9" y="6"/>
                </a:cxn>
                <a:cxn ang="0">
                  <a:pos x="10" y="12"/>
                </a:cxn>
                <a:cxn ang="0">
                  <a:pos x="11" y="22"/>
                </a:cxn>
                <a:cxn ang="0">
                  <a:pos x="30" y="238"/>
                </a:cxn>
                <a:cxn ang="0">
                  <a:pos x="32" y="250"/>
                </a:cxn>
                <a:cxn ang="0">
                  <a:pos x="34" y="254"/>
                </a:cxn>
                <a:cxn ang="0">
                  <a:pos x="37" y="257"/>
                </a:cxn>
                <a:cxn ang="0">
                  <a:pos x="41" y="259"/>
                </a:cxn>
                <a:cxn ang="0">
                  <a:pos x="44" y="256"/>
                </a:cxn>
                <a:cxn ang="0">
                  <a:pos x="47" y="250"/>
                </a:cxn>
                <a:cxn ang="0">
                  <a:pos x="60" y="139"/>
                </a:cxn>
              </a:cxnLst>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5" name="Freeform 54"/>
            <p:cNvSpPr/>
            <p:nvPr/>
          </p:nvSpPr>
          <p:spPr>
            <a:xfrm>
              <a:off x="1366" y="669"/>
              <a:ext cx="25" cy="137"/>
            </a:xfrm>
            <a:custGeom>
              <a:avLst/>
              <a:gdLst/>
              <a:ahLst/>
              <a:cxnLst>
                <a:cxn ang="0">
                  <a:pos x="0" y="137"/>
                </a:cxn>
                <a:cxn ang="0">
                  <a:pos x="16" y="20"/>
                </a:cxn>
                <a:cxn ang="0">
                  <a:pos x="16" y="14"/>
                </a:cxn>
                <a:cxn ang="0">
                  <a:pos x="17" y="9"/>
                </a:cxn>
                <a:cxn ang="0">
                  <a:pos x="19" y="5"/>
                </a:cxn>
                <a:cxn ang="0">
                  <a:pos x="21" y="2"/>
                </a:cxn>
                <a:cxn ang="0">
                  <a:pos x="25" y="0"/>
                </a:cxn>
              </a:cxnLst>
              <a:pathLst>
                <a:path w="35" h="279">
                  <a:moveTo>
                    <a:pt x="0" y="279"/>
                  </a:moveTo>
                  <a:lnTo>
                    <a:pt x="22" y="40"/>
                  </a:lnTo>
                  <a:lnTo>
                    <a:pt x="23" y="28"/>
                  </a:lnTo>
                  <a:lnTo>
                    <a:pt x="24" y="19"/>
                  </a:lnTo>
                  <a:lnTo>
                    <a:pt x="26" y="11"/>
                  </a:lnTo>
                  <a:lnTo>
                    <a:pt x="30" y="4"/>
                  </a:lnTo>
                  <a:lnTo>
                    <a:pt x="35"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6" name="Freeform 55"/>
            <p:cNvSpPr/>
            <p:nvPr/>
          </p:nvSpPr>
          <p:spPr>
            <a:xfrm>
              <a:off x="1392" y="671"/>
              <a:ext cx="67" cy="259"/>
            </a:xfrm>
            <a:custGeom>
              <a:avLst/>
              <a:gdLst/>
              <a:ahLst/>
              <a:cxnLst>
                <a:cxn ang="0">
                  <a:pos x="0" y="0"/>
                </a:cxn>
                <a:cxn ang="0">
                  <a:pos x="5" y="1"/>
                </a:cxn>
                <a:cxn ang="0">
                  <a:pos x="8" y="6"/>
                </a:cxn>
                <a:cxn ang="0">
                  <a:pos x="10" y="12"/>
                </a:cxn>
                <a:cxn ang="0">
                  <a:pos x="10" y="22"/>
                </a:cxn>
                <a:cxn ang="0">
                  <a:pos x="29" y="238"/>
                </a:cxn>
                <a:cxn ang="0">
                  <a:pos x="31" y="250"/>
                </a:cxn>
                <a:cxn ang="0">
                  <a:pos x="33" y="254"/>
                </a:cxn>
                <a:cxn ang="0">
                  <a:pos x="36" y="258"/>
                </a:cxn>
                <a:cxn ang="0">
                  <a:pos x="40" y="259"/>
                </a:cxn>
                <a:cxn ang="0">
                  <a:pos x="43" y="256"/>
                </a:cxn>
                <a:cxn ang="0">
                  <a:pos x="46" y="250"/>
                </a:cxn>
                <a:cxn ang="0">
                  <a:pos x="67" y="139"/>
                </a:cxn>
              </a:cxnLst>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7" name="Freeform 56"/>
            <p:cNvSpPr/>
            <p:nvPr/>
          </p:nvSpPr>
          <p:spPr>
            <a:xfrm>
              <a:off x="2817" y="672"/>
              <a:ext cx="24" cy="133"/>
            </a:xfrm>
            <a:custGeom>
              <a:avLst/>
              <a:gdLst/>
              <a:ahLst/>
              <a:cxnLst>
                <a:cxn ang="0">
                  <a:pos x="0" y="133"/>
                </a:cxn>
                <a:cxn ang="0">
                  <a:pos x="15" y="20"/>
                </a:cxn>
                <a:cxn ang="0">
                  <a:pos x="15" y="14"/>
                </a:cxn>
                <a:cxn ang="0">
                  <a:pos x="16" y="9"/>
                </a:cxn>
                <a:cxn ang="0">
                  <a:pos x="17" y="5"/>
                </a:cxn>
                <a:cxn ang="0">
                  <a:pos x="20" y="2"/>
                </a:cxn>
                <a:cxn ang="0">
                  <a:pos x="23"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8" name="Freeform 57"/>
            <p:cNvSpPr/>
            <p:nvPr/>
          </p:nvSpPr>
          <p:spPr>
            <a:xfrm>
              <a:off x="2841" y="673"/>
              <a:ext cx="60" cy="260"/>
            </a:xfrm>
            <a:custGeom>
              <a:avLst/>
              <a:gdLst/>
              <a:ahLst/>
              <a:cxnLst>
                <a:cxn ang="0">
                  <a:pos x="0" y="0"/>
                </a:cxn>
                <a:cxn ang="0">
                  <a:pos x="5" y="1"/>
                </a:cxn>
                <a:cxn ang="0">
                  <a:pos x="8" y="6"/>
                </a:cxn>
                <a:cxn ang="0">
                  <a:pos x="10" y="12"/>
                </a:cxn>
                <a:cxn ang="0">
                  <a:pos x="11" y="22"/>
                </a:cxn>
                <a:cxn ang="0">
                  <a:pos x="30" y="239"/>
                </a:cxn>
                <a:cxn ang="0">
                  <a:pos x="32" y="251"/>
                </a:cxn>
                <a:cxn ang="0">
                  <a:pos x="33" y="255"/>
                </a:cxn>
                <a:cxn ang="0">
                  <a:pos x="37" y="259"/>
                </a:cxn>
                <a:cxn ang="0">
                  <a:pos x="40" y="260"/>
                </a:cxn>
                <a:cxn ang="0">
                  <a:pos x="44" y="257"/>
                </a:cxn>
                <a:cxn ang="0">
                  <a:pos x="47" y="251"/>
                </a:cxn>
                <a:cxn ang="0">
                  <a:pos x="60" y="132"/>
                </a:cxn>
              </a:cxnLst>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29" name="Freeform 58"/>
            <p:cNvSpPr/>
            <p:nvPr/>
          </p:nvSpPr>
          <p:spPr>
            <a:xfrm>
              <a:off x="2901" y="672"/>
              <a:ext cx="24" cy="133"/>
            </a:xfrm>
            <a:custGeom>
              <a:avLst/>
              <a:gdLst/>
              <a:ahLst/>
              <a:cxnLst>
                <a:cxn ang="0">
                  <a:pos x="0" y="133"/>
                </a:cxn>
                <a:cxn ang="0">
                  <a:pos x="14" y="20"/>
                </a:cxn>
                <a:cxn ang="0">
                  <a:pos x="15" y="14"/>
                </a:cxn>
                <a:cxn ang="0">
                  <a:pos x="16" y="9"/>
                </a:cxn>
                <a:cxn ang="0">
                  <a:pos x="17" y="5"/>
                </a:cxn>
                <a:cxn ang="0">
                  <a:pos x="20" y="2"/>
                </a:cxn>
                <a:cxn ang="0">
                  <a:pos x="23"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0" name="Freeform 59"/>
            <p:cNvSpPr/>
            <p:nvPr/>
          </p:nvSpPr>
          <p:spPr>
            <a:xfrm>
              <a:off x="2925" y="673"/>
              <a:ext cx="61" cy="260"/>
            </a:xfrm>
            <a:custGeom>
              <a:avLst/>
              <a:gdLst/>
              <a:ahLst/>
              <a:cxnLst>
                <a:cxn ang="0">
                  <a:pos x="0" y="0"/>
                </a:cxn>
                <a:cxn ang="0">
                  <a:pos x="5" y="1"/>
                </a:cxn>
                <a:cxn ang="0">
                  <a:pos x="8" y="6"/>
                </a:cxn>
                <a:cxn ang="0">
                  <a:pos x="10" y="12"/>
                </a:cxn>
                <a:cxn ang="0">
                  <a:pos x="11" y="22"/>
                </a:cxn>
                <a:cxn ang="0">
                  <a:pos x="29" y="239"/>
                </a:cxn>
                <a:cxn ang="0">
                  <a:pos x="32" y="251"/>
                </a:cxn>
                <a:cxn ang="0">
                  <a:pos x="33" y="255"/>
                </a:cxn>
                <a:cxn ang="0">
                  <a:pos x="36" y="259"/>
                </a:cxn>
                <a:cxn ang="0">
                  <a:pos x="40" y="260"/>
                </a:cxn>
                <a:cxn ang="0">
                  <a:pos x="43" y="257"/>
                </a:cxn>
                <a:cxn ang="0">
                  <a:pos x="46" y="251"/>
                </a:cxn>
                <a:cxn ang="0">
                  <a:pos x="61" y="130"/>
                </a:cxn>
              </a:cxnLst>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1" name="Freeform 60"/>
            <p:cNvSpPr/>
            <p:nvPr/>
          </p:nvSpPr>
          <p:spPr>
            <a:xfrm>
              <a:off x="2985" y="670"/>
              <a:ext cx="24" cy="133"/>
            </a:xfrm>
            <a:custGeom>
              <a:avLst/>
              <a:gdLst/>
              <a:ahLst/>
              <a:cxnLst>
                <a:cxn ang="0">
                  <a:pos x="0" y="133"/>
                </a:cxn>
                <a:cxn ang="0">
                  <a:pos x="14" y="20"/>
                </a:cxn>
                <a:cxn ang="0">
                  <a:pos x="16" y="14"/>
                </a:cxn>
                <a:cxn ang="0">
                  <a:pos x="16" y="9"/>
                </a:cxn>
                <a:cxn ang="0">
                  <a:pos x="17" y="5"/>
                </a:cxn>
                <a:cxn ang="0">
                  <a:pos x="20" y="2"/>
                </a:cxn>
                <a:cxn ang="0">
                  <a:pos x="2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2" name="Freeform 61"/>
            <p:cNvSpPr/>
            <p:nvPr/>
          </p:nvSpPr>
          <p:spPr>
            <a:xfrm>
              <a:off x="3009" y="671"/>
              <a:ext cx="61" cy="260"/>
            </a:xfrm>
            <a:custGeom>
              <a:avLst/>
              <a:gdLst/>
              <a:ahLst/>
              <a:cxnLst>
                <a:cxn ang="0">
                  <a:pos x="0" y="0"/>
                </a:cxn>
                <a:cxn ang="0">
                  <a:pos x="5" y="1"/>
                </a:cxn>
                <a:cxn ang="0">
                  <a:pos x="9" y="6"/>
                </a:cxn>
                <a:cxn ang="0">
                  <a:pos x="9" y="12"/>
                </a:cxn>
                <a:cxn ang="0">
                  <a:pos x="11" y="22"/>
                </a:cxn>
                <a:cxn ang="0">
                  <a:pos x="30" y="239"/>
                </a:cxn>
                <a:cxn ang="0">
                  <a:pos x="32" y="251"/>
                </a:cxn>
                <a:cxn ang="0">
                  <a:pos x="33" y="255"/>
                </a:cxn>
                <a:cxn ang="0">
                  <a:pos x="37" y="259"/>
                </a:cxn>
                <a:cxn ang="0">
                  <a:pos x="40" y="260"/>
                </a:cxn>
                <a:cxn ang="0">
                  <a:pos x="44" y="257"/>
                </a:cxn>
                <a:cxn ang="0">
                  <a:pos x="47" y="251"/>
                </a:cxn>
                <a:cxn ang="0">
                  <a:pos x="61" y="134"/>
                </a:cxn>
              </a:cxnLst>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933" name="Group 62"/>
            <p:cNvGrpSpPr/>
            <p:nvPr/>
          </p:nvGrpSpPr>
          <p:grpSpPr>
            <a:xfrm>
              <a:off x="3069" y="670"/>
              <a:ext cx="85" cy="261"/>
              <a:chOff x="4190" y="2269"/>
              <a:chExt cx="119" cy="713"/>
            </a:xfrm>
          </p:grpSpPr>
          <p:sp>
            <p:nvSpPr>
              <p:cNvPr id="76976" name="Freeform 63"/>
              <p:cNvSpPr/>
              <p:nvPr/>
            </p:nvSpPr>
            <p:spPr>
              <a:xfrm>
                <a:off x="4190" y="2269"/>
                <a:ext cx="35" cy="363"/>
              </a:xfrm>
              <a:custGeom>
                <a:avLst/>
                <a:gdLst/>
                <a:ahLst/>
                <a:cxnLst>
                  <a:cxn ang="0">
                    <a:pos x="0" y="362"/>
                  </a:cxn>
                  <a:cxn ang="0">
                    <a:pos x="21" y="54"/>
                  </a:cxn>
                  <a:cxn ang="0">
                    <a:pos x="22" y="38"/>
                  </a:cxn>
                  <a:cxn ang="0">
                    <a:pos x="23" y="25"/>
                  </a:cxn>
                  <a:cxn ang="0">
                    <a:pos x="25" y="15"/>
                  </a:cxn>
                  <a:cxn ang="0">
                    <a:pos x="29" y="6"/>
                  </a:cxn>
                  <a:cxn ang="0">
                    <a:pos x="3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7" name="Freeform 64"/>
              <p:cNvSpPr/>
              <p:nvPr/>
            </p:nvSpPr>
            <p:spPr>
              <a:xfrm>
                <a:off x="4225" y="227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934" name="Freeform 65"/>
            <p:cNvSpPr/>
            <p:nvPr/>
          </p:nvSpPr>
          <p:spPr>
            <a:xfrm>
              <a:off x="2480" y="672"/>
              <a:ext cx="23" cy="133"/>
            </a:xfrm>
            <a:custGeom>
              <a:avLst/>
              <a:gdLst/>
              <a:ahLst/>
              <a:cxnLst>
                <a:cxn ang="0">
                  <a:pos x="0" y="133"/>
                </a:cxn>
                <a:cxn ang="0">
                  <a:pos x="14" y="20"/>
                </a:cxn>
                <a:cxn ang="0">
                  <a:pos x="15" y="14"/>
                </a:cxn>
                <a:cxn ang="0">
                  <a:pos x="15" y="9"/>
                </a:cxn>
                <a:cxn ang="0">
                  <a:pos x="17" y="5"/>
                </a:cxn>
                <a:cxn ang="0">
                  <a:pos x="19" y="2"/>
                </a:cxn>
                <a:cxn ang="0">
                  <a:pos x="2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5" name="Freeform 66"/>
            <p:cNvSpPr/>
            <p:nvPr/>
          </p:nvSpPr>
          <p:spPr>
            <a:xfrm>
              <a:off x="2503" y="673"/>
              <a:ext cx="63" cy="260"/>
            </a:xfrm>
            <a:custGeom>
              <a:avLst/>
              <a:gdLst/>
              <a:ahLst/>
              <a:cxnLst>
                <a:cxn ang="0">
                  <a:pos x="0" y="0"/>
                </a:cxn>
                <a:cxn ang="0">
                  <a:pos x="5" y="1"/>
                </a:cxn>
                <a:cxn ang="0">
                  <a:pos x="8" y="6"/>
                </a:cxn>
                <a:cxn ang="0">
                  <a:pos x="10" y="12"/>
                </a:cxn>
                <a:cxn ang="0">
                  <a:pos x="11" y="22"/>
                </a:cxn>
                <a:cxn ang="0">
                  <a:pos x="30" y="239"/>
                </a:cxn>
                <a:cxn ang="0">
                  <a:pos x="32" y="251"/>
                </a:cxn>
                <a:cxn ang="0">
                  <a:pos x="33" y="255"/>
                </a:cxn>
                <a:cxn ang="0">
                  <a:pos x="38" y="259"/>
                </a:cxn>
                <a:cxn ang="0">
                  <a:pos x="40" y="260"/>
                </a:cxn>
                <a:cxn ang="0">
                  <a:pos x="45" y="257"/>
                </a:cxn>
                <a:cxn ang="0">
                  <a:pos x="47" y="251"/>
                </a:cxn>
                <a:cxn ang="0">
                  <a:pos x="63" y="130"/>
                </a:cxn>
              </a:cxnLst>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6" name="Freeform 67"/>
            <p:cNvSpPr/>
            <p:nvPr/>
          </p:nvSpPr>
          <p:spPr>
            <a:xfrm>
              <a:off x="2564" y="672"/>
              <a:ext cx="23" cy="133"/>
            </a:xfrm>
            <a:custGeom>
              <a:avLst/>
              <a:gdLst/>
              <a:ahLst/>
              <a:cxnLst>
                <a:cxn ang="0">
                  <a:pos x="0" y="133"/>
                </a:cxn>
                <a:cxn ang="0">
                  <a:pos x="14" y="20"/>
                </a:cxn>
                <a:cxn ang="0">
                  <a:pos x="14" y="14"/>
                </a:cxn>
                <a:cxn ang="0">
                  <a:pos x="15" y="9"/>
                </a:cxn>
                <a:cxn ang="0">
                  <a:pos x="17" y="5"/>
                </a:cxn>
                <a:cxn ang="0">
                  <a:pos x="19" y="2"/>
                </a:cxn>
                <a:cxn ang="0">
                  <a:pos x="22"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7" name="Freeform 68"/>
            <p:cNvSpPr/>
            <p:nvPr/>
          </p:nvSpPr>
          <p:spPr>
            <a:xfrm>
              <a:off x="2587" y="673"/>
              <a:ext cx="61" cy="260"/>
            </a:xfrm>
            <a:custGeom>
              <a:avLst/>
              <a:gdLst/>
              <a:ahLst/>
              <a:cxnLst>
                <a:cxn ang="0">
                  <a:pos x="0" y="0"/>
                </a:cxn>
                <a:cxn ang="0">
                  <a:pos x="5" y="1"/>
                </a:cxn>
                <a:cxn ang="0">
                  <a:pos x="9" y="6"/>
                </a:cxn>
                <a:cxn ang="0">
                  <a:pos x="10" y="12"/>
                </a:cxn>
                <a:cxn ang="0">
                  <a:pos x="11" y="22"/>
                </a:cxn>
                <a:cxn ang="0">
                  <a:pos x="30" y="239"/>
                </a:cxn>
                <a:cxn ang="0">
                  <a:pos x="32" y="251"/>
                </a:cxn>
                <a:cxn ang="0">
                  <a:pos x="34" y="255"/>
                </a:cxn>
                <a:cxn ang="0">
                  <a:pos x="37" y="259"/>
                </a:cxn>
                <a:cxn ang="0">
                  <a:pos x="41" y="260"/>
                </a:cxn>
                <a:cxn ang="0">
                  <a:pos x="44" y="257"/>
                </a:cxn>
                <a:cxn ang="0">
                  <a:pos x="47" y="251"/>
                </a:cxn>
                <a:cxn ang="0">
                  <a:pos x="61" y="130"/>
                </a:cxn>
              </a:cxnLst>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8" name="Freeform 69"/>
            <p:cNvSpPr/>
            <p:nvPr/>
          </p:nvSpPr>
          <p:spPr>
            <a:xfrm>
              <a:off x="2648" y="670"/>
              <a:ext cx="24" cy="133"/>
            </a:xfrm>
            <a:custGeom>
              <a:avLst/>
              <a:gdLst/>
              <a:ahLst/>
              <a:cxnLst>
                <a:cxn ang="0">
                  <a:pos x="0" y="133"/>
                </a:cxn>
                <a:cxn ang="0">
                  <a:pos x="14" y="20"/>
                </a:cxn>
                <a:cxn ang="0">
                  <a:pos x="16" y="14"/>
                </a:cxn>
                <a:cxn ang="0">
                  <a:pos x="16" y="9"/>
                </a:cxn>
                <a:cxn ang="0">
                  <a:pos x="17" y="5"/>
                </a:cxn>
                <a:cxn ang="0">
                  <a:pos x="20" y="2"/>
                </a:cxn>
                <a:cxn ang="0">
                  <a:pos x="2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39" name="Freeform 70"/>
            <p:cNvSpPr/>
            <p:nvPr/>
          </p:nvSpPr>
          <p:spPr>
            <a:xfrm>
              <a:off x="2672" y="671"/>
              <a:ext cx="61" cy="260"/>
            </a:xfrm>
            <a:custGeom>
              <a:avLst/>
              <a:gdLst/>
              <a:ahLst/>
              <a:cxnLst>
                <a:cxn ang="0">
                  <a:pos x="0" y="0"/>
                </a:cxn>
                <a:cxn ang="0">
                  <a:pos x="5" y="1"/>
                </a:cxn>
                <a:cxn ang="0">
                  <a:pos x="9" y="6"/>
                </a:cxn>
                <a:cxn ang="0">
                  <a:pos x="9" y="12"/>
                </a:cxn>
                <a:cxn ang="0">
                  <a:pos x="11" y="22"/>
                </a:cxn>
                <a:cxn ang="0">
                  <a:pos x="30" y="239"/>
                </a:cxn>
                <a:cxn ang="0">
                  <a:pos x="31" y="251"/>
                </a:cxn>
                <a:cxn ang="0">
                  <a:pos x="33" y="255"/>
                </a:cxn>
                <a:cxn ang="0">
                  <a:pos x="37" y="259"/>
                </a:cxn>
                <a:cxn ang="0">
                  <a:pos x="40" y="260"/>
                </a:cxn>
                <a:cxn ang="0">
                  <a:pos x="44" y="257"/>
                </a:cxn>
                <a:cxn ang="0">
                  <a:pos x="46" y="251"/>
                </a:cxn>
                <a:cxn ang="0">
                  <a:pos x="61" y="134"/>
                </a:cxn>
              </a:cxnLst>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940" name="Group 71"/>
            <p:cNvGrpSpPr/>
            <p:nvPr/>
          </p:nvGrpSpPr>
          <p:grpSpPr>
            <a:xfrm>
              <a:off x="2731" y="670"/>
              <a:ext cx="85" cy="261"/>
              <a:chOff x="3715" y="2269"/>
              <a:chExt cx="119" cy="713"/>
            </a:xfrm>
          </p:grpSpPr>
          <p:sp>
            <p:nvSpPr>
              <p:cNvPr id="76974" name="Freeform 72"/>
              <p:cNvSpPr/>
              <p:nvPr/>
            </p:nvSpPr>
            <p:spPr>
              <a:xfrm>
                <a:off x="3715" y="2269"/>
                <a:ext cx="35" cy="363"/>
              </a:xfrm>
              <a:custGeom>
                <a:avLst/>
                <a:gdLst/>
                <a:ahLst/>
                <a:cxnLst>
                  <a:cxn ang="0">
                    <a:pos x="0" y="362"/>
                  </a:cxn>
                  <a:cxn ang="0">
                    <a:pos x="21" y="54"/>
                  </a:cxn>
                  <a:cxn ang="0">
                    <a:pos x="22" y="38"/>
                  </a:cxn>
                  <a:cxn ang="0">
                    <a:pos x="23" y="25"/>
                  </a:cxn>
                  <a:cxn ang="0">
                    <a:pos x="25" y="15"/>
                  </a:cxn>
                  <a:cxn ang="0">
                    <a:pos x="29" y="6"/>
                  </a:cxn>
                  <a:cxn ang="0">
                    <a:pos x="3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5" name="Freeform 73"/>
              <p:cNvSpPr/>
              <p:nvPr/>
            </p:nvSpPr>
            <p:spPr>
              <a:xfrm>
                <a:off x="3750" y="227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941" name="Freeform 74"/>
            <p:cNvSpPr/>
            <p:nvPr/>
          </p:nvSpPr>
          <p:spPr>
            <a:xfrm>
              <a:off x="2136" y="672"/>
              <a:ext cx="23" cy="133"/>
            </a:xfrm>
            <a:custGeom>
              <a:avLst/>
              <a:gdLst/>
              <a:ahLst/>
              <a:cxnLst>
                <a:cxn ang="0">
                  <a:pos x="0" y="133"/>
                </a:cxn>
                <a:cxn ang="0">
                  <a:pos x="14" y="20"/>
                </a:cxn>
                <a:cxn ang="0">
                  <a:pos x="15" y="14"/>
                </a:cxn>
                <a:cxn ang="0">
                  <a:pos x="15" y="9"/>
                </a:cxn>
                <a:cxn ang="0">
                  <a:pos x="17" y="5"/>
                </a:cxn>
                <a:cxn ang="0">
                  <a:pos x="19" y="2"/>
                </a:cxn>
                <a:cxn ang="0">
                  <a:pos x="2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2" name="Freeform 75"/>
            <p:cNvSpPr/>
            <p:nvPr/>
          </p:nvSpPr>
          <p:spPr>
            <a:xfrm>
              <a:off x="2159" y="673"/>
              <a:ext cx="62" cy="260"/>
            </a:xfrm>
            <a:custGeom>
              <a:avLst/>
              <a:gdLst/>
              <a:ahLst/>
              <a:cxnLst>
                <a:cxn ang="0">
                  <a:pos x="0" y="0"/>
                </a:cxn>
                <a:cxn ang="0">
                  <a:pos x="5" y="1"/>
                </a:cxn>
                <a:cxn ang="0">
                  <a:pos x="9" y="6"/>
                </a:cxn>
                <a:cxn ang="0">
                  <a:pos x="10" y="12"/>
                </a:cxn>
                <a:cxn ang="0">
                  <a:pos x="11" y="22"/>
                </a:cxn>
                <a:cxn ang="0">
                  <a:pos x="31" y="239"/>
                </a:cxn>
                <a:cxn ang="0">
                  <a:pos x="32" y="251"/>
                </a:cxn>
                <a:cxn ang="0">
                  <a:pos x="33" y="255"/>
                </a:cxn>
                <a:cxn ang="0">
                  <a:pos x="38" y="259"/>
                </a:cxn>
                <a:cxn ang="0">
                  <a:pos x="41" y="260"/>
                </a:cxn>
                <a:cxn ang="0">
                  <a:pos x="45" y="257"/>
                </a:cxn>
                <a:cxn ang="0">
                  <a:pos x="48" y="251"/>
                </a:cxn>
                <a:cxn ang="0">
                  <a:pos x="62" y="135"/>
                </a:cxn>
              </a:cxnLst>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3" name="Freeform 76"/>
            <p:cNvSpPr/>
            <p:nvPr/>
          </p:nvSpPr>
          <p:spPr>
            <a:xfrm>
              <a:off x="2220" y="672"/>
              <a:ext cx="23" cy="133"/>
            </a:xfrm>
            <a:custGeom>
              <a:avLst/>
              <a:gdLst/>
              <a:ahLst/>
              <a:cxnLst>
                <a:cxn ang="0">
                  <a:pos x="0" y="133"/>
                </a:cxn>
                <a:cxn ang="0">
                  <a:pos x="14" y="20"/>
                </a:cxn>
                <a:cxn ang="0">
                  <a:pos x="14" y="14"/>
                </a:cxn>
                <a:cxn ang="0">
                  <a:pos x="15" y="9"/>
                </a:cxn>
                <a:cxn ang="0">
                  <a:pos x="17" y="5"/>
                </a:cxn>
                <a:cxn ang="0">
                  <a:pos x="19" y="2"/>
                </a:cxn>
                <a:cxn ang="0">
                  <a:pos x="22"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4" name="Freeform 77"/>
            <p:cNvSpPr/>
            <p:nvPr/>
          </p:nvSpPr>
          <p:spPr>
            <a:xfrm>
              <a:off x="2243" y="673"/>
              <a:ext cx="61" cy="260"/>
            </a:xfrm>
            <a:custGeom>
              <a:avLst/>
              <a:gdLst/>
              <a:ahLst/>
              <a:cxnLst>
                <a:cxn ang="0">
                  <a:pos x="0" y="0"/>
                </a:cxn>
                <a:cxn ang="0">
                  <a:pos x="5" y="1"/>
                </a:cxn>
                <a:cxn ang="0">
                  <a:pos x="9" y="6"/>
                </a:cxn>
                <a:cxn ang="0">
                  <a:pos x="10" y="12"/>
                </a:cxn>
                <a:cxn ang="0">
                  <a:pos x="11" y="22"/>
                </a:cxn>
                <a:cxn ang="0">
                  <a:pos x="31" y="239"/>
                </a:cxn>
                <a:cxn ang="0">
                  <a:pos x="32" y="251"/>
                </a:cxn>
                <a:cxn ang="0">
                  <a:pos x="33" y="255"/>
                </a:cxn>
                <a:cxn ang="0">
                  <a:pos x="38" y="259"/>
                </a:cxn>
                <a:cxn ang="0">
                  <a:pos x="40" y="260"/>
                </a:cxn>
                <a:cxn ang="0">
                  <a:pos x="45" y="257"/>
                </a:cxn>
                <a:cxn ang="0">
                  <a:pos x="48" y="251"/>
                </a:cxn>
                <a:cxn ang="0">
                  <a:pos x="61" y="127"/>
                </a:cxn>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5" name="Freeform 78"/>
            <p:cNvSpPr/>
            <p:nvPr/>
          </p:nvSpPr>
          <p:spPr>
            <a:xfrm>
              <a:off x="2304" y="670"/>
              <a:ext cx="24" cy="133"/>
            </a:xfrm>
            <a:custGeom>
              <a:avLst/>
              <a:gdLst/>
              <a:ahLst/>
              <a:cxnLst>
                <a:cxn ang="0">
                  <a:pos x="0" y="133"/>
                </a:cxn>
                <a:cxn ang="0">
                  <a:pos x="15" y="20"/>
                </a:cxn>
                <a:cxn ang="0">
                  <a:pos x="15" y="14"/>
                </a:cxn>
                <a:cxn ang="0">
                  <a:pos x="16" y="9"/>
                </a:cxn>
                <a:cxn ang="0">
                  <a:pos x="17" y="5"/>
                </a:cxn>
                <a:cxn ang="0">
                  <a:pos x="20" y="2"/>
                </a:cxn>
                <a:cxn ang="0">
                  <a:pos x="23"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6" name="Freeform 79"/>
            <p:cNvSpPr/>
            <p:nvPr/>
          </p:nvSpPr>
          <p:spPr>
            <a:xfrm>
              <a:off x="2328" y="671"/>
              <a:ext cx="61" cy="260"/>
            </a:xfrm>
            <a:custGeom>
              <a:avLst/>
              <a:gdLst/>
              <a:ahLst/>
              <a:cxnLst>
                <a:cxn ang="0">
                  <a:pos x="0" y="0"/>
                </a:cxn>
                <a:cxn ang="0">
                  <a:pos x="5" y="1"/>
                </a:cxn>
                <a:cxn ang="0">
                  <a:pos x="8" y="6"/>
                </a:cxn>
                <a:cxn ang="0">
                  <a:pos x="9" y="12"/>
                </a:cxn>
                <a:cxn ang="0">
                  <a:pos x="11" y="22"/>
                </a:cxn>
                <a:cxn ang="0">
                  <a:pos x="29" y="239"/>
                </a:cxn>
                <a:cxn ang="0">
                  <a:pos x="31" y="251"/>
                </a:cxn>
                <a:cxn ang="0">
                  <a:pos x="32" y="255"/>
                </a:cxn>
                <a:cxn ang="0">
                  <a:pos x="36" y="259"/>
                </a:cxn>
                <a:cxn ang="0">
                  <a:pos x="39" y="260"/>
                </a:cxn>
                <a:cxn ang="0">
                  <a:pos x="43" y="257"/>
                </a:cxn>
                <a:cxn ang="0">
                  <a:pos x="46" y="251"/>
                </a:cxn>
                <a:cxn ang="0">
                  <a:pos x="61" y="130"/>
                </a:cxn>
              </a:cxnLst>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7" name="Freeform 80"/>
            <p:cNvSpPr/>
            <p:nvPr/>
          </p:nvSpPr>
          <p:spPr>
            <a:xfrm>
              <a:off x="2387" y="670"/>
              <a:ext cx="25" cy="133"/>
            </a:xfrm>
            <a:custGeom>
              <a:avLst/>
              <a:gdLst/>
              <a:ahLst/>
              <a:cxnLst>
                <a:cxn ang="0">
                  <a:pos x="0" y="133"/>
                </a:cxn>
                <a:cxn ang="0">
                  <a:pos x="15" y="20"/>
                </a:cxn>
                <a:cxn ang="0">
                  <a:pos x="16" y="14"/>
                </a:cxn>
                <a:cxn ang="0">
                  <a:pos x="16" y="9"/>
                </a:cxn>
                <a:cxn ang="0">
                  <a:pos x="18" y="5"/>
                </a:cxn>
                <a:cxn ang="0">
                  <a:pos x="21" y="2"/>
                </a:cxn>
                <a:cxn ang="0">
                  <a:pos x="2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48" name="Freeform 81"/>
            <p:cNvSpPr/>
            <p:nvPr/>
          </p:nvSpPr>
          <p:spPr>
            <a:xfrm>
              <a:off x="2412" y="671"/>
              <a:ext cx="67" cy="260"/>
            </a:xfrm>
            <a:custGeom>
              <a:avLst/>
              <a:gdLst/>
              <a:ahLst/>
              <a:cxnLst>
                <a:cxn ang="0">
                  <a:pos x="0" y="0"/>
                </a:cxn>
                <a:cxn ang="0">
                  <a:pos x="5" y="1"/>
                </a:cxn>
                <a:cxn ang="0">
                  <a:pos x="9" y="6"/>
                </a:cxn>
                <a:cxn ang="0">
                  <a:pos x="9" y="12"/>
                </a:cxn>
                <a:cxn ang="0">
                  <a:pos x="11" y="22"/>
                </a:cxn>
                <a:cxn ang="0">
                  <a:pos x="30" y="239"/>
                </a:cxn>
                <a:cxn ang="0">
                  <a:pos x="31" y="251"/>
                </a:cxn>
                <a:cxn ang="0">
                  <a:pos x="33" y="255"/>
                </a:cxn>
                <a:cxn ang="0">
                  <a:pos x="37" y="259"/>
                </a:cxn>
                <a:cxn ang="0">
                  <a:pos x="40" y="260"/>
                </a:cxn>
                <a:cxn ang="0">
                  <a:pos x="44" y="257"/>
                </a:cxn>
                <a:cxn ang="0">
                  <a:pos x="46" y="251"/>
                </a:cxn>
                <a:cxn ang="0">
                  <a:pos x="67" y="134"/>
                </a:cxn>
              </a:cxnLst>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949" name="Group 82"/>
            <p:cNvGrpSpPr/>
            <p:nvPr/>
          </p:nvGrpSpPr>
          <p:grpSpPr>
            <a:xfrm>
              <a:off x="771" y="676"/>
              <a:ext cx="337" cy="260"/>
              <a:chOff x="956" y="2283"/>
              <a:chExt cx="476" cy="711"/>
            </a:xfrm>
          </p:grpSpPr>
          <p:sp>
            <p:nvSpPr>
              <p:cNvPr id="76970" name="Freeform 83"/>
              <p:cNvSpPr/>
              <p:nvPr/>
            </p:nvSpPr>
            <p:spPr>
              <a:xfrm>
                <a:off x="956" y="2284"/>
                <a:ext cx="65" cy="363"/>
              </a:xfrm>
              <a:custGeom>
                <a:avLst/>
                <a:gdLst/>
                <a:ahLst/>
                <a:cxnLst>
                  <a:cxn ang="0">
                    <a:pos x="0" y="362"/>
                  </a:cxn>
                  <a:cxn ang="0">
                    <a:pos x="40" y="54"/>
                  </a:cxn>
                  <a:cxn ang="0">
                    <a:pos x="42" y="38"/>
                  </a:cxn>
                  <a:cxn ang="0">
                    <a:pos x="44" y="25"/>
                  </a:cxn>
                  <a:cxn ang="0">
                    <a:pos x="47" y="15"/>
                  </a:cxn>
                  <a:cxn ang="0">
                    <a:pos x="55" y="6"/>
                  </a:cxn>
                  <a:cxn ang="0">
                    <a:pos x="64" y="0"/>
                  </a:cxn>
                </a:cxnLst>
                <a:pathLst>
                  <a:path w="65" h="363">
                    <a:moveTo>
                      <a:pt x="0" y="362"/>
                    </a:moveTo>
                    <a:lnTo>
                      <a:pt x="40" y="54"/>
                    </a:lnTo>
                    <a:lnTo>
                      <a:pt x="42" y="38"/>
                    </a:lnTo>
                    <a:lnTo>
                      <a:pt x="44" y="25"/>
                    </a:lnTo>
                    <a:lnTo>
                      <a:pt x="47" y="15"/>
                    </a:lnTo>
                    <a:lnTo>
                      <a:pt x="55" y="6"/>
                    </a:lnTo>
                    <a:lnTo>
                      <a:pt x="6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1" name="Freeform 84"/>
              <p:cNvSpPr/>
              <p:nvPr/>
            </p:nvSpPr>
            <p:spPr>
              <a:xfrm>
                <a:off x="1022" y="2283"/>
                <a:ext cx="171" cy="711"/>
              </a:xfrm>
              <a:custGeom>
                <a:avLst/>
                <a:gdLst/>
                <a:ahLst/>
                <a:cxnLst>
                  <a:cxn ang="0">
                    <a:pos x="0" y="0"/>
                  </a:cxn>
                  <a:cxn ang="0">
                    <a:pos x="14" y="4"/>
                  </a:cxn>
                  <a:cxn ang="0">
                    <a:pos x="24" y="16"/>
                  </a:cxn>
                  <a:cxn ang="0">
                    <a:pos x="28" y="33"/>
                  </a:cxn>
                  <a:cxn ang="0">
                    <a:pos x="31" y="59"/>
                  </a:cxn>
                  <a:cxn ang="0">
                    <a:pos x="85" y="653"/>
                  </a:cxn>
                  <a:cxn ang="0">
                    <a:pos x="90" y="686"/>
                  </a:cxn>
                  <a:cxn ang="0">
                    <a:pos x="95" y="696"/>
                  </a:cxn>
                  <a:cxn ang="0">
                    <a:pos x="106" y="706"/>
                  </a:cxn>
                  <a:cxn ang="0">
                    <a:pos x="115" y="710"/>
                  </a:cxn>
                  <a:cxn ang="0">
                    <a:pos x="126" y="702"/>
                  </a:cxn>
                  <a:cxn ang="0">
                    <a:pos x="134" y="686"/>
                  </a:cxn>
                  <a:cxn ang="0">
                    <a:pos x="170" y="381"/>
                  </a:cxn>
                </a:cxnLst>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2" name="Freeform 85"/>
              <p:cNvSpPr/>
              <p:nvPr/>
            </p:nvSpPr>
            <p:spPr>
              <a:xfrm>
                <a:off x="1194" y="2290"/>
                <a:ext cx="66" cy="363"/>
              </a:xfrm>
              <a:custGeom>
                <a:avLst/>
                <a:gdLst/>
                <a:ahLst/>
                <a:cxnLst>
                  <a:cxn ang="0">
                    <a:pos x="0" y="362"/>
                  </a:cxn>
                  <a:cxn ang="0">
                    <a:pos x="40" y="54"/>
                  </a:cxn>
                  <a:cxn ang="0">
                    <a:pos x="43" y="38"/>
                  </a:cxn>
                  <a:cxn ang="0">
                    <a:pos x="44" y="25"/>
                  </a:cxn>
                  <a:cxn ang="0">
                    <a:pos x="48" y="15"/>
                  </a:cxn>
                  <a:cxn ang="0">
                    <a:pos x="56" y="6"/>
                  </a:cxn>
                  <a:cxn ang="0">
                    <a:pos x="65" y="0"/>
                  </a:cxn>
                </a:cxnLst>
                <a:pathLst>
                  <a:path w="66" h="363">
                    <a:moveTo>
                      <a:pt x="0" y="362"/>
                    </a:moveTo>
                    <a:lnTo>
                      <a:pt x="40" y="54"/>
                    </a:lnTo>
                    <a:lnTo>
                      <a:pt x="43" y="38"/>
                    </a:lnTo>
                    <a:lnTo>
                      <a:pt x="44" y="25"/>
                    </a:lnTo>
                    <a:lnTo>
                      <a:pt x="48" y="15"/>
                    </a:lnTo>
                    <a:lnTo>
                      <a:pt x="56" y="6"/>
                    </a:lnTo>
                    <a:lnTo>
                      <a:pt x="65"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73" name="Freeform 86"/>
              <p:cNvSpPr/>
              <p:nvPr/>
            </p:nvSpPr>
            <p:spPr>
              <a:xfrm>
                <a:off x="1261" y="2285"/>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950" name="Group 87"/>
            <p:cNvGrpSpPr/>
            <p:nvPr/>
          </p:nvGrpSpPr>
          <p:grpSpPr>
            <a:xfrm>
              <a:off x="1462" y="671"/>
              <a:ext cx="338" cy="262"/>
              <a:chOff x="1929" y="2272"/>
              <a:chExt cx="476" cy="713"/>
            </a:xfrm>
          </p:grpSpPr>
          <p:grpSp>
            <p:nvGrpSpPr>
              <p:cNvPr id="76964" name="Group 88"/>
              <p:cNvGrpSpPr/>
              <p:nvPr/>
            </p:nvGrpSpPr>
            <p:grpSpPr>
              <a:xfrm>
                <a:off x="1929" y="2272"/>
                <a:ext cx="238" cy="713"/>
                <a:chOff x="1929" y="2272"/>
                <a:chExt cx="238" cy="713"/>
              </a:xfrm>
            </p:grpSpPr>
            <p:sp>
              <p:nvSpPr>
                <p:cNvPr id="76968" name="Freeform 89"/>
                <p:cNvSpPr/>
                <p:nvPr/>
              </p:nvSpPr>
              <p:spPr>
                <a:xfrm>
                  <a:off x="1929" y="2272"/>
                  <a:ext cx="65" cy="363"/>
                </a:xfrm>
                <a:custGeom>
                  <a:avLst/>
                  <a:gdLst/>
                  <a:ahLst/>
                  <a:cxnLst>
                    <a:cxn ang="0">
                      <a:pos x="0" y="362"/>
                    </a:cxn>
                    <a:cxn ang="0">
                      <a:pos x="40" y="54"/>
                    </a:cxn>
                    <a:cxn ang="0">
                      <a:pos x="42" y="38"/>
                    </a:cxn>
                    <a:cxn ang="0">
                      <a:pos x="44" y="25"/>
                    </a:cxn>
                    <a:cxn ang="0">
                      <a:pos x="47" y="15"/>
                    </a:cxn>
                    <a:cxn ang="0">
                      <a:pos x="55" y="6"/>
                    </a:cxn>
                    <a:cxn ang="0">
                      <a:pos x="64" y="0"/>
                    </a:cxn>
                  </a:cxnLst>
                  <a:pathLst>
                    <a:path w="65" h="363">
                      <a:moveTo>
                        <a:pt x="0" y="362"/>
                      </a:moveTo>
                      <a:lnTo>
                        <a:pt x="40" y="54"/>
                      </a:lnTo>
                      <a:lnTo>
                        <a:pt x="42" y="38"/>
                      </a:lnTo>
                      <a:lnTo>
                        <a:pt x="44" y="25"/>
                      </a:lnTo>
                      <a:lnTo>
                        <a:pt x="47" y="15"/>
                      </a:lnTo>
                      <a:lnTo>
                        <a:pt x="55" y="6"/>
                      </a:lnTo>
                      <a:lnTo>
                        <a:pt x="6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69" name="Freeform 90"/>
                <p:cNvSpPr/>
                <p:nvPr/>
              </p:nvSpPr>
              <p:spPr>
                <a:xfrm>
                  <a:off x="1995" y="2276"/>
                  <a:ext cx="172" cy="709"/>
                </a:xfrm>
                <a:custGeom>
                  <a:avLst/>
                  <a:gdLst/>
                  <a:ahLst/>
                  <a:cxnLst>
                    <a:cxn ang="0">
                      <a:pos x="0" y="0"/>
                    </a:cxn>
                    <a:cxn ang="0">
                      <a:pos x="14" y="4"/>
                    </a:cxn>
                    <a:cxn ang="0">
                      <a:pos x="24" y="16"/>
                    </a:cxn>
                    <a:cxn ang="0">
                      <a:pos x="28" y="33"/>
                    </a:cxn>
                    <a:cxn ang="0">
                      <a:pos x="31" y="59"/>
                    </a:cxn>
                    <a:cxn ang="0">
                      <a:pos x="86" y="651"/>
                    </a:cxn>
                    <a:cxn ang="0">
                      <a:pos x="91" y="684"/>
                    </a:cxn>
                    <a:cxn ang="0">
                      <a:pos x="95" y="694"/>
                    </a:cxn>
                    <a:cxn ang="0">
                      <a:pos x="106" y="704"/>
                    </a:cxn>
                    <a:cxn ang="0">
                      <a:pos x="115" y="708"/>
                    </a:cxn>
                    <a:cxn ang="0">
                      <a:pos x="127" y="700"/>
                    </a:cxn>
                    <a:cxn ang="0">
                      <a:pos x="135" y="684"/>
                    </a:cxn>
                    <a:cxn ang="0">
                      <a:pos x="171" y="380"/>
                    </a:cxn>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965" name="Group 91"/>
              <p:cNvGrpSpPr/>
              <p:nvPr/>
            </p:nvGrpSpPr>
            <p:grpSpPr>
              <a:xfrm>
                <a:off x="2169" y="2272"/>
                <a:ext cx="236" cy="713"/>
                <a:chOff x="2169" y="2272"/>
                <a:chExt cx="236" cy="713"/>
              </a:xfrm>
            </p:grpSpPr>
            <p:sp>
              <p:nvSpPr>
                <p:cNvPr id="76966" name="Freeform 92"/>
                <p:cNvSpPr/>
                <p:nvPr/>
              </p:nvSpPr>
              <p:spPr>
                <a:xfrm>
                  <a:off x="2169" y="2272"/>
                  <a:ext cx="64" cy="363"/>
                </a:xfrm>
                <a:custGeom>
                  <a:avLst/>
                  <a:gdLst/>
                  <a:ahLst/>
                  <a:cxnLst>
                    <a:cxn ang="0">
                      <a:pos x="0" y="362"/>
                    </a:cxn>
                    <a:cxn ang="0">
                      <a:pos x="39" y="54"/>
                    </a:cxn>
                    <a:cxn ang="0">
                      <a:pos x="41" y="38"/>
                    </a:cxn>
                    <a:cxn ang="0">
                      <a:pos x="43" y="25"/>
                    </a:cxn>
                    <a:cxn ang="0">
                      <a:pos x="46" y="15"/>
                    </a:cxn>
                    <a:cxn ang="0">
                      <a:pos x="54" y="6"/>
                    </a:cxn>
                    <a:cxn ang="0">
                      <a:pos x="63" y="0"/>
                    </a:cxn>
                  </a:cxnLst>
                  <a:pathLst>
                    <a:path w="64" h="363">
                      <a:moveTo>
                        <a:pt x="0" y="362"/>
                      </a:moveTo>
                      <a:lnTo>
                        <a:pt x="39" y="54"/>
                      </a:lnTo>
                      <a:lnTo>
                        <a:pt x="41" y="38"/>
                      </a:lnTo>
                      <a:lnTo>
                        <a:pt x="43" y="25"/>
                      </a:lnTo>
                      <a:lnTo>
                        <a:pt x="46" y="15"/>
                      </a:lnTo>
                      <a:lnTo>
                        <a:pt x="54" y="6"/>
                      </a:lnTo>
                      <a:lnTo>
                        <a:pt x="6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67" name="Freeform 93"/>
                <p:cNvSpPr/>
                <p:nvPr/>
              </p:nvSpPr>
              <p:spPr>
                <a:xfrm>
                  <a:off x="2234" y="2276"/>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sp>
          <p:nvSpPr>
            <p:cNvPr id="76951" name="Freeform 94"/>
            <p:cNvSpPr/>
            <p:nvPr/>
          </p:nvSpPr>
          <p:spPr>
            <a:xfrm>
              <a:off x="1799" y="669"/>
              <a:ext cx="48" cy="144"/>
            </a:xfrm>
            <a:custGeom>
              <a:avLst/>
              <a:gdLst/>
              <a:ahLst/>
              <a:cxnLst>
                <a:cxn ang="0">
                  <a:pos x="0" y="144"/>
                </a:cxn>
                <a:cxn ang="0">
                  <a:pos x="30" y="20"/>
                </a:cxn>
                <a:cxn ang="0">
                  <a:pos x="32" y="14"/>
                </a:cxn>
                <a:cxn ang="0">
                  <a:pos x="33" y="9"/>
                </a:cxn>
                <a:cxn ang="0">
                  <a:pos x="36" y="5"/>
                </a:cxn>
                <a:cxn ang="0">
                  <a:pos x="41" y="2"/>
                </a:cxn>
                <a:cxn ang="0">
                  <a:pos x="48" y="0"/>
                </a:cxn>
              </a:cxnLst>
              <a:pathLst>
                <a:path w="68" h="294">
                  <a:moveTo>
                    <a:pt x="0" y="294"/>
                  </a:moveTo>
                  <a:lnTo>
                    <a:pt x="43" y="40"/>
                  </a:lnTo>
                  <a:lnTo>
                    <a:pt x="45" y="28"/>
                  </a:lnTo>
                  <a:lnTo>
                    <a:pt x="47" y="19"/>
                  </a:lnTo>
                  <a:lnTo>
                    <a:pt x="51" y="11"/>
                  </a:lnTo>
                  <a:lnTo>
                    <a:pt x="58" y="4"/>
                  </a:lnTo>
                  <a:lnTo>
                    <a:pt x="68"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2" name="Freeform 95"/>
            <p:cNvSpPr/>
            <p:nvPr/>
          </p:nvSpPr>
          <p:spPr>
            <a:xfrm>
              <a:off x="1848" y="671"/>
              <a:ext cx="120" cy="259"/>
            </a:xfrm>
            <a:custGeom>
              <a:avLst/>
              <a:gdLst/>
              <a:ahLst/>
              <a:cxnLst>
                <a:cxn ang="0">
                  <a:pos x="0" y="0"/>
                </a:cxn>
                <a:cxn ang="0">
                  <a:pos x="10" y="1"/>
                </a:cxn>
                <a:cxn ang="0">
                  <a:pos x="17" y="6"/>
                </a:cxn>
                <a:cxn ang="0">
                  <a:pos x="19" y="12"/>
                </a:cxn>
                <a:cxn ang="0">
                  <a:pos x="21" y="22"/>
                </a:cxn>
                <a:cxn ang="0">
                  <a:pos x="60" y="238"/>
                </a:cxn>
                <a:cxn ang="0">
                  <a:pos x="64" y="250"/>
                </a:cxn>
                <a:cxn ang="0">
                  <a:pos x="66" y="254"/>
                </a:cxn>
                <a:cxn ang="0">
                  <a:pos x="74" y="257"/>
                </a:cxn>
                <a:cxn ang="0">
                  <a:pos x="81" y="259"/>
                </a:cxn>
                <a:cxn ang="0">
                  <a:pos x="89" y="256"/>
                </a:cxn>
                <a:cxn ang="0">
                  <a:pos x="94" y="250"/>
                </a:cxn>
                <a:cxn ang="0">
                  <a:pos x="119" y="139"/>
                </a:cxn>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3" name="Freeform 96"/>
            <p:cNvSpPr/>
            <p:nvPr/>
          </p:nvSpPr>
          <p:spPr>
            <a:xfrm>
              <a:off x="1968" y="669"/>
              <a:ext cx="49" cy="143"/>
            </a:xfrm>
            <a:custGeom>
              <a:avLst/>
              <a:gdLst/>
              <a:ahLst/>
              <a:cxnLst>
                <a:cxn ang="0">
                  <a:pos x="0" y="143"/>
                </a:cxn>
                <a:cxn ang="0">
                  <a:pos x="31" y="20"/>
                </a:cxn>
                <a:cxn ang="0">
                  <a:pos x="33" y="14"/>
                </a:cxn>
                <a:cxn ang="0">
                  <a:pos x="35" y="9"/>
                </a:cxn>
                <a:cxn ang="0">
                  <a:pos x="37" y="5"/>
                </a:cxn>
                <a:cxn ang="0">
                  <a:pos x="42" y="2"/>
                </a:cxn>
                <a:cxn ang="0">
                  <a:pos x="49" y="0"/>
                </a:cxn>
              </a:cxnLst>
              <a:pathLst>
                <a:path w="71" h="291">
                  <a:moveTo>
                    <a:pt x="0" y="291"/>
                  </a:moveTo>
                  <a:lnTo>
                    <a:pt x="45" y="40"/>
                  </a:lnTo>
                  <a:lnTo>
                    <a:pt x="48" y="28"/>
                  </a:lnTo>
                  <a:lnTo>
                    <a:pt x="50" y="19"/>
                  </a:lnTo>
                  <a:lnTo>
                    <a:pt x="53" y="11"/>
                  </a:lnTo>
                  <a:lnTo>
                    <a:pt x="61" y="4"/>
                  </a:lnTo>
                  <a:lnTo>
                    <a:pt x="7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4" name="Freeform 97"/>
            <p:cNvSpPr/>
            <p:nvPr/>
          </p:nvSpPr>
          <p:spPr>
            <a:xfrm>
              <a:off x="2019" y="671"/>
              <a:ext cx="117" cy="259"/>
            </a:xfrm>
            <a:custGeom>
              <a:avLst/>
              <a:gdLst/>
              <a:ahLst/>
              <a:cxnLst>
                <a:cxn ang="0">
                  <a:pos x="0" y="0"/>
                </a:cxn>
                <a:cxn ang="0">
                  <a:pos x="10" y="1"/>
                </a:cxn>
                <a:cxn ang="0">
                  <a:pos x="17" y="6"/>
                </a:cxn>
                <a:cxn ang="0">
                  <a:pos x="19" y="12"/>
                </a:cxn>
                <a:cxn ang="0">
                  <a:pos x="21" y="22"/>
                </a:cxn>
                <a:cxn ang="0">
                  <a:pos x="60" y="238"/>
                </a:cxn>
                <a:cxn ang="0">
                  <a:pos x="63" y="250"/>
                </a:cxn>
                <a:cxn ang="0">
                  <a:pos x="66" y="254"/>
                </a:cxn>
                <a:cxn ang="0">
                  <a:pos x="74" y="258"/>
                </a:cxn>
                <a:cxn ang="0">
                  <a:pos x="81" y="259"/>
                </a:cxn>
                <a:cxn ang="0">
                  <a:pos x="88" y="256"/>
                </a:cxn>
                <a:cxn ang="0">
                  <a:pos x="94" y="250"/>
                </a:cxn>
                <a:cxn ang="0">
                  <a:pos x="117" y="138"/>
                </a:cxn>
              </a:cxnLst>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5" name="Freeform 98"/>
            <p:cNvSpPr/>
            <p:nvPr/>
          </p:nvSpPr>
          <p:spPr>
            <a:xfrm>
              <a:off x="3155" y="672"/>
              <a:ext cx="46" cy="133"/>
            </a:xfrm>
            <a:custGeom>
              <a:avLst/>
              <a:gdLst/>
              <a:ahLst/>
              <a:cxnLst>
                <a:cxn ang="0">
                  <a:pos x="0" y="133"/>
                </a:cxn>
                <a:cxn ang="0">
                  <a:pos x="28" y="20"/>
                </a:cxn>
                <a:cxn ang="0">
                  <a:pos x="30" y="14"/>
                </a:cxn>
                <a:cxn ang="0">
                  <a:pos x="31" y="9"/>
                </a:cxn>
                <a:cxn ang="0">
                  <a:pos x="33" y="5"/>
                </a:cxn>
                <a:cxn ang="0">
                  <a:pos x="39" y="2"/>
                </a:cxn>
                <a:cxn ang="0">
                  <a:pos x="45" y="0"/>
                </a:cxn>
              </a:cxnLst>
              <a:pathLst>
                <a:path w="65" h="363">
                  <a:moveTo>
                    <a:pt x="0" y="362"/>
                  </a:moveTo>
                  <a:lnTo>
                    <a:pt x="40" y="54"/>
                  </a:lnTo>
                  <a:lnTo>
                    <a:pt x="42" y="38"/>
                  </a:lnTo>
                  <a:lnTo>
                    <a:pt x="44" y="25"/>
                  </a:lnTo>
                  <a:lnTo>
                    <a:pt x="47" y="15"/>
                  </a:lnTo>
                  <a:lnTo>
                    <a:pt x="55" y="6"/>
                  </a:lnTo>
                  <a:lnTo>
                    <a:pt x="6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6" name="Freeform 99"/>
            <p:cNvSpPr/>
            <p:nvPr/>
          </p:nvSpPr>
          <p:spPr>
            <a:xfrm>
              <a:off x="3202" y="673"/>
              <a:ext cx="124" cy="260"/>
            </a:xfrm>
            <a:custGeom>
              <a:avLst/>
              <a:gdLst/>
              <a:ahLst/>
              <a:cxnLst>
                <a:cxn ang="0">
                  <a:pos x="0" y="0"/>
                </a:cxn>
                <a:cxn ang="0">
                  <a:pos x="10" y="1"/>
                </a:cxn>
                <a:cxn ang="0">
                  <a:pos x="17" y="6"/>
                </a:cxn>
                <a:cxn ang="0">
                  <a:pos x="20" y="12"/>
                </a:cxn>
                <a:cxn ang="0">
                  <a:pos x="22" y="22"/>
                </a:cxn>
                <a:cxn ang="0">
                  <a:pos x="61" y="239"/>
                </a:cxn>
                <a:cxn ang="0">
                  <a:pos x="65" y="251"/>
                </a:cxn>
                <a:cxn ang="0">
                  <a:pos x="68" y="255"/>
                </a:cxn>
                <a:cxn ang="0">
                  <a:pos x="76" y="259"/>
                </a:cxn>
                <a:cxn ang="0">
                  <a:pos x="82" y="260"/>
                </a:cxn>
                <a:cxn ang="0">
                  <a:pos x="91" y="257"/>
                </a:cxn>
                <a:cxn ang="0">
                  <a:pos x="96" y="251"/>
                </a:cxn>
                <a:cxn ang="0">
                  <a:pos x="124" y="128"/>
                </a:cxn>
              </a:cxnLst>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7" name="Freeform 100"/>
            <p:cNvSpPr/>
            <p:nvPr/>
          </p:nvSpPr>
          <p:spPr>
            <a:xfrm>
              <a:off x="3326" y="672"/>
              <a:ext cx="45" cy="133"/>
            </a:xfrm>
            <a:custGeom>
              <a:avLst/>
              <a:gdLst/>
              <a:ahLst/>
              <a:cxnLst>
                <a:cxn ang="0">
                  <a:pos x="0" y="133"/>
                </a:cxn>
                <a:cxn ang="0">
                  <a:pos x="27" y="20"/>
                </a:cxn>
                <a:cxn ang="0">
                  <a:pos x="29" y="14"/>
                </a:cxn>
                <a:cxn ang="0">
                  <a:pos x="30" y="9"/>
                </a:cxn>
                <a:cxn ang="0">
                  <a:pos x="32" y="5"/>
                </a:cxn>
                <a:cxn ang="0">
                  <a:pos x="38" y="2"/>
                </a:cxn>
                <a:cxn ang="0">
                  <a:pos x="44" y="0"/>
                </a:cxn>
              </a:cxnLst>
              <a:pathLst>
                <a:path w="64" h="363">
                  <a:moveTo>
                    <a:pt x="0" y="362"/>
                  </a:moveTo>
                  <a:lnTo>
                    <a:pt x="39" y="54"/>
                  </a:lnTo>
                  <a:lnTo>
                    <a:pt x="41" y="38"/>
                  </a:lnTo>
                  <a:lnTo>
                    <a:pt x="43" y="25"/>
                  </a:lnTo>
                  <a:lnTo>
                    <a:pt x="46" y="15"/>
                  </a:lnTo>
                  <a:lnTo>
                    <a:pt x="54" y="6"/>
                  </a:lnTo>
                  <a:lnTo>
                    <a:pt x="6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8" name="Freeform 101"/>
            <p:cNvSpPr/>
            <p:nvPr/>
          </p:nvSpPr>
          <p:spPr>
            <a:xfrm>
              <a:off x="3371" y="673"/>
              <a:ext cx="125" cy="260"/>
            </a:xfrm>
            <a:custGeom>
              <a:avLst/>
              <a:gdLst/>
              <a:ahLst/>
              <a:cxnLst>
                <a:cxn ang="0">
                  <a:pos x="0" y="0"/>
                </a:cxn>
                <a:cxn ang="0">
                  <a:pos x="10" y="1"/>
                </a:cxn>
                <a:cxn ang="0">
                  <a:pos x="17" y="6"/>
                </a:cxn>
                <a:cxn ang="0">
                  <a:pos x="20" y="12"/>
                </a:cxn>
                <a:cxn ang="0">
                  <a:pos x="22" y="22"/>
                </a:cxn>
                <a:cxn ang="0">
                  <a:pos x="61" y="239"/>
                </a:cxn>
                <a:cxn ang="0">
                  <a:pos x="64" y="251"/>
                </a:cxn>
                <a:cxn ang="0">
                  <a:pos x="68" y="255"/>
                </a:cxn>
                <a:cxn ang="0">
                  <a:pos x="76" y="259"/>
                </a:cxn>
                <a:cxn ang="0">
                  <a:pos x="82" y="260"/>
                </a:cxn>
                <a:cxn ang="0">
                  <a:pos x="90" y="257"/>
                </a:cxn>
                <a:cxn ang="0">
                  <a:pos x="96" y="251"/>
                </a:cxn>
                <a:cxn ang="0">
                  <a:pos x="125" y="127"/>
                </a:cxn>
              </a:cxnLst>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59" name="Freeform 102"/>
            <p:cNvSpPr/>
            <p:nvPr/>
          </p:nvSpPr>
          <p:spPr>
            <a:xfrm>
              <a:off x="3493" y="670"/>
              <a:ext cx="48" cy="133"/>
            </a:xfrm>
            <a:custGeom>
              <a:avLst/>
              <a:gdLst/>
              <a:ahLst/>
              <a:cxnLst>
                <a:cxn ang="0">
                  <a:pos x="0" y="133"/>
                </a:cxn>
                <a:cxn ang="0">
                  <a:pos x="29" y="20"/>
                </a:cxn>
                <a:cxn ang="0">
                  <a:pos x="31" y="14"/>
                </a:cxn>
                <a:cxn ang="0">
                  <a:pos x="32" y="9"/>
                </a:cxn>
                <a:cxn ang="0">
                  <a:pos x="35" y="5"/>
                </a:cxn>
                <a:cxn ang="0">
                  <a:pos x="40" y="2"/>
                </a:cxn>
                <a:cxn ang="0">
                  <a:pos x="47" y="0"/>
                </a:cxn>
              </a:cxnLst>
              <a:pathLst>
                <a:path w="67" h="363">
                  <a:moveTo>
                    <a:pt x="0" y="362"/>
                  </a:moveTo>
                  <a:lnTo>
                    <a:pt x="41" y="54"/>
                  </a:lnTo>
                  <a:lnTo>
                    <a:pt x="43" y="38"/>
                  </a:lnTo>
                  <a:lnTo>
                    <a:pt x="45" y="25"/>
                  </a:lnTo>
                  <a:lnTo>
                    <a:pt x="49" y="15"/>
                  </a:lnTo>
                  <a:lnTo>
                    <a:pt x="56" y="6"/>
                  </a:lnTo>
                  <a:lnTo>
                    <a:pt x="66"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60" name="Freeform 103"/>
            <p:cNvSpPr/>
            <p:nvPr/>
          </p:nvSpPr>
          <p:spPr>
            <a:xfrm>
              <a:off x="3541" y="671"/>
              <a:ext cx="122" cy="260"/>
            </a:xfrm>
            <a:custGeom>
              <a:avLst/>
              <a:gdLst/>
              <a:ahLst/>
              <a:cxnLst>
                <a:cxn ang="0">
                  <a:pos x="0" y="0"/>
                </a:cxn>
                <a:cxn ang="0">
                  <a:pos x="10" y="1"/>
                </a:cxn>
                <a:cxn ang="0">
                  <a:pos x="17" y="6"/>
                </a:cxn>
                <a:cxn ang="0">
                  <a:pos x="19" y="12"/>
                </a:cxn>
                <a:cxn ang="0">
                  <a:pos x="22" y="22"/>
                </a:cxn>
                <a:cxn ang="0">
                  <a:pos x="60" y="239"/>
                </a:cxn>
                <a:cxn ang="0">
                  <a:pos x="64" y="251"/>
                </a:cxn>
                <a:cxn ang="0">
                  <a:pos x="67" y="255"/>
                </a:cxn>
                <a:cxn ang="0">
                  <a:pos x="75" y="259"/>
                </a:cxn>
                <a:cxn ang="0">
                  <a:pos x="81" y="260"/>
                </a:cxn>
                <a:cxn ang="0">
                  <a:pos x="89" y="257"/>
                </a:cxn>
                <a:cxn ang="0">
                  <a:pos x="95" y="251"/>
                </a:cxn>
                <a:cxn ang="0">
                  <a:pos x="122" y="130"/>
                </a:cxn>
              </a:cxnLst>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961" name="Group 104"/>
            <p:cNvGrpSpPr/>
            <p:nvPr/>
          </p:nvGrpSpPr>
          <p:grpSpPr>
            <a:xfrm>
              <a:off x="3663" y="670"/>
              <a:ext cx="168" cy="261"/>
              <a:chOff x="5025" y="2269"/>
              <a:chExt cx="238" cy="713"/>
            </a:xfrm>
          </p:grpSpPr>
          <p:sp>
            <p:nvSpPr>
              <p:cNvPr id="76962" name="Freeform 105"/>
              <p:cNvSpPr/>
              <p:nvPr/>
            </p:nvSpPr>
            <p:spPr>
              <a:xfrm>
                <a:off x="5025" y="2269"/>
                <a:ext cx="69" cy="363"/>
              </a:xfrm>
              <a:custGeom>
                <a:avLst/>
                <a:gdLst/>
                <a:ahLst/>
                <a:cxnLst>
                  <a:cxn ang="0">
                    <a:pos x="0" y="362"/>
                  </a:cxn>
                  <a:cxn ang="0">
                    <a:pos x="42" y="54"/>
                  </a:cxn>
                  <a:cxn ang="0">
                    <a:pos x="45" y="38"/>
                  </a:cxn>
                  <a:cxn ang="0">
                    <a:pos x="47" y="25"/>
                  </a:cxn>
                  <a:cxn ang="0">
                    <a:pos x="50" y="15"/>
                  </a:cxn>
                  <a:cxn ang="0">
                    <a:pos x="58" y="6"/>
                  </a:cxn>
                  <a:cxn ang="0">
                    <a:pos x="68" y="0"/>
                  </a:cxn>
                </a:cxnLst>
                <a:pathLst>
                  <a:path w="69" h="363">
                    <a:moveTo>
                      <a:pt x="0" y="362"/>
                    </a:moveTo>
                    <a:lnTo>
                      <a:pt x="42" y="54"/>
                    </a:lnTo>
                    <a:lnTo>
                      <a:pt x="45" y="38"/>
                    </a:lnTo>
                    <a:lnTo>
                      <a:pt x="47" y="25"/>
                    </a:lnTo>
                    <a:lnTo>
                      <a:pt x="50" y="15"/>
                    </a:lnTo>
                    <a:lnTo>
                      <a:pt x="58" y="6"/>
                    </a:lnTo>
                    <a:lnTo>
                      <a:pt x="68"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63" name="Freeform 106"/>
              <p:cNvSpPr/>
              <p:nvPr/>
            </p:nvSpPr>
            <p:spPr>
              <a:xfrm>
                <a:off x="5095" y="2273"/>
                <a:ext cx="168" cy="709"/>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grpSp>
        <p:nvGrpSpPr>
          <p:cNvPr id="76826" name="Group 172"/>
          <p:cNvGrpSpPr/>
          <p:nvPr/>
        </p:nvGrpSpPr>
        <p:grpSpPr>
          <a:xfrm>
            <a:off x="2486025" y="4092575"/>
            <a:ext cx="4879975" cy="425450"/>
            <a:chOff x="762" y="1028"/>
            <a:chExt cx="3074" cy="268"/>
          </a:xfrm>
        </p:grpSpPr>
        <p:grpSp>
          <p:nvGrpSpPr>
            <p:cNvPr id="76873" name="Group 107"/>
            <p:cNvGrpSpPr/>
            <p:nvPr/>
          </p:nvGrpSpPr>
          <p:grpSpPr>
            <a:xfrm>
              <a:off x="762" y="1029"/>
              <a:ext cx="168" cy="262"/>
              <a:chOff x="944" y="3250"/>
              <a:chExt cx="237" cy="713"/>
            </a:xfrm>
          </p:grpSpPr>
          <p:sp>
            <p:nvSpPr>
              <p:cNvPr id="76918" name="Freeform 108"/>
              <p:cNvSpPr/>
              <p:nvPr/>
            </p:nvSpPr>
            <p:spPr>
              <a:xfrm>
                <a:off x="944" y="3250"/>
                <a:ext cx="65" cy="363"/>
              </a:xfrm>
              <a:custGeom>
                <a:avLst/>
                <a:gdLst/>
                <a:ahLst/>
                <a:cxnLst>
                  <a:cxn ang="0">
                    <a:pos x="0" y="362"/>
                  </a:cxn>
                  <a:cxn ang="0">
                    <a:pos x="40" y="54"/>
                  </a:cxn>
                  <a:cxn ang="0">
                    <a:pos x="42" y="38"/>
                  </a:cxn>
                  <a:cxn ang="0">
                    <a:pos x="44" y="25"/>
                  </a:cxn>
                  <a:cxn ang="0">
                    <a:pos x="47" y="15"/>
                  </a:cxn>
                  <a:cxn ang="0">
                    <a:pos x="55" y="6"/>
                  </a:cxn>
                  <a:cxn ang="0">
                    <a:pos x="64" y="0"/>
                  </a:cxn>
                </a:cxnLst>
                <a:pathLst>
                  <a:path w="65" h="363">
                    <a:moveTo>
                      <a:pt x="0" y="362"/>
                    </a:moveTo>
                    <a:lnTo>
                      <a:pt x="40" y="54"/>
                    </a:lnTo>
                    <a:lnTo>
                      <a:pt x="42" y="38"/>
                    </a:lnTo>
                    <a:lnTo>
                      <a:pt x="44" y="25"/>
                    </a:lnTo>
                    <a:lnTo>
                      <a:pt x="47" y="15"/>
                    </a:lnTo>
                    <a:lnTo>
                      <a:pt x="55" y="6"/>
                    </a:lnTo>
                    <a:lnTo>
                      <a:pt x="6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19" name="Freeform 109"/>
              <p:cNvSpPr/>
              <p:nvPr/>
            </p:nvSpPr>
            <p:spPr>
              <a:xfrm>
                <a:off x="1010" y="3254"/>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74" name="Freeform 110"/>
            <p:cNvSpPr/>
            <p:nvPr/>
          </p:nvSpPr>
          <p:spPr>
            <a:xfrm>
              <a:off x="931" y="1029"/>
              <a:ext cx="47" cy="133"/>
            </a:xfrm>
            <a:custGeom>
              <a:avLst/>
              <a:gdLst/>
              <a:ahLst/>
              <a:cxnLst>
                <a:cxn ang="0">
                  <a:pos x="0" y="133"/>
                </a:cxn>
                <a:cxn ang="0">
                  <a:pos x="28" y="20"/>
                </a:cxn>
                <a:cxn ang="0">
                  <a:pos x="31" y="14"/>
                </a:cxn>
                <a:cxn ang="0">
                  <a:pos x="31" y="9"/>
                </a:cxn>
                <a:cxn ang="0">
                  <a:pos x="34" y="5"/>
                </a:cxn>
                <a:cxn ang="0">
                  <a:pos x="40" y="2"/>
                </a:cxn>
                <a:cxn ang="0">
                  <a:pos x="46" y="0"/>
                </a:cxn>
              </a:cxnLst>
              <a:pathLst>
                <a:path w="66" h="363">
                  <a:moveTo>
                    <a:pt x="0" y="362"/>
                  </a:moveTo>
                  <a:lnTo>
                    <a:pt x="40" y="54"/>
                  </a:lnTo>
                  <a:lnTo>
                    <a:pt x="43" y="38"/>
                  </a:lnTo>
                  <a:lnTo>
                    <a:pt x="44" y="25"/>
                  </a:lnTo>
                  <a:lnTo>
                    <a:pt x="48" y="15"/>
                  </a:lnTo>
                  <a:lnTo>
                    <a:pt x="56" y="6"/>
                  </a:lnTo>
                  <a:lnTo>
                    <a:pt x="65"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75" name="Freeform 111"/>
            <p:cNvSpPr/>
            <p:nvPr/>
          </p:nvSpPr>
          <p:spPr>
            <a:xfrm>
              <a:off x="978" y="1030"/>
              <a:ext cx="132" cy="260"/>
            </a:xfrm>
            <a:custGeom>
              <a:avLst/>
              <a:gdLst/>
              <a:ahLst/>
              <a:cxnLst>
                <a:cxn ang="0">
                  <a:pos x="0" y="0"/>
                </a:cxn>
                <a:cxn ang="0">
                  <a:pos x="6" y="0"/>
                </a:cxn>
                <a:cxn ang="0">
                  <a:pos x="17" y="6"/>
                </a:cxn>
                <a:cxn ang="0">
                  <a:pos x="20" y="13"/>
                </a:cxn>
                <a:cxn ang="0">
                  <a:pos x="22" y="22"/>
                </a:cxn>
                <a:cxn ang="0">
                  <a:pos x="61" y="239"/>
                </a:cxn>
                <a:cxn ang="0">
                  <a:pos x="64" y="251"/>
                </a:cxn>
                <a:cxn ang="0">
                  <a:pos x="68" y="255"/>
                </a:cxn>
                <a:cxn ang="0">
                  <a:pos x="76" y="259"/>
                </a:cxn>
                <a:cxn ang="0">
                  <a:pos x="82" y="260"/>
                </a:cxn>
                <a:cxn ang="0">
                  <a:pos x="90" y="257"/>
                </a:cxn>
                <a:cxn ang="0">
                  <a:pos x="96" y="251"/>
                </a:cxn>
                <a:cxn ang="0">
                  <a:pos x="132" y="126"/>
                </a:cxn>
              </a:cxnLst>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76" name="Group 112"/>
            <p:cNvGrpSpPr/>
            <p:nvPr/>
          </p:nvGrpSpPr>
          <p:grpSpPr>
            <a:xfrm>
              <a:off x="1111" y="1029"/>
              <a:ext cx="169" cy="262"/>
              <a:chOff x="1436" y="3250"/>
              <a:chExt cx="237" cy="713"/>
            </a:xfrm>
          </p:grpSpPr>
          <p:sp>
            <p:nvSpPr>
              <p:cNvPr id="76916" name="Freeform 113"/>
              <p:cNvSpPr/>
              <p:nvPr/>
            </p:nvSpPr>
            <p:spPr>
              <a:xfrm>
                <a:off x="1436" y="3600"/>
                <a:ext cx="65" cy="363"/>
              </a:xfrm>
              <a:custGeom>
                <a:avLst/>
                <a:gdLst/>
                <a:ahLst/>
                <a:cxnLst>
                  <a:cxn ang="0">
                    <a:pos x="0" y="0"/>
                  </a:cxn>
                  <a:cxn ang="0">
                    <a:pos x="40" y="308"/>
                  </a:cxn>
                  <a:cxn ang="0">
                    <a:pos x="42" y="324"/>
                  </a:cxn>
                  <a:cxn ang="0">
                    <a:pos x="44" y="337"/>
                  </a:cxn>
                  <a:cxn ang="0">
                    <a:pos x="47" y="347"/>
                  </a:cxn>
                  <a:cxn ang="0">
                    <a:pos x="55" y="356"/>
                  </a:cxn>
                  <a:cxn ang="0">
                    <a:pos x="64" y="362"/>
                  </a:cxn>
                </a:cxnLst>
                <a:pathLst>
                  <a:path w="65" h="363">
                    <a:moveTo>
                      <a:pt x="0" y="0"/>
                    </a:moveTo>
                    <a:lnTo>
                      <a:pt x="40" y="308"/>
                    </a:lnTo>
                    <a:lnTo>
                      <a:pt x="42" y="324"/>
                    </a:lnTo>
                    <a:lnTo>
                      <a:pt x="44" y="337"/>
                    </a:lnTo>
                    <a:lnTo>
                      <a:pt x="47" y="347"/>
                    </a:lnTo>
                    <a:lnTo>
                      <a:pt x="55" y="356"/>
                    </a:lnTo>
                    <a:lnTo>
                      <a:pt x="64"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17" name="Freeform 114"/>
              <p:cNvSpPr/>
              <p:nvPr/>
            </p:nvSpPr>
            <p:spPr>
              <a:xfrm>
                <a:off x="1502" y="3250"/>
                <a:ext cx="171" cy="709"/>
              </a:xfrm>
              <a:custGeom>
                <a:avLst/>
                <a:gdLst/>
                <a:ahLst/>
                <a:cxnLst>
                  <a:cxn ang="0">
                    <a:pos x="0" y="708"/>
                  </a:cxn>
                  <a:cxn ang="0">
                    <a:pos x="14" y="704"/>
                  </a:cxn>
                  <a:cxn ang="0">
                    <a:pos x="24" y="692"/>
                  </a:cxn>
                  <a:cxn ang="0">
                    <a:pos x="28" y="675"/>
                  </a:cxn>
                  <a:cxn ang="0">
                    <a:pos x="31" y="649"/>
                  </a:cxn>
                  <a:cxn ang="0">
                    <a:pos x="85" y="57"/>
                  </a:cxn>
                  <a:cxn ang="0">
                    <a:pos x="90" y="24"/>
                  </a:cxn>
                  <a:cxn ang="0">
                    <a:pos x="95" y="14"/>
                  </a:cxn>
                  <a:cxn ang="0">
                    <a:pos x="106" y="4"/>
                  </a:cxn>
                  <a:cxn ang="0">
                    <a:pos x="115" y="0"/>
                  </a:cxn>
                  <a:cxn ang="0">
                    <a:pos x="126" y="8"/>
                  </a:cxn>
                  <a:cxn ang="0">
                    <a:pos x="134" y="24"/>
                  </a:cxn>
                  <a:cxn ang="0">
                    <a:pos x="170" y="328"/>
                  </a:cxn>
                </a:cxnLst>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77" name="Freeform 115"/>
            <p:cNvSpPr/>
            <p:nvPr/>
          </p:nvSpPr>
          <p:spPr>
            <a:xfrm>
              <a:off x="1280" y="1158"/>
              <a:ext cx="48" cy="133"/>
            </a:xfrm>
            <a:custGeom>
              <a:avLst/>
              <a:gdLst/>
              <a:ahLst/>
              <a:cxnLst>
                <a:cxn ang="0">
                  <a:pos x="0" y="0"/>
                </a:cxn>
                <a:cxn ang="0">
                  <a:pos x="29" y="113"/>
                </a:cxn>
                <a:cxn ang="0">
                  <a:pos x="31" y="119"/>
                </a:cxn>
                <a:cxn ang="0">
                  <a:pos x="32" y="123"/>
                </a:cxn>
                <a:cxn ang="0">
                  <a:pos x="35" y="127"/>
                </a:cxn>
                <a:cxn ang="0">
                  <a:pos x="41" y="130"/>
                </a:cxn>
                <a:cxn ang="0">
                  <a:pos x="47" y="133"/>
                </a:cxn>
              </a:cxnLst>
              <a:pathLst>
                <a:path w="66" h="363">
                  <a:moveTo>
                    <a:pt x="0" y="0"/>
                  </a:moveTo>
                  <a:lnTo>
                    <a:pt x="40" y="308"/>
                  </a:lnTo>
                  <a:lnTo>
                    <a:pt x="43" y="324"/>
                  </a:lnTo>
                  <a:lnTo>
                    <a:pt x="44" y="337"/>
                  </a:lnTo>
                  <a:lnTo>
                    <a:pt x="48" y="347"/>
                  </a:lnTo>
                  <a:lnTo>
                    <a:pt x="56" y="356"/>
                  </a:lnTo>
                  <a:lnTo>
                    <a:pt x="65"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78" name="Freeform 116"/>
            <p:cNvSpPr/>
            <p:nvPr/>
          </p:nvSpPr>
          <p:spPr>
            <a:xfrm>
              <a:off x="1329" y="1029"/>
              <a:ext cx="129" cy="260"/>
            </a:xfrm>
            <a:custGeom>
              <a:avLst/>
              <a:gdLst/>
              <a:ahLst/>
              <a:cxnLst>
                <a:cxn ang="0">
                  <a:pos x="0" y="260"/>
                </a:cxn>
                <a:cxn ang="0">
                  <a:pos x="10" y="259"/>
                </a:cxn>
                <a:cxn ang="0">
                  <a:pos x="17" y="254"/>
                </a:cxn>
                <a:cxn ang="0">
                  <a:pos x="20" y="248"/>
                </a:cxn>
                <a:cxn ang="0">
                  <a:pos x="22" y="238"/>
                </a:cxn>
                <a:cxn ang="0">
                  <a:pos x="60" y="21"/>
                </a:cxn>
                <a:cxn ang="0">
                  <a:pos x="64" y="9"/>
                </a:cxn>
                <a:cxn ang="0">
                  <a:pos x="67" y="5"/>
                </a:cxn>
                <a:cxn ang="0">
                  <a:pos x="75" y="1"/>
                </a:cxn>
                <a:cxn ang="0">
                  <a:pos x="82" y="0"/>
                </a:cxn>
                <a:cxn ang="0">
                  <a:pos x="89" y="3"/>
                </a:cxn>
                <a:cxn ang="0">
                  <a:pos x="95" y="9"/>
                </a:cxn>
                <a:cxn ang="0">
                  <a:pos x="129" y="142"/>
                </a:cxn>
              </a:cxnLst>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79" name="Freeform 117"/>
            <p:cNvSpPr/>
            <p:nvPr/>
          </p:nvSpPr>
          <p:spPr>
            <a:xfrm>
              <a:off x="1462" y="1030"/>
              <a:ext cx="49" cy="141"/>
            </a:xfrm>
            <a:custGeom>
              <a:avLst/>
              <a:gdLst/>
              <a:ahLst/>
              <a:cxnLst>
                <a:cxn ang="0">
                  <a:pos x="0" y="141"/>
                </a:cxn>
                <a:cxn ang="0">
                  <a:pos x="32" y="20"/>
                </a:cxn>
                <a:cxn ang="0">
                  <a:pos x="34" y="14"/>
                </a:cxn>
                <a:cxn ang="0">
                  <a:pos x="35" y="9"/>
                </a:cxn>
                <a:cxn ang="0">
                  <a:pos x="37" y="5"/>
                </a:cxn>
                <a:cxn ang="0">
                  <a:pos x="43" y="2"/>
                </a:cxn>
                <a:cxn ang="0">
                  <a:pos x="49" y="0"/>
                </a:cxn>
              </a:cxnLst>
              <a:pathLst>
                <a:path w="70" h="288">
                  <a:moveTo>
                    <a:pt x="0" y="288"/>
                  </a:moveTo>
                  <a:lnTo>
                    <a:pt x="46" y="40"/>
                  </a:lnTo>
                  <a:lnTo>
                    <a:pt x="48" y="28"/>
                  </a:lnTo>
                  <a:lnTo>
                    <a:pt x="50" y="19"/>
                  </a:lnTo>
                  <a:lnTo>
                    <a:pt x="53" y="11"/>
                  </a:lnTo>
                  <a:lnTo>
                    <a:pt x="61" y="4"/>
                  </a:lnTo>
                  <a:lnTo>
                    <a:pt x="70"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0" name="Freeform 118"/>
            <p:cNvSpPr/>
            <p:nvPr/>
          </p:nvSpPr>
          <p:spPr>
            <a:xfrm>
              <a:off x="1513" y="1031"/>
              <a:ext cx="122" cy="260"/>
            </a:xfrm>
            <a:custGeom>
              <a:avLst/>
              <a:gdLst/>
              <a:ahLst/>
              <a:cxnLst>
                <a:cxn ang="0">
                  <a:pos x="0" y="0"/>
                </a:cxn>
                <a:cxn ang="0">
                  <a:pos x="10" y="1"/>
                </a:cxn>
                <a:cxn ang="0">
                  <a:pos x="17" y="6"/>
                </a:cxn>
                <a:cxn ang="0">
                  <a:pos x="20" y="12"/>
                </a:cxn>
                <a:cxn ang="0">
                  <a:pos x="22" y="22"/>
                </a:cxn>
                <a:cxn ang="0">
                  <a:pos x="61" y="239"/>
                </a:cxn>
                <a:cxn ang="0">
                  <a:pos x="65" y="251"/>
                </a:cxn>
                <a:cxn ang="0">
                  <a:pos x="67" y="254"/>
                </a:cxn>
                <a:cxn ang="0">
                  <a:pos x="75" y="258"/>
                </a:cxn>
                <a:cxn ang="0">
                  <a:pos x="82" y="260"/>
                </a:cxn>
                <a:cxn ang="0">
                  <a:pos x="90" y="257"/>
                </a:cxn>
                <a:cxn ang="0">
                  <a:pos x="96" y="251"/>
                </a:cxn>
                <a:cxn ang="0">
                  <a:pos x="121" y="139"/>
                </a:cxn>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1" name="Freeform 119"/>
            <p:cNvSpPr/>
            <p:nvPr/>
          </p:nvSpPr>
          <p:spPr>
            <a:xfrm>
              <a:off x="1637" y="1034"/>
              <a:ext cx="45" cy="133"/>
            </a:xfrm>
            <a:custGeom>
              <a:avLst/>
              <a:gdLst/>
              <a:ahLst/>
              <a:cxnLst>
                <a:cxn ang="0">
                  <a:pos x="0" y="133"/>
                </a:cxn>
                <a:cxn ang="0">
                  <a:pos x="27" y="20"/>
                </a:cxn>
                <a:cxn ang="0">
                  <a:pos x="29" y="14"/>
                </a:cxn>
                <a:cxn ang="0">
                  <a:pos x="30" y="9"/>
                </a:cxn>
                <a:cxn ang="0">
                  <a:pos x="32" y="5"/>
                </a:cxn>
                <a:cxn ang="0">
                  <a:pos x="38" y="2"/>
                </a:cxn>
                <a:cxn ang="0">
                  <a:pos x="44" y="0"/>
                </a:cxn>
              </a:cxnLst>
              <a:pathLst>
                <a:path w="64" h="363">
                  <a:moveTo>
                    <a:pt x="0" y="362"/>
                  </a:moveTo>
                  <a:lnTo>
                    <a:pt x="39" y="54"/>
                  </a:lnTo>
                  <a:lnTo>
                    <a:pt x="41" y="38"/>
                  </a:lnTo>
                  <a:lnTo>
                    <a:pt x="43" y="25"/>
                  </a:lnTo>
                  <a:lnTo>
                    <a:pt x="46" y="15"/>
                  </a:lnTo>
                  <a:lnTo>
                    <a:pt x="54" y="6"/>
                  </a:lnTo>
                  <a:lnTo>
                    <a:pt x="6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2" name="Freeform 120"/>
            <p:cNvSpPr/>
            <p:nvPr/>
          </p:nvSpPr>
          <p:spPr>
            <a:xfrm>
              <a:off x="1684" y="1033"/>
              <a:ext cx="126" cy="259"/>
            </a:xfrm>
            <a:custGeom>
              <a:avLst/>
              <a:gdLst/>
              <a:ahLst/>
              <a:cxnLst>
                <a:cxn ang="0">
                  <a:pos x="0" y="0"/>
                </a:cxn>
                <a:cxn ang="0">
                  <a:pos x="11" y="1"/>
                </a:cxn>
                <a:cxn ang="0">
                  <a:pos x="18" y="6"/>
                </a:cxn>
                <a:cxn ang="0">
                  <a:pos x="20" y="12"/>
                </a:cxn>
                <a:cxn ang="0">
                  <a:pos x="23" y="22"/>
                </a:cxn>
                <a:cxn ang="0">
                  <a:pos x="63" y="238"/>
                </a:cxn>
                <a:cxn ang="0">
                  <a:pos x="67" y="250"/>
                </a:cxn>
                <a:cxn ang="0">
                  <a:pos x="69" y="254"/>
                </a:cxn>
                <a:cxn ang="0">
                  <a:pos x="78" y="257"/>
                </a:cxn>
                <a:cxn ang="0">
                  <a:pos x="84" y="259"/>
                </a:cxn>
                <a:cxn ang="0">
                  <a:pos x="93" y="256"/>
                </a:cxn>
                <a:cxn ang="0">
                  <a:pos x="99" y="250"/>
                </a:cxn>
                <a:cxn ang="0">
                  <a:pos x="125" y="139"/>
                </a:cxn>
              </a:cxnLst>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3" name="Freeform 121"/>
            <p:cNvSpPr/>
            <p:nvPr/>
          </p:nvSpPr>
          <p:spPr>
            <a:xfrm>
              <a:off x="1810" y="1035"/>
              <a:ext cx="48" cy="134"/>
            </a:xfrm>
            <a:custGeom>
              <a:avLst/>
              <a:gdLst/>
              <a:ahLst/>
              <a:cxnLst>
                <a:cxn ang="0">
                  <a:pos x="0" y="134"/>
                </a:cxn>
                <a:cxn ang="0">
                  <a:pos x="29" y="20"/>
                </a:cxn>
                <a:cxn ang="0">
                  <a:pos x="31" y="14"/>
                </a:cxn>
                <a:cxn ang="0">
                  <a:pos x="32" y="9"/>
                </a:cxn>
                <a:cxn ang="0">
                  <a:pos x="35" y="6"/>
                </a:cxn>
                <a:cxn ang="0">
                  <a:pos x="40" y="2"/>
                </a:cxn>
                <a:cxn ang="0">
                  <a:pos x="47" y="0"/>
                </a:cxn>
              </a:cxnLst>
              <a:pathLst>
                <a:path w="67" h="363">
                  <a:moveTo>
                    <a:pt x="0" y="362"/>
                  </a:moveTo>
                  <a:lnTo>
                    <a:pt x="41" y="54"/>
                  </a:lnTo>
                  <a:lnTo>
                    <a:pt x="43" y="38"/>
                  </a:lnTo>
                  <a:lnTo>
                    <a:pt x="45" y="25"/>
                  </a:lnTo>
                  <a:lnTo>
                    <a:pt x="49" y="15"/>
                  </a:lnTo>
                  <a:lnTo>
                    <a:pt x="56" y="6"/>
                  </a:lnTo>
                  <a:lnTo>
                    <a:pt x="66"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4" name="Freeform 122"/>
            <p:cNvSpPr/>
            <p:nvPr/>
          </p:nvSpPr>
          <p:spPr>
            <a:xfrm>
              <a:off x="1861" y="1035"/>
              <a:ext cx="119" cy="260"/>
            </a:xfrm>
            <a:custGeom>
              <a:avLst/>
              <a:gdLst/>
              <a:ahLst/>
              <a:cxnLst>
                <a:cxn ang="0">
                  <a:pos x="0" y="0"/>
                </a:cxn>
                <a:cxn ang="0">
                  <a:pos x="10" y="1"/>
                </a:cxn>
                <a:cxn ang="0">
                  <a:pos x="17" y="6"/>
                </a:cxn>
                <a:cxn ang="0">
                  <a:pos x="19" y="12"/>
                </a:cxn>
                <a:cxn ang="0">
                  <a:pos x="21" y="22"/>
                </a:cxn>
                <a:cxn ang="0">
                  <a:pos x="60" y="239"/>
                </a:cxn>
                <a:cxn ang="0">
                  <a:pos x="63" y="251"/>
                </a:cxn>
                <a:cxn ang="0">
                  <a:pos x="66" y="254"/>
                </a:cxn>
                <a:cxn ang="0">
                  <a:pos x="74" y="258"/>
                </a:cxn>
                <a:cxn ang="0">
                  <a:pos x="80" y="260"/>
                </a:cxn>
                <a:cxn ang="0">
                  <a:pos x="88" y="257"/>
                </a:cxn>
                <a:cxn ang="0">
                  <a:pos x="94" y="251"/>
                </a:cxn>
                <a:cxn ang="0">
                  <a:pos x="118" y="139"/>
                </a:cxn>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5" name="Freeform 123"/>
            <p:cNvSpPr/>
            <p:nvPr/>
          </p:nvSpPr>
          <p:spPr>
            <a:xfrm>
              <a:off x="1981" y="1035"/>
              <a:ext cx="49" cy="134"/>
            </a:xfrm>
            <a:custGeom>
              <a:avLst/>
              <a:gdLst/>
              <a:ahLst/>
              <a:cxnLst>
                <a:cxn ang="0">
                  <a:pos x="0" y="134"/>
                </a:cxn>
                <a:cxn ang="0">
                  <a:pos x="30" y="20"/>
                </a:cxn>
                <a:cxn ang="0">
                  <a:pos x="32" y="14"/>
                </a:cxn>
                <a:cxn ang="0">
                  <a:pos x="33" y="9"/>
                </a:cxn>
                <a:cxn ang="0">
                  <a:pos x="36" y="6"/>
                </a:cxn>
                <a:cxn ang="0">
                  <a:pos x="41" y="2"/>
                </a:cxn>
                <a:cxn ang="0">
                  <a:pos x="48" y="0"/>
                </a:cxn>
              </a:cxnLst>
              <a:pathLst>
                <a:path w="69" h="363">
                  <a:moveTo>
                    <a:pt x="0" y="362"/>
                  </a:moveTo>
                  <a:lnTo>
                    <a:pt x="42" y="54"/>
                  </a:lnTo>
                  <a:lnTo>
                    <a:pt x="45" y="38"/>
                  </a:lnTo>
                  <a:lnTo>
                    <a:pt x="47" y="25"/>
                  </a:lnTo>
                  <a:lnTo>
                    <a:pt x="50" y="15"/>
                  </a:lnTo>
                  <a:lnTo>
                    <a:pt x="58" y="6"/>
                  </a:lnTo>
                  <a:lnTo>
                    <a:pt x="68"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6" name="Freeform 124"/>
            <p:cNvSpPr/>
            <p:nvPr/>
          </p:nvSpPr>
          <p:spPr>
            <a:xfrm>
              <a:off x="2032" y="1034"/>
              <a:ext cx="119" cy="260"/>
            </a:xfrm>
            <a:custGeom>
              <a:avLst/>
              <a:gdLst/>
              <a:ahLst/>
              <a:cxnLst>
                <a:cxn ang="0">
                  <a:pos x="0" y="0"/>
                </a:cxn>
                <a:cxn ang="0">
                  <a:pos x="10" y="1"/>
                </a:cxn>
                <a:cxn ang="0">
                  <a:pos x="17" y="6"/>
                </a:cxn>
                <a:cxn ang="0">
                  <a:pos x="19" y="12"/>
                </a:cxn>
                <a:cxn ang="0">
                  <a:pos x="21" y="22"/>
                </a:cxn>
                <a:cxn ang="0">
                  <a:pos x="60" y="239"/>
                </a:cxn>
                <a:cxn ang="0">
                  <a:pos x="63" y="251"/>
                </a:cxn>
                <a:cxn ang="0">
                  <a:pos x="66" y="254"/>
                </a:cxn>
                <a:cxn ang="0">
                  <a:pos x="74" y="258"/>
                </a:cxn>
                <a:cxn ang="0">
                  <a:pos x="80" y="260"/>
                </a:cxn>
                <a:cxn ang="0">
                  <a:pos x="88" y="257"/>
                </a:cxn>
                <a:cxn ang="0">
                  <a:pos x="94" y="251"/>
                </a:cxn>
                <a:cxn ang="0">
                  <a:pos x="118" y="139"/>
                </a:cxn>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87" name="Group 125"/>
            <p:cNvGrpSpPr/>
            <p:nvPr/>
          </p:nvGrpSpPr>
          <p:grpSpPr>
            <a:xfrm>
              <a:off x="2150" y="1035"/>
              <a:ext cx="168" cy="261"/>
              <a:chOff x="2898" y="3265"/>
              <a:chExt cx="235" cy="713"/>
            </a:xfrm>
          </p:grpSpPr>
          <p:sp>
            <p:nvSpPr>
              <p:cNvPr id="76914" name="Freeform 126"/>
              <p:cNvSpPr/>
              <p:nvPr/>
            </p:nvSpPr>
            <p:spPr>
              <a:xfrm>
                <a:off x="2898" y="3615"/>
                <a:ext cx="64" cy="363"/>
              </a:xfrm>
              <a:custGeom>
                <a:avLst/>
                <a:gdLst/>
                <a:ahLst/>
                <a:cxnLst>
                  <a:cxn ang="0">
                    <a:pos x="0" y="0"/>
                  </a:cxn>
                  <a:cxn ang="0">
                    <a:pos x="39" y="308"/>
                  </a:cxn>
                  <a:cxn ang="0">
                    <a:pos x="41" y="324"/>
                  </a:cxn>
                  <a:cxn ang="0">
                    <a:pos x="43" y="337"/>
                  </a:cxn>
                  <a:cxn ang="0">
                    <a:pos x="46" y="347"/>
                  </a:cxn>
                  <a:cxn ang="0">
                    <a:pos x="54" y="356"/>
                  </a:cxn>
                  <a:cxn ang="0">
                    <a:pos x="63" y="362"/>
                  </a:cxn>
                </a:cxnLst>
                <a:pathLst>
                  <a:path w="64" h="363">
                    <a:moveTo>
                      <a:pt x="0" y="0"/>
                    </a:moveTo>
                    <a:lnTo>
                      <a:pt x="39" y="308"/>
                    </a:lnTo>
                    <a:lnTo>
                      <a:pt x="41" y="324"/>
                    </a:lnTo>
                    <a:lnTo>
                      <a:pt x="43" y="337"/>
                    </a:lnTo>
                    <a:lnTo>
                      <a:pt x="46" y="347"/>
                    </a:lnTo>
                    <a:lnTo>
                      <a:pt x="54" y="356"/>
                    </a:lnTo>
                    <a:lnTo>
                      <a:pt x="63"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15" name="Freeform 127"/>
              <p:cNvSpPr/>
              <p:nvPr/>
            </p:nvSpPr>
            <p:spPr>
              <a:xfrm>
                <a:off x="2963" y="3265"/>
                <a:ext cx="170" cy="709"/>
              </a:xfrm>
              <a:custGeom>
                <a:avLst/>
                <a:gdLst/>
                <a:ahLst/>
                <a:cxnLst>
                  <a:cxn ang="0">
                    <a:pos x="0" y="708"/>
                  </a:cxn>
                  <a:cxn ang="0">
                    <a:pos x="14" y="704"/>
                  </a:cxn>
                  <a:cxn ang="0">
                    <a:pos x="24" y="692"/>
                  </a:cxn>
                  <a:cxn ang="0">
                    <a:pos x="27" y="675"/>
                  </a:cxn>
                  <a:cxn ang="0">
                    <a:pos x="31" y="649"/>
                  </a:cxn>
                  <a:cxn ang="0">
                    <a:pos x="85" y="57"/>
                  </a:cxn>
                  <a:cxn ang="0">
                    <a:pos x="90" y="24"/>
                  </a:cxn>
                  <a:cxn ang="0">
                    <a:pos x="94" y="14"/>
                  </a:cxn>
                  <a:cxn ang="0">
                    <a:pos x="105" y="4"/>
                  </a:cxn>
                  <a:cxn ang="0">
                    <a:pos x="114" y="0"/>
                  </a:cxn>
                  <a:cxn ang="0">
                    <a:pos x="126" y="8"/>
                  </a:cxn>
                  <a:cxn ang="0">
                    <a:pos x="133" y="24"/>
                  </a:cxn>
                  <a:cxn ang="0">
                    <a:pos x="169" y="328"/>
                  </a:cxn>
                </a:cxnLst>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88" name="Freeform 128"/>
            <p:cNvSpPr/>
            <p:nvPr/>
          </p:nvSpPr>
          <p:spPr>
            <a:xfrm>
              <a:off x="2317" y="1159"/>
              <a:ext cx="44" cy="133"/>
            </a:xfrm>
            <a:custGeom>
              <a:avLst/>
              <a:gdLst/>
              <a:ahLst/>
              <a:cxnLst>
                <a:cxn ang="0">
                  <a:pos x="0" y="0"/>
                </a:cxn>
                <a:cxn ang="0">
                  <a:pos x="27" y="113"/>
                </a:cxn>
                <a:cxn ang="0">
                  <a:pos x="29" y="119"/>
                </a:cxn>
                <a:cxn ang="0">
                  <a:pos x="29" y="123"/>
                </a:cxn>
                <a:cxn ang="0">
                  <a:pos x="32" y="127"/>
                </a:cxn>
                <a:cxn ang="0">
                  <a:pos x="37" y="130"/>
                </a:cxn>
                <a:cxn ang="0">
                  <a:pos x="43" y="133"/>
                </a:cxn>
              </a:cxnLst>
              <a:pathLst>
                <a:path w="63" h="363">
                  <a:moveTo>
                    <a:pt x="0" y="0"/>
                  </a:moveTo>
                  <a:lnTo>
                    <a:pt x="38" y="308"/>
                  </a:lnTo>
                  <a:lnTo>
                    <a:pt x="41" y="324"/>
                  </a:lnTo>
                  <a:lnTo>
                    <a:pt x="42" y="337"/>
                  </a:lnTo>
                  <a:lnTo>
                    <a:pt x="46" y="347"/>
                  </a:lnTo>
                  <a:lnTo>
                    <a:pt x="53" y="356"/>
                  </a:lnTo>
                  <a:lnTo>
                    <a:pt x="62"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89" name="Freeform 129"/>
            <p:cNvSpPr/>
            <p:nvPr/>
          </p:nvSpPr>
          <p:spPr>
            <a:xfrm>
              <a:off x="2362" y="1035"/>
              <a:ext cx="121" cy="260"/>
            </a:xfrm>
            <a:custGeom>
              <a:avLst/>
              <a:gdLst/>
              <a:ahLst/>
              <a:cxnLst>
                <a:cxn ang="0">
                  <a:pos x="0" y="260"/>
                </a:cxn>
                <a:cxn ang="0">
                  <a:pos x="10" y="258"/>
                </a:cxn>
                <a:cxn ang="0">
                  <a:pos x="17" y="254"/>
                </a:cxn>
                <a:cxn ang="0">
                  <a:pos x="19" y="248"/>
                </a:cxn>
                <a:cxn ang="0">
                  <a:pos x="22" y="238"/>
                </a:cxn>
                <a:cxn ang="0">
                  <a:pos x="60" y="21"/>
                </a:cxn>
                <a:cxn ang="0">
                  <a:pos x="64" y="9"/>
                </a:cxn>
                <a:cxn ang="0">
                  <a:pos x="67" y="5"/>
                </a:cxn>
                <a:cxn ang="0">
                  <a:pos x="74" y="1"/>
                </a:cxn>
                <a:cxn ang="0">
                  <a:pos x="81" y="0"/>
                </a:cxn>
                <a:cxn ang="0">
                  <a:pos x="89" y="3"/>
                </a:cxn>
                <a:cxn ang="0">
                  <a:pos x="95" y="9"/>
                </a:cxn>
                <a:cxn ang="0">
                  <a:pos x="120" y="120"/>
                </a:cxn>
              </a:cxnLst>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90" name="Group 130"/>
            <p:cNvGrpSpPr/>
            <p:nvPr/>
          </p:nvGrpSpPr>
          <p:grpSpPr>
            <a:xfrm>
              <a:off x="2483" y="1032"/>
              <a:ext cx="334" cy="260"/>
              <a:chOff x="3365" y="3256"/>
              <a:chExt cx="470" cy="713"/>
            </a:xfrm>
          </p:grpSpPr>
          <p:grpSp>
            <p:nvGrpSpPr>
              <p:cNvPr id="76908" name="Group 131"/>
              <p:cNvGrpSpPr/>
              <p:nvPr/>
            </p:nvGrpSpPr>
            <p:grpSpPr>
              <a:xfrm>
                <a:off x="3365" y="3256"/>
                <a:ext cx="233" cy="713"/>
                <a:chOff x="3365" y="3256"/>
                <a:chExt cx="233" cy="713"/>
              </a:xfrm>
            </p:grpSpPr>
            <p:sp>
              <p:nvSpPr>
                <p:cNvPr id="76912" name="Freeform 132"/>
                <p:cNvSpPr/>
                <p:nvPr/>
              </p:nvSpPr>
              <p:spPr>
                <a:xfrm>
                  <a:off x="3365" y="3606"/>
                  <a:ext cx="66" cy="363"/>
                </a:xfrm>
                <a:custGeom>
                  <a:avLst/>
                  <a:gdLst/>
                  <a:ahLst/>
                  <a:cxnLst>
                    <a:cxn ang="0">
                      <a:pos x="0" y="0"/>
                    </a:cxn>
                    <a:cxn ang="0">
                      <a:pos x="40" y="308"/>
                    </a:cxn>
                    <a:cxn ang="0">
                      <a:pos x="43" y="324"/>
                    </a:cxn>
                    <a:cxn ang="0">
                      <a:pos x="44" y="337"/>
                    </a:cxn>
                    <a:cxn ang="0">
                      <a:pos x="48" y="347"/>
                    </a:cxn>
                    <a:cxn ang="0">
                      <a:pos x="56" y="356"/>
                    </a:cxn>
                    <a:cxn ang="0">
                      <a:pos x="65" y="362"/>
                    </a:cxn>
                  </a:cxnLst>
                  <a:pathLst>
                    <a:path w="66" h="363">
                      <a:moveTo>
                        <a:pt x="0" y="0"/>
                      </a:moveTo>
                      <a:lnTo>
                        <a:pt x="40" y="308"/>
                      </a:lnTo>
                      <a:lnTo>
                        <a:pt x="43" y="324"/>
                      </a:lnTo>
                      <a:lnTo>
                        <a:pt x="44" y="337"/>
                      </a:lnTo>
                      <a:lnTo>
                        <a:pt x="48" y="347"/>
                      </a:lnTo>
                      <a:lnTo>
                        <a:pt x="56" y="356"/>
                      </a:lnTo>
                      <a:lnTo>
                        <a:pt x="65"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13" name="Freeform 133"/>
                <p:cNvSpPr/>
                <p:nvPr/>
              </p:nvSpPr>
              <p:spPr>
                <a:xfrm>
                  <a:off x="3432" y="3256"/>
                  <a:ext cx="166" cy="709"/>
                </a:xfrm>
                <a:custGeom>
                  <a:avLst/>
                  <a:gdLst/>
                  <a:ahLst/>
                  <a:cxnLst>
                    <a:cxn ang="0">
                      <a:pos x="0" y="708"/>
                    </a:cxn>
                    <a:cxn ang="0">
                      <a:pos x="14" y="704"/>
                    </a:cxn>
                    <a:cxn ang="0">
                      <a:pos x="24" y="692"/>
                    </a:cxn>
                    <a:cxn ang="0">
                      <a:pos x="27" y="675"/>
                    </a:cxn>
                    <a:cxn ang="0">
                      <a:pos x="30" y="649"/>
                    </a:cxn>
                    <a:cxn ang="0">
                      <a:pos x="83" y="57"/>
                    </a:cxn>
                    <a:cxn ang="0">
                      <a:pos x="88" y="24"/>
                    </a:cxn>
                    <a:cxn ang="0">
                      <a:pos x="92" y="14"/>
                    </a:cxn>
                    <a:cxn ang="0">
                      <a:pos x="102" y="4"/>
                    </a:cxn>
                    <a:cxn ang="0">
                      <a:pos x="111" y="0"/>
                    </a:cxn>
                    <a:cxn ang="0">
                      <a:pos x="123" y="8"/>
                    </a:cxn>
                    <a:cxn ang="0">
                      <a:pos x="130" y="24"/>
                    </a:cxn>
                    <a:cxn ang="0">
                      <a:pos x="165" y="328"/>
                    </a:cxn>
                  </a:cxnLst>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909" name="Group 134"/>
              <p:cNvGrpSpPr/>
              <p:nvPr/>
            </p:nvGrpSpPr>
            <p:grpSpPr>
              <a:xfrm>
                <a:off x="3600" y="3256"/>
                <a:ext cx="235" cy="713"/>
                <a:chOff x="3600" y="3256"/>
                <a:chExt cx="235" cy="713"/>
              </a:xfrm>
            </p:grpSpPr>
            <p:sp>
              <p:nvSpPr>
                <p:cNvPr id="76910" name="Freeform 135"/>
                <p:cNvSpPr/>
                <p:nvPr/>
              </p:nvSpPr>
              <p:spPr>
                <a:xfrm>
                  <a:off x="3600" y="3606"/>
                  <a:ext cx="68" cy="363"/>
                </a:xfrm>
                <a:custGeom>
                  <a:avLst/>
                  <a:gdLst/>
                  <a:ahLst/>
                  <a:cxnLst>
                    <a:cxn ang="0">
                      <a:pos x="0" y="0"/>
                    </a:cxn>
                    <a:cxn ang="0">
                      <a:pos x="41" y="308"/>
                    </a:cxn>
                    <a:cxn ang="0">
                      <a:pos x="44" y="324"/>
                    </a:cxn>
                    <a:cxn ang="0">
                      <a:pos x="46" y="337"/>
                    </a:cxn>
                    <a:cxn ang="0">
                      <a:pos x="49" y="347"/>
                    </a:cxn>
                    <a:cxn ang="0">
                      <a:pos x="57" y="356"/>
                    </a:cxn>
                    <a:cxn ang="0">
                      <a:pos x="67" y="362"/>
                    </a:cxn>
                  </a:cxnLst>
                  <a:pathLst>
                    <a:path w="68" h="363">
                      <a:moveTo>
                        <a:pt x="0" y="0"/>
                      </a:moveTo>
                      <a:lnTo>
                        <a:pt x="41" y="308"/>
                      </a:lnTo>
                      <a:lnTo>
                        <a:pt x="44" y="324"/>
                      </a:lnTo>
                      <a:lnTo>
                        <a:pt x="46" y="337"/>
                      </a:lnTo>
                      <a:lnTo>
                        <a:pt x="49" y="347"/>
                      </a:lnTo>
                      <a:lnTo>
                        <a:pt x="57" y="356"/>
                      </a:lnTo>
                      <a:lnTo>
                        <a:pt x="67"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11" name="Freeform 136"/>
                <p:cNvSpPr/>
                <p:nvPr/>
              </p:nvSpPr>
              <p:spPr>
                <a:xfrm>
                  <a:off x="3669" y="3256"/>
                  <a:ext cx="166" cy="709"/>
                </a:xfrm>
                <a:custGeom>
                  <a:avLst/>
                  <a:gdLst/>
                  <a:ahLst/>
                  <a:cxnLst>
                    <a:cxn ang="0">
                      <a:pos x="0" y="708"/>
                    </a:cxn>
                    <a:cxn ang="0">
                      <a:pos x="14" y="704"/>
                    </a:cxn>
                    <a:cxn ang="0">
                      <a:pos x="24" y="692"/>
                    </a:cxn>
                    <a:cxn ang="0">
                      <a:pos x="27" y="675"/>
                    </a:cxn>
                    <a:cxn ang="0">
                      <a:pos x="30" y="649"/>
                    </a:cxn>
                    <a:cxn ang="0">
                      <a:pos x="83" y="57"/>
                    </a:cxn>
                    <a:cxn ang="0">
                      <a:pos x="88" y="24"/>
                    </a:cxn>
                    <a:cxn ang="0">
                      <a:pos x="92" y="14"/>
                    </a:cxn>
                    <a:cxn ang="0">
                      <a:pos x="102" y="4"/>
                    </a:cxn>
                    <a:cxn ang="0">
                      <a:pos x="111" y="0"/>
                    </a:cxn>
                    <a:cxn ang="0">
                      <a:pos x="123" y="8"/>
                    </a:cxn>
                    <a:cxn ang="0">
                      <a:pos x="130" y="24"/>
                    </a:cxn>
                    <a:cxn ang="0">
                      <a:pos x="165" y="328"/>
                    </a:cxn>
                  </a:cxnLst>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grpSp>
          <p:nvGrpSpPr>
            <p:cNvPr id="76891" name="Group 137"/>
            <p:cNvGrpSpPr/>
            <p:nvPr/>
          </p:nvGrpSpPr>
          <p:grpSpPr>
            <a:xfrm>
              <a:off x="2815" y="1028"/>
              <a:ext cx="167" cy="261"/>
              <a:chOff x="3833" y="3247"/>
              <a:chExt cx="234" cy="713"/>
            </a:xfrm>
          </p:grpSpPr>
          <p:sp>
            <p:nvSpPr>
              <p:cNvPr id="76906" name="Freeform 138"/>
              <p:cNvSpPr/>
              <p:nvPr/>
            </p:nvSpPr>
            <p:spPr>
              <a:xfrm>
                <a:off x="3833" y="3597"/>
                <a:ext cx="64" cy="363"/>
              </a:xfrm>
              <a:custGeom>
                <a:avLst/>
                <a:gdLst/>
                <a:ahLst/>
                <a:cxnLst>
                  <a:cxn ang="0">
                    <a:pos x="0" y="0"/>
                  </a:cxn>
                  <a:cxn ang="0">
                    <a:pos x="39" y="308"/>
                  </a:cxn>
                  <a:cxn ang="0">
                    <a:pos x="41" y="324"/>
                  </a:cxn>
                  <a:cxn ang="0">
                    <a:pos x="43" y="337"/>
                  </a:cxn>
                  <a:cxn ang="0">
                    <a:pos x="46" y="347"/>
                  </a:cxn>
                  <a:cxn ang="0">
                    <a:pos x="54" y="356"/>
                  </a:cxn>
                  <a:cxn ang="0">
                    <a:pos x="63" y="362"/>
                  </a:cxn>
                </a:cxnLst>
                <a:pathLst>
                  <a:path w="64" h="363">
                    <a:moveTo>
                      <a:pt x="0" y="0"/>
                    </a:moveTo>
                    <a:lnTo>
                      <a:pt x="39" y="308"/>
                    </a:lnTo>
                    <a:lnTo>
                      <a:pt x="41" y="324"/>
                    </a:lnTo>
                    <a:lnTo>
                      <a:pt x="43" y="337"/>
                    </a:lnTo>
                    <a:lnTo>
                      <a:pt x="46" y="347"/>
                    </a:lnTo>
                    <a:lnTo>
                      <a:pt x="54" y="356"/>
                    </a:lnTo>
                    <a:lnTo>
                      <a:pt x="63" y="362"/>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07" name="Freeform 139"/>
              <p:cNvSpPr/>
              <p:nvPr/>
            </p:nvSpPr>
            <p:spPr>
              <a:xfrm>
                <a:off x="3898" y="3247"/>
                <a:ext cx="169" cy="709"/>
              </a:xfrm>
              <a:custGeom>
                <a:avLst/>
                <a:gdLst/>
                <a:ahLst/>
                <a:cxnLst>
                  <a:cxn ang="0">
                    <a:pos x="0" y="708"/>
                  </a:cxn>
                  <a:cxn ang="0">
                    <a:pos x="14" y="704"/>
                  </a:cxn>
                  <a:cxn ang="0">
                    <a:pos x="24" y="692"/>
                  </a:cxn>
                  <a:cxn ang="0">
                    <a:pos x="27" y="675"/>
                  </a:cxn>
                  <a:cxn ang="0">
                    <a:pos x="31" y="649"/>
                  </a:cxn>
                  <a:cxn ang="0">
                    <a:pos x="84" y="57"/>
                  </a:cxn>
                  <a:cxn ang="0">
                    <a:pos x="89" y="24"/>
                  </a:cxn>
                  <a:cxn ang="0">
                    <a:pos x="94" y="14"/>
                  </a:cxn>
                  <a:cxn ang="0">
                    <a:pos x="104" y="4"/>
                  </a:cxn>
                  <a:cxn ang="0">
                    <a:pos x="113" y="0"/>
                  </a:cxn>
                  <a:cxn ang="0">
                    <a:pos x="125" y="8"/>
                  </a:cxn>
                  <a:cxn ang="0">
                    <a:pos x="132" y="24"/>
                  </a:cxn>
                  <a:cxn ang="0">
                    <a:pos x="168" y="328"/>
                  </a:cxn>
                </a:cxnLst>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92" name="Freeform 140"/>
            <p:cNvSpPr/>
            <p:nvPr/>
          </p:nvSpPr>
          <p:spPr>
            <a:xfrm>
              <a:off x="2982" y="1156"/>
              <a:ext cx="46" cy="133"/>
            </a:xfrm>
            <a:custGeom>
              <a:avLst/>
              <a:gdLst/>
              <a:ahLst/>
              <a:cxnLst>
                <a:cxn ang="0">
                  <a:pos x="0" y="0"/>
                </a:cxn>
                <a:cxn ang="0">
                  <a:pos x="29" y="113"/>
                </a:cxn>
                <a:cxn ang="0">
                  <a:pos x="30" y="119"/>
                </a:cxn>
                <a:cxn ang="0">
                  <a:pos x="32" y="124"/>
                </a:cxn>
                <a:cxn ang="0">
                  <a:pos x="40" y="131"/>
                </a:cxn>
                <a:cxn ang="0">
                  <a:pos x="46" y="133"/>
                </a:cxn>
              </a:cxnLst>
              <a:pathLst>
                <a:path w="64" h="271">
                  <a:moveTo>
                    <a:pt x="0" y="0"/>
                  </a:moveTo>
                  <a:lnTo>
                    <a:pt x="40" y="231"/>
                  </a:lnTo>
                  <a:lnTo>
                    <a:pt x="42" y="243"/>
                  </a:lnTo>
                  <a:lnTo>
                    <a:pt x="44" y="253"/>
                  </a:lnTo>
                  <a:lnTo>
                    <a:pt x="55" y="267"/>
                  </a:lnTo>
                  <a:lnTo>
                    <a:pt x="64" y="27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93" name="Freeform 141"/>
            <p:cNvSpPr/>
            <p:nvPr/>
          </p:nvSpPr>
          <p:spPr>
            <a:xfrm>
              <a:off x="3029" y="1028"/>
              <a:ext cx="126" cy="260"/>
            </a:xfrm>
            <a:custGeom>
              <a:avLst/>
              <a:gdLst/>
              <a:ahLst/>
              <a:cxnLst>
                <a:cxn ang="0">
                  <a:pos x="0" y="260"/>
                </a:cxn>
                <a:cxn ang="0">
                  <a:pos x="10" y="259"/>
                </a:cxn>
                <a:cxn ang="0">
                  <a:pos x="17" y="254"/>
                </a:cxn>
                <a:cxn ang="0">
                  <a:pos x="19" y="248"/>
                </a:cxn>
                <a:cxn ang="0">
                  <a:pos x="22" y="238"/>
                </a:cxn>
                <a:cxn ang="0">
                  <a:pos x="60" y="21"/>
                </a:cxn>
                <a:cxn ang="0">
                  <a:pos x="63" y="9"/>
                </a:cxn>
                <a:cxn ang="0">
                  <a:pos x="67" y="5"/>
                </a:cxn>
                <a:cxn ang="0">
                  <a:pos x="74" y="1"/>
                </a:cxn>
                <a:cxn ang="0">
                  <a:pos x="80" y="0"/>
                </a:cxn>
                <a:cxn ang="0">
                  <a:pos x="89" y="3"/>
                </a:cxn>
                <a:cxn ang="0">
                  <a:pos x="94" y="9"/>
                </a:cxn>
                <a:cxn ang="0">
                  <a:pos x="126" y="137"/>
                </a:cxn>
              </a:cxnLst>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94" name="Group 142"/>
            <p:cNvGrpSpPr/>
            <p:nvPr/>
          </p:nvGrpSpPr>
          <p:grpSpPr>
            <a:xfrm>
              <a:off x="3159" y="1029"/>
              <a:ext cx="339" cy="262"/>
              <a:chOff x="4317" y="3250"/>
              <a:chExt cx="476" cy="713"/>
            </a:xfrm>
          </p:grpSpPr>
          <p:grpSp>
            <p:nvGrpSpPr>
              <p:cNvPr id="76900" name="Group 143"/>
              <p:cNvGrpSpPr/>
              <p:nvPr/>
            </p:nvGrpSpPr>
            <p:grpSpPr>
              <a:xfrm>
                <a:off x="4317" y="3250"/>
                <a:ext cx="238" cy="713"/>
                <a:chOff x="4317" y="3250"/>
                <a:chExt cx="238" cy="713"/>
              </a:xfrm>
            </p:grpSpPr>
            <p:sp>
              <p:nvSpPr>
                <p:cNvPr id="76904" name="Freeform 144"/>
                <p:cNvSpPr/>
                <p:nvPr/>
              </p:nvSpPr>
              <p:spPr>
                <a:xfrm>
                  <a:off x="4317" y="3250"/>
                  <a:ext cx="65" cy="363"/>
                </a:xfrm>
                <a:custGeom>
                  <a:avLst/>
                  <a:gdLst/>
                  <a:ahLst/>
                  <a:cxnLst>
                    <a:cxn ang="0">
                      <a:pos x="0" y="362"/>
                    </a:cxn>
                    <a:cxn ang="0">
                      <a:pos x="40" y="54"/>
                    </a:cxn>
                    <a:cxn ang="0">
                      <a:pos x="42" y="38"/>
                    </a:cxn>
                    <a:cxn ang="0">
                      <a:pos x="44" y="25"/>
                    </a:cxn>
                    <a:cxn ang="0">
                      <a:pos x="47" y="15"/>
                    </a:cxn>
                    <a:cxn ang="0">
                      <a:pos x="55" y="6"/>
                    </a:cxn>
                    <a:cxn ang="0">
                      <a:pos x="64" y="0"/>
                    </a:cxn>
                  </a:cxnLst>
                  <a:pathLst>
                    <a:path w="65" h="363">
                      <a:moveTo>
                        <a:pt x="0" y="362"/>
                      </a:moveTo>
                      <a:lnTo>
                        <a:pt x="40" y="54"/>
                      </a:lnTo>
                      <a:lnTo>
                        <a:pt x="42" y="38"/>
                      </a:lnTo>
                      <a:lnTo>
                        <a:pt x="44" y="25"/>
                      </a:lnTo>
                      <a:lnTo>
                        <a:pt x="47" y="15"/>
                      </a:lnTo>
                      <a:lnTo>
                        <a:pt x="55" y="6"/>
                      </a:lnTo>
                      <a:lnTo>
                        <a:pt x="6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05" name="Freeform 145"/>
                <p:cNvSpPr/>
                <p:nvPr/>
              </p:nvSpPr>
              <p:spPr>
                <a:xfrm>
                  <a:off x="4383" y="3254"/>
                  <a:ext cx="172" cy="709"/>
                </a:xfrm>
                <a:custGeom>
                  <a:avLst/>
                  <a:gdLst/>
                  <a:ahLst/>
                  <a:cxnLst>
                    <a:cxn ang="0">
                      <a:pos x="0" y="0"/>
                    </a:cxn>
                    <a:cxn ang="0">
                      <a:pos x="14" y="4"/>
                    </a:cxn>
                    <a:cxn ang="0">
                      <a:pos x="24" y="16"/>
                    </a:cxn>
                    <a:cxn ang="0">
                      <a:pos x="28" y="33"/>
                    </a:cxn>
                    <a:cxn ang="0">
                      <a:pos x="31" y="59"/>
                    </a:cxn>
                    <a:cxn ang="0">
                      <a:pos x="86" y="651"/>
                    </a:cxn>
                    <a:cxn ang="0">
                      <a:pos x="91" y="684"/>
                    </a:cxn>
                    <a:cxn ang="0">
                      <a:pos x="95" y="694"/>
                    </a:cxn>
                    <a:cxn ang="0">
                      <a:pos x="106" y="704"/>
                    </a:cxn>
                    <a:cxn ang="0">
                      <a:pos x="115" y="708"/>
                    </a:cxn>
                    <a:cxn ang="0">
                      <a:pos x="127" y="700"/>
                    </a:cxn>
                    <a:cxn ang="0">
                      <a:pos x="135" y="684"/>
                    </a:cxn>
                    <a:cxn ang="0">
                      <a:pos x="171" y="380"/>
                    </a:cxn>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901" name="Group 146"/>
              <p:cNvGrpSpPr/>
              <p:nvPr/>
            </p:nvGrpSpPr>
            <p:grpSpPr>
              <a:xfrm>
                <a:off x="4557" y="3250"/>
                <a:ext cx="236" cy="713"/>
                <a:chOff x="4557" y="3250"/>
                <a:chExt cx="236" cy="713"/>
              </a:xfrm>
            </p:grpSpPr>
            <p:sp>
              <p:nvSpPr>
                <p:cNvPr id="76902" name="Freeform 147"/>
                <p:cNvSpPr/>
                <p:nvPr/>
              </p:nvSpPr>
              <p:spPr>
                <a:xfrm>
                  <a:off x="4557" y="3250"/>
                  <a:ext cx="64" cy="363"/>
                </a:xfrm>
                <a:custGeom>
                  <a:avLst/>
                  <a:gdLst/>
                  <a:ahLst/>
                  <a:cxnLst>
                    <a:cxn ang="0">
                      <a:pos x="0" y="362"/>
                    </a:cxn>
                    <a:cxn ang="0">
                      <a:pos x="39" y="54"/>
                    </a:cxn>
                    <a:cxn ang="0">
                      <a:pos x="41" y="38"/>
                    </a:cxn>
                    <a:cxn ang="0">
                      <a:pos x="43" y="25"/>
                    </a:cxn>
                    <a:cxn ang="0">
                      <a:pos x="46" y="15"/>
                    </a:cxn>
                    <a:cxn ang="0">
                      <a:pos x="54" y="6"/>
                    </a:cxn>
                    <a:cxn ang="0">
                      <a:pos x="63" y="0"/>
                    </a:cxn>
                  </a:cxnLst>
                  <a:pathLst>
                    <a:path w="64" h="363">
                      <a:moveTo>
                        <a:pt x="0" y="362"/>
                      </a:moveTo>
                      <a:lnTo>
                        <a:pt x="39" y="54"/>
                      </a:lnTo>
                      <a:lnTo>
                        <a:pt x="41" y="38"/>
                      </a:lnTo>
                      <a:lnTo>
                        <a:pt x="43" y="25"/>
                      </a:lnTo>
                      <a:lnTo>
                        <a:pt x="46" y="15"/>
                      </a:lnTo>
                      <a:lnTo>
                        <a:pt x="54" y="6"/>
                      </a:lnTo>
                      <a:lnTo>
                        <a:pt x="6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903" name="Freeform 148"/>
                <p:cNvSpPr/>
                <p:nvPr/>
              </p:nvSpPr>
              <p:spPr>
                <a:xfrm>
                  <a:off x="4622" y="3254"/>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sp>
          <p:nvSpPr>
            <p:cNvPr id="76895" name="Freeform 149"/>
            <p:cNvSpPr/>
            <p:nvPr/>
          </p:nvSpPr>
          <p:spPr>
            <a:xfrm>
              <a:off x="3494" y="1028"/>
              <a:ext cx="50" cy="151"/>
            </a:xfrm>
            <a:custGeom>
              <a:avLst/>
              <a:gdLst/>
              <a:ahLst/>
              <a:cxnLst>
                <a:cxn ang="0">
                  <a:pos x="0" y="151"/>
                </a:cxn>
                <a:cxn ang="0">
                  <a:pos x="32" y="20"/>
                </a:cxn>
                <a:cxn ang="0">
                  <a:pos x="34" y="14"/>
                </a:cxn>
                <a:cxn ang="0">
                  <a:pos x="35" y="9"/>
                </a:cxn>
                <a:cxn ang="0">
                  <a:pos x="38" y="5"/>
                </a:cxn>
                <a:cxn ang="0">
                  <a:pos x="43" y="2"/>
                </a:cxn>
                <a:cxn ang="0">
                  <a:pos x="50" y="0"/>
                </a:cxn>
              </a:cxnLst>
              <a:pathLst>
                <a:path w="71" h="309">
                  <a:moveTo>
                    <a:pt x="0" y="309"/>
                  </a:moveTo>
                  <a:lnTo>
                    <a:pt x="46" y="40"/>
                  </a:lnTo>
                  <a:lnTo>
                    <a:pt x="48" y="28"/>
                  </a:lnTo>
                  <a:lnTo>
                    <a:pt x="50" y="19"/>
                  </a:lnTo>
                  <a:lnTo>
                    <a:pt x="54" y="11"/>
                  </a:lnTo>
                  <a:lnTo>
                    <a:pt x="61" y="4"/>
                  </a:lnTo>
                  <a:lnTo>
                    <a:pt x="7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96" name="Freeform 150"/>
            <p:cNvSpPr/>
            <p:nvPr/>
          </p:nvSpPr>
          <p:spPr>
            <a:xfrm>
              <a:off x="3546" y="1029"/>
              <a:ext cx="120" cy="259"/>
            </a:xfrm>
            <a:custGeom>
              <a:avLst/>
              <a:gdLst/>
              <a:ahLst/>
              <a:cxnLst>
                <a:cxn ang="0">
                  <a:pos x="0" y="0"/>
                </a:cxn>
                <a:cxn ang="0">
                  <a:pos x="10" y="1"/>
                </a:cxn>
                <a:cxn ang="0">
                  <a:pos x="17" y="6"/>
                </a:cxn>
                <a:cxn ang="0">
                  <a:pos x="19" y="12"/>
                </a:cxn>
                <a:cxn ang="0">
                  <a:pos x="21" y="22"/>
                </a:cxn>
                <a:cxn ang="0">
                  <a:pos x="59" y="238"/>
                </a:cxn>
                <a:cxn ang="0">
                  <a:pos x="63" y="250"/>
                </a:cxn>
                <a:cxn ang="0">
                  <a:pos x="66" y="254"/>
                </a:cxn>
                <a:cxn ang="0">
                  <a:pos x="73" y="258"/>
                </a:cxn>
                <a:cxn ang="0">
                  <a:pos x="80" y="259"/>
                </a:cxn>
                <a:cxn ang="0">
                  <a:pos x="88" y="256"/>
                </a:cxn>
                <a:cxn ang="0">
                  <a:pos x="93" y="250"/>
                </a:cxn>
                <a:cxn ang="0">
                  <a:pos x="120" y="130"/>
                </a:cxn>
              </a:cxnLst>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97" name="Group 151"/>
            <p:cNvGrpSpPr/>
            <p:nvPr/>
          </p:nvGrpSpPr>
          <p:grpSpPr>
            <a:xfrm>
              <a:off x="3666" y="1028"/>
              <a:ext cx="170" cy="261"/>
              <a:chOff x="5031" y="3244"/>
              <a:chExt cx="238" cy="713"/>
            </a:xfrm>
          </p:grpSpPr>
          <p:sp>
            <p:nvSpPr>
              <p:cNvPr id="76898" name="Freeform 152"/>
              <p:cNvSpPr/>
              <p:nvPr/>
            </p:nvSpPr>
            <p:spPr>
              <a:xfrm>
                <a:off x="5031" y="3244"/>
                <a:ext cx="69" cy="363"/>
              </a:xfrm>
              <a:custGeom>
                <a:avLst/>
                <a:gdLst/>
                <a:ahLst/>
                <a:cxnLst>
                  <a:cxn ang="0">
                    <a:pos x="0" y="362"/>
                  </a:cxn>
                  <a:cxn ang="0">
                    <a:pos x="42" y="54"/>
                  </a:cxn>
                  <a:cxn ang="0">
                    <a:pos x="45" y="38"/>
                  </a:cxn>
                  <a:cxn ang="0">
                    <a:pos x="47" y="25"/>
                  </a:cxn>
                  <a:cxn ang="0">
                    <a:pos x="50" y="15"/>
                  </a:cxn>
                  <a:cxn ang="0">
                    <a:pos x="58" y="6"/>
                  </a:cxn>
                  <a:cxn ang="0">
                    <a:pos x="68" y="0"/>
                  </a:cxn>
                </a:cxnLst>
                <a:pathLst>
                  <a:path w="69" h="363">
                    <a:moveTo>
                      <a:pt x="0" y="362"/>
                    </a:moveTo>
                    <a:lnTo>
                      <a:pt x="42" y="54"/>
                    </a:lnTo>
                    <a:lnTo>
                      <a:pt x="45" y="38"/>
                    </a:lnTo>
                    <a:lnTo>
                      <a:pt x="47" y="25"/>
                    </a:lnTo>
                    <a:lnTo>
                      <a:pt x="50" y="15"/>
                    </a:lnTo>
                    <a:lnTo>
                      <a:pt x="58" y="6"/>
                    </a:lnTo>
                    <a:lnTo>
                      <a:pt x="68"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99" name="Freeform 153"/>
              <p:cNvSpPr/>
              <p:nvPr/>
            </p:nvSpPr>
            <p:spPr>
              <a:xfrm>
                <a:off x="5101" y="3248"/>
                <a:ext cx="168" cy="709"/>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grpSp>
        <p:nvGrpSpPr>
          <p:cNvPr id="76827" name="Group 174"/>
          <p:cNvGrpSpPr/>
          <p:nvPr/>
        </p:nvGrpSpPr>
        <p:grpSpPr>
          <a:xfrm>
            <a:off x="2505075" y="2730500"/>
            <a:ext cx="4857750" cy="415925"/>
            <a:chOff x="774" y="319"/>
            <a:chExt cx="3060" cy="262"/>
          </a:xfrm>
        </p:grpSpPr>
        <p:sp>
          <p:nvSpPr>
            <p:cNvPr id="76829" name="Freeform 15"/>
            <p:cNvSpPr/>
            <p:nvPr/>
          </p:nvSpPr>
          <p:spPr>
            <a:xfrm>
              <a:off x="774" y="456"/>
              <a:ext cx="338" cy="0"/>
            </a:xfrm>
            <a:custGeom>
              <a:avLst/>
              <a:gdLst/>
              <a:ahLst/>
              <a:cxnLst>
                <a:cxn ang="0">
                  <a:pos x="0" y="0"/>
                </a:cxn>
                <a:cxn ang="0">
                  <a:pos x="338" y="1"/>
                </a:cxn>
              </a:cxnLst>
              <a:pathLst>
                <a:path w="475" h="1">
                  <a:moveTo>
                    <a:pt x="0" y="0"/>
                  </a:moveTo>
                  <a:lnTo>
                    <a:pt x="475" y="1"/>
                  </a:lnTo>
                </a:path>
              </a:pathLst>
            </a:custGeom>
            <a:noFill/>
            <a:ln w="19050" cap="flat" cmpd="sng">
              <a:solidFill>
                <a:schemeClr val="tx2">
                  <a:alpha val="100000"/>
                </a:schemeClr>
              </a:solidFill>
              <a:prstDash val="solid"/>
              <a:round/>
              <a:headEnd type="none" w="med" len="med"/>
              <a:tailEnd type="none" w="med" len="med"/>
            </a:ln>
          </p:spPr>
          <p:txBody>
            <a:bodyPr/>
            <a:p>
              <a:endParaRPr lang="zh-CN" altLang="en-US"/>
            </a:p>
          </p:txBody>
        </p:sp>
        <p:sp>
          <p:nvSpPr>
            <p:cNvPr id="76830" name="Freeform 16"/>
            <p:cNvSpPr/>
            <p:nvPr/>
          </p:nvSpPr>
          <p:spPr>
            <a:xfrm>
              <a:off x="1452" y="455"/>
              <a:ext cx="688" cy="1"/>
            </a:xfrm>
            <a:custGeom>
              <a:avLst/>
              <a:gdLst/>
              <a:ahLst/>
              <a:cxnLst>
                <a:cxn ang="0">
                  <a:pos x="0" y="1"/>
                </a:cxn>
                <a:cxn ang="0">
                  <a:pos x="688" y="0"/>
                </a:cxn>
              </a:cxnLst>
              <a:pathLst>
                <a:path w="969" h="3">
                  <a:moveTo>
                    <a:pt x="0" y="3"/>
                  </a:moveTo>
                  <a:lnTo>
                    <a:pt x="969" y="0"/>
                  </a:lnTo>
                </a:path>
              </a:pathLst>
            </a:custGeom>
            <a:noFill/>
            <a:ln w="19050" cap="flat" cmpd="sng">
              <a:solidFill>
                <a:schemeClr val="tx2">
                  <a:alpha val="100000"/>
                </a:schemeClr>
              </a:solidFill>
              <a:prstDash val="solid"/>
              <a:round/>
              <a:headEnd type="none" w="med" len="med"/>
              <a:tailEnd type="none" w="med" len="med"/>
            </a:ln>
          </p:spPr>
          <p:txBody>
            <a:bodyPr/>
            <a:p>
              <a:endParaRPr lang="zh-CN" altLang="en-US"/>
            </a:p>
          </p:txBody>
        </p:sp>
        <p:sp>
          <p:nvSpPr>
            <p:cNvPr id="76831" name="Line 17"/>
            <p:cNvSpPr/>
            <p:nvPr/>
          </p:nvSpPr>
          <p:spPr>
            <a:xfrm>
              <a:off x="3161" y="456"/>
              <a:ext cx="673" cy="0"/>
            </a:xfrm>
            <a:prstGeom prst="line">
              <a:avLst/>
            </a:prstGeom>
            <a:ln w="19050" cap="flat" cmpd="sng">
              <a:solidFill>
                <a:schemeClr val="tx2"/>
              </a:solidFill>
              <a:prstDash val="solid"/>
              <a:headEnd type="none" w="med" len="med"/>
              <a:tailEnd type="none" w="med" len="med"/>
            </a:ln>
          </p:spPr>
        </p:sp>
        <p:sp>
          <p:nvSpPr>
            <p:cNvPr id="76832" name="Freeform 18"/>
            <p:cNvSpPr/>
            <p:nvPr/>
          </p:nvSpPr>
          <p:spPr>
            <a:xfrm>
              <a:off x="2820" y="321"/>
              <a:ext cx="23" cy="133"/>
            </a:xfrm>
            <a:custGeom>
              <a:avLst/>
              <a:gdLst/>
              <a:ahLst/>
              <a:cxnLst>
                <a:cxn ang="0">
                  <a:pos x="0" y="133"/>
                </a:cxn>
                <a:cxn ang="0">
                  <a:pos x="14" y="20"/>
                </a:cxn>
                <a:cxn ang="0">
                  <a:pos x="15" y="14"/>
                </a:cxn>
                <a:cxn ang="0">
                  <a:pos x="15" y="9"/>
                </a:cxn>
                <a:cxn ang="0">
                  <a:pos x="17" y="5"/>
                </a:cxn>
                <a:cxn ang="0">
                  <a:pos x="19" y="2"/>
                </a:cxn>
                <a:cxn ang="0">
                  <a:pos x="2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33" name="Freeform 19"/>
            <p:cNvSpPr/>
            <p:nvPr/>
          </p:nvSpPr>
          <p:spPr>
            <a:xfrm>
              <a:off x="2843" y="322"/>
              <a:ext cx="62" cy="259"/>
            </a:xfrm>
            <a:custGeom>
              <a:avLst/>
              <a:gdLst/>
              <a:ahLst/>
              <a:cxnLst>
                <a:cxn ang="0">
                  <a:pos x="0" y="0"/>
                </a:cxn>
                <a:cxn ang="0">
                  <a:pos x="5" y="1"/>
                </a:cxn>
                <a:cxn ang="0">
                  <a:pos x="8" y="6"/>
                </a:cxn>
                <a:cxn ang="0">
                  <a:pos x="10" y="12"/>
                </a:cxn>
                <a:cxn ang="0">
                  <a:pos x="11" y="22"/>
                </a:cxn>
                <a:cxn ang="0">
                  <a:pos x="30" y="238"/>
                </a:cxn>
                <a:cxn ang="0">
                  <a:pos x="32" y="250"/>
                </a:cxn>
                <a:cxn ang="0">
                  <a:pos x="33" y="254"/>
                </a:cxn>
                <a:cxn ang="0">
                  <a:pos x="37" y="258"/>
                </a:cxn>
                <a:cxn ang="0">
                  <a:pos x="40" y="259"/>
                </a:cxn>
                <a:cxn ang="0">
                  <a:pos x="44" y="256"/>
                </a:cxn>
                <a:cxn ang="0">
                  <a:pos x="47" y="250"/>
                </a:cxn>
                <a:cxn ang="0">
                  <a:pos x="62" y="132"/>
                </a:cxn>
              </a:cxnLst>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34" name="Freeform 20"/>
            <p:cNvSpPr/>
            <p:nvPr/>
          </p:nvSpPr>
          <p:spPr>
            <a:xfrm>
              <a:off x="2904" y="321"/>
              <a:ext cx="22" cy="133"/>
            </a:xfrm>
            <a:custGeom>
              <a:avLst/>
              <a:gdLst/>
              <a:ahLst/>
              <a:cxnLst>
                <a:cxn ang="0">
                  <a:pos x="0" y="133"/>
                </a:cxn>
                <a:cxn ang="0">
                  <a:pos x="13" y="20"/>
                </a:cxn>
                <a:cxn ang="0">
                  <a:pos x="14" y="14"/>
                </a:cxn>
                <a:cxn ang="0">
                  <a:pos x="14" y="9"/>
                </a:cxn>
                <a:cxn ang="0">
                  <a:pos x="16" y="5"/>
                </a:cxn>
                <a:cxn ang="0">
                  <a:pos x="19" y="2"/>
                </a:cxn>
                <a:cxn ang="0">
                  <a:pos x="21"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35" name="Freeform 21"/>
            <p:cNvSpPr/>
            <p:nvPr/>
          </p:nvSpPr>
          <p:spPr>
            <a:xfrm>
              <a:off x="2926" y="322"/>
              <a:ext cx="60" cy="259"/>
            </a:xfrm>
            <a:custGeom>
              <a:avLst/>
              <a:gdLst/>
              <a:ahLst/>
              <a:cxnLst>
                <a:cxn ang="0">
                  <a:pos x="0" y="0"/>
                </a:cxn>
                <a:cxn ang="0">
                  <a:pos x="5" y="1"/>
                </a:cxn>
                <a:cxn ang="0">
                  <a:pos x="9" y="6"/>
                </a:cxn>
                <a:cxn ang="0">
                  <a:pos x="10" y="12"/>
                </a:cxn>
                <a:cxn ang="0">
                  <a:pos x="11" y="22"/>
                </a:cxn>
                <a:cxn ang="0">
                  <a:pos x="30" y="238"/>
                </a:cxn>
                <a:cxn ang="0">
                  <a:pos x="32" y="250"/>
                </a:cxn>
                <a:cxn ang="0">
                  <a:pos x="34" y="254"/>
                </a:cxn>
                <a:cxn ang="0">
                  <a:pos x="37" y="258"/>
                </a:cxn>
                <a:cxn ang="0">
                  <a:pos x="41" y="259"/>
                </a:cxn>
                <a:cxn ang="0">
                  <a:pos x="44" y="256"/>
                </a:cxn>
                <a:cxn ang="0">
                  <a:pos x="47" y="250"/>
                </a:cxn>
                <a:cxn ang="0">
                  <a:pos x="60" y="132"/>
                </a:cxn>
              </a:cxnLst>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36" name="Group 22"/>
            <p:cNvGrpSpPr/>
            <p:nvPr/>
          </p:nvGrpSpPr>
          <p:grpSpPr>
            <a:xfrm>
              <a:off x="2987" y="319"/>
              <a:ext cx="84" cy="261"/>
              <a:chOff x="4075" y="1309"/>
              <a:chExt cx="118" cy="713"/>
            </a:xfrm>
          </p:grpSpPr>
          <p:sp>
            <p:nvSpPr>
              <p:cNvPr id="76871" name="Freeform 23"/>
              <p:cNvSpPr/>
              <p:nvPr/>
            </p:nvSpPr>
            <p:spPr>
              <a:xfrm>
                <a:off x="4075" y="1309"/>
                <a:ext cx="34" cy="363"/>
              </a:xfrm>
              <a:custGeom>
                <a:avLst/>
                <a:gdLst/>
                <a:ahLst/>
                <a:cxnLst>
                  <a:cxn ang="0">
                    <a:pos x="0" y="362"/>
                  </a:cxn>
                  <a:cxn ang="0">
                    <a:pos x="20" y="54"/>
                  </a:cxn>
                  <a:cxn ang="0">
                    <a:pos x="22" y="38"/>
                  </a:cxn>
                  <a:cxn ang="0">
                    <a:pos x="23" y="25"/>
                  </a:cxn>
                  <a:cxn ang="0">
                    <a:pos x="24" y="15"/>
                  </a:cxn>
                  <a:cxn ang="0">
                    <a:pos x="28" y="6"/>
                  </a:cxn>
                  <a:cxn ang="0">
                    <a:pos x="3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72" name="Freeform 24"/>
              <p:cNvSpPr/>
              <p:nvPr/>
            </p:nvSpPr>
            <p:spPr>
              <a:xfrm>
                <a:off x="4109"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37" name="Freeform 25"/>
            <p:cNvSpPr/>
            <p:nvPr/>
          </p:nvSpPr>
          <p:spPr>
            <a:xfrm>
              <a:off x="3071" y="319"/>
              <a:ext cx="25" cy="133"/>
            </a:xfrm>
            <a:custGeom>
              <a:avLst/>
              <a:gdLst/>
              <a:ahLst/>
              <a:cxnLst>
                <a:cxn ang="0">
                  <a:pos x="0" y="133"/>
                </a:cxn>
                <a:cxn ang="0">
                  <a:pos x="15" y="20"/>
                </a:cxn>
                <a:cxn ang="0">
                  <a:pos x="16" y="14"/>
                </a:cxn>
                <a:cxn ang="0">
                  <a:pos x="16" y="9"/>
                </a:cxn>
                <a:cxn ang="0">
                  <a:pos x="18" y="5"/>
                </a:cxn>
                <a:cxn ang="0">
                  <a:pos x="21" y="2"/>
                </a:cxn>
                <a:cxn ang="0">
                  <a:pos x="2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38" name="Freeform 26"/>
            <p:cNvSpPr/>
            <p:nvPr/>
          </p:nvSpPr>
          <p:spPr>
            <a:xfrm>
              <a:off x="3096" y="320"/>
              <a:ext cx="59" cy="259"/>
            </a:xfrm>
            <a:custGeom>
              <a:avLst/>
              <a:gdLst/>
              <a:ahLst/>
              <a:cxnLst>
                <a:cxn ang="0">
                  <a:pos x="0" y="0"/>
                </a:cxn>
                <a:cxn ang="0">
                  <a:pos x="5" y="1"/>
                </a:cxn>
                <a:cxn ang="0">
                  <a:pos x="9" y="6"/>
                </a:cxn>
                <a:cxn ang="0">
                  <a:pos x="9" y="12"/>
                </a:cxn>
                <a:cxn ang="0">
                  <a:pos x="11" y="22"/>
                </a:cxn>
                <a:cxn ang="0">
                  <a:pos x="30" y="238"/>
                </a:cxn>
                <a:cxn ang="0">
                  <a:pos x="31" y="250"/>
                </a:cxn>
                <a:cxn ang="0">
                  <a:pos x="33" y="254"/>
                </a:cxn>
                <a:cxn ang="0">
                  <a:pos x="37" y="258"/>
                </a:cxn>
                <a:cxn ang="0">
                  <a:pos x="40" y="259"/>
                </a:cxn>
                <a:cxn ang="0">
                  <a:pos x="44" y="256"/>
                </a:cxn>
                <a:cxn ang="0">
                  <a:pos x="46" y="250"/>
                </a:cxn>
                <a:cxn ang="0">
                  <a:pos x="59" y="136"/>
                </a:cxn>
              </a:cxnLst>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39" name="Freeform 27"/>
            <p:cNvSpPr/>
            <p:nvPr/>
          </p:nvSpPr>
          <p:spPr>
            <a:xfrm>
              <a:off x="2482" y="321"/>
              <a:ext cx="23" cy="133"/>
            </a:xfrm>
            <a:custGeom>
              <a:avLst/>
              <a:gdLst/>
              <a:ahLst/>
              <a:cxnLst>
                <a:cxn ang="0">
                  <a:pos x="0" y="133"/>
                </a:cxn>
                <a:cxn ang="0">
                  <a:pos x="14" y="20"/>
                </a:cxn>
                <a:cxn ang="0">
                  <a:pos x="15" y="14"/>
                </a:cxn>
                <a:cxn ang="0">
                  <a:pos x="15" y="9"/>
                </a:cxn>
                <a:cxn ang="0">
                  <a:pos x="17" y="5"/>
                </a:cxn>
                <a:cxn ang="0">
                  <a:pos x="19" y="2"/>
                </a:cxn>
                <a:cxn ang="0">
                  <a:pos x="2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0" name="Freeform 28"/>
            <p:cNvSpPr/>
            <p:nvPr/>
          </p:nvSpPr>
          <p:spPr>
            <a:xfrm>
              <a:off x="2505" y="322"/>
              <a:ext cx="61" cy="259"/>
            </a:xfrm>
            <a:custGeom>
              <a:avLst/>
              <a:gdLst/>
              <a:ahLst/>
              <a:cxnLst>
                <a:cxn ang="0">
                  <a:pos x="0" y="0"/>
                </a:cxn>
                <a:cxn ang="0">
                  <a:pos x="5" y="1"/>
                </a:cxn>
                <a:cxn ang="0">
                  <a:pos x="9" y="6"/>
                </a:cxn>
                <a:cxn ang="0">
                  <a:pos x="10" y="12"/>
                </a:cxn>
                <a:cxn ang="0">
                  <a:pos x="11" y="22"/>
                </a:cxn>
                <a:cxn ang="0">
                  <a:pos x="31" y="238"/>
                </a:cxn>
                <a:cxn ang="0">
                  <a:pos x="32" y="250"/>
                </a:cxn>
                <a:cxn ang="0">
                  <a:pos x="33" y="254"/>
                </a:cxn>
                <a:cxn ang="0">
                  <a:pos x="38" y="258"/>
                </a:cxn>
                <a:cxn ang="0">
                  <a:pos x="40" y="259"/>
                </a:cxn>
                <a:cxn ang="0">
                  <a:pos x="45" y="256"/>
                </a:cxn>
                <a:cxn ang="0">
                  <a:pos x="48" y="250"/>
                </a:cxn>
                <a:cxn ang="0">
                  <a:pos x="61" y="131"/>
                </a:cxn>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1" name="Freeform 29"/>
            <p:cNvSpPr/>
            <p:nvPr/>
          </p:nvSpPr>
          <p:spPr>
            <a:xfrm>
              <a:off x="2566" y="321"/>
              <a:ext cx="23" cy="133"/>
            </a:xfrm>
            <a:custGeom>
              <a:avLst/>
              <a:gdLst/>
              <a:ahLst/>
              <a:cxnLst>
                <a:cxn ang="0">
                  <a:pos x="0" y="133"/>
                </a:cxn>
                <a:cxn ang="0">
                  <a:pos x="14" y="20"/>
                </a:cxn>
                <a:cxn ang="0">
                  <a:pos x="14" y="14"/>
                </a:cxn>
                <a:cxn ang="0">
                  <a:pos x="15" y="9"/>
                </a:cxn>
                <a:cxn ang="0">
                  <a:pos x="17" y="5"/>
                </a:cxn>
                <a:cxn ang="0">
                  <a:pos x="19" y="2"/>
                </a:cxn>
                <a:cxn ang="0">
                  <a:pos x="22"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2" name="Freeform 30"/>
            <p:cNvSpPr/>
            <p:nvPr/>
          </p:nvSpPr>
          <p:spPr>
            <a:xfrm>
              <a:off x="2589" y="322"/>
              <a:ext cx="60" cy="259"/>
            </a:xfrm>
            <a:custGeom>
              <a:avLst/>
              <a:gdLst/>
              <a:ahLst/>
              <a:cxnLst>
                <a:cxn ang="0">
                  <a:pos x="0" y="0"/>
                </a:cxn>
                <a:cxn ang="0">
                  <a:pos x="5" y="1"/>
                </a:cxn>
                <a:cxn ang="0">
                  <a:pos x="8" y="6"/>
                </a:cxn>
                <a:cxn ang="0">
                  <a:pos x="10" y="12"/>
                </a:cxn>
                <a:cxn ang="0">
                  <a:pos x="11" y="22"/>
                </a:cxn>
                <a:cxn ang="0">
                  <a:pos x="30" y="238"/>
                </a:cxn>
                <a:cxn ang="0">
                  <a:pos x="32" y="250"/>
                </a:cxn>
                <a:cxn ang="0">
                  <a:pos x="33" y="254"/>
                </a:cxn>
                <a:cxn ang="0">
                  <a:pos x="37" y="258"/>
                </a:cxn>
                <a:cxn ang="0">
                  <a:pos x="40" y="259"/>
                </a:cxn>
                <a:cxn ang="0">
                  <a:pos x="44" y="256"/>
                </a:cxn>
                <a:cxn ang="0">
                  <a:pos x="47" y="250"/>
                </a:cxn>
                <a:cxn ang="0">
                  <a:pos x="60" y="132"/>
                </a:cxn>
              </a:cxnLst>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43" name="Group 31"/>
            <p:cNvGrpSpPr/>
            <p:nvPr/>
          </p:nvGrpSpPr>
          <p:grpSpPr>
            <a:xfrm>
              <a:off x="2649" y="319"/>
              <a:ext cx="169" cy="261"/>
              <a:chOff x="3600" y="1309"/>
              <a:chExt cx="237" cy="713"/>
            </a:xfrm>
          </p:grpSpPr>
          <p:grpSp>
            <p:nvGrpSpPr>
              <p:cNvPr id="76865" name="Group 32"/>
              <p:cNvGrpSpPr/>
              <p:nvPr/>
            </p:nvGrpSpPr>
            <p:grpSpPr>
              <a:xfrm>
                <a:off x="3600" y="1309"/>
                <a:ext cx="118" cy="713"/>
                <a:chOff x="3600" y="1309"/>
                <a:chExt cx="118" cy="713"/>
              </a:xfrm>
            </p:grpSpPr>
            <p:sp>
              <p:nvSpPr>
                <p:cNvPr id="76869" name="Freeform 33"/>
                <p:cNvSpPr/>
                <p:nvPr/>
              </p:nvSpPr>
              <p:spPr>
                <a:xfrm>
                  <a:off x="3600" y="1309"/>
                  <a:ext cx="34" cy="363"/>
                </a:xfrm>
                <a:custGeom>
                  <a:avLst/>
                  <a:gdLst/>
                  <a:ahLst/>
                  <a:cxnLst>
                    <a:cxn ang="0">
                      <a:pos x="0" y="362"/>
                    </a:cxn>
                    <a:cxn ang="0">
                      <a:pos x="20" y="54"/>
                    </a:cxn>
                    <a:cxn ang="0">
                      <a:pos x="22" y="38"/>
                    </a:cxn>
                    <a:cxn ang="0">
                      <a:pos x="23" y="25"/>
                    </a:cxn>
                    <a:cxn ang="0">
                      <a:pos x="24" y="15"/>
                    </a:cxn>
                    <a:cxn ang="0">
                      <a:pos x="28" y="6"/>
                    </a:cxn>
                    <a:cxn ang="0">
                      <a:pos x="3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70" name="Freeform 34"/>
                <p:cNvSpPr/>
                <p:nvPr/>
              </p:nvSpPr>
              <p:spPr>
                <a:xfrm>
                  <a:off x="3634"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866" name="Group 35"/>
              <p:cNvGrpSpPr/>
              <p:nvPr/>
            </p:nvGrpSpPr>
            <p:grpSpPr>
              <a:xfrm>
                <a:off x="3718" y="1309"/>
                <a:ext cx="119" cy="713"/>
                <a:chOff x="3718" y="1309"/>
                <a:chExt cx="119" cy="713"/>
              </a:xfrm>
            </p:grpSpPr>
            <p:sp>
              <p:nvSpPr>
                <p:cNvPr id="76867" name="Freeform 36"/>
                <p:cNvSpPr/>
                <p:nvPr/>
              </p:nvSpPr>
              <p:spPr>
                <a:xfrm>
                  <a:off x="3718" y="1309"/>
                  <a:ext cx="35" cy="363"/>
                </a:xfrm>
                <a:custGeom>
                  <a:avLst/>
                  <a:gdLst/>
                  <a:ahLst/>
                  <a:cxnLst>
                    <a:cxn ang="0">
                      <a:pos x="0" y="362"/>
                    </a:cxn>
                    <a:cxn ang="0">
                      <a:pos x="21" y="54"/>
                    </a:cxn>
                    <a:cxn ang="0">
                      <a:pos x="22" y="38"/>
                    </a:cxn>
                    <a:cxn ang="0">
                      <a:pos x="23" y="25"/>
                    </a:cxn>
                    <a:cxn ang="0">
                      <a:pos x="25" y="15"/>
                    </a:cxn>
                    <a:cxn ang="0">
                      <a:pos x="29" y="6"/>
                    </a:cxn>
                    <a:cxn ang="0">
                      <a:pos x="3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68" name="Freeform 37"/>
                <p:cNvSpPr/>
                <p:nvPr/>
              </p:nvSpPr>
              <p:spPr>
                <a:xfrm>
                  <a:off x="3753"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sp>
          <p:nvSpPr>
            <p:cNvPr id="76844" name="Freeform 38"/>
            <p:cNvSpPr/>
            <p:nvPr/>
          </p:nvSpPr>
          <p:spPr>
            <a:xfrm>
              <a:off x="2138" y="321"/>
              <a:ext cx="23" cy="133"/>
            </a:xfrm>
            <a:custGeom>
              <a:avLst/>
              <a:gdLst/>
              <a:ahLst/>
              <a:cxnLst>
                <a:cxn ang="0">
                  <a:pos x="0" y="133"/>
                </a:cxn>
                <a:cxn ang="0">
                  <a:pos x="14" y="20"/>
                </a:cxn>
                <a:cxn ang="0">
                  <a:pos x="15" y="14"/>
                </a:cxn>
                <a:cxn ang="0">
                  <a:pos x="15" y="9"/>
                </a:cxn>
                <a:cxn ang="0">
                  <a:pos x="17" y="5"/>
                </a:cxn>
                <a:cxn ang="0">
                  <a:pos x="19" y="2"/>
                </a:cxn>
                <a:cxn ang="0">
                  <a:pos x="2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5" name="Freeform 39"/>
            <p:cNvSpPr/>
            <p:nvPr/>
          </p:nvSpPr>
          <p:spPr>
            <a:xfrm>
              <a:off x="2161" y="322"/>
              <a:ext cx="62" cy="259"/>
            </a:xfrm>
            <a:custGeom>
              <a:avLst/>
              <a:gdLst/>
              <a:ahLst/>
              <a:cxnLst>
                <a:cxn ang="0">
                  <a:pos x="0" y="0"/>
                </a:cxn>
                <a:cxn ang="0">
                  <a:pos x="5" y="1"/>
                </a:cxn>
                <a:cxn ang="0">
                  <a:pos x="9" y="6"/>
                </a:cxn>
                <a:cxn ang="0">
                  <a:pos x="10" y="12"/>
                </a:cxn>
                <a:cxn ang="0">
                  <a:pos x="11" y="22"/>
                </a:cxn>
                <a:cxn ang="0">
                  <a:pos x="31" y="238"/>
                </a:cxn>
                <a:cxn ang="0">
                  <a:pos x="32" y="250"/>
                </a:cxn>
                <a:cxn ang="0">
                  <a:pos x="33" y="254"/>
                </a:cxn>
                <a:cxn ang="0">
                  <a:pos x="38" y="258"/>
                </a:cxn>
                <a:cxn ang="0">
                  <a:pos x="41" y="259"/>
                </a:cxn>
                <a:cxn ang="0">
                  <a:pos x="45" y="256"/>
                </a:cxn>
                <a:cxn ang="0">
                  <a:pos x="48" y="250"/>
                </a:cxn>
                <a:cxn ang="0">
                  <a:pos x="62" y="130"/>
                </a:cxn>
              </a:cxnLst>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6" name="Freeform 40"/>
            <p:cNvSpPr/>
            <p:nvPr/>
          </p:nvSpPr>
          <p:spPr>
            <a:xfrm>
              <a:off x="2222" y="321"/>
              <a:ext cx="23" cy="133"/>
            </a:xfrm>
            <a:custGeom>
              <a:avLst/>
              <a:gdLst/>
              <a:ahLst/>
              <a:cxnLst>
                <a:cxn ang="0">
                  <a:pos x="0" y="133"/>
                </a:cxn>
                <a:cxn ang="0">
                  <a:pos x="14" y="20"/>
                </a:cxn>
                <a:cxn ang="0">
                  <a:pos x="14" y="14"/>
                </a:cxn>
                <a:cxn ang="0">
                  <a:pos x="15" y="9"/>
                </a:cxn>
                <a:cxn ang="0">
                  <a:pos x="17" y="5"/>
                </a:cxn>
                <a:cxn ang="0">
                  <a:pos x="19" y="2"/>
                </a:cxn>
                <a:cxn ang="0">
                  <a:pos x="22"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47" name="Freeform 41"/>
            <p:cNvSpPr/>
            <p:nvPr/>
          </p:nvSpPr>
          <p:spPr>
            <a:xfrm>
              <a:off x="2245" y="322"/>
              <a:ext cx="61" cy="259"/>
            </a:xfrm>
            <a:custGeom>
              <a:avLst/>
              <a:gdLst/>
              <a:ahLst/>
              <a:cxnLst>
                <a:cxn ang="0">
                  <a:pos x="0" y="0"/>
                </a:cxn>
                <a:cxn ang="0">
                  <a:pos x="5" y="1"/>
                </a:cxn>
                <a:cxn ang="0">
                  <a:pos x="9" y="6"/>
                </a:cxn>
                <a:cxn ang="0">
                  <a:pos x="10" y="12"/>
                </a:cxn>
                <a:cxn ang="0">
                  <a:pos x="11" y="22"/>
                </a:cxn>
                <a:cxn ang="0">
                  <a:pos x="31" y="238"/>
                </a:cxn>
                <a:cxn ang="0">
                  <a:pos x="32" y="250"/>
                </a:cxn>
                <a:cxn ang="0">
                  <a:pos x="33" y="254"/>
                </a:cxn>
                <a:cxn ang="0">
                  <a:pos x="38" y="258"/>
                </a:cxn>
                <a:cxn ang="0">
                  <a:pos x="40" y="259"/>
                </a:cxn>
                <a:cxn ang="0">
                  <a:pos x="45" y="256"/>
                </a:cxn>
                <a:cxn ang="0">
                  <a:pos x="48" y="250"/>
                </a:cxn>
                <a:cxn ang="0">
                  <a:pos x="61" y="134"/>
                </a:cxn>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48" name="Group 42"/>
            <p:cNvGrpSpPr/>
            <p:nvPr/>
          </p:nvGrpSpPr>
          <p:grpSpPr>
            <a:xfrm>
              <a:off x="2306" y="319"/>
              <a:ext cx="83" cy="261"/>
              <a:chOff x="3117" y="1309"/>
              <a:chExt cx="117" cy="713"/>
            </a:xfrm>
          </p:grpSpPr>
          <p:sp>
            <p:nvSpPr>
              <p:cNvPr id="76863" name="Freeform 43"/>
              <p:cNvSpPr/>
              <p:nvPr/>
            </p:nvSpPr>
            <p:spPr>
              <a:xfrm>
                <a:off x="3117" y="1309"/>
                <a:ext cx="33" cy="363"/>
              </a:xfrm>
              <a:custGeom>
                <a:avLst/>
                <a:gdLst/>
                <a:ahLst/>
                <a:cxnLst>
                  <a:cxn ang="0">
                    <a:pos x="0" y="362"/>
                  </a:cxn>
                  <a:cxn ang="0">
                    <a:pos x="20" y="54"/>
                  </a:cxn>
                  <a:cxn ang="0">
                    <a:pos x="21" y="38"/>
                  </a:cxn>
                  <a:cxn ang="0">
                    <a:pos x="22" y="25"/>
                  </a:cxn>
                  <a:cxn ang="0">
                    <a:pos x="24" y="15"/>
                  </a:cxn>
                  <a:cxn ang="0">
                    <a:pos x="27" y="6"/>
                  </a:cxn>
                  <a:cxn ang="0">
                    <a:pos x="32" y="0"/>
                  </a:cxn>
                </a:cxnLst>
                <a:pathLst>
                  <a:path w="33" h="363">
                    <a:moveTo>
                      <a:pt x="0" y="362"/>
                    </a:moveTo>
                    <a:lnTo>
                      <a:pt x="20" y="54"/>
                    </a:lnTo>
                    <a:lnTo>
                      <a:pt x="21" y="38"/>
                    </a:lnTo>
                    <a:lnTo>
                      <a:pt x="22" y="25"/>
                    </a:lnTo>
                    <a:lnTo>
                      <a:pt x="24" y="15"/>
                    </a:lnTo>
                    <a:lnTo>
                      <a:pt x="27" y="6"/>
                    </a:lnTo>
                    <a:lnTo>
                      <a:pt x="32"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64" name="Freeform 44"/>
              <p:cNvSpPr/>
              <p:nvPr/>
            </p:nvSpPr>
            <p:spPr>
              <a:xfrm>
                <a:off x="3150"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49" name="Freeform 45"/>
            <p:cNvSpPr/>
            <p:nvPr/>
          </p:nvSpPr>
          <p:spPr>
            <a:xfrm>
              <a:off x="2389" y="319"/>
              <a:ext cx="25" cy="133"/>
            </a:xfrm>
            <a:custGeom>
              <a:avLst/>
              <a:gdLst/>
              <a:ahLst/>
              <a:cxnLst>
                <a:cxn ang="0">
                  <a:pos x="0" y="133"/>
                </a:cxn>
                <a:cxn ang="0">
                  <a:pos x="15" y="20"/>
                </a:cxn>
                <a:cxn ang="0">
                  <a:pos x="16" y="14"/>
                </a:cxn>
                <a:cxn ang="0">
                  <a:pos x="16" y="9"/>
                </a:cxn>
                <a:cxn ang="0">
                  <a:pos x="18" y="5"/>
                </a:cxn>
                <a:cxn ang="0">
                  <a:pos x="21" y="2"/>
                </a:cxn>
                <a:cxn ang="0">
                  <a:pos x="24" y="0"/>
                </a:cxn>
              </a:cxnLst>
              <a:pathLst>
                <a:path w="35" h="363">
                  <a:moveTo>
                    <a:pt x="0" y="362"/>
                  </a:moveTo>
                  <a:lnTo>
                    <a:pt x="21" y="54"/>
                  </a:lnTo>
                  <a:lnTo>
                    <a:pt x="22" y="38"/>
                  </a:lnTo>
                  <a:lnTo>
                    <a:pt x="23" y="25"/>
                  </a:lnTo>
                  <a:lnTo>
                    <a:pt x="25" y="15"/>
                  </a:lnTo>
                  <a:lnTo>
                    <a:pt x="29" y="6"/>
                  </a:lnTo>
                  <a:lnTo>
                    <a:pt x="34"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50" name="Freeform 46"/>
            <p:cNvSpPr/>
            <p:nvPr/>
          </p:nvSpPr>
          <p:spPr>
            <a:xfrm>
              <a:off x="2414" y="320"/>
              <a:ext cx="65" cy="259"/>
            </a:xfrm>
            <a:custGeom>
              <a:avLst/>
              <a:gdLst/>
              <a:ahLst/>
              <a:cxnLst>
                <a:cxn ang="0">
                  <a:pos x="0" y="0"/>
                </a:cxn>
                <a:cxn ang="0">
                  <a:pos x="5" y="1"/>
                </a:cxn>
                <a:cxn ang="0">
                  <a:pos x="9" y="6"/>
                </a:cxn>
                <a:cxn ang="0">
                  <a:pos x="9" y="12"/>
                </a:cxn>
                <a:cxn ang="0">
                  <a:pos x="11" y="22"/>
                </a:cxn>
                <a:cxn ang="0">
                  <a:pos x="30" y="238"/>
                </a:cxn>
                <a:cxn ang="0">
                  <a:pos x="31" y="250"/>
                </a:cxn>
                <a:cxn ang="0">
                  <a:pos x="33" y="254"/>
                </a:cxn>
                <a:cxn ang="0">
                  <a:pos x="37" y="258"/>
                </a:cxn>
                <a:cxn ang="0">
                  <a:pos x="40" y="259"/>
                </a:cxn>
                <a:cxn ang="0">
                  <a:pos x="44" y="256"/>
                </a:cxn>
                <a:cxn ang="0">
                  <a:pos x="46" y="250"/>
                </a:cxn>
                <a:cxn ang="0">
                  <a:pos x="65" y="137"/>
                </a:cxn>
              </a:cxnLst>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nvGrpSpPr>
            <p:cNvPr id="76851" name="Group 158"/>
            <p:cNvGrpSpPr/>
            <p:nvPr/>
          </p:nvGrpSpPr>
          <p:grpSpPr>
            <a:xfrm>
              <a:off x="1114" y="321"/>
              <a:ext cx="338" cy="260"/>
              <a:chOff x="1439" y="1316"/>
              <a:chExt cx="476" cy="711"/>
            </a:xfrm>
          </p:grpSpPr>
          <p:grpSp>
            <p:nvGrpSpPr>
              <p:cNvPr id="76852" name="Group 159"/>
              <p:cNvGrpSpPr/>
              <p:nvPr/>
            </p:nvGrpSpPr>
            <p:grpSpPr>
              <a:xfrm>
                <a:off x="1439" y="1316"/>
                <a:ext cx="239" cy="711"/>
                <a:chOff x="1439" y="1316"/>
                <a:chExt cx="239" cy="711"/>
              </a:xfrm>
            </p:grpSpPr>
            <p:sp>
              <p:nvSpPr>
                <p:cNvPr id="76859" name="Freeform 160"/>
                <p:cNvSpPr/>
                <p:nvPr/>
              </p:nvSpPr>
              <p:spPr>
                <a:xfrm>
                  <a:off x="1439" y="1317"/>
                  <a:ext cx="32" cy="363"/>
                </a:xfrm>
                <a:custGeom>
                  <a:avLst/>
                  <a:gdLst/>
                  <a:ahLst/>
                  <a:cxnLst>
                    <a:cxn ang="0">
                      <a:pos x="0" y="362"/>
                    </a:cxn>
                    <a:cxn ang="0">
                      <a:pos x="19" y="54"/>
                    </a:cxn>
                    <a:cxn ang="0">
                      <a:pos x="20" y="38"/>
                    </a:cxn>
                    <a:cxn ang="0">
                      <a:pos x="21" y="25"/>
                    </a:cxn>
                    <a:cxn ang="0">
                      <a:pos x="23" y="15"/>
                    </a:cxn>
                    <a:cxn ang="0">
                      <a:pos x="27" y="6"/>
                    </a:cxn>
                    <a:cxn ang="0">
                      <a:pos x="31"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60" name="Freeform 161"/>
                <p:cNvSpPr/>
                <p:nvPr/>
              </p:nvSpPr>
              <p:spPr>
                <a:xfrm>
                  <a:off x="1472" y="1316"/>
                  <a:ext cx="86" cy="711"/>
                </a:xfrm>
                <a:custGeom>
                  <a:avLst/>
                  <a:gdLst/>
                  <a:ahLst/>
                  <a:cxnLst>
                    <a:cxn ang="0">
                      <a:pos x="0" y="0"/>
                    </a:cxn>
                    <a:cxn ang="0">
                      <a:pos x="7" y="4"/>
                    </a:cxn>
                    <a:cxn ang="0">
                      <a:pos x="12" y="16"/>
                    </a:cxn>
                    <a:cxn ang="0">
                      <a:pos x="14" y="33"/>
                    </a:cxn>
                    <a:cxn ang="0">
                      <a:pos x="15" y="59"/>
                    </a:cxn>
                    <a:cxn ang="0">
                      <a:pos x="43" y="653"/>
                    </a:cxn>
                    <a:cxn ang="0">
                      <a:pos x="45" y="686"/>
                    </a:cxn>
                    <a:cxn ang="0">
                      <a:pos x="47" y="696"/>
                    </a:cxn>
                    <a:cxn ang="0">
                      <a:pos x="53" y="706"/>
                    </a:cxn>
                    <a:cxn ang="0">
                      <a:pos x="57" y="710"/>
                    </a:cxn>
                    <a:cxn ang="0">
                      <a:pos x="63" y="702"/>
                    </a:cxn>
                    <a:cxn ang="0">
                      <a:pos x="67" y="686"/>
                    </a:cxn>
                    <a:cxn ang="0">
                      <a:pos x="85" y="381"/>
                    </a:cxn>
                  </a:cxnLst>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61" name="Freeform 162"/>
                <p:cNvSpPr/>
                <p:nvPr/>
              </p:nvSpPr>
              <p:spPr>
                <a:xfrm>
                  <a:off x="1558" y="1323"/>
                  <a:ext cx="34" cy="363"/>
                </a:xfrm>
                <a:custGeom>
                  <a:avLst/>
                  <a:gdLst/>
                  <a:ahLst/>
                  <a:cxnLst>
                    <a:cxn ang="0">
                      <a:pos x="0" y="362"/>
                    </a:cxn>
                    <a:cxn ang="0">
                      <a:pos x="20" y="54"/>
                    </a:cxn>
                    <a:cxn ang="0">
                      <a:pos x="22" y="38"/>
                    </a:cxn>
                    <a:cxn ang="0">
                      <a:pos x="23" y="25"/>
                    </a:cxn>
                    <a:cxn ang="0">
                      <a:pos x="24" y="15"/>
                    </a:cxn>
                    <a:cxn ang="0">
                      <a:pos x="28" y="6"/>
                    </a:cxn>
                    <a:cxn ang="0">
                      <a:pos x="3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62" name="Freeform 163"/>
                <p:cNvSpPr/>
                <p:nvPr/>
              </p:nvSpPr>
              <p:spPr>
                <a:xfrm>
                  <a:off x="1592" y="1318"/>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grpSp>
            <p:nvGrpSpPr>
              <p:cNvPr id="76853" name="Group 164"/>
              <p:cNvGrpSpPr/>
              <p:nvPr/>
            </p:nvGrpSpPr>
            <p:grpSpPr>
              <a:xfrm>
                <a:off x="1676" y="1316"/>
                <a:ext cx="239" cy="711"/>
                <a:chOff x="1676" y="1316"/>
                <a:chExt cx="239" cy="711"/>
              </a:xfrm>
            </p:grpSpPr>
            <p:sp>
              <p:nvSpPr>
                <p:cNvPr id="76855" name="Freeform 165"/>
                <p:cNvSpPr/>
                <p:nvPr/>
              </p:nvSpPr>
              <p:spPr>
                <a:xfrm>
                  <a:off x="1676" y="1317"/>
                  <a:ext cx="32" cy="363"/>
                </a:xfrm>
                <a:custGeom>
                  <a:avLst/>
                  <a:gdLst/>
                  <a:ahLst/>
                  <a:cxnLst>
                    <a:cxn ang="0">
                      <a:pos x="0" y="362"/>
                    </a:cxn>
                    <a:cxn ang="0">
                      <a:pos x="19" y="54"/>
                    </a:cxn>
                    <a:cxn ang="0">
                      <a:pos x="20" y="38"/>
                    </a:cxn>
                    <a:cxn ang="0">
                      <a:pos x="21" y="25"/>
                    </a:cxn>
                    <a:cxn ang="0">
                      <a:pos x="23" y="15"/>
                    </a:cxn>
                    <a:cxn ang="0">
                      <a:pos x="27" y="6"/>
                    </a:cxn>
                    <a:cxn ang="0">
                      <a:pos x="31" y="0"/>
                    </a:cxn>
                  </a:cxnLst>
                  <a:pathLst>
                    <a:path w="32" h="363">
                      <a:moveTo>
                        <a:pt x="0" y="362"/>
                      </a:moveTo>
                      <a:lnTo>
                        <a:pt x="19" y="54"/>
                      </a:lnTo>
                      <a:lnTo>
                        <a:pt x="20" y="38"/>
                      </a:lnTo>
                      <a:lnTo>
                        <a:pt x="21" y="25"/>
                      </a:lnTo>
                      <a:lnTo>
                        <a:pt x="23" y="15"/>
                      </a:lnTo>
                      <a:lnTo>
                        <a:pt x="27" y="6"/>
                      </a:lnTo>
                      <a:lnTo>
                        <a:pt x="31"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56" name="Freeform 166"/>
                <p:cNvSpPr/>
                <p:nvPr/>
              </p:nvSpPr>
              <p:spPr>
                <a:xfrm>
                  <a:off x="1709" y="1316"/>
                  <a:ext cx="86" cy="711"/>
                </a:xfrm>
                <a:custGeom>
                  <a:avLst/>
                  <a:gdLst/>
                  <a:ahLst/>
                  <a:cxnLst>
                    <a:cxn ang="0">
                      <a:pos x="0" y="0"/>
                    </a:cxn>
                    <a:cxn ang="0">
                      <a:pos x="7" y="4"/>
                    </a:cxn>
                    <a:cxn ang="0">
                      <a:pos x="12" y="16"/>
                    </a:cxn>
                    <a:cxn ang="0">
                      <a:pos x="14" y="33"/>
                    </a:cxn>
                    <a:cxn ang="0">
                      <a:pos x="15" y="59"/>
                    </a:cxn>
                    <a:cxn ang="0">
                      <a:pos x="43" y="653"/>
                    </a:cxn>
                    <a:cxn ang="0">
                      <a:pos x="45" y="686"/>
                    </a:cxn>
                    <a:cxn ang="0">
                      <a:pos x="47" y="696"/>
                    </a:cxn>
                    <a:cxn ang="0">
                      <a:pos x="53" y="706"/>
                    </a:cxn>
                    <a:cxn ang="0">
                      <a:pos x="57" y="710"/>
                    </a:cxn>
                    <a:cxn ang="0">
                      <a:pos x="63" y="702"/>
                    </a:cxn>
                    <a:cxn ang="0">
                      <a:pos x="67" y="686"/>
                    </a:cxn>
                    <a:cxn ang="0">
                      <a:pos x="85" y="381"/>
                    </a:cxn>
                  </a:cxnLst>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57" name="Freeform 167"/>
                <p:cNvSpPr/>
                <p:nvPr/>
              </p:nvSpPr>
              <p:spPr>
                <a:xfrm>
                  <a:off x="1795" y="1323"/>
                  <a:ext cx="34" cy="363"/>
                </a:xfrm>
                <a:custGeom>
                  <a:avLst/>
                  <a:gdLst/>
                  <a:ahLst/>
                  <a:cxnLst>
                    <a:cxn ang="0">
                      <a:pos x="0" y="362"/>
                    </a:cxn>
                    <a:cxn ang="0">
                      <a:pos x="20" y="54"/>
                    </a:cxn>
                    <a:cxn ang="0">
                      <a:pos x="22" y="38"/>
                    </a:cxn>
                    <a:cxn ang="0">
                      <a:pos x="23" y="25"/>
                    </a:cxn>
                    <a:cxn ang="0">
                      <a:pos x="24" y="15"/>
                    </a:cxn>
                    <a:cxn ang="0">
                      <a:pos x="28" y="6"/>
                    </a:cxn>
                    <a:cxn ang="0">
                      <a:pos x="33" y="0"/>
                    </a:cxn>
                  </a:cxnLst>
                  <a:pathLst>
                    <a:path w="34" h="363">
                      <a:moveTo>
                        <a:pt x="0" y="362"/>
                      </a:moveTo>
                      <a:lnTo>
                        <a:pt x="20" y="54"/>
                      </a:lnTo>
                      <a:lnTo>
                        <a:pt x="22" y="38"/>
                      </a:lnTo>
                      <a:lnTo>
                        <a:pt x="23" y="25"/>
                      </a:lnTo>
                      <a:lnTo>
                        <a:pt x="24" y="15"/>
                      </a:lnTo>
                      <a:lnTo>
                        <a:pt x="28" y="6"/>
                      </a:lnTo>
                      <a:lnTo>
                        <a:pt x="33" y="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sp>
              <p:nvSpPr>
                <p:cNvPr id="76858" name="Freeform 168"/>
                <p:cNvSpPr/>
                <p:nvPr/>
              </p:nvSpPr>
              <p:spPr>
                <a:xfrm>
                  <a:off x="1829" y="1318"/>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19050" cap="rnd" cmpd="sng">
                  <a:solidFill>
                    <a:schemeClr val="tx2">
                      <a:alpha val="100000"/>
                    </a:schemeClr>
                  </a:solidFill>
                  <a:prstDash val="solid"/>
                  <a:round/>
                  <a:headEnd type="none" w="med" len="med"/>
                  <a:tailEnd type="none" w="med" len="med"/>
                </a:ln>
              </p:spPr>
              <p:txBody>
                <a:bodyPr/>
                <a:p>
                  <a:endParaRPr lang="zh-CN" altLang="en-US"/>
                </a:p>
              </p:txBody>
            </p:sp>
          </p:grpSp>
          <p:sp>
            <p:nvSpPr>
              <p:cNvPr id="76854" name="Line 169"/>
              <p:cNvSpPr/>
              <p:nvPr/>
            </p:nvSpPr>
            <p:spPr>
              <a:xfrm flipV="1">
                <a:off x="1674" y="1661"/>
                <a:ext cx="3" cy="50"/>
              </a:xfrm>
              <a:prstGeom prst="line">
                <a:avLst/>
              </a:prstGeom>
              <a:ln w="19050" cap="flat" cmpd="sng">
                <a:solidFill>
                  <a:schemeClr val="tx2"/>
                </a:solidFill>
                <a:prstDash val="solid"/>
                <a:headEnd type="none" w="med" len="med"/>
                <a:tailEnd type="none" w="med" len="med"/>
              </a:ln>
            </p:spPr>
          </p:sp>
        </p:grpSp>
      </p:grpSp>
      <p:sp>
        <p:nvSpPr>
          <p:cNvPr id="76828" name="矩形 2"/>
          <p:cNvSpPr/>
          <p:nvPr/>
        </p:nvSpPr>
        <p:spPr>
          <a:xfrm>
            <a:off x="2767013" y="4895850"/>
            <a:ext cx="3316287" cy="368300"/>
          </a:xfrm>
          <a:prstGeom prst="rect">
            <a:avLst/>
          </a:prstGeom>
          <a:noFill/>
          <a:ln w="9525">
            <a:noFill/>
          </a:ln>
        </p:spPr>
        <p:txBody>
          <a:bodyPr>
            <a:spAutoFit/>
          </a:bodyPr>
          <a:p>
            <a:pPr algn="ctr">
              <a:buNone/>
            </a:pPr>
            <a:r>
              <a:rPr lang="zh-CN" altLang="zh-CN" b="1" dirty="0">
                <a:latin typeface="微软雅黑" panose="020B0503020204020204" pitchFamily="34" charset="-122"/>
                <a:ea typeface="微软雅黑" panose="020B0503020204020204" pitchFamily="34" charset="-122"/>
              </a:rPr>
              <a:t>最基本的三种调制方法</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b" anchorCtr="0"/>
          <a:p>
            <a:pPr eaLnBrk="1" hangingPunct="1"/>
            <a:r>
              <a:rPr lang="zh-CN" altLang="en-US" dirty="0"/>
              <a:t>目录</a:t>
            </a:r>
            <a:endParaRPr lang="zh-CN" altLang="en-US" dirty="0"/>
          </a:p>
        </p:txBody>
      </p:sp>
      <p:sp>
        <p:nvSpPr>
          <p:cNvPr id="31747" name="Rectangle 3"/>
          <p:cNvSpPr>
            <a:spLocks noGrp="1"/>
          </p:cNvSpPr>
          <p:nvPr>
            <p:ph idx="1"/>
          </p:nvPr>
        </p:nvSpPr>
        <p:spPr>
          <a:xfrm>
            <a:off x="381000" y="2209800"/>
            <a:ext cx="8439150" cy="3124200"/>
          </a:xfrm>
          <a:ln/>
        </p:spPr>
        <p:txBody>
          <a:bodyPr vert="horz" wrap="square" lIns="91440" tIns="45720" rIns="91440" bIns="45720" anchor="t" anchorCtr="0"/>
          <a:p>
            <a:pPr eaLnBrk="1" hangingPunct="1">
              <a:buNone/>
            </a:pPr>
            <a:r>
              <a:rPr lang="en-US" altLang="zh-CN" dirty="0">
                <a:solidFill>
                  <a:schemeClr val="hlink"/>
                </a:solidFill>
              </a:rPr>
              <a:t> 1</a:t>
            </a:r>
            <a:r>
              <a:rPr lang="en-US" altLang="zh-CN" dirty="0"/>
              <a:t> </a:t>
            </a:r>
            <a:r>
              <a:rPr lang="zh-CN" altLang="en-US" dirty="0"/>
              <a:t>计算机网路的组成</a:t>
            </a:r>
            <a:endParaRPr lang="en-US" altLang="zh-CN" dirty="0"/>
          </a:p>
          <a:p>
            <a:pPr eaLnBrk="1" hangingPunct="1">
              <a:buNone/>
            </a:pPr>
            <a:r>
              <a:rPr lang="en-US" altLang="zh-CN" dirty="0"/>
              <a:t> </a:t>
            </a:r>
            <a:r>
              <a:rPr lang="en-US" altLang="zh-CN" dirty="0">
                <a:solidFill>
                  <a:srgbClr val="FF0000"/>
                </a:solidFill>
              </a:rPr>
              <a:t>2 </a:t>
            </a:r>
            <a:r>
              <a:rPr lang="zh-CN" altLang="en-US" dirty="0"/>
              <a:t>计算机网络基本原理</a:t>
            </a:r>
            <a:r>
              <a:rPr lang="en-US" altLang="zh-CN" dirty="0"/>
              <a:t>---</a:t>
            </a:r>
            <a:r>
              <a:rPr lang="zh-CN" altLang="en-US" dirty="0"/>
              <a:t>计算机网络体系结构</a:t>
            </a:r>
            <a:endParaRPr lang="zh-CN" altLang="en-US" dirty="0"/>
          </a:p>
          <a:p>
            <a:pPr eaLnBrk="1" hangingPunct="1">
              <a:buNone/>
            </a:pPr>
            <a:r>
              <a:rPr lang="zh-CN" altLang="en-US" dirty="0">
                <a:solidFill>
                  <a:schemeClr val="hlink"/>
                </a:solidFill>
              </a:rPr>
              <a:t> </a:t>
            </a:r>
            <a:r>
              <a:rPr lang="en-US" altLang="zh-CN" dirty="0">
                <a:solidFill>
                  <a:schemeClr val="hlink"/>
                </a:solidFill>
              </a:rPr>
              <a:t>3</a:t>
            </a:r>
            <a:r>
              <a:rPr lang="en-US" altLang="zh-CN" dirty="0"/>
              <a:t> </a:t>
            </a:r>
            <a:r>
              <a:rPr lang="zh-CN" altLang="en-US" dirty="0"/>
              <a:t>计算机网络主要协议</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hasCustomPrompt="1"/>
          </p:nvPr>
        </p:nvSpPr>
        <p:spPr>
          <a:xfrm>
            <a:off x="466725" y="1844675"/>
            <a:ext cx="8426450" cy="4502150"/>
          </a:xfrm>
        </p:spPr>
        <p:txBody>
          <a:bodyPr vert="horz" wrap="square" lIns="91440" tIns="45720" rIns="91440" bIns="45720" numCol="1" anchor="t" anchorCtr="0" compatLnSpc="1"/>
          <a:lstStyle/>
          <a:p>
            <a:pPr marL="342900" marR="0" lvl="0" indent="-342900" algn="l" defTabSz="914400" rtl="0" eaLnBrk="0" fontAlgn="base" latinLnBrk="0" hangingPunct="0">
              <a:lnSpc>
                <a:spcPts val="3000"/>
              </a:lnSpc>
              <a:spcBef>
                <a:spcPts val="0"/>
              </a:spcBef>
              <a:spcAft>
                <a:spcPct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一种</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多元制的振幅相位混合调制</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方法，以达到</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更高的信息</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传输速率。</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7827" name="文本占位符 1"/>
          <p:cNvSpPr>
            <a:spLocks noGrp="1"/>
          </p:cNvSpPr>
          <p:nvPr>
            <p:ph type="body" sz="quarter" idx="11" hasCustomPrompt="1"/>
          </p:nvPr>
        </p:nvSpPr>
        <p:spPr>
          <a:xfrm>
            <a:off x="893763" y="863600"/>
            <a:ext cx="7570787" cy="354013"/>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正交振幅调制 </a:t>
            </a:r>
            <a:r>
              <a:rPr lang="en-US" altLang="zh-CN" dirty="0">
                <a:latin typeface="微软雅黑" panose="020B0503020204020204" pitchFamily="34" charset="-122"/>
                <a:ea typeface="微软雅黑" panose="020B0503020204020204" pitchFamily="34" charset="-122"/>
                <a:cs typeface="+mn-cs"/>
              </a:rPr>
              <a:t>QAM (Quadrature Amplitude Modulation) </a:t>
            </a:r>
            <a:endParaRPr lang="zh-CN" altLang="en-US" dirty="0">
              <a:latin typeface="微软雅黑" panose="020B0503020204020204" pitchFamily="34" charset="-122"/>
              <a:ea typeface="微软雅黑" panose="020B0503020204020204" pitchFamily="34" charset="-122"/>
              <a:cs typeface="+mn-cs"/>
            </a:endParaRPr>
          </a:p>
        </p:txBody>
      </p:sp>
      <p:grpSp>
        <p:nvGrpSpPr>
          <p:cNvPr id="77828" name="组合 3"/>
          <p:cNvGrpSpPr/>
          <p:nvPr/>
        </p:nvGrpSpPr>
        <p:grpSpPr>
          <a:xfrm>
            <a:off x="5943600" y="2441575"/>
            <a:ext cx="2520950" cy="2309813"/>
            <a:chOff x="6148560" y="1193129"/>
            <a:chExt cx="2522157" cy="2309216"/>
          </a:xfrm>
        </p:grpSpPr>
        <p:grpSp>
          <p:nvGrpSpPr>
            <p:cNvPr id="77831" name="组合 7"/>
            <p:cNvGrpSpPr/>
            <p:nvPr/>
          </p:nvGrpSpPr>
          <p:grpSpPr>
            <a:xfrm>
              <a:off x="6148560" y="1193129"/>
              <a:ext cx="2522157" cy="2309216"/>
              <a:chOff x="584729" y="2640013"/>
              <a:chExt cx="2971800" cy="2584450"/>
            </a:xfrm>
          </p:grpSpPr>
          <p:sp>
            <p:nvSpPr>
              <p:cNvPr id="77834" name="Line 4"/>
              <p:cNvSpPr/>
              <p:nvPr/>
            </p:nvSpPr>
            <p:spPr>
              <a:xfrm>
                <a:off x="2077508" y="2640013"/>
                <a:ext cx="0" cy="2584450"/>
              </a:xfrm>
              <a:prstGeom prst="line">
                <a:avLst/>
              </a:prstGeom>
              <a:ln w="28575" cap="flat" cmpd="sng">
                <a:solidFill>
                  <a:srgbClr val="009900"/>
                </a:solidFill>
                <a:prstDash val="solid"/>
                <a:headEnd type="triangle" w="med" len="lg"/>
                <a:tailEnd type="none" w="med" len="med"/>
              </a:ln>
            </p:spPr>
          </p:sp>
          <p:sp>
            <p:nvSpPr>
              <p:cNvPr id="77835" name="Oval 5"/>
              <p:cNvSpPr/>
              <p:nvPr/>
            </p:nvSpPr>
            <p:spPr>
              <a:xfrm>
                <a:off x="1172898" y="4230688"/>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36" name="Oval 6"/>
              <p:cNvSpPr/>
              <p:nvPr/>
            </p:nvSpPr>
            <p:spPr>
              <a:xfrm>
                <a:off x="1172898" y="3151188"/>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37" name="Oval 7"/>
              <p:cNvSpPr/>
              <p:nvPr/>
            </p:nvSpPr>
            <p:spPr>
              <a:xfrm>
                <a:off x="2344076" y="3151188"/>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38" name="Oval 8"/>
              <p:cNvSpPr/>
              <p:nvPr/>
            </p:nvSpPr>
            <p:spPr>
              <a:xfrm>
                <a:off x="1749029" y="3151188"/>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39" name="Oval 9"/>
              <p:cNvSpPr/>
              <p:nvPr/>
            </p:nvSpPr>
            <p:spPr>
              <a:xfrm>
                <a:off x="1172898" y="3697288"/>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0" name="Oval 10"/>
              <p:cNvSpPr/>
              <p:nvPr/>
            </p:nvSpPr>
            <p:spPr>
              <a:xfrm>
                <a:off x="2345796" y="3695701"/>
                <a:ext cx="80831" cy="7461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1" name="Oval 11"/>
              <p:cNvSpPr/>
              <p:nvPr/>
            </p:nvSpPr>
            <p:spPr>
              <a:xfrm>
                <a:off x="1750748" y="3697288"/>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2" name="Oval 12"/>
              <p:cNvSpPr/>
              <p:nvPr/>
            </p:nvSpPr>
            <p:spPr>
              <a:xfrm>
                <a:off x="2918487" y="3151188"/>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zh-CN" sz="2800" b="1" dirty="0">
                  <a:solidFill>
                    <a:srgbClr val="C00000"/>
                  </a:solidFill>
                  <a:latin typeface="Tahoma" panose="020B0604030504040204" pitchFamily="34" charset="0"/>
                </a:endParaRPr>
              </a:p>
            </p:txBody>
          </p:sp>
          <p:sp>
            <p:nvSpPr>
              <p:cNvPr id="77843" name="Oval 13"/>
              <p:cNvSpPr/>
              <p:nvPr/>
            </p:nvSpPr>
            <p:spPr>
              <a:xfrm>
                <a:off x="2345796" y="4229101"/>
                <a:ext cx="80831" cy="7461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4" name="Oval 14"/>
              <p:cNvSpPr/>
              <p:nvPr/>
            </p:nvSpPr>
            <p:spPr>
              <a:xfrm>
                <a:off x="1750748" y="4230688"/>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5" name="Oval 15"/>
              <p:cNvSpPr/>
              <p:nvPr/>
            </p:nvSpPr>
            <p:spPr>
              <a:xfrm>
                <a:off x="2918487" y="3695701"/>
                <a:ext cx="80830" cy="74613"/>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6" name="Oval 16"/>
              <p:cNvSpPr/>
              <p:nvPr/>
            </p:nvSpPr>
            <p:spPr>
              <a:xfrm>
                <a:off x="2344076" y="4786313"/>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7" name="Oval 17"/>
              <p:cNvSpPr/>
              <p:nvPr/>
            </p:nvSpPr>
            <p:spPr>
              <a:xfrm>
                <a:off x="1172898" y="4786313"/>
                <a:ext cx="80831"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8" name="Oval 18"/>
              <p:cNvSpPr/>
              <p:nvPr/>
            </p:nvSpPr>
            <p:spPr>
              <a:xfrm>
                <a:off x="2918487" y="4230688"/>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49" name="Oval 19"/>
              <p:cNvSpPr/>
              <p:nvPr/>
            </p:nvSpPr>
            <p:spPr>
              <a:xfrm>
                <a:off x="1749029" y="4786313"/>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50" name="Oval 20"/>
              <p:cNvSpPr/>
              <p:nvPr/>
            </p:nvSpPr>
            <p:spPr>
              <a:xfrm>
                <a:off x="2918487" y="4786313"/>
                <a:ext cx="80830" cy="74612"/>
              </a:xfrm>
              <a:prstGeom prst="ellipse">
                <a:avLst/>
              </a:prstGeom>
              <a:solidFill>
                <a:srgbClr val="0000FF"/>
              </a:solidFill>
              <a:ln w="9525" cap="flat" cmpd="sng">
                <a:solidFill>
                  <a:srgbClr val="0000FF"/>
                </a:solidFill>
                <a:prstDash val="solid"/>
                <a:headEnd type="none" w="med" len="med"/>
                <a:tailEnd type="none" w="med" len="med"/>
              </a:ln>
            </p:spPr>
            <p:txBody>
              <a:bodyPr wrap="none" anchor="ctr" anchorCtr="0"/>
              <a:p>
                <a:pPr>
                  <a:buNone/>
                </a:pPr>
                <a:endParaRPr lang="zh-CN" altLang="en-US" sz="2400" b="1" dirty="0">
                  <a:solidFill>
                    <a:srgbClr val="C00000"/>
                  </a:solidFill>
                  <a:latin typeface="Tahoma" panose="020B0604030504040204" pitchFamily="34" charset="0"/>
                </a:endParaRPr>
              </a:p>
            </p:txBody>
          </p:sp>
          <p:sp>
            <p:nvSpPr>
              <p:cNvPr id="77851" name="Line 21"/>
              <p:cNvSpPr/>
              <p:nvPr/>
            </p:nvSpPr>
            <p:spPr>
              <a:xfrm>
                <a:off x="584729" y="4011613"/>
                <a:ext cx="2641600" cy="0"/>
              </a:xfrm>
              <a:prstGeom prst="line">
                <a:avLst/>
              </a:prstGeom>
              <a:ln w="9525" cap="rnd" cmpd="sng">
                <a:solidFill>
                  <a:schemeClr val="tx1"/>
                </a:solidFill>
                <a:prstDash val="sysDot"/>
                <a:headEnd type="none" w="med" len="med"/>
                <a:tailEnd type="none" w="med" len="med"/>
              </a:ln>
            </p:spPr>
          </p:sp>
          <p:sp>
            <p:nvSpPr>
              <p:cNvPr id="77852" name="Line 22"/>
              <p:cNvSpPr/>
              <p:nvPr/>
            </p:nvSpPr>
            <p:spPr>
              <a:xfrm>
                <a:off x="584729" y="4011613"/>
                <a:ext cx="2971800" cy="0"/>
              </a:xfrm>
              <a:prstGeom prst="line">
                <a:avLst/>
              </a:prstGeom>
              <a:ln w="28575" cap="flat" cmpd="sng">
                <a:solidFill>
                  <a:srgbClr val="009900"/>
                </a:solidFill>
                <a:prstDash val="solid"/>
                <a:headEnd type="none" w="med" len="med"/>
                <a:tailEnd type="triangle" w="med" len="lg"/>
              </a:ln>
            </p:spPr>
          </p:sp>
          <p:sp>
            <p:nvSpPr>
              <p:cNvPr id="77853" name="Line 23"/>
              <p:cNvSpPr/>
              <p:nvPr/>
            </p:nvSpPr>
            <p:spPr>
              <a:xfrm flipV="1">
                <a:off x="2077508" y="3197225"/>
                <a:ext cx="297525" cy="808038"/>
              </a:xfrm>
              <a:prstGeom prst="line">
                <a:avLst/>
              </a:prstGeom>
              <a:ln w="28575" cap="flat" cmpd="sng">
                <a:solidFill>
                  <a:srgbClr val="009900"/>
                </a:solidFill>
                <a:prstDash val="solid"/>
                <a:headEnd type="none" w="med" len="med"/>
                <a:tailEnd type="triangle" w="sm" len="lg"/>
              </a:ln>
            </p:spPr>
          </p:sp>
          <p:sp>
            <p:nvSpPr>
              <p:cNvPr id="77854" name="Freeform 24"/>
              <p:cNvSpPr/>
              <p:nvPr/>
            </p:nvSpPr>
            <p:spPr>
              <a:xfrm>
                <a:off x="2170378" y="3751263"/>
                <a:ext cx="189177" cy="260350"/>
              </a:xfrm>
              <a:custGeom>
                <a:avLst/>
                <a:gdLst/>
                <a:ahLst/>
                <a:cxnLst>
                  <a:cxn ang="0">
                    <a:pos x="0" y="0"/>
                  </a:cxn>
                  <a:cxn ang="0">
                    <a:pos x="75671" y="38100"/>
                  </a:cxn>
                  <a:cxn ang="0">
                    <a:pos x="147902" y="104775"/>
                  </a:cxn>
                  <a:cxn ang="0">
                    <a:pos x="178858" y="177800"/>
                  </a:cxn>
                  <a:cxn ang="0">
                    <a:pos x="189177" y="260350"/>
                  </a:cxn>
                </a:cxnLst>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ap="flat" cmpd="sng">
                <a:solidFill>
                  <a:srgbClr val="0000FF">
                    <a:alpha val="100000"/>
                  </a:srgbClr>
                </a:solidFill>
                <a:prstDash val="solid"/>
                <a:round/>
                <a:headEnd type="none" w="med" len="med"/>
                <a:tailEnd type="none" w="med" len="med"/>
              </a:ln>
            </p:spPr>
            <p:txBody>
              <a:bodyPr/>
              <a:p>
                <a:endParaRPr lang="zh-CN" altLang="en-US"/>
              </a:p>
            </p:txBody>
          </p:sp>
          <p:sp>
            <p:nvSpPr>
              <p:cNvPr id="77855" name="Text Box 25"/>
              <p:cNvSpPr txBox="1"/>
              <p:nvPr/>
            </p:nvSpPr>
            <p:spPr>
              <a:xfrm>
                <a:off x="2001737" y="3288761"/>
                <a:ext cx="338470" cy="413352"/>
              </a:xfrm>
              <a:prstGeom prst="rect">
                <a:avLst/>
              </a:prstGeom>
              <a:noFill/>
              <a:ln w="9525">
                <a:noFill/>
              </a:ln>
            </p:spPr>
            <p:txBody>
              <a:bodyPr wrap="none">
                <a:spAutoFit/>
              </a:bodyPr>
              <a:p>
                <a:pPr>
                  <a:buNone/>
                </a:pPr>
                <a:r>
                  <a:rPr lang="en-US" altLang="zh-CN" b="1" dirty="0">
                    <a:solidFill>
                      <a:srgbClr val="CC00CC"/>
                    </a:solidFill>
                    <a:latin typeface="Times New Roman" panose="02020603050405020304" pitchFamily="18" charset="0"/>
                  </a:rPr>
                  <a:t>r</a:t>
                </a:r>
                <a:endParaRPr lang="en-US" altLang="zh-CN" b="1" dirty="0">
                  <a:solidFill>
                    <a:srgbClr val="CC00CC"/>
                  </a:solidFill>
                  <a:latin typeface="Times New Roman" panose="02020603050405020304" pitchFamily="18" charset="0"/>
                </a:endParaRPr>
              </a:p>
            </p:txBody>
          </p:sp>
        </p:grpSp>
        <p:sp>
          <p:nvSpPr>
            <p:cNvPr id="77832" name="Text Box 26"/>
            <p:cNvSpPr txBox="1"/>
            <p:nvPr/>
          </p:nvSpPr>
          <p:spPr>
            <a:xfrm>
              <a:off x="7611834" y="2074413"/>
              <a:ext cx="324128" cy="369332"/>
            </a:xfrm>
            <a:prstGeom prst="rect">
              <a:avLst/>
            </a:prstGeom>
            <a:noFill/>
            <a:ln w="9525">
              <a:noFill/>
            </a:ln>
          </p:spPr>
          <p:txBody>
            <a:bodyPr wrap="none">
              <a:spAutoFit/>
            </a:bodyPr>
            <a:p>
              <a:pPr>
                <a:buNone/>
              </a:pPr>
              <a:r>
                <a:rPr lang="en-US" altLang="zh-CN" b="1" dirty="0">
                  <a:solidFill>
                    <a:srgbClr val="CC00CC"/>
                  </a:solidFill>
                  <a:latin typeface="Times New Roman" panose="02020603050405020304" pitchFamily="18" charset="0"/>
                  <a:sym typeface="Symbol" panose="05050102010706020507" pitchFamily="18" charset="2"/>
                </a:rPr>
                <a:t></a:t>
              </a:r>
              <a:endParaRPr lang="en-US" altLang="zh-CN" b="1" dirty="0">
                <a:solidFill>
                  <a:srgbClr val="CC00CC"/>
                </a:solidFill>
                <a:latin typeface="Times New Roman" panose="02020603050405020304" pitchFamily="18" charset="0"/>
              </a:endParaRPr>
            </a:p>
          </p:txBody>
        </p:sp>
        <p:sp>
          <p:nvSpPr>
            <p:cNvPr id="77833" name="Text Box 27"/>
            <p:cNvSpPr txBox="1"/>
            <p:nvPr/>
          </p:nvSpPr>
          <p:spPr>
            <a:xfrm>
              <a:off x="7452478" y="1304962"/>
              <a:ext cx="674865" cy="369332"/>
            </a:xfrm>
            <a:prstGeom prst="rect">
              <a:avLst/>
            </a:prstGeom>
            <a:noFill/>
            <a:ln w="9525">
              <a:noFill/>
            </a:ln>
          </p:spPr>
          <p:txBody>
            <a:bodyPr wrap="none">
              <a:spAutoFit/>
            </a:bodyPr>
            <a:p>
              <a:pPr>
                <a:buNone/>
              </a:pPr>
              <a:r>
                <a:rPr lang="en-US" altLang="zh-CN" b="1" dirty="0">
                  <a:solidFill>
                    <a:srgbClr val="CC00CC"/>
                  </a:solidFill>
                  <a:latin typeface="Times New Roman" panose="02020603050405020304" pitchFamily="18" charset="0"/>
                  <a:sym typeface="Symbol" panose="05050102010706020507" pitchFamily="18" charset="2"/>
                </a:rPr>
                <a:t>(r, )</a:t>
              </a:r>
              <a:endParaRPr lang="en-US" altLang="zh-CN" b="1" dirty="0">
                <a:solidFill>
                  <a:srgbClr val="CC00CC"/>
                </a:solidFill>
                <a:latin typeface="Times New Roman" panose="02020603050405020304" pitchFamily="18" charset="0"/>
              </a:endParaRPr>
            </a:p>
          </p:txBody>
        </p:sp>
      </p:grpSp>
      <p:sp>
        <p:nvSpPr>
          <p:cNvPr id="77829" name="内容占位符 2"/>
          <p:cNvSpPr txBox="1"/>
          <p:nvPr/>
        </p:nvSpPr>
        <p:spPr>
          <a:xfrm>
            <a:off x="347663" y="2708275"/>
            <a:ext cx="5476875" cy="277653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nSpc>
                <a:spcPts val="3000"/>
              </a:lnSpc>
              <a:spcBef>
                <a:spcPct val="0"/>
              </a:spcBef>
              <a:buClr>
                <a:srgbClr val="0066CC"/>
              </a:buClr>
              <a:buSzTx/>
              <a:buNone/>
            </a:pPr>
            <a:r>
              <a:rPr lang="zh-CN" altLang="en-US" sz="2000" b="1" dirty="0">
                <a:latin typeface="微软雅黑" panose="020B0503020204020204" pitchFamily="34" charset="-122"/>
                <a:ea typeface="微软雅黑" panose="020B0503020204020204" pitchFamily="34" charset="-122"/>
              </a:rPr>
              <a:t>     例如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742950" lvl="1" indent="-285750">
              <a:lnSpc>
                <a:spcPts val="3000"/>
              </a:lnSpc>
              <a:spcBef>
                <a:spcPct val="0"/>
              </a:spcBef>
              <a:buClr>
                <a:srgbClr val="745D00"/>
              </a:buClr>
              <a:buSzTx/>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可供选择的相位有 </a:t>
            </a:r>
            <a:r>
              <a:rPr lang="en-US" altLang="zh-CN" sz="1800" b="1" dirty="0">
                <a:latin typeface="微软雅黑" panose="020B0503020204020204" pitchFamily="34" charset="-122"/>
                <a:ea typeface="微软雅黑" panose="020B0503020204020204" pitchFamily="34" charset="-122"/>
              </a:rPr>
              <a:t>12 </a:t>
            </a:r>
            <a:r>
              <a:rPr lang="zh-CN" altLang="en-US" sz="1800" b="1" dirty="0">
                <a:latin typeface="微软雅黑" panose="020B0503020204020204" pitchFamily="34" charset="-122"/>
                <a:ea typeface="微软雅黑" panose="020B0503020204020204" pitchFamily="34" charset="-122"/>
              </a:rPr>
              <a:t>种，而对于每一种相位有 </a:t>
            </a:r>
            <a:r>
              <a:rPr lang="en-US" altLang="zh-CN" sz="1800" b="1" dirty="0">
                <a:latin typeface="微软雅黑" panose="020B0503020204020204" pitchFamily="34" charset="-122"/>
                <a:ea typeface="微软雅黑" panose="020B0503020204020204" pitchFamily="34" charset="-122"/>
              </a:rPr>
              <a:t>1 </a:t>
            </a:r>
            <a:r>
              <a:rPr lang="zh-CN" altLang="en-US" sz="1800" b="1" dirty="0">
                <a:latin typeface="微软雅黑" panose="020B0503020204020204" pitchFamily="34" charset="-122"/>
                <a:ea typeface="微软雅黑" panose="020B0503020204020204" pitchFamily="34" charset="-122"/>
              </a:rPr>
              <a:t>或 </a:t>
            </a:r>
            <a:r>
              <a:rPr lang="en-US" altLang="zh-CN" sz="1800" b="1" dirty="0">
                <a:latin typeface="微软雅黑" panose="020B0503020204020204" pitchFamily="34" charset="-122"/>
                <a:ea typeface="微软雅黑" panose="020B0503020204020204" pitchFamily="34" charset="-122"/>
              </a:rPr>
              <a:t>2 </a:t>
            </a:r>
            <a:r>
              <a:rPr lang="zh-CN" altLang="en-US" sz="1800" b="1" dirty="0">
                <a:latin typeface="微软雅黑" panose="020B0503020204020204" pitchFamily="34" charset="-122"/>
                <a:ea typeface="微软雅黑" panose="020B0503020204020204" pitchFamily="34" charset="-122"/>
              </a:rPr>
              <a:t>种振幅可供选择。总共有 </a:t>
            </a:r>
            <a:r>
              <a:rPr lang="en-US" altLang="zh-CN" sz="1800" b="1" dirty="0">
                <a:latin typeface="微软雅黑" panose="020B0503020204020204" pitchFamily="34" charset="-122"/>
                <a:ea typeface="微软雅黑" panose="020B0503020204020204" pitchFamily="34" charset="-122"/>
              </a:rPr>
              <a:t>16 </a:t>
            </a:r>
            <a:r>
              <a:rPr lang="zh-CN" altLang="en-US" sz="1800" b="1" dirty="0">
                <a:latin typeface="微软雅黑" panose="020B0503020204020204" pitchFamily="34" charset="-122"/>
                <a:ea typeface="微软雅黑" panose="020B0503020204020204" pitchFamily="34" charset="-122"/>
              </a:rPr>
              <a:t>种组合，即 </a:t>
            </a:r>
            <a:r>
              <a:rPr lang="en-US" altLang="zh-CN" sz="1800" b="1" dirty="0">
                <a:latin typeface="微软雅黑" panose="020B0503020204020204" pitchFamily="34" charset="-122"/>
                <a:ea typeface="微软雅黑" panose="020B0503020204020204" pitchFamily="34" charset="-122"/>
              </a:rPr>
              <a:t>16 </a:t>
            </a:r>
            <a:r>
              <a:rPr lang="zh-CN" altLang="en-US" sz="1800" b="1" dirty="0">
                <a:latin typeface="微软雅黑" panose="020B0503020204020204" pitchFamily="34" charset="-122"/>
                <a:ea typeface="微软雅黑" panose="020B0503020204020204" pitchFamily="34" charset="-122"/>
              </a:rPr>
              <a:t>个码元。</a:t>
            </a:r>
            <a:endParaRPr lang="zh-CN" altLang="en-US" sz="1800" b="1" dirty="0">
              <a:latin typeface="微软雅黑" panose="020B0503020204020204" pitchFamily="34" charset="-122"/>
              <a:ea typeface="微软雅黑" panose="020B0503020204020204" pitchFamily="34" charset="-122"/>
            </a:endParaRPr>
          </a:p>
          <a:p>
            <a:pPr marL="742950" lvl="1" indent="-285750">
              <a:lnSpc>
                <a:spcPts val="3000"/>
              </a:lnSpc>
              <a:spcBef>
                <a:spcPct val="0"/>
              </a:spcBef>
              <a:buClr>
                <a:srgbClr val="745D00"/>
              </a:buClr>
              <a:buSzTx/>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由于 </a:t>
            </a:r>
            <a:r>
              <a:rPr lang="en-US" altLang="zh-CN" sz="1800" b="1" dirty="0">
                <a:latin typeface="微软雅黑" panose="020B0503020204020204" pitchFamily="34" charset="-122"/>
                <a:ea typeface="微软雅黑" panose="020B0503020204020204" pitchFamily="34" charset="-122"/>
              </a:rPr>
              <a:t>4 bit </a:t>
            </a:r>
            <a:r>
              <a:rPr lang="zh-CN" altLang="en-US" sz="1800" b="1" dirty="0">
                <a:latin typeface="微软雅黑" panose="020B0503020204020204" pitchFamily="34" charset="-122"/>
                <a:ea typeface="微软雅黑" panose="020B0503020204020204" pitchFamily="34" charset="-122"/>
              </a:rPr>
              <a:t>编码共有 </a:t>
            </a:r>
            <a:r>
              <a:rPr lang="en-US" altLang="zh-CN" sz="1800" b="1" dirty="0">
                <a:latin typeface="微软雅黑" panose="020B0503020204020204" pitchFamily="34" charset="-122"/>
                <a:ea typeface="微软雅黑" panose="020B0503020204020204" pitchFamily="34" charset="-122"/>
              </a:rPr>
              <a:t>16 </a:t>
            </a:r>
            <a:r>
              <a:rPr lang="zh-CN" altLang="en-US" sz="1800" b="1" dirty="0">
                <a:latin typeface="微软雅黑" panose="020B0503020204020204" pitchFamily="34" charset="-122"/>
                <a:ea typeface="微软雅黑" panose="020B0503020204020204" pitchFamily="34" charset="-122"/>
              </a:rPr>
              <a:t>种不同的组合，因此这 </a:t>
            </a:r>
            <a:r>
              <a:rPr lang="en-US" altLang="zh-CN" sz="1800" b="1" dirty="0">
                <a:latin typeface="微软雅黑" panose="020B0503020204020204" pitchFamily="34" charset="-122"/>
                <a:ea typeface="微软雅黑" panose="020B0503020204020204" pitchFamily="34" charset="-122"/>
              </a:rPr>
              <a:t>16 </a:t>
            </a:r>
            <a:r>
              <a:rPr lang="zh-CN" altLang="en-US" sz="1800" b="1" dirty="0">
                <a:latin typeface="微软雅黑" panose="020B0503020204020204" pitchFamily="34" charset="-122"/>
                <a:ea typeface="微软雅黑" panose="020B0503020204020204" pitchFamily="34" charset="-122"/>
              </a:rPr>
              <a:t>个点中的每个点可对应于一种 </a:t>
            </a:r>
            <a:r>
              <a:rPr lang="en-US" altLang="zh-CN" sz="1800" b="1" dirty="0">
                <a:latin typeface="微软雅黑" panose="020B0503020204020204" pitchFamily="34" charset="-122"/>
                <a:ea typeface="微软雅黑" panose="020B0503020204020204" pitchFamily="34" charset="-122"/>
              </a:rPr>
              <a:t>4 bit </a:t>
            </a:r>
            <a:r>
              <a:rPr lang="zh-CN" altLang="en-US" sz="1800" b="1" dirty="0">
                <a:latin typeface="微软雅黑" panose="020B0503020204020204" pitchFamily="34" charset="-122"/>
                <a:ea typeface="微软雅黑" panose="020B0503020204020204" pitchFamily="34" charset="-122"/>
              </a:rPr>
              <a:t>的编码。数据传输率可提高 </a:t>
            </a:r>
            <a:r>
              <a:rPr lang="en-US" altLang="zh-CN" sz="1800" b="1" dirty="0">
                <a:latin typeface="微软雅黑" panose="020B0503020204020204" pitchFamily="34" charset="-122"/>
                <a:ea typeface="微软雅黑" panose="020B0503020204020204" pitchFamily="34" charset="-122"/>
              </a:rPr>
              <a:t>4 </a:t>
            </a:r>
            <a:r>
              <a:rPr lang="zh-CN" altLang="en-US" sz="1800" b="1" dirty="0">
                <a:latin typeface="微软雅黑" panose="020B0503020204020204" pitchFamily="34" charset="-122"/>
                <a:ea typeface="微软雅黑" panose="020B0503020204020204" pitchFamily="34" charset="-122"/>
              </a:rPr>
              <a:t>倍。</a:t>
            </a:r>
            <a:endParaRPr lang="zh-CN" altLang="en-US" sz="1800" b="1" dirty="0">
              <a:latin typeface="微软雅黑" panose="020B0503020204020204" pitchFamily="34" charset="-122"/>
              <a:ea typeface="微软雅黑" panose="020B0503020204020204" pitchFamily="34" charset="-122"/>
            </a:endParaRPr>
          </a:p>
        </p:txBody>
      </p:sp>
      <p:sp>
        <p:nvSpPr>
          <p:cNvPr id="77830" name="矩形 4"/>
          <p:cNvSpPr/>
          <p:nvPr/>
        </p:nvSpPr>
        <p:spPr>
          <a:xfrm>
            <a:off x="3671888" y="3244850"/>
            <a:ext cx="1800225" cy="368300"/>
          </a:xfrm>
          <a:prstGeom prst="rect">
            <a:avLst/>
          </a:prstGeom>
          <a:noFill/>
          <a:ln w="9525">
            <a:noFill/>
          </a:ln>
        </p:spPr>
        <p:txBody>
          <a:bodyPr wrap="none">
            <a:spAutoFit/>
          </a:bodyPr>
          <a:p>
            <a:pPr>
              <a:buNone/>
            </a:pPr>
            <a:r>
              <a:rPr lang="zh-CN" altLang="en-US" dirty="0">
                <a:latin typeface="Tahoma" panose="020B0604030504040204" pitchFamily="34" charset="0"/>
              </a:rPr>
              <a:t>信道的极限容量</a:t>
            </a:r>
            <a:endParaRPr lang="zh-CN" altLang="en-US" dirty="0">
              <a:latin typeface="Tahoma" panose="020B0604030504040204" pitchFamily="34" charset="0"/>
            </a:endParaRPr>
          </a:p>
        </p:txBody>
      </p:sp>
    </p:spTree>
  </p:cSld>
  <p:clrMapOvr>
    <a:masterClrMapping/>
  </p:clrMapOvr>
  <p:transition spd="slow" advClick="0"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文本占位符 1"/>
          <p:cNvSpPr>
            <a:spLocks noGrp="1"/>
          </p:cNvSpPr>
          <p:nvPr>
            <p:ph type="body" sz="quarter" idx="10" hasCustomPrompt="1"/>
          </p:nvPr>
        </p:nvSpPr>
        <p:spPr>
          <a:xfrm>
            <a:off x="1249363" y="850900"/>
            <a:ext cx="6632575" cy="488950"/>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信道的极限容量</a:t>
            </a:r>
            <a:endParaRPr lang="zh-CN" altLang="en-US" dirty="0">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sz="quarter" idx="11" hasCustomPrompt="1"/>
          </p:nvPr>
        </p:nvSpPr>
        <p:spPr>
          <a:xfrm>
            <a:off x="611188" y="2205038"/>
            <a:ext cx="8281988" cy="4416425"/>
          </a:xfrm>
        </p:spPr>
        <p:txBody>
          <a:bodyPr vert="horz" wrap="square" lIns="91440" tIns="45720" rIns="91440" bIns="45720" numCol="1" anchor="t" anchorCtr="0" compatLnSpc="1"/>
          <a:lstStyle/>
          <a:p>
            <a:pPr marL="342900" marR="0" lvl="0" indent="-342900" algn="l" defTabSz="914400" rtl="0" eaLnBrk="0" fontAlgn="base" latinLnBrk="0" hangingPunct="0">
              <a:lnSpc>
                <a:spcPts val="3000"/>
              </a:lnSpc>
              <a:spcBef>
                <a:spcPts val="0"/>
              </a:spcBef>
              <a:spcAft>
                <a:spcPts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任何实际的信道都</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不是理想</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的，都</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不可能</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以任意高的速率进行传送。</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000"/>
              </a:lnSpc>
              <a:spcBef>
                <a:spcPts val="0"/>
              </a:spcBef>
              <a:spcAft>
                <a:spcPts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码元传输的速率越高，或信号传输的距离越远，或噪声干扰越大，或传输媒体质量越差，在接收端的波形的</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失真就越严重。</a:t>
            </a:r>
            <a:endPar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000"/>
              </a:lnSpc>
              <a:spcBef>
                <a:spcPts val="0"/>
              </a:spcBef>
              <a:spcAft>
                <a:spcPts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限制码元在信道上的传输速率的</a:t>
            </a: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两个因素</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ts val="3000"/>
              </a:lnSpc>
              <a:spcBef>
                <a:spcPts val="0"/>
              </a:spcBef>
              <a:spcAft>
                <a:spcPts val="0"/>
              </a:spcAft>
              <a:buClr>
                <a:schemeClr val="accent6">
                  <a:lumMod val="50000"/>
                </a:schemeClr>
              </a:buClr>
              <a:buSzPct val="55000"/>
              <a:buFont typeface="Wingdings" panose="05000000000000000000" pitchFamily="2" charset="2"/>
              <a:buChar char="u"/>
              <a:defRPr/>
            </a:pP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信道能够通过的频率</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范围。</a:t>
            </a:r>
            <a:endPar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ts val="3000"/>
              </a:lnSpc>
              <a:spcBef>
                <a:spcPts val="0"/>
              </a:spcBef>
              <a:spcAft>
                <a:spcPts val="0"/>
              </a:spcAft>
              <a:buClr>
                <a:schemeClr val="accent6">
                  <a:lumMod val="50000"/>
                </a:schemeClr>
              </a:buClr>
              <a:buSzPct val="55000"/>
              <a:buFont typeface="Wingdings" panose="05000000000000000000" pitchFamily="2" charset="2"/>
              <a:buChar char="u"/>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信噪比。</a:t>
            </a:r>
            <a:endPar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0" hasCustomPrompt="1"/>
          </p:nvPr>
        </p:nvSpPr>
        <p:spPr>
          <a:xfrm>
            <a:off x="536575" y="1844675"/>
            <a:ext cx="8129588" cy="4502150"/>
          </a:xfrm>
        </p:spPr>
        <p:txBody>
          <a:bodyPr vert="horz" wrap="square" lIns="91440" tIns="45720" rIns="91440" bIns="45720" numCol="1" anchor="t" anchorCtr="0" compatLnSpc="1"/>
          <a:lstStyle/>
          <a:p>
            <a:pPr marL="342900" marR="0" lvl="0" indent="-342900" algn="l" defTabSz="914400" rtl="0" eaLnBrk="0" fontAlgn="base" latinLnBrk="0" hangingPunct="0">
              <a:lnSpc>
                <a:spcPts val="3000"/>
              </a:lnSpc>
              <a:spcBef>
                <a:spcPts val="0"/>
              </a:spcBef>
              <a:spcAft>
                <a:spcPct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具体的信道所能通过的频率范围总是有限的。信号中的许多高频分量往往不能通过信道</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000"/>
              </a:lnSpc>
              <a:spcBef>
                <a:spcPts val="0"/>
              </a:spcBef>
              <a:spcAft>
                <a:spcPct val="0"/>
              </a:spcAft>
              <a:buClr>
                <a:srgbClr val="0066CC"/>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码间</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串扰：</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接收</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端收到的信号</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波形</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失去</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了码元之间的清晰界限</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9875" name="文本占位符 4"/>
          <p:cNvSpPr>
            <a:spLocks noGrp="1"/>
          </p:cNvSpPr>
          <p:nvPr>
            <p:ph type="body" sz="quarter" idx="11" hasCustomPrompt="1"/>
          </p:nvPr>
        </p:nvSpPr>
        <p:spPr>
          <a:xfrm>
            <a:off x="1284288" y="836613"/>
            <a:ext cx="6632575" cy="471487"/>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信道能够通过的频率范围</a:t>
            </a:r>
            <a:endParaRPr lang="zh-CN" altLang="en-US" dirty="0">
              <a:latin typeface="微软雅黑" panose="020B0503020204020204" pitchFamily="34" charset="-122"/>
              <a:ea typeface="微软雅黑" panose="020B0503020204020204" pitchFamily="34" charset="-122"/>
              <a:cs typeface="+mn-cs"/>
            </a:endParaRPr>
          </a:p>
        </p:txBody>
      </p:sp>
      <p:sp>
        <p:nvSpPr>
          <p:cNvPr id="79876" name="矩形 5"/>
          <p:cNvSpPr/>
          <p:nvPr/>
        </p:nvSpPr>
        <p:spPr>
          <a:xfrm>
            <a:off x="2624138" y="3163888"/>
            <a:ext cx="5668962" cy="461962"/>
          </a:xfrm>
          <a:prstGeom prst="rect">
            <a:avLst/>
          </a:prstGeom>
          <a:solidFill>
            <a:srgbClr val="FFFF66"/>
          </a:solidFill>
          <a:ln w="9525">
            <a:noFill/>
          </a:ln>
        </p:spPr>
        <p:txBody>
          <a:bodyPr wrap="none">
            <a:spAutoFit/>
          </a:bodyPr>
          <a:p>
            <a:pPr>
              <a:buNone/>
            </a:pPr>
            <a:r>
              <a:rPr lang="zh-CN" altLang="en-US" sz="2400" b="1" dirty="0">
                <a:solidFill>
                  <a:srgbClr val="0000FF"/>
                </a:solidFill>
                <a:latin typeface="微软雅黑" panose="020B0503020204020204" pitchFamily="34" charset="-122"/>
                <a:ea typeface="微软雅黑" panose="020B0503020204020204" pitchFamily="34" charset="-122"/>
              </a:rPr>
              <a:t>码元传输的</a:t>
            </a:r>
            <a:r>
              <a:rPr lang="zh-CN" altLang="en-US" sz="2400" b="1" dirty="0">
                <a:solidFill>
                  <a:srgbClr val="C00000"/>
                </a:solidFill>
                <a:latin typeface="微软雅黑" panose="020B0503020204020204" pitchFamily="34" charset="-122"/>
                <a:ea typeface="微软雅黑" panose="020B0503020204020204" pitchFamily="34" charset="-122"/>
              </a:rPr>
              <a:t>最高</a:t>
            </a:r>
            <a:r>
              <a:rPr lang="zh-CN" altLang="en-US" sz="2400" b="1" dirty="0">
                <a:solidFill>
                  <a:srgbClr val="0000FF"/>
                </a:solidFill>
                <a:latin typeface="微软雅黑" panose="020B0503020204020204" pitchFamily="34" charset="-122"/>
                <a:ea typeface="微软雅黑" panose="020B0503020204020204" pitchFamily="34" charset="-122"/>
              </a:rPr>
              <a:t>速率 </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i="1" dirty="0">
                <a:solidFill>
                  <a:srgbClr val="0000FF"/>
                </a:solidFill>
                <a:latin typeface="微软雅黑" panose="020B0503020204020204" pitchFamily="34" charset="-122"/>
                <a:ea typeface="微软雅黑" panose="020B0503020204020204" pitchFamily="34" charset="-122"/>
              </a:rPr>
              <a:t>2W </a:t>
            </a:r>
            <a:r>
              <a:rPr lang="zh-CN" altLang="en-US" sz="2400" b="1" dirty="0">
                <a:solidFill>
                  <a:srgbClr val="0000FF"/>
                </a:solidFill>
                <a:latin typeface="微软雅黑" panose="020B0503020204020204" pitchFamily="34" charset="-122"/>
                <a:ea typeface="微软雅黑" panose="020B0503020204020204" pitchFamily="34" charset="-122"/>
              </a:rPr>
              <a:t>（码元</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秒）</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7" name="对角圆角矩形 6"/>
          <p:cNvSpPr/>
          <p:nvPr/>
        </p:nvSpPr>
        <p:spPr>
          <a:xfrm>
            <a:off x="911333" y="3803927"/>
            <a:ext cx="7381839" cy="121506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79880" name="矩形 7"/>
          <p:cNvSpPr/>
          <p:nvPr/>
        </p:nvSpPr>
        <p:spPr>
          <a:xfrm>
            <a:off x="1044575" y="3865563"/>
            <a:ext cx="7112000" cy="1092200"/>
          </a:xfrm>
          <a:prstGeom prst="rect">
            <a:avLst/>
          </a:prstGeom>
          <a:noFill/>
          <a:ln w="9525">
            <a:noFill/>
          </a:ln>
        </p:spPr>
        <p:txBody>
          <a:bodyPr>
            <a:spAutoFit/>
          </a:bodyPr>
          <a:p>
            <a:pPr>
              <a:lnSpc>
                <a:spcPts val="2600"/>
              </a:lnSpc>
              <a:buNone/>
            </a:pPr>
            <a:r>
              <a:rPr lang="zh-CN" altLang="en-US" b="1" dirty="0">
                <a:solidFill>
                  <a:schemeClr val="bg1"/>
                </a:solidFill>
                <a:latin typeface="微软雅黑" panose="020B0503020204020204" pitchFamily="34" charset="-122"/>
                <a:ea typeface="微软雅黑" panose="020B0503020204020204" pitchFamily="34" charset="-122"/>
              </a:rPr>
              <a:t>在带宽为 </a:t>
            </a:r>
            <a:r>
              <a:rPr lang="en-US" altLang="zh-CN" b="1" dirty="0">
                <a:solidFill>
                  <a:schemeClr val="bg1"/>
                </a:solidFill>
                <a:latin typeface="微软雅黑" panose="020B0503020204020204" pitchFamily="34" charset="-122"/>
                <a:ea typeface="微软雅黑" panose="020B0503020204020204" pitchFamily="34" charset="-122"/>
              </a:rPr>
              <a:t>W (Hz) </a:t>
            </a:r>
            <a:r>
              <a:rPr lang="zh-CN" altLang="en-US" b="1" dirty="0">
                <a:solidFill>
                  <a:schemeClr val="bg1"/>
                </a:solidFill>
                <a:latin typeface="微软雅黑" panose="020B0503020204020204" pitchFamily="34" charset="-122"/>
                <a:ea typeface="微软雅黑" panose="020B0503020204020204" pitchFamily="34" charset="-122"/>
              </a:rPr>
              <a:t>的低通信道中，若不考虑噪声影响，则码元传输的最高速率是 </a:t>
            </a:r>
            <a:r>
              <a:rPr lang="en-US" altLang="zh-CN" b="1" dirty="0">
                <a:solidFill>
                  <a:schemeClr val="bg1"/>
                </a:solidFill>
                <a:latin typeface="微软雅黑" panose="020B0503020204020204" pitchFamily="34" charset="-122"/>
                <a:ea typeface="微软雅黑" panose="020B0503020204020204" pitchFamily="34" charset="-122"/>
              </a:rPr>
              <a:t>2W (</a:t>
            </a:r>
            <a:r>
              <a:rPr lang="zh-CN" altLang="en-US" b="1" dirty="0">
                <a:solidFill>
                  <a:schemeClr val="bg1"/>
                </a:solidFill>
                <a:latin typeface="微软雅黑" panose="020B0503020204020204" pitchFamily="34" charset="-122"/>
                <a:ea typeface="微软雅黑" panose="020B0503020204020204" pitchFamily="34" charset="-122"/>
              </a:rPr>
              <a:t>码元</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秒</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。传输速率超过此上限，就会出现严重的码间串扰的问题，使接收端对码元的判决（即识别）成为</a:t>
            </a:r>
            <a:r>
              <a:rPr lang="zh-CN" altLang="en-US" b="1" dirty="0">
                <a:solidFill>
                  <a:srgbClr val="FFFF00"/>
                </a:solidFill>
                <a:latin typeface="微软雅黑" panose="020B0503020204020204" pitchFamily="34" charset="-122"/>
                <a:ea typeface="微软雅黑" panose="020B0503020204020204" pitchFamily="34" charset="-122"/>
              </a:rPr>
              <a:t>不可能。</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79881" name="矩形 8"/>
          <p:cNvSpPr/>
          <p:nvPr/>
        </p:nvSpPr>
        <p:spPr>
          <a:xfrm>
            <a:off x="911225" y="3163888"/>
            <a:ext cx="1724025" cy="461962"/>
          </a:xfrm>
          <a:prstGeom prst="rect">
            <a:avLst/>
          </a:prstGeom>
          <a:solidFill>
            <a:srgbClr val="FFC000"/>
          </a:solidFill>
          <a:ln w="9525">
            <a:noFill/>
          </a:ln>
        </p:spPr>
        <p:txBody>
          <a:bodyPr wrap="none">
            <a:spAutoFit/>
          </a:bodyPr>
          <a:p>
            <a:pPr>
              <a:buNone/>
            </a:pPr>
            <a:r>
              <a:rPr lang="zh-CN" altLang="en-US" sz="2400" b="1" dirty="0">
                <a:solidFill>
                  <a:srgbClr val="000066"/>
                </a:solidFill>
                <a:latin typeface="微软雅黑" panose="020B0503020204020204" pitchFamily="34" charset="-122"/>
                <a:ea typeface="微软雅黑" panose="020B0503020204020204" pitchFamily="34" charset="-122"/>
              </a:rPr>
              <a:t>奈氏准则：</a:t>
            </a:r>
            <a:endParaRPr lang="zh-CN" altLang="en-US" sz="2400" b="1"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hasCustomPrompt="1"/>
          </p:nvPr>
        </p:nvSpPr>
        <p:spPr>
          <a:xfrm>
            <a:off x="501650" y="1916113"/>
            <a:ext cx="8128000" cy="4503738"/>
          </a:xfrm>
        </p:spPr>
        <p:txBody>
          <a:bodyPr vert="horz" wrap="square" lIns="91440" tIns="45720" rIns="91440" bIns="45720" numCol="1" anchor="t" anchorCtr="0" compatLnSpc="1"/>
          <a:lstStyle/>
          <a:p>
            <a:pPr marL="285750" marR="0" lvl="0" indent="-285750" algn="l" defTabSz="914400" rtl="0" eaLnBrk="0" fontAlgn="base" latinLnBrk="0" hangingPunct="0">
              <a:lnSpc>
                <a:spcPts val="3000"/>
              </a:lnSpc>
              <a:spcBef>
                <a:spcPts val="0"/>
              </a:spcBef>
              <a:spcAft>
                <a:spcPct val="0"/>
              </a:spcAft>
              <a:buClr>
                <a:srgbClr val="0070C0"/>
              </a:buClr>
              <a:buSzPct val="60000"/>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信噪比</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就是信号的平均功率和噪声的平均功率之比。常记</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 </a:t>
            </a:r>
            <a:r>
              <a:rPr kumimoji="0" lang="en-US" altLang="zh-CN" sz="20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S/N</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，并用分贝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(dB)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作为度量单位。即</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ts val="0"/>
              </a:spcBef>
              <a:spcAft>
                <a:spcPct val="0"/>
              </a:spcAft>
              <a:buClr>
                <a:srgbClr val="0070C0"/>
              </a:buClr>
              <a:buSzPct val="60000"/>
              <a:buFont typeface="Wingdings" panose="05000000000000000000" pitchFamily="2" charset="2"/>
              <a:buChar char="l"/>
              <a:defRPr/>
            </a:pP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ts val="0"/>
              </a:spcBef>
              <a:spcAft>
                <a:spcPct val="0"/>
              </a:spcAft>
              <a:buClr>
                <a:srgbClr val="0070C0"/>
              </a:buClr>
              <a:buSzPct val="60000"/>
              <a:buFont typeface="Wingdings" panose="05000000000000000000" pitchFamily="2" charset="2"/>
              <a:buChar char="l"/>
              <a:defRPr/>
            </a:pP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000"/>
              </a:lnSpc>
              <a:spcBef>
                <a:spcPts val="0"/>
              </a:spcBef>
              <a:spcAft>
                <a:spcPct val="0"/>
              </a:spcAft>
              <a:buClr>
                <a:srgbClr val="0070C0"/>
              </a:buClr>
              <a:buSzPct val="60000"/>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例如：当 </a:t>
            </a:r>
            <a:r>
              <a:rPr kumimoji="0" lang="en-US" altLang="zh-CN" sz="20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S/N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=10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时</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，信噪比为</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10dB</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当 </a:t>
            </a:r>
            <a:r>
              <a:rPr kumimoji="0" lang="en-US" altLang="zh-CN" sz="20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S/N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=1000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时</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，信噪比为</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30dB</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000"/>
              </a:lnSpc>
              <a:spcBef>
                <a:spcPts val="0"/>
              </a:spcBef>
              <a:spcAft>
                <a:spcPct val="0"/>
              </a:spcAft>
              <a:buClr>
                <a:srgbClr val="0066CC"/>
              </a:buClr>
              <a:buSzPct val="60000"/>
              <a:buFont typeface="Wingdings" panose="05000000000000000000" pitchFamily="2" charset="2"/>
              <a:buChar char="l"/>
              <a:defRPr/>
            </a:pP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0899" name="文本占位符 2"/>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信噪比</a:t>
            </a:r>
            <a:endParaRPr lang="zh-CN" altLang="en-US" dirty="0">
              <a:latin typeface="微软雅黑" panose="020B0503020204020204" pitchFamily="34" charset="-122"/>
              <a:ea typeface="微软雅黑" panose="020B0503020204020204" pitchFamily="34" charset="-122"/>
              <a:cs typeface="+mn-cs"/>
            </a:endParaRPr>
          </a:p>
        </p:txBody>
      </p:sp>
      <p:sp>
        <p:nvSpPr>
          <p:cNvPr id="80900" name="矩形 3"/>
          <p:cNvSpPr/>
          <p:nvPr/>
        </p:nvSpPr>
        <p:spPr>
          <a:xfrm>
            <a:off x="1566863" y="2740025"/>
            <a:ext cx="5626100" cy="460375"/>
          </a:xfrm>
          <a:prstGeom prst="rect">
            <a:avLst/>
          </a:prstGeom>
          <a:solidFill>
            <a:srgbClr val="FFFF66"/>
          </a:solidFill>
          <a:ln w="9525">
            <a:noFill/>
          </a:ln>
        </p:spPr>
        <p:txBody>
          <a:bodyPr>
            <a:spAutoFit/>
          </a:bodyPr>
          <a:p>
            <a:pPr algn="ctr">
              <a:buNone/>
            </a:pPr>
            <a:r>
              <a:rPr lang="zh-CN" altLang="pt-BR" sz="2400" b="1" dirty="0">
                <a:solidFill>
                  <a:srgbClr val="0000FF"/>
                </a:solidFill>
                <a:latin typeface="微软雅黑" panose="020B0503020204020204" pitchFamily="34" charset="-122"/>
                <a:ea typeface="微软雅黑" panose="020B0503020204020204" pitchFamily="34" charset="-122"/>
              </a:rPr>
              <a:t>信噪比</a:t>
            </a:r>
            <a:r>
              <a:rPr lang="pt-BR" altLang="zh-CN" sz="2400" b="1" dirty="0">
                <a:solidFill>
                  <a:srgbClr val="0000FF"/>
                </a:solidFill>
                <a:latin typeface="微软雅黑" panose="020B0503020204020204" pitchFamily="34" charset="-122"/>
                <a:ea typeface="微软雅黑" panose="020B0503020204020204" pitchFamily="34" charset="-122"/>
              </a:rPr>
              <a:t>(dB) = 10 log</a:t>
            </a:r>
            <a:r>
              <a:rPr lang="pt-BR" altLang="zh-CN" sz="2400" b="1" baseline="-25000" dirty="0">
                <a:solidFill>
                  <a:srgbClr val="0000FF"/>
                </a:solidFill>
                <a:latin typeface="微软雅黑" panose="020B0503020204020204" pitchFamily="34" charset="-122"/>
                <a:ea typeface="微软雅黑" panose="020B0503020204020204" pitchFamily="34" charset="-122"/>
              </a:rPr>
              <a:t>10</a:t>
            </a:r>
            <a:r>
              <a:rPr lang="pt-BR" altLang="zh-CN" sz="2400" b="1" dirty="0">
                <a:solidFill>
                  <a:srgbClr val="0000FF"/>
                </a:solidFill>
                <a:latin typeface="微软雅黑" panose="020B0503020204020204" pitchFamily="34" charset="-122"/>
                <a:ea typeface="微软雅黑" panose="020B0503020204020204" pitchFamily="34" charset="-122"/>
              </a:rPr>
              <a:t>(S/N ) (dB) </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hasCustomPrompt="1"/>
          </p:nvPr>
        </p:nvSpPr>
        <p:spPr>
          <a:xfrm>
            <a:off x="501650" y="1844675"/>
            <a:ext cx="8128000" cy="4502150"/>
          </a:xfrm>
        </p:spPr>
        <p:txBody>
          <a:bodyPr vert="horz" wrap="square" lIns="91440" tIns="45720" rIns="91440" bIns="45720" numCol="1" anchor="t" anchorCtr="0" compatLnSpc="1"/>
          <a:lstStyle/>
          <a:p>
            <a:pPr marL="285750" marR="0" lvl="0" indent="-285750" algn="l" defTabSz="914400" rtl="0" eaLnBrk="0" fontAlgn="base" latinLnBrk="0" hangingPunct="0">
              <a:lnSpc>
                <a:spcPts val="3300"/>
              </a:lnSpc>
              <a:spcBef>
                <a:spcPts val="0"/>
              </a:spcBef>
              <a:spcAft>
                <a:spcPct val="0"/>
              </a:spcAft>
              <a:buClr>
                <a:srgbClr val="0070C0"/>
              </a:buClr>
              <a:buSzPct val="60000"/>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信道的</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极限</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信息传输速率 </a:t>
            </a:r>
            <a:r>
              <a:rPr kumimoji="0" lang="en-US" altLang="zh-CN" sz="20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 </a:t>
            </a:r>
            <a:r>
              <a:rPr kumimoji="0" lang="en-US" altLang="zh-CN" sz="20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表达为</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300"/>
              </a:lnSpc>
              <a:spcBef>
                <a:spcPts val="0"/>
              </a:spcBef>
              <a:spcAft>
                <a:spcPct val="0"/>
              </a:spcAft>
              <a:buClr>
                <a:srgbClr val="0070C0"/>
              </a:buClr>
              <a:buSzPct val="60000"/>
              <a:buFont typeface="Wingdings" panose="05000000000000000000" pitchFamily="2" charset="2"/>
              <a:buChar char="l"/>
              <a:defRPr/>
            </a:pP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1923" name="文本占位符 2"/>
          <p:cNvSpPr>
            <a:spLocks noGrp="1"/>
          </p:cNvSpPr>
          <p:nvPr>
            <p:ph type="body" sz="quarter" idx="11" hasCustomPrompt="1"/>
          </p:nvPr>
        </p:nvSpPr>
        <p:spPr>
          <a:xfrm>
            <a:off x="1308100" y="760413"/>
            <a:ext cx="6632575" cy="473075"/>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香农公式</a:t>
            </a:r>
            <a:endParaRPr lang="zh-CN" altLang="en-US" dirty="0">
              <a:latin typeface="微软雅黑" panose="020B0503020204020204" pitchFamily="34" charset="-122"/>
              <a:ea typeface="微软雅黑" panose="020B0503020204020204" pitchFamily="34" charset="-122"/>
              <a:cs typeface="+mn-cs"/>
            </a:endParaRPr>
          </a:p>
        </p:txBody>
      </p:sp>
      <p:sp>
        <p:nvSpPr>
          <p:cNvPr id="81924" name="矩形 3"/>
          <p:cNvSpPr/>
          <p:nvPr/>
        </p:nvSpPr>
        <p:spPr>
          <a:xfrm>
            <a:off x="973138" y="2435225"/>
            <a:ext cx="4413250" cy="461963"/>
          </a:xfrm>
          <a:prstGeom prst="rect">
            <a:avLst/>
          </a:prstGeom>
          <a:solidFill>
            <a:srgbClr val="FFFF66"/>
          </a:solidFill>
          <a:ln w="9525">
            <a:noFill/>
          </a:ln>
        </p:spPr>
        <p:txBody>
          <a:bodyPr wrap="none">
            <a:spAutoFit/>
          </a:bodyPr>
          <a:p>
            <a:pPr>
              <a:buNone/>
            </a:pPr>
            <a:r>
              <a:rPr lang="en-US" altLang="zh-CN" sz="2400" b="1" dirty="0">
                <a:solidFill>
                  <a:srgbClr val="0000FF"/>
                </a:solidFill>
                <a:latin typeface="微软雅黑" panose="020B0503020204020204" pitchFamily="34" charset="-122"/>
                <a:ea typeface="微软雅黑" panose="020B0503020204020204" pitchFamily="34" charset="-122"/>
              </a:rPr>
              <a:t>C = W log</a:t>
            </a:r>
            <a:r>
              <a:rPr lang="en-US" altLang="zh-CN" sz="2400" b="1" baseline="-25000" dirty="0">
                <a:solidFill>
                  <a:srgbClr val="0000FF"/>
                </a:solidFill>
                <a:latin typeface="微软雅黑" panose="020B0503020204020204" pitchFamily="34" charset="-122"/>
                <a:ea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rPr>
              <a:t>(1+S/N)  (bit/s) </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81925" name="矩形 4"/>
          <p:cNvSpPr/>
          <p:nvPr/>
        </p:nvSpPr>
        <p:spPr>
          <a:xfrm>
            <a:off x="5472113" y="2392363"/>
            <a:ext cx="3630612" cy="1323975"/>
          </a:xfrm>
          <a:prstGeom prst="rect">
            <a:avLst/>
          </a:prstGeom>
          <a:noFill/>
          <a:ln w="9525">
            <a:noFill/>
          </a:ln>
        </p:spPr>
        <p:txBody>
          <a:bodyPr>
            <a:spAutoFit/>
          </a:bodyPr>
          <a:p>
            <a:pPr>
              <a:lnSpc>
                <a:spcPts val="2400"/>
              </a:lnSpc>
              <a:buNone/>
            </a:pPr>
            <a:r>
              <a:rPr lang="zh-CN" altLang="en-US" sz="1600" b="1" dirty="0">
                <a:latin typeface="微软雅黑" panose="020B0503020204020204" pitchFamily="34" charset="-122"/>
                <a:ea typeface="微软雅黑" panose="020B0503020204020204" pitchFamily="34" charset="-122"/>
              </a:rPr>
              <a:t>其中：</a:t>
            </a:r>
            <a:endParaRPr lang="en-US" altLang="zh-CN"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latin typeface="微软雅黑" panose="020B0503020204020204" pitchFamily="34" charset="-122"/>
                <a:ea typeface="微软雅黑" panose="020B0503020204020204" pitchFamily="34" charset="-122"/>
              </a:rPr>
              <a:t>W </a:t>
            </a:r>
            <a:r>
              <a:rPr lang="zh-CN" altLang="en-US" sz="1600" b="1" dirty="0">
                <a:latin typeface="微软雅黑" panose="020B0503020204020204" pitchFamily="34" charset="-122"/>
                <a:ea typeface="微软雅黑" panose="020B0503020204020204" pitchFamily="34" charset="-122"/>
              </a:rPr>
              <a:t>信道的带宽 </a:t>
            </a:r>
            <a:r>
              <a:rPr lang="en-US" altLang="zh-CN" sz="1600" b="1" dirty="0">
                <a:latin typeface="微软雅黑" panose="020B0503020204020204" pitchFamily="34" charset="-122"/>
                <a:ea typeface="微软雅黑" panose="020B0503020204020204" pitchFamily="34" charset="-122"/>
              </a:rPr>
              <a:t>(Hz)</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latin typeface="微软雅黑" panose="020B0503020204020204" pitchFamily="34" charset="-122"/>
                <a:ea typeface="微软雅黑" panose="020B0503020204020204" pitchFamily="34" charset="-122"/>
              </a:rPr>
              <a:t>S  </a:t>
            </a:r>
            <a:r>
              <a:rPr lang="zh-CN" altLang="en-US" sz="1600" b="1" dirty="0">
                <a:latin typeface="微软雅黑" panose="020B0503020204020204" pitchFamily="34" charset="-122"/>
                <a:ea typeface="微软雅黑" panose="020B0503020204020204" pitchFamily="34" charset="-122"/>
              </a:rPr>
              <a:t>为信道内所传信号的平均功率；</a:t>
            </a:r>
            <a:endParaRPr lang="en-US" altLang="zh-CN"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为信道内部的高斯噪声功率。 </a:t>
            </a:r>
            <a:endParaRPr lang="zh-CN" altLang="en-US" sz="1600" b="1" dirty="0">
              <a:latin typeface="微软雅黑" panose="020B0503020204020204" pitchFamily="34" charset="-122"/>
              <a:ea typeface="微软雅黑" panose="020B0503020204020204" pitchFamily="34" charset="-122"/>
            </a:endParaRPr>
          </a:p>
        </p:txBody>
      </p:sp>
      <p:sp>
        <p:nvSpPr>
          <p:cNvPr id="6" name="对角圆角矩形 5"/>
          <p:cNvSpPr/>
          <p:nvPr/>
        </p:nvSpPr>
        <p:spPr>
          <a:xfrm>
            <a:off x="798127" y="3788901"/>
            <a:ext cx="7734313" cy="151230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81929" name="矩形 6"/>
          <p:cNvSpPr/>
          <p:nvPr/>
        </p:nvSpPr>
        <p:spPr>
          <a:xfrm>
            <a:off x="931863" y="3849688"/>
            <a:ext cx="7385050" cy="1093787"/>
          </a:xfrm>
          <a:prstGeom prst="rect">
            <a:avLst/>
          </a:prstGeom>
          <a:noFill/>
          <a:ln w="9525">
            <a:noFill/>
          </a:ln>
        </p:spPr>
        <p:txBody>
          <a:bodyPr>
            <a:spAutoFit/>
          </a:bodyPr>
          <a:p>
            <a:pPr marL="285750" indent="-285750">
              <a:lnSpc>
                <a:spcPts val="26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信道的带宽或信道中的信噪比越大，则信息的极限传输速率就越高。 </a:t>
            </a:r>
            <a:endParaRPr lang="zh-CN" altLang="en-US" b="1" dirty="0">
              <a:solidFill>
                <a:schemeClr val="bg1"/>
              </a:solidFill>
              <a:latin typeface="微软雅黑" panose="020B0503020204020204" pitchFamily="34" charset="-122"/>
              <a:ea typeface="微软雅黑" panose="020B0503020204020204" pitchFamily="34" charset="-122"/>
            </a:endParaRPr>
          </a:p>
          <a:p>
            <a:pPr marL="285750" indent="-285750">
              <a:lnSpc>
                <a:spcPts val="26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只要信息传输速率低于信道的极限信息传输速率，就一定可以找到某种办法来实现无差错的传输。</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hasCustomPrompt="1"/>
          </p:nvPr>
        </p:nvSpPr>
        <p:spPr>
          <a:xfrm>
            <a:off x="615950" y="1828800"/>
            <a:ext cx="8129588" cy="4502150"/>
          </a:xfrm>
        </p:spPr>
        <p:txBody>
          <a:bodyPr vert="horz" wrap="square" lIns="91440" tIns="45720" rIns="91440" bIns="45720" numCol="1" anchor="t" anchorCtr="0" compatLnSpc="1"/>
          <a:lstStyle/>
          <a:p>
            <a:pPr marL="285750" marR="0" lvl="0" indent="-285750" algn="l" defTabSz="914400" rtl="0" eaLnBrk="0" fontAlgn="base" latinLnBrk="0" hangingPunct="0">
              <a:lnSpc>
                <a:spcPts val="3300"/>
              </a:lnSpc>
              <a:spcBef>
                <a:spcPts val="0"/>
              </a:spcBef>
              <a:spcAft>
                <a:spcPct val="0"/>
              </a:spcAft>
              <a:buClr>
                <a:srgbClr val="0070C0"/>
              </a:buClr>
              <a:buSzPct val="60000"/>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方法：</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编码的方法让每一个码元携带更多比特的信息量</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2947" name="文本占位符 2"/>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提高信息的传输速率的方法</a:t>
            </a:r>
            <a:endParaRPr lang="zh-CN" altLang="en-US" dirty="0">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27063" y="2338388"/>
            <a:ext cx="7889875" cy="2628900"/>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9" name="组合 18"/>
          <p:cNvGrpSpPr/>
          <p:nvPr/>
        </p:nvGrpSpPr>
        <p:grpSpPr>
          <a:xfrm>
            <a:off x="836613" y="3829050"/>
            <a:ext cx="7478712" cy="417513"/>
            <a:chOff x="836024" y="3119437"/>
            <a:chExt cx="7479822" cy="418120"/>
          </a:xfrm>
        </p:grpSpPr>
        <p:sp>
          <p:nvSpPr>
            <p:cNvPr id="82957" name="Text Box 26"/>
            <p:cNvSpPr txBox="1"/>
            <p:nvPr/>
          </p:nvSpPr>
          <p:spPr>
            <a:xfrm>
              <a:off x="836024" y="3119437"/>
              <a:ext cx="4897766" cy="400110"/>
            </a:xfrm>
            <a:prstGeom prst="rect">
              <a:avLst/>
            </a:prstGeom>
            <a:noFill/>
            <a:ln w="9525">
              <a:noFill/>
            </a:ln>
          </p:spPr>
          <p:txBody>
            <a:bodyPr>
              <a:spAutoFit/>
            </a:bodyPr>
            <a:p>
              <a:pPr>
                <a:buNone/>
              </a:pP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M1 =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5</a:t>
              </a: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3  </a:t>
              </a: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0  </a:t>
              </a: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6  </a:t>
              </a: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7 </a:t>
              </a:r>
              <a:r>
                <a:rPr lang="en-US"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   </a:t>
              </a:r>
              <a:r>
                <a:rPr lang="el-GR" altLang="zh-CN" sz="2000" b="1"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1" baseline="-25000" dirty="0">
                  <a:solidFill>
                    <a:srgbClr val="CC00CC"/>
                  </a:solidFill>
                  <a:latin typeface="微软雅黑" panose="020B0503020204020204" pitchFamily="34" charset="-122"/>
                  <a:ea typeface="微软雅黑" panose="020B0503020204020204" pitchFamily="34" charset="-122"/>
                  <a:sym typeface="Symbol" panose="05050102010706020507" pitchFamily="18" charset="2"/>
                </a:rPr>
                <a:t>2</a:t>
              </a:r>
              <a:endParaRPr lang="en-US" altLang="zh-CN" sz="2000" b="1" baseline="-25000" dirty="0">
                <a:solidFill>
                  <a:srgbClr val="CC00CC"/>
                </a:solidFill>
                <a:latin typeface="微软雅黑" panose="020B0503020204020204" pitchFamily="34" charset="-122"/>
                <a:ea typeface="微软雅黑" panose="020B0503020204020204" pitchFamily="34" charset="-122"/>
              </a:endParaRPr>
            </a:p>
          </p:txBody>
        </p:sp>
        <p:grpSp>
          <p:nvGrpSpPr>
            <p:cNvPr id="82958" name="组合 15"/>
            <p:cNvGrpSpPr/>
            <p:nvPr/>
          </p:nvGrpSpPr>
          <p:grpSpPr>
            <a:xfrm>
              <a:off x="5608325" y="3168225"/>
              <a:ext cx="2707521" cy="369332"/>
              <a:chOff x="5608325" y="3142098"/>
              <a:chExt cx="2707521" cy="369332"/>
            </a:xfrm>
          </p:grpSpPr>
          <p:sp>
            <p:nvSpPr>
              <p:cNvPr id="82959" name="文本框 6"/>
              <p:cNvSpPr txBox="1"/>
              <p:nvPr/>
            </p:nvSpPr>
            <p:spPr>
              <a:xfrm>
                <a:off x="6983434" y="3142098"/>
                <a:ext cx="1332412" cy="369332"/>
              </a:xfrm>
              <a:prstGeom prst="rect">
                <a:avLst/>
              </a:prstGeom>
              <a:solidFill>
                <a:srgbClr val="66FF66"/>
              </a:solidFill>
              <a:ln w="9525">
                <a:noFill/>
              </a:ln>
            </p:spPr>
            <p:txBody>
              <a:bodyPr>
                <a:spAutoFit/>
              </a:bodyPr>
              <a:p>
                <a:pPr>
                  <a:buNone/>
                </a:pPr>
                <a:r>
                  <a:rPr lang="en-US" altLang="zh-CN" b="1" dirty="0">
                    <a:latin typeface="微软雅黑" panose="020B0503020204020204" pitchFamily="34" charset="-122"/>
                    <a:ea typeface="微软雅黑" panose="020B0503020204020204" pitchFamily="34" charset="-122"/>
                  </a:rPr>
                  <a:t>3 bit/</a:t>
                </a:r>
                <a:r>
                  <a:rPr lang="zh-CN" altLang="en-US" b="1" dirty="0">
                    <a:latin typeface="微软雅黑" panose="020B0503020204020204" pitchFamily="34" charset="-122"/>
                    <a:ea typeface="微软雅黑" panose="020B0503020204020204" pitchFamily="34" charset="-122"/>
                  </a:rPr>
                  <a:t>码元</a:t>
                </a:r>
                <a:endParaRPr lang="zh-CN" altLang="en-US" b="1"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5608325" y="3344182"/>
                <a:ext cx="1297577" cy="0"/>
              </a:xfrm>
              <a:prstGeom prst="straightConnector1">
                <a:avLst/>
              </a:prstGeom>
              <a:ln w="38100">
                <a:solidFill>
                  <a:srgbClr val="CC00CC"/>
                </a:solidFill>
                <a:prstDash val="sysDash"/>
                <a:headEnd w="lg" len="lg"/>
                <a:tailEnd type="stealth" w="med" len="lg"/>
              </a:ln>
            </p:spPr>
            <p:style>
              <a:lnRef idx="1">
                <a:schemeClr val="dk1"/>
              </a:lnRef>
              <a:fillRef idx="0">
                <a:schemeClr val="dk1"/>
              </a:fillRef>
              <a:effectRef idx="0">
                <a:schemeClr val="dk1"/>
              </a:effectRef>
              <a:fontRef idx="minor">
                <a:schemeClr val="tx1"/>
              </a:fontRef>
            </p:style>
          </p:cxnSp>
        </p:grpSp>
      </p:grpSp>
      <p:grpSp>
        <p:nvGrpSpPr>
          <p:cNvPr id="82950" name="组合 17"/>
          <p:cNvGrpSpPr/>
          <p:nvPr/>
        </p:nvGrpSpPr>
        <p:grpSpPr>
          <a:xfrm>
            <a:off x="635000" y="2382838"/>
            <a:ext cx="7680325" cy="811212"/>
            <a:chOff x="635725" y="1673809"/>
            <a:chExt cx="7680121" cy="810478"/>
          </a:xfrm>
        </p:grpSpPr>
        <p:sp>
          <p:nvSpPr>
            <p:cNvPr id="82953" name="矩形 4"/>
            <p:cNvSpPr/>
            <p:nvPr/>
          </p:nvSpPr>
          <p:spPr>
            <a:xfrm>
              <a:off x="635725" y="1673809"/>
              <a:ext cx="5286104" cy="810478"/>
            </a:xfrm>
            <a:prstGeom prst="rect">
              <a:avLst/>
            </a:prstGeom>
            <a:noFill/>
            <a:ln w="9525">
              <a:noFill/>
            </a:ln>
          </p:spPr>
          <p:txBody>
            <a:bodyPr>
              <a:spAutoFit/>
            </a:bodyPr>
            <a:p>
              <a:pPr>
                <a:lnSpc>
                  <a:spcPts val="2800"/>
                </a:lnSpc>
                <a:buNone/>
              </a:pPr>
              <a:r>
                <a:rPr lang="zh-CN" altLang="en-US" sz="2000" b="1" dirty="0">
                  <a:latin typeface="微软雅黑" panose="020B0503020204020204" pitchFamily="34" charset="-122"/>
                  <a:ea typeface="微软雅黑" panose="020B0503020204020204" pitchFamily="34" charset="-122"/>
                </a:rPr>
                <a:t>例： </a:t>
              </a:r>
              <a:endParaRPr lang="en-US" altLang="zh-CN" sz="2000" b="1" dirty="0">
                <a:latin typeface="微软雅黑" panose="020B0503020204020204" pitchFamily="34" charset="-122"/>
                <a:ea typeface="微软雅黑" panose="020B0503020204020204" pitchFamily="34" charset="-122"/>
              </a:endParaRPr>
            </a:p>
            <a:p>
              <a:pPr>
                <a:lnSpc>
                  <a:spcPts val="2800"/>
                </a:lnSpc>
                <a:buNone/>
              </a:pPr>
              <a:r>
                <a:rPr lang="zh-CN" altLang="en-US" sz="2000" b="1" dirty="0">
                  <a:latin typeface="微软雅黑" panose="020B0503020204020204" pitchFamily="34" charset="-122"/>
                  <a:ea typeface="微软雅黑" panose="020B0503020204020204" pitchFamily="34" charset="-122"/>
                </a:rPr>
                <a:t>基带信号 </a:t>
              </a:r>
              <a:r>
                <a:rPr lang="en-US" altLang="zh-CN" sz="2000" b="1" dirty="0">
                  <a:solidFill>
                    <a:srgbClr val="0000FF"/>
                  </a:solidFill>
                  <a:latin typeface="微软雅黑" panose="020B0503020204020204" pitchFamily="34" charset="-122"/>
                  <a:ea typeface="微软雅黑" panose="020B0503020204020204" pitchFamily="34" charset="-122"/>
                </a:rPr>
                <a:t>M = 101011000110111010…… </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grpSp>
          <p:nvGrpSpPr>
            <p:cNvPr id="82954" name="组合 14"/>
            <p:cNvGrpSpPr/>
            <p:nvPr/>
          </p:nvGrpSpPr>
          <p:grpSpPr>
            <a:xfrm>
              <a:off x="6000206" y="2087233"/>
              <a:ext cx="2315640" cy="369332"/>
              <a:chOff x="6000206" y="2087233"/>
              <a:chExt cx="2315640" cy="369332"/>
            </a:xfrm>
          </p:grpSpPr>
          <p:sp>
            <p:nvSpPr>
              <p:cNvPr id="82955" name="文本框 7"/>
              <p:cNvSpPr txBox="1"/>
              <p:nvPr/>
            </p:nvSpPr>
            <p:spPr>
              <a:xfrm>
                <a:off x="6983434" y="2087233"/>
                <a:ext cx="1332412" cy="369332"/>
              </a:xfrm>
              <a:prstGeom prst="rect">
                <a:avLst/>
              </a:prstGeom>
              <a:solidFill>
                <a:srgbClr val="FFC000"/>
              </a:solidFill>
              <a:ln w="9525">
                <a:noFill/>
              </a:ln>
            </p:spPr>
            <p:txBody>
              <a:bodyPr>
                <a:spAutoFit/>
              </a:bodyPr>
              <a:p>
                <a:pPr>
                  <a:buNone/>
                </a:pPr>
                <a:r>
                  <a:rPr lang="en-US" altLang="zh-CN" b="1" dirty="0">
                    <a:latin typeface="微软雅黑" panose="020B0503020204020204" pitchFamily="34" charset="-122"/>
                    <a:ea typeface="微软雅黑" panose="020B0503020204020204" pitchFamily="34" charset="-122"/>
                  </a:rPr>
                  <a:t>1 bit/</a:t>
                </a:r>
                <a:r>
                  <a:rPr lang="zh-CN" altLang="en-US" b="1" dirty="0">
                    <a:latin typeface="微软雅黑" panose="020B0503020204020204" pitchFamily="34" charset="-122"/>
                    <a:ea typeface="微软雅黑" panose="020B0503020204020204" pitchFamily="34" charset="-122"/>
                  </a:rPr>
                  <a:t>码元</a:t>
                </a:r>
                <a:endParaRPr lang="zh-CN" altLang="en-US" b="1" dirty="0">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6000206" y="2271899"/>
                <a:ext cx="905696" cy="0"/>
              </a:xfrm>
              <a:prstGeom prst="straightConnector1">
                <a:avLst/>
              </a:prstGeom>
              <a:ln w="38100">
                <a:solidFill>
                  <a:srgbClr val="0000FF"/>
                </a:solidFill>
                <a:prstDash val="sysDash"/>
                <a:headEnd w="lg" len="lg"/>
                <a:tailEnd type="stealth" w="med" len="lg"/>
              </a:ln>
            </p:spPr>
            <p:style>
              <a:lnRef idx="1">
                <a:schemeClr val="dk1"/>
              </a:lnRef>
              <a:fillRef idx="0">
                <a:schemeClr val="dk1"/>
              </a:fillRef>
              <a:effectRef idx="0">
                <a:schemeClr val="dk1"/>
              </a:effectRef>
              <a:fontRef idx="minor">
                <a:schemeClr val="tx1"/>
              </a:fontRef>
            </p:style>
          </p:cxnSp>
        </p:grpSp>
      </p:grpSp>
      <p:sp>
        <p:nvSpPr>
          <p:cNvPr id="14" name="矩形 13"/>
          <p:cNvSpPr/>
          <p:nvPr/>
        </p:nvSpPr>
        <p:spPr>
          <a:xfrm>
            <a:off x="836613" y="4424363"/>
            <a:ext cx="7583487" cy="369887"/>
          </a:xfrm>
          <a:prstGeom prst="rect">
            <a:avLst/>
          </a:prstGeom>
          <a:solidFill>
            <a:srgbClr val="00CCFF"/>
          </a:solidFill>
          <a:ln w="9525">
            <a:noFill/>
          </a:ln>
        </p:spPr>
        <p:txBody>
          <a:bodyPr>
            <a:spAutoFit/>
          </a:bodyPr>
          <a:p>
            <a:pPr algn="ctr">
              <a:buNone/>
            </a:pPr>
            <a:r>
              <a:rPr lang="zh-CN" altLang="en-US" b="1" dirty="0">
                <a:latin typeface="微软雅黑" panose="020B0503020204020204" pitchFamily="34" charset="-122"/>
                <a:ea typeface="微软雅黑" panose="020B0503020204020204" pitchFamily="34" charset="-122"/>
              </a:rPr>
              <a:t>若以同样的速率发送码元，则同样时间所传送的信息量就提高到了 </a:t>
            </a: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倍。</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635000" y="3151188"/>
            <a:ext cx="6348413" cy="811212"/>
          </a:xfrm>
          <a:prstGeom prst="rect">
            <a:avLst/>
          </a:prstGeom>
          <a:noFill/>
          <a:ln w="9525">
            <a:noFill/>
          </a:ln>
        </p:spPr>
        <p:txBody>
          <a:bodyPr>
            <a:spAutoFit/>
          </a:bodyPr>
          <a:p>
            <a:pPr>
              <a:lnSpc>
                <a:spcPts val="2800"/>
              </a:lnSpc>
              <a:buNone/>
            </a:pPr>
            <a:r>
              <a:rPr lang="zh-CN" altLang="en-US" sz="2000" b="1" dirty="0">
                <a:latin typeface="微软雅黑" panose="020B0503020204020204" pitchFamily="34" charset="-122"/>
                <a:ea typeface="微软雅黑" panose="020B0503020204020204" pitchFamily="34" charset="-122"/>
              </a:rPr>
              <a:t>将信号中的每 </a:t>
            </a: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个比特编为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组：</a:t>
            </a:r>
            <a:endParaRPr lang="zh-CN" altLang="en-US" sz="2000" b="1" dirty="0">
              <a:latin typeface="微软雅黑" panose="020B0503020204020204" pitchFamily="34" charset="-122"/>
              <a:ea typeface="微软雅黑" panose="020B0503020204020204" pitchFamily="34" charset="-122"/>
            </a:endParaRPr>
          </a:p>
          <a:p>
            <a:pPr>
              <a:lnSpc>
                <a:spcPts val="2800"/>
              </a:lnSpc>
              <a:buNone/>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101 011 000 110 111 010 ……</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1000"/>
                                        <p:tgtEl>
                                          <p:spTgt spid="19"/>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占位符 2"/>
          <p:cNvSpPr>
            <a:spLocks noGrp="1"/>
          </p:cNvSpPr>
          <p:nvPr>
            <p:ph type="body" sz="quarter" idx="11" hasCustomPrompt="1"/>
          </p:nvPr>
        </p:nvSpPr>
        <p:spPr>
          <a:xfrm>
            <a:off x="1249363" y="812800"/>
            <a:ext cx="6632575" cy="471488"/>
          </a:xfrm>
          <a:ln/>
        </p:spPr>
        <p:txBody>
          <a:bodyPr vert="horz" wrap="square" lIns="91440" tIns="45720" rIns="91440" bIns="45720" anchor="ctr" anchorCtr="0"/>
          <a:p>
            <a:pPr>
              <a:buSzPct val="60000"/>
            </a:pPr>
            <a:r>
              <a:rPr lang="zh-CN" altLang="en-US" dirty="0">
                <a:latin typeface="微软雅黑" panose="020B0503020204020204" pitchFamily="34" charset="-122"/>
                <a:ea typeface="微软雅黑" panose="020B0503020204020204" pitchFamily="34" charset="-122"/>
                <a:cs typeface="+mn-cs"/>
              </a:rPr>
              <a:t>复用技术</a:t>
            </a:r>
            <a:endParaRPr lang="zh-CN" altLang="en-US" dirty="0">
              <a:latin typeface="微软雅黑" panose="020B0503020204020204" pitchFamily="34" charset="-122"/>
              <a:ea typeface="微软雅黑" panose="020B0503020204020204" pitchFamily="34" charset="-122"/>
              <a:cs typeface="+mn-cs"/>
            </a:endParaRPr>
          </a:p>
        </p:txBody>
      </p:sp>
      <p:sp>
        <p:nvSpPr>
          <p:cNvPr id="84995" name="矩形 12"/>
          <p:cNvSpPr/>
          <p:nvPr/>
        </p:nvSpPr>
        <p:spPr>
          <a:xfrm>
            <a:off x="755650" y="2133600"/>
            <a:ext cx="7993063" cy="2014538"/>
          </a:xfrm>
          <a:prstGeom prst="rect">
            <a:avLst/>
          </a:prstGeom>
          <a:noFill/>
          <a:ln w="9525">
            <a:noFill/>
          </a:ln>
        </p:spPr>
        <p:txBody>
          <a:bodyPr>
            <a:spAutoFit/>
          </a:bodyPr>
          <a:p>
            <a:pPr marL="342900" indent="-342900" eaLnBrk="1" hangingPunct="1">
              <a:lnSpc>
                <a:spcPts val="3000"/>
              </a:lnSpc>
              <a:buClr>
                <a:srgbClr val="0066CC"/>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复用</a:t>
            </a: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(multiplexing) </a:t>
            </a:r>
            <a:r>
              <a:rPr lang="zh-CN" altLang="en-US" sz="2000" b="1" dirty="0">
                <a:solidFill>
                  <a:srgbClr val="000000"/>
                </a:solidFill>
                <a:latin typeface="微软雅黑" panose="020B0503020204020204" pitchFamily="34" charset="-122"/>
                <a:ea typeface="微软雅黑" panose="020B0503020204020204" pitchFamily="34" charset="-122"/>
              </a:rPr>
              <a:t>：允许用户使用一个共享信道进行通信。</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ts val="3000"/>
              </a:lnSpc>
              <a:buClr>
                <a:srgbClr val="0066CC"/>
              </a:buClr>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rPr>
              <a:t>频分复用 </a:t>
            </a:r>
            <a:r>
              <a:rPr lang="en-US" altLang="zh-CN" sz="2000" b="1" dirty="0">
                <a:solidFill>
                  <a:srgbClr val="000000"/>
                </a:solidFill>
                <a:latin typeface="微软雅黑" panose="020B0503020204020204" pitchFamily="34" charset="-122"/>
                <a:ea typeface="微软雅黑" panose="020B0503020204020204" pitchFamily="34" charset="-122"/>
              </a:rPr>
              <a:t>FDM</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ts val="3000"/>
              </a:lnSpc>
              <a:buClr>
                <a:srgbClr val="0066CC"/>
              </a:buClr>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rPr>
              <a:t>时分复用 </a:t>
            </a:r>
            <a:r>
              <a:rPr lang="en-US" altLang="zh-CN" sz="2000" b="1" dirty="0">
                <a:solidFill>
                  <a:srgbClr val="000000"/>
                </a:solidFill>
                <a:latin typeface="微软雅黑" panose="020B0503020204020204" pitchFamily="34" charset="-122"/>
                <a:ea typeface="微软雅黑" panose="020B0503020204020204" pitchFamily="34" charset="-122"/>
              </a:rPr>
              <a:t>TDM</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ts val="3000"/>
              </a:lnSpc>
              <a:buClr>
                <a:srgbClr val="0066CC"/>
              </a:buClr>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rPr>
              <a:t>波分复用 </a:t>
            </a:r>
            <a:r>
              <a:rPr lang="en-US" altLang="zh-CN" sz="2000" b="1" dirty="0">
                <a:solidFill>
                  <a:srgbClr val="000000"/>
                </a:solidFill>
                <a:latin typeface="微软雅黑" panose="020B0503020204020204" pitchFamily="34" charset="-122"/>
                <a:ea typeface="微软雅黑" panose="020B0503020204020204" pitchFamily="34" charset="-122"/>
              </a:rPr>
              <a:t>WDM</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ts val="3000"/>
              </a:lnSpc>
              <a:buClr>
                <a:srgbClr val="0066CC"/>
              </a:buClr>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rPr>
              <a:t>码分多址 </a:t>
            </a:r>
            <a:r>
              <a:rPr lang="en-US" altLang="zh-CN" sz="2000" b="1" dirty="0">
                <a:solidFill>
                  <a:srgbClr val="000000"/>
                </a:solidFill>
                <a:latin typeface="微软雅黑" panose="020B0503020204020204" pitchFamily="34" charset="-122"/>
                <a:ea typeface="微软雅黑" panose="020B0503020204020204" pitchFamily="34" charset="-122"/>
              </a:rPr>
              <a:t>CDMA</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b" anchorCtr="0"/>
          <a:p>
            <a:pPr eaLnBrk="1" hangingPunct="1"/>
            <a:r>
              <a:rPr lang="zh-CN" altLang="en-US" dirty="0"/>
              <a:t>如何通信的工程实现</a:t>
            </a:r>
            <a:r>
              <a:rPr lang="en-US" altLang="zh-CN" dirty="0"/>
              <a:t>?</a:t>
            </a:r>
            <a:endParaRPr lang="zh-CN" altLang="en-US" dirty="0"/>
          </a:p>
        </p:txBody>
      </p:sp>
      <p:sp>
        <p:nvSpPr>
          <p:cNvPr id="87043" name="Rectangle 3"/>
          <p:cNvSpPr>
            <a:spLocks noGrp="1"/>
          </p:cNvSpPr>
          <p:nvPr>
            <p:ph idx="1"/>
          </p:nvPr>
        </p:nvSpPr>
        <p:spPr>
          <a:xfrm>
            <a:off x="468313" y="1978025"/>
            <a:ext cx="8351837" cy="4114800"/>
          </a:xfrm>
          <a:ln/>
        </p:spPr>
        <p:txBody>
          <a:bodyPr vert="horz" wrap="square" lIns="91440" tIns="45720" rIns="91440" bIns="45720" anchor="t" anchorCtr="0"/>
          <a:p>
            <a:pPr eaLnBrk="1" hangingPunct="1">
              <a:buNone/>
            </a:pPr>
            <a:r>
              <a:rPr lang="zh-CN" altLang="en-US" sz="2800" b="1" dirty="0"/>
              <a:t>物理层：</a:t>
            </a:r>
            <a:endParaRPr lang="zh-CN" altLang="en-US" sz="2800" b="1" dirty="0"/>
          </a:p>
          <a:p>
            <a:pPr eaLnBrk="1" hangingPunct="1">
              <a:buNone/>
            </a:pPr>
            <a:r>
              <a:rPr lang="zh-CN" altLang="en-US" sz="2800" b="1" dirty="0"/>
              <a:t>    </a:t>
            </a:r>
            <a:r>
              <a:rPr lang="en-US" altLang="zh-CN" sz="2800" b="1" dirty="0"/>
              <a:t>(1) </a:t>
            </a:r>
            <a:r>
              <a:rPr lang="zh-CN" altLang="en-US" sz="2800" b="1" dirty="0"/>
              <a:t>机械特性</a:t>
            </a:r>
            <a:endParaRPr lang="zh-CN" altLang="en-US" sz="2800" b="1" dirty="0"/>
          </a:p>
          <a:p>
            <a:pPr eaLnBrk="1" hangingPunct="1">
              <a:buNone/>
            </a:pPr>
            <a:r>
              <a:rPr lang="zh-CN" altLang="en-US" sz="2800" b="1" dirty="0"/>
              <a:t>    </a:t>
            </a:r>
            <a:r>
              <a:rPr lang="en-US" altLang="zh-CN" sz="2800" b="1" dirty="0"/>
              <a:t>(2) </a:t>
            </a:r>
            <a:r>
              <a:rPr lang="zh-CN" altLang="en-US" sz="2800" b="1" dirty="0"/>
              <a:t>电气特性</a:t>
            </a:r>
            <a:endParaRPr lang="zh-CN" altLang="en-US" sz="2800" b="1" dirty="0"/>
          </a:p>
          <a:p>
            <a:pPr eaLnBrk="1" hangingPunct="1">
              <a:buNone/>
            </a:pPr>
            <a:r>
              <a:rPr lang="zh-CN" altLang="en-US" sz="2800" b="1" dirty="0"/>
              <a:t>    </a:t>
            </a:r>
            <a:r>
              <a:rPr lang="en-US" altLang="zh-CN" sz="2800" b="1" dirty="0"/>
              <a:t>(3) </a:t>
            </a:r>
            <a:r>
              <a:rPr lang="zh-CN" altLang="en-US" sz="2800" b="1" dirty="0"/>
              <a:t>功能特性</a:t>
            </a:r>
            <a:endParaRPr lang="zh-CN" altLang="en-US" sz="2800" b="1" dirty="0"/>
          </a:p>
          <a:p>
            <a:pPr eaLnBrk="1" hangingPunct="1">
              <a:buNone/>
            </a:pPr>
            <a:r>
              <a:rPr lang="zh-CN" altLang="en-US" sz="2800" b="1" dirty="0"/>
              <a:t>    </a:t>
            </a:r>
            <a:r>
              <a:rPr lang="en-US" altLang="zh-CN" sz="2800" b="1" dirty="0"/>
              <a:t>(4) </a:t>
            </a:r>
            <a:r>
              <a:rPr lang="zh-CN" altLang="en-US" sz="2800" b="1" dirty="0"/>
              <a:t>规程特性</a:t>
            </a:r>
            <a:endParaRPr lang="zh-CN" altLang="en-US" sz="2800" b="1" dirty="0"/>
          </a:p>
          <a:p>
            <a:pPr eaLnBrk="1" hangingPunct="1">
              <a:buNone/>
            </a:pPr>
            <a:r>
              <a:rPr lang="zh-CN" altLang="en-US" sz="2800" dirty="0"/>
              <a:t>介质与设备：</a:t>
            </a:r>
            <a:endParaRPr lang="zh-CN" altLang="en-US" sz="2800" dirty="0"/>
          </a:p>
          <a:p>
            <a:pPr eaLnBrk="1" hangingPunct="1">
              <a:buNone/>
            </a:pPr>
            <a:r>
              <a:rPr lang="zh-CN" altLang="en-US" sz="2800" dirty="0"/>
              <a:t>    电通信：双绞线、同轴电缆、网卡、调制解调器</a:t>
            </a:r>
            <a:endParaRPr lang="zh-CN" altLang="en-US" sz="2800" dirty="0"/>
          </a:p>
          <a:p>
            <a:pPr eaLnBrk="1" hangingPunct="1">
              <a:buNone/>
            </a:pPr>
            <a:r>
              <a:rPr lang="zh-CN" altLang="en-US" sz="2800" dirty="0"/>
              <a:t>    光通信：光纤、光纤转发器（光电转换）</a:t>
            </a:r>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838200" y="214313"/>
            <a:ext cx="8126413" cy="1462087"/>
          </a:xfrm>
          <a:ln/>
        </p:spPr>
        <p:txBody>
          <a:bodyPr vert="horz" wrap="square" lIns="91440" tIns="45720" rIns="91440" bIns="45720" anchor="b" anchorCtr="0"/>
          <a:p>
            <a:pPr eaLnBrk="1" hangingPunct="1"/>
            <a:r>
              <a:rPr lang="zh-CN" altLang="en-US" sz="2800" dirty="0">
                <a:ea typeface="仿宋_GB2312" pitchFamily="49" charset="-122"/>
              </a:rPr>
              <a:t>如何在不可靠的物理通信上建立可靠的数据通信？</a:t>
            </a:r>
            <a:endParaRPr lang="zh-CN" altLang="en-US" sz="2800" dirty="0">
              <a:ea typeface="仿宋_GB2312" pitchFamily="49" charset="-122"/>
            </a:endParaRPr>
          </a:p>
        </p:txBody>
      </p:sp>
      <p:sp>
        <p:nvSpPr>
          <p:cNvPr id="88067" name="Rectangle 3"/>
          <p:cNvSpPr>
            <a:spLocks noGrp="1"/>
          </p:cNvSpPr>
          <p:nvPr>
            <p:ph idx="1"/>
          </p:nvPr>
        </p:nvSpPr>
        <p:spPr>
          <a:xfrm>
            <a:off x="609600" y="2017713"/>
            <a:ext cx="8305800" cy="4114800"/>
          </a:xfrm>
          <a:ln/>
        </p:spPr>
        <p:txBody>
          <a:bodyPr vert="horz" wrap="square" lIns="91440" tIns="45720" rIns="91440" bIns="45720" anchor="t" anchorCtr="0"/>
          <a:p>
            <a:pPr eaLnBrk="1" hangingPunct="1">
              <a:buNone/>
            </a:pPr>
            <a:r>
              <a:rPr lang="zh-CN" altLang="en-US" sz="2400" dirty="0">
                <a:latin typeface="仿宋_GB2312" pitchFamily="49" charset="-122"/>
                <a:ea typeface="仿宋_GB2312" pitchFamily="49" charset="-122"/>
              </a:rPr>
              <a:t>通信约束：</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  接收端收到某个信号后，其不能仅依靠该信号本身来判断</a:t>
            </a:r>
            <a:endParaRPr lang="en-US" altLang="zh-CN" sz="2400" dirty="0">
              <a:latin typeface="仿宋_GB2312" pitchFamily="49" charset="-122"/>
              <a:ea typeface="仿宋_GB2312" pitchFamily="49" charset="-122"/>
            </a:endParaRPr>
          </a:p>
          <a:p>
            <a:pPr eaLnBrk="1" hangingPunct="1">
              <a:buNone/>
            </a:pP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是否出了差错？</a:t>
            </a:r>
            <a:endParaRPr lang="zh-CN" altLang="en-US" sz="2400" dirty="0">
              <a:latin typeface="仿宋_GB2312" pitchFamily="49" charset="-122"/>
              <a:ea typeface="仿宋_GB2312" pitchFamily="49" charset="-122"/>
            </a:endParaRPr>
          </a:p>
          <a:p>
            <a:pPr eaLnBrk="1" hangingPunct="1">
              <a:buNone/>
            </a:pP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解决办法：</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附加冗余信息或冗余信号让接收端可以检查出差错：奇偶检验、检验和、</a:t>
            </a:r>
            <a:r>
              <a:rPr lang="en-US" altLang="zh-CN" sz="2400" b="1" dirty="0">
                <a:latin typeface="仿宋_GB2312" pitchFamily="49" charset="-122"/>
                <a:ea typeface="仿宋_GB2312" pitchFamily="49" charset="-122"/>
              </a:rPr>
              <a:t>CRC</a:t>
            </a:r>
            <a:r>
              <a:rPr lang="zh-CN" altLang="en-US" sz="2400" dirty="0">
                <a:latin typeface="仿宋_GB2312" pitchFamily="49" charset="-122"/>
                <a:ea typeface="仿宋_GB2312" pitchFamily="49" charset="-122"/>
              </a:rPr>
              <a:t>、海明码等</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反馈重传解决可靠通信</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     。。。</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   这就是</a:t>
            </a:r>
            <a:r>
              <a:rPr lang="zh-CN" altLang="en-US" sz="2400" b="1" dirty="0">
                <a:solidFill>
                  <a:schemeClr val="hlink"/>
                </a:solidFill>
                <a:latin typeface="仿宋_GB2312" pitchFamily="49" charset="-122"/>
                <a:ea typeface="仿宋_GB2312" pitchFamily="49" charset="-122"/>
              </a:rPr>
              <a:t>数据链路层</a:t>
            </a:r>
            <a:endParaRPr lang="zh-CN" altLang="en-US" sz="2400" b="1" dirty="0">
              <a:solidFill>
                <a:schemeClr val="hlink"/>
              </a:solidFill>
              <a:latin typeface="仿宋_GB2312" pitchFamily="49" charset="-122"/>
              <a:ea typeface="仿宋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AutoShape 5"/>
          <p:cNvSpPr/>
          <p:nvPr/>
        </p:nvSpPr>
        <p:spPr>
          <a:xfrm>
            <a:off x="466725" y="1477963"/>
            <a:ext cx="8128000" cy="388937"/>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89091" name="Rectangle 6"/>
          <p:cNvSpPr/>
          <p:nvPr/>
        </p:nvSpPr>
        <p:spPr>
          <a:xfrm>
            <a:off x="3470275" y="1441450"/>
            <a:ext cx="2122488" cy="461963"/>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9092" name="Rectangle 8"/>
          <p:cNvSpPr/>
          <p:nvPr/>
        </p:nvSpPr>
        <p:spPr>
          <a:xfrm>
            <a:off x="755650" y="2205038"/>
            <a:ext cx="8129588" cy="1482725"/>
          </a:xfrm>
          <a:prstGeom prst="rect">
            <a:avLst/>
          </a:prstGeom>
          <a:noFill/>
          <a:ln w="9525">
            <a:noFill/>
          </a:ln>
        </p:spPr>
        <p:txBody>
          <a:bodyPr>
            <a:spAutoFit/>
          </a:bodyPr>
          <a:p>
            <a:pPr marL="443230" indent="-342900">
              <a:lnSpc>
                <a:spcPts val="3300"/>
              </a:lnSpc>
              <a:spcAft>
                <a:spcPts val="600"/>
              </a:spcAft>
              <a:buClr>
                <a:srgbClr val="7030A0"/>
              </a:buClr>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封装成帧</a:t>
            </a:r>
            <a:endParaRPr lang="en-US" altLang="zh-CN" sz="2400" b="1" dirty="0">
              <a:latin typeface="微软雅黑" panose="020B0503020204020204" pitchFamily="34" charset="-122"/>
              <a:ea typeface="微软雅黑" panose="020B0503020204020204" pitchFamily="34" charset="-122"/>
            </a:endParaRPr>
          </a:p>
          <a:p>
            <a:pPr marL="443230" indent="-342900">
              <a:lnSpc>
                <a:spcPts val="3300"/>
              </a:lnSpc>
              <a:spcAft>
                <a:spcPts val="600"/>
              </a:spcAft>
              <a:buClr>
                <a:srgbClr val="7030A0"/>
              </a:buClr>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透明传输</a:t>
            </a:r>
            <a:endParaRPr lang="en-US" altLang="zh-CN" sz="2400" b="1" dirty="0">
              <a:latin typeface="微软雅黑" panose="020B0503020204020204" pitchFamily="34" charset="-122"/>
              <a:ea typeface="微软雅黑" panose="020B0503020204020204" pitchFamily="34" charset="-122"/>
            </a:endParaRPr>
          </a:p>
          <a:p>
            <a:pPr marL="443230" indent="-342900">
              <a:lnSpc>
                <a:spcPts val="3300"/>
              </a:lnSpc>
              <a:spcAft>
                <a:spcPts val="600"/>
              </a:spcAft>
              <a:buClr>
                <a:srgbClr val="7030A0"/>
              </a:buClr>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差错控制 </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ln/>
        </p:spPr>
        <p:txBody>
          <a:bodyPr vert="horz" wrap="square" lIns="91440" tIns="45720" rIns="91440" bIns="45720" anchor="b" anchorCtr="0"/>
          <a:p>
            <a:pPr marL="342900" indent="-342900" eaLnBrk="1" hangingPunct="1">
              <a:buNone/>
            </a:pPr>
            <a:r>
              <a:rPr lang="en-US" altLang="zh-CN" sz="4000" dirty="0"/>
              <a:t>1.1 </a:t>
            </a:r>
            <a:r>
              <a:rPr lang="zh-CN" altLang="en-US" sz="4000" dirty="0"/>
              <a:t>互联网的组成</a:t>
            </a:r>
            <a:endParaRPr lang="zh-CN" altLang="en-US" sz="4000" dirty="0"/>
          </a:p>
        </p:txBody>
      </p:sp>
      <p:sp>
        <p:nvSpPr>
          <p:cNvPr id="4" name="内容占位符 2"/>
          <p:cNvSpPr txBox="1"/>
          <p:nvPr/>
        </p:nvSpPr>
        <p:spPr>
          <a:xfrm>
            <a:off x="808038" y="2205038"/>
            <a:ext cx="8129588" cy="3313113"/>
          </a:xfrm>
          <a:prstGeom prst="rect">
            <a:avLst/>
          </a:prstGeom>
        </p:spPr>
        <p:txBody>
          <a:bodyPr/>
          <a:lstStyle>
            <a:lvl1pPr marL="342900" indent="-342900" algn="l" rtl="0" fontAlgn="base">
              <a:lnSpc>
                <a:spcPts val="3000"/>
              </a:lnSpc>
              <a:spcBef>
                <a:spcPts val="0"/>
              </a:spcBef>
              <a:spcAft>
                <a:spcPts val="0"/>
              </a:spcAft>
              <a:buClr>
                <a:srgbClr val="0066CC"/>
              </a:buClr>
              <a:buFont typeface="Wingdings" panose="05000000000000000000" pitchFamily="2" charset="2"/>
              <a:buChar char="l"/>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lnSpc>
                <a:spcPts val="3000"/>
              </a:lnSpc>
              <a:spcBef>
                <a:spcPts val="0"/>
              </a:spcBef>
              <a:spcAft>
                <a:spcPts val="0"/>
              </a:spcAft>
              <a:buClr>
                <a:schemeClr val="accent6">
                  <a:lumMod val="50000"/>
                </a:schemeClr>
              </a:buClr>
              <a:buFont typeface="Wingdings" panose="05000000000000000000" pitchFamily="2" charset="2"/>
              <a:buChar char="u"/>
              <a:defRPr sz="1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fontAlgn="base">
              <a:lnSpc>
                <a:spcPts val="3000"/>
              </a:lnSpc>
              <a:spcBef>
                <a:spcPts val="0"/>
              </a:spcBef>
              <a:spcAft>
                <a:spcPts val="0"/>
              </a:spcAft>
              <a:buClr>
                <a:srgbClr val="006600"/>
              </a:buClr>
              <a:buFont typeface="Wingdings" panose="05000000000000000000" pitchFamily="2" charset="2"/>
              <a:buChar char="Ø"/>
              <a:defRPr sz="16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fontAlgn="base">
              <a:lnSpc>
                <a:spcPts val="3000"/>
              </a:lnSpc>
              <a:spcBef>
                <a:spcPts val="0"/>
              </a:spcBef>
              <a:spcAft>
                <a:spcPts val="0"/>
              </a:spcAft>
              <a:buFont typeface="Arial" panose="020B0604020202020204" pitchFamily="34" charset="0"/>
              <a:buChar char="–"/>
              <a:defRPr sz="14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lnSpc>
                <a:spcPts val="3000"/>
              </a:lnSpc>
              <a:spcBef>
                <a:spcPts val="0"/>
              </a:spcBef>
              <a:spcAft>
                <a:spcPts val="0"/>
              </a:spcAft>
              <a:buFont typeface="Arial" panose="020B0604020202020204" pitchFamily="34" charset="0"/>
              <a:buChar char="»"/>
              <a:defRPr sz="14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ts val="3300"/>
              </a:lnSpc>
              <a:spcBef>
                <a:spcPts val="0"/>
              </a:spcBef>
              <a:spcAft>
                <a:spcPts val="0"/>
              </a:spcAft>
              <a:buClr>
                <a:srgbClr val="0070C0"/>
              </a:buClr>
              <a:buSzTx/>
              <a:buFont typeface="Wingdings" panose="05000000000000000000" pitchFamily="2" charset="2"/>
              <a:buNone/>
              <a:defRPr/>
            </a:pP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从互联网的工作方式上看，可以划分为两大块：</a:t>
            </a:r>
            <a:endParaRPr kumimoji="0" lang="zh-CN" altLang="en-US" sz="2400" b="0" i="0" u="none" strike="noStrike" kern="120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ts val="3300"/>
              </a:lnSpc>
              <a:spcBef>
                <a:spcPts val="0"/>
              </a:spcBef>
              <a:spcAft>
                <a:spcPts val="0"/>
              </a:spcAft>
              <a:buClr>
                <a:srgbClr val="0070C0"/>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边缘部分： </a:t>
            </a: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由所有连接在互联网上的</a:t>
            </a:r>
            <a:r>
              <a:rPr kumimoji="0" lang="zh-CN" altLang="en-US" sz="2400" b="0" i="0" u="none" strike="noStrike" kern="120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rPr>
              <a:t>主机</a:t>
            </a: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组成，由用户直接使用，用来进行通信（传送数据、音频或视频）和资源共享。</a:t>
            </a:r>
            <a:endPar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268605" marR="0" lvl="0" indent="-268605" algn="l" defTabSz="914400" rtl="0" eaLnBrk="1" fontAlgn="auto" latinLnBrk="0" hangingPunct="1">
              <a:lnSpc>
                <a:spcPts val="3300"/>
              </a:lnSpc>
              <a:spcBef>
                <a:spcPts val="0"/>
              </a:spcBef>
              <a:spcAft>
                <a:spcPts val="0"/>
              </a:spcAft>
              <a:buClr>
                <a:srgbClr val="0070C0"/>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核心部分：</a:t>
            </a: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由大量</a:t>
            </a:r>
            <a:r>
              <a:rPr kumimoji="0" lang="zh-CN" altLang="en-US" sz="2400" b="0" i="0" u="none" strike="noStrike" kern="120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rPr>
              <a:t>网络</a:t>
            </a: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和连接这些网络的</a:t>
            </a:r>
            <a:r>
              <a:rPr kumimoji="0" lang="zh-CN" altLang="en-US" sz="2400" b="0" i="0" u="none" strike="noStrike" kern="120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rPr>
              <a:t>路由器</a:t>
            </a:r>
            <a:r>
              <a:rPr kumimoji="0" lang="zh-CN" altLang="en-US"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组成，为边缘部分提供服务（提供连通性和交换）</a:t>
            </a:r>
            <a:r>
              <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rPr>
              <a:t>。</a:t>
            </a:r>
            <a:endParaRPr kumimoji="0" lang="zh-CN" altLang="en-US" sz="2400" b="1"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ts val="3000"/>
              </a:lnSpc>
              <a:spcBef>
                <a:spcPts val="0"/>
              </a:spcBef>
              <a:spcAft>
                <a:spcPts val="0"/>
              </a:spcAft>
              <a:buClr>
                <a:srgbClr val="0066CC"/>
              </a:buClr>
              <a:buSzTx/>
              <a:buFont typeface="Wingdings" panose="05000000000000000000" pitchFamily="2" charset="2"/>
              <a:buChar char="l"/>
              <a:defRPr/>
            </a:pPr>
            <a:endParaRPr kumimoji="0" lang="zh-CN" altLang="en-US" sz="20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圆角矩形 49"/>
          <p:cNvSpPr/>
          <p:nvPr/>
        </p:nvSpPr>
        <p:spPr>
          <a:xfrm>
            <a:off x="581891" y="322372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0117" name="Rectangle 46"/>
          <p:cNvSpPr/>
          <p:nvPr/>
        </p:nvSpPr>
        <p:spPr>
          <a:xfrm>
            <a:off x="471488" y="2108200"/>
            <a:ext cx="8335962" cy="809625"/>
          </a:xfrm>
          <a:prstGeom prst="rect">
            <a:avLst/>
          </a:prstGeom>
          <a:noFill/>
          <a:ln w="9525">
            <a:noFill/>
          </a:ln>
        </p:spPr>
        <p:txBody>
          <a:bodyPr>
            <a:spAutoFit/>
          </a:bodyPr>
          <a:p>
            <a:pPr marL="342900" indent="-34290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zh-CN" altLang="en-US" b="1" dirty="0">
                <a:latin typeface="微软雅黑" panose="020B0503020204020204" pitchFamily="34" charset="-122"/>
                <a:ea typeface="微软雅黑" panose="020B0503020204020204" pitchFamily="34" charset="-122"/>
              </a:rPr>
              <a:t>：在一段数据的前后分别添加首部和尾部，构成一个帧。</a:t>
            </a:r>
            <a:endParaRPr lang="en-US" altLang="zh-CN" b="1" dirty="0">
              <a:latin typeface="微软雅黑" panose="020B0503020204020204" pitchFamily="34" charset="-122"/>
              <a:ea typeface="微软雅黑" panose="020B0503020204020204" pitchFamily="34" charset="-122"/>
            </a:endParaRPr>
          </a:p>
          <a:p>
            <a:pPr marL="342900" indent="-342900">
              <a:lnSpc>
                <a:spcPts val="28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首部和尾部的一个重要作用就是进行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 </a:t>
            </a:r>
            <a:endParaRPr lang="zh-CN" altLang="en-US" b="1" dirty="0">
              <a:latin typeface="微软雅黑" panose="020B0503020204020204" pitchFamily="34" charset="-122"/>
              <a:ea typeface="微软雅黑" panose="020B0503020204020204" pitchFamily="34" charset="-122"/>
            </a:endParaRPr>
          </a:p>
        </p:txBody>
      </p:sp>
      <p:sp>
        <p:nvSpPr>
          <p:cNvPr id="90118" name="AutoShape 5"/>
          <p:cNvSpPr/>
          <p:nvPr/>
        </p:nvSpPr>
        <p:spPr>
          <a:xfrm>
            <a:off x="1042988" y="1292225"/>
            <a:ext cx="7273925" cy="381000"/>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90119" name="Rectangle 6"/>
          <p:cNvSpPr/>
          <p:nvPr/>
        </p:nvSpPr>
        <p:spPr>
          <a:xfrm>
            <a:off x="3910013" y="1268413"/>
            <a:ext cx="1211262"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90120" name="组合 2"/>
          <p:cNvGrpSpPr/>
          <p:nvPr/>
        </p:nvGrpSpPr>
        <p:grpSpPr>
          <a:xfrm>
            <a:off x="901700" y="3427413"/>
            <a:ext cx="5283200" cy="1789112"/>
            <a:chOff x="901643" y="1999692"/>
            <a:chExt cx="5282492" cy="1789102"/>
          </a:xfrm>
        </p:grpSpPr>
        <p:sp>
          <p:nvSpPr>
            <p:cNvPr id="90123" name="Text Box 4"/>
            <p:cNvSpPr txBox="1"/>
            <p:nvPr/>
          </p:nvSpPr>
          <p:spPr>
            <a:xfrm>
              <a:off x="5537804" y="2068003"/>
              <a:ext cx="646331" cy="276999"/>
            </a:xfrm>
            <a:prstGeom prst="rect">
              <a:avLst/>
            </a:prstGeom>
            <a:noFill/>
            <a:ln w="9525">
              <a:noFill/>
            </a:ln>
          </p:spPr>
          <p:txBody>
            <a:bodyPr wrap="none">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帧结束</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90124" name="Rectangle 5"/>
            <p:cNvSpPr/>
            <p:nvPr/>
          </p:nvSpPr>
          <p:spPr>
            <a:xfrm>
              <a:off x="1880429" y="2591723"/>
              <a:ext cx="713473" cy="329295"/>
            </a:xfrm>
            <a:prstGeom prst="rect">
              <a:avLst/>
            </a:prstGeom>
            <a:solidFill>
              <a:srgbClr val="0000FF"/>
            </a:solidFill>
            <a:ln w="12700" cap="flat" cmpd="sng">
              <a:solidFill>
                <a:schemeClr val="tx1"/>
              </a:solidFill>
              <a:prstDash val="solid"/>
              <a:miter/>
              <a:headEnd type="none" w="med" len="med"/>
              <a:tailEnd type="none" w="med" len="med"/>
            </a:ln>
          </p:spPr>
          <p:txBody>
            <a:bodyPr wrap="none" anchor="ctr" anchorCtr="0"/>
            <a:p>
              <a:pPr algn="ctr">
                <a:buNone/>
              </a:pPr>
              <a:r>
                <a:rPr lang="zh-CN" altLang="en-US" sz="1200" b="1" dirty="0">
                  <a:solidFill>
                    <a:schemeClr val="bg1"/>
                  </a:solidFill>
                  <a:latin typeface="微软雅黑" panose="020B0503020204020204" pitchFamily="34" charset="-122"/>
                  <a:ea typeface="微软雅黑" panose="020B0503020204020204" pitchFamily="34" charset="-122"/>
                </a:rPr>
                <a:t>帧首部</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0125" name="Rectangle 6"/>
            <p:cNvSpPr/>
            <p:nvPr/>
          </p:nvSpPr>
          <p:spPr>
            <a:xfrm>
              <a:off x="2593903" y="1999692"/>
              <a:ext cx="2556929" cy="329295"/>
            </a:xfrm>
            <a:prstGeom prst="rect">
              <a:avLst/>
            </a:prstGeom>
            <a:solidFill>
              <a:srgbClr val="00FF99"/>
            </a:solidFill>
            <a:ln w="1270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90126" name="Rectangle 7"/>
            <p:cNvSpPr/>
            <p:nvPr/>
          </p:nvSpPr>
          <p:spPr>
            <a:xfrm>
              <a:off x="2593903" y="2591723"/>
              <a:ext cx="2556929" cy="329295"/>
            </a:xfrm>
            <a:prstGeom prst="rect">
              <a:avLst/>
            </a:prstGeom>
            <a:solidFill>
              <a:srgbClr val="00FF99"/>
            </a:solidFill>
            <a:ln w="12700" cap="flat" cmpd="sng">
              <a:solidFill>
                <a:schemeClr val="tx1"/>
              </a:solidFill>
              <a:prstDash val="solid"/>
              <a:miter/>
              <a:headEnd type="none" w="med" len="med"/>
              <a:tailEnd type="none" w="med" len="med"/>
            </a:ln>
          </p:spPr>
          <p:txBody>
            <a:bodyPr wrap="none" anchor="ctr" anchorCtr="0"/>
            <a:p>
              <a:pPr algn="ctr">
                <a:buNone/>
              </a:pPr>
              <a:r>
                <a:rPr lang="zh-CN" altLang="en-US" sz="1200" b="1" dirty="0">
                  <a:latin typeface="微软雅黑" panose="020B0503020204020204" pitchFamily="34" charset="-122"/>
                  <a:ea typeface="微软雅黑" panose="020B0503020204020204" pitchFamily="34" charset="-122"/>
                </a:rPr>
                <a:t>帧的数据部分</a:t>
              </a:r>
              <a:endParaRPr lang="zh-CN" altLang="en-US" sz="1200" b="1" dirty="0">
                <a:latin typeface="微软雅黑" panose="020B0503020204020204" pitchFamily="34" charset="-122"/>
                <a:ea typeface="微软雅黑" panose="020B0503020204020204" pitchFamily="34" charset="-122"/>
              </a:endParaRPr>
            </a:p>
          </p:txBody>
        </p:sp>
        <p:sp>
          <p:nvSpPr>
            <p:cNvPr id="90127" name="Rectangle 8"/>
            <p:cNvSpPr/>
            <p:nvPr/>
          </p:nvSpPr>
          <p:spPr>
            <a:xfrm>
              <a:off x="5150832" y="2591723"/>
              <a:ext cx="713473" cy="329295"/>
            </a:xfrm>
            <a:prstGeom prst="rect">
              <a:avLst/>
            </a:prstGeom>
            <a:solidFill>
              <a:srgbClr val="0000FF"/>
            </a:solidFill>
            <a:ln w="12700" cap="flat" cmpd="sng">
              <a:solidFill>
                <a:schemeClr val="tx1"/>
              </a:solidFill>
              <a:prstDash val="solid"/>
              <a:miter/>
              <a:headEnd type="none" w="med" len="med"/>
              <a:tailEnd type="none" w="med" len="med"/>
            </a:ln>
          </p:spPr>
          <p:txBody>
            <a:bodyPr wrap="none" anchor="ctr" anchorCtr="0"/>
            <a:p>
              <a:pPr algn="ctr">
                <a:buNone/>
              </a:pPr>
              <a:r>
                <a:rPr lang="zh-CN" altLang="en-US" sz="1200" b="1" dirty="0">
                  <a:solidFill>
                    <a:schemeClr val="bg1"/>
                  </a:solidFill>
                  <a:latin typeface="微软雅黑" panose="020B0503020204020204" pitchFamily="34" charset="-122"/>
                  <a:ea typeface="微软雅黑" panose="020B0503020204020204" pitchFamily="34" charset="-122"/>
                </a:rPr>
                <a:t>帧尾部</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0128" name="Line 9"/>
            <p:cNvSpPr/>
            <p:nvPr/>
          </p:nvSpPr>
          <p:spPr>
            <a:xfrm>
              <a:off x="2593903" y="3085645"/>
              <a:ext cx="2556929" cy="0"/>
            </a:xfrm>
            <a:prstGeom prst="line">
              <a:avLst/>
            </a:prstGeom>
            <a:ln w="12700" cap="flat" cmpd="sng">
              <a:solidFill>
                <a:schemeClr val="tx1"/>
              </a:solidFill>
              <a:prstDash val="solid"/>
              <a:headEnd type="triangle" w="sm" len="med"/>
              <a:tailEnd type="triangle" w="sm" len="med"/>
            </a:ln>
          </p:spPr>
        </p:sp>
        <p:sp>
          <p:nvSpPr>
            <p:cNvPr id="90129" name="Line 10"/>
            <p:cNvSpPr/>
            <p:nvPr/>
          </p:nvSpPr>
          <p:spPr>
            <a:xfrm>
              <a:off x="1880429" y="3414106"/>
              <a:ext cx="3983875" cy="0"/>
            </a:xfrm>
            <a:prstGeom prst="line">
              <a:avLst/>
            </a:prstGeom>
            <a:ln w="12700" cap="flat" cmpd="sng">
              <a:solidFill>
                <a:schemeClr val="tx1"/>
              </a:solidFill>
              <a:prstDash val="solid"/>
              <a:headEnd type="triangle" w="sm" len="med"/>
              <a:tailEnd type="triangle" w="sm" len="med"/>
            </a:ln>
          </p:spPr>
        </p:sp>
        <p:sp>
          <p:nvSpPr>
            <p:cNvPr id="90130" name="Line 11"/>
            <p:cNvSpPr/>
            <p:nvPr/>
          </p:nvSpPr>
          <p:spPr>
            <a:xfrm>
              <a:off x="1880429" y="2962128"/>
              <a:ext cx="0" cy="592031"/>
            </a:xfrm>
            <a:prstGeom prst="line">
              <a:avLst/>
            </a:prstGeom>
            <a:ln w="28575" cap="flat" cmpd="sng">
              <a:solidFill>
                <a:srgbClr val="CC00CC"/>
              </a:solidFill>
              <a:prstDash val="solid"/>
              <a:headEnd type="triangle" w="med" len="lg"/>
              <a:tailEnd type="none" w="med" len="med"/>
            </a:ln>
          </p:spPr>
        </p:sp>
        <p:sp>
          <p:nvSpPr>
            <p:cNvPr id="90131" name="Line 12"/>
            <p:cNvSpPr/>
            <p:nvPr/>
          </p:nvSpPr>
          <p:spPr>
            <a:xfrm>
              <a:off x="5864305" y="2986702"/>
              <a:ext cx="0" cy="592031"/>
            </a:xfrm>
            <a:prstGeom prst="line">
              <a:avLst/>
            </a:prstGeom>
            <a:ln w="9525" cap="flat" cmpd="sng">
              <a:solidFill>
                <a:schemeClr val="tx1"/>
              </a:solidFill>
              <a:prstDash val="solid"/>
              <a:headEnd type="none" w="med" len="med"/>
              <a:tailEnd type="none" w="med" len="med"/>
            </a:ln>
          </p:spPr>
        </p:sp>
        <p:sp>
          <p:nvSpPr>
            <p:cNvPr id="90132" name="Line 13"/>
            <p:cNvSpPr/>
            <p:nvPr/>
          </p:nvSpPr>
          <p:spPr>
            <a:xfrm>
              <a:off x="2593902" y="2954277"/>
              <a:ext cx="0" cy="263612"/>
            </a:xfrm>
            <a:prstGeom prst="line">
              <a:avLst/>
            </a:prstGeom>
            <a:ln w="9525" cap="flat" cmpd="sng">
              <a:solidFill>
                <a:schemeClr val="tx1"/>
              </a:solidFill>
              <a:prstDash val="solid"/>
              <a:headEnd type="none" w="med" len="med"/>
              <a:tailEnd type="none" w="med" len="med"/>
            </a:ln>
          </p:spPr>
        </p:sp>
        <p:sp>
          <p:nvSpPr>
            <p:cNvPr id="90133" name="Line 14"/>
            <p:cNvSpPr/>
            <p:nvPr/>
          </p:nvSpPr>
          <p:spPr>
            <a:xfrm>
              <a:off x="5150831" y="2954277"/>
              <a:ext cx="0" cy="263612"/>
            </a:xfrm>
            <a:prstGeom prst="line">
              <a:avLst/>
            </a:prstGeom>
            <a:ln w="9525" cap="flat" cmpd="sng">
              <a:solidFill>
                <a:schemeClr val="tx1"/>
              </a:solidFill>
              <a:prstDash val="solid"/>
              <a:headEnd type="none" w="med" len="med"/>
              <a:tailEnd type="none" w="med" len="med"/>
            </a:ln>
          </p:spPr>
        </p:sp>
        <p:sp>
          <p:nvSpPr>
            <p:cNvPr id="90134" name="Text Box 15"/>
            <p:cNvSpPr txBox="1"/>
            <p:nvPr/>
          </p:nvSpPr>
          <p:spPr>
            <a:xfrm>
              <a:off x="3564923" y="2949899"/>
              <a:ext cx="691215" cy="276999"/>
            </a:xfrm>
            <a:prstGeom prst="rect">
              <a:avLst/>
            </a:prstGeom>
            <a:solidFill>
              <a:srgbClr val="C3E3F9"/>
            </a:solidFill>
            <a:ln w="9525">
              <a:noFill/>
            </a:ln>
          </p:spPr>
          <p:txBody>
            <a:bodyPr wrap="none">
              <a:spAutoFit/>
            </a:bodyPr>
            <a:p>
              <a:pPr algn="ctr">
                <a:buNone/>
              </a:pPr>
              <a:r>
                <a:rPr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200" b="1" dirty="0">
                  <a:solidFill>
                    <a:srgbClr val="0000FF"/>
                  </a:solidFill>
                  <a:latin typeface="微软雅黑" panose="020B0503020204020204" pitchFamily="34" charset="-122"/>
                  <a:ea typeface="微软雅黑" panose="020B0503020204020204" pitchFamily="34" charset="-122"/>
                </a:rPr>
                <a:t>MTU</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90135" name="Text Box 16"/>
            <p:cNvSpPr txBox="1"/>
            <p:nvPr/>
          </p:nvSpPr>
          <p:spPr>
            <a:xfrm>
              <a:off x="3223577" y="3292372"/>
              <a:ext cx="1415772" cy="276999"/>
            </a:xfrm>
            <a:prstGeom prst="rect">
              <a:avLst/>
            </a:prstGeom>
            <a:solidFill>
              <a:srgbClr val="C3E3F9"/>
            </a:solidFill>
            <a:ln w="9525">
              <a:noFill/>
            </a:ln>
          </p:spPr>
          <p:txBody>
            <a:bodyPr wrap="none">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0137" name="Text Box 18"/>
            <p:cNvSpPr txBox="1"/>
            <p:nvPr/>
          </p:nvSpPr>
          <p:spPr>
            <a:xfrm>
              <a:off x="1223841" y="3511795"/>
              <a:ext cx="1315172" cy="276999"/>
            </a:xfrm>
            <a:prstGeom prst="rect">
              <a:avLst/>
            </a:prstGeom>
            <a:noFill/>
            <a:ln w="9525">
              <a:noFill/>
            </a:ln>
          </p:spPr>
          <p:txBody>
            <a:bodyPr>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从这里开始发送</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90138" name="Line 19"/>
            <p:cNvSpPr/>
            <p:nvPr/>
          </p:nvSpPr>
          <p:spPr>
            <a:xfrm flipV="1">
              <a:off x="1885173" y="2339497"/>
              <a:ext cx="0" cy="218946"/>
            </a:xfrm>
            <a:prstGeom prst="line">
              <a:avLst/>
            </a:prstGeom>
            <a:ln w="28575" cap="flat" cmpd="sng">
              <a:solidFill>
                <a:srgbClr val="CC00CC"/>
              </a:solidFill>
              <a:prstDash val="solid"/>
              <a:headEnd type="triangle" w="med" len="lg"/>
              <a:tailEnd type="none" w="med" len="med"/>
            </a:ln>
          </p:spPr>
        </p:sp>
        <p:sp>
          <p:nvSpPr>
            <p:cNvPr id="90139" name="Line 20"/>
            <p:cNvSpPr/>
            <p:nvPr/>
          </p:nvSpPr>
          <p:spPr>
            <a:xfrm flipV="1">
              <a:off x="5860510" y="2339497"/>
              <a:ext cx="0" cy="218946"/>
            </a:xfrm>
            <a:prstGeom prst="line">
              <a:avLst/>
            </a:prstGeom>
            <a:ln w="28575" cap="flat" cmpd="sng">
              <a:solidFill>
                <a:srgbClr val="CC00CC"/>
              </a:solidFill>
              <a:prstDash val="solid"/>
              <a:headEnd type="triangle" w="med" len="lg"/>
              <a:tailEnd type="none" w="med" len="med"/>
            </a:ln>
          </p:spPr>
        </p:sp>
        <p:sp>
          <p:nvSpPr>
            <p:cNvPr id="90140" name="Text Box 21"/>
            <p:cNvSpPr txBox="1"/>
            <p:nvPr/>
          </p:nvSpPr>
          <p:spPr>
            <a:xfrm>
              <a:off x="1567837" y="2068003"/>
              <a:ext cx="646331" cy="276999"/>
            </a:xfrm>
            <a:prstGeom prst="rect">
              <a:avLst/>
            </a:prstGeom>
            <a:noFill/>
            <a:ln w="9525">
              <a:noFill/>
            </a:ln>
          </p:spPr>
          <p:txBody>
            <a:bodyPr wrap="none">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帧开始</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90141" name="Line 11"/>
            <p:cNvSpPr/>
            <p:nvPr/>
          </p:nvSpPr>
          <p:spPr>
            <a:xfrm rot="-5400000">
              <a:off x="1601610" y="2505290"/>
              <a:ext cx="0" cy="516425"/>
            </a:xfrm>
            <a:prstGeom prst="line">
              <a:avLst/>
            </a:prstGeom>
            <a:ln w="28575" cap="flat" cmpd="sng">
              <a:solidFill>
                <a:srgbClr val="CC00CC"/>
              </a:solidFill>
              <a:prstDash val="solid"/>
              <a:headEnd type="triangle" w="med" len="lg"/>
              <a:tailEnd type="none" w="med" len="med"/>
            </a:ln>
          </p:spPr>
        </p:sp>
        <p:sp>
          <p:nvSpPr>
            <p:cNvPr id="90142" name="Text Box 18"/>
            <p:cNvSpPr txBox="1"/>
            <p:nvPr/>
          </p:nvSpPr>
          <p:spPr>
            <a:xfrm>
              <a:off x="901643" y="2627647"/>
              <a:ext cx="536024" cy="276999"/>
            </a:xfrm>
            <a:prstGeom prst="rect">
              <a:avLst/>
            </a:prstGeom>
            <a:noFill/>
            <a:ln w="9525">
              <a:noFill/>
            </a:ln>
          </p:spPr>
          <p:txBody>
            <a:bodyPr>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发送</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90121" name="矩形 47"/>
          <p:cNvSpPr/>
          <p:nvPr/>
        </p:nvSpPr>
        <p:spPr>
          <a:xfrm>
            <a:off x="2084388" y="5435600"/>
            <a:ext cx="3159125" cy="369888"/>
          </a:xfrm>
          <a:prstGeom prst="rect">
            <a:avLst/>
          </a:prstGeom>
          <a:noFill/>
          <a:ln w="9525">
            <a:noFill/>
          </a:ln>
        </p:spPr>
        <p:txBody>
          <a:bodyPr>
            <a:spAutoFit/>
          </a:bodyPr>
          <a:p>
            <a:pPr algn="ctr">
              <a:buNone/>
            </a:pPr>
            <a:r>
              <a:rPr lang="zh-CN" altLang="zh-CN" b="1" dirty="0">
                <a:latin typeface="微软雅黑" panose="020B0503020204020204" pitchFamily="34" charset="-122"/>
                <a:ea typeface="微软雅黑" panose="020B0503020204020204" pitchFamily="34" charset="-122"/>
              </a:rPr>
              <a:t>用帧首部和帧尾部封装成帧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125" y="3592513"/>
            <a:ext cx="2079625" cy="1323975"/>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最大</a:t>
            </a: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传送</a:t>
            </a:r>
            <a:r>
              <a:rPr kumimoji="0" lang="zh-CN" altLang="en-US"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单元 </a:t>
            </a:r>
            <a:r>
              <a:rPr kumimoji="0" lang="en-US" altLang="zh-CN"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MTU </a:t>
            </a:r>
            <a:r>
              <a:rPr kumimoji="0" lang="en-US" altLang="zh-CN" sz="16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(Maximum Transfer Unit</a:t>
            </a:r>
            <a:r>
              <a:rPr kumimoji="0" lang="en-US" altLang="zh-CN" sz="1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1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规定</a:t>
            </a:r>
            <a:r>
              <a:rPr kumimoji="0" lang="zh-CN" altLang="en-US" sz="1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了所能传送的帧的数据部分长度上限</a:t>
            </a:r>
            <a:r>
              <a:rPr kumimoji="0" lang="zh-CN" altLang="en-US" sz="16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a:t>
            </a:r>
            <a:endParaRPr kumimoji="0" lang="zh-CN" altLang="en-US" sz="1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txBox="1">
            <a:spLocks noChangeArrowheads="1"/>
          </p:cNvSpPr>
          <p:nvPr/>
        </p:nvSpPr>
        <p:spPr bwMode="auto">
          <a:xfrm>
            <a:off x="646113" y="1941513"/>
            <a:ext cx="779621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C0504D"/>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rPr>
              <a:t>时间间隔（</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rPr>
              <a:t>Time Gaps</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rPr>
              <a:t>）</a:t>
            </a:r>
            <a:r>
              <a:rPr kumimoji="0" lang="en-US" altLang="zh-CN" sz="1800" b="0" i="0" u="none" strike="noStrike" kern="1200" cap="none" spc="0" normalizeH="0" baseline="0" noProof="0" dirty="0">
                <a:ln>
                  <a:noFill/>
                </a:ln>
                <a:solidFill>
                  <a:srgbClr val="C0504D"/>
                </a:solidFill>
                <a:effectLst/>
                <a:uLnTx/>
                <a:uFillTx/>
                <a:latin typeface="Times New Roman" panose="02020603050405020304" pitchFamily="18" charset="0"/>
                <a:ea typeface="Arial Unicode MS" pitchFamily="34" charset="-122"/>
                <a:cs typeface="Times New Roman" panose="02020603050405020304" pitchFamily="18" charset="0"/>
              </a:rPr>
              <a:t>    </a:t>
            </a:r>
            <a:endParaRPr kumimoji="0" lang="en-US" altLang="zh-CN" sz="1800" b="0" i="0" u="none" strike="noStrike" kern="1200" cap="none" spc="0" normalizeH="0" baseline="0" noProof="0" dirty="0">
              <a:ln>
                <a:noFill/>
              </a:ln>
              <a:solidFill>
                <a:srgbClr val="C0504D"/>
              </a:solidFill>
              <a:effectLst/>
              <a:uLnTx/>
              <a:uFillTx/>
              <a:latin typeface="Times New Roman" panose="02020603050405020304" pitchFamily="18" charset="0"/>
              <a:ea typeface="Arial Unicode MS" pitchFamily="34" charset="-122"/>
              <a:cs typeface="Times New Roman" panose="02020603050405020304" pitchFamily="18" charset="0"/>
            </a:endParaRPr>
          </a:p>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C0504D"/>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字符计数（</a:t>
            </a:r>
            <a:r>
              <a:rPr kumimoji="0"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Character count</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a:t>
            </a:r>
            <a:r>
              <a:rPr kumimoji="0"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endParaRPr>
          </a:p>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字节填充定界（</a:t>
            </a:r>
            <a:r>
              <a:rPr kumimoji="0" lang="zh-CN"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Flag bytes with byte stuffing</a:t>
            </a:r>
            <a:r>
              <a:rPr kumimoji="0" lang="zh-CN"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a:t>
            </a:r>
            <a:endParaRPr kumimoji="0" lang="en-US"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endParaRPr>
          </a:p>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en-US"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位（零比特）填充定界（</a:t>
            </a:r>
            <a:r>
              <a:rPr kumimoji="0" lang="zh-CN"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Starting and ending flags with bit stuffing</a:t>
            </a:r>
            <a:r>
              <a:rPr kumimoji="0" lang="zh-CN"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a:t>
            </a:r>
            <a:endParaRPr kumimoji="0" lang="en-US" altLang="zh-CN" sz="1800" b="1"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endParaRPr>
          </a:p>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伪码法（</a:t>
            </a:r>
            <a:r>
              <a:rPr kumimoji="0"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Physical layer coding violation</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endParaRPr>
          </a:p>
          <a:p>
            <a:pPr marL="342900" marR="0" lvl="0" indent="-342900" algn="l" defTabSz="6858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C00000"/>
                </a:solidFill>
                <a:effectLst/>
                <a:uLnTx/>
                <a:uFillTx/>
                <a:latin typeface="Times New Roman" panose="02020603050405020304" pitchFamily="18" charset="0"/>
                <a:ea typeface="Arial Unicode MS" pitchFamily="34" charset="-122"/>
                <a:cs typeface="Times New Roman" panose="0202060305040502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rPr>
              <a:t>混合法</a:t>
            </a:r>
            <a:endParaRPr kumimoji="0"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Arial Unicode MS" pitchFamily="34" charset="-122"/>
              <a:cs typeface="Times New Roman" panose="02020603050405020304" pitchFamily="18" charset="0"/>
            </a:endParaRPr>
          </a:p>
          <a:p>
            <a:pPr marL="257175" marR="0" lvl="0" indent="-257175" algn="l" defTabSz="6858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rPr>
              <a:t>  </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2"/>
              <a:cs typeface="Times New Roman" panose="02020603050405020304" pitchFamily="18" charset="0"/>
            </a:endParaRPr>
          </a:p>
        </p:txBody>
      </p:sp>
      <p:sp useBgFill="1">
        <p:nvSpPr>
          <p:cNvPr id="91139" name="矩形 2"/>
          <p:cNvSpPr/>
          <p:nvPr/>
        </p:nvSpPr>
        <p:spPr>
          <a:xfrm>
            <a:off x="781050" y="1108075"/>
            <a:ext cx="5032375" cy="646113"/>
          </a:xfrm>
          <a:prstGeom prst="rect">
            <a:avLst/>
          </a:prstGeom>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257175" lvl="0" indent="-257175" defTabSz="685800">
              <a:lnSpc>
                <a:spcPct val="150000"/>
              </a:lnSpc>
              <a:buClrTx/>
              <a:buSzTx/>
              <a:buFont typeface="Arial" panose="020B0604020202020204" pitchFamily="34" charset="0"/>
              <a:buNone/>
            </a:pPr>
            <a:r>
              <a:rPr lang="zh-CN" altLang="en-US" sz="2400" b="1" dirty="0">
                <a:solidFill>
                  <a:srgbClr val="000000"/>
                </a:solidFill>
                <a:latin typeface="Times New Roman" panose="02020603050405020304" pitchFamily="18" charset="0"/>
                <a:ea typeface="微软雅黑" panose="020B0503020204020204" pitchFamily="34" charset="-122"/>
              </a:rPr>
              <a:t>成帧的方法</a:t>
            </a:r>
            <a:endParaRPr lang="en-US" altLang="zh-CN" sz="2400" b="1" dirty="0">
              <a:solidFill>
                <a:srgbClr val="000000"/>
              </a:solidFill>
              <a:latin typeface="Times New Roman" panose="02020603050405020304" pitchFamily="18" charset="0"/>
              <a:ea typeface="微软雅黑" panose="020B0503020204020204" pitchFamily="34" charset="-122"/>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3"/>
          <p:cNvSpPr txBox="1"/>
          <p:nvPr/>
        </p:nvSpPr>
        <p:spPr>
          <a:xfrm>
            <a:off x="1258888" y="2060575"/>
            <a:ext cx="7273925" cy="4321175"/>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257175" lvl="0" indent="-257175" defTabSz="685800">
              <a:buClrTx/>
              <a:buSzTx/>
              <a:buFont typeface="Arial" panose="020B0604020202020204" pitchFamily="34" charset="0"/>
              <a:buNone/>
            </a:pPr>
            <a:r>
              <a:rPr lang="en-US" altLang="zh-CN" sz="2000" b="1" dirty="0">
                <a:solidFill>
                  <a:srgbClr val="000000"/>
                </a:solidFill>
                <a:latin typeface="Times New Roman" panose="02020603050405020304" pitchFamily="18" charset="0"/>
                <a:ea typeface="Arial Unicode MS"/>
              </a:rPr>
              <a:t>   </a:t>
            </a:r>
            <a:r>
              <a:rPr lang="zh-CN" altLang="en-US" sz="2000" b="1" dirty="0">
                <a:solidFill>
                  <a:srgbClr val="000000"/>
                </a:solidFill>
                <a:latin typeface="Times New Roman" panose="02020603050405020304" pitchFamily="18" charset="0"/>
                <a:ea typeface="Arial Unicode MS"/>
              </a:rPr>
              <a:t>检错码（</a:t>
            </a:r>
            <a:r>
              <a:rPr lang="en-US" altLang="zh-CN" sz="2000" b="1" dirty="0">
                <a:solidFill>
                  <a:srgbClr val="000000"/>
                </a:solidFill>
                <a:latin typeface="Times New Roman" panose="02020603050405020304" pitchFamily="18" charset="0"/>
                <a:ea typeface="Arial Unicode MS"/>
              </a:rPr>
              <a:t>Error-detecting codes</a:t>
            </a:r>
            <a:r>
              <a:rPr lang="zh-CN" altLang="en-US" sz="2000" b="1" dirty="0">
                <a:solidFill>
                  <a:srgbClr val="000000"/>
                </a:solidFill>
                <a:latin typeface="Times New Roman" panose="02020603050405020304" pitchFamily="18" charset="0"/>
                <a:ea typeface="Arial Unicode MS"/>
              </a:rPr>
              <a:t>）</a:t>
            </a:r>
            <a:endParaRPr lang="en-US" altLang="zh-CN" sz="2000" b="1"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zh-CN" altLang="en-US" sz="2000" dirty="0">
                <a:latin typeface="Times New Roman" panose="02020603050405020304" pitchFamily="18" charset="0"/>
                <a:ea typeface="Arial Unicode MS"/>
              </a:rPr>
              <a:t>奇偶校验（</a:t>
            </a:r>
            <a:r>
              <a:rPr lang="en-US" altLang="zh-CN" sz="2000" dirty="0">
                <a:latin typeface="Times New Roman" panose="02020603050405020304" pitchFamily="18" charset="0"/>
                <a:ea typeface="Arial Unicode MS"/>
              </a:rPr>
              <a:t>Parity check</a:t>
            </a:r>
            <a:r>
              <a:rPr lang="zh-CN" altLang="en-US" sz="2000" dirty="0">
                <a:latin typeface="Times New Roman" panose="02020603050405020304" pitchFamily="18" charset="0"/>
                <a:ea typeface="Arial Unicode MS"/>
              </a:rPr>
              <a:t>）</a:t>
            </a:r>
            <a:endParaRPr lang="en-US" altLang="zh-CN" sz="2000" dirty="0">
              <a:latin typeface="Times New Roman" panose="02020603050405020304" pitchFamily="18" charset="0"/>
              <a:ea typeface="Arial Unicode MS"/>
            </a:endParaRPr>
          </a:p>
          <a:p>
            <a:pPr marL="557530" lvl="1" indent="-214630" defTabSz="685800">
              <a:buClrTx/>
              <a:buSzTx/>
              <a:buFontTx/>
              <a:buChar char="•"/>
            </a:pPr>
            <a:r>
              <a:rPr lang="zh-CN" altLang="en-US" sz="2000" dirty="0">
                <a:latin typeface="Times New Roman" panose="02020603050405020304" pitchFamily="18" charset="0"/>
                <a:ea typeface="Arial Unicode MS"/>
              </a:rPr>
              <a:t>校验和（</a:t>
            </a:r>
            <a:r>
              <a:rPr lang="en-US" altLang="zh-CN" sz="2000" dirty="0">
                <a:latin typeface="Times New Roman" panose="02020603050405020304" pitchFamily="18" charset="0"/>
                <a:ea typeface="Arial Unicode MS"/>
              </a:rPr>
              <a:t>Checksums</a:t>
            </a:r>
            <a:r>
              <a:rPr lang="zh-CN" altLang="en-US" sz="2000" dirty="0">
                <a:latin typeface="Times New Roman" panose="02020603050405020304" pitchFamily="18" charset="0"/>
                <a:ea typeface="Arial Unicode MS"/>
              </a:rPr>
              <a:t>）</a:t>
            </a:r>
            <a:endParaRPr lang="en-US" altLang="zh-CN" sz="2000" dirty="0">
              <a:latin typeface="Times New Roman" panose="02020603050405020304" pitchFamily="18" charset="0"/>
              <a:ea typeface="Arial Unicode MS"/>
            </a:endParaRPr>
          </a:p>
          <a:p>
            <a:pPr marL="557530" lvl="1" indent="-214630" defTabSz="685800">
              <a:buClrTx/>
              <a:buSzTx/>
              <a:buFontTx/>
              <a:buChar char="•"/>
            </a:pPr>
            <a:r>
              <a:rPr lang="en-US" altLang="zh-CN" sz="2000" dirty="0">
                <a:solidFill>
                  <a:srgbClr val="000000"/>
                </a:solidFill>
                <a:latin typeface="Times New Roman" panose="02020603050405020304" pitchFamily="18" charset="0"/>
                <a:ea typeface="Arial Unicode MS"/>
              </a:rPr>
              <a:t>Constant Ratio Code</a:t>
            </a:r>
            <a:endParaRPr lang="en-US" altLang="zh-CN" sz="2000"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en-US" altLang="zh-CN" sz="2000" dirty="0">
                <a:solidFill>
                  <a:srgbClr val="000000"/>
                </a:solidFill>
                <a:latin typeface="Times New Roman" panose="02020603050405020304" pitchFamily="18" charset="0"/>
                <a:ea typeface="Arial Unicode MS"/>
              </a:rPr>
              <a:t>Positive and  negative coding </a:t>
            </a:r>
            <a:endParaRPr lang="en-US" altLang="zh-CN" sz="2000"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en-US" altLang="zh-CN" sz="2000" b="1" dirty="0">
                <a:solidFill>
                  <a:srgbClr val="FF0000"/>
                </a:solidFill>
                <a:latin typeface="Times New Roman" panose="02020603050405020304" pitchFamily="18" charset="0"/>
                <a:ea typeface="Arial Unicode MS"/>
              </a:rPr>
              <a:t>CRC </a:t>
            </a:r>
            <a:r>
              <a:rPr lang="en-US" altLang="zh-CN" sz="2000" b="1" dirty="0">
                <a:solidFill>
                  <a:srgbClr val="FF0000"/>
                </a:solidFill>
                <a:latin typeface="Times New Roman" panose="02020603050405020304" pitchFamily="18" charset="0"/>
                <a:ea typeface="Arial Unicode MS"/>
              </a:rPr>
              <a:t>(Cyclic Redundancy Check)</a:t>
            </a:r>
            <a:endParaRPr lang="en-US" altLang="zh-CN" sz="2000" b="1" dirty="0">
              <a:solidFill>
                <a:srgbClr val="FF0000"/>
              </a:solidFill>
              <a:latin typeface="Times New Roman" panose="02020603050405020304" pitchFamily="18" charset="0"/>
              <a:ea typeface="Arial Unicode MS"/>
            </a:endParaRPr>
          </a:p>
          <a:p>
            <a:pPr marL="557530" lvl="1" indent="-214630" defTabSz="685800">
              <a:buClrTx/>
              <a:buSzTx/>
              <a:buFontTx/>
              <a:buChar char="•"/>
            </a:pPr>
            <a:endParaRPr lang="zh-CN" altLang="en-US" sz="2000" b="1" dirty="0">
              <a:solidFill>
                <a:srgbClr val="000000"/>
              </a:solidFill>
              <a:latin typeface="Times New Roman" panose="02020603050405020304" pitchFamily="18" charset="0"/>
              <a:ea typeface="Arial Unicode MS"/>
            </a:endParaRPr>
          </a:p>
          <a:p>
            <a:pPr marL="257175" lvl="0" indent="-257175" defTabSz="685800">
              <a:buClrTx/>
              <a:buSzTx/>
              <a:buFont typeface="Arial" panose="020B0604020202020204" pitchFamily="34" charset="0"/>
              <a:buNone/>
            </a:pPr>
            <a:r>
              <a:rPr lang="en-US" altLang="zh-CN" sz="2000" b="1" dirty="0">
                <a:solidFill>
                  <a:srgbClr val="000000"/>
                </a:solidFill>
                <a:latin typeface="Times New Roman" panose="02020603050405020304" pitchFamily="18" charset="0"/>
                <a:ea typeface="Arial Unicode MS"/>
              </a:rPr>
              <a:t>   </a:t>
            </a:r>
            <a:r>
              <a:rPr lang="zh-CN" altLang="en-US" sz="2000" b="1" dirty="0">
                <a:solidFill>
                  <a:srgbClr val="000000"/>
                </a:solidFill>
                <a:latin typeface="Times New Roman" panose="02020603050405020304" pitchFamily="18" charset="0"/>
                <a:ea typeface="Arial Unicode MS"/>
              </a:rPr>
              <a:t>纠错码（</a:t>
            </a:r>
            <a:r>
              <a:rPr lang="en-US" altLang="zh-CN" sz="2000" b="1" dirty="0">
                <a:solidFill>
                  <a:srgbClr val="000000"/>
                </a:solidFill>
                <a:latin typeface="Times New Roman" panose="02020603050405020304" pitchFamily="18" charset="0"/>
                <a:ea typeface="Arial Unicode MS"/>
              </a:rPr>
              <a:t>Error-correcting codes </a:t>
            </a:r>
            <a:r>
              <a:rPr lang="zh-CN" altLang="en-US" sz="2000" b="1" dirty="0">
                <a:solidFill>
                  <a:srgbClr val="000000"/>
                </a:solidFill>
                <a:latin typeface="Times New Roman" panose="02020603050405020304" pitchFamily="18" charset="0"/>
                <a:ea typeface="Arial Unicode MS"/>
              </a:rPr>
              <a:t>）</a:t>
            </a:r>
            <a:endParaRPr lang="zh-CN" altLang="en-US" sz="2000" b="1"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zh-CN" altLang="en-US" sz="2000" dirty="0">
                <a:latin typeface="Times New Roman" panose="02020603050405020304" pitchFamily="18" charset="0"/>
                <a:ea typeface="Arial Unicode MS"/>
              </a:rPr>
              <a:t>海明码（</a:t>
            </a:r>
            <a:r>
              <a:rPr lang="en-US" altLang="zh-CN" sz="2000" dirty="0">
                <a:latin typeface="Times New Roman" panose="02020603050405020304" pitchFamily="18" charset="0"/>
                <a:ea typeface="Arial Unicode MS"/>
              </a:rPr>
              <a:t>Hamming codes</a:t>
            </a:r>
            <a:r>
              <a:rPr lang="zh-CN" altLang="en-US" sz="2000" dirty="0">
                <a:latin typeface="Times New Roman" panose="02020603050405020304" pitchFamily="18" charset="0"/>
                <a:ea typeface="Arial Unicode MS"/>
              </a:rPr>
              <a:t>）</a:t>
            </a:r>
            <a:endParaRPr lang="en-US" altLang="zh-CN" sz="2000" dirty="0">
              <a:latin typeface="Times New Roman" panose="02020603050405020304" pitchFamily="18" charset="0"/>
              <a:ea typeface="Arial Unicode MS"/>
            </a:endParaRPr>
          </a:p>
          <a:p>
            <a:pPr marL="557530" lvl="1" indent="-214630" defTabSz="685800">
              <a:buClrTx/>
              <a:buSzTx/>
              <a:buFontTx/>
              <a:buChar char="•"/>
            </a:pPr>
            <a:r>
              <a:rPr lang="en-US" altLang="zh-CN" sz="2000" dirty="0">
                <a:solidFill>
                  <a:srgbClr val="000000"/>
                </a:solidFill>
                <a:latin typeface="Times New Roman" panose="02020603050405020304" pitchFamily="18" charset="0"/>
                <a:ea typeface="Arial Unicode MS"/>
              </a:rPr>
              <a:t>Binary convolutional codes</a:t>
            </a:r>
            <a:endParaRPr lang="en-US" altLang="zh-CN" sz="2000"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en-US" altLang="zh-CN" sz="2000" dirty="0">
                <a:solidFill>
                  <a:srgbClr val="000000"/>
                </a:solidFill>
                <a:latin typeface="Times New Roman" panose="02020603050405020304" pitchFamily="18" charset="0"/>
                <a:ea typeface="Arial Unicode MS"/>
              </a:rPr>
              <a:t>Reed-Solomon codes</a:t>
            </a:r>
            <a:endParaRPr lang="en-US" altLang="zh-CN" sz="2000" dirty="0">
              <a:solidFill>
                <a:srgbClr val="000000"/>
              </a:solidFill>
              <a:latin typeface="Times New Roman" panose="02020603050405020304" pitchFamily="18" charset="0"/>
              <a:ea typeface="Arial Unicode MS"/>
            </a:endParaRPr>
          </a:p>
          <a:p>
            <a:pPr marL="557530" lvl="1" indent="-214630" defTabSz="685800">
              <a:buClrTx/>
              <a:buSzTx/>
              <a:buFontTx/>
              <a:buChar char="•"/>
            </a:pPr>
            <a:r>
              <a:rPr lang="en-US" altLang="zh-CN" sz="2000" dirty="0">
                <a:solidFill>
                  <a:srgbClr val="000000"/>
                </a:solidFill>
                <a:latin typeface="Times New Roman" panose="02020603050405020304" pitchFamily="18" charset="0"/>
                <a:ea typeface="Arial Unicode MS"/>
              </a:rPr>
              <a:t>Low-density Parity Check Codes</a:t>
            </a:r>
            <a:endParaRPr lang="zh-CN" altLang="en-US" sz="2000" dirty="0">
              <a:solidFill>
                <a:srgbClr val="000000"/>
              </a:solidFill>
              <a:latin typeface="Times New Roman" panose="02020603050405020304" pitchFamily="18" charset="0"/>
              <a:ea typeface="Arial Unicode MS"/>
            </a:endParaRPr>
          </a:p>
        </p:txBody>
      </p:sp>
      <p:sp>
        <p:nvSpPr>
          <p:cNvPr id="92163" name="Text Box 4"/>
          <p:cNvSpPr txBox="1"/>
          <p:nvPr/>
        </p:nvSpPr>
        <p:spPr>
          <a:xfrm>
            <a:off x="1387475" y="1254125"/>
            <a:ext cx="7543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685800">
              <a:spcBef>
                <a:spcPct val="0"/>
              </a:spcBef>
              <a:buClrTx/>
              <a:buSzTx/>
              <a:buFont typeface="Arial" panose="020B0604020202020204" pitchFamily="34" charset="0"/>
              <a:buNone/>
            </a:pPr>
            <a:r>
              <a:rPr lang="zh-CN" altLang="en-US" sz="2400" b="1" dirty="0">
                <a:solidFill>
                  <a:srgbClr val="000000"/>
                </a:solidFill>
                <a:latin typeface="Times New Roman" panose="02020603050405020304" pitchFamily="18" charset="0"/>
                <a:ea typeface="Arial Unicode MS"/>
              </a:rPr>
              <a:t>检错码</a:t>
            </a:r>
            <a:r>
              <a:rPr lang="en-US" altLang="zh-CN" sz="2100" b="1" dirty="0">
                <a:solidFill>
                  <a:srgbClr val="000000"/>
                </a:solidFill>
                <a:latin typeface="Times New Roman" panose="02020603050405020304" pitchFamily="18" charset="0"/>
                <a:ea typeface="Arial Unicode MS"/>
              </a:rPr>
              <a:t>/</a:t>
            </a:r>
            <a:r>
              <a:rPr lang="zh-CN" altLang="en-US" sz="2100" b="1" dirty="0">
                <a:solidFill>
                  <a:srgbClr val="000000"/>
                </a:solidFill>
                <a:latin typeface="Times New Roman" panose="02020603050405020304" pitchFamily="18" charset="0"/>
                <a:ea typeface="Arial Unicode MS"/>
              </a:rPr>
              <a:t>纠错码（</a:t>
            </a:r>
            <a:r>
              <a:rPr lang="en-US" altLang="zh-CN" sz="2100" b="1" dirty="0">
                <a:solidFill>
                  <a:srgbClr val="000000"/>
                </a:solidFill>
                <a:latin typeface="Times New Roman" panose="02020603050405020304" pitchFamily="18" charset="0"/>
                <a:ea typeface="Arial Unicode MS"/>
              </a:rPr>
              <a:t>Error-detecting/correcting Codes</a:t>
            </a:r>
            <a:r>
              <a:rPr lang="zh-CN" altLang="en-US" sz="2100" b="1" dirty="0">
                <a:solidFill>
                  <a:srgbClr val="000000"/>
                </a:solidFill>
                <a:latin typeface="Times New Roman" panose="02020603050405020304" pitchFamily="18" charset="0"/>
                <a:ea typeface="Arial Unicode MS"/>
              </a:rPr>
              <a:t>）</a:t>
            </a:r>
            <a:endParaRPr lang="en-US" altLang="zh-CN" sz="2100" b="1" dirty="0">
              <a:solidFill>
                <a:srgbClr val="000000"/>
              </a:solidFill>
              <a:latin typeface="Times New Roman" panose="02020603050405020304" pitchFamily="18" charset="0"/>
              <a:ea typeface="Arial Unicode MS"/>
            </a:endParaRPr>
          </a:p>
        </p:txBody>
      </p:sp>
    </p:spTree>
  </p:cSld>
  <p:clrMapOvr>
    <a:masterClrMapping/>
  </p:clrMapOvr>
  <p:transition spd="slow" advClick="0" advTm="2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矩形 111"/>
          <p:cNvSpPr/>
          <p:nvPr/>
        </p:nvSpPr>
        <p:spPr>
          <a:xfrm>
            <a:off x="1166813" y="1349375"/>
            <a:ext cx="2322512" cy="40005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冗余码的计算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588" y="3595688"/>
            <a:ext cx="1438275" cy="30003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原始数据</a:t>
            </a:r>
            <a:endParaRPr kumimoji="0" lang="zh-CN" altLang="en-US"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4868863" y="3595688"/>
            <a:ext cx="793750" cy="30003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CRC</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40" name="直接箭头连接符 39"/>
          <p:cNvCxnSpPr/>
          <p:nvPr/>
        </p:nvCxnSpPr>
        <p:spPr>
          <a:xfrm flipH="1">
            <a:off x="3230563" y="3763963"/>
            <a:ext cx="200025"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613" y="3763963"/>
            <a:ext cx="198438"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191" name="组合 14"/>
          <p:cNvGrpSpPr/>
          <p:nvPr/>
        </p:nvGrpSpPr>
        <p:grpSpPr>
          <a:xfrm>
            <a:off x="514350" y="2476500"/>
            <a:ext cx="2695575" cy="3255963"/>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207" name="矩形 7"/>
            <p:cNvSpPr/>
            <p:nvPr/>
          </p:nvSpPr>
          <p:spPr>
            <a:xfrm>
              <a:off x="6554073" y="1213222"/>
              <a:ext cx="476413"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k</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3208" name="矩形 8"/>
            <p:cNvSpPr/>
            <p:nvPr/>
          </p:nvSpPr>
          <p:spPr>
            <a:xfrm>
              <a:off x="7688631" y="1213222"/>
              <a:ext cx="484428"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除数 </a:t>
              </a:r>
              <a:r>
                <a:rPr kumimoji="0" lang="en-US" altLang="zh-CN" sz="12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a:t>
              </a:r>
              <a:endParaRPr kumimoji="0" lang="en-US" altLang="zh-CN" sz="12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3210" name="矩形 10"/>
            <p:cNvSpPr/>
            <p:nvPr/>
          </p:nvSpPr>
          <p:spPr>
            <a:xfrm>
              <a:off x="6019232" y="2349727"/>
              <a:ext cx="788999"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+ 1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原始数据</a:t>
              </a:r>
              <a:endParaRPr kumimoji="0" lang="zh-CN" altLang="en-US"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00…0</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CRC</a:t>
              </a:r>
              <a:endParaRPr kumimoji="0" lang="en-US" altLang="zh-CN"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216" name="矩形 15"/>
            <p:cNvSpPr/>
            <p:nvPr/>
          </p:nvSpPr>
          <p:spPr>
            <a:xfrm>
              <a:off x="6512873" y="2758745"/>
              <a:ext cx="646331" cy="276999"/>
            </a:xfrm>
            <a:prstGeom prst="rect">
              <a:avLst/>
            </a:prstGeom>
            <a:noFill/>
            <a:ln w="9525">
              <a:noFill/>
            </a:ln>
          </p:spPr>
          <p:txBody>
            <a:bodyPr wrap="none">
              <a:spAutoFit/>
            </a:bodyPr>
            <a:p>
              <a:pPr algn="ctr">
                <a:buNone/>
              </a:pPr>
              <a:r>
                <a:rPr lang="zh-CN" altLang="en-US" sz="1200" b="1" dirty="0">
                  <a:solidFill>
                    <a:srgbClr val="000066"/>
                  </a:solidFill>
                  <a:latin typeface="微软雅黑" panose="020B0503020204020204" pitchFamily="34" charset="-122"/>
                  <a:ea typeface="微软雅黑" panose="020B0503020204020204" pitchFamily="34" charset="-122"/>
                </a:rPr>
                <a:t>余数 </a:t>
              </a:r>
              <a:r>
                <a:rPr lang="en-US" altLang="zh-CN" sz="1200" b="1" i="1" dirty="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93217" name="矩形 18"/>
            <p:cNvSpPr/>
            <p:nvPr/>
          </p:nvSpPr>
          <p:spPr>
            <a:xfrm>
              <a:off x="6323804" y="3189434"/>
              <a:ext cx="484427"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3218" name="Text Box 45"/>
            <p:cNvSpPr txBox="1"/>
            <p:nvPr/>
          </p:nvSpPr>
          <p:spPr>
            <a:xfrm>
              <a:off x="6938126" y="4094378"/>
              <a:ext cx="646331" cy="276999"/>
            </a:xfrm>
            <a:prstGeom prst="rect">
              <a:avLst/>
            </a:prstGeom>
            <a:noFill/>
            <a:ln w="9525">
              <a:noFill/>
            </a:ln>
          </p:spPr>
          <p:txBody>
            <a:bodyPr wrap="none">
              <a:spAutoFit/>
            </a:bodyPr>
            <a:p>
              <a:pPr algn="r">
                <a:buNone/>
              </a:pPr>
              <a:r>
                <a:rPr lang="zh-CN" altLang="en-US" sz="1200" b="1" dirty="0">
                  <a:latin typeface="微软雅黑" panose="020B0503020204020204" pitchFamily="34" charset="-122"/>
                  <a:ea typeface="微软雅黑" panose="020B0503020204020204" pitchFamily="34" charset="-122"/>
                </a:rPr>
                <a:t>发送方</a:t>
              </a:r>
              <a:endParaRPr lang="zh-CN" altLang="en-US" sz="1200" b="1" dirty="0">
                <a:latin typeface="微软雅黑" panose="020B0503020204020204" pitchFamily="34" charset="-122"/>
                <a:ea typeface="微软雅黑" panose="020B0503020204020204" pitchFamily="34" charset="-122"/>
              </a:endParaRPr>
            </a:p>
          </p:txBody>
        </p:sp>
      </p:grpSp>
      <p:grpSp>
        <p:nvGrpSpPr>
          <p:cNvPr id="93192" name="组合 11"/>
          <p:cNvGrpSpPr/>
          <p:nvPr/>
        </p:nvGrpSpPr>
        <p:grpSpPr>
          <a:xfrm>
            <a:off x="5881688" y="2479675"/>
            <a:ext cx="2711450" cy="3252788"/>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195" name="矩形 24"/>
            <p:cNvSpPr/>
            <p:nvPr/>
          </p:nvSpPr>
          <p:spPr>
            <a:xfrm>
              <a:off x="1231794" y="1213222"/>
              <a:ext cx="476413"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k</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3196" name="矩形 25"/>
            <p:cNvSpPr/>
            <p:nvPr/>
          </p:nvSpPr>
          <p:spPr>
            <a:xfrm>
              <a:off x="2366352" y="1213222"/>
              <a:ext cx="484428"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除数 </a:t>
              </a:r>
              <a:r>
                <a:rPr kumimoji="0" lang="en-US" altLang="zh-CN" sz="1200" b="1" i="1"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a:t>
              </a:r>
              <a:endParaRPr kumimoji="0" lang="en-US" altLang="zh-CN" sz="12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3198" name="矩形 27"/>
            <p:cNvSpPr/>
            <p:nvPr/>
          </p:nvSpPr>
          <p:spPr>
            <a:xfrm>
              <a:off x="2341033" y="2349727"/>
              <a:ext cx="788999" cy="276999"/>
            </a:xfrm>
            <a:prstGeom prst="rect">
              <a:avLst/>
            </a:prstGeom>
            <a:noFill/>
            <a:ln w="9525">
              <a:noFill/>
            </a:ln>
          </p:spPr>
          <p:txBody>
            <a:bodyPr wrap="none">
              <a:spAutoFit/>
            </a:bodyPr>
            <a:p>
              <a:pPr algn="ctr">
                <a:buNone/>
              </a:pP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+ 1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原始数据</a:t>
              </a:r>
              <a:endParaRPr kumimoji="0" lang="zh-CN" altLang="en-US" sz="1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CRC</a:t>
              </a:r>
              <a:endPar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余数</a:t>
              </a:r>
              <a:endParaRPr kumimoji="0" lang="en-US" altLang="zh-CN"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204" name="矩形 36"/>
            <p:cNvSpPr/>
            <p:nvPr/>
          </p:nvSpPr>
          <p:spPr>
            <a:xfrm>
              <a:off x="832586" y="3525868"/>
              <a:ext cx="2191551" cy="553998"/>
            </a:xfrm>
            <a:prstGeom prst="rect">
              <a:avLst/>
            </a:prstGeom>
            <a:noFill/>
            <a:ln w="9525">
              <a:noFill/>
            </a:ln>
          </p:spPr>
          <p:txBody>
            <a:bodyPr>
              <a:spAutoFit/>
            </a:bodyPr>
            <a:p>
              <a:pPr algn="ctr">
                <a:lnSpc>
                  <a:spcPts val="1800"/>
                </a:lnSpc>
                <a:buNone/>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en-US" altLang="zh-CN" sz="1200" b="1" dirty="0">
                  <a:solidFill>
                    <a:srgbClr val="000099"/>
                  </a:solidFill>
                  <a:latin typeface="微软雅黑" panose="020B0503020204020204" pitchFamily="34" charset="-122"/>
                  <a:ea typeface="微软雅黑" panose="020B0503020204020204" pitchFamily="34" charset="-122"/>
                </a:rPr>
                <a:t>=0</a:t>
              </a:r>
              <a:r>
                <a:rPr lang="zh-CN" altLang="en-US" sz="1200" b="1" dirty="0">
                  <a:solidFill>
                    <a:srgbClr val="000099"/>
                  </a:solidFill>
                  <a:latin typeface="微软雅黑" panose="020B0503020204020204" pitchFamily="34" charset="-122"/>
                  <a:ea typeface="微软雅黑" panose="020B0503020204020204" pitchFamily="34" charset="-122"/>
                </a:rPr>
                <a:t>，接受</a:t>
              </a:r>
              <a:endParaRPr lang="en-US" altLang="zh-CN" sz="1200" b="1" dirty="0">
                <a:solidFill>
                  <a:srgbClr val="000099"/>
                </a:solidFill>
                <a:latin typeface="微软雅黑" panose="020B0503020204020204" pitchFamily="34" charset="-122"/>
                <a:ea typeface="微软雅黑" panose="020B0503020204020204" pitchFamily="34" charset="-122"/>
              </a:endParaRPr>
            </a:p>
            <a:p>
              <a:pPr algn="ctr">
                <a:lnSpc>
                  <a:spcPts val="1800"/>
                </a:lnSpc>
                <a:buNone/>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en-US" altLang="zh-CN" sz="1200" b="1" dirty="0">
                  <a:solidFill>
                    <a:srgbClr val="000099"/>
                  </a:solidFill>
                  <a:latin typeface="微软雅黑" panose="020B0503020204020204" pitchFamily="34" charset="-122"/>
                  <a:ea typeface="微软雅黑" panose="020B0503020204020204" pitchFamily="34" charset="-122"/>
                </a:rPr>
                <a:t>0</a:t>
              </a:r>
              <a:r>
                <a:rPr lang="zh-CN" altLang="en-US" sz="1200" b="1" dirty="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93205" name="Text Box 45"/>
            <p:cNvSpPr txBox="1"/>
            <p:nvPr/>
          </p:nvSpPr>
          <p:spPr>
            <a:xfrm>
              <a:off x="1502607" y="4090845"/>
              <a:ext cx="646331" cy="276999"/>
            </a:xfrm>
            <a:prstGeom prst="rect">
              <a:avLst/>
            </a:prstGeom>
            <a:noFill/>
            <a:ln w="9525">
              <a:noFill/>
            </a:ln>
          </p:spPr>
          <p:txBody>
            <a:bodyPr wrap="none">
              <a:spAutoFit/>
            </a:bodyPr>
            <a:p>
              <a:pPr algn="r">
                <a:buNone/>
              </a:pPr>
              <a:r>
                <a:rPr lang="zh-CN" altLang="en-US" sz="1200" b="1" dirty="0">
                  <a:latin typeface="微软雅黑" panose="020B0503020204020204" pitchFamily="34" charset="-122"/>
                  <a:ea typeface="微软雅黑" panose="020B0503020204020204" pitchFamily="34" charset="-122"/>
                </a:rPr>
                <a:t>接收方</a:t>
              </a:r>
              <a:endParaRPr lang="zh-CN" altLang="en-US" sz="1200" b="1" dirty="0">
                <a:latin typeface="微软雅黑" panose="020B0503020204020204" pitchFamily="34" charset="-122"/>
                <a:ea typeface="微软雅黑" panose="020B0503020204020204" pitchFamily="34" charset="-122"/>
              </a:endParaRPr>
            </a:p>
          </p:txBody>
        </p:sp>
      </p:grpSp>
      <p:sp>
        <p:nvSpPr>
          <p:cNvPr id="93193" name="Text Box 45"/>
          <p:cNvSpPr txBox="1"/>
          <p:nvPr/>
        </p:nvSpPr>
        <p:spPr>
          <a:xfrm>
            <a:off x="3983038" y="3309938"/>
            <a:ext cx="1081087" cy="307975"/>
          </a:xfrm>
          <a:prstGeom prst="rect">
            <a:avLst/>
          </a:prstGeom>
          <a:noFill/>
          <a:ln w="9525">
            <a:noFill/>
          </a:ln>
        </p:spPr>
        <p:txBody>
          <a:bodyPr wrap="none">
            <a:spAutoFit/>
          </a:bodyPr>
          <a:p>
            <a:pPr algn="r">
              <a:buNone/>
            </a:pPr>
            <a:r>
              <a:rPr lang="zh-CN" altLang="en-US" sz="1400" b="1" dirty="0">
                <a:latin typeface="微软雅黑" panose="020B0503020204020204" pitchFamily="34" charset="-122"/>
                <a:ea typeface="微软雅黑" panose="020B0503020204020204" pitchFamily="34" charset="-122"/>
              </a:rPr>
              <a:t>发送的数据</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4210" name="Group 4"/>
          <p:cNvGrpSpPr/>
          <p:nvPr/>
        </p:nvGrpSpPr>
        <p:grpSpPr>
          <a:xfrm>
            <a:off x="685800" y="2647950"/>
            <a:ext cx="2286000" cy="609600"/>
            <a:chOff x="3060" y="3000"/>
            <a:chExt cx="2340" cy="780"/>
          </a:xfrm>
        </p:grpSpPr>
        <p:sp>
          <p:nvSpPr>
            <p:cNvPr id="94233" name="Rectangle 5"/>
            <p:cNvSpPr/>
            <p:nvPr/>
          </p:nvSpPr>
          <p:spPr>
            <a:xfrm>
              <a:off x="3060" y="3000"/>
              <a:ext cx="720"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94234" name="Rectangle 6"/>
            <p:cNvSpPr/>
            <p:nvPr/>
          </p:nvSpPr>
          <p:spPr>
            <a:xfrm>
              <a:off x="4500" y="3000"/>
              <a:ext cx="900"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94235" name="Line 7"/>
            <p:cNvSpPr/>
            <p:nvPr/>
          </p:nvSpPr>
          <p:spPr>
            <a:xfrm>
              <a:off x="3780" y="3468"/>
              <a:ext cx="720" cy="0"/>
            </a:xfrm>
            <a:prstGeom prst="line">
              <a:avLst/>
            </a:prstGeom>
            <a:ln w="9525" cap="flat" cmpd="sng">
              <a:solidFill>
                <a:srgbClr val="000000"/>
              </a:solidFill>
              <a:prstDash val="solid"/>
              <a:headEnd type="none" w="med" len="med"/>
              <a:tailEnd type="none" w="med" len="med"/>
            </a:ln>
          </p:spPr>
        </p:sp>
      </p:grpSp>
      <p:grpSp>
        <p:nvGrpSpPr>
          <p:cNvPr id="94211" name="Group 8"/>
          <p:cNvGrpSpPr/>
          <p:nvPr/>
        </p:nvGrpSpPr>
        <p:grpSpPr>
          <a:xfrm>
            <a:off x="3543300" y="2038350"/>
            <a:ext cx="2552700" cy="1828800"/>
            <a:chOff x="5940" y="2376"/>
            <a:chExt cx="2340" cy="2184"/>
          </a:xfrm>
        </p:grpSpPr>
        <p:sp>
          <p:nvSpPr>
            <p:cNvPr id="94226" name="Line 9"/>
            <p:cNvSpPr/>
            <p:nvPr/>
          </p:nvSpPr>
          <p:spPr>
            <a:xfrm>
              <a:off x="6660" y="3468"/>
              <a:ext cx="720" cy="936"/>
            </a:xfrm>
            <a:prstGeom prst="line">
              <a:avLst/>
            </a:prstGeom>
            <a:ln w="9525" cap="flat" cmpd="sng">
              <a:solidFill>
                <a:srgbClr val="000000"/>
              </a:solidFill>
              <a:prstDash val="solid"/>
              <a:headEnd type="none" w="med" len="med"/>
              <a:tailEnd type="none" w="med" len="med"/>
            </a:ln>
          </p:spPr>
        </p:sp>
        <p:grpSp>
          <p:nvGrpSpPr>
            <p:cNvPr id="94227" name="Group 10"/>
            <p:cNvGrpSpPr/>
            <p:nvPr/>
          </p:nvGrpSpPr>
          <p:grpSpPr>
            <a:xfrm>
              <a:off x="5940" y="2376"/>
              <a:ext cx="2340" cy="2184"/>
              <a:chOff x="5940" y="2220"/>
              <a:chExt cx="2340" cy="2496"/>
            </a:xfrm>
          </p:grpSpPr>
          <p:sp>
            <p:nvSpPr>
              <p:cNvPr id="94228" name="Rectangle 11"/>
              <p:cNvSpPr/>
              <p:nvPr/>
            </p:nvSpPr>
            <p:spPr>
              <a:xfrm>
                <a:off x="5940" y="3000"/>
                <a:ext cx="720"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A</a:t>
                </a:r>
                <a:endParaRPr lang="en-US" altLang="zh-CN" sz="1600" dirty="0">
                  <a:latin typeface="Times New Roman" panose="02020603050405020304" pitchFamily="18" charset="0"/>
                </a:endParaRPr>
              </a:p>
            </p:txBody>
          </p:sp>
          <p:sp>
            <p:nvSpPr>
              <p:cNvPr id="94229" name="Rectangle 12"/>
              <p:cNvSpPr/>
              <p:nvPr/>
            </p:nvSpPr>
            <p:spPr>
              <a:xfrm>
                <a:off x="7380" y="2220"/>
                <a:ext cx="900"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B</a:t>
                </a:r>
                <a:endParaRPr lang="en-US" altLang="zh-CN" sz="1600" dirty="0">
                  <a:latin typeface="Times New Roman" panose="02020603050405020304" pitchFamily="18" charset="0"/>
                </a:endParaRPr>
              </a:p>
            </p:txBody>
          </p:sp>
          <p:sp>
            <p:nvSpPr>
              <p:cNvPr id="94230" name="Line 13"/>
              <p:cNvSpPr/>
              <p:nvPr/>
            </p:nvSpPr>
            <p:spPr>
              <a:xfrm flipV="1">
                <a:off x="6660" y="2532"/>
                <a:ext cx="720" cy="936"/>
              </a:xfrm>
              <a:prstGeom prst="line">
                <a:avLst/>
              </a:prstGeom>
              <a:ln w="9525" cap="flat" cmpd="sng">
                <a:solidFill>
                  <a:srgbClr val="000000"/>
                </a:solidFill>
                <a:prstDash val="solid"/>
                <a:headEnd type="none" w="med" len="med"/>
                <a:tailEnd type="none" w="med" len="med"/>
              </a:ln>
            </p:spPr>
          </p:sp>
          <p:sp>
            <p:nvSpPr>
              <p:cNvPr id="94231" name="Rectangle 14"/>
              <p:cNvSpPr/>
              <p:nvPr/>
            </p:nvSpPr>
            <p:spPr>
              <a:xfrm>
                <a:off x="7380" y="3936"/>
                <a:ext cx="900" cy="78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94232" name="Line 15"/>
              <p:cNvSpPr/>
              <p:nvPr/>
            </p:nvSpPr>
            <p:spPr>
              <a:xfrm>
                <a:off x="7740" y="3156"/>
                <a:ext cx="0" cy="624"/>
              </a:xfrm>
              <a:prstGeom prst="line">
                <a:avLst/>
              </a:prstGeom>
              <a:ln w="9525" cap="flat" cmpd="sng">
                <a:solidFill>
                  <a:srgbClr val="000000"/>
                </a:solidFill>
                <a:prstDash val="lgDash"/>
                <a:headEnd type="none" w="med" len="med"/>
                <a:tailEnd type="none" w="med" len="med"/>
              </a:ln>
            </p:spPr>
          </p:sp>
        </p:grpSp>
      </p:grpSp>
      <p:sp>
        <p:nvSpPr>
          <p:cNvPr id="94212" name="Line 16"/>
          <p:cNvSpPr/>
          <p:nvPr/>
        </p:nvSpPr>
        <p:spPr>
          <a:xfrm>
            <a:off x="228600" y="4005263"/>
            <a:ext cx="8382000" cy="0"/>
          </a:xfrm>
          <a:prstGeom prst="line">
            <a:avLst/>
          </a:prstGeom>
          <a:ln w="9525" cap="flat" cmpd="sng">
            <a:solidFill>
              <a:schemeClr val="tx1"/>
            </a:solidFill>
            <a:prstDash val="lgDash"/>
            <a:headEnd type="none" w="med" len="med"/>
            <a:tailEnd type="none" w="med" len="med"/>
          </a:ln>
        </p:spPr>
      </p:sp>
      <p:sp>
        <p:nvSpPr>
          <p:cNvPr id="94213" name="Rectangle 29"/>
          <p:cNvSpPr/>
          <p:nvPr/>
        </p:nvSpPr>
        <p:spPr>
          <a:xfrm>
            <a:off x="7010400" y="2819400"/>
            <a:ext cx="15240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点</a:t>
            </a:r>
            <a:r>
              <a:rPr lang="en-US" altLang="zh-CN" sz="1800" dirty="0"/>
              <a:t>---</a:t>
            </a:r>
            <a:r>
              <a:rPr lang="zh-CN" altLang="en-US" sz="1800" dirty="0"/>
              <a:t>点</a:t>
            </a:r>
            <a:endParaRPr lang="zh-CN" altLang="en-US" sz="1800" dirty="0"/>
          </a:p>
          <a:p>
            <a:pPr marL="0" lvl="0" indent="0" algn="ctr" eaLnBrk="1" hangingPunct="1">
              <a:spcBef>
                <a:spcPct val="0"/>
              </a:spcBef>
              <a:buClrTx/>
              <a:buSzTx/>
              <a:buFontTx/>
              <a:buNone/>
            </a:pPr>
            <a:r>
              <a:rPr lang="zh-CN" altLang="en-US" sz="1800" dirty="0"/>
              <a:t>直接连接</a:t>
            </a:r>
            <a:endParaRPr lang="zh-CN" altLang="en-US" sz="1800" dirty="0"/>
          </a:p>
        </p:txBody>
      </p:sp>
      <p:sp>
        <p:nvSpPr>
          <p:cNvPr id="94214" name="Rectangle 30"/>
          <p:cNvSpPr/>
          <p:nvPr/>
        </p:nvSpPr>
        <p:spPr>
          <a:xfrm>
            <a:off x="7086600" y="5105400"/>
            <a:ext cx="13716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点</a:t>
            </a:r>
            <a:r>
              <a:rPr lang="en-US" altLang="zh-CN" sz="1800" dirty="0"/>
              <a:t>---</a:t>
            </a:r>
            <a:r>
              <a:rPr lang="zh-CN" altLang="en-US" sz="1800" dirty="0"/>
              <a:t>多点</a:t>
            </a:r>
            <a:endParaRPr lang="zh-CN" altLang="en-US" sz="1800" dirty="0"/>
          </a:p>
          <a:p>
            <a:pPr marL="0" lvl="0" indent="0" algn="ctr" eaLnBrk="1" hangingPunct="1">
              <a:spcBef>
                <a:spcPct val="0"/>
              </a:spcBef>
              <a:buClrTx/>
              <a:buSzTx/>
              <a:buFontTx/>
              <a:buNone/>
            </a:pPr>
            <a:r>
              <a:rPr lang="zh-CN" altLang="en-US" sz="1800" dirty="0"/>
              <a:t>分支连接</a:t>
            </a:r>
            <a:endParaRPr lang="zh-CN" altLang="en-US" sz="1800" dirty="0"/>
          </a:p>
        </p:txBody>
      </p:sp>
      <p:sp>
        <p:nvSpPr>
          <p:cNvPr id="94215" name="Rectangle 32"/>
          <p:cNvSpPr>
            <a:spLocks noGrp="1"/>
          </p:cNvSpPr>
          <p:nvPr>
            <p:ph type="title"/>
          </p:nvPr>
        </p:nvSpPr>
        <p:spPr>
          <a:xfrm>
            <a:off x="755650" y="238125"/>
            <a:ext cx="7793038" cy="1462088"/>
          </a:xfrm>
          <a:ln/>
        </p:spPr>
        <p:txBody>
          <a:bodyPr vert="horz" wrap="square" lIns="91440" tIns="45720" rIns="91440" bIns="45720" anchor="b" anchorCtr="0"/>
          <a:p>
            <a:pPr eaLnBrk="1" hangingPunct="1"/>
            <a:r>
              <a:rPr lang="en-US" altLang="zh-CN" dirty="0"/>
              <a:t>3.2 </a:t>
            </a:r>
            <a:r>
              <a:rPr lang="zh-CN" altLang="en-US" dirty="0"/>
              <a:t>点到点、点到多点</a:t>
            </a:r>
            <a:endParaRPr lang="zh-CN" altLang="en-US" dirty="0"/>
          </a:p>
        </p:txBody>
      </p:sp>
      <p:grpSp>
        <p:nvGrpSpPr>
          <p:cNvPr id="94216" name="Group 33"/>
          <p:cNvGrpSpPr/>
          <p:nvPr/>
        </p:nvGrpSpPr>
        <p:grpSpPr>
          <a:xfrm>
            <a:off x="684213" y="4324350"/>
            <a:ext cx="5638800" cy="2057400"/>
            <a:chOff x="2340" y="11424"/>
            <a:chExt cx="6120" cy="1976"/>
          </a:xfrm>
        </p:grpSpPr>
        <p:sp>
          <p:nvSpPr>
            <p:cNvPr id="94217" name="Rectangle 34"/>
            <p:cNvSpPr/>
            <p:nvPr/>
          </p:nvSpPr>
          <p:spPr>
            <a:xfrm>
              <a:off x="2340" y="11424"/>
              <a:ext cx="900" cy="87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dirty="0">
                  <a:latin typeface="Times New Roman" panose="02020603050405020304" pitchFamily="18" charset="0"/>
                </a:rPr>
                <a:t>中心</a:t>
              </a:r>
              <a:endParaRPr lang="zh-CN" altLang="en-US" sz="1600" dirty="0">
                <a:latin typeface="Times New Roman" panose="02020603050405020304" pitchFamily="18" charset="0"/>
              </a:endParaRPr>
            </a:p>
            <a:p>
              <a:pPr marL="0" lvl="0" indent="0" algn="ctr">
                <a:spcBef>
                  <a:spcPct val="0"/>
                </a:spcBef>
                <a:buClrTx/>
                <a:buSzTx/>
                <a:buFontTx/>
                <a:buNone/>
              </a:pPr>
              <a:r>
                <a:rPr lang="zh-CN" altLang="en-US" sz="1600" dirty="0">
                  <a:latin typeface="Times New Roman" panose="02020603050405020304" pitchFamily="18" charset="0"/>
                </a:rPr>
                <a:t>节点</a:t>
              </a:r>
              <a:endParaRPr lang="zh-CN" altLang="en-US" sz="1600" dirty="0">
                <a:latin typeface="Times New Roman" panose="02020603050405020304" pitchFamily="18" charset="0"/>
              </a:endParaRPr>
            </a:p>
            <a:p>
              <a:pPr marL="0" lvl="0" indent="0" algn="ctr">
                <a:spcBef>
                  <a:spcPct val="0"/>
                </a:spcBef>
                <a:buClrTx/>
                <a:buSzTx/>
                <a:buFontTx/>
                <a:buNone/>
              </a:pPr>
              <a:r>
                <a:rPr lang="en-US" altLang="zh-CN" sz="1600" dirty="0">
                  <a:latin typeface="Times New Roman" panose="02020603050405020304" pitchFamily="18" charset="0"/>
                </a:rPr>
                <a:t>C</a:t>
              </a:r>
              <a:endParaRPr lang="en-US" altLang="zh-CN" sz="1600" dirty="0">
                <a:latin typeface="Times New Roman" panose="02020603050405020304" pitchFamily="18" charset="0"/>
              </a:endParaRPr>
            </a:p>
          </p:txBody>
        </p:sp>
        <p:sp>
          <p:nvSpPr>
            <p:cNvPr id="94218" name="Line 35"/>
            <p:cNvSpPr/>
            <p:nvPr/>
          </p:nvSpPr>
          <p:spPr>
            <a:xfrm>
              <a:off x="3240" y="11861"/>
              <a:ext cx="5040" cy="0"/>
            </a:xfrm>
            <a:prstGeom prst="line">
              <a:avLst/>
            </a:prstGeom>
            <a:ln w="9525" cap="flat" cmpd="sng">
              <a:solidFill>
                <a:srgbClr val="000000"/>
              </a:solidFill>
              <a:prstDash val="solid"/>
              <a:headEnd type="none" w="med" len="med"/>
              <a:tailEnd type="none" w="med" len="med"/>
            </a:ln>
          </p:spPr>
        </p:sp>
        <p:sp>
          <p:nvSpPr>
            <p:cNvPr id="94219" name="Rectangle 36"/>
            <p:cNvSpPr/>
            <p:nvPr/>
          </p:nvSpPr>
          <p:spPr>
            <a:xfrm>
              <a:off x="3780" y="12672"/>
              <a:ext cx="900" cy="72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400" dirty="0">
                  <a:latin typeface="Times New Roman" panose="02020603050405020304" pitchFamily="18" charset="0"/>
                </a:rPr>
                <a:t>分支</a:t>
              </a:r>
              <a:endParaRPr lang="zh-CN" altLang="en-US" sz="1400" dirty="0">
                <a:latin typeface="Times New Roman" panose="02020603050405020304" pitchFamily="18" charset="0"/>
              </a:endParaRPr>
            </a:p>
            <a:p>
              <a:pPr marL="0" lvl="0" indent="0" algn="ctr">
                <a:spcBef>
                  <a:spcPct val="0"/>
                </a:spcBef>
                <a:buClrTx/>
                <a:buSzTx/>
                <a:buFontTx/>
                <a:buNone/>
              </a:pPr>
              <a:r>
                <a:rPr lang="zh-CN" altLang="en-US" sz="1400" dirty="0">
                  <a:latin typeface="Times New Roman" panose="02020603050405020304" pitchFamily="18" charset="0"/>
                </a:rPr>
                <a:t>节点</a:t>
              </a:r>
              <a:br>
                <a:rPr lang="zh-CN" altLang="en-US" sz="1400" dirty="0">
                  <a:latin typeface="Times New Roman" panose="02020603050405020304" pitchFamily="18" charset="0"/>
                </a:rPr>
              </a:br>
              <a:r>
                <a:rPr lang="en-US" altLang="zh-CN" sz="1400" dirty="0">
                  <a:latin typeface="Times New Roman" panose="02020603050405020304" pitchFamily="18" charset="0"/>
                </a:rPr>
                <a:t>B</a:t>
              </a:r>
              <a:endParaRPr lang="en-US" altLang="zh-CN" sz="1400" dirty="0">
                <a:latin typeface="Times New Roman" panose="02020603050405020304" pitchFamily="18" charset="0"/>
              </a:endParaRPr>
            </a:p>
          </p:txBody>
        </p:sp>
        <p:sp>
          <p:nvSpPr>
            <p:cNvPr id="94220" name="Rectangle 37"/>
            <p:cNvSpPr/>
            <p:nvPr/>
          </p:nvSpPr>
          <p:spPr>
            <a:xfrm>
              <a:off x="5220" y="12672"/>
              <a:ext cx="900" cy="72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400" dirty="0">
                  <a:latin typeface="Times New Roman" panose="02020603050405020304" pitchFamily="18" charset="0"/>
                </a:rPr>
                <a:t>分支</a:t>
              </a:r>
              <a:endParaRPr lang="zh-CN" altLang="en-US" sz="1400" dirty="0">
                <a:latin typeface="Times New Roman" panose="02020603050405020304" pitchFamily="18" charset="0"/>
              </a:endParaRPr>
            </a:p>
            <a:p>
              <a:pPr marL="0" lvl="0" indent="0" algn="ctr">
                <a:spcBef>
                  <a:spcPct val="0"/>
                </a:spcBef>
                <a:buClrTx/>
                <a:buSzTx/>
                <a:buFontTx/>
                <a:buNone/>
              </a:pPr>
              <a:r>
                <a:rPr lang="zh-CN" altLang="en-US" sz="1400" dirty="0">
                  <a:latin typeface="Times New Roman" panose="02020603050405020304" pitchFamily="18" charset="0"/>
                </a:rPr>
                <a:t>节点</a:t>
              </a:r>
              <a:endParaRPr lang="zh-CN" altLang="en-US" sz="1400" dirty="0">
                <a:latin typeface="Times New Roman" panose="02020603050405020304" pitchFamily="18" charset="0"/>
              </a:endParaRPr>
            </a:p>
            <a:p>
              <a:pPr marL="0" lvl="0" indent="0" algn="ctr">
                <a:spcBef>
                  <a:spcPct val="0"/>
                </a:spcBef>
                <a:buClrTx/>
                <a:buSzTx/>
                <a:buFontTx/>
                <a:buNone/>
              </a:pPr>
              <a:r>
                <a:rPr lang="en-US" altLang="zh-CN" sz="1400" dirty="0">
                  <a:latin typeface="Times New Roman" panose="02020603050405020304" pitchFamily="18" charset="0"/>
                </a:rPr>
                <a:t>C</a:t>
              </a:r>
              <a:endParaRPr lang="en-US" altLang="zh-CN" sz="1400" dirty="0">
                <a:latin typeface="Times New Roman" panose="02020603050405020304" pitchFamily="18" charset="0"/>
              </a:endParaRPr>
            </a:p>
          </p:txBody>
        </p:sp>
        <p:sp>
          <p:nvSpPr>
            <p:cNvPr id="94221" name="Rectangle 38"/>
            <p:cNvSpPr/>
            <p:nvPr/>
          </p:nvSpPr>
          <p:spPr>
            <a:xfrm>
              <a:off x="7560" y="12672"/>
              <a:ext cx="900" cy="72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400" dirty="0">
                  <a:latin typeface="Times New Roman" panose="02020603050405020304" pitchFamily="18" charset="0"/>
                </a:rPr>
                <a:t>分支</a:t>
              </a:r>
              <a:endParaRPr lang="zh-CN" altLang="en-US" sz="1400" dirty="0">
                <a:latin typeface="Times New Roman" panose="02020603050405020304" pitchFamily="18" charset="0"/>
              </a:endParaRPr>
            </a:p>
            <a:p>
              <a:pPr marL="0" lvl="0" indent="0" algn="ctr">
                <a:spcBef>
                  <a:spcPct val="0"/>
                </a:spcBef>
                <a:buClrTx/>
                <a:buSzTx/>
                <a:buFontTx/>
                <a:buNone/>
              </a:pPr>
              <a:r>
                <a:rPr lang="zh-CN" altLang="en-US" sz="1400" dirty="0">
                  <a:latin typeface="Times New Roman" panose="02020603050405020304" pitchFamily="18" charset="0"/>
                </a:rPr>
                <a:t>节点</a:t>
              </a:r>
              <a:endParaRPr lang="zh-CN" altLang="en-US" sz="1400" dirty="0">
                <a:latin typeface="Times New Roman" panose="02020603050405020304" pitchFamily="18" charset="0"/>
              </a:endParaRPr>
            </a:p>
            <a:p>
              <a:pPr marL="0" lvl="0" indent="0" algn="ctr">
                <a:spcBef>
                  <a:spcPct val="0"/>
                </a:spcBef>
                <a:buClrTx/>
                <a:buSzTx/>
                <a:buFontTx/>
                <a:buNone/>
              </a:pPr>
              <a:r>
                <a:rPr lang="en-US" altLang="zh-CN" sz="1400" dirty="0">
                  <a:latin typeface="Times New Roman" panose="02020603050405020304" pitchFamily="18" charset="0"/>
                </a:rPr>
                <a:t>N</a:t>
              </a:r>
              <a:endParaRPr lang="en-US" altLang="zh-CN" sz="1400" dirty="0">
                <a:latin typeface="Times New Roman" panose="02020603050405020304" pitchFamily="18" charset="0"/>
              </a:endParaRPr>
            </a:p>
          </p:txBody>
        </p:sp>
        <p:sp>
          <p:nvSpPr>
            <p:cNvPr id="94222" name="Line 39"/>
            <p:cNvSpPr/>
            <p:nvPr/>
          </p:nvSpPr>
          <p:spPr>
            <a:xfrm>
              <a:off x="4140" y="11861"/>
              <a:ext cx="0" cy="811"/>
            </a:xfrm>
            <a:prstGeom prst="line">
              <a:avLst/>
            </a:prstGeom>
            <a:ln w="9525" cap="flat" cmpd="sng">
              <a:solidFill>
                <a:srgbClr val="000000"/>
              </a:solidFill>
              <a:prstDash val="solid"/>
              <a:headEnd type="none" w="med" len="med"/>
              <a:tailEnd type="none" w="med" len="med"/>
            </a:ln>
          </p:spPr>
        </p:sp>
        <p:sp>
          <p:nvSpPr>
            <p:cNvPr id="94223" name="Line 40"/>
            <p:cNvSpPr/>
            <p:nvPr/>
          </p:nvSpPr>
          <p:spPr>
            <a:xfrm>
              <a:off x="5760" y="11861"/>
              <a:ext cx="0" cy="811"/>
            </a:xfrm>
            <a:prstGeom prst="line">
              <a:avLst/>
            </a:prstGeom>
            <a:ln w="9525" cap="flat" cmpd="sng">
              <a:solidFill>
                <a:srgbClr val="000000"/>
              </a:solidFill>
              <a:prstDash val="solid"/>
              <a:headEnd type="none" w="med" len="med"/>
              <a:tailEnd type="none" w="med" len="med"/>
            </a:ln>
          </p:spPr>
        </p:sp>
        <p:sp>
          <p:nvSpPr>
            <p:cNvPr id="94224" name="Line 41"/>
            <p:cNvSpPr/>
            <p:nvPr/>
          </p:nvSpPr>
          <p:spPr>
            <a:xfrm>
              <a:off x="7920" y="11861"/>
              <a:ext cx="0" cy="811"/>
            </a:xfrm>
            <a:prstGeom prst="line">
              <a:avLst/>
            </a:prstGeom>
            <a:ln w="9525" cap="flat" cmpd="sng">
              <a:solidFill>
                <a:srgbClr val="000000"/>
              </a:solidFill>
              <a:prstDash val="solid"/>
              <a:headEnd type="none" w="med" len="med"/>
              <a:tailEnd type="none" w="med" len="med"/>
            </a:ln>
          </p:spPr>
        </p:sp>
        <p:sp>
          <p:nvSpPr>
            <p:cNvPr id="94225" name="Line 42"/>
            <p:cNvSpPr/>
            <p:nvPr/>
          </p:nvSpPr>
          <p:spPr>
            <a:xfrm>
              <a:off x="6480" y="13143"/>
              <a:ext cx="900" cy="0"/>
            </a:xfrm>
            <a:prstGeom prst="line">
              <a:avLst/>
            </a:prstGeom>
            <a:ln w="9525" cap="flat" cmpd="sng">
              <a:solidFill>
                <a:srgbClr val="000000"/>
              </a:solidFill>
              <a:prstDash val="lgDash"/>
              <a:headEnd type="none" w="med" len="med"/>
              <a:tailEnd type="none" w="med" len="med"/>
            </a:ln>
          </p:spPr>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46"/>
          <p:cNvSpPr/>
          <p:nvPr/>
        </p:nvSpPr>
        <p:spPr>
          <a:xfrm>
            <a:off x="503238" y="1851025"/>
            <a:ext cx="7670800" cy="2092325"/>
          </a:xfrm>
          <a:prstGeom prst="rect">
            <a:avLst/>
          </a:prstGeom>
          <a:noFill/>
          <a:ln w="9525">
            <a:noFill/>
          </a:ln>
        </p:spPr>
        <p:txBody>
          <a:bodyPr>
            <a:spAutoFit/>
          </a:bodyPr>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三个组成部分：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C00000"/>
                </a:solidFill>
                <a:latin typeface="微软雅黑" panose="020B0503020204020204" pitchFamily="34" charset="-122"/>
                <a:ea typeface="微软雅黑" panose="020B0503020204020204" pitchFamily="34" charset="-122"/>
              </a:rPr>
              <a:t>链路控制协议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95235" name="AutoShape 5"/>
          <p:cNvSpPr/>
          <p:nvPr/>
        </p:nvSpPr>
        <p:spPr>
          <a:xfrm>
            <a:off x="684213" y="1476375"/>
            <a:ext cx="8128000"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95236" name="Rectangle 6"/>
          <p:cNvSpPr/>
          <p:nvPr/>
        </p:nvSpPr>
        <p:spPr>
          <a:xfrm>
            <a:off x="3543300" y="1447800"/>
            <a:ext cx="2047875" cy="400050"/>
          </a:xfrm>
          <a:prstGeom prst="rect">
            <a:avLst/>
          </a:prstGeom>
          <a:noFill/>
          <a:ln w="9525">
            <a:noFill/>
          </a:ln>
        </p:spPr>
        <p:txBody>
          <a:bodyPr wrap="none">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5237" name="Picture 3" descr="012G_089"/>
          <p:cNvPicPr>
            <a:picLocks noChangeAspect="1"/>
          </p:cNvPicPr>
          <p:nvPr/>
        </p:nvPicPr>
        <p:blipFill>
          <a:blip r:embed="rId1"/>
          <a:stretch>
            <a:fillRect/>
          </a:stretch>
        </p:blipFill>
        <p:spPr>
          <a:xfrm>
            <a:off x="1738313" y="3552825"/>
            <a:ext cx="5364162" cy="1919288"/>
          </a:xfrm>
          <a:prstGeom prst="rect">
            <a:avLst/>
          </a:prstGeom>
          <a:noFill/>
          <a:ln w="9525">
            <a:noFill/>
          </a:ln>
        </p:spPr>
      </p:pic>
    </p:spTree>
  </p:cSld>
  <p:clrMapOvr>
    <a:masterClrMapping/>
  </p:clrMapOvr>
  <p:transition spd="slow" advTm="2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xfrm>
            <a:off x="755650" y="214313"/>
            <a:ext cx="7793038" cy="1462087"/>
          </a:xfrm>
          <a:ln/>
        </p:spPr>
        <p:txBody>
          <a:bodyPr vert="horz" wrap="square" lIns="91440" tIns="45720" rIns="91440" bIns="45720" anchor="b" anchorCtr="0"/>
          <a:p>
            <a:pPr eaLnBrk="1" hangingPunct="1"/>
            <a:r>
              <a:rPr lang="zh-CN" altLang="en-US" dirty="0"/>
              <a:t>点</a:t>
            </a:r>
            <a:r>
              <a:rPr lang="en-US" altLang="zh-CN" dirty="0"/>
              <a:t>-</a:t>
            </a:r>
            <a:r>
              <a:rPr lang="zh-CN" altLang="en-US" dirty="0"/>
              <a:t>多点</a:t>
            </a:r>
            <a:endParaRPr lang="zh-CN" altLang="en-US" dirty="0"/>
          </a:p>
        </p:txBody>
      </p:sp>
      <p:sp>
        <p:nvSpPr>
          <p:cNvPr id="45059" name="Rectangle 3"/>
          <p:cNvSpPr>
            <a:spLocks noGrp="1" noChangeArrowheads="1"/>
          </p:cNvSpPr>
          <p:nvPr>
            <p:ph idx="1"/>
          </p:nvPr>
        </p:nvSpPr>
        <p:spPr>
          <a:xfrm>
            <a:off x="971550" y="1916113"/>
            <a:ext cx="7772400" cy="4219575"/>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ea"/>
                <a:ea typeface="+mn-ea"/>
                <a:cs typeface="+mn-cs"/>
              </a:rPr>
              <a:t>IEEE</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体系结构将数据链路层分为：</a:t>
            </a:r>
            <a:r>
              <a:rPr kumimoji="0" lang="en-US" altLang="zh-CN" sz="2400" b="1" i="0" u="none" strike="noStrike" kern="0" cap="none" spc="0" normalizeH="0" baseline="0" noProof="0" dirty="0">
                <a:ln>
                  <a:noFill/>
                </a:ln>
                <a:solidFill>
                  <a:schemeClr val="tx1"/>
                </a:solidFill>
                <a:effectLst/>
                <a:uLnTx/>
                <a:uFillTx/>
                <a:latin typeface="+mn-ea"/>
                <a:ea typeface="+mn-ea"/>
                <a:cs typeface="+mn-cs"/>
              </a:rPr>
              <a:t>MAC</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和</a:t>
            </a:r>
            <a:r>
              <a:rPr kumimoji="0" lang="en-US" altLang="zh-CN" sz="2400" b="1" i="0" u="none" strike="noStrike" kern="0" cap="none" spc="0" normalizeH="0" baseline="0" noProof="0" dirty="0">
                <a:ln>
                  <a:noFill/>
                </a:ln>
                <a:solidFill>
                  <a:schemeClr val="tx1"/>
                </a:solidFill>
                <a:effectLst/>
                <a:uLnTx/>
                <a:uFillTx/>
                <a:latin typeface="+mn-ea"/>
                <a:ea typeface="+mn-ea"/>
                <a:cs typeface="+mn-cs"/>
              </a:rPr>
              <a:t>LLC</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子层</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rPr>
              <a:t>点</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多点</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也是局域网络的基础</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(1) </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共享</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结构（集线器）</a:t>
            </a:r>
            <a:endParaRPr kumimoji="0" lang="zh-CN" altLang="en-US" sz="24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(2) </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交换</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结构（交换机）</a:t>
            </a:r>
            <a:endParaRPr kumimoji="0" lang="zh-CN" altLang="en-US" sz="24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ea"/>
                <a:ea typeface="+mn-ea"/>
                <a:cs typeface="+mn-cs"/>
              </a:rPr>
              <a:t>Ethernet</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（最小帧</a:t>
            </a:r>
            <a:r>
              <a:rPr kumimoji="0" lang="en-US" altLang="zh-CN" sz="2400" b="1" i="0" u="none" strike="noStrike" kern="0" cap="none" spc="0" normalizeH="0" baseline="0" noProof="0" dirty="0">
                <a:ln>
                  <a:noFill/>
                </a:ln>
                <a:solidFill>
                  <a:schemeClr val="tx1"/>
                </a:solidFill>
                <a:effectLst/>
                <a:uLnTx/>
                <a:uFillTx/>
                <a:latin typeface="+mn-ea"/>
                <a:ea typeface="+mn-ea"/>
                <a:cs typeface="+mn-cs"/>
              </a:rPr>
              <a:t>64</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字节）</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ea"/>
                <a:ea typeface="+mn-ea"/>
                <a:cs typeface="+mn-cs"/>
              </a:rPr>
              <a:t>     </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共享结构 </a:t>
            </a:r>
            <a:r>
              <a:rPr kumimoji="0" lang="zh-CN" altLang="en-US" sz="2400" b="0" i="0" u="none" strike="noStrike" kern="0" cap="none" spc="0" normalizeH="0" baseline="0" noProof="0" dirty="0">
                <a:ln>
                  <a:noFill/>
                </a:ln>
                <a:solidFill>
                  <a:schemeClr val="tx1"/>
                </a:solidFill>
                <a:effectLst/>
                <a:uLnTx/>
                <a:uFillTx/>
                <a:latin typeface="+mn-ea"/>
                <a:ea typeface="+mn-ea"/>
                <a:cs typeface="+mn-cs"/>
                <a:sym typeface="Wingdings" panose="05000000000000000000" pitchFamily="2" charset="2"/>
              </a:rPr>
              <a:t> 交换结构</a:t>
            </a:r>
            <a:endParaRPr kumimoji="0" lang="zh-CN" altLang="en-US" sz="2400" b="0" i="0" u="none" strike="noStrike" kern="0" cap="none" spc="0" normalizeH="0" baseline="0" noProof="0" dirty="0">
              <a:ln>
                <a:noFill/>
              </a:ln>
              <a:solidFill>
                <a:schemeClr val="tx1"/>
              </a:solidFill>
              <a:effectLst/>
              <a:uLnTx/>
              <a:uFillTx/>
              <a:latin typeface="+mn-ea"/>
              <a:ea typeface="+mn-ea"/>
              <a:cs typeface="+mn-cs"/>
              <a:sym typeface="Wingdings" panose="05000000000000000000" pitchFamily="2"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sym typeface="Wingdings" panose="05000000000000000000" pitchFamily="2" charset="2"/>
              </a:rPr>
              <a:t>     共享结构</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sym typeface="Wingdings" panose="05000000000000000000" pitchFamily="2" charset="2"/>
              </a:rPr>
              <a:t>：</a:t>
            </a:r>
            <a:r>
              <a:rPr kumimoji="0" lang="en-US" altLang="zh-CN" sz="2400" b="0" i="0" u="none" strike="noStrike" kern="0" cap="none" spc="0" normalizeH="0" baseline="0" noProof="0" dirty="0" smtClean="0">
                <a:ln>
                  <a:noFill/>
                </a:ln>
                <a:solidFill>
                  <a:schemeClr val="tx1"/>
                </a:solidFill>
                <a:effectLst/>
                <a:uLnTx/>
                <a:uFillTx/>
                <a:latin typeface="+mn-ea"/>
                <a:ea typeface="+mn-ea"/>
                <a:cs typeface="+mn-cs"/>
                <a:sym typeface="Wingdings" panose="05000000000000000000" pitchFamily="2" charset="2"/>
              </a:rPr>
              <a:t>CSMA</a:t>
            </a:r>
            <a:r>
              <a:rPr kumimoji="0" lang="en-US" altLang="zh-CN" sz="2400" b="0" i="0" u="none" strike="noStrike" kern="0" cap="none" spc="0" normalizeH="0" baseline="0" noProof="0" dirty="0">
                <a:ln>
                  <a:noFill/>
                </a:ln>
                <a:solidFill>
                  <a:schemeClr val="tx1"/>
                </a:solidFill>
                <a:effectLst/>
                <a:uLnTx/>
                <a:uFillTx/>
                <a:latin typeface="+mn-ea"/>
                <a:ea typeface="+mn-ea"/>
                <a:cs typeface="+mn-cs"/>
                <a:sym typeface="Wingdings" panose="05000000000000000000" pitchFamily="2" charset="2"/>
              </a:rPr>
              <a:t>CSMA/CD</a:t>
            </a:r>
            <a:endParaRPr kumimoji="0" lang="en-US" altLang="zh-CN" sz="2400" b="0" i="0" u="none" strike="noStrike" kern="0" cap="none" spc="0" normalizeH="0" baseline="0" noProof="0" dirty="0">
              <a:ln>
                <a:noFill/>
              </a:ln>
              <a:solidFill>
                <a:schemeClr val="tx1"/>
              </a:solidFill>
              <a:effectLst/>
              <a:uLnTx/>
              <a:uFillTx/>
              <a:latin typeface="+mn-ea"/>
              <a:ea typeface="+mn-ea"/>
              <a:cs typeface="+mn-cs"/>
              <a:sym typeface="Wingdings" panose="05000000000000000000" pitchFamily="2"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ea"/>
                <a:ea typeface="+mn-ea"/>
                <a:cs typeface="+mn-cs"/>
              </a:rPr>
              <a:t>     </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交换结构：网桥</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半交换</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cs"/>
              </a:rPr>
              <a:t>交换机</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Ethernet</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的演变</a:t>
            </a:r>
            <a:r>
              <a:rPr kumimoji="0"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0" cap="none" spc="0" normalizeH="0" baseline="0" noProof="0" dirty="0">
                <a:ln>
                  <a:noFill/>
                </a:ln>
                <a:solidFill>
                  <a:schemeClr val="tx1"/>
                </a:solidFill>
                <a:effectLst/>
                <a:uLnTx/>
                <a:uFillTx/>
                <a:latin typeface="+mn-ea"/>
                <a:ea typeface="+mn-ea"/>
                <a:cs typeface="+mn-cs"/>
              </a:rPr>
              <a:t>：最小帧问题</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ea"/>
                <a:ea typeface="+mn-ea"/>
                <a:cs typeface="+mn-cs"/>
              </a:rPr>
              <a:t>VLAN</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最小帧的计算</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46"/>
          <p:cNvSpPr/>
          <p:nvPr/>
        </p:nvSpPr>
        <p:spPr>
          <a:xfrm>
            <a:off x="547688" y="2060575"/>
            <a:ext cx="8128000" cy="3554413"/>
          </a:xfrm>
          <a:prstGeom prst="rect">
            <a:avLst/>
          </a:prstGeom>
          <a:noFill/>
          <a:ln w="9525">
            <a:noFill/>
          </a:ln>
        </p:spPr>
        <p:txBody>
          <a:bodyPr>
            <a:spAutoFit/>
          </a:bodyPr>
          <a:p>
            <a:pPr marL="342900" indent="-34290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CSMA/CD (Carrier Sense Multiple Access with Collision Detection) </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多点接入：</a:t>
            </a:r>
            <a:r>
              <a:rPr lang="zh-CN" altLang="en-US" sz="2000" b="1" dirty="0">
                <a:latin typeface="微软雅黑" panose="020B0503020204020204" pitchFamily="34" charset="-122"/>
                <a:ea typeface="微软雅黑" panose="020B0503020204020204" pitchFamily="34" charset="-122"/>
              </a:rPr>
              <a:t>说明这是总线型网络。许多计算机以多点接入的方式连接在一根总线上。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载波监听：</a:t>
            </a:r>
            <a:r>
              <a:rPr lang="zh-CN" altLang="en-US" sz="2000" b="1" dirty="0">
                <a:latin typeface="微软雅黑" panose="020B0503020204020204" pitchFamily="34" charset="-122"/>
                <a:ea typeface="微软雅黑" panose="020B0503020204020204" pitchFamily="34" charset="-122"/>
              </a:rPr>
              <a:t>即“边发送边监听”。不管在想要发送数据之前，还是在发送数据之中，每个站都必须不停地检测信道。</a:t>
            </a:r>
            <a:endParaRPr lang="en-US" altLang="zh-CN" sz="2000" b="1" dirty="0">
              <a:latin typeface="微软雅黑" panose="020B0503020204020204" pitchFamily="34" charset="-122"/>
              <a:ea typeface="微软雅黑" panose="020B0503020204020204" pitchFamily="34" charset="-122"/>
            </a:endParaRPr>
          </a:p>
          <a:p>
            <a:pPr marL="342900" indent="-34290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碰撞检测：</a:t>
            </a:r>
            <a:r>
              <a:rPr lang="zh-CN" altLang="en-US" sz="2000" b="1" dirty="0">
                <a:latin typeface="微软雅黑" panose="020B0503020204020204" pitchFamily="34" charset="-122"/>
                <a:ea typeface="微软雅黑" panose="020B0503020204020204" pitchFamily="34" charset="-122"/>
              </a:rPr>
              <a:t>适配器边发送数据，边检测信道上的信号电压的变化情况。电压摆动值超过一定的门限值时，就认为总线上至少有两个站同时在发送数据，表明产生了碰撞（或冲突）。</a:t>
            </a:r>
            <a:endParaRPr lang="zh-CN" altLang="en-US" sz="2000" b="1" dirty="0">
              <a:latin typeface="微软雅黑" panose="020B0503020204020204" pitchFamily="34" charset="-122"/>
              <a:ea typeface="微软雅黑" panose="020B0503020204020204" pitchFamily="34" charset="-122"/>
            </a:endParaRPr>
          </a:p>
        </p:txBody>
      </p:sp>
      <p:sp>
        <p:nvSpPr>
          <p:cNvPr id="97283" name="AutoShape 5"/>
          <p:cNvSpPr/>
          <p:nvPr/>
        </p:nvSpPr>
        <p:spPr>
          <a:xfrm>
            <a:off x="1116013" y="1323975"/>
            <a:ext cx="6769100"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97284" name="Rectangle 6"/>
          <p:cNvSpPr/>
          <p:nvPr/>
        </p:nvSpPr>
        <p:spPr>
          <a:xfrm>
            <a:off x="2938463" y="1300163"/>
            <a:ext cx="2825750" cy="400050"/>
          </a:xfrm>
          <a:prstGeom prst="rect">
            <a:avLst/>
          </a:prstGeom>
          <a:noFill/>
          <a:ln w="9525">
            <a:noFill/>
          </a:ln>
        </p:spPr>
        <p:txBody>
          <a:bodyPr wrap="none">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CSMA/CD </a:t>
            </a:r>
            <a:r>
              <a:rPr lang="zh-CN" altLang="en-US" sz="2000" b="1" dirty="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46"/>
          <p:cNvSpPr/>
          <p:nvPr/>
        </p:nvSpPr>
        <p:spPr>
          <a:xfrm>
            <a:off x="503238" y="1824038"/>
            <a:ext cx="8128000" cy="1362075"/>
          </a:xfrm>
          <a:prstGeom prst="rect">
            <a:avLst/>
          </a:prstGeom>
          <a:noFill/>
          <a:ln w="9525">
            <a:noFill/>
          </a:ln>
        </p:spPr>
        <p:txBody>
          <a:bodyPr>
            <a:spAutoFit/>
          </a:bodyPr>
          <a:p>
            <a:pPr marL="342900" indent="-34290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碰撞域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a:latin typeface="微软雅黑" panose="020B0503020204020204" pitchFamily="34" charset="-122"/>
                <a:ea typeface="微软雅黑" panose="020B0503020204020204" pitchFamily="34" charset="-122"/>
              </a:rPr>
              <a:t>指网络中一个站点发出的帧会与其他站点发出的帧产生碰撞或冲突的那部分网络。</a:t>
            </a:r>
            <a:endParaRPr lang="en-US" altLang="zh-CN"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8307" name="AutoShape 5"/>
          <p:cNvSpPr/>
          <p:nvPr/>
        </p:nvSpPr>
        <p:spPr>
          <a:xfrm>
            <a:off x="1331913" y="1289050"/>
            <a:ext cx="7072312"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98308" name="Rectangle 6"/>
          <p:cNvSpPr/>
          <p:nvPr/>
        </p:nvSpPr>
        <p:spPr>
          <a:xfrm>
            <a:off x="4090988" y="1265238"/>
            <a:ext cx="954087"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8309" name="AutoShape 42"/>
          <p:cNvSpPr/>
          <p:nvPr/>
        </p:nvSpPr>
        <p:spPr>
          <a:xfrm>
            <a:off x="4567238" y="3197225"/>
            <a:ext cx="4064000" cy="1763713"/>
          </a:xfrm>
          <a:prstGeom prst="roundRect">
            <a:avLst>
              <a:gd name="adj" fmla="val 16667"/>
            </a:avLst>
          </a:prstGeom>
          <a:solidFill>
            <a:srgbClr val="66FFFF"/>
          </a:solidFill>
          <a:ln w="12700" cap="flat" cmpd="sng">
            <a:solidFill>
              <a:srgbClr val="00B0F0"/>
            </a:solidFill>
            <a:prstDash val="dash"/>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98310" name="Line 43"/>
          <p:cNvSpPr/>
          <p:nvPr/>
        </p:nvSpPr>
        <p:spPr>
          <a:xfrm flipH="1">
            <a:off x="5591175" y="3783013"/>
            <a:ext cx="984250" cy="401637"/>
          </a:xfrm>
          <a:prstGeom prst="line">
            <a:avLst/>
          </a:prstGeom>
          <a:ln w="19050" cap="flat" cmpd="sng">
            <a:solidFill>
              <a:schemeClr val="tx1"/>
            </a:solidFill>
            <a:prstDash val="solid"/>
            <a:headEnd type="none" w="med" len="med"/>
            <a:tailEnd type="none" w="med" len="med"/>
          </a:ln>
        </p:spPr>
      </p:sp>
      <p:sp>
        <p:nvSpPr>
          <p:cNvPr id="98311" name="Line 45"/>
          <p:cNvSpPr/>
          <p:nvPr/>
        </p:nvSpPr>
        <p:spPr>
          <a:xfrm>
            <a:off x="6729413" y="3805238"/>
            <a:ext cx="96837" cy="373062"/>
          </a:xfrm>
          <a:prstGeom prst="line">
            <a:avLst/>
          </a:prstGeom>
          <a:ln w="19050" cap="flat" cmpd="sng">
            <a:solidFill>
              <a:schemeClr val="tx1"/>
            </a:solidFill>
            <a:prstDash val="solid"/>
            <a:headEnd type="none" w="med" len="med"/>
            <a:tailEnd type="none" w="med" len="med"/>
          </a:ln>
        </p:spPr>
      </p:sp>
      <p:sp>
        <p:nvSpPr>
          <p:cNvPr id="98312" name="Text Box 49"/>
          <p:cNvSpPr txBox="1"/>
          <p:nvPr/>
        </p:nvSpPr>
        <p:spPr>
          <a:xfrm>
            <a:off x="6180138" y="3325813"/>
            <a:ext cx="1098550" cy="277812"/>
          </a:xfrm>
          <a:prstGeom prst="rect">
            <a:avLst/>
          </a:prstGeom>
          <a:noFill/>
          <a:ln w="9525">
            <a:noFill/>
          </a:ln>
        </p:spPr>
        <p:txBody>
          <a:bodyPr>
            <a:spAutoFit/>
          </a:bodyPr>
          <a:p>
            <a:pPr algn="ctr">
              <a:buNone/>
            </a:pPr>
            <a:r>
              <a:rPr lang="zh-CN" altLang="en-US" sz="1200" b="1" dirty="0">
                <a:latin typeface="微软雅黑" panose="020B0503020204020204" pitchFamily="34" charset="-122"/>
                <a:ea typeface="微软雅黑" panose="020B0503020204020204" pitchFamily="34" charset="-122"/>
              </a:rPr>
              <a:t>主干集线器</a:t>
            </a:r>
            <a:endParaRPr lang="zh-CN" altLang="en-US" sz="1200" b="1" dirty="0">
              <a:latin typeface="微软雅黑" panose="020B0503020204020204" pitchFamily="34" charset="-122"/>
              <a:ea typeface="微软雅黑" panose="020B0503020204020204" pitchFamily="34" charset="-122"/>
            </a:endParaRPr>
          </a:p>
        </p:txBody>
      </p:sp>
      <p:sp>
        <p:nvSpPr>
          <p:cNvPr id="98313" name="Line 51"/>
          <p:cNvSpPr/>
          <p:nvPr/>
        </p:nvSpPr>
        <p:spPr>
          <a:xfrm flipH="1">
            <a:off x="5086350" y="4240213"/>
            <a:ext cx="304800" cy="284162"/>
          </a:xfrm>
          <a:prstGeom prst="line">
            <a:avLst/>
          </a:prstGeom>
          <a:ln w="19050" cap="flat" cmpd="sng">
            <a:solidFill>
              <a:schemeClr val="tx1"/>
            </a:solidFill>
            <a:prstDash val="solid"/>
            <a:headEnd type="none" w="med" len="med"/>
            <a:tailEnd type="none" w="med" len="med"/>
          </a:ln>
        </p:spPr>
      </p:sp>
      <p:sp>
        <p:nvSpPr>
          <p:cNvPr id="98314" name="Line 53"/>
          <p:cNvSpPr/>
          <p:nvPr/>
        </p:nvSpPr>
        <p:spPr>
          <a:xfrm>
            <a:off x="5564188" y="4294188"/>
            <a:ext cx="84137" cy="220662"/>
          </a:xfrm>
          <a:prstGeom prst="line">
            <a:avLst/>
          </a:prstGeom>
          <a:ln w="19050" cap="flat" cmpd="sng">
            <a:solidFill>
              <a:schemeClr val="tx1"/>
            </a:solidFill>
            <a:prstDash val="solid"/>
            <a:headEnd type="none" w="med" len="med"/>
            <a:tailEnd type="none" w="med" len="med"/>
          </a:ln>
        </p:spPr>
      </p:sp>
      <p:sp>
        <p:nvSpPr>
          <p:cNvPr id="98315" name="Line 54"/>
          <p:cNvSpPr/>
          <p:nvPr/>
        </p:nvSpPr>
        <p:spPr>
          <a:xfrm>
            <a:off x="5648325" y="4284663"/>
            <a:ext cx="301625" cy="220662"/>
          </a:xfrm>
          <a:prstGeom prst="line">
            <a:avLst/>
          </a:prstGeom>
          <a:ln w="19050" cap="flat" cmpd="sng">
            <a:solidFill>
              <a:schemeClr val="tx1"/>
            </a:solidFill>
            <a:prstDash val="solid"/>
            <a:headEnd type="none" w="med" len="med"/>
            <a:tailEnd type="none" w="med" len="med"/>
          </a:ln>
        </p:spPr>
      </p:sp>
      <p:sp>
        <p:nvSpPr>
          <p:cNvPr id="98316" name="Line 55"/>
          <p:cNvSpPr/>
          <p:nvPr/>
        </p:nvSpPr>
        <p:spPr>
          <a:xfrm flipH="1">
            <a:off x="5370513" y="4244975"/>
            <a:ext cx="82550" cy="285750"/>
          </a:xfrm>
          <a:prstGeom prst="line">
            <a:avLst/>
          </a:prstGeom>
          <a:ln w="19050" cap="flat" cmpd="sng">
            <a:solidFill>
              <a:schemeClr val="tx1"/>
            </a:solidFill>
            <a:prstDash val="solid"/>
            <a:headEnd type="none" w="med" len="med"/>
            <a:tailEnd type="none" w="med" len="med"/>
          </a:ln>
        </p:spPr>
      </p:sp>
      <p:pic>
        <p:nvPicPr>
          <p:cNvPr id="98317" name="Picture 59"/>
          <p:cNvPicPr>
            <a:picLocks noChangeAspect="1"/>
          </p:cNvPicPr>
          <p:nvPr/>
        </p:nvPicPr>
        <p:blipFill>
          <a:blip r:embed="rId1"/>
          <a:stretch>
            <a:fillRect/>
          </a:stretch>
        </p:blipFill>
        <p:spPr>
          <a:xfrm rot="-1102812">
            <a:off x="5278438" y="4102100"/>
            <a:ext cx="527050" cy="236538"/>
          </a:xfrm>
          <a:prstGeom prst="rect">
            <a:avLst/>
          </a:prstGeom>
          <a:noFill/>
          <a:ln w="12700">
            <a:noFill/>
          </a:ln>
        </p:spPr>
      </p:pic>
      <p:sp>
        <p:nvSpPr>
          <p:cNvPr id="98318" name="Line 60"/>
          <p:cNvSpPr/>
          <p:nvPr/>
        </p:nvSpPr>
        <p:spPr>
          <a:xfrm flipH="1">
            <a:off x="6378575" y="4240213"/>
            <a:ext cx="304800" cy="284162"/>
          </a:xfrm>
          <a:prstGeom prst="line">
            <a:avLst/>
          </a:prstGeom>
          <a:ln w="19050" cap="flat" cmpd="sng">
            <a:solidFill>
              <a:schemeClr val="tx1"/>
            </a:solidFill>
            <a:prstDash val="solid"/>
            <a:headEnd type="none" w="med" len="med"/>
            <a:tailEnd type="none" w="med" len="med"/>
          </a:ln>
        </p:spPr>
      </p:sp>
      <p:sp>
        <p:nvSpPr>
          <p:cNvPr id="98319" name="Line 62"/>
          <p:cNvSpPr/>
          <p:nvPr/>
        </p:nvSpPr>
        <p:spPr>
          <a:xfrm>
            <a:off x="6854825" y="4294188"/>
            <a:ext cx="85725" cy="220662"/>
          </a:xfrm>
          <a:prstGeom prst="line">
            <a:avLst/>
          </a:prstGeom>
          <a:ln w="19050" cap="flat" cmpd="sng">
            <a:solidFill>
              <a:schemeClr val="tx1"/>
            </a:solidFill>
            <a:prstDash val="solid"/>
            <a:headEnd type="none" w="med" len="med"/>
            <a:tailEnd type="none" w="med" len="med"/>
          </a:ln>
        </p:spPr>
      </p:sp>
      <p:sp>
        <p:nvSpPr>
          <p:cNvPr id="98320" name="Line 63"/>
          <p:cNvSpPr/>
          <p:nvPr/>
        </p:nvSpPr>
        <p:spPr>
          <a:xfrm>
            <a:off x="6940550" y="4284663"/>
            <a:ext cx="300038" cy="220662"/>
          </a:xfrm>
          <a:prstGeom prst="line">
            <a:avLst/>
          </a:prstGeom>
          <a:ln w="19050" cap="flat" cmpd="sng">
            <a:solidFill>
              <a:schemeClr val="tx1"/>
            </a:solidFill>
            <a:prstDash val="solid"/>
            <a:headEnd type="none" w="med" len="med"/>
            <a:tailEnd type="none" w="med" len="med"/>
          </a:ln>
        </p:spPr>
      </p:sp>
      <p:sp>
        <p:nvSpPr>
          <p:cNvPr id="98321" name="Line 64"/>
          <p:cNvSpPr/>
          <p:nvPr/>
        </p:nvSpPr>
        <p:spPr>
          <a:xfrm flipH="1">
            <a:off x="6662738" y="4244975"/>
            <a:ext cx="82550" cy="285750"/>
          </a:xfrm>
          <a:prstGeom prst="line">
            <a:avLst/>
          </a:prstGeom>
          <a:ln w="19050" cap="flat" cmpd="sng">
            <a:solidFill>
              <a:schemeClr val="tx1"/>
            </a:solidFill>
            <a:prstDash val="solid"/>
            <a:headEnd type="none" w="med" len="med"/>
            <a:tailEnd type="none" w="med" len="med"/>
          </a:ln>
        </p:spPr>
      </p:sp>
      <p:pic>
        <p:nvPicPr>
          <p:cNvPr id="98322" name="Picture 68"/>
          <p:cNvPicPr>
            <a:picLocks noChangeAspect="1"/>
          </p:cNvPicPr>
          <p:nvPr/>
        </p:nvPicPr>
        <p:blipFill>
          <a:blip r:embed="rId1"/>
          <a:stretch>
            <a:fillRect/>
          </a:stretch>
        </p:blipFill>
        <p:spPr>
          <a:xfrm rot="-1102812">
            <a:off x="6570663" y="4102100"/>
            <a:ext cx="527050" cy="236538"/>
          </a:xfrm>
          <a:prstGeom prst="rect">
            <a:avLst/>
          </a:prstGeom>
          <a:noFill/>
          <a:ln w="12700">
            <a:noFill/>
          </a:ln>
        </p:spPr>
      </p:pic>
      <p:sp>
        <p:nvSpPr>
          <p:cNvPr id="98323" name="Line 71"/>
          <p:cNvSpPr/>
          <p:nvPr/>
        </p:nvSpPr>
        <p:spPr>
          <a:xfrm>
            <a:off x="6958013" y="3679825"/>
            <a:ext cx="701675" cy="79375"/>
          </a:xfrm>
          <a:prstGeom prst="line">
            <a:avLst/>
          </a:prstGeom>
          <a:ln w="19050" cap="flat" cmpd="sng">
            <a:solidFill>
              <a:schemeClr val="tx1"/>
            </a:solidFill>
            <a:prstDash val="solid"/>
            <a:headEnd type="none" w="med" len="med"/>
            <a:tailEnd type="none" w="med" len="med"/>
          </a:ln>
        </p:spPr>
      </p:sp>
      <p:sp>
        <p:nvSpPr>
          <p:cNvPr id="98324" name="Line 72"/>
          <p:cNvSpPr/>
          <p:nvPr/>
        </p:nvSpPr>
        <p:spPr>
          <a:xfrm>
            <a:off x="6977063" y="3759200"/>
            <a:ext cx="682625" cy="265113"/>
          </a:xfrm>
          <a:prstGeom prst="line">
            <a:avLst/>
          </a:prstGeom>
          <a:ln w="19050" cap="flat" cmpd="sng">
            <a:solidFill>
              <a:schemeClr val="tx1"/>
            </a:solidFill>
            <a:prstDash val="solid"/>
            <a:headEnd type="none" w="med" len="med"/>
            <a:tailEnd type="none" w="med" len="med"/>
          </a:ln>
        </p:spPr>
      </p:sp>
      <p:pic>
        <p:nvPicPr>
          <p:cNvPr id="98325" name="Picture 78"/>
          <p:cNvPicPr>
            <a:picLocks noChangeAspect="1"/>
          </p:cNvPicPr>
          <p:nvPr/>
        </p:nvPicPr>
        <p:blipFill>
          <a:blip r:embed="rId1"/>
          <a:stretch>
            <a:fillRect/>
          </a:stretch>
        </p:blipFill>
        <p:spPr>
          <a:xfrm rot="-1102812">
            <a:off x="6413500" y="3568700"/>
            <a:ext cx="706438" cy="315913"/>
          </a:xfrm>
          <a:prstGeom prst="rect">
            <a:avLst/>
          </a:prstGeom>
          <a:noFill/>
          <a:ln w="12700">
            <a:noFill/>
          </a:ln>
        </p:spPr>
      </p:pic>
      <p:sp>
        <p:nvSpPr>
          <p:cNvPr id="98326" name="Text Box 50"/>
          <p:cNvSpPr txBox="1"/>
          <p:nvPr/>
        </p:nvSpPr>
        <p:spPr>
          <a:xfrm>
            <a:off x="7577138" y="4616450"/>
            <a:ext cx="722312" cy="307975"/>
          </a:xfrm>
          <a:prstGeom prst="rect">
            <a:avLst/>
          </a:prstGeom>
          <a:noFill/>
          <a:ln w="9525">
            <a:noFill/>
          </a:ln>
        </p:spPr>
        <p:txBody>
          <a:bodyPr wrap="none">
            <a:spAutoFit/>
          </a:bodyPr>
          <a:p>
            <a:pPr algn="ctr">
              <a:buNone/>
            </a:pPr>
            <a:r>
              <a:rPr lang="zh-CN" altLang="en-US" sz="1400" b="1" dirty="0">
                <a:solidFill>
                  <a:srgbClr val="C00000"/>
                </a:solidFill>
                <a:latin typeface="微软雅黑" panose="020B0503020204020204" pitchFamily="34" charset="-122"/>
                <a:ea typeface="微软雅黑" panose="020B0503020204020204" pitchFamily="34" charset="-122"/>
              </a:rPr>
              <a:t>碰撞域</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98327" name="Picture 239" descr="jisuanji"/>
          <p:cNvPicPr>
            <a:picLocks noChangeAspect="1"/>
          </p:cNvPicPr>
          <p:nvPr/>
        </p:nvPicPr>
        <p:blipFill>
          <a:blip r:embed="rId2"/>
          <a:stretch>
            <a:fillRect/>
          </a:stretch>
        </p:blipFill>
        <p:spPr>
          <a:xfrm>
            <a:off x="4960938" y="4438650"/>
            <a:ext cx="269875" cy="271463"/>
          </a:xfrm>
          <a:prstGeom prst="rect">
            <a:avLst/>
          </a:prstGeom>
          <a:noFill/>
          <a:ln w="9525">
            <a:noFill/>
          </a:ln>
        </p:spPr>
      </p:pic>
      <p:pic>
        <p:nvPicPr>
          <p:cNvPr id="98328" name="Picture 239" descr="jisuanji"/>
          <p:cNvPicPr>
            <a:picLocks noChangeAspect="1"/>
          </p:cNvPicPr>
          <p:nvPr/>
        </p:nvPicPr>
        <p:blipFill>
          <a:blip r:embed="rId2"/>
          <a:stretch>
            <a:fillRect/>
          </a:stretch>
        </p:blipFill>
        <p:spPr>
          <a:xfrm>
            <a:off x="5238750" y="4438650"/>
            <a:ext cx="269875" cy="271463"/>
          </a:xfrm>
          <a:prstGeom prst="rect">
            <a:avLst/>
          </a:prstGeom>
          <a:noFill/>
          <a:ln w="9525">
            <a:noFill/>
          </a:ln>
        </p:spPr>
      </p:pic>
      <p:pic>
        <p:nvPicPr>
          <p:cNvPr id="98329" name="Picture 239" descr="jisuanji"/>
          <p:cNvPicPr>
            <a:picLocks noChangeAspect="1"/>
          </p:cNvPicPr>
          <p:nvPr/>
        </p:nvPicPr>
        <p:blipFill>
          <a:blip r:embed="rId2"/>
          <a:stretch>
            <a:fillRect/>
          </a:stretch>
        </p:blipFill>
        <p:spPr>
          <a:xfrm>
            <a:off x="5526088" y="4438650"/>
            <a:ext cx="271462" cy="271463"/>
          </a:xfrm>
          <a:prstGeom prst="rect">
            <a:avLst/>
          </a:prstGeom>
          <a:noFill/>
          <a:ln w="9525">
            <a:noFill/>
          </a:ln>
        </p:spPr>
      </p:pic>
      <p:pic>
        <p:nvPicPr>
          <p:cNvPr id="98330" name="Picture 239" descr="jisuanji"/>
          <p:cNvPicPr>
            <a:picLocks noChangeAspect="1"/>
          </p:cNvPicPr>
          <p:nvPr/>
        </p:nvPicPr>
        <p:blipFill>
          <a:blip r:embed="rId2"/>
          <a:stretch>
            <a:fillRect/>
          </a:stretch>
        </p:blipFill>
        <p:spPr>
          <a:xfrm>
            <a:off x="5815013" y="4438650"/>
            <a:ext cx="269875" cy="271463"/>
          </a:xfrm>
          <a:prstGeom prst="rect">
            <a:avLst/>
          </a:prstGeom>
          <a:noFill/>
          <a:ln w="9525">
            <a:noFill/>
          </a:ln>
        </p:spPr>
      </p:pic>
      <p:pic>
        <p:nvPicPr>
          <p:cNvPr id="98331" name="Picture 239" descr="jisuanji"/>
          <p:cNvPicPr>
            <a:picLocks noChangeAspect="1"/>
          </p:cNvPicPr>
          <p:nvPr/>
        </p:nvPicPr>
        <p:blipFill>
          <a:blip r:embed="rId2"/>
          <a:stretch>
            <a:fillRect/>
          </a:stretch>
        </p:blipFill>
        <p:spPr>
          <a:xfrm>
            <a:off x="6256338" y="4438650"/>
            <a:ext cx="269875" cy="271463"/>
          </a:xfrm>
          <a:prstGeom prst="rect">
            <a:avLst/>
          </a:prstGeom>
          <a:noFill/>
          <a:ln w="9525">
            <a:noFill/>
          </a:ln>
        </p:spPr>
      </p:pic>
      <p:pic>
        <p:nvPicPr>
          <p:cNvPr id="98332" name="Picture 239" descr="jisuanji"/>
          <p:cNvPicPr>
            <a:picLocks noChangeAspect="1"/>
          </p:cNvPicPr>
          <p:nvPr/>
        </p:nvPicPr>
        <p:blipFill>
          <a:blip r:embed="rId2"/>
          <a:stretch>
            <a:fillRect/>
          </a:stretch>
        </p:blipFill>
        <p:spPr>
          <a:xfrm>
            <a:off x="6535738" y="4438650"/>
            <a:ext cx="269875" cy="271463"/>
          </a:xfrm>
          <a:prstGeom prst="rect">
            <a:avLst/>
          </a:prstGeom>
          <a:noFill/>
          <a:ln w="9525">
            <a:noFill/>
          </a:ln>
        </p:spPr>
      </p:pic>
      <p:pic>
        <p:nvPicPr>
          <p:cNvPr id="98333" name="Picture 239" descr="jisuanji"/>
          <p:cNvPicPr>
            <a:picLocks noChangeAspect="1"/>
          </p:cNvPicPr>
          <p:nvPr/>
        </p:nvPicPr>
        <p:blipFill>
          <a:blip r:embed="rId2"/>
          <a:stretch>
            <a:fillRect/>
          </a:stretch>
        </p:blipFill>
        <p:spPr>
          <a:xfrm>
            <a:off x="6823075" y="4438650"/>
            <a:ext cx="269875" cy="271463"/>
          </a:xfrm>
          <a:prstGeom prst="rect">
            <a:avLst/>
          </a:prstGeom>
          <a:noFill/>
          <a:ln w="9525">
            <a:noFill/>
          </a:ln>
        </p:spPr>
      </p:pic>
      <p:pic>
        <p:nvPicPr>
          <p:cNvPr id="98334" name="Picture 239" descr="jisuanji"/>
          <p:cNvPicPr>
            <a:picLocks noChangeAspect="1"/>
          </p:cNvPicPr>
          <p:nvPr/>
        </p:nvPicPr>
        <p:blipFill>
          <a:blip r:embed="rId2"/>
          <a:stretch>
            <a:fillRect/>
          </a:stretch>
        </p:blipFill>
        <p:spPr>
          <a:xfrm>
            <a:off x="7110413" y="4438650"/>
            <a:ext cx="271462" cy="271463"/>
          </a:xfrm>
          <a:prstGeom prst="rect">
            <a:avLst/>
          </a:prstGeom>
          <a:noFill/>
          <a:ln w="9525">
            <a:noFill/>
          </a:ln>
        </p:spPr>
      </p:pic>
      <p:pic>
        <p:nvPicPr>
          <p:cNvPr id="98335" name="Picture 239" descr="jisuanji"/>
          <p:cNvPicPr>
            <a:picLocks noChangeAspect="1"/>
          </p:cNvPicPr>
          <p:nvPr/>
        </p:nvPicPr>
        <p:blipFill>
          <a:blip r:embed="rId2"/>
          <a:stretch>
            <a:fillRect/>
          </a:stretch>
        </p:blipFill>
        <p:spPr>
          <a:xfrm>
            <a:off x="7523163" y="3970338"/>
            <a:ext cx="271462" cy="269875"/>
          </a:xfrm>
          <a:prstGeom prst="rect">
            <a:avLst/>
          </a:prstGeom>
          <a:noFill/>
          <a:ln w="9525">
            <a:noFill/>
          </a:ln>
        </p:spPr>
      </p:pic>
      <p:pic>
        <p:nvPicPr>
          <p:cNvPr id="98336" name="Picture 239" descr="jisuanji"/>
          <p:cNvPicPr>
            <a:picLocks noChangeAspect="1"/>
          </p:cNvPicPr>
          <p:nvPr/>
        </p:nvPicPr>
        <p:blipFill>
          <a:blip r:embed="rId2"/>
          <a:stretch>
            <a:fillRect/>
          </a:stretch>
        </p:blipFill>
        <p:spPr>
          <a:xfrm>
            <a:off x="7523163" y="3624263"/>
            <a:ext cx="271462" cy="269875"/>
          </a:xfrm>
          <a:prstGeom prst="rect">
            <a:avLst/>
          </a:prstGeom>
          <a:noFill/>
          <a:ln w="9525">
            <a:noFill/>
          </a:ln>
        </p:spPr>
      </p:pic>
      <p:sp>
        <p:nvSpPr>
          <p:cNvPr id="98337" name="AutoShape 42"/>
          <p:cNvSpPr/>
          <p:nvPr/>
        </p:nvSpPr>
        <p:spPr>
          <a:xfrm>
            <a:off x="503238" y="3197225"/>
            <a:ext cx="3890962" cy="1763713"/>
          </a:xfrm>
          <a:prstGeom prst="roundRect">
            <a:avLst>
              <a:gd name="adj" fmla="val 16667"/>
            </a:avLst>
          </a:prstGeom>
          <a:solidFill>
            <a:srgbClr val="66FFFF"/>
          </a:solidFill>
          <a:ln w="12700" cap="flat" cmpd="sng">
            <a:solidFill>
              <a:srgbClr val="00B0F0"/>
            </a:solidFill>
            <a:prstDash val="dash"/>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98338" name="Line 7"/>
          <p:cNvSpPr/>
          <p:nvPr/>
        </p:nvSpPr>
        <p:spPr>
          <a:xfrm flipV="1">
            <a:off x="1108075" y="3635375"/>
            <a:ext cx="2786063" cy="0"/>
          </a:xfrm>
          <a:prstGeom prst="line">
            <a:avLst/>
          </a:prstGeom>
          <a:ln w="28575" cap="flat" cmpd="sng">
            <a:solidFill>
              <a:schemeClr val="tx1"/>
            </a:solidFill>
            <a:prstDash val="solid"/>
            <a:headEnd type="none" w="med" len="med"/>
            <a:tailEnd type="none" w="med" len="med"/>
          </a:ln>
        </p:spPr>
      </p:sp>
      <p:sp>
        <p:nvSpPr>
          <p:cNvPr id="98339" name="Rectangle 9"/>
          <p:cNvSpPr/>
          <p:nvPr/>
        </p:nvSpPr>
        <p:spPr>
          <a:xfrm>
            <a:off x="3822700" y="3560763"/>
            <a:ext cx="144463" cy="141287"/>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98340" name="Rectangle 9"/>
          <p:cNvSpPr/>
          <p:nvPr/>
        </p:nvSpPr>
        <p:spPr>
          <a:xfrm>
            <a:off x="1035050" y="3560763"/>
            <a:ext cx="144463" cy="141287"/>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98341" name="Line 5"/>
          <p:cNvSpPr/>
          <p:nvPr/>
        </p:nvSpPr>
        <p:spPr>
          <a:xfrm rot="-5400000" flipV="1">
            <a:off x="3063875" y="3962400"/>
            <a:ext cx="663575" cy="6350"/>
          </a:xfrm>
          <a:prstGeom prst="line">
            <a:avLst/>
          </a:prstGeom>
          <a:ln w="19050" cap="flat" cmpd="sng">
            <a:solidFill>
              <a:schemeClr val="tx1"/>
            </a:solidFill>
            <a:prstDash val="solid"/>
            <a:headEnd type="none" w="med" len="med"/>
            <a:tailEnd type="none" w="med" len="med"/>
          </a:ln>
        </p:spPr>
      </p:sp>
      <p:sp>
        <p:nvSpPr>
          <p:cNvPr id="98342" name="Freeform 14"/>
          <p:cNvSpPr/>
          <p:nvPr/>
        </p:nvSpPr>
        <p:spPr>
          <a:xfrm>
            <a:off x="2676525" y="3633788"/>
            <a:ext cx="1588" cy="644525"/>
          </a:xfrm>
          <a:custGeom>
            <a:avLst/>
            <a:gdLst/>
            <a:ahLst/>
            <a:cxnLst>
              <a:cxn ang="0">
                <a:pos x="0" y="644133"/>
              </a:cxn>
              <a:cxn ang="0">
                <a:pos x="2663" y="0"/>
              </a:cxn>
            </a:cxnLst>
            <a:pathLst>
              <a:path w="2" h="521">
                <a:moveTo>
                  <a:pt x="0" y="521"/>
                </a:moveTo>
                <a:lnTo>
                  <a:pt x="2" y="0"/>
                </a:lnTo>
              </a:path>
            </a:pathLst>
          </a:custGeom>
          <a:solidFill>
            <a:srgbClr val="333399">
              <a:alpha val="100000"/>
            </a:srgbClr>
          </a:solid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98343" name="Line 12"/>
          <p:cNvSpPr/>
          <p:nvPr/>
        </p:nvSpPr>
        <p:spPr>
          <a:xfrm rot="-5400000" flipV="1">
            <a:off x="1435100" y="3962400"/>
            <a:ext cx="663575" cy="6350"/>
          </a:xfrm>
          <a:prstGeom prst="line">
            <a:avLst/>
          </a:prstGeom>
          <a:ln w="19050" cap="flat" cmpd="sng">
            <a:solidFill>
              <a:schemeClr val="tx1"/>
            </a:solidFill>
            <a:prstDash val="solid"/>
            <a:headEnd type="none" w="med" len="med"/>
            <a:tailEnd type="none" w="med" len="med"/>
          </a:ln>
        </p:spPr>
      </p:sp>
      <p:pic>
        <p:nvPicPr>
          <p:cNvPr id="98344" name="Picture 239" descr="jisuanji"/>
          <p:cNvPicPr>
            <a:picLocks noChangeAspect="1"/>
          </p:cNvPicPr>
          <p:nvPr/>
        </p:nvPicPr>
        <p:blipFill>
          <a:blip r:embed="rId3"/>
          <a:stretch>
            <a:fillRect/>
          </a:stretch>
        </p:blipFill>
        <p:spPr>
          <a:xfrm>
            <a:off x="2487613" y="4086225"/>
            <a:ext cx="406400" cy="406400"/>
          </a:xfrm>
          <a:prstGeom prst="rect">
            <a:avLst/>
          </a:prstGeom>
          <a:noFill/>
          <a:ln w="9525">
            <a:noFill/>
          </a:ln>
        </p:spPr>
      </p:pic>
      <p:pic>
        <p:nvPicPr>
          <p:cNvPr id="98345" name="Picture 239" descr="jisuanji"/>
          <p:cNvPicPr>
            <a:picLocks noChangeAspect="1"/>
          </p:cNvPicPr>
          <p:nvPr/>
        </p:nvPicPr>
        <p:blipFill>
          <a:blip r:embed="rId3"/>
          <a:stretch>
            <a:fillRect/>
          </a:stretch>
        </p:blipFill>
        <p:spPr>
          <a:xfrm>
            <a:off x="1560513" y="4086225"/>
            <a:ext cx="406400" cy="406400"/>
          </a:xfrm>
          <a:prstGeom prst="rect">
            <a:avLst/>
          </a:prstGeom>
          <a:noFill/>
          <a:ln w="9525">
            <a:noFill/>
          </a:ln>
        </p:spPr>
      </p:pic>
      <p:pic>
        <p:nvPicPr>
          <p:cNvPr id="98346" name="Picture 239" descr="jisuanji"/>
          <p:cNvPicPr>
            <a:picLocks noChangeAspect="1"/>
          </p:cNvPicPr>
          <p:nvPr/>
        </p:nvPicPr>
        <p:blipFill>
          <a:blip r:embed="rId3"/>
          <a:stretch>
            <a:fillRect/>
          </a:stretch>
        </p:blipFill>
        <p:spPr>
          <a:xfrm>
            <a:off x="3197225" y="4086225"/>
            <a:ext cx="407988" cy="406400"/>
          </a:xfrm>
          <a:prstGeom prst="rect">
            <a:avLst/>
          </a:prstGeom>
          <a:noFill/>
          <a:ln w="9525">
            <a:noFill/>
          </a:ln>
        </p:spPr>
      </p:pic>
      <p:sp>
        <p:nvSpPr>
          <p:cNvPr id="98347" name="Text Box 50"/>
          <p:cNvSpPr txBox="1"/>
          <p:nvPr/>
        </p:nvSpPr>
        <p:spPr>
          <a:xfrm>
            <a:off x="817563" y="4616450"/>
            <a:ext cx="723900" cy="307975"/>
          </a:xfrm>
          <a:prstGeom prst="rect">
            <a:avLst/>
          </a:prstGeom>
          <a:noFill/>
          <a:ln w="9525">
            <a:noFill/>
          </a:ln>
        </p:spPr>
        <p:txBody>
          <a:bodyPr wrap="none">
            <a:spAutoFit/>
          </a:bodyPr>
          <a:p>
            <a:pPr algn="ctr">
              <a:buNone/>
            </a:pPr>
            <a:r>
              <a:rPr lang="zh-CN" altLang="en-US" sz="1400" b="1" dirty="0">
                <a:solidFill>
                  <a:srgbClr val="C00000"/>
                </a:solidFill>
                <a:latin typeface="微软雅黑" panose="020B0503020204020204" pitchFamily="34" charset="-122"/>
                <a:ea typeface="微软雅黑" panose="020B0503020204020204" pitchFamily="34" charset="-122"/>
              </a:rPr>
              <a:t>碰撞域</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348" name="矩形 97"/>
          <p:cNvSpPr/>
          <p:nvPr/>
        </p:nvSpPr>
        <p:spPr>
          <a:xfrm>
            <a:off x="1916113" y="4970463"/>
            <a:ext cx="1260475"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总线形以太网</a:t>
            </a:r>
            <a:endParaRPr lang="zh-CN" altLang="en-US" sz="1400" b="1" dirty="0">
              <a:latin typeface="微软雅黑" panose="020B0503020204020204" pitchFamily="34" charset="-122"/>
              <a:ea typeface="微软雅黑" panose="020B0503020204020204" pitchFamily="34" charset="-122"/>
            </a:endParaRPr>
          </a:p>
        </p:txBody>
      </p:sp>
      <p:sp>
        <p:nvSpPr>
          <p:cNvPr id="98349" name="矩形 98"/>
          <p:cNvSpPr/>
          <p:nvPr/>
        </p:nvSpPr>
        <p:spPr>
          <a:xfrm>
            <a:off x="5627688" y="4967288"/>
            <a:ext cx="2159000"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AutoShape 5"/>
          <p:cNvSpPr/>
          <p:nvPr/>
        </p:nvSpPr>
        <p:spPr>
          <a:xfrm>
            <a:off x="503238" y="1493838"/>
            <a:ext cx="8128000"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99331" name="Rectangle 6"/>
          <p:cNvSpPr/>
          <p:nvPr/>
        </p:nvSpPr>
        <p:spPr>
          <a:xfrm>
            <a:off x="4089400" y="1470025"/>
            <a:ext cx="954088"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广播域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500" y="1951038"/>
            <a:ext cx="3005138" cy="40005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一个以太网是一个广播域</a:t>
            </a:r>
            <a:endParaRPr kumimoji="0" lang="zh-CN" altLang="en-US" sz="20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9333" name="AutoShape 42"/>
          <p:cNvSpPr/>
          <p:nvPr/>
        </p:nvSpPr>
        <p:spPr>
          <a:xfrm>
            <a:off x="4703763" y="2446338"/>
            <a:ext cx="3870325" cy="1808162"/>
          </a:xfrm>
          <a:prstGeom prst="roundRect">
            <a:avLst>
              <a:gd name="adj" fmla="val 16667"/>
            </a:avLst>
          </a:prstGeom>
          <a:solidFill>
            <a:srgbClr val="66FFFF"/>
          </a:solidFill>
          <a:ln w="12700" cap="flat" cmpd="sng">
            <a:solidFill>
              <a:schemeClr val="tx1"/>
            </a:solidFill>
            <a:prstDash val="dash"/>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99334" name="矩形 71"/>
          <p:cNvSpPr/>
          <p:nvPr/>
        </p:nvSpPr>
        <p:spPr>
          <a:xfrm>
            <a:off x="5603875" y="4262438"/>
            <a:ext cx="2160588"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使用交换机的星形以太网</a:t>
            </a:r>
            <a:endParaRPr lang="zh-CN" altLang="en-US" sz="1400" b="1" dirty="0">
              <a:latin typeface="微软雅黑" panose="020B0503020204020204" pitchFamily="34" charset="-122"/>
              <a:ea typeface="微软雅黑" panose="020B0503020204020204" pitchFamily="34" charset="-122"/>
            </a:endParaRPr>
          </a:p>
        </p:txBody>
      </p:sp>
      <p:sp>
        <p:nvSpPr>
          <p:cNvPr id="99335" name="AutoShape 42"/>
          <p:cNvSpPr/>
          <p:nvPr/>
        </p:nvSpPr>
        <p:spPr>
          <a:xfrm>
            <a:off x="658813" y="2446338"/>
            <a:ext cx="3721100" cy="1808162"/>
          </a:xfrm>
          <a:prstGeom prst="roundRect">
            <a:avLst>
              <a:gd name="adj" fmla="val 16667"/>
            </a:avLst>
          </a:prstGeom>
          <a:solidFill>
            <a:srgbClr val="66FFFF"/>
          </a:solidFill>
          <a:ln w="12700" cap="flat" cmpd="sng">
            <a:solidFill>
              <a:schemeClr val="tx1"/>
            </a:solidFill>
            <a:prstDash val="dash"/>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99336" name="矩形 95"/>
          <p:cNvSpPr/>
          <p:nvPr/>
        </p:nvSpPr>
        <p:spPr>
          <a:xfrm>
            <a:off x="1900238" y="4267200"/>
            <a:ext cx="1262062" cy="306388"/>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总线形以太网</a:t>
            </a:r>
            <a:endParaRPr lang="zh-CN" altLang="en-US" sz="1400" b="1" dirty="0">
              <a:latin typeface="微软雅黑" panose="020B0503020204020204" pitchFamily="34" charset="-122"/>
              <a:ea typeface="微软雅黑" panose="020B0503020204020204" pitchFamily="34" charset="-122"/>
            </a:endParaRPr>
          </a:p>
        </p:txBody>
      </p:sp>
      <p:sp>
        <p:nvSpPr>
          <p:cNvPr id="99337" name="Text Box 50"/>
          <p:cNvSpPr txBox="1"/>
          <p:nvPr/>
        </p:nvSpPr>
        <p:spPr>
          <a:xfrm>
            <a:off x="2197100" y="3949700"/>
            <a:ext cx="723900" cy="306388"/>
          </a:xfrm>
          <a:prstGeom prst="rect">
            <a:avLst/>
          </a:prstGeom>
          <a:noFill/>
          <a:ln w="9525">
            <a:noFill/>
          </a:ln>
        </p:spPr>
        <p:txBody>
          <a:bodyPr wrap="none">
            <a:spAutoFit/>
          </a:bodyPr>
          <a:p>
            <a:pPr algn="ctr">
              <a:buNone/>
            </a:pPr>
            <a:r>
              <a:rPr lang="zh-CN" altLang="en-US" sz="1400" b="1" dirty="0">
                <a:solidFill>
                  <a:srgbClr val="C00000"/>
                </a:solidFill>
                <a:latin typeface="微软雅黑" panose="020B0503020204020204" pitchFamily="34" charset="-122"/>
                <a:ea typeface="微软雅黑" panose="020B0503020204020204" pitchFamily="34" charset="-122"/>
              </a:rPr>
              <a:t>广播域</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99338" name="组合 4"/>
          <p:cNvGrpSpPr/>
          <p:nvPr/>
        </p:nvGrpSpPr>
        <p:grpSpPr>
          <a:xfrm>
            <a:off x="1020763" y="2921000"/>
            <a:ext cx="2728912" cy="781050"/>
            <a:chOff x="1020257" y="2128433"/>
            <a:chExt cx="2931006" cy="932074"/>
          </a:xfrm>
        </p:grpSpPr>
        <p:sp>
          <p:nvSpPr>
            <p:cNvPr id="99371" name="Line 7"/>
            <p:cNvSpPr/>
            <p:nvPr/>
          </p:nvSpPr>
          <p:spPr>
            <a:xfrm flipV="1">
              <a:off x="1092388" y="2202548"/>
              <a:ext cx="2786743" cy="0"/>
            </a:xfrm>
            <a:prstGeom prst="line">
              <a:avLst/>
            </a:prstGeom>
            <a:ln w="28575" cap="flat" cmpd="sng">
              <a:solidFill>
                <a:schemeClr val="tx1"/>
              </a:solidFill>
              <a:prstDash val="solid"/>
              <a:headEnd type="none" w="med" len="med"/>
              <a:tailEnd type="none" w="med" len="med"/>
            </a:ln>
          </p:spPr>
        </p:sp>
        <p:sp>
          <p:nvSpPr>
            <p:cNvPr id="99372" name="Rectangle 9"/>
            <p:cNvSpPr/>
            <p:nvPr/>
          </p:nvSpPr>
          <p:spPr>
            <a:xfrm>
              <a:off x="3807001" y="2128433"/>
              <a:ext cx="144262" cy="142164"/>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99373" name="Rectangle 9"/>
            <p:cNvSpPr/>
            <p:nvPr/>
          </p:nvSpPr>
          <p:spPr>
            <a:xfrm>
              <a:off x="1020257" y="2128433"/>
              <a:ext cx="144262" cy="142164"/>
            </a:xfrm>
            <a:prstGeom prst="rect">
              <a:avLst/>
            </a:prstGeom>
            <a:solidFill>
              <a:srgbClr val="0000FF"/>
            </a:solidFill>
            <a:ln w="12700" cap="flat" cmpd="sng">
              <a:solidFill>
                <a:srgbClr val="0000FF"/>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99374" name="Line 5"/>
            <p:cNvSpPr/>
            <p:nvPr/>
          </p:nvSpPr>
          <p:spPr>
            <a:xfrm rot="-5400000" flipV="1">
              <a:off x="3048655" y="2530042"/>
              <a:ext cx="663408" cy="6130"/>
            </a:xfrm>
            <a:prstGeom prst="line">
              <a:avLst/>
            </a:prstGeom>
            <a:ln w="19050" cap="flat" cmpd="sng">
              <a:solidFill>
                <a:schemeClr val="tx1"/>
              </a:solidFill>
              <a:prstDash val="solid"/>
              <a:headEnd type="none" w="med" len="med"/>
              <a:tailEnd type="none" w="med" len="med"/>
            </a:ln>
          </p:spPr>
        </p:sp>
        <p:sp>
          <p:nvSpPr>
            <p:cNvPr id="99375" name="Freeform 14"/>
            <p:cNvSpPr/>
            <p:nvPr/>
          </p:nvSpPr>
          <p:spPr>
            <a:xfrm>
              <a:off x="2661026" y="2201781"/>
              <a:ext cx="2663" cy="644133"/>
            </a:xfrm>
            <a:custGeom>
              <a:avLst/>
              <a:gdLst/>
              <a:ahLst/>
              <a:cxnLst>
                <a:cxn ang="0">
                  <a:pos x="0" y="644133"/>
                </a:cxn>
                <a:cxn ang="0">
                  <a:pos x="2663" y="0"/>
                </a:cxn>
              </a:cxnLst>
              <a:pathLst>
                <a:path w="2" h="521">
                  <a:moveTo>
                    <a:pt x="0" y="521"/>
                  </a:moveTo>
                  <a:lnTo>
                    <a:pt x="2" y="0"/>
                  </a:lnTo>
                </a:path>
              </a:pathLst>
            </a:custGeom>
            <a:solidFill>
              <a:srgbClr val="333399">
                <a:alpha val="100000"/>
              </a:srgbClr>
            </a:solid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99376" name="Line 12"/>
            <p:cNvSpPr/>
            <p:nvPr/>
          </p:nvSpPr>
          <p:spPr>
            <a:xfrm rot="-5400000" flipV="1">
              <a:off x="1419607" y="2530042"/>
              <a:ext cx="663408" cy="6130"/>
            </a:xfrm>
            <a:prstGeom prst="line">
              <a:avLst/>
            </a:prstGeom>
            <a:ln w="19050" cap="flat" cmpd="sng">
              <a:solidFill>
                <a:schemeClr val="tx1"/>
              </a:solidFill>
              <a:prstDash val="solid"/>
              <a:headEnd type="none" w="med" len="med"/>
              <a:tailEnd type="none" w="med" len="med"/>
            </a:ln>
          </p:spPr>
        </p:sp>
        <p:pic>
          <p:nvPicPr>
            <p:cNvPr id="99377" name="Picture 239" descr="jisuanji"/>
            <p:cNvPicPr>
              <a:picLocks noChangeAspect="1"/>
            </p:cNvPicPr>
            <p:nvPr/>
          </p:nvPicPr>
          <p:blipFill>
            <a:blip r:embed="rId1"/>
            <a:stretch>
              <a:fillRect/>
            </a:stretch>
          </p:blipFill>
          <p:spPr>
            <a:xfrm>
              <a:off x="2471978" y="2653377"/>
              <a:ext cx="407130" cy="407130"/>
            </a:xfrm>
            <a:prstGeom prst="rect">
              <a:avLst/>
            </a:prstGeom>
            <a:noFill/>
            <a:ln w="9525">
              <a:noFill/>
            </a:ln>
          </p:spPr>
        </p:pic>
        <p:pic>
          <p:nvPicPr>
            <p:cNvPr id="99378" name="Picture 239" descr="jisuanji"/>
            <p:cNvPicPr>
              <a:picLocks noChangeAspect="1"/>
            </p:cNvPicPr>
            <p:nvPr/>
          </p:nvPicPr>
          <p:blipFill>
            <a:blip r:embed="rId1"/>
            <a:stretch>
              <a:fillRect/>
            </a:stretch>
          </p:blipFill>
          <p:spPr>
            <a:xfrm>
              <a:off x="1544681" y="2653377"/>
              <a:ext cx="407130" cy="407130"/>
            </a:xfrm>
            <a:prstGeom prst="rect">
              <a:avLst/>
            </a:prstGeom>
            <a:noFill/>
            <a:ln w="9525">
              <a:noFill/>
            </a:ln>
          </p:spPr>
        </p:pic>
        <p:pic>
          <p:nvPicPr>
            <p:cNvPr id="99379" name="Picture 239" descr="jisuanji"/>
            <p:cNvPicPr>
              <a:picLocks noChangeAspect="1"/>
            </p:cNvPicPr>
            <p:nvPr/>
          </p:nvPicPr>
          <p:blipFill>
            <a:blip r:embed="rId1"/>
            <a:stretch>
              <a:fillRect/>
            </a:stretch>
          </p:blipFill>
          <p:spPr>
            <a:xfrm>
              <a:off x="3182744" y="2653377"/>
              <a:ext cx="407130" cy="407130"/>
            </a:xfrm>
            <a:prstGeom prst="rect">
              <a:avLst/>
            </a:prstGeom>
            <a:noFill/>
            <a:ln w="9525">
              <a:noFill/>
            </a:ln>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588" y="3044825"/>
            <a:ext cx="1358900" cy="269875"/>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588" y="2851150"/>
            <a:ext cx="1925637" cy="736600"/>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9341" name="Text Box 50"/>
          <p:cNvSpPr txBox="1"/>
          <p:nvPr/>
        </p:nvSpPr>
        <p:spPr>
          <a:xfrm>
            <a:off x="6229350" y="3949700"/>
            <a:ext cx="723900" cy="306388"/>
          </a:xfrm>
          <a:prstGeom prst="rect">
            <a:avLst/>
          </a:prstGeom>
          <a:noFill/>
          <a:ln w="9525">
            <a:noFill/>
          </a:ln>
        </p:spPr>
        <p:txBody>
          <a:bodyPr wrap="none">
            <a:spAutoFit/>
          </a:bodyPr>
          <a:p>
            <a:pPr algn="ctr">
              <a:buNone/>
            </a:pPr>
            <a:r>
              <a:rPr lang="zh-CN" altLang="en-US" sz="1400" b="1" dirty="0">
                <a:solidFill>
                  <a:srgbClr val="C00000"/>
                </a:solidFill>
                <a:latin typeface="微软雅黑" panose="020B0503020204020204" pitchFamily="34" charset="-122"/>
                <a:ea typeface="微软雅黑" panose="020B0503020204020204" pitchFamily="34" charset="-122"/>
              </a:rPr>
              <a:t>广播域</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99342" name="组合 5"/>
          <p:cNvGrpSpPr/>
          <p:nvPr/>
        </p:nvGrpSpPr>
        <p:grpSpPr>
          <a:xfrm>
            <a:off x="4962525" y="2495550"/>
            <a:ext cx="3111500" cy="1422400"/>
            <a:chOff x="4963097" y="1694014"/>
            <a:chExt cx="3339896" cy="1697782"/>
          </a:xfrm>
        </p:grpSpPr>
        <p:sp>
          <p:nvSpPr>
            <p:cNvPr id="99344" name="Line 43"/>
            <p:cNvSpPr/>
            <p:nvPr/>
          </p:nvSpPr>
          <p:spPr>
            <a:xfrm flipH="1">
              <a:off x="5789824" y="2214507"/>
              <a:ext cx="985254" cy="401532"/>
            </a:xfrm>
            <a:prstGeom prst="line">
              <a:avLst/>
            </a:prstGeom>
            <a:ln w="19050" cap="flat" cmpd="sng">
              <a:solidFill>
                <a:schemeClr val="tx1"/>
              </a:solidFill>
              <a:prstDash val="solid"/>
              <a:headEnd type="none" w="med" len="med"/>
              <a:tailEnd type="none" w="med" len="med"/>
            </a:ln>
          </p:spPr>
        </p:sp>
        <p:sp>
          <p:nvSpPr>
            <p:cNvPr id="99345" name="Line 45"/>
            <p:cNvSpPr/>
            <p:nvPr/>
          </p:nvSpPr>
          <p:spPr>
            <a:xfrm>
              <a:off x="6928728" y="2237698"/>
              <a:ext cx="96123" cy="372378"/>
            </a:xfrm>
            <a:prstGeom prst="line">
              <a:avLst/>
            </a:prstGeom>
            <a:ln w="19050" cap="flat" cmpd="sng">
              <a:solidFill>
                <a:schemeClr val="tx1"/>
              </a:solidFill>
              <a:prstDash val="solid"/>
              <a:headEnd type="none" w="med" len="med"/>
              <a:tailEnd type="none" w="med" len="med"/>
            </a:ln>
          </p:spPr>
        </p:sp>
        <p:sp>
          <p:nvSpPr>
            <p:cNvPr id="99346" name="Text Box 49"/>
            <p:cNvSpPr txBox="1"/>
            <p:nvPr/>
          </p:nvSpPr>
          <p:spPr>
            <a:xfrm>
              <a:off x="6435487" y="1694014"/>
              <a:ext cx="1097313" cy="330571"/>
            </a:xfrm>
            <a:prstGeom prst="rect">
              <a:avLst/>
            </a:prstGeom>
            <a:noFill/>
            <a:ln w="9525">
              <a:noFill/>
            </a:ln>
          </p:spPr>
          <p:txBody>
            <a:bodyPr>
              <a:spAutoFit/>
            </a:bodyPr>
            <a:p>
              <a:pPr algn="ctr">
                <a:buNone/>
              </a:pPr>
              <a:r>
                <a:rPr lang="zh-CN" altLang="en-US" sz="1200" b="1" dirty="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99347" name="Line 51"/>
            <p:cNvSpPr/>
            <p:nvPr/>
          </p:nvSpPr>
          <p:spPr>
            <a:xfrm flipH="1">
              <a:off x="5282622" y="2671696"/>
              <a:ext cx="308403" cy="415674"/>
            </a:xfrm>
            <a:prstGeom prst="line">
              <a:avLst/>
            </a:prstGeom>
            <a:ln w="19050" cap="flat" cmpd="sng">
              <a:solidFill>
                <a:schemeClr val="tx1"/>
              </a:solidFill>
              <a:prstDash val="solid"/>
              <a:headEnd type="none" w="med" len="med"/>
              <a:tailEnd type="none" w="med" len="med"/>
            </a:ln>
          </p:spPr>
        </p:sp>
        <p:sp>
          <p:nvSpPr>
            <p:cNvPr id="99348" name="Line 54"/>
            <p:cNvSpPr/>
            <p:nvPr/>
          </p:nvSpPr>
          <p:spPr>
            <a:xfrm>
              <a:off x="5848080" y="2716090"/>
              <a:ext cx="268879" cy="371280"/>
            </a:xfrm>
            <a:prstGeom prst="line">
              <a:avLst/>
            </a:prstGeom>
            <a:ln w="19050" cap="flat" cmpd="sng">
              <a:solidFill>
                <a:schemeClr val="tx1"/>
              </a:solidFill>
              <a:prstDash val="solid"/>
              <a:headEnd type="none" w="med" len="med"/>
              <a:tailEnd type="none" w="med" len="med"/>
            </a:ln>
          </p:spPr>
        </p:sp>
        <p:pic>
          <p:nvPicPr>
            <p:cNvPr id="99349" name="Picture 59"/>
            <p:cNvPicPr>
              <a:picLocks noChangeAspect="1"/>
            </p:cNvPicPr>
            <p:nvPr/>
          </p:nvPicPr>
          <p:blipFill>
            <a:blip r:embed="rId2"/>
            <a:stretch>
              <a:fillRect/>
            </a:stretch>
          </p:blipFill>
          <p:spPr>
            <a:xfrm rot="-1102812">
              <a:off x="5477427" y="2533214"/>
              <a:ext cx="527944" cy="236546"/>
            </a:xfrm>
            <a:prstGeom prst="rect">
              <a:avLst/>
            </a:prstGeom>
            <a:noFill/>
            <a:ln w="12700">
              <a:noFill/>
            </a:ln>
          </p:spPr>
        </p:pic>
        <p:sp>
          <p:nvSpPr>
            <p:cNvPr id="99350" name="Line 60"/>
            <p:cNvSpPr/>
            <p:nvPr/>
          </p:nvSpPr>
          <p:spPr>
            <a:xfrm flipH="1">
              <a:off x="6684302" y="2671697"/>
              <a:ext cx="198549" cy="516534"/>
            </a:xfrm>
            <a:prstGeom prst="line">
              <a:avLst/>
            </a:prstGeom>
            <a:ln w="19050" cap="flat" cmpd="sng">
              <a:solidFill>
                <a:schemeClr val="tx1"/>
              </a:solidFill>
              <a:prstDash val="solid"/>
              <a:headEnd type="none" w="med" len="med"/>
              <a:tailEnd type="none" w="med" len="med"/>
            </a:ln>
          </p:spPr>
        </p:sp>
        <p:sp>
          <p:nvSpPr>
            <p:cNvPr id="99351" name="Line 63"/>
            <p:cNvSpPr/>
            <p:nvPr/>
          </p:nvSpPr>
          <p:spPr>
            <a:xfrm>
              <a:off x="7139905" y="2716090"/>
              <a:ext cx="413559" cy="371280"/>
            </a:xfrm>
            <a:prstGeom prst="line">
              <a:avLst/>
            </a:prstGeom>
            <a:ln w="19050" cap="flat" cmpd="sng">
              <a:solidFill>
                <a:schemeClr val="tx1"/>
              </a:solidFill>
              <a:prstDash val="solid"/>
              <a:headEnd type="none" w="med" len="med"/>
              <a:tailEnd type="none" w="med" len="med"/>
            </a:ln>
          </p:spPr>
        </p:sp>
        <p:pic>
          <p:nvPicPr>
            <p:cNvPr id="99352" name="Picture 68"/>
            <p:cNvPicPr>
              <a:picLocks noChangeAspect="1"/>
            </p:cNvPicPr>
            <p:nvPr/>
          </p:nvPicPr>
          <p:blipFill>
            <a:blip r:embed="rId2"/>
            <a:stretch>
              <a:fillRect/>
            </a:stretch>
          </p:blipFill>
          <p:spPr>
            <a:xfrm rot="-1102812">
              <a:off x="6769253" y="2533214"/>
              <a:ext cx="527216" cy="236546"/>
            </a:xfrm>
            <a:prstGeom prst="rect">
              <a:avLst/>
            </a:prstGeom>
            <a:noFill/>
            <a:ln w="12700">
              <a:noFill/>
            </a:ln>
          </p:spPr>
        </p:pic>
        <p:sp>
          <p:nvSpPr>
            <p:cNvPr id="99353" name="Line 72"/>
            <p:cNvSpPr/>
            <p:nvPr/>
          </p:nvSpPr>
          <p:spPr>
            <a:xfrm>
              <a:off x="7176820" y="2129104"/>
              <a:ext cx="914868" cy="480971"/>
            </a:xfrm>
            <a:prstGeom prst="line">
              <a:avLst/>
            </a:prstGeom>
            <a:ln w="19050" cap="flat" cmpd="sng">
              <a:solidFill>
                <a:schemeClr val="tx1"/>
              </a:solidFill>
              <a:prstDash val="solid"/>
              <a:headEnd type="none" w="med" len="med"/>
              <a:tailEnd type="none" w="med" len="med"/>
            </a:ln>
          </p:spPr>
        </p:sp>
        <p:pic>
          <p:nvPicPr>
            <p:cNvPr id="99354" name="Picture 78"/>
            <p:cNvPicPr>
              <a:picLocks noChangeAspect="1"/>
            </p:cNvPicPr>
            <p:nvPr/>
          </p:nvPicPr>
          <p:blipFill>
            <a:blip r:embed="rId2"/>
            <a:stretch>
              <a:fillRect/>
            </a:stretch>
          </p:blipFill>
          <p:spPr>
            <a:xfrm rot="-1102812">
              <a:off x="6613418" y="2001152"/>
              <a:ext cx="705625" cy="316057"/>
            </a:xfrm>
            <a:prstGeom prst="rect">
              <a:avLst/>
            </a:prstGeom>
            <a:noFill/>
            <a:ln w="12700">
              <a:noFill/>
            </a:ln>
          </p:spPr>
        </p:pic>
        <p:pic>
          <p:nvPicPr>
            <p:cNvPr id="99355" name="Picture 239" descr="jisuanji"/>
            <p:cNvPicPr>
              <a:picLocks noChangeAspect="1"/>
            </p:cNvPicPr>
            <p:nvPr/>
          </p:nvPicPr>
          <p:blipFill>
            <a:blip r:embed="rId1"/>
            <a:stretch>
              <a:fillRect/>
            </a:stretch>
          </p:blipFill>
          <p:spPr>
            <a:xfrm>
              <a:off x="5079058" y="2984666"/>
              <a:ext cx="407130" cy="407130"/>
            </a:xfrm>
            <a:prstGeom prst="rect">
              <a:avLst/>
            </a:prstGeom>
            <a:noFill/>
            <a:ln w="9525">
              <a:noFill/>
            </a:ln>
          </p:spPr>
        </p:pic>
        <p:pic>
          <p:nvPicPr>
            <p:cNvPr id="99356" name="Picture 239" descr="jisuanji"/>
            <p:cNvPicPr>
              <a:picLocks noChangeAspect="1"/>
            </p:cNvPicPr>
            <p:nvPr/>
          </p:nvPicPr>
          <p:blipFill>
            <a:blip r:embed="rId1"/>
            <a:stretch>
              <a:fillRect/>
            </a:stretch>
          </p:blipFill>
          <p:spPr>
            <a:xfrm>
              <a:off x="5913394" y="2984666"/>
              <a:ext cx="407130" cy="407130"/>
            </a:xfrm>
            <a:prstGeom prst="rect">
              <a:avLst/>
            </a:prstGeom>
            <a:noFill/>
            <a:ln w="9525">
              <a:noFill/>
            </a:ln>
          </p:spPr>
        </p:pic>
        <p:pic>
          <p:nvPicPr>
            <p:cNvPr id="99357" name="Picture 239" descr="jisuanji"/>
            <p:cNvPicPr>
              <a:picLocks noChangeAspect="1"/>
            </p:cNvPicPr>
            <p:nvPr/>
          </p:nvPicPr>
          <p:blipFill>
            <a:blip r:embed="rId1"/>
            <a:stretch>
              <a:fillRect/>
            </a:stretch>
          </p:blipFill>
          <p:spPr>
            <a:xfrm>
              <a:off x="6515564" y="2984666"/>
              <a:ext cx="407130" cy="407130"/>
            </a:xfrm>
            <a:prstGeom prst="rect">
              <a:avLst/>
            </a:prstGeom>
            <a:noFill/>
            <a:ln w="9525">
              <a:noFill/>
            </a:ln>
          </p:spPr>
        </p:pic>
        <p:pic>
          <p:nvPicPr>
            <p:cNvPr id="99358" name="Picture 239" descr="jisuanji"/>
            <p:cNvPicPr>
              <a:picLocks noChangeAspect="1"/>
            </p:cNvPicPr>
            <p:nvPr/>
          </p:nvPicPr>
          <p:blipFill>
            <a:blip r:embed="rId1"/>
            <a:stretch>
              <a:fillRect/>
            </a:stretch>
          </p:blipFill>
          <p:spPr>
            <a:xfrm>
              <a:off x="7349900" y="2984666"/>
              <a:ext cx="407130" cy="407130"/>
            </a:xfrm>
            <a:prstGeom prst="rect">
              <a:avLst/>
            </a:prstGeom>
            <a:noFill/>
            <a:ln w="9525">
              <a:noFill/>
            </a:ln>
          </p:spPr>
        </p:pic>
        <p:pic>
          <p:nvPicPr>
            <p:cNvPr id="99359" name="Picture 239" descr="jisuanji"/>
            <p:cNvPicPr>
              <a:picLocks noChangeAspect="1"/>
            </p:cNvPicPr>
            <p:nvPr/>
          </p:nvPicPr>
          <p:blipFill>
            <a:blip r:embed="rId1"/>
            <a:stretch>
              <a:fillRect/>
            </a:stretch>
          </p:blipFill>
          <p:spPr>
            <a:xfrm>
              <a:off x="7895863" y="2512525"/>
              <a:ext cx="407130" cy="407130"/>
            </a:xfrm>
            <a:prstGeom prst="rect">
              <a:avLst/>
            </a:prstGeom>
            <a:noFill/>
            <a:ln w="9525">
              <a:noFill/>
            </a:ln>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361" name="Text Box 49"/>
            <p:cNvSpPr txBox="1"/>
            <p:nvPr/>
          </p:nvSpPr>
          <p:spPr>
            <a:xfrm>
              <a:off x="4963097" y="2288228"/>
              <a:ext cx="750112" cy="330571"/>
            </a:xfrm>
            <a:prstGeom prst="rect">
              <a:avLst/>
            </a:prstGeom>
            <a:noFill/>
            <a:ln w="9525">
              <a:noFill/>
            </a:ln>
          </p:spPr>
          <p:txBody>
            <a:bodyPr>
              <a:spAutoFit/>
            </a:bodyPr>
            <a:p>
              <a:pPr algn="ctr">
                <a:buNone/>
              </a:pPr>
              <a:r>
                <a:rPr lang="zh-CN" altLang="en-US" sz="1200" b="1" dirty="0">
                  <a:latin typeface="微软雅黑" panose="020B0503020204020204" pitchFamily="34" charset="-122"/>
                  <a:ea typeface="微软雅黑" panose="020B0503020204020204" pitchFamily="34" charset="-122"/>
                </a:rPr>
                <a:t>集线器</a:t>
              </a:r>
              <a:endParaRPr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900113" y="4603750"/>
            <a:ext cx="7218363" cy="758825"/>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0" fontAlgn="base" latinLnBrk="0" hangingPunct="0">
              <a:lnSpc>
                <a:spcPts val="26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广播域</a:t>
            </a: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broadcast domain</a:t>
            </a: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）：指这样一部分网络，其中任何一台设备发出的广播通信都能被该部分网络中的所有其他设备所接收。</a:t>
            </a:r>
            <a:endPar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b" anchorCtr="0"/>
          <a:p>
            <a:pPr>
              <a:buNone/>
            </a:pPr>
            <a:r>
              <a:rPr lang="en-US" altLang="zh-CN" dirty="0"/>
              <a:t>1.2</a:t>
            </a:r>
            <a:r>
              <a:rPr lang="zh-CN" altLang="en-US" dirty="0"/>
              <a:t>互联网的边缘部分</a:t>
            </a:r>
            <a:endParaRPr lang="zh-CN" altLang="en-US" dirty="0"/>
          </a:p>
        </p:txBody>
      </p:sp>
      <p:sp>
        <p:nvSpPr>
          <p:cNvPr id="3" name="内容占位符 2"/>
          <p:cNvSpPr>
            <a:spLocks noGrp="1"/>
          </p:cNvSpPr>
          <p:nvPr>
            <p:ph idx="1"/>
          </p:nvPr>
        </p:nvSpPr>
        <p:spPr>
          <a:xfrm>
            <a:off x="684213" y="2017713"/>
            <a:ext cx="8270875"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计算机之间通信：</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主机 </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 </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的某个</a:t>
            </a:r>
            <a:r>
              <a:rPr kumimoji="0" lang="zh-CN" altLang="en-US"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进程</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和主机 </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 </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上的另一个</a:t>
            </a:r>
            <a:r>
              <a:rPr kumimoji="0" lang="zh-CN" altLang="en-US"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进程</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进行</a:t>
            </a:r>
            <a:r>
              <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通信</a:t>
            </a:r>
            <a:r>
              <a:rPr kumimoji="0" lang="zh-CN" altLang="en-US" sz="20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端系统之间的两种通信方式</a:t>
            </a:r>
            <a:endParaRPr kumimoji="0" lang="zh-CN" altLang="en-US" sz="20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端系统之间的两种通信方式</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rPr>
              <a:t>客户</a:t>
            </a:r>
            <a:r>
              <a:rPr kumimoji="0" lang="en-US" altLang="zh-CN" sz="2400" b="0" i="0" u="none" strike="noStrike" kern="0" cap="none" spc="0" normalizeH="0" baseline="0" noProof="0" dirty="0" smtClean="0">
                <a:ln>
                  <a:noFill/>
                </a:ln>
                <a:solidFill>
                  <a:schemeClr val="tx1"/>
                </a:solidFill>
                <a:effectLst/>
                <a:uLnTx/>
                <a:uFillTx/>
                <a:latin typeface="+mn-lt"/>
                <a:ea typeface="+mn-ea"/>
              </a:rPr>
              <a:t>/</a:t>
            </a:r>
            <a:r>
              <a:rPr kumimoji="0" lang="zh-CN" altLang="en-US" sz="2400" b="0" i="0" u="none" strike="noStrike" kern="0" cap="none" spc="0" normalizeH="0" baseline="0" noProof="0" dirty="0" smtClean="0">
                <a:ln>
                  <a:noFill/>
                </a:ln>
                <a:solidFill>
                  <a:schemeClr val="tx1"/>
                </a:solidFill>
                <a:effectLst/>
                <a:uLnTx/>
                <a:uFillTx/>
                <a:latin typeface="+mn-lt"/>
                <a:ea typeface="+mn-ea"/>
              </a:rPr>
              <a:t>服务器方式</a:t>
            </a:r>
            <a:r>
              <a:rPr kumimoji="0" lang="en-US" altLang="zh-CN" sz="2400" b="0" i="0" u="none" strike="noStrike" kern="0" cap="none" spc="0" normalizeH="0" baseline="0" noProof="0" dirty="0" smtClean="0">
                <a:ln>
                  <a:noFill/>
                </a:ln>
                <a:solidFill>
                  <a:schemeClr val="tx1"/>
                </a:solidFill>
                <a:effectLst/>
                <a:uLnTx/>
                <a:uFillTx/>
                <a:latin typeface="+mn-lt"/>
                <a:ea typeface="+mn-ea"/>
              </a:rPr>
              <a:t> cs</a:t>
            </a: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rPr>
              <a:t>对等方式</a:t>
            </a:r>
            <a:r>
              <a:rPr kumimoji="0" lang="en-US" altLang="zh-CN" sz="2400" b="0" i="0" u="none" strike="noStrike" kern="0" cap="none" spc="0" normalizeH="0" baseline="0" noProof="0" dirty="0" smtClean="0">
                <a:ln>
                  <a:noFill/>
                </a:ln>
                <a:solidFill>
                  <a:schemeClr val="tx1"/>
                </a:solidFill>
                <a:effectLst/>
                <a:uLnTx/>
                <a:uFillTx/>
                <a:latin typeface="+mn-lt"/>
                <a:ea typeface="+mn-ea"/>
              </a:rPr>
              <a:t> pcp</a:t>
            </a: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0" lang="zh-CN" altLang="en-US" sz="2000"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AutoShape 5"/>
          <p:cNvSpPr/>
          <p:nvPr/>
        </p:nvSpPr>
        <p:spPr>
          <a:xfrm>
            <a:off x="503238" y="1504950"/>
            <a:ext cx="8128000"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00355" name="Rectangle 6"/>
          <p:cNvSpPr/>
          <p:nvPr/>
        </p:nvSpPr>
        <p:spPr>
          <a:xfrm>
            <a:off x="2808288" y="1481138"/>
            <a:ext cx="3517900"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集线器、网桥与以太网交换机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任意多边形 3"/>
          <p:cNvSpPr/>
          <p:nvPr/>
        </p:nvSpPr>
        <p:spPr>
          <a:xfrm>
            <a:off x="2417763" y="3509963"/>
            <a:ext cx="6546850" cy="1560513"/>
          </a:xfrm>
          <a:custGeom>
            <a:avLst/>
            <a:gdLst>
              <a:gd name="connsiteX0" fmla="*/ 260000 w 1559969"/>
              <a:gd name="connsiteY0" fmla="*/ 0 h 6030855"/>
              <a:gd name="connsiteX1" fmla="*/ 1299969 w 1559969"/>
              <a:gd name="connsiteY1" fmla="*/ 0 h 6030855"/>
              <a:gd name="connsiteX2" fmla="*/ 1559969 w 1559969"/>
              <a:gd name="connsiteY2" fmla="*/ 260000 h 6030855"/>
              <a:gd name="connsiteX3" fmla="*/ 1559969 w 1559969"/>
              <a:gd name="connsiteY3" fmla="*/ 6030855 h 6030855"/>
              <a:gd name="connsiteX4" fmla="*/ 1559969 w 1559969"/>
              <a:gd name="connsiteY4" fmla="*/ 6030855 h 6030855"/>
              <a:gd name="connsiteX5" fmla="*/ 0 w 1559969"/>
              <a:gd name="connsiteY5" fmla="*/ 6030855 h 6030855"/>
              <a:gd name="connsiteX6" fmla="*/ 0 w 1559969"/>
              <a:gd name="connsiteY6" fmla="*/ 6030855 h 6030855"/>
              <a:gd name="connsiteX7" fmla="*/ 0 w 1559969"/>
              <a:gd name="connsiteY7" fmla="*/ 260000 h 6030855"/>
              <a:gd name="connsiteX8" fmla="*/ 260000 w 1559969"/>
              <a:gd name="connsiteY8" fmla="*/ 0 h 60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9969" h="6030855">
                <a:moveTo>
                  <a:pt x="1559969" y="1005164"/>
                </a:moveTo>
                <a:lnTo>
                  <a:pt x="1559969" y="5025691"/>
                </a:lnTo>
                <a:cubicBezTo>
                  <a:pt x="1559969" y="5580827"/>
                  <a:pt x="1529859" y="6030853"/>
                  <a:pt x="1492716" y="6030853"/>
                </a:cubicBezTo>
                <a:lnTo>
                  <a:pt x="0" y="6030853"/>
                </a:lnTo>
                <a:lnTo>
                  <a:pt x="0" y="6030853"/>
                </a:lnTo>
                <a:lnTo>
                  <a:pt x="0" y="2"/>
                </a:lnTo>
                <a:lnTo>
                  <a:pt x="0" y="2"/>
                </a:lnTo>
                <a:lnTo>
                  <a:pt x="1492716" y="2"/>
                </a:lnTo>
                <a:cubicBezTo>
                  <a:pt x="1529859" y="2"/>
                  <a:pt x="1559969" y="450028"/>
                  <a:pt x="1559969" y="1005164"/>
                </a:cubicBez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99975" rIns="323800" bIns="199977" numCol="1" spcCol="1270" anchor="ctr" anchorCtr="0">
            <a:noAutofit/>
          </a:bodyPr>
          <a:lstStyle/>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工作在数据链路层。</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根据 </a:t>
            </a:r>
            <a:r>
              <a:rPr kumimoji="0" lang="en-US"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MAC </a:t>
            </a: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帧的目的地址对收到的帧进行转发和过滤。或者转发，或者丢弃。</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所有端口属于同一个广播域，每个端口属于一个冲突域</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10"/>
          <p:cNvSpPr/>
          <p:nvPr/>
        </p:nvSpPr>
        <p:spPr>
          <a:xfrm>
            <a:off x="684213" y="3521075"/>
            <a:ext cx="1733550" cy="1522413"/>
          </a:xfrm>
          <a:custGeom>
            <a:avLst/>
            <a:gdLst>
              <a:gd name="connsiteX0" fmla="*/ 0 w 1732867"/>
              <a:gd name="connsiteY0" fmla="*/ 253730 h 1522349"/>
              <a:gd name="connsiteX1" fmla="*/ 253730 w 1732867"/>
              <a:gd name="connsiteY1" fmla="*/ 0 h 1522349"/>
              <a:gd name="connsiteX2" fmla="*/ 1479137 w 1732867"/>
              <a:gd name="connsiteY2" fmla="*/ 0 h 1522349"/>
              <a:gd name="connsiteX3" fmla="*/ 1732867 w 1732867"/>
              <a:gd name="connsiteY3" fmla="*/ 253730 h 1522349"/>
              <a:gd name="connsiteX4" fmla="*/ 1732867 w 1732867"/>
              <a:gd name="connsiteY4" fmla="*/ 1268619 h 1522349"/>
              <a:gd name="connsiteX5" fmla="*/ 1479137 w 1732867"/>
              <a:gd name="connsiteY5" fmla="*/ 1522349 h 1522349"/>
              <a:gd name="connsiteX6" fmla="*/ 253730 w 1732867"/>
              <a:gd name="connsiteY6" fmla="*/ 1522349 h 1522349"/>
              <a:gd name="connsiteX7" fmla="*/ 0 w 1732867"/>
              <a:gd name="connsiteY7" fmla="*/ 1268619 h 1522349"/>
              <a:gd name="connsiteX8" fmla="*/ 0 w 1732867"/>
              <a:gd name="connsiteY8" fmla="*/ 253730 h 152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2867" h="1522349">
                <a:moveTo>
                  <a:pt x="0" y="253730"/>
                </a:moveTo>
                <a:cubicBezTo>
                  <a:pt x="0" y="113599"/>
                  <a:pt x="113599" y="0"/>
                  <a:pt x="253730" y="0"/>
                </a:cubicBezTo>
                <a:lnTo>
                  <a:pt x="1479137" y="0"/>
                </a:lnTo>
                <a:cubicBezTo>
                  <a:pt x="1619268" y="0"/>
                  <a:pt x="1732867" y="113599"/>
                  <a:pt x="1732867" y="253730"/>
                </a:cubicBezTo>
                <a:lnTo>
                  <a:pt x="1732867" y="1268619"/>
                </a:lnTo>
                <a:cubicBezTo>
                  <a:pt x="1732867" y="1408750"/>
                  <a:pt x="1619268" y="1522349"/>
                  <a:pt x="1479137" y="1522349"/>
                </a:cubicBezTo>
                <a:lnTo>
                  <a:pt x="253730" y="1522349"/>
                </a:lnTo>
                <a:cubicBezTo>
                  <a:pt x="113599" y="1522349"/>
                  <a:pt x="0" y="1408750"/>
                  <a:pt x="0" y="1268619"/>
                </a:cubicBezTo>
                <a:lnTo>
                  <a:pt x="0" y="25373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0515" tIns="112415" rIns="150515" bIns="112415" numCol="1" spcCol="1270" anchor="ctr" anchorCtr="0">
            <a:noAutofit/>
          </a:bodyPr>
          <a:lstStyle/>
          <a:p>
            <a:pPr marL="0" marR="0" lvl="0" indent="0" algn="ctr" defTabSz="889000" rtl="0" eaLnBrk="0" fontAlgn="base" latinLnBrk="0" hangingPunct="0">
              <a:lnSpc>
                <a:spcPct val="90000"/>
              </a:lnSpc>
              <a:spcBef>
                <a:spcPct val="0"/>
              </a:spcBef>
              <a:spcAft>
                <a:spcPct val="3500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网桥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 name="任意多边形 13"/>
          <p:cNvSpPr/>
          <p:nvPr/>
        </p:nvSpPr>
        <p:spPr>
          <a:xfrm>
            <a:off x="2492375" y="5070475"/>
            <a:ext cx="6472238" cy="1616075"/>
          </a:xfrm>
          <a:custGeom>
            <a:avLst/>
            <a:gdLst>
              <a:gd name="connsiteX0" fmla="*/ 202984 w 1217879"/>
              <a:gd name="connsiteY0" fmla="*/ 0 h 6036750"/>
              <a:gd name="connsiteX1" fmla="*/ 1014895 w 1217879"/>
              <a:gd name="connsiteY1" fmla="*/ 0 h 6036750"/>
              <a:gd name="connsiteX2" fmla="*/ 1217879 w 1217879"/>
              <a:gd name="connsiteY2" fmla="*/ 202984 h 6036750"/>
              <a:gd name="connsiteX3" fmla="*/ 1217879 w 1217879"/>
              <a:gd name="connsiteY3" fmla="*/ 6036750 h 6036750"/>
              <a:gd name="connsiteX4" fmla="*/ 1217879 w 1217879"/>
              <a:gd name="connsiteY4" fmla="*/ 6036750 h 6036750"/>
              <a:gd name="connsiteX5" fmla="*/ 0 w 1217879"/>
              <a:gd name="connsiteY5" fmla="*/ 6036750 h 6036750"/>
              <a:gd name="connsiteX6" fmla="*/ 0 w 1217879"/>
              <a:gd name="connsiteY6" fmla="*/ 6036750 h 6036750"/>
              <a:gd name="connsiteX7" fmla="*/ 0 w 1217879"/>
              <a:gd name="connsiteY7" fmla="*/ 202984 h 6036750"/>
              <a:gd name="connsiteX8" fmla="*/ 202984 w 1217879"/>
              <a:gd name="connsiteY8" fmla="*/ 0 h 603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879" h="6036750">
                <a:moveTo>
                  <a:pt x="1217879" y="1006147"/>
                </a:moveTo>
                <a:lnTo>
                  <a:pt x="1217879" y="5030603"/>
                </a:lnTo>
                <a:cubicBezTo>
                  <a:pt x="1217879" y="5586281"/>
                  <a:pt x="1199545" y="6036748"/>
                  <a:pt x="1176928" y="6036748"/>
                </a:cubicBezTo>
                <a:lnTo>
                  <a:pt x="0" y="6036748"/>
                </a:lnTo>
                <a:lnTo>
                  <a:pt x="0" y="6036748"/>
                </a:lnTo>
                <a:lnTo>
                  <a:pt x="0" y="2"/>
                </a:lnTo>
                <a:lnTo>
                  <a:pt x="0" y="2"/>
                </a:lnTo>
                <a:lnTo>
                  <a:pt x="1176928" y="2"/>
                </a:lnTo>
                <a:cubicBezTo>
                  <a:pt x="1199545" y="2"/>
                  <a:pt x="1217879" y="450469"/>
                  <a:pt x="1217879" y="1006147"/>
                </a:cubicBezTo>
                <a:close/>
              </a:path>
            </a:pathLst>
          </a:custGeom>
        </p:spPr>
        <p:style>
          <a:lnRef idx="2">
            <a:schemeClr val="accent5">
              <a:tint val="40000"/>
              <a:alpha val="90000"/>
              <a:hueOff val="-6755987"/>
              <a:satOff val="5072"/>
              <a:lumOff val="-5016"/>
              <a:alphaOff val="0"/>
            </a:schemeClr>
          </a:lnRef>
          <a:fillRef idx="1">
            <a:schemeClr val="accent5">
              <a:tint val="40000"/>
              <a:alpha val="90000"/>
              <a:hueOff val="-6755987"/>
              <a:satOff val="5072"/>
              <a:lumOff val="-5016"/>
              <a:alphaOff val="0"/>
            </a:schemeClr>
          </a:fillRef>
          <a:effectRef idx="0">
            <a:schemeClr val="accent5">
              <a:tint val="40000"/>
              <a:alpha val="90000"/>
              <a:hueOff val="-6755987"/>
              <a:satOff val="5072"/>
              <a:lumOff val="-5016"/>
              <a:alphaOff val="0"/>
            </a:schemeClr>
          </a:effectRef>
          <a:fontRef idx="minor">
            <a:schemeClr val="dk1">
              <a:hueOff val="0"/>
              <a:satOff val="0"/>
              <a:lumOff val="0"/>
              <a:alphaOff val="0"/>
            </a:schemeClr>
          </a:fontRef>
        </p:style>
        <p:txBody>
          <a:bodyPr spcFirstLastPara="0" vert="horz" wrap="square" lIns="247651" tIns="183277" rIns="307102" bIns="183278" numCol="1" spcCol="1270" anchor="ctr" anchorCtr="0">
            <a:noAutofit/>
          </a:bodyPr>
          <a:lstStyle/>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工作在数据链路层。</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多端口的网桥。</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可明显地提高以太网的性能。</a:t>
            </a:r>
            <a:endParaRPr kumimoji="0" lang="en-US" altLang="zh-CN"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所有端口属于同一个广播域，每个端口属于一个冲突域</a:t>
            </a:r>
            <a:endPar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p:txBody>
      </p:sp>
      <p:sp>
        <p:nvSpPr>
          <p:cNvPr id="15" name="任意多边形 14"/>
          <p:cNvSpPr/>
          <p:nvPr/>
        </p:nvSpPr>
        <p:spPr>
          <a:xfrm>
            <a:off x="673100" y="5164138"/>
            <a:ext cx="1735138" cy="1522413"/>
          </a:xfrm>
          <a:custGeom>
            <a:avLst/>
            <a:gdLst>
              <a:gd name="connsiteX0" fmla="*/ 0 w 1734561"/>
              <a:gd name="connsiteY0" fmla="*/ 253730 h 1522349"/>
              <a:gd name="connsiteX1" fmla="*/ 253730 w 1734561"/>
              <a:gd name="connsiteY1" fmla="*/ 0 h 1522349"/>
              <a:gd name="connsiteX2" fmla="*/ 1480831 w 1734561"/>
              <a:gd name="connsiteY2" fmla="*/ 0 h 1522349"/>
              <a:gd name="connsiteX3" fmla="*/ 1734561 w 1734561"/>
              <a:gd name="connsiteY3" fmla="*/ 253730 h 1522349"/>
              <a:gd name="connsiteX4" fmla="*/ 1734561 w 1734561"/>
              <a:gd name="connsiteY4" fmla="*/ 1268619 h 1522349"/>
              <a:gd name="connsiteX5" fmla="*/ 1480831 w 1734561"/>
              <a:gd name="connsiteY5" fmla="*/ 1522349 h 1522349"/>
              <a:gd name="connsiteX6" fmla="*/ 253730 w 1734561"/>
              <a:gd name="connsiteY6" fmla="*/ 1522349 h 1522349"/>
              <a:gd name="connsiteX7" fmla="*/ 0 w 1734561"/>
              <a:gd name="connsiteY7" fmla="*/ 1268619 h 1522349"/>
              <a:gd name="connsiteX8" fmla="*/ 0 w 1734561"/>
              <a:gd name="connsiteY8" fmla="*/ 253730 h 152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4561" h="1522349">
                <a:moveTo>
                  <a:pt x="0" y="253730"/>
                </a:moveTo>
                <a:cubicBezTo>
                  <a:pt x="0" y="113599"/>
                  <a:pt x="113599" y="0"/>
                  <a:pt x="253730" y="0"/>
                </a:cubicBezTo>
                <a:lnTo>
                  <a:pt x="1480831" y="0"/>
                </a:lnTo>
                <a:cubicBezTo>
                  <a:pt x="1620962" y="0"/>
                  <a:pt x="1734561" y="113599"/>
                  <a:pt x="1734561" y="253730"/>
                </a:cubicBezTo>
                <a:lnTo>
                  <a:pt x="1734561" y="1268619"/>
                </a:lnTo>
                <a:cubicBezTo>
                  <a:pt x="1734561" y="1408750"/>
                  <a:pt x="1620962" y="1522349"/>
                  <a:pt x="1480831" y="1522349"/>
                </a:cubicBezTo>
                <a:lnTo>
                  <a:pt x="253730" y="1522349"/>
                </a:lnTo>
                <a:cubicBezTo>
                  <a:pt x="113599" y="1522349"/>
                  <a:pt x="0" y="1408750"/>
                  <a:pt x="0" y="1268619"/>
                </a:cubicBezTo>
                <a:lnTo>
                  <a:pt x="0" y="253730"/>
                </a:lnTo>
                <a:close/>
              </a:path>
            </a:pathLst>
          </a:custGeom>
        </p:spPr>
        <p:style>
          <a:lnRef idx="2">
            <a:schemeClr val="lt1">
              <a:hueOff val="0"/>
              <a:satOff val="0"/>
              <a:lumOff val="0"/>
              <a:alphaOff val="0"/>
            </a:schemeClr>
          </a:lnRef>
          <a:fillRef idx="1">
            <a:schemeClr val="accent5">
              <a:hueOff val="-6323450"/>
              <a:satOff val="30831"/>
              <a:lumOff val="-34707"/>
              <a:alphaOff val="0"/>
            </a:schemeClr>
          </a:fillRef>
          <a:effectRef idx="0">
            <a:schemeClr val="accent5">
              <a:hueOff val="-6323450"/>
              <a:satOff val="30831"/>
              <a:lumOff val="-34707"/>
              <a:alphaOff val="0"/>
            </a:schemeClr>
          </a:effectRef>
          <a:fontRef idx="minor">
            <a:schemeClr val="lt1"/>
          </a:fontRef>
        </p:style>
        <p:txBody>
          <a:bodyPr spcFirstLastPara="0" vert="horz" wrap="square" lIns="150515" tIns="112415" rIns="150515" bIns="112415" numCol="1" spcCol="1270" anchor="ctr" anchorCtr="0">
            <a:noAutofit/>
          </a:bodyPr>
          <a:lstStyle/>
          <a:p>
            <a:pPr marL="0" marR="0" lvl="0" indent="0" algn="ctr" defTabSz="889000" rtl="0" eaLnBrk="0" fontAlgn="base" latinLnBrk="0" hangingPunct="0">
              <a:lnSpc>
                <a:spcPct val="90000"/>
              </a:lnSpc>
              <a:spcBef>
                <a:spcPct val="0"/>
              </a:spcBef>
              <a:spcAft>
                <a:spcPct val="35000"/>
              </a:spcAft>
              <a:buClrTx/>
              <a:buSzTx/>
              <a:buFontTx/>
              <a:buNone/>
              <a:defRPr/>
            </a:pPr>
            <a:r>
              <a:rPr kumimoji="0" lang="zh-CN" altLang="en-US" sz="2000" b="1" i="0" u="none" strike="noStrike" kern="120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交换机</a:t>
            </a:r>
            <a:endParaRPr kumimoji="0" lang="zh-CN" altLang="en-US"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55576" y="1858740"/>
            <a:ext cx="1661621" cy="1540857"/>
            <a:chOff x="378686" y="38"/>
            <a:chExt cx="1661621" cy="1540857"/>
          </a:xfrm>
          <a:solidFill>
            <a:srgbClr val="92D050"/>
          </a:solidFill>
        </p:grpSpPr>
        <p:sp>
          <p:nvSpPr>
            <p:cNvPr id="6" name="圆角矩形 5"/>
            <p:cNvSpPr/>
            <p:nvPr/>
          </p:nvSpPr>
          <p:spPr>
            <a:xfrm>
              <a:off x="378686" y="38"/>
              <a:ext cx="1661621" cy="1540857"/>
            </a:xfrm>
            <a:prstGeom prst="roundRect">
              <a:avLst/>
            </a:prstGeom>
            <a:grpFill/>
            <a:ln>
              <a:solidFill>
                <a:srgbClr val="92D050"/>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圆角矩形 4"/>
            <p:cNvSpPr txBox="1"/>
            <p:nvPr/>
          </p:nvSpPr>
          <p:spPr>
            <a:xfrm>
              <a:off x="453904" y="75256"/>
              <a:ext cx="1511185" cy="1390421"/>
            </a:xfrm>
            <a:prstGeom prst="rect">
              <a:avLst/>
            </a:prstGeom>
            <a:grpFill/>
            <a:ln>
              <a:solidFill>
                <a:srgbClr val="92D050"/>
              </a:solidFill>
            </a:ln>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marR="0" lvl="0" indent="0" algn="ctr" defTabSz="889000" rtl="0" eaLnBrk="0" fontAlgn="base" latinLnBrk="0" hangingPunct="0">
                <a:lnSpc>
                  <a:spcPct val="90000"/>
                </a:lnSpc>
                <a:spcBef>
                  <a:spcPct val="0"/>
                </a:spcBef>
                <a:spcAft>
                  <a:spcPct val="3500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集线器</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2492415" y="2023417"/>
            <a:ext cx="6472073" cy="1208731"/>
            <a:chOff x="2040306" y="1772026"/>
            <a:chExt cx="5782897" cy="1232686"/>
          </a:xfrm>
          <a:solidFill>
            <a:srgbClr val="92D050"/>
          </a:solidFill>
        </p:grpSpPr>
        <p:sp>
          <p:nvSpPr>
            <p:cNvPr id="9" name="同侧圆角矩形 8"/>
            <p:cNvSpPr/>
            <p:nvPr/>
          </p:nvSpPr>
          <p:spPr>
            <a:xfrm rot="5400000">
              <a:off x="4315412" y="-503080"/>
              <a:ext cx="1232686" cy="5782897"/>
            </a:xfrm>
            <a:prstGeom prst="round2SameRect">
              <a:avLst/>
            </a:prstGeom>
            <a:grpFill/>
          </p:spPr>
          <p:style>
            <a:lnRef idx="2">
              <a:schemeClr val="accent5">
                <a:tint val="40000"/>
                <a:alpha val="90000"/>
                <a:hueOff val="-6755987"/>
                <a:satOff val="5072"/>
                <a:lumOff val="-5016"/>
                <a:alphaOff val="0"/>
              </a:schemeClr>
            </a:lnRef>
            <a:fillRef idx="1">
              <a:schemeClr val="accent5">
                <a:tint val="40000"/>
                <a:alpha val="90000"/>
                <a:hueOff val="-6755987"/>
                <a:satOff val="5072"/>
                <a:lumOff val="-5016"/>
                <a:alphaOff val="0"/>
              </a:schemeClr>
            </a:fillRef>
            <a:effectRef idx="0">
              <a:schemeClr val="accent5">
                <a:tint val="40000"/>
                <a:alpha val="90000"/>
                <a:hueOff val="-6755987"/>
                <a:satOff val="5072"/>
                <a:lumOff val="-5016"/>
                <a:alphaOff val="0"/>
              </a:schemeClr>
            </a:effectRef>
            <a:fontRef idx="minor">
              <a:schemeClr val="dk1">
                <a:hueOff val="0"/>
                <a:satOff val="0"/>
                <a:lumOff val="0"/>
                <a:alphaOff val="0"/>
              </a:schemeClr>
            </a:fontRef>
          </p:style>
        </p:sp>
        <p:sp>
          <p:nvSpPr>
            <p:cNvPr id="10" name="同侧圆角矩形 4"/>
            <p:cNvSpPr txBox="1"/>
            <p:nvPr/>
          </p:nvSpPr>
          <p:spPr>
            <a:xfrm>
              <a:off x="2040306" y="1885867"/>
              <a:ext cx="5655834" cy="109929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工作在</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物理层</a:t>
              </a:r>
              <a:r>
                <a:rPr kumimoji="0" lang="zh-CN" altLang="en-US" sz="2000" b="1" i="0" u="none" strike="noStrike" kern="1200" cap="none" spc="0" normalizeH="0" baseline="0" noProof="0" dirty="0" smtClean="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物理结构星形拓扑，在逻辑上仍是一个总线网</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所有端口属于同一个广播域和冲突域</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889000" rtl="0" eaLnBrk="0" fontAlgn="base" latinLnBrk="0" hangingPunct="0">
                <a:lnSpc>
                  <a:spcPct val="90000"/>
                </a:lnSpc>
                <a:spcBef>
                  <a:spcPct val="0"/>
                </a:spcBef>
                <a:spcAft>
                  <a:spcPts val="0"/>
                </a:spcAft>
                <a:buClrTx/>
                <a:buSzTx/>
                <a:buFontTx/>
                <a:buChar char="•"/>
                <a:defRPr/>
              </a:pPr>
              <a:endParaRPr kumimoji="0" lang="zh-CN" altLang="en-US" sz="2000" b="1"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Tm="2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文本框 1"/>
          <p:cNvSpPr txBox="1"/>
          <p:nvPr/>
        </p:nvSpPr>
        <p:spPr>
          <a:xfrm>
            <a:off x="1331913" y="1196975"/>
            <a:ext cx="3600450" cy="584200"/>
          </a:xfrm>
          <a:prstGeom prst="rect">
            <a:avLst/>
          </a:prstGeom>
          <a:noFill/>
          <a:ln w="9525">
            <a:noFill/>
          </a:ln>
        </p:spPr>
        <p:txBody>
          <a:bodyPr>
            <a:spAutoFit/>
          </a:bodyPr>
          <a:p>
            <a:r>
              <a:rPr lang="en-US" altLang="zh-CN" sz="3200" dirty="0">
                <a:latin typeface="Tahoma" panose="020B0604030504040204" pitchFamily="34" charset="0"/>
              </a:rPr>
              <a:t>VLAN</a:t>
            </a:r>
            <a:endParaRPr lang="zh-CN" altLang="en-US" sz="3200" dirty="0">
              <a:latin typeface="Tahoma" panose="020B0604030504040204" pitchFamily="34" charset="0"/>
            </a:endParaRPr>
          </a:p>
        </p:txBody>
      </p:sp>
      <p:sp>
        <p:nvSpPr>
          <p:cNvPr id="3" name="文本框 2"/>
          <p:cNvSpPr txBox="1"/>
          <p:nvPr/>
        </p:nvSpPr>
        <p:spPr>
          <a:xfrm>
            <a:off x="971550" y="2060575"/>
            <a:ext cx="6048375" cy="3316288"/>
          </a:xfrm>
          <a:prstGeom prst="rect">
            <a:avLst/>
          </a:prstGeom>
          <a:noFill/>
        </p:spPr>
        <p:txBody>
          <a:bodyPr wrap="square" rtlCol="0">
            <a:spAutoFit/>
          </a:bodyPr>
          <a:lstStyle/>
          <a:p>
            <a:pPr marL="342900" marR="0" indent="-342900" defTabSz="914400">
              <a:buClr>
                <a:srgbClr val="00B0F0"/>
              </a:buClr>
              <a:buSzTx/>
              <a:buFont typeface="Wingdings" panose="05000000000000000000" pitchFamily="2" charset="2"/>
              <a:buChar char="n"/>
              <a:defRPr/>
            </a:pPr>
            <a:r>
              <a:rPr kumimoji="0" lang="zh-CN" altLang="en-US" sz="2400" b="1" kern="1200" cap="none" spc="0" normalizeH="0" baseline="0" noProof="0" dirty="0" smtClean="0">
                <a:solidFill>
                  <a:prstClr val="black"/>
                </a:solidFill>
                <a:latin typeface="宋体" panose="02010600030101010101" pitchFamily="2" charset="-122"/>
                <a:ea typeface="宋体" panose="02010600030101010101" pitchFamily="2" charset="-122"/>
                <a:cs typeface="+mn-cs"/>
              </a:rPr>
              <a:t>虚拟局域网 </a:t>
            </a:r>
            <a:r>
              <a:rPr kumimoji="0" lang="en-US" altLang="zh-CN" sz="2400" b="1" kern="1200" cap="none" spc="0" normalizeH="0" baseline="0" noProof="0" dirty="0" smtClean="0">
                <a:solidFill>
                  <a:prstClr val="black"/>
                </a:solidFill>
                <a:latin typeface="宋体" panose="02010600030101010101" pitchFamily="2" charset="-122"/>
                <a:ea typeface="宋体" panose="02010600030101010101" pitchFamily="2" charset="-122"/>
                <a:cs typeface="+mn-cs"/>
              </a:rPr>
              <a:t>VLAN (Virtual LAN)</a:t>
            </a:r>
            <a:endParaRPr kumimoji="0" lang="en-US" altLang="zh-CN" sz="2400" b="1" kern="1200" cap="none" spc="0" normalizeH="0" baseline="0" noProof="0" dirty="0" smtClean="0">
              <a:solidFill>
                <a:prstClr val="black"/>
              </a:solidFill>
              <a:latin typeface="宋体" panose="02010600030101010101" pitchFamily="2" charset="-122"/>
              <a:ea typeface="宋体" panose="02010600030101010101" pitchFamily="2" charset="-122"/>
              <a:cs typeface="+mn-cs"/>
            </a:endParaRPr>
          </a:p>
          <a:p>
            <a:pPr marL="342900" marR="0" indent="-342900" defTabSz="914400">
              <a:buClr>
                <a:srgbClr val="00B0F0"/>
              </a:buClr>
              <a:buSzTx/>
              <a:buFont typeface="Wingdings" panose="05000000000000000000" pitchFamily="2" charset="2"/>
              <a:buChar char="n"/>
              <a:defRPr/>
            </a:pPr>
            <a:r>
              <a:rPr kumimoji="0" lang="zh-CN" altLang="en-US" sz="2400" b="1" kern="1200" cap="none" spc="0" normalizeH="0" baseline="0" noProof="0" dirty="0" smtClean="0">
                <a:latin typeface="宋体" panose="02010600030101010101" pitchFamily="2" charset="-122"/>
                <a:ea typeface="宋体" panose="02010600030101010101" pitchFamily="2" charset="-122"/>
                <a:cs typeface="+mn-cs"/>
              </a:rPr>
              <a:t>划分虚拟局域网的方法</a:t>
            </a:r>
            <a:endParaRPr kumimoji="0" lang="fr-FR" altLang="zh-CN" sz="2400" b="1" kern="1200" cap="none" spc="0" normalizeH="0" baseline="0" noProof="0" dirty="0" smtClean="0">
              <a:latin typeface="宋体" panose="02010600030101010101" pitchFamily="2" charset="-122"/>
              <a:ea typeface="宋体" panose="02010600030101010101" pitchFamily="2" charset="-122"/>
              <a:cs typeface="+mn-cs"/>
            </a:endParaRPr>
          </a:p>
          <a:p>
            <a:pPr marL="800100" marR="0" lvl="1" indent="-342900" algn="l" defTabSz="914400" rtl="0" eaLnBrk="0" fontAlgn="auto" latinLnBrk="0" hangingPunct="0">
              <a:lnSpc>
                <a:spcPts val="3300"/>
              </a:lnSpc>
              <a:spcBef>
                <a:spcPts val="0"/>
              </a:spcBef>
              <a:spcAft>
                <a:spcPts val="0"/>
              </a:spcAft>
              <a:buClr>
                <a:srgbClr val="0070C0"/>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基于交换机端口</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auto" latinLnBrk="0" hangingPunct="0">
              <a:lnSpc>
                <a:spcPts val="3300"/>
              </a:lnSpc>
              <a:spcBef>
                <a:spcPts val="0"/>
              </a:spcBef>
              <a:spcAft>
                <a:spcPts val="0"/>
              </a:spcAft>
              <a:buClr>
                <a:srgbClr val="0070C0"/>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基于计算机网卡的 </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MAC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地址</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auto" latinLnBrk="0" hangingPunct="0">
              <a:lnSpc>
                <a:spcPts val="3300"/>
              </a:lnSpc>
              <a:spcBef>
                <a:spcPts val="0"/>
              </a:spcBef>
              <a:spcAft>
                <a:spcPts val="0"/>
              </a:spcAft>
              <a:buClr>
                <a:srgbClr val="0070C0"/>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基于协议类型</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auto" latinLnBrk="0" hangingPunct="0">
              <a:lnSpc>
                <a:spcPts val="3300"/>
              </a:lnSpc>
              <a:spcBef>
                <a:spcPts val="0"/>
              </a:spcBef>
              <a:spcAft>
                <a:spcPts val="0"/>
              </a:spcAft>
              <a:buClr>
                <a:srgbClr val="0070C0"/>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基于 </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IP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子网地址</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auto" latinLnBrk="0" hangingPunct="0">
              <a:lnSpc>
                <a:spcPts val="3300"/>
              </a:lnSpc>
              <a:spcBef>
                <a:spcPts val="0"/>
              </a:spcBef>
              <a:spcAft>
                <a:spcPts val="0"/>
              </a:spcAft>
              <a:buClr>
                <a:srgbClr val="0070C0"/>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基于高层应用或服务</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defTabSz="914400">
              <a:buClrTx/>
              <a:buSzTx/>
              <a:buFontTx/>
              <a:buNone/>
              <a:defRPr/>
            </a:pPr>
            <a:endParaRPr kumimoji="0" lang="zh-CN" altLang="en-US" sz="2400" kern="1200" cap="none" spc="0" normalizeH="0" baseline="0" noProof="0" dirty="0" smtClean="0">
              <a:latin typeface="宋体" panose="02010600030101010101" pitchFamily="2" charset="-122"/>
              <a:ea typeface="宋体" panose="02010600030101010101" pitchFamily="2" charset="-122"/>
              <a:cs typeface="+mn-cs"/>
            </a:endParaRPr>
          </a:p>
        </p:txBody>
      </p:sp>
      <p:sp>
        <p:nvSpPr>
          <p:cNvPr id="4" name="对角圆角矩形 3"/>
          <p:cNvSpPr/>
          <p:nvPr/>
        </p:nvSpPr>
        <p:spPr>
          <a:xfrm>
            <a:off x="1388762" y="5157192"/>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1383" name="矩形 4"/>
          <p:cNvSpPr/>
          <p:nvPr/>
        </p:nvSpPr>
        <p:spPr>
          <a:xfrm>
            <a:off x="1619250" y="5280025"/>
            <a:ext cx="6197600" cy="758825"/>
          </a:xfrm>
          <a:prstGeom prst="rect">
            <a:avLst/>
          </a:prstGeom>
          <a:noFill/>
          <a:ln w="9525">
            <a:noFill/>
          </a:ln>
        </p:spPr>
        <p:txBody>
          <a:bodyPr>
            <a:spAutoFit/>
          </a:bodyPr>
          <a:p>
            <a:pPr>
              <a:lnSpc>
                <a:spcPts val="2600"/>
              </a:lnSpc>
              <a:buNone/>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Rectangle 46"/>
          <p:cNvSpPr>
            <a:spLocks noChangeArrowheads="1"/>
          </p:cNvSpPr>
          <p:nvPr/>
        </p:nvSpPr>
        <p:spPr bwMode="auto">
          <a:xfrm>
            <a:off x="503238" y="1865313"/>
            <a:ext cx="8128000" cy="220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半双工时采用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CSMA/CD</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，必须</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进行碰撞检测。</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为保持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64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字节最小帧长度，以及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100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米的网段的最大长度</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，增加了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16280" marR="0" lvl="0" indent="-342900" algn="l" defTabSz="914400" rtl="0" eaLnBrk="0" fontAlgn="base" latinLnBrk="0" hangingPunct="0">
              <a:lnSpc>
                <a:spcPts val="33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载波延伸</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(carrier extension)</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16280" marR="0" lvl="0" indent="-342900" algn="l" defTabSz="914400" rtl="0" eaLnBrk="0" fontAlgn="base" latinLnBrk="0" hangingPunct="0">
              <a:lnSpc>
                <a:spcPts val="33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分组突发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(packet bursting)</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2403" name="AutoShape 5"/>
          <p:cNvSpPr/>
          <p:nvPr/>
        </p:nvSpPr>
        <p:spPr>
          <a:xfrm>
            <a:off x="503238" y="1503363"/>
            <a:ext cx="8128000"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02404" name="Rectangle 6"/>
          <p:cNvSpPr/>
          <p:nvPr/>
        </p:nvSpPr>
        <p:spPr>
          <a:xfrm>
            <a:off x="1835150" y="1457325"/>
            <a:ext cx="5843588"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775" y="4214813"/>
            <a:ext cx="7874000" cy="525463"/>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注意：全</a:t>
            </a:r>
            <a:r>
              <a:rPr kumimoji="0" lang="zh-CN" altLang="en-US"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rPr>
              <a:t>双工方式工作的吉比特以太网不使用载波延伸和分组突发</a:t>
            </a:r>
            <a:r>
              <a:rPr kumimoji="0" lang="zh-CN" altLang="en-US" sz="2000" b="1" i="0" u="none" strike="noStrike" kern="120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755650" y="214313"/>
            <a:ext cx="7793038" cy="1462087"/>
          </a:xfrm>
          <a:ln/>
        </p:spPr>
        <p:txBody>
          <a:bodyPr vert="horz" wrap="square" lIns="91440" tIns="45720" rIns="91440" bIns="45720" anchor="b" anchorCtr="0"/>
          <a:p>
            <a:pPr eaLnBrk="1" hangingPunct="1"/>
            <a:r>
              <a:rPr lang="zh-CN" altLang="en-US" dirty="0"/>
              <a:t>无线链路</a:t>
            </a:r>
            <a:endParaRPr lang="zh-CN" altLang="en-US" dirty="0"/>
          </a:p>
        </p:txBody>
      </p:sp>
      <p:sp>
        <p:nvSpPr>
          <p:cNvPr id="46083" name="Rectangle 3"/>
          <p:cNvSpPr>
            <a:spLocks noGrp="1" noChangeArrowheads="1"/>
          </p:cNvSpPr>
          <p:nvPr>
            <p:ph idx="1"/>
          </p:nvPr>
        </p:nvSpPr>
        <p:spPr>
          <a:xfrm>
            <a:off x="684213" y="1989138"/>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无线局域网</a:t>
            </a:r>
            <a:r>
              <a:rPr kumimoji="0" lang="en-US" altLang="zh-CN" sz="2800" b="0"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WLAN:IEEE802.11</a:t>
            </a:r>
            <a:endParaRPr kumimoji="0" lang="en-US" altLang="zh-CN" sz="2800" b="0"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       </a:t>
            </a:r>
            <a:r>
              <a:rPr kumimoji="0" lang="en-US" altLang="zh-CN" sz="28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CSMA/CA</a:t>
            </a:r>
            <a:endParaRPr kumimoji="0" lang="en-US" altLang="zh-CN"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隐蔽</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站问题</a:t>
            </a:r>
            <a:endParaRPr kumimoji="0" lang="en-US" altLang="zh-CN" sz="28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虚拟载波侦听</a:t>
            </a: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       </a:t>
            </a:r>
            <a:r>
              <a:rPr kumimoji="0" lang="zh-CN" altLang="en-US"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为什么引入</a:t>
            </a:r>
            <a:r>
              <a:rPr kumimoji="0" lang="en-US" altLang="zh-CN"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RTS/CTS</a:t>
            </a:r>
            <a:r>
              <a:rPr kumimoji="0" lang="zh-CN" altLang="en-US"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，它们如何解决隐蔽</a:t>
            </a:r>
            <a:r>
              <a:rPr kumimoji="0" lang="zh-CN" altLang="en-US" sz="2800" b="1" i="0" u="none" strike="noStrike" kern="0" cap="none" spc="0" normalizeH="0" baseline="0" noProof="0" dirty="0" smtClean="0">
                <a:ln>
                  <a:noFill/>
                </a:ln>
                <a:solidFill>
                  <a:schemeClr val="tx1"/>
                </a:solidFill>
                <a:effectLst/>
                <a:uLnTx/>
                <a:uFillTx/>
                <a:latin typeface="+mn-ea"/>
                <a:ea typeface="+mn-ea"/>
                <a:cs typeface="Times New Roman" panose="02020603050405020304" pitchFamily="18" charset="0"/>
              </a:rPr>
              <a:t>站问题</a:t>
            </a:r>
            <a:r>
              <a:rPr kumimoji="0" lang="zh-CN" altLang="en-US"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0" lang="zh-CN" altLang="en-US" sz="2800" b="1" i="0" u="none" strike="noStrike" kern="0" cap="none" spc="0" normalizeH="0" baseline="0" noProof="0" dirty="0">
              <a:ln>
                <a:noFill/>
              </a:ln>
              <a:solidFill>
                <a:schemeClr val="tx1"/>
              </a:solidFill>
              <a:effectLst/>
              <a:uLnTx/>
              <a:uFillTx/>
              <a:latin typeface="+mn-ea"/>
              <a:ea typeface="+mn-ea"/>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46"/>
          <p:cNvSpPr>
            <a:spLocks noChangeArrowheads="1"/>
          </p:cNvSpPr>
          <p:nvPr/>
        </p:nvSpPr>
        <p:spPr bwMode="auto">
          <a:xfrm>
            <a:off x="509588" y="1820863"/>
            <a:ext cx="8129588" cy="296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 802.11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是一个有</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固定基础设施</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的无线局域网的国际标准。</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83895" marR="0" lvl="0" indent="-342900" algn="l" defTabSz="914400" rtl="0" eaLnBrk="0" fontAlgn="base" latinLnBrk="0" hangingPunct="0">
              <a:lnSpc>
                <a:spcPts val="32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使用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星形拓扑</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，中心</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叫做</a:t>
            </a: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接入点 </a:t>
            </a: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AP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(Access Point</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76325" marR="0" lvl="1" indent="-279400" algn="l" defTabSz="914400" rtl="0" eaLnBrk="0" fontAlgn="base" latinLnBrk="0" hangingPunct="0">
              <a:lnSpc>
                <a:spcPts val="3200"/>
              </a:lnSpc>
              <a:spcBef>
                <a:spcPct val="0"/>
              </a:spcBef>
              <a:spcAft>
                <a:spcPct val="0"/>
              </a:spcAft>
              <a:buClr>
                <a:srgbClr val="000099"/>
              </a:buClr>
              <a:buSzPct val="85000"/>
              <a:buFont typeface="Wingdings" panose="05000000000000000000" pitchFamily="2" charset="2"/>
              <a:buChar char="u"/>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AP </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无线局域网的</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基础设施，</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也是一个</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链路层</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的设备</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76325" marR="0" lvl="1" indent="-279400" algn="l" defTabSz="914400" rtl="0" eaLnBrk="0" fontAlgn="base" latinLnBrk="0" hangingPunct="0">
              <a:lnSpc>
                <a:spcPts val="3200"/>
              </a:lnSpc>
              <a:spcBef>
                <a:spcPct val="0"/>
              </a:spcBef>
              <a:spcAft>
                <a:spcPct val="0"/>
              </a:spcAft>
              <a:buClr>
                <a:srgbClr val="000099"/>
              </a:buClr>
              <a:buSzPct val="85000"/>
              <a:buFont typeface="Wingdings" panose="05000000000000000000" pitchFamily="2" charset="2"/>
              <a:buChar char="u"/>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AP </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也</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叫做</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无线接入</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点 </a:t>
            </a:r>
            <a:r>
              <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WAP </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(Wireless Access Point)</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76325" marR="0" lvl="1" indent="-279400" algn="l" defTabSz="914400" rtl="0" eaLnBrk="0" fontAlgn="base" latinLnBrk="0" hangingPunct="0">
              <a:lnSpc>
                <a:spcPts val="3200"/>
              </a:lnSpc>
              <a:spcBef>
                <a:spcPct val="0"/>
              </a:spcBef>
              <a:spcAft>
                <a:spcPct val="0"/>
              </a:spcAft>
              <a:buClr>
                <a:srgbClr val="000099"/>
              </a:buClr>
              <a:buSzPct val="85000"/>
              <a:buFont typeface="Wingdings" panose="05000000000000000000" pitchFamily="2" charset="2"/>
              <a:buChar char="u"/>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无线</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局域网中的</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站点对</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网内或网外的</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通信</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都</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必须</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通过 </a:t>
            </a:r>
            <a:r>
              <a:rPr kumimoji="0" lang="en-US" altLang="zh-CN"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AP</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83895" marR="0" lvl="0" indent="-342900" algn="l" defTabSz="914400" rtl="0" eaLnBrk="0" fontAlgn="base" latinLnBrk="0" hangingPunct="0">
              <a:lnSpc>
                <a:spcPts val="32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MAC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层</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使用 </a:t>
            </a: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CSMA/CA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协议</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凡使用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802.11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系列协议的局域网又称为 </a:t>
            </a: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Wi-Fi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5475" name="AutoShape 5"/>
          <p:cNvSpPr/>
          <p:nvPr/>
        </p:nvSpPr>
        <p:spPr>
          <a:xfrm>
            <a:off x="509588" y="1473200"/>
            <a:ext cx="8129587"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05476" name="Rectangle 6"/>
          <p:cNvSpPr/>
          <p:nvPr/>
        </p:nvSpPr>
        <p:spPr>
          <a:xfrm>
            <a:off x="3759200" y="1439863"/>
            <a:ext cx="1652588" cy="400050"/>
          </a:xfrm>
          <a:prstGeom prst="rect">
            <a:avLst/>
          </a:prstGeom>
          <a:noFill/>
          <a:ln w="9525">
            <a:noFill/>
          </a:ln>
        </p:spPr>
        <p:txBody>
          <a:bodyPr wrap="none">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IEEE 802.11</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517853" y="1834931"/>
            <a:ext cx="8133857" cy="292572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6501" name="AutoShape 5"/>
          <p:cNvSpPr/>
          <p:nvPr/>
        </p:nvSpPr>
        <p:spPr>
          <a:xfrm>
            <a:off x="517525" y="1474788"/>
            <a:ext cx="8134350" cy="309562"/>
          </a:xfrm>
          <a:prstGeom prst="roundRect">
            <a:avLst>
              <a:gd name="adj" fmla="val 16667"/>
            </a:avLst>
          </a:prstGeom>
          <a:solidFill>
            <a:srgbClr val="ABEBD7"/>
          </a:solidFill>
          <a:ln w="9525">
            <a:noFill/>
          </a:ln>
        </p:spPr>
        <p:txBody>
          <a:bodyPr wrap="none" anchor="ctr" anchorCtr="0"/>
          <a:p>
            <a:pPr>
              <a:buNone/>
            </a:pPr>
            <a:endParaRPr lang="zh-CN" altLang="en-US" dirty="0">
              <a:latin typeface="Tahoma" panose="020B0604030504040204" pitchFamily="34" charset="0"/>
            </a:endParaRPr>
          </a:p>
        </p:txBody>
      </p:sp>
      <p:sp>
        <p:nvSpPr>
          <p:cNvPr id="106502" name="矩形 3"/>
          <p:cNvSpPr/>
          <p:nvPr/>
        </p:nvSpPr>
        <p:spPr>
          <a:xfrm>
            <a:off x="638175" y="1425575"/>
            <a:ext cx="2498725" cy="40005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802.11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层 </a:t>
            </a:r>
            <a:endParaRPr lang="zh-CN" altLang="en-US" sz="2000" b="1" dirty="0">
              <a:latin typeface="微软雅黑" panose="020B0503020204020204" pitchFamily="34" charset="-122"/>
              <a:ea typeface="微软雅黑" panose="020B0503020204020204" pitchFamily="34" charset="-122"/>
            </a:endParaRPr>
          </a:p>
        </p:txBody>
      </p:sp>
      <p:sp>
        <p:nvSpPr>
          <p:cNvPr id="106503" name="矩形 4"/>
          <p:cNvSpPr/>
          <p:nvPr/>
        </p:nvSpPr>
        <p:spPr>
          <a:xfrm>
            <a:off x="1501775" y="4781550"/>
            <a:ext cx="6364288" cy="758825"/>
          </a:xfrm>
          <a:prstGeom prst="rect">
            <a:avLst/>
          </a:prstGeom>
          <a:noFill/>
          <a:ln w="9525">
            <a:noFill/>
          </a:ln>
        </p:spPr>
        <p:txBody>
          <a:bodyPr>
            <a:spAutoFit/>
          </a:bodyPr>
          <a:p>
            <a:pPr>
              <a:lnSpc>
                <a:spcPts val="2600"/>
              </a:lnSpc>
              <a:buNone/>
            </a:pP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层通过</a:t>
            </a:r>
            <a:r>
              <a:rPr lang="zh-CN" altLang="en-US" b="1" dirty="0">
                <a:solidFill>
                  <a:srgbClr val="C00000"/>
                </a:solidFill>
                <a:latin typeface="微软雅黑" panose="020B0503020204020204" pitchFamily="34" charset="-122"/>
                <a:ea typeface="微软雅黑" panose="020B0503020204020204" pitchFamily="34" charset="-122"/>
              </a:rPr>
              <a:t>协调功能</a:t>
            </a:r>
            <a:r>
              <a:rPr lang="zh-CN" altLang="en-US" b="1" dirty="0">
                <a:latin typeface="微软雅黑" panose="020B0503020204020204" pitchFamily="34" charset="-122"/>
                <a:ea typeface="微软雅黑" panose="020B0503020204020204" pitchFamily="34" charset="-122"/>
              </a:rPr>
              <a:t>来确定在基本服务集 </a:t>
            </a:r>
            <a:r>
              <a:rPr lang="en-US" altLang="zh-CN" b="1" dirty="0">
                <a:latin typeface="微软雅黑" panose="020B0503020204020204" pitchFamily="34" charset="-122"/>
                <a:ea typeface="微软雅黑" panose="020B0503020204020204" pitchFamily="34" charset="-122"/>
              </a:rPr>
              <a:t>BSS </a:t>
            </a:r>
            <a:r>
              <a:rPr lang="zh-CN" altLang="en-US" b="1" dirty="0">
                <a:latin typeface="微软雅黑" panose="020B0503020204020204" pitchFamily="34" charset="-122"/>
                <a:ea typeface="微软雅黑" panose="020B0503020204020204" pitchFamily="34" charset="-122"/>
              </a:rPr>
              <a:t>中的移动站何时可以发送或接收数据。包括</a:t>
            </a:r>
            <a:r>
              <a:rPr lang="zh-CN" altLang="en-US" b="1" dirty="0">
                <a:solidFill>
                  <a:srgbClr val="C00000"/>
                </a:solidFill>
                <a:latin typeface="微软雅黑" panose="020B0503020204020204" pitchFamily="34" charset="-122"/>
                <a:ea typeface="微软雅黑" panose="020B0503020204020204" pitchFamily="34" charset="-122"/>
              </a:rPr>
              <a:t>两个子层：</a:t>
            </a:r>
            <a:r>
              <a:rPr lang="en-US" altLang="zh-CN" b="1" dirty="0">
                <a:latin typeface="微软雅黑" panose="020B0503020204020204" pitchFamily="34" charset="-122"/>
                <a:ea typeface="微软雅黑" panose="020B0503020204020204" pitchFamily="34" charset="-122"/>
              </a:rPr>
              <a:t>DCF </a:t>
            </a:r>
            <a:r>
              <a:rPr lang="zh-CN" altLang="en-US" b="1" dirty="0">
                <a:latin typeface="微软雅黑" panose="020B0503020204020204" pitchFamily="34" charset="-122"/>
                <a:ea typeface="微软雅黑" panose="020B0503020204020204" pitchFamily="34" charset="-122"/>
              </a:rPr>
              <a:t>和 </a:t>
            </a:r>
            <a:r>
              <a:rPr lang="en-US" altLang="zh-CN" b="1" dirty="0">
                <a:latin typeface="微软雅黑" panose="020B0503020204020204" pitchFamily="34" charset="-122"/>
                <a:ea typeface="微软雅黑" panose="020B0503020204020204" pitchFamily="34" charset="-122"/>
              </a:rPr>
              <a:t>PCF</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pSp>
        <p:nvGrpSpPr>
          <p:cNvPr id="106504" name="组合 40"/>
          <p:cNvGrpSpPr/>
          <p:nvPr/>
        </p:nvGrpSpPr>
        <p:grpSpPr>
          <a:xfrm>
            <a:off x="1357313" y="1992313"/>
            <a:ext cx="6015037" cy="2511425"/>
            <a:chOff x="1477576" y="1695713"/>
            <a:chExt cx="6014186" cy="2510870"/>
          </a:xfrm>
        </p:grpSpPr>
        <p:sp>
          <p:nvSpPr>
            <p:cNvPr id="106505" name="Line 13"/>
            <p:cNvSpPr/>
            <p:nvPr/>
          </p:nvSpPr>
          <p:spPr>
            <a:xfrm>
              <a:off x="2171604" y="2195396"/>
              <a:ext cx="0" cy="1623489"/>
            </a:xfrm>
            <a:prstGeom prst="line">
              <a:avLst/>
            </a:prstGeom>
            <a:ln w="12700" cap="flat" cmpd="sng">
              <a:solidFill>
                <a:srgbClr val="0000FF"/>
              </a:solidFill>
              <a:prstDash val="solid"/>
              <a:headEnd type="triangle" w="sm" len="lg"/>
              <a:tailEnd type="triangle" w="sm" len="lg"/>
            </a:ln>
          </p:spPr>
        </p:sp>
        <p:sp>
          <p:nvSpPr>
            <p:cNvPr id="106506" name="Text Box 14"/>
            <p:cNvSpPr txBox="1"/>
            <p:nvPr/>
          </p:nvSpPr>
          <p:spPr>
            <a:xfrm>
              <a:off x="1477576" y="2844475"/>
              <a:ext cx="986469" cy="307777"/>
            </a:xfrm>
            <a:prstGeom prst="rect">
              <a:avLst/>
            </a:prstGeom>
            <a:solidFill>
              <a:srgbClr val="C5E5FF"/>
            </a:solidFill>
            <a:ln w="9525">
              <a:noFill/>
            </a:ln>
          </p:spPr>
          <p:txBody>
            <a:bodyPr>
              <a:spAutoFit/>
            </a:bodyPr>
            <a:p>
              <a:pPr algn="ctr">
                <a:buNone/>
              </a:pP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层</a:t>
              </a:r>
              <a:endParaRPr lang="zh-CN" altLang="en-US" sz="1400" b="1" dirty="0">
                <a:latin typeface="微软雅黑" panose="020B0503020204020204" pitchFamily="34" charset="-122"/>
                <a:ea typeface="微软雅黑" panose="020B0503020204020204" pitchFamily="34" charset="-122"/>
              </a:endParaRPr>
            </a:p>
          </p:txBody>
        </p:sp>
        <p:sp>
          <p:nvSpPr>
            <p:cNvPr id="106507" name="Text Box 15"/>
            <p:cNvSpPr txBox="1"/>
            <p:nvPr/>
          </p:nvSpPr>
          <p:spPr>
            <a:xfrm>
              <a:off x="3052561" y="1695713"/>
              <a:ext cx="2336530" cy="338554"/>
            </a:xfrm>
            <a:prstGeom prst="rect">
              <a:avLst/>
            </a:prstGeom>
            <a:noFill/>
            <a:ln w="9525">
              <a:noFill/>
            </a:ln>
          </p:spPr>
          <p:txBody>
            <a:bodyPr>
              <a:spAutoFit/>
            </a:bodyPr>
            <a:p>
              <a:pPr>
                <a:buNone/>
              </a:pPr>
              <a:r>
                <a:rPr lang="zh-CN" altLang="en-US" sz="1600" b="1" dirty="0">
                  <a:solidFill>
                    <a:srgbClr val="CC00CC"/>
                  </a:solidFill>
                  <a:latin typeface="微软雅黑" panose="020B0503020204020204" pitchFamily="34" charset="-122"/>
                  <a:ea typeface="微软雅黑" panose="020B0503020204020204" pitchFamily="34" charset="-122"/>
                </a:rPr>
                <a:t>无争用服务（选用）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106508" name="Rectangle 16"/>
            <p:cNvSpPr/>
            <p:nvPr/>
          </p:nvSpPr>
          <p:spPr>
            <a:xfrm>
              <a:off x="2492125" y="2919566"/>
              <a:ext cx="4999637" cy="1287017"/>
            </a:xfrm>
            <a:prstGeom prst="rect">
              <a:avLst/>
            </a:prstGeom>
            <a:solidFill>
              <a:srgbClr val="99FF99"/>
            </a:solidFill>
            <a:ln w="12700" cap="flat" cmpd="sng">
              <a:solidFill>
                <a:srgbClr val="0000FF"/>
              </a:solidFill>
              <a:prstDash val="solid"/>
              <a:miter/>
              <a:headEnd type="none" w="med" len="med"/>
              <a:tailEnd type="none" w="med" len="med"/>
            </a:ln>
          </p:spPr>
          <p:txBody>
            <a:bodyPr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sp>
          <p:nvSpPr>
            <p:cNvPr id="106509" name="Rectangle 18"/>
            <p:cNvSpPr/>
            <p:nvPr/>
          </p:nvSpPr>
          <p:spPr>
            <a:xfrm>
              <a:off x="2501141" y="2925104"/>
              <a:ext cx="4976973" cy="896526"/>
            </a:xfrm>
            <a:prstGeom prst="rect">
              <a:avLst/>
            </a:prstGeom>
            <a:solidFill>
              <a:schemeClr val="bg1"/>
            </a:solidFill>
            <a:ln w="9525">
              <a:noFill/>
            </a:ln>
          </p:spPr>
          <p:txBody>
            <a:bodyPr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sp>
          <p:nvSpPr>
            <p:cNvPr id="106510" name="Rectangle 19"/>
            <p:cNvSpPr/>
            <p:nvPr/>
          </p:nvSpPr>
          <p:spPr>
            <a:xfrm>
              <a:off x="2486973" y="2178760"/>
              <a:ext cx="3080345" cy="727492"/>
            </a:xfrm>
            <a:prstGeom prst="rect">
              <a:avLst/>
            </a:prstGeom>
            <a:solidFill>
              <a:srgbClr val="0066FF"/>
            </a:solidFill>
            <a:ln w="9525">
              <a:noFill/>
            </a:ln>
          </p:spPr>
          <p:txBody>
            <a:bodyPr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sp>
          <p:nvSpPr>
            <p:cNvPr id="106511" name="Text Box 20"/>
            <p:cNvSpPr txBox="1"/>
            <p:nvPr/>
          </p:nvSpPr>
          <p:spPr>
            <a:xfrm>
              <a:off x="5828266" y="1952760"/>
              <a:ext cx="1415772" cy="584775"/>
            </a:xfrm>
            <a:prstGeom prst="rect">
              <a:avLst/>
            </a:prstGeom>
            <a:noFill/>
            <a:ln w="9525">
              <a:noFill/>
            </a:ln>
          </p:spPr>
          <p:txBody>
            <a:bodyPr wrap="none">
              <a:spAutoFit/>
            </a:bodyPr>
            <a:p>
              <a:pPr algn="ctr">
                <a:buNone/>
              </a:pPr>
              <a:r>
                <a:rPr lang="zh-CN" altLang="en-US" sz="1600" b="1" dirty="0">
                  <a:solidFill>
                    <a:srgbClr val="C00000"/>
                  </a:solidFill>
                  <a:latin typeface="微软雅黑" panose="020B0503020204020204" pitchFamily="34" charset="-122"/>
                  <a:ea typeface="微软雅黑" panose="020B0503020204020204" pitchFamily="34" charset="-122"/>
                </a:rPr>
                <a:t>争用服务</a:t>
              </a:r>
              <a:endParaRPr lang="zh-CN" altLang="en-US" sz="1600" b="1" dirty="0">
                <a:solidFill>
                  <a:srgbClr val="C00000"/>
                </a:solidFill>
                <a:latin typeface="微软雅黑" panose="020B0503020204020204" pitchFamily="34" charset="-122"/>
                <a:ea typeface="微软雅黑" panose="020B0503020204020204" pitchFamily="34" charset="-122"/>
              </a:endParaRPr>
            </a:p>
            <a:p>
              <a:pPr algn="ctr">
                <a:buNone/>
              </a:pPr>
              <a:r>
                <a:rPr lang="zh-CN" altLang="en-US" sz="1600" b="1" dirty="0">
                  <a:solidFill>
                    <a:srgbClr val="C00000"/>
                  </a:solidFill>
                  <a:latin typeface="微软雅黑" panose="020B0503020204020204" pitchFamily="34" charset="-122"/>
                  <a:ea typeface="微软雅黑" panose="020B0503020204020204" pitchFamily="34" charset="-122"/>
                </a:rPr>
                <a:t>（必须实现）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06512" name="Text Box 23"/>
            <p:cNvSpPr txBox="1"/>
            <p:nvPr/>
          </p:nvSpPr>
          <p:spPr>
            <a:xfrm>
              <a:off x="3087613" y="2998792"/>
              <a:ext cx="3887987" cy="830997"/>
            </a:xfrm>
            <a:prstGeom prst="rect">
              <a:avLst/>
            </a:prstGeom>
            <a:noFill/>
            <a:ln w="9525">
              <a:noFill/>
            </a:ln>
          </p:spPr>
          <p:txBody>
            <a:bodyPr wrap="none">
              <a:spAutoFit/>
            </a:bodyPr>
            <a:p>
              <a:pPr algn="ctr">
                <a:buNone/>
              </a:pPr>
              <a:r>
                <a:rPr lang="zh-CN" altLang="en-US" sz="1600" b="1" dirty="0">
                  <a:latin typeface="微软雅黑" panose="020B0503020204020204" pitchFamily="34" charset="-122"/>
                  <a:ea typeface="微软雅黑" panose="020B0503020204020204" pitchFamily="34" charset="-122"/>
                </a:rPr>
                <a:t>分布协调功能 </a:t>
              </a:r>
              <a:r>
                <a:rPr lang="en-US" altLang="zh-CN" sz="1600" b="1" dirty="0">
                  <a:latin typeface="微软雅黑" panose="020B0503020204020204" pitchFamily="34" charset="-122"/>
                  <a:ea typeface="微软雅黑" panose="020B0503020204020204" pitchFamily="34" charset="-122"/>
                </a:rPr>
                <a:t>DCF</a:t>
              </a:r>
              <a:endParaRPr lang="en-US" altLang="zh-CN" sz="1600" b="1" dirty="0">
                <a:latin typeface="微软雅黑" panose="020B0503020204020204" pitchFamily="34" charset="-122"/>
                <a:ea typeface="微软雅黑" panose="020B0503020204020204" pitchFamily="34" charset="-122"/>
              </a:endParaRPr>
            </a:p>
            <a:p>
              <a:pPr algn="ctr">
                <a:buNone/>
              </a:pPr>
              <a:r>
                <a:rPr lang="en-US" altLang="zh-CN" sz="1600" b="1" dirty="0">
                  <a:latin typeface="微软雅黑" panose="020B0503020204020204" pitchFamily="34" charset="-122"/>
                  <a:ea typeface="微软雅黑" panose="020B0503020204020204" pitchFamily="34" charset="-122"/>
                </a:rPr>
                <a:t>(Distributed Coordination Function)</a:t>
              </a:r>
              <a:endParaRPr lang="en-US" altLang="zh-CN" sz="1600" b="1" dirty="0">
                <a:latin typeface="微软雅黑" panose="020B0503020204020204" pitchFamily="34" charset="-122"/>
                <a:ea typeface="微软雅黑" panose="020B0503020204020204" pitchFamily="34" charset="-122"/>
              </a:endParaRPr>
            </a:p>
            <a:p>
              <a:pPr algn="ctr">
                <a:buNone/>
              </a:pPr>
              <a:r>
                <a:rPr lang="en-US" altLang="zh-CN" sz="1600" b="1" dirty="0">
                  <a:latin typeface="微软雅黑" panose="020B0503020204020204" pitchFamily="34" charset="-122"/>
                  <a:ea typeface="微软雅黑" panose="020B0503020204020204" pitchFamily="34" charset="-122"/>
                </a:rPr>
                <a:t>(CSMA/CA)</a:t>
              </a:r>
              <a:endParaRPr lang="en-US" altLang="zh-CN" sz="1600" b="1" dirty="0">
                <a:latin typeface="微软雅黑" panose="020B0503020204020204" pitchFamily="34" charset="-122"/>
                <a:ea typeface="微软雅黑" panose="020B0503020204020204" pitchFamily="34" charset="-122"/>
              </a:endParaRPr>
            </a:p>
          </p:txBody>
        </p:sp>
        <p:sp>
          <p:nvSpPr>
            <p:cNvPr id="106513" name="Text Box 24"/>
            <p:cNvSpPr txBox="1"/>
            <p:nvPr/>
          </p:nvSpPr>
          <p:spPr>
            <a:xfrm>
              <a:off x="2407287" y="2222505"/>
              <a:ext cx="3262624" cy="584775"/>
            </a:xfrm>
            <a:prstGeom prst="rect">
              <a:avLst/>
            </a:prstGeom>
            <a:noFill/>
            <a:ln w="9525">
              <a:noFill/>
            </a:ln>
          </p:spPr>
          <p:txBody>
            <a:bodyPr wrap="none">
              <a:spAutoFit/>
            </a:bodyPr>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点协调功能 </a:t>
              </a:r>
              <a:r>
                <a:rPr lang="en-US" altLang="zh-CN" sz="1600" b="1" dirty="0">
                  <a:solidFill>
                    <a:schemeClr val="bg1"/>
                  </a:solidFill>
                  <a:latin typeface="微软雅黑" panose="020B0503020204020204" pitchFamily="34" charset="-122"/>
                  <a:ea typeface="微软雅黑" panose="020B0503020204020204" pitchFamily="34" charset="-122"/>
                </a:rPr>
                <a:t>PCF</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buNone/>
              </a:pPr>
              <a:r>
                <a:rPr lang="en-US" altLang="zh-CN" sz="1600" b="1" dirty="0">
                  <a:solidFill>
                    <a:schemeClr val="bg1"/>
                  </a:solidFill>
                  <a:latin typeface="微软雅黑" panose="020B0503020204020204" pitchFamily="34" charset="-122"/>
                  <a:ea typeface="微软雅黑" panose="020B0503020204020204" pitchFamily="34" charset="-122"/>
                </a:rPr>
                <a:t>(Point Coordination Function)</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06514" name="Rectangle 25"/>
            <p:cNvSpPr/>
            <p:nvPr/>
          </p:nvSpPr>
          <p:spPr>
            <a:xfrm>
              <a:off x="2492125" y="2178760"/>
              <a:ext cx="3079315" cy="740805"/>
            </a:xfrm>
            <a:prstGeom prst="rect">
              <a:avLst/>
            </a:prstGeom>
            <a:noFill/>
            <a:ln w="12700" cap="flat" cmpd="sng">
              <a:solidFill>
                <a:srgbClr val="0000FF"/>
              </a:solidFill>
              <a:prstDash val="solid"/>
              <a:miter/>
              <a:headEnd type="none" w="med" len="med"/>
              <a:tailEnd type="none" w="med" len="med"/>
            </a:ln>
          </p:spPr>
          <p:txBody>
            <a:bodyPr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sp>
          <p:nvSpPr>
            <p:cNvPr id="106515" name="Line 37"/>
            <p:cNvSpPr/>
            <p:nvPr/>
          </p:nvSpPr>
          <p:spPr>
            <a:xfrm>
              <a:off x="1921261" y="2179221"/>
              <a:ext cx="527470" cy="0"/>
            </a:xfrm>
            <a:prstGeom prst="line">
              <a:avLst/>
            </a:prstGeom>
            <a:ln w="12700" cap="flat" cmpd="sng">
              <a:solidFill>
                <a:srgbClr val="0000FF"/>
              </a:solidFill>
              <a:prstDash val="solid"/>
              <a:headEnd type="none" w="med" len="med"/>
              <a:tailEnd type="none" w="med" len="med"/>
            </a:ln>
          </p:spPr>
        </p:sp>
        <p:sp>
          <p:nvSpPr>
            <p:cNvPr id="106516" name="Text Box 12"/>
            <p:cNvSpPr txBox="1"/>
            <p:nvPr/>
          </p:nvSpPr>
          <p:spPr>
            <a:xfrm>
              <a:off x="4605497" y="3834341"/>
              <a:ext cx="800219" cy="338554"/>
            </a:xfrm>
            <a:prstGeom prst="rect">
              <a:avLst/>
            </a:prstGeom>
            <a:noFill/>
            <a:ln w="9525">
              <a:noFill/>
            </a:ln>
          </p:spPr>
          <p:txBody>
            <a:bodyPr wrap="none">
              <a:spAutoFit/>
            </a:bodyPr>
            <a:p>
              <a:pPr>
                <a:buNone/>
              </a:pPr>
              <a:r>
                <a:rPr lang="zh-CN" altLang="en-US" sz="1600" b="1" dirty="0">
                  <a:latin typeface="微软雅黑" panose="020B0503020204020204" pitchFamily="34" charset="-122"/>
                  <a:ea typeface="微软雅黑" panose="020B0503020204020204" pitchFamily="34" charset="-122"/>
                </a:rPr>
                <a:t>物理层</a:t>
              </a:r>
              <a:endParaRPr lang="zh-CN" altLang="en-US" sz="1600" b="1" dirty="0">
                <a:latin typeface="微软雅黑" panose="020B0503020204020204" pitchFamily="34" charset="-122"/>
                <a:ea typeface="微软雅黑" panose="020B0503020204020204" pitchFamily="34" charset="-122"/>
              </a:endParaRPr>
            </a:p>
          </p:txBody>
        </p:sp>
        <p:sp>
          <p:nvSpPr>
            <p:cNvPr id="106517" name="Line 36"/>
            <p:cNvSpPr/>
            <p:nvPr/>
          </p:nvSpPr>
          <p:spPr>
            <a:xfrm>
              <a:off x="1921261" y="3818885"/>
              <a:ext cx="527470" cy="0"/>
            </a:xfrm>
            <a:prstGeom prst="line">
              <a:avLst/>
            </a:prstGeom>
            <a:ln w="12700" cap="flat" cmpd="sng">
              <a:solidFill>
                <a:srgbClr val="0000FF"/>
              </a:solidFill>
              <a:prstDash val="solid"/>
              <a:headEnd type="none" w="med" len="med"/>
              <a:tailEnd type="none" w="med" len="med"/>
            </a:ln>
          </p:spPr>
        </p:sp>
        <p:sp>
          <p:nvSpPr>
            <p:cNvPr id="106518" name="Line 49"/>
            <p:cNvSpPr/>
            <p:nvPr/>
          </p:nvSpPr>
          <p:spPr>
            <a:xfrm flipV="1">
              <a:off x="2486973" y="3817413"/>
              <a:ext cx="5004789" cy="951"/>
            </a:xfrm>
            <a:prstGeom prst="line">
              <a:avLst/>
            </a:prstGeom>
            <a:ln w="12700" cap="flat" cmpd="sng">
              <a:solidFill>
                <a:srgbClr val="0000FF"/>
              </a:solidFill>
              <a:prstDash val="solid"/>
              <a:headEnd type="none" w="med" len="med"/>
              <a:tailEnd type="none" w="med" len="med"/>
            </a:ln>
          </p:spPr>
        </p:sp>
        <p:sp>
          <p:nvSpPr>
            <p:cNvPr id="106519" name="AutoShape 50"/>
            <p:cNvSpPr/>
            <p:nvPr/>
          </p:nvSpPr>
          <p:spPr>
            <a:xfrm>
              <a:off x="6370886" y="2508277"/>
              <a:ext cx="288000" cy="490220"/>
            </a:xfrm>
            <a:prstGeom prst="upArrow">
              <a:avLst>
                <a:gd name="adj1" fmla="val 50000"/>
                <a:gd name="adj2" fmla="val 40567"/>
              </a:avLst>
            </a:prstGeom>
            <a:solidFill>
              <a:srgbClr val="CC00CC"/>
            </a:solidFill>
            <a:ln w="9525">
              <a:noFill/>
            </a:ln>
          </p:spPr>
          <p:txBody>
            <a:bodyPr vert="eaVert"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sp>
          <p:nvSpPr>
            <p:cNvPr id="106520" name="AutoShape 51"/>
            <p:cNvSpPr/>
            <p:nvPr/>
          </p:nvSpPr>
          <p:spPr>
            <a:xfrm>
              <a:off x="3846857" y="2006367"/>
              <a:ext cx="270000" cy="258664"/>
            </a:xfrm>
            <a:prstGeom prst="upArrow">
              <a:avLst>
                <a:gd name="adj1" fmla="val 50000"/>
                <a:gd name="adj2" fmla="val 25000"/>
              </a:avLst>
            </a:prstGeom>
            <a:solidFill>
              <a:srgbClr val="CC00CC"/>
            </a:solidFill>
            <a:ln w="9525">
              <a:noFill/>
            </a:ln>
          </p:spPr>
          <p:txBody>
            <a:bodyPr vert="eaVert" wrap="none" anchor="ctr" anchorCtr="0"/>
            <a:p>
              <a:pPr>
                <a:buNone/>
              </a:pPr>
              <a:endParaRPr lang="zh-CN" altLang="en-US" sz="1100" b="1" dirty="0">
                <a:latin typeface="微软雅黑" panose="020B0503020204020204" pitchFamily="34" charset="-122"/>
                <a:ea typeface="微软雅黑" panose="020B0503020204020204" pitchFamily="34" charset="-122"/>
              </a:endParaRPr>
            </a:p>
          </p:txBody>
        </p:sp>
      </p:grpSp>
    </p:spTree>
  </p:cSld>
  <p:clrMapOvr>
    <a:masterClrMapping/>
  </p:clrMapOvr>
  <p:transition spd="slow"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 name="矩形 128"/>
          <p:cNvSpPr/>
          <p:nvPr/>
        </p:nvSpPr>
        <p:spPr>
          <a:xfrm>
            <a:off x="4475163" y="2544763"/>
            <a:ext cx="3984625" cy="2900363"/>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8" name="矩形 127"/>
          <p:cNvSpPr/>
          <p:nvPr/>
        </p:nvSpPr>
        <p:spPr>
          <a:xfrm>
            <a:off x="869950" y="3751263"/>
            <a:ext cx="3417888" cy="2027238"/>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7" name="矩形 126"/>
          <p:cNvSpPr/>
          <p:nvPr/>
        </p:nvSpPr>
        <p:spPr>
          <a:xfrm>
            <a:off x="869950" y="2293938"/>
            <a:ext cx="3417888" cy="1327150"/>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7525" name="AutoShape 5"/>
          <p:cNvSpPr/>
          <p:nvPr/>
        </p:nvSpPr>
        <p:spPr>
          <a:xfrm>
            <a:off x="517525" y="1474788"/>
            <a:ext cx="8134350" cy="309562"/>
          </a:xfrm>
          <a:prstGeom prst="roundRect">
            <a:avLst>
              <a:gd name="adj" fmla="val 16667"/>
            </a:avLst>
          </a:prstGeom>
          <a:solidFill>
            <a:srgbClr val="ABEBD7"/>
          </a:solidFill>
          <a:ln w="9525">
            <a:noFill/>
          </a:ln>
        </p:spPr>
        <p:txBody>
          <a:bodyPr wrap="none" anchor="ctr" anchorCtr="0"/>
          <a:p>
            <a:pPr>
              <a:buNone/>
            </a:pPr>
            <a:endParaRPr lang="zh-CN" altLang="en-US" dirty="0">
              <a:latin typeface="Tahoma" panose="020B0604030504040204" pitchFamily="34" charset="0"/>
            </a:endParaRPr>
          </a:p>
        </p:txBody>
      </p:sp>
      <p:sp>
        <p:nvSpPr>
          <p:cNvPr id="107526" name="矩形 4"/>
          <p:cNvSpPr/>
          <p:nvPr/>
        </p:nvSpPr>
        <p:spPr>
          <a:xfrm>
            <a:off x="636588" y="1425575"/>
            <a:ext cx="2814637" cy="40005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CSMA/CA </a:t>
            </a:r>
            <a:r>
              <a:rPr lang="zh-CN" altLang="en-US" sz="2000" b="1" dirty="0">
                <a:latin typeface="微软雅黑" panose="020B0503020204020204" pitchFamily="34" charset="-122"/>
                <a:ea typeface="微软雅黑" panose="020B0503020204020204" pitchFamily="34" charset="-122"/>
              </a:rPr>
              <a:t>协议的要点</a:t>
            </a:r>
            <a:endParaRPr lang="en-US" altLang="zh-CN" sz="2000" b="1" dirty="0">
              <a:latin typeface="微软雅黑" panose="020B0503020204020204" pitchFamily="34" charset="-122"/>
              <a:ea typeface="微软雅黑" panose="020B0503020204020204" pitchFamily="34" charset="-122"/>
            </a:endParaRPr>
          </a:p>
        </p:txBody>
      </p:sp>
      <p:sp>
        <p:nvSpPr>
          <p:cNvPr id="107527" name="矩形 9"/>
          <p:cNvSpPr/>
          <p:nvPr/>
        </p:nvSpPr>
        <p:spPr>
          <a:xfrm>
            <a:off x="819150" y="2276475"/>
            <a:ext cx="458788" cy="461963"/>
          </a:xfrm>
          <a:prstGeom prst="rect">
            <a:avLst/>
          </a:prstGeom>
          <a:noFill/>
          <a:ln w="9525">
            <a:noFill/>
          </a:ln>
        </p:spPr>
        <p:txBody>
          <a:bodyPr wrap="none">
            <a:spAutoFit/>
          </a:bodyPr>
          <a:p>
            <a:pPr>
              <a:buNone/>
            </a:pPr>
            <a:r>
              <a:rPr lang="zh-CN" altLang="en-US" sz="2400" b="1"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400" dirty="0">
              <a:solidFill>
                <a:srgbClr val="0000FF"/>
              </a:solidFill>
              <a:latin typeface="Tahoma" panose="020B0604030504040204" pitchFamily="34" charset="0"/>
            </a:endParaRPr>
          </a:p>
        </p:txBody>
      </p:sp>
      <p:sp>
        <p:nvSpPr>
          <p:cNvPr id="107528" name="矩形 10"/>
          <p:cNvSpPr/>
          <p:nvPr/>
        </p:nvSpPr>
        <p:spPr>
          <a:xfrm>
            <a:off x="812800" y="5343525"/>
            <a:ext cx="458788" cy="461963"/>
          </a:xfrm>
          <a:prstGeom prst="rect">
            <a:avLst/>
          </a:prstGeom>
          <a:noFill/>
          <a:ln w="9525">
            <a:noFill/>
          </a:ln>
        </p:spPr>
        <p:txBody>
          <a:bodyPr wrap="none">
            <a:spAutoFit/>
          </a:bodyPr>
          <a:p>
            <a:pPr>
              <a:buNone/>
            </a:pPr>
            <a:r>
              <a:rPr lang="zh-CN" altLang="en-US" sz="2400" b="1"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400" dirty="0">
              <a:solidFill>
                <a:srgbClr val="0000FF"/>
              </a:solidFill>
              <a:latin typeface="Tahoma" panose="020B0604030504040204" pitchFamily="34" charset="0"/>
            </a:endParaRPr>
          </a:p>
        </p:txBody>
      </p:sp>
      <p:sp>
        <p:nvSpPr>
          <p:cNvPr id="107529" name="矩形 11"/>
          <p:cNvSpPr/>
          <p:nvPr/>
        </p:nvSpPr>
        <p:spPr>
          <a:xfrm>
            <a:off x="4467225" y="2493963"/>
            <a:ext cx="458788" cy="461962"/>
          </a:xfrm>
          <a:prstGeom prst="rect">
            <a:avLst/>
          </a:prstGeom>
          <a:noFill/>
          <a:ln w="9525">
            <a:noFill/>
          </a:ln>
        </p:spPr>
        <p:txBody>
          <a:bodyPr wrap="none">
            <a:spAutoFit/>
          </a:bodyPr>
          <a:p>
            <a:pPr>
              <a:buNone/>
            </a:pPr>
            <a:r>
              <a:rPr lang="zh-CN" altLang="en-US" sz="2400" b="1"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400" dirty="0">
              <a:solidFill>
                <a:srgbClr val="0000FF"/>
              </a:solidFill>
              <a:latin typeface="Tahoma" panose="020B0604030504040204" pitchFamily="34" charset="0"/>
            </a:endParaRPr>
          </a:p>
        </p:txBody>
      </p:sp>
      <p:grpSp>
        <p:nvGrpSpPr>
          <p:cNvPr id="107530" name="组合 125"/>
          <p:cNvGrpSpPr/>
          <p:nvPr/>
        </p:nvGrpSpPr>
        <p:grpSpPr>
          <a:xfrm>
            <a:off x="1301750" y="2370138"/>
            <a:ext cx="6748463" cy="3348037"/>
            <a:chOff x="814885" y="1142670"/>
            <a:chExt cx="6748962" cy="3349015"/>
          </a:xfrm>
        </p:grpSpPr>
        <p:sp>
          <p:nvSpPr>
            <p:cNvPr id="5" name="矩形 4"/>
            <p:cNvSpPr/>
            <p:nvPr/>
          </p:nvSpPr>
          <p:spPr>
            <a:xfrm>
              <a:off x="1116205" y="1142670"/>
              <a:ext cx="2361518" cy="5344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监听</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信道</a:t>
              </a: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。检测信道</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时间间隔 </a:t>
              </a:r>
              <a:r>
                <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DIFS </a:t>
              </a: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内是否空闲。</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 name="菱形 5"/>
            <p:cNvSpPr/>
            <p:nvPr/>
          </p:nvSpPr>
          <p:spPr>
            <a:xfrm>
              <a:off x="1190835" y="1886150"/>
              <a:ext cx="2212258" cy="450594"/>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空闲？</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矩形 6"/>
            <p:cNvSpPr/>
            <p:nvPr/>
          </p:nvSpPr>
          <p:spPr>
            <a:xfrm>
              <a:off x="1116205" y="2585058"/>
              <a:ext cx="2361518" cy="5610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选择</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一随机数</a:t>
              </a: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设置退避计时器。</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5351589" y="1455977"/>
              <a:ext cx="2212258" cy="540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等待确认帧。</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1116205" y="4112117"/>
              <a:ext cx="2361518" cy="379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发送</a:t>
              </a:r>
              <a:r>
                <a:rPr kumimoji="0" lang="zh-CN" altLang="en-US" sz="1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数据帧</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5" name="菱形 14"/>
            <p:cNvSpPr/>
            <p:nvPr/>
          </p:nvSpPr>
          <p:spPr>
            <a:xfrm>
              <a:off x="1190835" y="3427950"/>
              <a:ext cx="2212258" cy="450594"/>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时间减到零？</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7" name="直接箭头连接符 16"/>
            <p:cNvCxnSpPr>
              <a:stCxn id="5" idx="2"/>
              <a:endCxn id="6" idx="0"/>
            </p:cNvCxnSpPr>
            <p:nvPr/>
          </p:nvCxnSpPr>
          <p:spPr>
            <a:xfrm>
              <a:off x="2296964" y="1677164"/>
              <a:ext cx="0" cy="2089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2"/>
              <a:endCxn id="7" idx="0"/>
            </p:cNvCxnSpPr>
            <p:nvPr/>
          </p:nvCxnSpPr>
          <p:spPr>
            <a:xfrm>
              <a:off x="2296964" y="2336744"/>
              <a:ext cx="0" cy="24831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2"/>
              <a:endCxn id="15" idx="0"/>
            </p:cNvCxnSpPr>
            <p:nvPr/>
          </p:nvCxnSpPr>
          <p:spPr>
            <a:xfrm>
              <a:off x="2296964" y="3146144"/>
              <a:ext cx="0" cy="281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5" idx="2"/>
              <a:endCxn id="14" idx="0"/>
            </p:cNvCxnSpPr>
            <p:nvPr/>
          </p:nvCxnSpPr>
          <p:spPr>
            <a:xfrm>
              <a:off x="2296964" y="3878544"/>
              <a:ext cx="0" cy="2335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 name="菱形 26"/>
            <p:cNvSpPr/>
            <p:nvPr/>
          </p:nvSpPr>
          <p:spPr>
            <a:xfrm>
              <a:off x="5351589" y="2284313"/>
              <a:ext cx="2212258" cy="450594"/>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收到确认帧？</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28" name="菱形 27"/>
            <p:cNvSpPr/>
            <p:nvPr/>
          </p:nvSpPr>
          <p:spPr>
            <a:xfrm>
              <a:off x="5351589" y="2976287"/>
              <a:ext cx="2212258" cy="501786"/>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还有后续帧要发送？</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30" name="矩形 29"/>
            <p:cNvSpPr/>
            <p:nvPr/>
          </p:nvSpPr>
          <p:spPr>
            <a:xfrm>
              <a:off x="5920972" y="3741858"/>
              <a:ext cx="1073492" cy="3174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结束</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箭头连接符 42"/>
            <p:cNvCxnSpPr>
              <a:stCxn id="8" idx="2"/>
              <a:endCxn id="27" idx="0"/>
            </p:cNvCxnSpPr>
            <p:nvPr/>
          </p:nvCxnSpPr>
          <p:spPr>
            <a:xfrm>
              <a:off x="6457718" y="1996671"/>
              <a:ext cx="0" cy="2876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7" idx="2"/>
              <a:endCxn id="28" idx="0"/>
            </p:cNvCxnSpPr>
            <p:nvPr/>
          </p:nvCxnSpPr>
          <p:spPr>
            <a:xfrm>
              <a:off x="6457718" y="2734907"/>
              <a:ext cx="0" cy="24138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肘形连接符 49"/>
            <p:cNvCxnSpPr>
              <a:stCxn id="14" idx="2"/>
              <a:endCxn id="8" idx="0"/>
            </p:cNvCxnSpPr>
            <p:nvPr/>
          </p:nvCxnSpPr>
          <p:spPr>
            <a:xfrm rot="5400000" flipH="1" flipV="1">
              <a:off x="2859487" y="893454"/>
              <a:ext cx="3035708" cy="4160754"/>
            </a:xfrm>
            <a:prstGeom prst="bentConnector5">
              <a:avLst>
                <a:gd name="adj1" fmla="val -7530"/>
                <a:gd name="adj2" fmla="val 139040"/>
                <a:gd name="adj3" fmla="val 107530"/>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肘形连接符 54"/>
            <p:cNvCxnSpPr>
              <a:stCxn id="28" idx="1"/>
            </p:cNvCxnSpPr>
            <p:nvPr/>
          </p:nvCxnSpPr>
          <p:spPr>
            <a:xfrm rot="10800000">
              <a:off x="2335499" y="2455540"/>
              <a:ext cx="3016091" cy="77164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66" name="矩形 65"/>
            <p:cNvSpPr/>
            <p:nvPr/>
          </p:nvSpPr>
          <p:spPr>
            <a:xfrm>
              <a:off x="4090216" y="2239263"/>
              <a:ext cx="1025376" cy="5406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准备重传。</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72" name="直接箭头连接符 71"/>
            <p:cNvCxnSpPr>
              <a:stCxn id="27" idx="1"/>
              <a:endCxn id="66" idx="3"/>
            </p:cNvCxnSpPr>
            <p:nvPr/>
          </p:nvCxnSpPr>
          <p:spPr>
            <a:xfrm flipH="1">
              <a:off x="5115592" y="2509610"/>
              <a:ext cx="23599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28" idx="2"/>
              <a:endCxn id="30" idx="0"/>
            </p:cNvCxnSpPr>
            <p:nvPr/>
          </p:nvCxnSpPr>
          <p:spPr>
            <a:xfrm>
              <a:off x="6457718" y="3478073"/>
              <a:ext cx="0" cy="26378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6" idx="2"/>
            </p:cNvCxnSpPr>
            <p:nvPr/>
          </p:nvCxnSpPr>
          <p:spPr>
            <a:xfrm>
              <a:off x="4602904" y="2779957"/>
              <a:ext cx="0" cy="44722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肘形连接符 93"/>
            <p:cNvCxnSpPr>
              <a:stCxn id="15" idx="1"/>
            </p:cNvCxnSpPr>
            <p:nvPr/>
          </p:nvCxnSpPr>
          <p:spPr>
            <a:xfrm rot="10800000" flipH="1">
              <a:off x="1190835" y="3267383"/>
              <a:ext cx="1106128" cy="385864"/>
            </a:xfrm>
            <a:prstGeom prst="bentConnector3">
              <a:avLst>
                <a:gd name="adj1" fmla="val -20667"/>
              </a:avLst>
            </a:prstGeom>
            <a:ln w="12700">
              <a:tailEnd type="triangle"/>
            </a:ln>
          </p:spPr>
          <p:style>
            <a:lnRef idx="1">
              <a:schemeClr val="dk1"/>
            </a:lnRef>
            <a:fillRef idx="0">
              <a:schemeClr val="dk1"/>
            </a:fillRef>
            <a:effectRef idx="0">
              <a:schemeClr val="dk1"/>
            </a:effectRef>
            <a:fontRef idx="minor">
              <a:schemeClr val="tx1"/>
            </a:fontRef>
          </p:style>
        </p:cxnSp>
        <p:sp>
          <p:nvSpPr>
            <p:cNvPr id="107554" name="矩形 107"/>
            <p:cNvSpPr/>
            <p:nvPr/>
          </p:nvSpPr>
          <p:spPr>
            <a:xfrm>
              <a:off x="6450857" y="2707795"/>
              <a:ext cx="338554"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是</a:t>
              </a:r>
              <a:endParaRPr lang="zh-CN" altLang="en-US" sz="1200" dirty="0">
                <a:latin typeface="Tahoma" panose="020B0604030504040204" pitchFamily="34" charset="0"/>
              </a:endParaRPr>
            </a:p>
          </p:txBody>
        </p:sp>
        <p:sp>
          <p:nvSpPr>
            <p:cNvPr id="107555" name="矩形 108"/>
            <p:cNvSpPr/>
            <p:nvPr/>
          </p:nvSpPr>
          <p:spPr>
            <a:xfrm>
              <a:off x="6450856" y="3454972"/>
              <a:ext cx="349961" cy="276999"/>
            </a:xfrm>
            <a:prstGeom prst="rect">
              <a:avLst/>
            </a:prstGeom>
            <a:noFill/>
            <a:ln w="9525">
              <a:noFill/>
            </a:ln>
          </p:spPr>
          <p:txBody>
            <a:bodyPr>
              <a:spAutoFit/>
            </a:bodyPr>
            <a:p>
              <a:pPr>
                <a:buNone/>
              </a:pPr>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07556" name="矩形 109"/>
            <p:cNvSpPr/>
            <p:nvPr/>
          </p:nvSpPr>
          <p:spPr>
            <a:xfrm>
              <a:off x="814885" y="1870418"/>
              <a:ext cx="338554"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是</a:t>
              </a:r>
              <a:endParaRPr lang="zh-CN" altLang="en-US" sz="1200" dirty="0">
                <a:latin typeface="Tahoma" panose="020B0604030504040204" pitchFamily="34" charset="0"/>
              </a:endParaRPr>
            </a:p>
          </p:txBody>
        </p:sp>
        <p:cxnSp>
          <p:nvCxnSpPr>
            <p:cNvPr id="112" name="肘形连接符 111"/>
            <p:cNvCxnSpPr>
              <a:stCxn id="6" idx="1"/>
            </p:cNvCxnSpPr>
            <p:nvPr/>
          </p:nvCxnSpPr>
          <p:spPr>
            <a:xfrm rot="10800000" flipH="1" flipV="1">
              <a:off x="1190835" y="2111446"/>
              <a:ext cx="1049546" cy="1883883"/>
            </a:xfrm>
            <a:prstGeom prst="bentConnector4">
              <a:avLst>
                <a:gd name="adj1" fmla="val -53633"/>
                <a:gd name="adj2" fmla="val 99821"/>
              </a:avLst>
            </a:prstGeom>
            <a:ln w="12700">
              <a:tailEnd type="triangle"/>
            </a:ln>
          </p:spPr>
          <p:style>
            <a:lnRef idx="1">
              <a:schemeClr val="dk1"/>
            </a:lnRef>
            <a:fillRef idx="0">
              <a:schemeClr val="dk1"/>
            </a:fillRef>
            <a:effectRef idx="0">
              <a:schemeClr val="dk1"/>
            </a:effectRef>
            <a:fontRef idx="minor">
              <a:schemeClr val="tx1"/>
            </a:fontRef>
          </p:style>
        </p:cxnSp>
        <p:sp>
          <p:nvSpPr>
            <p:cNvPr id="107558" name="矩形 121"/>
            <p:cNvSpPr/>
            <p:nvPr/>
          </p:nvSpPr>
          <p:spPr>
            <a:xfrm>
              <a:off x="984162" y="3405744"/>
              <a:ext cx="338554"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否</a:t>
              </a:r>
              <a:endParaRPr lang="zh-CN" altLang="en-US" sz="1200" dirty="0">
                <a:latin typeface="Tahoma" panose="020B0604030504040204" pitchFamily="34" charset="0"/>
              </a:endParaRPr>
            </a:p>
          </p:txBody>
        </p:sp>
        <p:sp>
          <p:nvSpPr>
            <p:cNvPr id="107559" name="矩形 122"/>
            <p:cNvSpPr/>
            <p:nvPr/>
          </p:nvSpPr>
          <p:spPr>
            <a:xfrm>
              <a:off x="1990765" y="2335408"/>
              <a:ext cx="338554"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否</a:t>
              </a:r>
              <a:endParaRPr lang="zh-CN" altLang="en-US" sz="1200" dirty="0">
                <a:latin typeface="Tahoma" panose="020B0604030504040204" pitchFamily="34" charset="0"/>
              </a:endParaRPr>
            </a:p>
          </p:txBody>
        </p:sp>
        <p:sp>
          <p:nvSpPr>
            <p:cNvPr id="107560" name="矩形 123"/>
            <p:cNvSpPr/>
            <p:nvPr/>
          </p:nvSpPr>
          <p:spPr>
            <a:xfrm>
              <a:off x="5125729" y="2256346"/>
              <a:ext cx="338554"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否</a:t>
              </a:r>
              <a:endParaRPr lang="zh-CN" altLang="en-US" sz="1200" dirty="0">
                <a:latin typeface="Tahoma" panose="020B0604030504040204" pitchFamily="34" charset="0"/>
              </a:endParaRPr>
            </a:p>
          </p:txBody>
        </p:sp>
      </p:grpSp>
      <p:sp>
        <p:nvSpPr>
          <p:cNvPr id="107531" name="矩形 50"/>
          <p:cNvSpPr/>
          <p:nvPr/>
        </p:nvSpPr>
        <p:spPr>
          <a:xfrm>
            <a:off x="5561013" y="4200525"/>
            <a:ext cx="368300" cy="277813"/>
          </a:xfrm>
          <a:prstGeom prst="rect">
            <a:avLst/>
          </a:prstGeom>
          <a:noFill/>
          <a:ln w="9525">
            <a:noFill/>
          </a:ln>
        </p:spPr>
        <p:txBody>
          <a:bodyPr>
            <a:spAutoFit/>
          </a:bodyPr>
          <a:p>
            <a:pPr>
              <a:buNone/>
            </a:pPr>
            <a:r>
              <a:rPr lang="zh-CN" altLang="en-US" sz="1200" b="1" dirty="0">
                <a:latin typeface="微软雅黑" panose="020B0503020204020204" pitchFamily="34" charset="-122"/>
                <a:ea typeface="微软雅黑" panose="020B0503020204020204" pitchFamily="34" charset="-122"/>
                <a:sym typeface="Wingdings 2" panose="05020102010507070707" pitchFamily="18" charset="2"/>
              </a:rPr>
              <a:t>是</a:t>
            </a:r>
            <a:endParaRPr lang="zh-CN" altLang="en-US" sz="1200" dirty="0">
              <a:latin typeface="Tahoma" panose="020B0604030504040204" pitchFamily="34" charset="0"/>
            </a:endParaRPr>
          </a:p>
        </p:txBody>
      </p:sp>
    </p:spTree>
  </p:cSld>
  <p:clrMapOvr>
    <a:masterClrMapping/>
  </p:clrMapOvr>
  <p:transition spd="slow" advTm="2000"/>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6" name="AutoShape 5"/>
          <p:cNvSpPr/>
          <p:nvPr/>
        </p:nvSpPr>
        <p:spPr>
          <a:xfrm>
            <a:off x="517525" y="1474788"/>
            <a:ext cx="8134350" cy="309562"/>
          </a:xfrm>
          <a:prstGeom prst="roundRect">
            <a:avLst>
              <a:gd name="adj" fmla="val 16667"/>
            </a:avLst>
          </a:prstGeom>
          <a:solidFill>
            <a:srgbClr val="ABEBD7"/>
          </a:solidFill>
          <a:ln w="9525">
            <a:noFill/>
          </a:ln>
        </p:spPr>
        <p:txBody>
          <a:bodyPr wrap="none" anchor="ctr" anchorCtr="0"/>
          <a:p>
            <a:pPr eaLnBrk="1" hangingPunct="1">
              <a:buNone/>
            </a:pPr>
            <a:endParaRPr lang="zh-CN" altLang="en-US" dirty="0">
              <a:solidFill>
                <a:srgbClr val="000000"/>
              </a:solidFill>
              <a:latin typeface="Calibri" panose="020F0502020204030204" pitchFamily="34" charset="0"/>
            </a:endParaRPr>
          </a:p>
        </p:txBody>
      </p:sp>
      <p:sp>
        <p:nvSpPr>
          <p:cNvPr id="108547" name="矩形 4"/>
          <p:cNvSpPr/>
          <p:nvPr/>
        </p:nvSpPr>
        <p:spPr>
          <a:xfrm>
            <a:off x="636588" y="1423988"/>
            <a:ext cx="3095625" cy="400050"/>
          </a:xfrm>
          <a:prstGeom prst="rect">
            <a:avLst/>
          </a:prstGeom>
          <a:noFill/>
          <a:ln w="9525">
            <a:noFill/>
          </a:ln>
        </p:spPr>
        <p:txBody>
          <a:bodyPr wrap="none">
            <a:spAutoFit/>
          </a:bodyPr>
          <a:p>
            <a:pPr eaLnBrk="1" hangingPunct="1">
              <a:buNone/>
            </a:pPr>
            <a:r>
              <a:rPr lang="zh-CN" altLang="en-US" sz="2000" b="1" dirty="0">
                <a:solidFill>
                  <a:srgbClr val="000000"/>
                </a:solidFill>
                <a:latin typeface="微软雅黑" panose="020B0503020204020204" pitchFamily="34" charset="-122"/>
                <a:ea typeface="微软雅黑" panose="020B0503020204020204" pitchFamily="34" charset="-122"/>
              </a:rPr>
              <a:t>避免发生碰撞的两种机制</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723650" y="1816397"/>
          <a:ext cx="7653996" cy="35083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advTm="2000"/>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570" name="Rectangle 3"/>
          <p:cNvSpPr txBox="1"/>
          <p:nvPr/>
        </p:nvSpPr>
        <p:spPr>
          <a:xfrm>
            <a:off x="1443038" y="1808163"/>
            <a:ext cx="5829300" cy="3829050"/>
          </a:xfrm>
          <a:prstGeom prst="rect">
            <a:avLst/>
          </a:prstGeom>
          <a:noFill/>
          <a:ln w="9525">
            <a:noFill/>
          </a:ln>
        </p:spPr>
        <p:txBody>
          <a:bodyPr/>
          <a:p>
            <a:pPr marL="257175" indent="-257175"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RTS+CTS avoids the problem of hidden terminals</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614680" lvl="1" indent="-214630"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A and C want to send to B</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614680" lvl="1" indent="-214630"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A sends RTS first</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614680" lvl="1" indent="-214630"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C waits after receiving </a:t>
            </a:r>
            <a:br>
              <a:rPr lang="en-US" altLang="zh-CN" sz="1500" dirty="0">
                <a:solidFill>
                  <a:srgbClr val="000000"/>
                </a:solidFill>
                <a:latin typeface="Times New Roman" panose="02020603050405020304" pitchFamily="18" charset="0"/>
                <a:cs typeface="Times New Roman" panose="02020603050405020304" pitchFamily="18" charset="0"/>
              </a:rPr>
            </a:br>
            <a:r>
              <a:rPr lang="en-US" altLang="zh-CN" sz="1500" dirty="0">
                <a:solidFill>
                  <a:srgbClr val="000000"/>
                </a:solidFill>
                <a:latin typeface="Times New Roman" panose="02020603050405020304" pitchFamily="18" charset="0"/>
                <a:cs typeface="Times New Roman" panose="02020603050405020304" pitchFamily="18" charset="0"/>
              </a:rPr>
              <a:t>CTS from B</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257175" indent="-257175" defTabSz="685800">
              <a:spcBef>
                <a:spcPct val="20000"/>
              </a:spcBef>
              <a:buFont typeface="Arial" panose="020B0604020202020204" pitchFamily="34" charset="0"/>
              <a:buChar char="•"/>
            </a:pPr>
            <a:endParaRPr lang="en-US" altLang="zh-CN" sz="1500" dirty="0">
              <a:solidFill>
                <a:srgbClr val="000000"/>
              </a:solidFill>
              <a:latin typeface="Times New Roman" panose="02020603050405020304" pitchFamily="18" charset="0"/>
              <a:cs typeface="Times New Roman" panose="02020603050405020304" pitchFamily="18" charset="0"/>
            </a:endParaRPr>
          </a:p>
          <a:p>
            <a:pPr marL="257175" indent="-257175" defTabSz="685800">
              <a:spcBef>
                <a:spcPct val="20000"/>
              </a:spcBef>
              <a:buFont typeface="Arial" panose="020B0604020202020204" pitchFamily="34" charset="0"/>
              <a:buChar char="•"/>
            </a:pPr>
            <a:endParaRPr lang="en-US" altLang="zh-CN" sz="1500" dirty="0">
              <a:solidFill>
                <a:srgbClr val="000000"/>
              </a:solidFill>
              <a:latin typeface="Times New Roman" panose="02020603050405020304" pitchFamily="18" charset="0"/>
              <a:cs typeface="Times New Roman" panose="02020603050405020304" pitchFamily="18" charset="0"/>
            </a:endParaRPr>
          </a:p>
          <a:p>
            <a:pPr marL="257175" indent="-257175"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RTS+CTS avoids the problem of exposed terminals</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614680" lvl="1" indent="-214630"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B wants to send to A, C </a:t>
            </a:r>
            <a:br>
              <a:rPr lang="en-US" altLang="zh-CN" sz="1500" dirty="0">
                <a:solidFill>
                  <a:srgbClr val="000000"/>
                </a:solidFill>
                <a:latin typeface="Times New Roman" panose="02020603050405020304" pitchFamily="18" charset="0"/>
                <a:cs typeface="Times New Roman" panose="02020603050405020304" pitchFamily="18" charset="0"/>
              </a:rPr>
            </a:br>
            <a:r>
              <a:rPr lang="en-US" altLang="zh-CN" sz="1500" dirty="0">
                <a:solidFill>
                  <a:srgbClr val="000000"/>
                </a:solidFill>
                <a:latin typeface="Times New Roman" panose="02020603050405020304" pitchFamily="18" charset="0"/>
                <a:cs typeface="Times New Roman" panose="02020603050405020304" pitchFamily="18" charset="0"/>
              </a:rPr>
              <a:t>to another terminal</a:t>
            </a:r>
            <a:endParaRPr lang="en-US" altLang="zh-CN" sz="1500" dirty="0">
              <a:solidFill>
                <a:srgbClr val="000000"/>
              </a:solidFill>
              <a:latin typeface="Times New Roman" panose="02020603050405020304" pitchFamily="18" charset="0"/>
              <a:cs typeface="Times New Roman" panose="02020603050405020304" pitchFamily="18" charset="0"/>
            </a:endParaRPr>
          </a:p>
          <a:p>
            <a:pPr marL="614680" lvl="1" indent="-214630" defTabSz="685800">
              <a:spcBef>
                <a:spcPct val="20000"/>
              </a:spcBef>
              <a:buFont typeface="Arial" panose="020B0604020202020204" pitchFamily="34" charset="0"/>
              <a:buChar char="–"/>
            </a:pPr>
            <a:r>
              <a:rPr lang="en-US" altLang="zh-CN" sz="1500" dirty="0">
                <a:solidFill>
                  <a:srgbClr val="000000"/>
                </a:solidFill>
                <a:latin typeface="Times New Roman" panose="02020603050405020304" pitchFamily="18" charset="0"/>
                <a:cs typeface="Times New Roman" panose="02020603050405020304" pitchFamily="18" charset="0"/>
              </a:rPr>
              <a:t>now C does not have </a:t>
            </a:r>
            <a:br>
              <a:rPr lang="en-US" altLang="zh-CN" sz="1500" dirty="0">
                <a:solidFill>
                  <a:srgbClr val="000000"/>
                </a:solidFill>
                <a:latin typeface="Times New Roman" panose="02020603050405020304" pitchFamily="18" charset="0"/>
                <a:cs typeface="Times New Roman" panose="02020603050405020304" pitchFamily="18" charset="0"/>
              </a:rPr>
            </a:br>
            <a:r>
              <a:rPr lang="en-US" altLang="zh-CN" sz="1500" dirty="0">
                <a:solidFill>
                  <a:srgbClr val="000000"/>
                </a:solidFill>
                <a:latin typeface="Times New Roman" panose="02020603050405020304" pitchFamily="18" charset="0"/>
                <a:cs typeface="Times New Roman" panose="02020603050405020304" pitchFamily="18" charset="0"/>
              </a:rPr>
              <a:t>to wait for it cannot </a:t>
            </a:r>
            <a:br>
              <a:rPr lang="en-US" altLang="zh-CN" sz="1500" dirty="0">
                <a:solidFill>
                  <a:srgbClr val="000000"/>
                </a:solidFill>
                <a:latin typeface="Times New Roman" panose="02020603050405020304" pitchFamily="18" charset="0"/>
                <a:cs typeface="Times New Roman" panose="02020603050405020304" pitchFamily="18" charset="0"/>
              </a:rPr>
            </a:br>
            <a:r>
              <a:rPr lang="en-US" altLang="zh-CN" sz="1500" dirty="0">
                <a:solidFill>
                  <a:srgbClr val="000000"/>
                </a:solidFill>
                <a:latin typeface="Times New Roman" panose="02020603050405020304" pitchFamily="18" charset="0"/>
                <a:cs typeface="Times New Roman" panose="02020603050405020304" pitchFamily="18" charset="0"/>
              </a:rPr>
              <a:t>receive CTS from A</a:t>
            </a:r>
            <a:endParaRPr lang="en-US" altLang="zh-CN" sz="1500" dirty="0">
              <a:solidFill>
                <a:srgbClr val="000000"/>
              </a:solidFill>
              <a:latin typeface="Times New Roman" panose="02020603050405020304" pitchFamily="18" charset="0"/>
              <a:ea typeface="Times New Roman" panose="02020603050405020304" pitchFamily="18" charset="0"/>
            </a:endParaRPr>
          </a:p>
        </p:txBody>
      </p:sp>
      <p:sp>
        <p:nvSpPr>
          <p:cNvPr id="109571" name="Rectangle 2"/>
          <p:cNvSpPr txBox="1"/>
          <p:nvPr/>
        </p:nvSpPr>
        <p:spPr>
          <a:xfrm>
            <a:off x="1547813" y="1195388"/>
            <a:ext cx="5829300" cy="450850"/>
          </a:xfrm>
          <a:prstGeom prst="rect">
            <a:avLst/>
          </a:prstGeom>
          <a:noFill/>
          <a:ln w="9525">
            <a:noFill/>
          </a:ln>
        </p:spPr>
        <p:txBody>
          <a:bodyPr/>
          <a:p>
            <a:pPr defTabSz="685800">
              <a:buNone/>
            </a:pPr>
            <a:r>
              <a:rPr lang="en-US" altLang="zh-CN" sz="2100" b="1" dirty="0">
                <a:solidFill>
                  <a:srgbClr val="000000"/>
                </a:solidFill>
                <a:latin typeface="Times New Roman" panose="02020603050405020304" pitchFamily="18" charset="0"/>
                <a:cs typeface="Times New Roman" panose="02020603050405020304" pitchFamily="18" charset="0"/>
              </a:rPr>
              <a:t>RTS+CTS</a:t>
            </a:r>
            <a:endParaRPr lang="en-US" altLang="zh-CN" sz="2100" b="1" dirty="0">
              <a:solidFill>
                <a:srgbClr val="000000"/>
              </a:solidFill>
              <a:latin typeface="Times New Roman" panose="02020603050405020304" pitchFamily="18" charset="0"/>
              <a:ea typeface="Times New Roman" panose="02020603050405020304" pitchFamily="18" charset="0"/>
            </a:endParaRPr>
          </a:p>
        </p:txBody>
      </p:sp>
      <p:grpSp>
        <p:nvGrpSpPr>
          <p:cNvPr id="109572" name="组合 39"/>
          <p:cNvGrpSpPr/>
          <p:nvPr/>
        </p:nvGrpSpPr>
        <p:grpSpPr>
          <a:xfrm>
            <a:off x="4205288" y="2292350"/>
            <a:ext cx="3714750" cy="1201738"/>
            <a:chOff x="3810000" y="1600200"/>
            <a:chExt cx="4953000" cy="1602923"/>
          </a:xfrm>
        </p:grpSpPr>
        <p:sp>
          <p:nvSpPr>
            <p:cNvPr id="109591" name="Oval 43"/>
            <p:cNvSpPr/>
            <p:nvPr/>
          </p:nvSpPr>
          <p:spPr>
            <a:xfrm>
              <a:off x="4953000" y="1600200"/>
              <a:ext cx="2743200" cy="457200"/>
            </a:xfrm>
            <a:prstGeom prst="ellipse">
              <a:avLst/>
            </a:prstGeom>
            <a:noFill/>
            <a:ln w="38100" cap="flat" cmpd="sng">
              <a:solidFill>
                <a:srgbClr val="FF0D0D"/>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592" name="Picture 12"/>
            <p:cNvPicPr>
              <a:picLocks noChangeAspect="1"/>
            </p:cNvPicPr>
            <p:nvPr/>
          </p:nvPicPr>
          <p:blipFill>
            <a:blip r:embed="rId1"/>
            <a:stretch>
              <a:fillRect/>
            </a:stretch>
          </p:blipFill>
          <p:spPr>
            <a:xfrm>
              <a:off x="6096000" y="1828800"/>
              <a:ext cx="276225" cy="990600"/>
            </a:xfrm>
            <a:prstGeom prst="rect">
              <a:avLst/>
            </a:prstGeom>
            <a:noFill/>
            <a:ln w="9525">
              <a:noFill/>
            </a:ln>
          </p:spPr>
        </p:pic>
        <p:grpSp>
          <p:nvGrpSpPr>
            <p:cNvPr id="109593" name="Group 45"/>
            <p:cNvGrpSpPr/>
            <p:nvPr/>
          </p:nvGrpSpPr>
          <p:grpSpPr>
            <a:xfrm>
              <a:off x="3810000" y="1600200"/>
              <a:ext cx="2743200" cy="1601788"/>
              <a:chOff x="2544" y="1008"/>
              <a:chExt cx="1728" cy="1009"/>
            </a:xfrm>
          </p:grpSpPr>
          <p:sp>
            <p:nvSpPr>
              <p:cNvPr id="109605" name="Oval 44"/>
              <p:cNvSpPr/>
              <p:nvPr/>
            </p:nvSpPr>
            <p:spPr>
              <a:xfrm>
                <a:off x="2544" y="1008"/>
                <a:ext cx="1728" cy="288"/>
              </a:xfrm>
              <a:prstGeom prst="ellipse">
                <a:avLst/>
              </a:prstGeom>
              <a:noFill/>
              <a:ln w="38100" cap="flat" cmpd="sng">
                <a:solidFill>
                  <a:schemeClr val="hlink"/>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606" name="Picture 9"/>
              <p:cNvPicPr>
                <a:picLocks noChangeAspect="1"/>
              </p:cNvPicPr>
              <p:nvPr/>
            </p:nvPicPr>
            <p:blipFill>
              <a:blip r:embed="rId1"/>
              <a:stretch>
                <a:fillRect/>
              </a:stretch>
            </p:blipFill>
            <p:spPr>
              <a:xfrm>
                <a:off x="3264" y="1152"/>
                <a:ext cx="174" cy="624"/>
              </a:xfrm>
              <a:prstGeom prst="rect">
                <a:avLst/>
              </a:prstGeom>
              <a:noFill/>
              <a:ln w="9525">
                <a:noFill/>
              </a:ln>
            </p:spPr>
          </p:pic>
          <p:sp>
            <p:nvSpPr>
              <p:cNvPr id="109607" name="Text Box 13"/>
              <p:cNvSpPr txBox="1"/>
              <p:nvPr/>
            </p:nvSpPr>
            <p:spPr>
              <a:xfrm>
                <a:off x="3232" y="1746"/>
                <a:ext cx="263" cy="271"/>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A</a:t>
                </a:r>
                <a:endParaRPr lang="de-DE" altLang="zh-CN" sz="1500" dirty="0">
                  <a:solidFill>
                    <a:srgbClr val="000000"/>
                  </a:solidFill>
                  <a:latin typeface="Arial" panose="020B0604020202020204" pitchFamily="34" charset="0"/>
                </a:endParaRPr>
              </a:p>
            </p:txBody>
          </p:sp>
        </p:grpSp>
        <p:sp>
          <p:nvSpPr>
            <p:cNvPr id="109594" name="Text Box 14"/>
            <p:cNvSpPr txBox="1"/>
            <p:nvPr/>
          </p:nvSpPr>
          <p:spPr>
            <a:xfrm>
              <a:off x="6046940" y="2772228"/>
              <a:ext cx="417208" cy="430895"/>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B</a:t>
              </a:r>
              <a:endParaRPr lang="de-DE" altLang="zh-CN" sz="1500" dirty="0">
                <a:solidFill>
                  <a:srgbClr val="000000"/>
                </a:solidFill>
                <a:latin typeface="Arial" panose="020B0604020202020204" pitchFamily="34" charset="0"/>
              </a:endParaRPr>
            </a:p>
          </p:txBody>
        </p:sp>
        <p:grpSp>
          <p:nvGrpSpPr>
            <p:cNvPr id="109595" name="Group 46"/>
            <p:cNvGrpSpPr/>
            <p:nvPr/>
          </p:nvGrpSpPr>
          <p:grpSpPr>
            <a:xfrm>
              <a:off x="6019800" y="1600200"/>
              <a:ext cx="2743200" cy="1601788"/>
              <a:chOff x="3744" y="1008"/>
              <a:chExt cx="1728" cy="1009"/>
            </a:xfrm>
          </p:grpSpPr>
          <p:sp>
            <p:nvSpPr>
              <p:cNvPr id="109602" name="Oval 42"/>
              <p:cNvSpPr/>
              <p:nvPr/>
            </p:nvSpPr>
            <p:spPr>
              <a:xfrm>
                <a:off x="3744" y="1008"/>
                <a:ext cx="1728" cy="288"/>
              </a:xfrm>
              <a:prstGeom prst="ellipse">
                <a:avLst/>
              </a:prstGeom>
              <a:noFill/>
              <a:ln w="38100" cap="flat" cmpd="sng">
                <a:solidFill>
                  <a:schemeClr val="accent1"/>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603" name="Picture 10"/>
              <p:cNvPicPr>
                <a:picLocks noChangeAspect="1"/>
              </p:cNvPicPr>
              <p:nvPr/>
            </p:nvPicPr>
            <p:blipFill>
              <a:blip r:embed="rId1"/>
              <a:stretch>
                <a:fillRect/>
              </a:stretch>
            </p:blipFill>
            <p:spPr>
              <a:xfrm>
                <a:off x="4464" y="1152"/>
                <a:ext cx="174" cy="624"/>
              </a:xfrm>
              <a:prstGeom prst="rect">
                <a:avLst/>
              </a:prstGeom>
              <a:noFill/>
              <a:ln w="9525">
                <a:noFill/>
              </a:ln>
            </p:spPr>
          </p:pic>
          <p:sp>
            <p:nvSpPr>
              <p:cNvPr id="109604" name="Text Box 15"/>
              <p:cNvSpPr txBox="1"/>
              <p:nvPr/>
            </p:nvSpPr>
            <p:spPr>
              <a:xfrm>
                <a:off x="4428" y="1746"/>
                <a:ext cx="272" cy="271"/>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C</a:t>
                </a:r>
                <a:endParaRPr lang="de-DE" altLang="zh-CN" sz="1500" dirty="0">
                  <a:solidFill>
                    <a:srgbClr val="000000"/>
                  </a:solidFill>
                  <a:latin typeface="Arial" panose="020B0604020202020204" pitchFamily="34" charset="0"/>
                </a:endParaRPr>
              </a:p>
            </p:txBody>
          </p:sp>
        </p:grpSp>
        <p:sp>
          <p:nvSpPr>
            <p:cNvPr id="35868" name="Line 16"/>
            <p:cNvSpPr>
              <a:spLocks noChangeShapeType="1"/>
            </p:cNvSpPr>
            <p:nvPr/>
          </p:nvSpPr>
          <p:spPr bwMode="auto">
            <a:xfrm>
              <a:off x="5257800" y="2362200"/>
              <a:ext cx="8382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597" name="Text Box 17"/>
            <p:cNvSpPr txBox="1"/>
            <p:nvPr/>
          </p:nvSpPr>
          <p:spPr>
            <a:xfrm>
              <a:off x="5325089" y="2010229"/>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RTS</a:t>
              </a:r>
              <a:endParaRPr lang="de-DE" altLang="zh-CN" sz="1500" dirty="0">
                <a:solidFill>
                  <a:srgbClr val="000000"/>
                </a:solidFill>
                <a:latin typeface="Arial" panose="020B0604020202020204" pitchFamily="34" charset="0"/>
              </a:endParaRPr>
            </a:p>
          </p:txBody>
        </p:sp>
        <p:sp>
          <p:nvSpPr>
            <p:cNvPr id="35870" name="Line 18"/>
            <p:cNvSpPr>
              <a:spLocks noChangeShapeType="1"/>
            </p:cNvSpPr>
            <p:nvPr/>
          </p:nvSpPr>
          <p:spPr bwMode="auto">
            <a:xfrm flipV="1">
              <a:off x="6400800" y="2514600"/>
              <a:ext cx="7620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599" name="Text Box 19"/>
            <p:cNvSpPr txBox="1"/>
            <p:nvPr/>
          </p:nvSpPr>
          <p:spPr>
            <a:xfrm>
              <a:off x="6391889" y="2467427"/>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CTS</a:t>
              </a:r>
              <a:endParaRPr lang="de-DE" altLang="zh-CN" sz="1500" dirty="0">
                <a:solidFill>
                  <a:srgbClr val="000000"/>
                </a:solidFill>
                <a:latin typeface="Arial" panose="020B0604020202020204" pitchFamily="34" charset="0"/>
              </a:endParaRPr>
            </a:p>
          </p:txBody>
        </p:sp>
        <p:sp>
          <p:nvSpPr>
            <p:cNvPr id="35872" name="Line 20"/>
            <p:cNvSpPr>
              <a:spLocks noChangeShapeType="1"/>
            </p:cNvSpPr>
            <p:nvPr/>
          </p:nvSpPr>
          <p:spPr bwMode="auto">
            <a:xfrm>
              <a:off x="5257800" y="2514600"/>
              <a:ext cx="838200" cy="0"/>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601" name="Text Box 21"/>
            <p:cNvSpPr txBox="1"/>
            <p:nvPr/>
          </p:nvSpPr>
          <p:spPr>
            <a:xfrm>
              <a:off x="5325089" y="2467427"/>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CTS</a:t>
              </a:r>
              <a:endParaRPr lang="de-DE" altLang="zh-CN" sz="1500" dirty="0">
                <a:solidFill>
                  <a:srgbClr val="000000"/>
                </a:solidFill>
                <a:latin typeface="Arial" panose="020B0604020202020204" pitchFamily="34" charset="0"/>
              </a:endParaRPr>
            </a:p>
          </p:txBody>
        </p:sp>
      </p:grpSp>
      <p:grpSp>
        <p:nvGrpSpPr>
          <p:cNvPr id="109573" name="组合 40"/>
          <p:cNvGrpSpPr/>
          <p:nvPr/>
        </p:nvGrpSpPr>
        <p:grpSpPr>
          <a:xfrm>
            <a:off x="4057650" y="4291013"/>
            <a:ext cx="3714750" cy="1201737"/>
            <a:chOff x="3886200" y="4191000"/>
            <a:chExt cx="4953000" cy="1602923"/>
          </a:xfrm>
        </p:grpSpPr>
        <p:sp>
          <p:nvSpPr>
            <p:cNvPr id="109574" name="Oval 47"/>
            <p:cNvSpPr/>
            <p:nvPr/>
          </p:nvSpPr>
          <p:spPr>
            <a:xfrm>
              <a:off x="5029200" y="4191000"/>
              <a:ext cx="2743200" cy="457200"/>
            </a:xfrm>
            <a:prstGeom prst="ellipse">
              <a:avLst/>
            </a:prstGeom>
            <a:noFill/>
            <a:ln w="38100" cap="flat" cmpd="sng">
              <a:solidFill>
                <a:srgbClr val="FF0D0D"/>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575" name="Picture 48"/>
            <p:cNvPicPr>
              <a:picLocks noChangeAspect="1"/>
            </p:cNvPicPr>
            <p:nvPr/>
          </p:nvPicPr>
          <p:blipFill>
            <a:blip r:embed="rId1"/>
            <a:stretch>
              <a:fillRect/>
            </a:stretch>
          </p:blipFill>
          <p:spPr>
            <a:xfrm>
              <a:off x="6172200" y="4419600"/>
              <a:ext cx="276225" cy="990600"/>
            </a:xfrm>
            <a:prstGeom prst="rect">
              <a:avLst/>
            </a:prstGeom>
            <a:noFill/>
            <a:ln w="9525">
              <a:noFill/>
            </a:ln>
          </p:spPr>
        </p:pic>
        <p:grpSp>
          <p:nvGrpSpPr>
            <p:cNvPr id="109576" name="Group 49"/>
            <p:cNvGrpSpPr/>
            <p:nvPr/>
          </p:nvGrpSpPr>
          <p:grpSpPr>
            <a:xfrm>
              <a:off x="3886200" y="4191000"/>
              <a:ext cx="2743200" cy="1601788"/>
              <a:chOff x="2544" y="1008"/>
              <a:chExt cx="1728" cy="1009"/>
            </a:xfrm>
          </p:grpSpPr>
          <p:sp>
            <p:nvSpPr>
              <p:cNvPr id="109588" name="Oval 50"/>
              <p:cNvSpPr/>
              <p:nvPr/>
            </p:nvSpPr>
            <p:spPr>
              <a:xfrm>
                <a:off x="2544" y="1008"/>
                <a:ext cx="1728" cy="288"/>
              </a:xfrm>
              <a:prstGeom prst="ellipse">
                <a:avLst/>
              </a:prstGeom>
              <a:noFill/>
              <a:ln w="38100" cap="flat" cmpd="sng">
                <a:solidFill>
                  <a:schemeClr val="hlink"/>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589" name="Picture 51"/>
              <p:cNvPicPr>
                <a:picLocks noChangeAspect="1"/>
              </p:cNvPicPr>
              <p:nvPr/>
            </p:nvPicPr>
            <p:blipFill>
              <a:blip r:embed="rId1"/>
              <a:stretch>
                <a:fillRect/>
              </a:stretch>
            </p:blipFill>
            <p:spPr>
              <a:xfrm>
                <a:off x="3264" y="1152"/>
                <a:ext cx="174" cy="624"/>
              </a:xfrm>
              <a:prstGeom prst="rect">
                <a:avLst/>
              </a:prstGeom>
              <a:noFill/>
              <a:ln w="9525">
                <a:noFill/>
              </a:ln>
            </p:spPr>
          </p:pic>
          <p:sp>
            <p:nvSpPr>
              <p:cNvPr id="109590" name="Text Box 52"/>
              <p:cNvSpPr txBox="1"/>
              <p:nvPr/>
            </p:nvSpPr>
            <p:spPr>
              <a:xfrm>
                <a:off x="3232" y="1746"/>
                <a:ext cx="263" cy="271"/>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A</a:t>
                </a:r>
                <a:endParaRPr lang="de-DE" altLang="zh-CN" sz="1500" dirty="0">
                  <a:solidFill>
                    <a:srgbClr val="000000"/>
                  </a:solidFill>
                  <a:latin typeface="Arial" panose="020B0604020202020204" pitchFamily="34" charset="0"/>
                </a:endParaRPr>
              </a:p>
            </p:txBody>
          </p:sp>
        </p:grpSp>
        <p:sp>
          <p:nvSpPr>
            <p:cNvPr id="109577" name="Text Box 53"/>
            <p:cNvSpPr txBox="1"/>
            <p:nvPr/>
          </p:nvSpPr>
          <p:spPr>
            <a:xfrm>
              <a:off x="6123140" y="5363028"/>
              <a:ext cx="417208" cy="430895"/>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B</a:t>
              </a:r>
              <a:endParaRPr lang="de-DE" altLang="zh-CN" sz="1500" dirty="0">
                <a:solidFill>
                  <a:srgbClr val="000000"/>
                </a:solidFill>
                <a:latin typeface="Arial" panose="020B0604020202020204" pitchFamily="34" charset="0"/>
              </a:endParaRPr>
            </a:p>
          </p:txBody>
        </p:sp>
        <p:grpSp>
          <p:nvGrpSpPr>
            <p:cNvPr id="109578" name="Group 54"/>
            <p:cNvGrpSpPr/>
            <p:nvPr/>
          </p:nvGrpSpPr>
          <p:grpSpPr>
            <a:xfrm>
              <a:off x="6096000" y="4191000"/>
              <a:ext cx="2743200" cy="1601788"/>
              <a:chOff x="3744" y="1008"/>
              <a:chExt cx="1728" cy="1009"/>
            </a:xfrm>
          </p:grpSpPr>
          <p:sp>
            <p:nvSpPr>
              <p:cNvPr id="109585" name="Oval 55"/>
              <p:cNvSpPr/>
              <p:nvPr/>
            </p:nvSpPr>
            <p:spPr>
              <a:xfrm>
                <a:off x="3744" y="1008"/>
                <a:ext cx="1728" cy="288"/>
              </a:xfrm>
              <a:prstGeom prst="ellipse">
                <a:avLst/>
              </a:prstGeom>
              <a:noFill/>
              <a:ln w="38100" cap="flat" cmpd="sng">
                <a:solidFill>
                  <a:schemeClr val="accent1"/>
                </a:solidFill>
                <a:prstDash val="solid"/>
                <a:headEnd type="none" w="med" len="med"/>
                <a:tailEnd type="none" w="med" len="med"/>
              </a:ln>
            </p:spPr>
            <p:txBody>
              <a:bodyPr wrap="none" anchor="ctr" anchorCtr="0"/>
              <a:p>
                <a:pPr defTabSz="685800">
                  <a:buNone/>
                </a:pPr>
                <a:endParaRPr lang="zh-CN" altLang="en-US" sz="1500" dirty="0">
                  <a:solidFill>
                    <a:srgbClr val="000000"/>
                  </a:solidFill>
                  <a:latin typeface="Arial" panose="020B0604020202020204" pitchFamily="34" charset="0"/>
                </a:endParaRPr>
              </a:p>
            </p:txBody>
          </p:sp>
          <p:pic>
            <p:nvPicPr>
              <p:cNvPr id="109586" name="Picture 56"/>
              <p:cNvPicPr>
                <a:picLocks noChangeAspect="1"/>
              </p:cNvPicPr>
              <p:nvPr/>
            </p:nvPicPr>
            <p:blipFill>
              <a:blip r:embed="rId1"/>
              <a:stretch>
                <a:fillRect/>
              </a:stretch>
            </p:blipFill>
            <p:spPr>
              <a:xfrm>
                <a:off x="4464" y="1152"/>
                <a:ext cx="174" cy="624"/>
              </a:xfrm>
              <a:prstGeom prst="rect">
                <a:avLst/>
              </a:prstGeom>
              <a:noFill/>
              <a:ln w="9525">
                <a:noFill/>
              </a:ln>
            </p:spPr>
          </p:pic>
          <p:sp>
            <p:nvSpPr>
              <p:cNvPr id="109587" name="Text Box 57"/>
              <p:cNvSpPr txBox="1"/>
              <p:nvPr/>
            </p:nvSpPr>
            <p:spPr>
              <a:xfrm>
                <a:off x="4428" y="1746"/>
                <a:ext cx="272" cy="271"/>
              </a:xfrm>
              <a:prstGeom prst="rect">
                <a:avLst/>
              </a:prstGeom>
              <a:noFill/>
              <a:ln w="9525">
                <a:noFill/>
              </a:ln>
            </p:spPr>
            <p:txBody>
              <a:bodyPr wrap="none" anchor="ctr" anchorCtr="0">
                <a:spAutoFit/>
              </a:bodyPr>
              <a:p>
                <a:pPr algn="ctr" defTabSz="685800">
                  <a:buNone/>
                </a:pPr>
                <a:r>
                  <a:rPr lang="de-DE" altLang="zh-CN" sz="1500" dirty="0">
                    <a:solidFill>
                      <a:srgbClr val="000000"/>
                    </a:solidFill>
                    <a:latin typeface="Arial" panose="020B0604020202020204" pitchFamily="34" charset="0"/>
                  </a:rPr>
                  <a:t>C</a:t>
                </a:r>
                <a:endParaRPr lang="de-DE" altLang="zh-CN" sz="1500" dirty="0">
                  <a:solidFill>
                    <a:srgbClr val="000000"/>
                  </a:solidFill>
                  <a:latin typeface="Arial" panose="020B0604020202020204" pitchFamily="34" charset="0"/>
                </a:endParaRPr>
              </a:p>
            </p:txBody>
          </p:sp>
        </p:grpSp>
        <p:sp>
          <p:nvSpPr>
            <p:cNvPr id="35851" name="Line 58"/>
            <p:cNvSpPr>
              <a:spLocks noChangeShapeType="1"/>
            </p:cNvSpPr>
            <p:nvPr/>
          </p:nvSpPr>
          <p:spPr bwMode="auto">
            <a:xfrm>
              <a:off x="5334000" y="4953000"/>
              <a:ext cx="838200" cy="0"/>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580" name="Text Box 59"/>
            <p:cNvSpPr txBox="1"/>
            <p:nvPr/>
          </p:nvSpPr>
          <p:spPr>
            <a:xfrm>
              <a:off x="5401289" y="4601029"/>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RTS</a:t>
              </a:r>
              <a:endParaRPr lang="de-DE" altLang="zh-CN" sz="1500" dirty="0">
                <a:solidFill>
                  <a:srgbClr val="000000"/>
                </a:solidFill>
                <a:latin typeface="Arial" panose="020B0604020202020204" pitchFamily="34" charset="0"/>
              </a:endParaRPr>
            </a:p>
          </p:txBody>
        </p:sp>
        <p:sp>
          <p:nvSpPr>
            <p:cNvPr id="35853" name="Line 60"/>
            <p:cNvSpPr>
              <a:spLocks noChangeShapeType="1"/>
            </p:cNvSpPr>
            <p:nvPr/>
          </p:nvSpPr>
          <p:spPr bwMode="auto">
            <a:xfrm flipV="1">
              <a:off x="6477000" y="4953000"/>
              <a:ext cx="7620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54" name="Line 62"/>
            <p:cNvSpPr>
              <a:spLocks noChangeShapeType="1"/>
            </p:cNvSpPr>
            <p:nvPr/>
          </p:nvSpPr>
          <p:spPr bwMode="auto">
            <a:xfrm>
              <a:off x="5334000" y="5105400"/>
              <a:ext cx="8382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583" name="Text Box 63"/>
            <p:cNvSpPr txBox="1"/>
            <p:nvPr/>
          </p:nvSpPr>
          <p:spPr>
            <a:xfrm>
              <a:off x="5401289" y="5058227"/>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CTS</a:t>
              </a:r>
              <a:endParaRPr lang="de-DE" altLang="zh-CN" sz="1500" dirty="0">
                <a:solidFill>
                  <a:srgbClr val="000000"/>
                </a:solidFill>
                <a:latin typeface="Arial" panose="020B0604020202020204" pitchFamily="34" charset="0"/>
              </a:endParaRPr>
            </a:p>
          </p:txBody>
        </p:sp>
        <p:sp>
          <p:nvSpPr>
            <p:cNvPr id="109584" name="Text Box 64"/>
            <p:cNvSpPr txBox="1"/>
            <p:nvPr/>
          </p:nvSpPr>
          <p:spPr>
            <a:xfrm>
              <a:off x="6468089" y="4601029"/>
              <a:ext cx="759184" cy="430895"/>
            </a:xfrm>
            <a:prstGeom prst="rect">
              <a:avLst/>
            </a:prstGeom>
            <a:noFill/>
            <a:ln w="9525">
              <a:noFill/>
            </a:ln>
          </p:spPr>
          <p:txBody>
            <a:bodyPr wrap="none" anchor="ctr" anchorCtr="0">
              <a:spAutoFit/>
            </a:bodyPr>
            <a:p>
              <a:pPr algn="ctr" defTabSz="685800">
                <a:buNone/>
              </a:pPr>
              <a:r>
                <a:rPr lang="de-DE" altLang="zh-CN" sz="1500" b="1" dirty="0">
                  <a:solidFill>
                    <a:srgbClr val="000000"/>
                  </a:solidFill>
                  <a:latin typeface="Arial" panose="020B0604020202020204" pitchFamily="34" charset="0"/>
                </a:rPr>
                <a:t>RTS</a:t>
              </a:r>
              <a:endParaRPr lang="de-DE" altLang="zh-CN" sz="1500" dirty="0">
                <a:solidFill>
                  <a:srgbClr val="000000"/>
                </a:solidFill>
                <a:latin typeface="Arial" panose="020B0604020202020204" pitchFamily="34" charset="0"/>
              </a:endParaRPr>
            </a:p>
          </p:txBody>
        </p:sp>
      </p:grpSp>
    </p:spTree>
  </p:cSld>
  <p:clrMapOvr>
    <a:masterClrMapping/>
  </p:clrMapOvr>
  <p:transition spd="slow" advTm="2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a:spLocks noGrp="1"/>
          </p:cNvSpPr>
          <p:nvPr>
            <p:ph type="title"/>
          </p:nvPr>
        </p:nvSpPr>
        <p:spPr>
          <a:xfrm>
            <a:off x="838200" y="214313"/>
            <a:ext cx="7793038" cy="1462087"/>
          </a:xfrm>
          <a:ln/>
        </p:spPr>
        <p:txBody>
          <a:bodyPr vert="horz" wrap="square" lIns="91440" tIns="45720" rIns="91440" bIns="45720" anchor="b" anchorCtr="0"/>
          <a:p>
            <a:pPr eaLnBrk="1" hangingPunct="1"/>
            <a:r>
              <a:rPr lang="en-US" altLang="zh-CN" dirty="0"/>
              <a:t>3.3 </a:t>
            </a:r>
            <a:r>
              <a:rPr lang="zh-CN" altLang="en-US" dirty="0"/>
              <a:t>设备端</a:t>
            </a:r>
            <a:r>
              <a:rPr lang="en-US" altLang="zh-CN" dirty="0"/>
              <a:t>---</a:t>
            </a:r>
            <a:r>
              <a:rPr lang="zh-CN" altLang="en-US" dirty="0"/>
              <a:t>端</a:t>
            </a:r>
            <a:endParaRPr lang="zh-CN" altLang="en-US" dirty="0"/>
          </a:p>
        </p:txBody>
      </p:sp>
      <p:grpSp>
        <p:nvGrpSpPr>
          <p:cNvPr id="110595" name="Group 9"/>
          <p:cNvGrpSpPr/>
          <p:nvPr/>
        </p:nvGrpSpPr>
        <p:grpSpPr>
          <a:xfrm>
            <a:off x="5651500" y="1844675"/>
            <a:ext cx="3311525" cy="4262438"/>
            <a:chOff x="2640" y="480"/>
            <a:chExt cx="2628" cy="3456"/>
          </a:xfrm>
        </p:grpSpPr>
        <p:graphicFrame>
          <p:nvGraphicFramePr>
            <p:cNvPr id="110597" name="Object 10"/>
            <p:cNvGraphicFramePr>
              <a:graphicFrameLocks noChangeAspect="1"/>
            </p:cNvGraphicFramePr>
            <p:nvPr/>
          </p:nvGraphicFramePr>
          <p:xfrm>
            <a:off x="2640" y="480"/>
            <a:ext cx="2628" cy="2280"/>
          </p:xfrm>
          <a:graphic>
            <a:graphicData uri="http://schemas.openxmlformats.org/presentationml/2006/ole">
              <mc:AlternateContent xmlns:mc="http://schemas.openxmlformats.org/markup-compatibility/2006">
                <mc:Choice xmlns:v="urn:schemas-microsoft-com:vml" Requires="v">
                  <p:oleObj spid="_x0000_s3078" name="" r:id="rId1" imgW="4171950" imgH="3619500" progId="Paint.Picture">
                    <p:embed/>
                  </p:oleObj>
                </mc:Choice>
                <mc:Fallback>
                  <p:oleObj name="" r:id="rId1" imgW="4171950" imgH="3619500" progId="Paint.Picture">
                    <p:embed/>
                    <p:pic>
                      <p:nvPicPr>
                        <p:cNvPr id="0" name="图片 3077"/>
                        <p:cNvPicPr/>
                        <p:nvPr/>
                      </p:nvPicPr>
                      <p:blipFill>
                        <a:blip r:embed="rId2"/>
                        <a:stretch>
                          <a:fillRect/>
                        </a:stretch>
                      </p:blipFill>
                      <p:spPr>
                        <a:xfrm>
                          <a:off x="2640" y="480"/>
                          <a:ext cx="2628" cy="2280"/>
                        </a:xfrm>
                        <a:prstGeom prst="rect">
                          <a:avLst/>
                        </a:prstGeom>
                        <a:noFill/>
                        <a:ln w="38100">
                          <a:noFill/>
                          <a:miter/>
                        </a:ln>
                      </p:spPr>
                    </p:pic>
                  </p:oleObj>
                </mc:Fallback>
              </mc:AlternateContent>
            </a:graphicData>
          </a:graphic>
        </p:graphicFrame>
        <p:sp>
          <p:nvSpPr>
            <p:cNvPr id="110598" name="Line 11"/>
            <p:cNvSpPr/>
            <p:nvPr/>
          </p:nvSpPr>
          <p:spPr>
            <a:xfrm>
              <a:off x="3264" y="1920"/>
              <a:ext cx="0" cy="1344"/>
            </a:xfrm>
            <a:prstGeom prst="line">
              <a:avLst/>
            </a:prstGeom>
            <a:ln w="9525" cap="flat" cmpd="sng">
              <a:solidFill>
                <a:srgbClr val="0000FF"/>
              </a:solidFill>
              <a:prstDash val="solid"/>
              <a:headEnd type="none" w="med" len="med"/>
              <a:tailEnd type="none" w="med" len="med"/>
            </a:ln>
          </p:spPr>
        </p:sp>
        <p:sp>
          <p:nvSpPr>
            <p:cNvPr id="110599" name="Line 12"/>
            <p:cNvSpPr/>
            <p:nvPr/>
          </p:nvSpPr>
          <p:spPr>
            <a:xfrm>
              <a:off x="4032" y="2304"/>
              <a:ext cx="0" cy="960"/>
            </a:xfrm>
            <a:prstGeom prst="line">
              <a:avLst/>
            </a:prstGeom>
            <a:ln w="9525" cap="flat" cmpd="sng">
              <a:solidFill>
                <a:srgbClr val="0000FF"/>
              </a:solidFill>
              <a:prstDash val="solid"/>
              <a:headEnd type="none" w="med" len="med"/>
              <a:tailEnd type="none" w="med" len="med"/>
            </a:ln>
          </p:spPr>
        </p:sp>
        <p:sp>
          <p:nvSpPr>
            <p:cNvPr id="110600" name="Line 13"/>
            <p:cNvSpPr/>
            <p:nvPr/>
          </p:nvSpPr>
          <p:spPr>
            <a:xfrm>
              <a:off x="3264" y="3264"/>
              <a:ext cx="0" cy="336"/>
            </a:xfrm>
            <a:prstGeom prst="line">
              <a:avLst/>
            </a:prstGeom>
            <a:ln w="9525" cap="flat" cmpd="sng">
              <a:solidFill>
                <a:srgbClr val="FF0000"/>
              </a:solidFill>
              <a:prstDash val="solid"/>
              <a:headEnd type="none" w="med" len="med"/>
              <a:tailEnd type="none" w="med" len="med"/>
            </a:ln>
          </p:spPr>
        </p:sp>
        <p:sp>
          <p:nvSpPr>
            <p:cNvPr id="110601" name="Line 14"/>
            <p:cNvSpPr/>
            <p:nvPr/>
          </p:nvSpPr>
          <p:spPr>
            <a:xfrm>
              <a:off x="4560" y="1728"/>
              <a:ext cx="0" cy="1872"/>
            </a:xfrm>
            <a:prstGeom prst="line">
              <a:avLst/>
            </a:prstGeom>
            <a:ln w="9525" cap="flat" cmpd="sng">
              <a:solidFill>
                <a:srgbClr val="FF0000"/>
              </a:solidFill>
              <a:prstDash val="solid"/>
              <a:headEnd type="none" w="med" len="med"/>
              <a:tailEnd type="none" w="med" len="med"/>
            </a:ln>
          </p:spPr>
        </p:sp>
        <p:sp>
          <p:nvSpPr>
            <p:cNvPr id="110602" name="Line 15"/>
            <p:cNvSpPr/>
            <p:nvPr/>
          </p:nvSpPr>
          <p:spPr>
            <a:xfrm>
              <a:off x="3264" y="3216"/>
              <a:ext cx="768" cy="0"/>
            </a:xfrm>
            <a:prstGeom prst="line">
              <a:avLst/>
            </a:prstGeom>
            <a:ln w="9525" cap="flat" cmpd="sng">
              <a:solidFill>
                <a:srgbClr val="0000FF"/>
              </a:solidFill>
              <a:prstDash val="solid"/>
              <a:headEnd type="triangle" w="lg" len="lg"/>
              <a:tailEnd type="triangle" w="lg" len="lg"/>
            </a:ln>
          </p:spPr>
        </p:sp>
        <p:sp>
          <p:nvSpPr>
            <p:cNvPr id="110603" name="Text Box 16"/>
            <p:cNvSpPr txBox="1"/>
            <p:nvPr/>
          </p:nvSpPr>
          <p:spPr>
            <a:xfrm>
              <a:off x="3264" y="2823"/>
              <a:ext cx="768" cy="44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数据</a:t>
              </a:r>
              <a:endParaRPr lang="zh-CN" altLang="en-US" sz="2000" dirty="0">
                <a:solidFill>
                  <a:srgbClr val="000000"/>
                </a:solidFill>
                <a:latin typeface="Times New Roman" panose="02020603050405020304" pitchFamily="18" charset="0"/>
              </a:endParaRPr>
            </a:p>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链路层</a:t>
              </a:r>
              <a:endParaRPr lang="zh-CN" altLang="en-US" sz="2000" dirty="0">
                <a:solidFill>
                  <a:srgbClr val="000000"/>
                </a:solidFill>
                <a:latin typeface="Times New Roman" panose="02020603050405020304" pitchFamily="18" charset="0"/>
              </a:endParaRPr>
            </a:p>
          </p:txBody>
        </p:sp>
        <p:sp>
          <p:nvSpPr>
            <p:cNvPr id="110604" name="Line 17"/>
            <p:cNvSpPr/>
            <p:nvPr/>
          </p:nvSpPr>
          <p:spPr>
            <a:xfrm>
              <a:off x="3264" y="3552"/>
              <a:ext cx="1296" cy="0"/>
            </a:xfrm>
            <a:prstGeom prst="line">
              <a:avLst/>
            </a:prstGeom>
            <a:ln w="9525" cap="flat" cmpd="sng">
              <a:solidFill>
                <a:srgbClr val="FF0000"/>
              </a:solidFill>
              <a:prstDash val="solid"/>
              <a:headEnd type="triangle" w="lg" len="lg"/>
              <a:tailEnd type="triangle" w="lg" len="lg"/>
            </a:ln>
          </p:spPr>
        </p:sp>
        <p:sp>
          <p:nvSpPr>
            <p:cNvPr id="110605" name="Text Box 18"/>
            <p:cNvSpPr txBox="1"/>
            <p:nvPr/>
          </p:nvSpPr>
          <p:spPr>
            <a:xfrm>
              <a:off x="3552" y="3361"/>
              <a:ext cx="769" cy="22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网络层</a:t>
              </a:r>
              <a:endParaRPr lang="zh-CN" altLang="en-US" sz="2000" dirty="0">
                <a:solidFill>
                  <a:srgbClr val="000000"/>
                </a:solidFill>
                <a:latin typeface="Times New Roman" panose="02020603050405020304" pitchFamily="18" charset="0"/>
              </a:endParaRPr>
            </a:p>
          </p:txBody>
        </p:sp>
        <p:sp>
          <p:nvSpPr>
            <p:cNvPr id="110606" name="Line 19"/>
            <p:cNvSpPr/>
            <p:nvPr/>
          </p:nvSpPr>
          <p:spPr>
            <a:xfrm>
              <a:off x="2880" y="1968"/>
              <a:ext cx="0" cy="1968"/>
            </a:xfrm>
            <a:prstGeom prst="line">
              <a:avLst/>
            </a:prstGeom>
            <a:ln w="9525" cap="flat" cmpd="sng">
              <a:solidFill>
                <a:srgbClr val="006600"/>
              </a:solidFill>
              <a:prstDash val="solid"/>
              <a:headEnd type="none" w="med" len="med"/>
              <a:tailEnd type="none" w="med" len="med"/>
            </a:ln>
          </p:spPr>
        </p:sp>
        <p:sp>
          <p:nvSpPr>
            <p:cNvPr id="110607" name="Line 20"/>
            <p:cNvSpPr/>
            <p:nvPr/>
          </p:nvSpPr>
          <p:spPr>
            <a:xfrm>
              <a:off x="4896" y="2304"/>
              <a:ext cx="0" cy="1632"/>
            </a:xfrm>
            <a:prstGeom prst="line">
              <a:avLst/>
            </a:prstGeom>
            <a:ln w="9525" cap="flat" cmpd="sng">
              <a:solidFill>
                <a:srgbClr val="006600"/>
              </a:solidFill>
              <a:prstDash val="solid"/>
              <a:headEnd type="none" w="med" len="med"/>
              <a:tailEnd type="none" w="med" len="med"/>
            </a:ln>
          </p:spPr>
        </p:sp>
        <p:sp>
          <p:nvSpPr>
            <p:cNvPr id="110608" name="Line 21"/>
            <p:cNvSpPr/>
            <p:nvPr/>
          </p:nvSpPr>
          <p:spPr>
            <a:xfrm>
              <a:off x="2880" y="3888"/>
              <a:ext cx="2016" cy="0"/>
            </a:xfrm>
            <a:prstGeom prst="line">
              <a:avLst/>
            </a:prstGeom>
            <a:ln w="9525" cap="flat" cmpd="sng">
              <a:solidFill>
                <a:srgbClr val="006600"/>
              </a:solidFill>
              <a:prstDash val="solid"/>
              <a:headEnd type="triangle" w="lg" len="lg"/>
              <a:tailEnd type="triangle" w="lg" len="lg"/>
            </a:ln>
          </p:spPr>
        </p:sp>
        <p:sp>
          <p:nvSpPr>
            <p:cNvPr id="110609" name="Text Box 22"/>
            <p:cNvSpPr txBox="1"/>
            <p:nvPr/>
          </p:nvSpPr>
          <p:spPr>
            <a:xfrm>
              <a:off x="3552" y="3667"/>
              <a:ext cx="769" cy="22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lnSpc>
                  <a:spcPct val="90000"/>
                </a:lnSpc>
                <a:spcBef>
                  <a:spcPct val="0"/>
                </a:spcBef>
                <a:buClrTx/>
                <a:buSzTx/>
                <a:buFontTx/>
                <a:buNone/>
              </a:pPr>
              <a:r>
                <a:rPr lang="zh-CN" altLang="en-US" sz="2000" dirty="0">
                  <a:solidFill>
                    <a:srgbClr val="000000"/>
                  </a:solidFill>
                  <a:latin typeface="Times New Roman" panose="02020603050405020304" pitchFamily="18" charset="0"/>
                </a:rPr>
                <a:t>传输层</a:t>
              </a:r>
              <a:endParaRPr lang="zh-CN" altLang="en-US" sz="2000" dirty="0">
                <a:solidFill>
                  <a:srgbClr val="000000"/>
                </a:solidFill>
                <a:latin typeface="Times New Roman" panose="02020603050405020304" pitchFamily="18" charset="0"/>
              </a:endParaRPr>
            </a:p>
          </p:txBody>
        </p:sp>
      </p:grpSp>
      <p:sp>
        <p:nvSpPr>
          <p:cNvPr id="110596" name="Rectangle 23"/>
          <p:cNvSpPr>
            <a:spLocks noGrp="1"/>
          </p:cNvSpPr>
          <p:nvPr>
            <p:ph idx="1"/>
          </p:nvPr>
        </p:nvSpPr>
        <p:spPr>
          <a:xfrm>
            <a:off x="179388" y="1981200"/>
            <a:ext cx="5472112" cy="4114800"/>
          </a:xfrm>
          <a:ln/>
        </p:spPr>
        <p:txBody>
          <a:bodyPr vert="horz" wrap="square" lIns="91440" tIns="45720" rIns="91440" bIns="45720" anchor="t" anchorCtr="0"/>
          <a:p>
            <a:pPr eaLnBrk="1" hangingPunct="1">
              <a:buNone/>
            </a:pPr>
            <a:r>
              <a:rPr lang="zh-CN" altLang="en-US" sz="2400" dirty="0">
                <a:latin typeface="仿宋_GB2312" pitchFamily="49" charset="-122"/>
                <a:ea typeface="仿宋_GB2312" pitchFamily="49" charset="-122"/>
              </a:rPr>
              <a:t>问题：如何垮节点、网络传输数据？</a:t>
            </a:r>
            <a:endParaRPr lang="zh-CN" altLang="en-US" sz="2400" dirty="0">
              <a:latin typeface="仿宋_GB2312" pitchFamily="49" charset="-122"/>
              <a:ea typeface="仿宋_GB2312" pitchFamily="49" charset="-122"/>
            </a:endParaRPr>
          </a:p>
          <a:p>
            <a:pPr eaLnBrk="1" hangingPunct="1">
              <a:buNone/>
            </a:pPr>
            <a:r>
              <a:rPr lang="zh-CN" altLang="en-US" sz="2400" dirty="0">
                <a:latin typeface="仿宋_GB2312" pitchFamily="49" charset="-122"/>
                <a:ea typeface="仿宋_GB2312" pitchFamily="49" charset="-122"/>
              </a:rPr>
              <a:t>办法</a:t>
            </a:r>
            <a:r>
              <a:rPr lang="en-US" altLang="zh-CN" sz="2400" dirty="0">
                <a:latin typeface="仿宋_GB2312" pitchFamily="49" charset="-122"/>
                <a:ea typeface="仿宋_GB2312" pitchFamily="49" charset="-122"/>
                <a:sym typeface="Wingdings" panose="05000000000000000000" pitchFamily="2" charset="2"/>
              </a:rPr>
              <a:t>:</a:t>
            </a:r>
            <a:endParaRPr lang="en-US" altLang="zh-CN" sz="2400" dirty="0">
              <a:latin typeface="仿宋_GB2312" pitchFamily="49" charset="-122"/>
              <a:ea typeface="仿宋_GB2312" pitchFamily="49" charset="-122"/>
              <a:sym typeface="Wingdings" panose="05000000000000000000" pitchFamily="2" charset="2"/>
            </a:endParaRPr>
          </a:p>
          <a:p>
            <a:pPr eaLnBrk="1" hangingPunct="1">
              <a:buNone/>
            </a:pPr>
            <a:r>
              <a:rPr lang="en-US" altLang="zh-CN" sz="2400" dirty="0">
                <a:latin typeface="仿宋_GB2312" pitchFamily="49" charset="-122"/>
                <a:ea typeface="仿宋_GB2312" pitchFamily="49" charset="-122"/>
                <a:sym typeface="Wingdings" panose="05000000000000000000" pitchFamily="2" charset="2"/>
              </a:rPr>
              <a:t>     (1) </a:t>
            </a:r>
            <a:r>
              <a:rPr lang="zh-CN" altLang="en-US" sz="2400" dirty="0">
                <a:latin typeface="仿宋_GB2312" pitchFamily="49" charset="-122"/>
                <a:ea typeface="仿宋_GB2312" pitchFamily="49" charset="-122"/>
                <a:sym typeface="Wingdings" panose="05000000000000000000" pitchFamily="2" charset="2"/>
              </a:rPr>
              <a:t>建立物理通路：电路交换</a:t>
            </a:r>
            <a:endParaRPr lang="zh-CN" altLang="en-US" sz="2400" dirty="0">
              <a:latin typeface="仿宋_GB2312" pitchFamily="49" charset="-122"/>
              <a:ea typeface="仿宋_GB2312" pitchFamily="49" charset="-122"/>
              <a:sym typeface="Wingdings" panose="05000000000000000000" pitchFamily="2" charset="2"/>
            </a:endParaRPr>
          </a:p>
          <a:p>
            <a:pPr eaLnBrk="1" hangingPunct="1">
              <a:buNone/>
            </a:pPr>
            <a:r>
              <a:rPr lang="zh-CN" altLang="en-US" sz="2400" dirty="0">
                <a:latin typeface="仿宋_GB2312" pitchFamily="49" charset="-122"/>
                <a:ea typeface="仿宋_GB2312" pitchFamily="49" charset="-122"/>
                <a:sym typeface="Wingdings" panose="05000000000000000000" pitchFamily="2" charset="2"/>
              </a:rPr>
              <a:t>         独占信道</a:t>
            </a:r>
            <a:endParaRPr lang="zh-CN" altLang="en-US" sz="2400" dirty="0">
              <a:latin typeface="仿宋_GB2312" pitchFamily="49" charset="-122"/>
              <a:ea typeface="仿宋_GB2312" pitchFamily="49" charset="-122"/>
              <a:sym typeface="Wingdings" panose="05000000000000000000" pitchFamily="2" charset="2"/>
            </a:endParaRPr>
          </a:p>
          <a:p>
            <a:pPr eaLnBrk="1" hangingPunct="1">
              <a:buNone/>
            </a:pPr>
            <a:r>
              <a:rPr lang="zh-CN" altLang="en-US" sz="2400" dirty="0">
                <a:latin typeface="仿宋_GB2312" pitchFamily="49" charset="-122"/>
                <a:ea typeface="仿宋_GB2312" pitchFamily="49" charset="-122"/>
                <a:sym typeface="Wingdings" panose="05000000000000000000" pitchFamily="2" charset="2"/>
              </a:rPr>
              <a:t>     </a:t>
            </a:r>
            <a:r>
              <a:rPr lang="en-US" altLang="zh-CN" sz="2400" dirty="0">
                <a:latin typeface="仿宋_GB2312" pitchFamily="49" charset="-122"/>
                <a:ea typeface="仿宋_GB2312" pitchFamily="49" charset="-122"/>
                <a:sym typeface="Wingdings" panose="05000000000000000000" pitchFamily="2" charset="2"/>
              </a:rPr>
              <a:t>(2) </a:t>
            </a:r>
            <a:r>
              <a:rPr lang="zh-CN" altLang="en-US" sz="2400" dirty="0">
                <a:latin typeface="仿宋_GB2312" pitchFamily="49" charset="-122"/>
                <a:ea typeface="仿宋_GB2312" pitchFamily="49" charset="-122"/>
                <a:sym typeface="Wingdings" panose="05000000000000000000" pitchFamily="2" charset="2"/>
              </a:rPr>
              <a:t>共享信道：不建立物理链路</a:t>
            </a:r>
            <a:endParaRPr lang="zh-CN" altLang="en-US" sz="2400" dirty="0">
              <a:latin typeface="仿宋_GB2312" pitchFamily="49" charset="-122"/>
              <a:ea typeface="仿宋_GB2312" pitchFamily="49" charset="-122"/>
              <a:sym typeface="Wingdings" panose="05000000000000000000" pitchFamily="2" charset="2"/>
            </a:endParaRPr>
          </a:p>
          <a:p>
            <a:pPr eaLnBrk="1" hangingPunct="1">
              <a:buNone/>
            </a:pPr>
            <a:r>
              <a:rPr lang="zh-CN" altLang="en-US" sz="2400" b="1" dirty="0">
                <a:latin typeface="仿宋_GB2312" pitchFamily="49" charset="-122"/>
                <a:ea typeface="仿宋_GB2312" pitchFamily="49" charset="-122"/>
                <a:sym typeface="Wingdings" panose="05000000000000000000" pitchFamily="2" charset="2"/>
              </a:rPr>
              <a:t>         分组交换</a:t>
            </a:r>
            <a:r>
              <a:rPr lang="zh-CN" altLang="en-US" sz="2400" dirty="0">
                <a:latin typeface="仿宋_GB2312" pitchFamily="49" charset="-122"/>
                <a:ea typeface="仿宋_GB2312" pitchFamily="49" charset="-122"/>
                <a:sym typeface="Wingdings" panose="05000000000000000000" pitchFamily="2" charset="2"/>
              </a:rPr>
              <a:t>（存储转发技术）</a:t>
            </a:r>
            <a:endParaRPr lang="zh-CN" altLang="en-US" sz="2400" dirty="0">
              <a:latin typeface="仿宋_GB2312" pitchFamily="49" charset="-122"/>
              <a:ea typeface="仿宋_GB2312" pitchFamily="49" charset="-122"/>
              <a:sym typeface="Wingdings" panose="05000000000000000000" pitchFamily="2" charset="2"/>
            </a:endParaRPr>
          </a:p>
          <a:p>
            <a:pPr eaLnBrk="1" hangingPunct="1">
              <a:buNone/>
            </a:pPr>
            <a:r>
              <a:rPr lang="zh-CN" altLang="en-US" sz="2400" dirty="0">
                <a:latin typeface="仿宋_GB2312" pitchFamily="49" charset="-122"/>
                <a:ea typeface="仿宋_GB2312" pitchFamily="49" charset="-122"/>
                <a:sym typeface="Wingdings" panose="05000000000000000000" pitchFamily="2" charset="2"/>
              </a:rPr>
              <a:t>分组如何交换：</a:t>
            </a:r>
            <a:endParaRPr lang="zh-CN" altLang="en-US" sz="2400" dirty="0">
              <a:latin typeface="仿宋_GB2312" pitchFamily="49" charset="-122"/>
              <a:ea typeface="仿宋_GB2312" pitchFamily="49" charset="-122"/>
              <a:sym typeface="Wingdings" panose="05000000000000000000" pitchFamily="2" charset="2"/>
            </a:endParaRPr>
          </a:p>
          <a:p>
            <a:pPr eaLnBrk="1" hangingPunct="1">
              <a:buNone/>
            </a:pPr>
            <a:r>
              <a:rPr lang="zh-CN" altLang="en-US" sz="2400" dirty="0">
                <a:latin typeface="仿宋_GB2312" pitchFamily="49" charset="-122"/>
                <a:ea typeface="仿宋_GB2312" pitchFamily="49" charset="-122"/>
                <a:sym typeface="Wingdings" panose="05000000000000000000" pitchFamily="2" charset="2"/>
              </a:rPr>
              <a:t>    路由问题：虚电路、数据报。（注意和电路交换的异同）</a:t>
            </a:r>
            <a:endParaRPr lang="en-US" altLang="zh-CN" sz="2400" dirty="0">
              <a:latin typeface="仿宋_GB2312" pitchFamily="49" charset="-122"/>
              <a:ea typeface="仿宋_GB2312" pitchFamily="49" charset="-122"/>
              <a:sym typeface="Wingdings" panose="05000000000000000000"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ln/>
        </p:spPr>
        <p:txBody>
          <a:bodyPr vert="horz" wrap="square" lIns="91440" tIns="45720" rIns="91440" bIns="45720" anchor="b" anchorCtr="0"/>
          <a:p>
            <a:pPr>
              <a:buNone/>
            </a:pPr>
            <a:r>
              <a:rPr lang="en-US" altLang="zh-CN" dirty="0"/>
              <a:t>1.3</a:t>
            </a:r>
            <a:r>
              <a:rPr lang="zh-CN" altLang="en-US" dirty="0"/>
              <a:t>互联网的核心部分</a:t>
            </a:r>
            <a:endParaRPr lang="zh-CN" altLang="en-US" dirty="0"/>
          </a:p>
        </p:txBody>
      </p:sp>
      <p:sp>
        <p:nvSpPr>
          <p:cNvPr id="35843" name="矩形 3"/>
          <p:cNvSpPr/>
          <p:nvPr/>
        </p:nvSpPr>
        <p:spPr>
          <a:xfrm>
            <a:off x="722313" y="2060575"/>
            <a:ext cx="8221662" cy="2786063"/>
          </a:xfrm>
          <a:prstGeom prst="rect">
            <a:avLst/>
          </a:prstGeom>
          <a:noFill/>
          <a:ln w="9525">
            <a:noFill/>
          </a:ln>
        </p:spPr>
        <p:txBody>
          <a:bodyPr/>
          <a:p>
            <a:pPr marL="342900" indent="-342900">
              <a:lnSpc>
                <a:spcPts val="3000"/>
              </a:lnSpc>
              <a:buClr>
                <a:srgbClr val="0066CC"/>
              </a:buClr>
              <a:buFont typeface="Wingdings" panose="05000000000000000000" pitchFamily="2" charset="2"/>
              <a:buChar char="l"/>
            </a:pPr>
            <a:r>
              <a:rPr lang="zh-CN" altLang="en-US" sz="2400" dirty="0">
                <a:latin typeface="宋体" panose="02010600030101010101" pitchFamily="2" charset="-122"/>
              </a:rPr>
              <a:t>在</a:t>
            </a:r>
            <a:r>
              <a:rPr lang="zh-CN" altLang="en-US" sz="2400" dirty="0">
                <a:solidFill>
                  <a:srgbClr val="FF0000"/>
                </a:solidFill>
                <a:latin typeface="宋体" panose="02010600030101010101" pitchFamily="2" charset="-122"/>
              </a:rPr>
              <a:t>网络</a:t>
            </a:r>
            <a:r>
              <a:rPr lang="zh-CN" altLang="en-US" sz="2400" dirty="0">
                <a:latin typeface="宋体" panose="02010600030101010101" pitchFamily="2" charset="-122"/>
              </a:rPr>
              <a:t>核心部分起特殊作用的是</a:t>
            </a:r>
            <a:r>
              <a:rPr lang="zh-CN" altLang="en-US" sz="2400" b="1" dirty="0">
                <a:solidFill>
                  <a:srgbClr val="C00000"/>
                </a:solidFill>
                <a:latin typeface="宋体" panose="02010600030101010101" pitchFamily="2" charset="-122"/>
              </a:rPr>
              <a:t>路由器</a:t>
            </a:r>
            <a:r>
              <a:rPr lang="zh-CN" altLang="en-US" sz="2400" dirty="0">
                <a:latin typeface="宋体" panose="02010600030101010101" pitchFamily="2" charset="-122"/>
              </a:rPr>
              <a:t> </a:t>
            </a:r>
            <a:r>
              <a:rPr lang="en-US" altLang="zh-CN" sz="2400" dirty="0">
                <a:latin typeface="宋体" panose="02010600030101010101" pitchFamily="2" charset="-122"/>
              </a:rPr>
              <a:t>(router)</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indent="-342900">
              <a:lnSpc>
                <a:spcPts val="3000"/>
              </a:lnSpc>
              <a:buClr>
                <a:srgbClr val="0066CC"/>
              </a:buClr>
              <a:buFont typeface="Wingdings" panose="05000000000000000000" pitchFamily="2" charset="2"/>
              <a:buChar char="l"/>
            </a:pPr>
            <a:r>
              <a:rPr lang="zh-CN" altLang="en-US" sz="2400" dirty="0">
                <a:latin typeface="宋体" panose="02010600030101010101" pitchFamily="2" charset="-122"/>
              </a:rPr>
              <a:t>路由器是实现</a:t>
            </a:r>
            <a:r>
              <a:rPr lang="zh-CN" altLang="en-US" sz="2400" dirty="0">
                <a:solidFill>
                  <a:srgbClr val="C00000"/>
                </a:solidFill>
                <a:latin typeface="宋体" panose="02010600030101010101" pitchFamily="2" charset="-122"/>
              </a:rPr>
              <a:t>分组交换</a:t>
            </a:r>
            <a:r>
              <a:rPr lang="zh-CN" altLang="en-US" sz="2400" dirty="0">
                <a:latin typeface="宋体" panose="02010600030101010101" pitchFamily="2" charset="-122"/>
              </a:rPr>
              <a:t> </a:t>
            </a:r>
            <a:r>
              <a:rPr lang="en-US" altLang="zh-CN" sz="2400" dirty="0">
                <a:latin typeface="宋体" panose="02010600030101010101" pitchFamily="2" charset="-122"/>
              </a:rPr>
              <a:t>(packet switching) </a:t>
            </a:r>
            <a:r>
              <a:rPr lang="zh-CN" altLang="en-US" sz="2400" dirty="0">
                <a:latin typeface="宋体" panose="02010600030101010101" pitchFamily="2" charset="-122"/>
              </a:rPr>
              <a:t>的关键构件，其任务是</a:t>
            </a:r>
            <a:r>
              <a:rPr lang="zh-CN" altLang="en-US" sz="2400" dirty="0">
                <a:solidFill>
                  <a:srgbClr val="C00000"/>
                </a:solidFill>
                <a:latin typeface="宋体" panose="02010600030101010101" pitchFamily="2" charset="-122"/>
              </a:rPr>
              <a:t>转发</a:t>
            </a:r>
            <a:r>
              <a:rPr lang="zh-CN" altLang="en-US" sz="2400" dirty="0">
                <a:latin typeface="宋体" panose="02010600030101010101" pitchFamily="2" charset="-122"/>
              </a:rPr>
              <a:t>收到的分组。</a:t>
            </a:r>
            <a:endParaRPr lang="zh-CN" altLang="en-US" sz="2400" dirty="0">
              <a:latin typeface="宋体" panose="02010600030101010101" pitchFamily="2" charset="-122"/>
            </a:endParaRPr>
          </a:p>
        </p:txBody>
      </p:sp>
      <p:grpSp>
        <p:nvGrpSpPr>
          <p:cNvPr id="35844" name="组合 4"/>
          <p:cNvGrpSpPr/>
          <p:nvPr/>
        </p:nvGrpSpPr>
        <p:grpSpPr>
          <a:xfrm>
            <a:off x="2411413" y="3452813"/>
            <a:ext cx="4703762" cy="2317750"/>
            <a:chOff x="1385888" y="1118045"/>
            <a:chExt cx="6299200" cy="3198812"/>
          </a:xfrm>
        </p:grpSpPr>
        <p:sp>
          <p:nvSpPr>
            <p:cNvPr id="6" name="Oval 4"/>
            <p:cNvSpPr>
              <a:spLocks noChangeArrowheads="1"/>
            </p:cNvSpPr>
            <p:nvPr/>
          </p:nvSpPr>
          <p:spPr bwMode="auto">
            <a:xfrm>
              <a:off x="1385888" y="111804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368AD6"/>
                </a:solidFill>
                <a:effectLst/>
                <a:uLnTx/>
                <a:uFillTx/>
                <a:latin typeface="+mn-lt"/>
                <a:ea typeface="+mn-ea"/>
                <a:cs typeface="+mn-cs"/>
              </a:endParaRPr>
            </a:p>
          </p:txBody>
        </p:sp>
        <p:sp>
          <p:nvSpPr>
            <p:cNvPr id="35852" name="Oval 5"/>
            <p:cNvSpPr/>
            <p:nvPr/>
          </p:nvSpPr>
          <p:spPr>
            <a:xfrm>
              <a:off x="2236764" y="1742101"/>
              <a:ext cx="4684539" cy="1901320"/>
            </a:xfrm>
            <a:prstGeom prst="ellipse">
              <a:avLst/>
            </a:prstGeom>
            <a:solidFill>
              <a:schemeClr val="bg1"/>
            </a:solidFill>
            <a:ln w="9525">
              <a:noFill/>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53" name="Text Box 79"/>
            <p:cNvSpPr txBox="1"/>
            <p:nvPr/>
          </p:nvSpPr>
          <p:spPr>
            <a:xfrm>
              <a:off x="3300774" y="1240001"/>
              <a:ext cx="2505488" cy="46750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b="1" dirty="0">
                  <a:solidFill>
                    <a:srgbClr val="0000FF"/>
                  </a:solidFill>
                  <a:latin typeface="Times New Roman" panose="02020603050405020304" pitchFamily="18" charset="0"/>
                  <a:ea typeface="微软雅黑" panose="020B0503020204020204" pitchFamily="34" charset="-122"/>
                </a:rPr>
                <a:t>互联网的边缘部分</a:t>
              </a:r>
              <a:endParaRPr lang="zh-CN" altLang="en-US" sz="1600" b="1" dirty="0">
                <a:solidFill>
                  <a:srgbClr val="0000FF"/>
                </a:solidFill>
                <a:latin typeface="Times New Roman" panose="02020603050405020304" pitchFamily="18" charset="0"/>
                <a:ea typeface="微软雅黑" panose="020B0503020204020204" pitchFamily="34" charset="-122"/>
              </a:endParaRPr>
            </a:p>
          </p:txBody>
        </p:sp>
        <p:sp>
          <p:nvSpPr>
            <p:cNvPr id="35854" name="Text Box 1523"/>
            <p:cNvSpPr txBox="1"/>
            <p:nvPr/>
          </p:nvSpPr>
          <p:spPr>
            <a:xfrm>
              <a:off x="3319922" y="1842941"/>
              <a:ext cx="877080" cy="38250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rgbClr val="C00000"/>
                  </a:solidFill>
                  <a:latin typeface="Times New Roman" panose="02020603050405020304" pitchFamily="18" charset="0"/>
                  <a:ea typeface="微软雅黑" panose="020B0503020204020204" pitchFamily="34" charset="-122"/>
                </a:rPr>
                <a:t>路由器</a:t>
              </a:r>
              <a:endParaRPr lang="zh-CN" altLang="en-US" sz="1200" b="1" dirty="0">
                <a:solidFill>
                  <a:srgbClr val="C00000"/>
                </a:solidFill>
                <a:latin typeface="Times New Roman" panose="02020603050405020304" pitchFamily="18" charset="0"/>
                <a:ea typeface="微软雅黑" panose="020B0503020204020204" pitchFamily="34" charset="-122"/>
              </a:endParaRPr>
            </a:p>
          </p:txBody>
        </p:sp>
        <p:sp>
          <p:nvSpPr>
            <p:cNvPr id="35855" name="Text Box 1523"/>
            <p:cNvSpPr txBox="1"/>
            <p:nvPr/>
          </p:nvSpPr>
          <p:spPr>
            <a:xfrm>
              <a:off x="2775188" y="2508607"/>
              <a:ext cx="492936" cy="27759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rgbClr val="0000FF"/>
                  </a:solidFill>
                  <a:latin typeface="Times New Roman" panose="02020603050405020304" pitchFamily="18" charset="0"/>
                  <a:ea typeface="微软雅黑" panose="020B0503020204020204" pitchFamily="34" charset="-122"/>
                </a:rPr>
                <a:t>网络</a:t>
              </a:r>
              <a:endParaRPr lang="zh-CN" altLang="en-US" sz="1200" b="1" dirty="0">
                <a:solidFill>
                  <a:srgbClr val="0000FF"/>
                </a:solidFill>
                <a:latin typeface="Times New Roman" panose="02020603050405020304" pitchFamily="18" charset="0"/>
                <a:ea typeface="微软雅黑" panose="020B0503020204020204" pitchFamily="34" charset="-122"/>
              </a:endParaRPr>
            </a:p>
          </p:txBody>
        </p:sp>
        <p:cxnSp>
          <p:nvCxnSpPr>
            <p:cNvPr id="11" name="直接连接符 10"/>
            <p:cNvCxnSpPr/>
            <p:nvPr/>
          </p:nvCxnSpPr>
          <p:spPr>
            <a:xfrm flipV="1">
              <a:off x="3829114" y="2242472"/>
              <a:ext cx="726827" cy="7889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167323" y="3210766"/>
              <a:ext cx="1071833" cy="1096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15964" y="2173289"/>
              <a:ext cx="1118900" cy="32373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327609" y="3081385"/>
              <a:ext cx="517467" cy="13900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198733" y="2335157"/>
              <a:ext cx="570758" cy="22552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509041" y="3010286"/>
              <a:ext cx="570758" cy="22552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996091" y="2603380"/>
              <a:ext cx="113348" cy="33787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3126458" y="2702276"/>
              <a:ext cx="113348" cy="33787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pic>
          <p:nvPicPr>
            <p:cNvPr id="35864" name="Picture 70"/>
            <p:cNvPicPr/>
            <p:nvPr/>
          </p:nvPicPr>
          <p:blipFill>
            <a:blip r:embed="rId1"/>
            <a:stretch>
              <a:fillRect/>
            </a:stretch>
          </p:blipFill>
          <p:spPr>
            <a:xfrm>
              <a:off x="5906628" y="2899054"/>
              <a:ext cx="377485" cy="245164"/>
            </a:xfrm>
            <a:prstGeom prst="rect">
              <a:avLst/>
            </a:prstGeom>
            <a:noFill/>
            <a:ln w="9525">
              <a:noFill/>
            </a:ln>
          </p:spPr>
        </p:pic>
        <p:pic>
          <p:nvPicPr>
            <p:cNvPr id="35865" name="Picture 69"/>
            <p:cNvPicPr/>
            <p:nvPr/>
          </p:nvPicPr>
          <p:blipFill>
            <a:blip r:embed="rId1"/>
            <a:stretch>
              <a:fillRect/>
            </a:stretch>
          </p:blipFill>
          <p:spPr>
            <a:xfrm>
              <a:off x="4553649" y="3144219"/>
              <a:ext cx="377485" cy="245164"/>
            </a:xfrm>
            <a:prstGeom prst="rect">
              <a:avLst/>
            </a:prstGeom>
            <a:noFill/>
            <a:ln w="9525">
              <a:noFill/>
            </a:ln>
          </p:spPr>
        </p:pic>
        <p:cxnSp>
          <p:nvCxnSpPr>
            <p:cNvPr id="21" name="直接连接符 20"/>
            <p:cNvCxnSpPr/>
            <p:nvPr/>
          </p:nvCxnSpPr>
          <p:spPr>
            <a:xfrm flipH="1" flipV="1">
              <a:off x="3734378" y="2295964"/>
              <a:ext cx="112810" cy="85537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35867" name="Text Box 78"/>
            <p:cNvSpPr txBox="1"/>
            <p:nvPr/>
          </p:nvSpPr>
          <p:spPr>
            <a:xfrm>
              <a:off x="3711766" y="2551414"/>
              <a:ext cx="1826457" cy="3385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600" b="1" dirty="0">
                  <a:solidFill>
                    <a:srgbClr val="CC00CC"/>
                  </a:solidFill>
                  <a:latin typeface="Times New Roman" panose="02020603050405020304" pitchFamily="18" charset="0"/>
                  <a:ea typeface="微软雅黑" panose="020B0503020204020204" pitchFamily="34" charset="-122"/>
                </a:rPr>
                <a:t>互联网的核心部分</a:t>
              </a:r>
              <a:endParaRPr lang="zh-CN" altLang="en-US" sz="1600" b="1" dirty="0">
                <a:solidFill>
                  <a:srgbClr val="CC00CC"/>
                </a:solidFill>
                <a:latin typeface="Times New Roman" panose="02020603050405020304" pitchFamily="18" charset="0"/>
                <a:ea typeface="微软雅黑" panose="020B0503020204020204" pitchFamily="34" charset="-122"/>
              </a:endParaRPr>
            </a:p>
          </p:txBody>
        </p:sp>
        <p:cxnSp>
          <p:nvCxnSpPr>
            <p:cNvPr id="23" name="直接连接符 22"/>
            <p:cNvCxnSpPr/>
            <p:nvPr/>
          </p:nvCxnSpPr>
          <p:spPr>
            <a:xfrm flipV="1">
              <a:off x="5435194" y="2256354"/>
              <a:ext cx="55682" cy="88199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5869" name="Group 162"/>
            <p:cNvGrpSpPr/>
            <p:nvPr/>
          </p:nvGrpSpPr>
          <p:grpSpPr>
            <a:xfrm>
              <a:off x="4281237" y="2016981"/>
              <a:ext cx="736809" cy="400824"/>
              <a:chOff x="130" y="1123"/>
              <a:chExt cx="568" cy="309"/>
            </a:xfrm>
          </p:grpSpPr>
          <p:sp>
            <p:nvSpPr>
              <p:cNvPr id="35926" name="Oval 9"/>
              <p:cNvSpPr/>
              <p:nvPr/>
            </p:nvSpPr>
            <p:spPr>
              <a:xfrm rot="-448665">
                <a:off x="247" y="1123"/>
                <a:ext cx="249" cy="86"/>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7" name="Oval 10"/>
              <p:cNvSpPr/>
              <p:nvPr/>
            </p:nvSpPr>
            <p:spPr>
              <a:xfrm rot="451335">
                <a:off x="458" y="1131"/>
                <a:ext cx="168" cy="69"/>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8" name="Oval 11"/>
              <p:cNvSpPr/>
              <p:nvPr/>
            </p:nvSpPr>
            <p:spPr>
              <a:xfrm rot="1051335">
                <a:off x="551" y="1191"/>
                <a:ext cx="147" cy="81"/>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9" name="Oval 12"/>
              <p:cNvSpPr/>
              <p:nvPr/>
            </p:nvSpPr>
            <p:spPr>
              <a:xfrm rot="-2008665">
                <a:off x="516" y="1275"/>
                <a:ext cx="178" cy="100"/>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30" name="Oval 13"/>
              <p:cNvSpPr/>
              <p:nvPr/>
            </p:nvSpPr>
            <p:spPr>
              <a:xfrm rot="-448665">
                <a:off x="303" y="1305"/>
                <a:ext cx="288" cy="127"/>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31" name="Oval 14"/>
              <p:cNvSpPr/>
              <p:nvPr/>
            </p:nvSpPr>
            <p:spPr>
              <a:xfrm rot="631335">
                <a:off x="183" y="1329"/>
                <a:ext cx="162"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32" name="Oval 15"/>
              <p:cNvSpPr/>
              <p:nvPr/>
            </p:nvSpPr>
            <p:spPr>
              <a:xfrm rot="-448665">
                <a:off x="130" y="1272"/>
                <a:ext cx="133"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33" name="Oval 16"/>
              <p:cNvSpPr/>
              <p:nvPr/>
            </p:nvSpPr>
            <p:spPr>
              <a:xfrm rot="-2308665">
                <a:off x="143" y="1202"/>
                <a:ext cx="181"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34" name="Freeform 17"/>
              <p:cNvSpPr/>
              <p:nvPr/>
            </p:nvSpPr>
            <p:spPr>
              <a:xfrm rot="-448665">
                <a:off x="190" y="1173"/>
                <a:ext cx="451" cy="216"/>
              </a:xfrm>
              <a:custGeom>
                <a:avLst/>
                <a:gdLst>
                  <a:gd name="txL" fmla="*/ 0 w 738"/>
                  <a:gd name="txT" fmla="*/ 0 h 407"/>
                  <a:gd name="txR" fmla="*/ 738 w 738"/>
                  <a:gd name="txB" fmla="*/ 407 h 407"/>
                </a:gdLst>
                <a:ahLst/>
                <a:cxnLst>
                  <a:cxn ang="0">
                    <a:pos x="40" y="23"/>
                  </a:cxn>
                  <a:cxn ang="0">
                    <a:pos x="54" y="22"/>
                  </a:cxn>
                  <a:cxn ang="0">
                    <a:pos x="68" y="20"/>
                  </a:cxn>
                  <a:cxn ang="0">
                    <a:pos x="80" y="19"/>
                  </a:cxn>
                  <a:cxn ang="0">
                    <a:pos x="89" y="13"/>
                  </a:cxn>
                  <a:cxn ang="0">
                    <a:pos x="76" y="12"/>
                  </a:cxn>
                  <a:cxn ang="0">
                    <a:pos x="64" y="13"/>
                  </a:cxn>
                  <a:cxn ang="0">
                    <a:pos x="58" y="13"/>
                  </a:cxn>
                  <a:cxn ang="0">
                    <a:pos x="70" y="7"/>
                  </a:cxn>
                  <a:cxn ang="0">
                    <a:pos x="84" y="4"/>
                  </a:cxn>
                  <a:cxn ang="0">
                    <a:pos x="97" y="3"/>
                  </a:cxn>
                  <a:cxn ang="0">
                    <a:pos x="108" y="2"/>
                  </a:cxn>
                  <a:cxn ang="0">
                    <a:pos x="120" y="0"/>
                  </a:cxn>
                  <a:cxn ang="0">
                    <a:pos x="133" y="0"/>
                  </a:cxn>
                  <a:cxn ang="0">
                    <a:pos x="145" y="0"/>
                  </a:cxn>
                  <a:cxn ang="0">
                    <a:pos x="173" y="0"/>
                  </a:cxn>
                  <a:cxn ang="0">
                    <a:pos x="189" y="0"/>
                  </a:cxn>
                  <a:cxn ang="0">
                    <a:pos x="203" y="4"/>
                  </a:cxn>
                  <a:cxn ang="0">
                    <a:pos x="213" y="10"/>
                  </a:cxn>
                  <a:cxn ang="0">
                    <a:pos x="226" y="14"/>
                  </a:cxn>
                  <a:cxn ang="0">
                    <a:pos x="237" y="16"/>
                  </a:cxn>
                  <a:cxn ang="0">
                    <a:pos x="249" y="22"/>
                  </a:cxn>
                  <a:cxn ang="0">
                    <a:pos x="259" y="28"/>
                  </a:cxn>
                  <a:cxn ang="0">
                    <a:pos x="267" y="36"/>
                  </a:cxn>
                  <a:cxn ang="0">
                    <a:pos x="270" y="46"/>
                  </a:cxn>
                  <a:cxn ang="0">
                    <a:pos x="271" y="55"/>
                  </a:cxn>
                  <a:cxn ang="0">
                    <a:pos x="271" y="64"/>
                  </a:cxn>
                  <a:cxn ang="0">
                    <a:pos x="271" y="72"/>
                  </a:cxn>
                  <a:cxn ang="0">
                    <a:pos x="275" y="81"/>
                  </a:cxn>
                  <a:cxn ang="0">
                    <a:pos x="275" y="90"/>
                  </a:cxn>
                  <a:cxn ang="0">
                    <a:pos x="267" y="98"/>
                  </a:cxn>
                  <a:cxn ang="0">
                    <a:pos x="253" y="103"/>
                  </a:cxn>
                  <a:cxn ang="0">
                    <a:pos x="241" y="107"/>
                  </a:cxn>
                  <a:cxn ang="0">
                    <a:pos x="229" y="111"/>
                  </a:cxn>
                  <a:cxn ang="0">
                    <a:pos x="217" y="113"/>
                  </a:cxn>
                  <a:cxn ang="0">
                    <a:pos x="201" y="114"/>
                  </a:cxn>
                  <a:cxn ang="0">
                    <a:pos x="187" y="114"/>
                  </a:cxn>
                  <a:cxn ang="0">
                    <a:pos x="175" y="114"/>
                  </a:cxn>
                  <a:cxn ang="0">
                    <a:pos x="163" y="114"/>
                  </a:cxn>
                  <a:cxn ang="0">
                    <a:pos x="150" y="114"/>
                  </a:cxn>
                  <a:cxn ang="0">
                    <a:pos x="139" y="114"/>
                  </a:cxn>
                  <a:cxn ang="0">
                    <a:pos x="127" y="114"/>
                  </a:cxn>
                  <a:cxn ang="0">
                    <a:pos x="115" y="114"/>
                  </a:cxn>
                  <a:cxn ang="0">
                    <a:pos x="100" y="114"/>
                  </a:cxn>
                  <a:cxn ang="0">
                    <a:pos x="89" y="114"/>
                  </a:cxn>
                  <a:cxn ang="0">
                    <a:pos x="76" y="114"/>
                  </a:cxn>
                  <a:cxn ang="0">
                    <a:pos x="64" y="110"/>
                  </a:cxn>
                  <a:cxn ang="0">
                    <a:pos x="53" y="107"/>
                  </a:cxn>
                  <a:cxn ang="0">
                    <a:pos x="40" y="103"/>
                  </a:cxn>
                  <a:cxn ang="0">
                    <a:pos x="31" y="96"/>
                  </a:cxn>
                  <a:cxn ang="0">
                    <a:pos x="22" y="90"/>
                  </a:cxn>
                  <a:cxn ang="0">
                    <a:pos x="14" y="81"/>
                  </a:cxn>
                  <a:cxn ang="0">
                    <a:pos x="6" y="71"/>
                  </a:cxn>
                  <a:cxn ang="0">
                    <a:pos x="0" y="61"/>
                  </a:cxn>
                  <a:cxn ang="0">
                    <a:pos x="0" y="52"/>
                  </a:cxn>
                  <a:cxn ang="0">
                    <a:pos x="2" y="42"/>
                  </a:cxn>
                  <a:cxn ang="0">
                    <a:pos x="10" y="34"/>
                  </a:cxn>
                  <a:cxn ang="0">
                    <a:pos x="20" y="30"/>
                  </a:cxn>
                  <a:cxn ang="0">
                    <a:pos x="32" y="28"/>
                  </a:cxn>
                  <a:cxn ang="0">
                    <a:pos x="42" y="23"/>
                  </a:cxn>
                  <a:cxn ang="0">
                    <a:pos x="48" y="28"/>
                  </a:cxn>
                </a:cxnLst>
                <a:rect l="txL" t="txT" r="txR" b="tx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alpha val="100000"/>
                </a:srgbClr>
              </a:solidFill>
              <a:ln w="9525">
                <a:noFill/>
              </a:ln>
            </p:spPr>
            <p:txBody>
              <a:bodyPr/>
              <a:p>
                <a:endParaRPr lang="zh-CN" altLang="en-US"/>
              </a:p>
            </p:txBody>
          </p:sp>
          <p:sp>
            <p:nvSpPr>
              <p:cNvPr id="35935" name="Freeform 18"/>
              <p:cNvSpPr/>
              <p:nvPr/>
            </p:nvSpPr>
            <p:spPr>
              <a:xfrm rot="-448665">
                <a:off x="266" y="1172"/>
                <a:ext cx="72" cy="63"/>
              </a:xfrm>
              <a:custGeom>
                <a:avLst/>
                <a:gdLst>
                  <a:gd name="txL" fmla="*/ 0 w 117"/>
                  <a:gd name="txT" fmla="*/ 0 h 118"/>
                  <a:gd name="txR" fmla="*/ 117 w 117"/>
                  <a:gd name="txB" fmla="*/ 118 h 118"/>
                </a:gdLst>
                <a:ahLst/>
                <a:cxnLst>
                  <a:cxn ang="0">
                    <a:pos x="2" y="19"/>
                  </a:cxn>
                  <a:cxn ang="0">
                    <a:pos x="0" y="14"/>
                  </a:cxn>
                  <a:cxn ang="0">
                    <a:pos x="0" y="10"/>
                  </a:cxn>
                  <a:cxn ang="0">
                    <a:pos x="6" y="7"/>
                  </a:cxn>
                  <a:cxn ang="0">
                    <a:pos x="12" y="4"/>
                  </a:cxn>
                  <a:cxn ang="0">
                    <a:pos x="18" y="0"/>
                  </a:cxn>
                  <a:cxn ang="0">
                    <a:pos x="24" y="0"/>
                  </a:cxn>
                  <a:cxn ang="0">
                    <a:pos x="30" y="0"/>
                  </a:cxn>
                  <a:cxn ang="0">
                    <a:pos x="32" y="4"/>
                  </a:cxn>
                  <a:cxn ang="0">
                    <a:pos x="36" y="9"/>
                  </a:cxn>
                  <a:cxn ang="0">
                    <a:pos x="40" y="13"/>
                  </a:cxn>
                  <a:cxn ang="0">
                    <a:pos x="42" y="18"/>
                  </a:cxn>
                  <a:cxn ang="0">
                    <a:pos x="44" y="22"/>
                  </a:cxn>
                  <a:cxn ang="0">
                    <a:pos x="44" y="26"/>
                  </a:cxn>
                  <a:cxn ang="0">
                    <a:pos x="44" y="30"/>
                  </a:cxn>
                  <a:cxn ang="0">
                    <a:pos x="38" y="33"/>
                  </a:cxn>
                  <a:cxn ang="0">
                    <a:pos x="32" y="33"/>
                  </a:cxn>
                  <a:cxn ang="0">
                    <a:pos x="26" y="33"/>
                  </a:cxn>
                  <a:cxn ang="0">
                    <a:pos x="20" y="33"/>
                  </a:cxn>
                  <a:cxn ang="0">
                    <a:pos x="14" y="32"/>
                  </a:cxn>
                  <a:cxn ang="0">
                    <a:pos x="8" y="29"/>
                  </a:cxn>
                  <a:cxn ang="0">
                    <a:pos x="4" y="25"/>
                  </a:cxn>
                  <a:cxn ang="0">
                    <a:pos x="2" y="20"/>
                  </a:cxn>
                  <a:cxn ang="0">
                    <a:pos x="2" y="19"/>
                  </a:cxn>
                </a:cxnLst>
                <a:rect l="txL" t="txT" r="txR" b="tx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alpha val="100000"/>
                </a:srgbClr>
              </a:solidFill>
              <a:ln w="9525">
                <a:noFill/>
              </a:ln>
            </p:spPr>
            <p:txBody>
              <a:bodyPr/>
              <a:p>
                <a:endParaRPr lang="zh-CN" altLang="en-US"/>
              </a:p>
            </p:txBody>
          </p:sp>
          <p:sp>
            <p:nvSpPr>
              <p:cNvPr id="35936" name="Freeform 19"/>
              <p:cNvSpPr/>
              <p:nvPr/>
            </p:nvSpPr>
            <p:spPr>
              <a:xfrm rot="-448665">
                <a:off x="430" y="1135"/>
                <a:ext cx="50" cy="46"/>
              </a:xfrm>
              <a:custGeom>
                <a:avLst/>
                <a:gdLst>
                  <a:gd name="txL" fmla="*/ 0 w 82"/>
                  <a:gd name="txT" fmla="*/ 0 h 87"/>
                  <a:gd name="txR" fmla="*/ 82 w 82"/>
                  <a:gd name="txB" fmla="*/ 87 h 87"/>
                </a:gdLst>
                <a:ahLst/>
                <a:cxnLst>
                  <a:cxn ang="0">
                    <a:pos x="0" y="0"/>
                  </a:cxn>
                  <a:cxn ang="0">
                    <a:pos x="6" y="3"/>
                  </a:cxn>
                  <a:cxn ang="0">
                    <a:pos x="12" y="6"/>
                  </a:cxn>
                  <a:cxn ang="0">
                    <a:pos x="18" y="6"/>
                  </a:cxn>
                  <a:cxn ang="0">
                    <a:pos x="24" y="8"/>
                  </a:cxn>
                  <a:cxn ang="0">
                    <a:pos x="28" y="13"/>
                  </a:cxn>
                  <a:cxn ang="0">
                    <a:pos x="30" y="17"/>
                  </a:cxn>
                  <a:cxn ang="0">
                    <a:pos x="30" y="21"/>
                  </a:cxn>
                  <a:cxn ang="0">
                    <a:pos x="24" y="24"/>
                  </a:cxn>
                  <a:cxn ang="0">
                    <a:pos x="18" y="24"/>
                  </a:cxn>
                  <a:cxn ang="0">
                    <a:pos x="10" y="23"/>
                  </a:cxn>
                  <a:cxn ang="0">
                    <a:pos x="4" y="20"/>
                  </a:cxn>
                  <a:cxn ang="0">
                    <a:pos x="2" y="16"/>
                  </a:cxn>
                  <a:cxn ang="0">
                    <a:pos x="0" y="11"/>
                  </a:cxn>
                  <a:cxn ang="0">
                    <a:pos x="0" y="7"/>
                  </a:cxn>
                  <a:cxn ang="0">
                    <a:pos x="4" y="3"/>
                  </a:cxn>
                  <a:cxn ang="0">
                    <a:pos x="0" y="0"/>
                  </a:cxn>
                </a:cxnLst>
                <a:rect l="txL" t="txT" r="txR" b="tx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alpha val="100000"/>
                </a:srgbClr>
              </a:solidFill>
              <a:ln w="9525">
                <a:noFill/>
              </a:ln>
            </p:spPr>
            <p:txBody>
              <a:bodyPr/>
              <a:p>
                <a:endParaRPr lang="zh-CN" altLang="en-US"/>
              </a:p>
            </p:txBody>
          </p:sp>
        </p:grpSp>
        <p:pic>
          <p:nvPicPr>
            <p:cNvPr id="35870" name="Picture 68"/>
            <p:cNvPicPr/>
            <p:nvPr/>
          </p:nvPicPr>
          <p:blipFill>
            <a:blip r:embed="rId1"/>
            <a:stretch>
              <a:fillRect/>
            </a:stretch>
          </p:blipFill>
          <p:spPr>
            <a:xfrm>
              <a:off x="3148782" y="2962615"/>
              <a:ext cx="377485" cy="245164"/>
            </a:xfrm>
            <a:prstGeom prst="rect">
              <a:avLst/>
            </a:prstGeom>
            <a:noFill/>
            <a:ln w="9525">
              <a:noFill/>
            </a:ln>
          </p:spPr>
        </p:pic>
        <p:pic>
          <p:nvPicPr>
            <p:cNvPr id="35871" name="Picture 71"/>
            <p:cNvPicPr/>
            <p:nvPr/>
          </p:nvPicPr>
          <p:blipFill>
            <a:blip r:embed="rId1"/>
            <a:stretch>
              <a:fillRect/>
            </a:stretch>
          </p:blipFill>
          <p:spPr>
            <a:xfrm>
              <a:off x="5302133" y="2214150"/>
              <a:ext cx="377485" cy="245164"/>
            </a:xfrm>
            <a:prstGeom prst="rect">
              <a:avLst/>
            </a:prstGeom>
            <a:noFill/>
            <a:ln w="9525">
              <a:noFill/>
            </a:ln>
          </p:spPr>
        </p:pic>
        <p:grpSp>
          <p:nvGrpSpPr>
            <p:cNvPr id="35872" name="Group 138"/>
            <p:cNvGrpSpPr/>
            <p:nvPr/>
          </p:nvGrpSpPr>
          <p:grpSpPr>
            <a:xfrm>
              <a:off x="5059557" y="2958724"/>
              <a:ext cx="736809" cy="400824"/>
              <a:chOff x="130" y="1123"/>
              <a:chExt cx="568" cy="309"/>
            </a:xfrm>
          </p:grpSpPr>
          <p:sp>
            <p:nvSpPr>
              <p:cNvPr id="35915" name="Oval 9"/>
              <p:cNvSpPr/>
              <p:nvPr/>
            </p:nvSpPr>
            <p:spPr>
              <a:xfrm rot="-448665">
                <a:off x="247" y="1123"/>
                <a:ext cx="249" cy="86"/>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6" name="Oval 10"/>
              <p:cNvSpPr/>
              <p:nvPr/>
            </p:nvSpPr>
            <p:spPr>
              <a:xfrm rot="451335">
                <a:off x="458" y="1131"/>
                <a:ext cx="168" cy="69"/>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7" name="Oval 11"/>
              <p:cNvSpPr/>
              <p:nvPr/>
            </p:nvSpPr>
            <p:spPr>
              <a:xfrm rot="1051335">
                <a:off x="551" y="1191"/>
                <a:ext cx="147" cy="81"/>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8" name="Oval 12"/>
              <p:cNvSpPr/>
              <p:nvPr/>
            </p:nvSpPr>
            <p:spPr>
              <a:xfrm rot="-2008665">
                <a:off x="516" y="1275"/>
                <a:ext cx="178" cy="100"/>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9" name="Oval 13"/>
              <p:cNvSpPr/>
              <p:nvPr/>
            </p:nvSpPr>
            <p:spPr>
              <a:xfrm rot="-448665">
                <a:off x="303" y="1305"/>
                <a:ext cx="288" cy="127"/>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0" name="Oval 14"/>
              <p:cNvSpPr/>
              <p:nvPr/>
            </p:nvSpPr>
            <p:spPr>
              <a:xfrm rot="631335">
                <a:off x="183" y="1329"/>
                <a:ext cx="162"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1" name="Oval 15"/>
              <p:cNvSpPr/>
              <p:nvPr/>
            </p:nvSpPr>
            <p:spPr>
              <a:xfrm rot="-448665">
                <a:off x="130" y="1272"/>
                <a:ext cx="133"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2" name="Oval 16"/>
              <p:cNvSpPr/>
              <p:nvPr/>
            </p:nvSpPr>
            <p:spPr>
              <a:xfrm rot="-2308665">
                <a:off x="143" y="1202"/>
                <a:ext cx="181"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23" name="Freeform 17"/>
              <p:cNvSpPr/>
              <p:nvPr/>
            </p:nvSpPr>
            <p:spPr>
              <a:xfrm rot="-448665">
                <a:off x="190" y="1173"/>
                <a:ext cx="451" cy="216"/>
              </a:xfrm>
              <a:custGeom>
                <a:avLst/>
                <a:gdLst>
                  <a:gd name="txL" fmla="*/ 0 w 738"/>
                  <a:gd name="txT" fmla="*/ 0 h 407"/>
                  <a:gd name="txR" fmla="*/ 738 w 738"/>
                  <a:gd name="txB" fmla="*/ 407 h 407"/>
                </a:gdLst>
                <a:ahLst/>
                <a:cxnLst>
                  <a:cxn ang="0">
                    <a:pos x="40" y="23"/>
                  </a:cxn>
                  <a:cxn ang="0">
                    <a:pos x="54" y="22"/>
                  </a:cxn>
                  <a:cxn ang="0">
                    <a:pos x="68" y="20"/>
                  </a:cxn>
                  <a:cxn ang="0">
                    <a:pos x="80" y="19"/>
                  </a:cxn>
                  <a:cxn ang="0">
                    <a:pos x="89" y="13"/>
                  </a:cxn>
                  <a:cxn ang="0">
                    <a:pos x="76" y="12"/>
                  </a:cxn>
                  <a:cxn ang="0">
                    <a:pos x="64" y="13"/>
                  </a:cxn>
                  <a:cxn ang="0">
                    <a:pos x="58" y="13"/>
                  </a:cxn>
                  <a:cxn ang="0">
                    <a:pos x="70" y="7"/>
                  </a:cxn>
                  <a:cxn ang="0">
                    <a:pos x="84" y="4"/>
                  </a:cxn>
                  <a:cxn ang="0">
                    <a:pos x="97" y="3"/>
                  </a:cxn>
                  <a:cxn ang="0">
                    <a:pos x="108" y="2"/>
                  </a:cxn>
                  <a:cxn ang="0">
                    <a:pos x="120" y="0"/>
                  </a:cxn>
                  <a:cxn ang="0">
                    <a:pos x="133" y="0"/>
                  </a:cxn>
                  <a:cxn ang="0">
                    <a:pos x="145" y="0"/>
                  </a:cxn>
                  <a:cxn ang="0">
                    <a:pos x="173" y="0"/>
                  </a:cxn>
                  <a:cxn ang="0">
                    <a:pos x="189" y="0"/>
                  </a:cxn>
                  <a:cxn ang="0">
                    <a:pos x="203" y="4"/>
                  </a:cxn>
                  <a:cxn ang="0">
                    <a:pos x="213" y="10"/>
                  </a:cxn>
                  <a:cxn ang="0">
                    <a:pos x="226" y="14"/>
                  </a:cxn>
                  <a:cxn ang="0">
                    <a:pos x="237" y="16"/>
                  </a:cxn>
                  <a:cxn ang="0">
                    <a:pos x="249" y="22"/>
                  </a:cxn>
                  <a:cxn ang="0">
                    <a:pos x="259" y="28"/>
                  </a:cxn>
                  <a:cxn ang="0">
                    <a:pos x="267" y="36"/>
                  </a:cxn>
                  <a:cxn ang="0">
                    <a:pos x="270" y="46"/>
                  </a:cxn>
                  <a:cxn ang="0">
                    <a:pos x="271" y="55"/>
                  </a:cxn>
                  <a:cxn ang="0">
                    <a:pos x="271" y="64"/>
                  </a:cxn>
                  <a:cxn ang="0">
                    <a:pos x="271" y="72"/>
                  </a:cxn>
                  <a:cxn ang="0">
                    <a:pos x="275" y="81"/>
                  </a:cxn>
                  <a:cxn ang="0">
                    <a:pos x="275" y="90"/>
                  </a:cxn>
                  <a:cxn ang="0">
                    <a:pos x="267" y="98"/>
                  </a:cxn>
                  <a:cxn ang="0">
                    <a:pos x="253" y="103"/>
                  </a:cxn>
                  <a:cxn ang="0">
                    <a:pos x="241" y="107"/>
                  </a:cxn>
                  <a:cxn ang="0">
                    <a:pos x="229" y="111"/>
                  </a:cxn>
                  <a:cxn ang="0">
                    <a:pos x="217" y="113"/>
                  </a:cxn>
                  <a:cxn ang="0">
                    <a:pos x="201" y="114"/>
                  </a:cxn>
                  <a:cxn ang="0">
                    <a:pos x="187" y="114"/>
                  </a:cxn>
                  <a:cxn ang="0">
                    <a:pos x="175" y="114"/>
                  </a:cxn>
                  <a:cxn ang="0">
                    <a:pos x="163" y="114"/>
                  </a:cxn>
                  <a:cxn ang="0">
                    <a:pos x="150" y="114"/>
                  </a:cxn>
                  <a:cxn ang="0">
                    <a:pos x="139" y="114"/>
                  </a:cxn>
                  <a:cxn ang="0">
                    <a:pos x="127" y="114"/>
                  </a:cxn>
                  <a:cxn ang="0">
                    <a:pos x="115" y="114"/>
                  </a:cxn>
                  <a:cxn ang="0">
                    <a:pos x="100" y="114"/>
                  </a:cxn>
                  <a:cxn ang="0">
                    <a:pos x="89" y="114"/>
                  </a:cxn>
                  <a:cxn ang="0">
                    <a:pos x="76" y="114"/>
                  </a:cxn>
                  <a:cxn ang="0">
                    <a:pos x="64" y="110"/>
                  </a:cxn>
                  <a:cxn ang="0">
                    <a:pos x="53" y="107"/>
                  </a:cxn>
                  <a:cxn ang="0">
                    <a:pos x="40" y="103"/>
                  </a:cxn>
                  <a:cxn ang="0">
                    <a:pos x="31" y="96"/>
                  </a:cxn>
                  <a:cxn ang="0">
                    <a:pos x="22" y="90"/>
                  </a:cxn>
                  <a:cxn ang="0">
                    <a:pos x="14" y="81"/>
                  </a:cxn>
                  <a:cxn ang="0">
                    <a:pos x="6" y="71"/>
                  </a:cxn>
                  <a:cxn ang="0">
                    <a:pos x="0" y="61"/>
                  </a:cxn>
                  <a:cxn ang="0">
                    <a:pos x="0" y="52"/>
                  </a:cxn>
                  <a:cxn ang="0">
                    <a:pos x="2" y="42"/>
                  </a:cxn>
                  <a:cxn ang="0">
                    <a:pos x="10" y="34"/>
                  </a:cxn>
                  <a:cxn ang="0">
                    <a:pos x="20" y="30"/>
                  </a:cxn>
                  <a:cxn ang="0">
                    <a:pos x="32" y="28"/>
                  </a:cxn>
                  <a:cxn ang="0">
                    <a:pos x="42" y="23"/>
                  </a:cxn>
                  <a:cxn ang="0">
                    <a:pos x="48" y="28"/>
                  </a:cxn>
                </a:cxnLst>
                <a:rect l="txL" t="txT" r="txR" b="tx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alpha val="100000"/>
                </a:srgbClr>
              </a:solidFill>
              <a:ln w="9525">
                <a:noFill/>
              </a:ln>
            </p:spPr>
            <p:txBody>
              <a:bodyPr/>
              <a:p>
                <a:endParaRPr lang="zh-CN" altLang="en-US"/>
              </a:p>
            </p:txBody>
          </p:sp>
          <p:sp>
            <p:nvSpPr>
              <p:cNvPr id="35924" name="Freeform 18"/>
              <p:cNvSpPr/>
              <p:nvPr/>
            </p:nvSpPr>
            <p:spPr>
              <a:xfrm rot="-448665">
                <a:off x="266" y="1172"/>
                <a:ext cx="72" cy="63"/>
              </a:xfrm>
              <a:custGeom>
                <a:avLst/>
                <a:gdLst>
                  <a:gd name="txL" fmla="*/ 0 w 117"/>
                  <a:gd name="txT" fmla="*/ 0 h 118"/>
                  <a:gd name="txR" fmla="*/ 117 w 117"/>
                  <a:gd name="txB" fmla="*/ 118 h 118"/>
                </a:gdLst>
                <a:ahLst/>
                <a:cxnLst>
                  <a:cxn ang="0">
                    <a:pos x="2" y="19"/>
                  </a:cxn>
                  <a:cxn ang="0">
                    <a:pos x="0" y="14"/>
                  </a:cxn>
                  <a:cxn ang="0">
                    <a:pos x="0" y="10"/>
                  </a:cxn>
                  <a:cxn ang="0">
                    <a:pos x="6" y="7"/>
                  </a:cxn>
                  <a:cxn ang="0">
                    <a:pos x="12" y="4"/>
                  </a:cxn>
                  <a:cxn ang="0">
                    <a:pos x="18" y="0"/>
                  </a:cxn>
                  <a:cxn ang="0">
                    <a:pos x="24" y="0"/>
                  </a:cxn>
                  <a:cxn ang="0">
                    <a:pos x="30" y="0"/>
                  </a:cxn>
                  <a:cxn ang="0">
                    <a:pos x="32" y="4"/>
                  </a:cxn>
                  <a:cxn ang="0">
                    <a:pos x="36" y="9"/>
                  </a:cxn>
                  <a:cxn ang="0">
                    <a:pos x="40" y="13"/>
                  </a:cxn>
                  <a:cxn ang="0">
                    <a:pos x="42" y="18"/>
                  </a:cxn>
                  <a:cxn ang="0">
                    <a:pos x="44" y="22"/>
                  </a:cxn>
                  <a:cxn ang="0">
                    <a:pos x="44" y="26"/>
                  </a:cxn>
                  <a:cxn ang="0">
                    <a:pos x="44" y="30"/>
                  </a:cxn>
                  <a:cxn ang="0">
                    <a:pos x="38" y="33"/>
                  </a:cxn>
                  <a:cxn ang="0">
                    <a:pos x="32" y="33"/>
                  </a:cxn>
                  <a:cxn ang="0">
                    <a:pos x="26" y="33"/>
                  </a:cxn>
                  <a:cxn ang="0">
                    <a:pos x="20" y="33"/>
                  </a:cxn>
                  <a:cxn ang="0">
                    <a:pos x="14" y="32"/>
                  </a:cxn>
                  <a:cxn ang="0">
                    <a:pos x="8" y="29"/>
                  </a:cxn>
                  <a:cxn ang="0">
                    <a:pos x="4" y="25"/>
                  </a:cxn>
                  <a:cxn ang="0">
                    <a:pos x="2" y="20"/>
                  </a:cxn>
                  <a:cxn ang="0">
                    <a:pos x="2" y="19"/>
                  </a:cxn>
                </a:cxnLst>
                <a:rect l="txL" t="txT" r="txR" b="tx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alpha val="100000"/>
                </a:srgbClr>
              </a:solidFill>
              <a:ln w="9525">
                <a:noFill/>
              </a:ln>
            </p:spPr>
            <p:txBody>
              <a:bodyPr/>
              <a:p>
                <a:endParaRPr lang="zh-CN" altLang="en-US"/>
              </a:p>
            </p:txBody>
          </p:sp>
          <p:sp>
            <p:nvSpPr>
              <p:cNvPr id="35925" name="Freeform 19"/>
              <p:cNvSpPr/>
              <p:nvPr/>
            </p:nvSpPr>
            <p:spPr>
              <a:xfrm rot="-448665">
                <a:off x="430" y="1135"/>
                <a:ext cx="50" cy="46"/>
              </a:xfrm>
              <a:custGeom>
                <a:avLst/>
                <a:gdLst>
                  <a:gd name="txL" fmla="*/ 0 w 82"/>
                  <a:gd name="txT" fmla="*/ 0 h 87"/>
                  <a:gd name="txR" fmla="*/ 82 w 82"/>
                  <a:gd name="txB" fmla="*/ 87 h 87"/>
                </a:gdLst>
                <a:ahLst/>
                <a:cxnLst>
                  <a:cxn ang="0">
                    <a:pos x="0" y="0"/>
                  </a:cxn>
                  <a:cxn ang="0">
                    <a:pos x="6" y="3"/>
                  </a:cxn>
                  <a:cxn ang="0">
                    <a:pos x="12" y="6"/>
                  </a:cxn>
                  <a:cxn ang="0">
                    <a:pos x="18" y="6"/>
                  </a:cxn>
                  <a:cxn ang="0">
                    <a:pos x="24" y="8"/>
                  </a:cxn>
                  <a:cxn ang="0">
                    <a:pos x="28" y="13"/>
                  </a:cxn>
                  <a:cxn ang="0">
                    <a:pos x="30" y="17"/>
                  </a:cxn>
                  <a:cxn ang="0">
                    <a:pos x="30" y="21"/>
                  </a:cxn>
                  <a:cxn ang="0">
                    <a:pos x="24" y="24"/>
                  </a:cxn>
                  <a:cxn ang="0">
                    <a:pos x="18" y="24"/>
                  </a:cxn>
                  <a:cxn ang="0">
                    <a:pos x="10" y="23"/>
                  </a:cxn>
                  <a:cxn ang="0">
                    <a:pos x="4" y="20"/>
                  </a:cxn>
                  <a:cxn ang="0">
                    <a:pos x="2" y="16"/>
                  </a:cxn>
                  <a:cxn ang="0">
                    <a:pos x="0" y="11"/>
                  </a:cxn>
                  <a:cxn ang="0">
                    <a:pos x="0" y="7"/>
                  </a:cxn>
                  <a:cxn ang="0">
                    <a:pos x="4" y="3"/>
                  </a:cxn>
                  <a:cxn ang="0">
                    <a:pos x="0" y="0"/>
                  </a:cxn>
                </a:cxnLst>
                <a:rect l="txL" t="txT" r="txR" b="tx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alpha val="100000"/>
                </a:srgbClr>
              </a:solidFill>
              <a:ln w="9525">
                <a:noFill/>
              </a:ln>
            </p:spPr>
            <p:txBody>
              <a:bodyPr/>
              <a:p>
                <a:endParaRPr lang="zh-CN" altLang="en-US"/>
              </a:p>
            </p:txBody>
          </p:sp>
        </p:grpSp>
        <p:grpSp>
          <p:nvGrpSpPr>
            <p:cNvPr id="35873" name="Group 126"/>
            <p:cNvGrpSpPr/>
            <p:nvPr/>
          </p:nvGrpSpPr>
          <p:grpSpPr>
            <a:xfrm>
              <a:off x="3683228" y="2987262"/>
              <a:ext cx="736809" cy="400824"/>
              <a:chOff x="130" y="1123"/>
              <a:chExt cx="568" cy="309"/>
            </a:xfrm>
          </p:grpSpPr>
          <p:sp>
            <p:nvSpPr>
              <p:cNvPr id="35904" name="Oval 9"/>
              <p:cNvSpPr/>
              <p:nvPr/>
            </p:nvSpPr>
            <p:spPr>
              <a:xfrm rot="-448665">
                <a:off x="247" y="1123"/>
                <a:ext cx="249" cy="86"/>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5" name="Oval 10"/>
              <p:cNvSpPr/>
              <p:nvPr/>
            </p:nvSpPr>
            <p:spPr>
              <a:xfrm rot="451335">
                <a:off x="458" y="1131"/>
                <a:ext cx="168" cy="69"/>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6" name="Oval 11"/>
              <p:cNvSpPr/>
              <p:nvPr/>
            </p:nvSpPr>
            <p:spPr>
              <a:xfrm rot="1051335">
                <a:off x="551" y="1191"/>
                <a:ext cx="147" cy="81"/>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7" name="Oval 12"/>
              <p:cNvSpPr/>
              <p:nvPr/>
            </p:nvSpPr>
            <p:spPr>
              <a:xfrm rot="-2008665">
                <a:off x="516" y="1275"/>
                <a:ext cx="178" cy="100"/>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8" name="Oval 13"/>
              <p:cNvSpPr/>
              <p:nvPr/>
            </p:nvSpPr>
            <p:spPr>
              <a:xfrm rot="-448665">
                <a:off x="303" y="1305"/>
                <a:ext cx="288" cy="127"/>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9" name="Oval 14"/>
              <p:cNvSpPr/>
              <p:nvPr/>
            </p:nvSpPr>
            <p:spPr>
              <a:xfrm rot="631335">
                <a:off x="183" y="1329"/>
                <a:ext cx="162"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0" name="Oval 15"/>
              <p:cNvSpPr/>
              <p:nvPr/>
            </p:nvSpPr>
            <p:spPr>
              <a:xfrm rot="-448665">
                <a:off x="130" y="1272"/>
                <a:ext cx="133"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1" name="Oval 16"/>
              <p:cNvSpPr/>
              <p:nvPr/>
            </p:nvSpPr>
            <p:spPr>
              <a:xfrm rot="-2308665">
                <a:off x="143" y="1202"/>
                <a:ext cx="181"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12" name="Freeform 17"/>
              <p:cNvSpPr/>
              <p:nvPr/>
            </p:nvSpPr>
            <p:spPr>
              <a:xfrm rot="-448665">
                <a:off x="190" y="1173"/>
                <a:ext cx="451" cy="216"/>
              </a:xfrm>
              <a:custGeom>
                <a:avLst/>
                <a:gdLst>
                  <a:gd name="txL" fmla="*/ 0 w 738"/>
                  <a:gd name="txT" fmla="*/ 0 h 407"/>
                  <a:gd name="txR" fmla="*/ 738 w 738"/>
                  <a:gd name="txB" fmla="*/ 407 h 407"/>
                </a:gdLst>
                <a:ahLst/>
                <a:cxnLst>
                  <a:cxn ang="0">
                    <a:pos x="40" y="23"/>
                  </a:cxn>
                  <a:cxn ang="0">
                    <a:pos x="54" y="22"/>
                  </a:cxn>
                  <a:cxn ang="0">
                    <a:pos x="68" y="20"/>
                  </a:cxn>
                  <a:cxn ang="0">
                    <a:pos x="80" y="19"/>
                  </a:cxn>
                  <a:cxn ang="0">
                    <a:pos x="89" y="13"/>
                  </a:cxn>
                  <a:cxn ang="0">
                    <a:pos x="76" y="12"/>
                  </a:cxn>
                  <a:cxn ang="0">
                    <a:pos x="64" y="13"/>
                  </a:cxn>
                  <a:cxn ang="0">
                    <a:pos x="58" y="13"/>
                  </a:cxn>
                  <a:cxn ang="0">
                    <a:pos x="70" y="7"/>
                  </a:cxn>
                  <a:cxn ang="0">
                    <a:pos x="84" y="4"/>
                  </a:cxn>
                  <a:cxn ang="0">
                    <a:pos x="97" y="3"/>
                  </a:cxn>
                  <a:cxn ang="0">
                    <a:pos x="108" y="2"/>
                  </a:cxn>
                  <a:cxn ang="0">
                    <a:pos x="120" y="0"/>
                  </a:cxn>
                  <a:cxn ang="0">
                    <a:pos x="133" y="0"/>
                  </a:cxn>
                  <a:cxn ang="0">
                    <a:pos x="145" y="0"/>
                  </a:cxn>
                  <a:cxn ang="0">
                    <a:pos x="173" y="0"/>
                  </a:cxn>
                  <a:cxn ang="0">
                    <a:pos x="189" y="0"/>
                  </a:cxn>
                  <a:cxn ang="0">
                    <a:pos x="203" y="4"/>
                  </a:cxn>
                  <a:cxn ang="0">
                    <a:pos x="213" y="10"/>
                  </a:cxn>
                  <a:cxn ang="0">
                    <a:pos x="226" y="14"/>
                  </a:cxn>
                  <a:cxn ang="0">
                    <a:pos x="237" y="16"/>
                  </a:cxn>
                  <a:cxn ang="0">
                    <a:pos x="249" y="22"/>
                  </a:cxn>
                  <a:cxn ang="0">
                    <a:pos x="259" y="28"/>
                  </a:cxn>
                  <a:cxn ang="0">
                    <a:pos x="267" y="36"/>
                  </a:cxn>
                  <a:cxn ang="0">
                    <a:pos x="270" y="46"/>
                  </a:cxn>
                  <a:cxn ang="0">
                    <a:pos x="271" y="55"/>
                  </a:cxn>
                  <a:cxn ang="0">
                    <a:pos x="271" y="64"/>
                  </a:cxn>
                  <a:cxn ang="0">
                    <a:pos x="271" y="72"/>
                  </a:cxn>
                  <a:cxn ang="0">
                    <a:pos x="275" y="81"/>
                  </a:cxn>
                  <a:cxn ang="0">
                    <a:pos x="275" y="90"/>
                  </a:cxn>
                  <a:cxn ang="0">
                    <a:pos x="267" y="98"/>
                  </a:cxn>
                  <a:cxn ang="0">
                    <a:pos x="253" y="103"/>
                  </a:cxn>
                  <a:cxn ang="0">
                    <a:pos x="241" y="107"/>
                  </a:cxn>
                  <a:cxn ang="0">
                    <a:pos x="229" y="111"/>
                  </a:cxn>
                  <a:cxn ang="0">
                    <a:pos x="217" y="113"/>
                  </a:cxn>
                  <a:cxn ang="0">
                    <a:pos x="201" y="114"/>
                  </a:cxn>
                  <a:cxn ang="0">
                    <a:pos x="187" y="114"/>
                  </a:cxn>
                  <a:cxn ang="0">
                    <a:pos x="175" y="114"/>
                  </a:cxn>
                  <a:cxn ang="0">
                    <a:pos x="163" y="114"/>
                  </a:cxn>
                  <a:cxn ang="0">
                    <a:pos x="150" y="114"/>
                  </a:cxn>
                  <a:cxn ang="0">
                    <a:pos x="139" y="114"/>
                  </a:cxn>
                  <a:cxn ang="0">
                    <a:pos x="127" y="114"/>
                  </a:cxn>
                  <a:cxn ang="0">
                    <a:pos x="115" y="114"/>
                  </a:cxn>
                  <a:cxn ang="0">
                    <a:pos x="100" y="114"/>
                  </a:cxn>
                  <a:cxn ang="0">
                    <a:pos x="89" y="114"/>
                  </a:cxn>
                  <a:cxn ang="0">
                    <a:pos x="76" y="114"/>
                  </a:cxn>
                  <a:cxn ang="0">
                    <a:pos x="64" y="110"/>
                  </a:cxn>
                  <a:cxn ang="0">
                    <a:pos x="53" y="107"/>
                  </a:cxn>
                  <a:cxn ang="0">
                    <a:pos x="40" y="103"/>
                  </a:cxn>
                  <a:cxn ang="0">
                    <a:pos x="31" y="96"/>
                  </a:cxn>
                  <a:cxn ang="0">
                    <a:pos x="22" y="90"/>
                  </a:cxn>
                  <a:cxn ang="0">
                    <a:pos x="14" y="81"/>
                  </a:cxn>
                  <a:cxn ang="0">
                    <a:pos x="6" y="71"/>
                  </a:cxn>
                  <a:cxn ang="0">
                    <a:pos x="0" y="61"/>
                  </a:cxn>
                  <a:cxn ang="0">
                    <a:pos x="0" y="52"/>
                  </a:cxn>
                  <a:cxn ang="0">
                    <a:pos x="2" y="42"/>
                  </a:cxn>
                  <a:cxn ang="0">
                    <a:pos x="10" y="34"/>
                  </a:cxn>
                  <a:cxn ang="0">
                    <a:pos x="20" y="30"/>
                  </a:cxn>
                  <a:cxn ang="0">
                    <a:pos x="32" y="28"/>
                  </a:cxn>
                  <a:cxn ang="0">
                    <a:pos x="42" y="23"/>
                  </a:cxn>
                  <a:cxn ang="0">
                    <a:pos x="48" y="28"/>
                  </a:cxn>
                </a:cxnLst>
                <a:rect l="txL" t="txT" r="txR" b="tx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alpha val="100000"/>
                </a:srgbClr>
              </a:solidFill>
              <a:ln w="9525">
                <a:noFill/>
              </a:ln>
            </p:spPr>
            <p:txBody>
              <a:bodyPr/>
              <a:p>
                <a:endParaRPr lang="zh-CN" altLang="en-US"/>
              </a:p>
            </p:txBody>
          </p:sp>
          <p:sp>
            <p:nvSpPr>
              <p:cNvPr id="35913" name="Freeform 18"/>
              <p:cNvSpPr/>
              <p:nvPr/>
            </p:nvSpPr>
            <p:spPr>
              <a:xfrm rot="-448665">
                <a:off x="266" y="1172"/>
                <a:ext cx="72" cy="63"/>
              </a:xfrm>
              <a:custGeom>
                <a:avLst/>
                <a:gdLst>
                  <a:gd name="txL" fmla="*/ 0 w 117"/>
                  <a:gd name="txT" fmla="*/ 0 h 118"/>
                  <a:gd name="txR" fmla="*/ 117 w 117"/>
                  <a:gd name="txB" fmla="*/ 118 h 118"/>
                </a:gdLst>
                <a:ahLst/>
                <a:cxnLst>
                  <a:cxn ang="0">
                    <a:pos x="2" y="19"/>
                  </a:cxn>
                  <a:cxn ang="0">
                    <a:pos x="0" y="14"/>
                  </a:cxn>
                  <a:cxn ang="0">
                    <a:pos x="0" y="10"/>
                  </a:cxn>
                  <a:cxn ang="0">
                    <a:pos x="6" y="7"/>
                  </a:cxn>
                  <a:cxn ang="0">
                    <a:pos x="12" y="4"/>
                  </a:cxn>
                  <a:cxn ang="0">
                    <a:pos x="18" y="0"/>
                  </a:cxn>
                  <a:cxn ang="0">
                    <a:pos x="24" y="0"/>
                  </a:cxn>
                  <a:cxn ang="0">
                    <a:pos x="30" y="0"/>
                  </a:cxn>
                  <a:cxn ang="0">
                    <a:pos x="32" y="4"/>
                  </a:cxn>
                  <a:cxn ang="0">
                    <a:pos x="36" y="9"/>
                  </a:cxn>
                  <a:cxn ang="0">
                    <a:pos x="40" y="13"/>
                  </a:cxn>
                  <a:cxn ang="0">
                    <a:pos x="42" y="18"/>
                  </a:cxn>
                  <a:cxn ang="0">
                    <a:pos x="44" y="22"/>
                  </a:cxn>
                  <a:cxn ang="0">
                    <a:pos x="44" y="26"/>
                  </a:cxn>
                  <a:cxn ang="0">
                    <a:pos x="44" y="30"/>
                  </a:cxn>
                  <a:cxn ang="0">
                    <a:pos x="38" y="33"/>
                  </a:cxn>
                  <a:cxn ang="0">
                    <a:pos x="32" y="33"/>
                  </a:cxn>
                  <a:cxn ang="0">
                    <a:pos x="26" y="33"/>
                  </a:cxn>
                  <a:cxn ang="0">
                    <a:pos x="20" y="33"/>
                  </a:cxn>
                  <a:cxn ang="0">
                    <a:pos x="14" y="32"/>
                  </a:cxn>
                  <a:cxn ang="0">
                    <a:pos x="8" y="29"/>
                  </a:cxn>
                  <a:cxn ang="0">
                    <a:pos x="4" y="25"/>
                  </a:cxn>
                  <a:cxn ang="0">
                    <a:pos x="2" y="20"/>
                  </a:cxn>
                  <a:cxn ang="0">
                    <a:pos x="2" y="19"/>
                  </a:cxn>
                </a:cxnLst>
                <a:rect l="txL" t="txT" r="txR" b="tx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alpha val="100000"/>
                </a:srgbClr>
              </a:solidFill>
              <a:ln w="9525">
                <a:noFill/>
              </a:ln>
            </p:spPr>
            <p:txBody>
              <a:bodyPr/>
              <a:p>
                <a:endParaRPr lang="zh-CN" altLang="en-US"/>
              </a:p>
            </p:txBody>
          </p:sp>
          <p:sp>
            <p:nvSpPr>
              <p:cNvPr id="35914" name="Freeform 19"/>
              <p:cNvSpPr/>
              <p:nvPr/>
            </p:nvSpPr>
            <p:spPr>
              <a:xfrm rot="-448665">
                <a:off x="430" y="1135"/>
                <a:ext cx="50" cy="46"/>
              </a:xfrm>
              <a:custGeom>
                <a:avLst/>
                <a:gdLst>
                  <a:gd name="txL" fmla="*/ 0 w 82"/>
                  <a:gd name="txT" fmla="*/ 0 h 87"/>
                  <a:gd name="txR" fmla="*/ 82 w 82"/>
                  <a:gd name="txB" fmla="*/ 87 h 87"/>
                </a:gdLst>
                <a:ahLst/>
                <a:cxnLst>
                  <a:cxn ang="0">
                    <a:pos x="0" y="0"/>
                  </a:cxn>
                  <a:cxn ang="0">
                    <a:pos x="6" y="3"/>
                  </a:cxn>
                  <a:cxn ang="0">
                    <a:pos x="12" y="6"/>
                  </a:cxn>
                  <a:cxn ang="0">
                    <a:pos x="18" y="6"/>
                  </a:cxn>
                  <a:cxn ang="0">
                    <a:pos x="24" y="8"/>
                  </a:cxn>
                  <a:cxn ang="0">
                    <a:pos x="28" y="13"/>
                  </a:cxn>
                  <a:cxn ang="0">
                    <a:pos x="30" y="17"/>
                  </a:cxn>
                  <a:cxn ang="0">
                    <a:pos x="30" y="21"/>
                  </a:cxn>
                  <a:cxn ang="0">
                    <a:pos x="24" y="24"/>
                  </a:cxn>
                  <a:cxn ang="0">
                    <a:pos x="18" y="24"/>
                  </a:cxn>
                  <a:cxn ang="0">
                    <a:pos x="10" y="23"/>
                  </a:cxn>
                  <a:cxn ang="0">
                    <a:pos x="4" y="20"/>
                  </a:cxn>
                  <a:cxn ang="0">
                    <a:pos x="2" y="16"/>
                  </a:cxn>
                  <a:cxn ang="0">
                    <a:pos x="0" y="11"/>
                  </a:cxn>
                  <a:cxn ang="0">
                    <a:pos x="0" y="7"/>
                  </a:cxn>
                  <a:cxn ang="0">
                    <a:pos x="4" y="3"/>
                  </a:cxn>
                  <a:cxn ang="0">
                    <a:pos x="0" y="0"/>
                  </a:cxn>
                </a:cxnLst>
                <a:rect l="txL" t="txT" r="txR" b="tx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alpha val="100000"/>
                </a:srgbClr>
              </a:solidFill>
              <a:ln w="9525">
                <a:noFill/>
              </a:ln>
            </p:spPr>
            <p:txBody>
              <a:bodyPr/>
              <a:p>
                <a:endParaRPr lang="zh-CN" altLang="en-US"/>
              </a:p>
            </p:txBody>
          </p:sp>
        </p:grpSp>
        <p:pic>
          <p:nvPicPr>
            <p:cNvPr id="35874" name="Picture 7"/>
            <p:cNvPicPr/>
            <p:nvPr/>
          </p:nvPicPr>
          <p:blipFill>
            <a:blip r:embed="rId1"/>
            <a:stretch>
              <a:fillRect/>
            </a:stretch>
          </p:blipFill>
          <p:spPr>
            <a:xfrm>
              <a:off x="3630043" y="2211556"/>
              <a:ext cx="377485" cy="245164"/>
            </a:xfrm>
            <a:prstGeom prst="rect">
              <a:avLst/>
            </a:prstGeom>
            <a:noFill/>
            <a:ln w="9525">
              <a:noFill/>
            </a:ln>
          </p:spPr>
        </p:pic>
        <p:cxnSp>
          <p:nvCxnSpPr>
            <p:cNvPr id="30" name="直接连接符 29"/>
            <p:cNvCxnSpPr/>
            <p:nvPr/>
          </p:nvCxnSpPr>
          <p:spPr>
            <a:xfrm>
              <a:off x="2236764" y="2363535"/>
              <a:ext cx="670083" cy="266248"/>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236764" y="2649548"/>
              <a:ext cx="704672" cy="390188"/>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grpSp>
          <p:nvGrpSpPr>
            <p:cNvPr id="35877" name="Group 124"/>
            <p:cNvGrpSpPr/>
            <p:nvPr/>
          </p:nvGrpSpPr>
          <p:grpSpPr>
            <a:xfrm>
              <a:off x="2649360" y="2428183"/>
              <a:ext cx="736809" cy="400824"/>
              <a:chOff x="130" y="1123"/>
              <a:chExt cx="568" cy="309"/>
            </a:xfrm>
          </p:grpSpPr>
          <p:sp>
            <p:nvSpPr>
              <p:cNvPr id="35893" name="Oval 9"/>
              <p:cNvSpPr/>
              <p:nvPr/>
            </p:nvSpPr>
            <p:spPr>
              <a:xfrm rot="-448665">
                <a:off x="247" y="1123"/>
                <a:ext cx="249" cy="86"/>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4" name="Oval 10"/>
              <p:cNvSpPr/>
              <p:nvPr/>
            </p:nvSpPr>
            <p:spPr>
              <a:xfrm rot="451335">
                <a:off x="458" y="1131"/>
                <a:ext cx="168" cy="69"/>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5" name="Oval 11"/>
              <p:cNvSpPr/>
              <p:nvPr/>
            </p:nvSpPr>
            <p:spPr>
              <a:xfrm rot="1051335">
                <a:off x="551" y="1191"/>
                <a:ext cx="147" cy="81"/>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6" name="Oval 12"/>
              <p:cNvSpPr/>
              <p:nvPr/>
            </p:nvSpPr>
            <p:spPr>
              <a:xfrm rot="-2008665">
                <a:off x="516" y="1275"/>
                <a:ext cx="178" cy="100"/>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7" name="Oval 13"/>
              <p:cNvSpPr/>
              <p:nvPr/>
            </p:nvSpPr>
            <p:spPr>
              <a:xfrm rot="-448665">
                <a:off x="303" y="1305"/>
                <a:ext cx="288" cy="127"/>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8" name="Oval 14"/>
              <p:cNvSpPr/>
              <p:nvPr/>
            </p:nvSpPr>
            <p:spPr>
              <a:xfrm rot="631335">
                <a:off x="183" y="1329"/>
                <a:ext cx="162"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9" name="Oval 15"/>
              <p:cNvSpPr/>
              <p:nvPr/>
            </p:nvSpPr>
            <p:spPr>
              <a:xfrm rot="-448665">
                <a:off x="130" y="1272"/>
                <a:ext cx="133"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0" name="Oval 16"/>
              <p:cNvSpPr/>
              <p:nvPr/>
            </p:nvSpPr>
            <p:spPr>
              <a:xfrm rot="-2308665">
                <a:off x="143" y="1202"/>
                <a:ext cx="181"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901" name="Freeform 17"/>
              <p:cNvSpPr/>
              <p:nvPr/>
            </p:nvSpPr>
            <p:spPr>
              <a:xfrm rot="-448665">
                <a:off x="190" y="1173"/>
                <a:ext cx="451" cy="216"/>
              </a:xfrm>
              <a:custGeom>
                <a:avLst/>
                <a:gdLst>
                  <a:gd name="txL" fmla="*/ 0 w 738"/>
                  <a:gd name="txT" fmla="*/ 0 h 407"/>
                  <a:gd name="txR" fmla="*/ 738 w 738"/>
                  <a:gd name="txB" fmla="*/ 407 h 407"/>
                </a:gdLst>
                <a:ahLst/>
                <a:cxnLst>
                  <a:cxn ang="0">
                    <a:pos x="40" y="23"/>
                  </a:cxn>
                  <a:cxn ang="0">
                    <a:pos x="54" y="22"/>
                  </a:cxn>
                  <a:cxn ang="0">
                    <a:pos x="68" y="20"/>
                  </a:cxn>
                  <a:cxn ang="0">
                    <a:pos x="80" y="19"/>
                  </a:cxn>
                  <a:cxn ang="0">
                    <a:pos x="89" y="13"/>
                  </a:cxn>
                  <a:cxn ang="0">
                    <a:pos x="76" y="12"/>
                  </a:cxn>
                  <a:cxn ang="0">
                    <a:pos x="64" y="13"/>
                  </a:cxn>
                  <a:cxn ang="0">
                    <a:pos x="58" y="13"/>
                  </a:cxn>
                  <a:cxn ang="0">
                    <a:pos x="70" y="7"/>
                  </a:cxn>
                  <a:cxn ang="0">
                    <a:pos x="84" y="4"/>
                  </a:cxn>
                  <a:cxn ang="0">
                    <a:pos x="97" y="3"/>
                  </a:cxn>
                  <a:cxn ang="0">
                    <a:pos x="108" y="2"/>
                  </a:cxn>
                  <a:cxn ang="0">
                    <a:pos x="120" y="0"/>
                  </a:cxn>
                  <a:cxn ang="0">
                    <a:pos x="133" y="0"/>
                  </a:cxn>
                  <a:cxn ang="0">
                    <a:pos x="145" y="0"/>
                  </a:cxn>
                  <a:cxn ang="0">
                    <a:pos x="173" y="0"/>
                  </a:cxn>
                  <a:cxn ang="0">
                    <a:pos x="189" y="0"/>
                  </a:cxn>
                  <a:cxn ang="0">
                    <a:pos x="203" y="4"/>
                  </a:cxn>
                  <a:cxn ang="0">
                    <a:pos x="213" y="10"/>
                  </a:cxn>
                  <a:cxn ang="0">
                    <a:pos x="226" y="14"/>
                  </a:cxn>
                  <a:cxn ang="0">
                    <a:pos x="237" y="16"/>
                  </a:cxn>
                  <a:cxn ang="0">
                    <a:pos x="249" y="22"/>
                  </a:cxn>
                  <a:cxn ang="0">
                    <a:pos x="259" y="28"/>
                  </a:cxn>
                  <a:cxn ang="0">
                    <a:pos x="267" y="36"/>
                  </a:cxn>
                  <a:cxn ang="0">
                    <a:pos x="270" y="46"/>
                  </a:cxn>
                  <a:cxn ang="0">
                    <a:pos x="271" y="55"/>
                  </a:cxn>
                  <a:cxn ang="0">
                    <a:pos x="271" y="64"/>
                  </a:cxn>
                  <a:cxn ang="0">
                    <a:pos x="271" y="72"/>
                  </a:cxn>
                  <a:cxn ang="0">
                    <a:pos x="275" y="81"/>
                  </a:cxn>
                  <a:cxn ang="0">
                    <a:pos x="275" y="90"/>
                  </a:cxn>
                  <a:cxn ang="0">
                    <a:pos x="267" y="98"/>
                  </a:cxn>
                  <a:cxn ang="0">
                    <a:pos x="253" y="103"/>
                  </a:cxn>
                  <a:cxn ang="0">
                    <a:pos x="241" y="107"/>
                  </a:cxn>
                  <a:cxn ang="0">
                    <a:pos x="229" y="111"/>
                  </a:cxn>
                  <a:cxn ang="0">
                    <a:pos x="217" y="113"/>
                  </a:cxn>
                  <a:cxn ang="0">
                    <a:pos x="201" y="114"/>
                  </a:cxn>
                  <a:cxn ang="0">
                    <a:pos x="187" y="114"/>
                  </a:cxn>
                  <a:cxn ang="0">
                    <a:pos x="175" y="114"/>
                  </a:cxn>
                  <a:cxn ang="0">
                    <a:pos x="163" y="114"/>
                  </a:cxn>
                  <a:cxn ang="0">
                    <a:pos x="150" y="114"/>
                  </a:cxn>
                  <a:cxn ang="0">
                    <a:pos x="139" y="114"/>
                  </a:cxn>
                  <a:cxn ang="0">
                    <a:pos x="127" y="114"/>
                  </a:cxn>
                  <a:cxn ang="0">
                    <a:pos x="115" y="114"/>
                  </a:cxn>
                  <a:cxn ang="0">
                    <a:pos x="100" y="114"/>
                  </a:cxn>
                  <a:cxn ang="0">
                    <a:pos x="89" y="114"/>
                  </a:cxn>
                  <a:cxn ang="0">
                    <a:pos x="76" y="114"/>
                  </a:cxn>
                  <a:cxn ang="0">
                    <a:pos x="64" y="110"/>
                  </a:cxn>
                  <a:cxn ang="0">
                    <a:pos x="53" y="107"/>
                  </a:cxn>
                  <a:cxn ang="0">
                    <a:pos x="40" y="103"/>
                  </a:cxn>
                  <a:cxn ang="0">
                    <a:pos x="31" y="96"/>
                  </a:cxn>
                  <a:cxn ang="0">
                    <a:pos x="22" y="90"/>
                  </a:cxn>
                  <a:cxn ang="0">
                    <a:pos x="14" y="81"/>
                  </a:cxn>
                  <a:cxn ang="0">
                    <a:pos x="6" y="71"/>
                  </a:cxn>
                  <a:cxn ang="0">
                    <a:pos x="0" y="61"/>
                  </a:cxn>
                  <a:cxn ang="0">
                    <a:pos x="0" y="52"/>
                  </a:cxn>
                  <a:cxn ang="0">
                    <a:pos x="2" y="42"/>
                  </a:cxn>
                  <a:cxn ang="0">
                    <a:pos x="10" y="34"/>
                  </a:cxn>
                  <a:cxn ang="0">
                    <a:pos x="20" y="30"/>
                  </a:cxn>
                  <a:cxn ang="0">
                    <a:pos x="32" y="28"/>
                  </a:cxn>
                  <a:cxn ang="0">
                    <a:pos x="42" y="23"/>
                  </a:cxn>
                  <a:cxn ang="0">
                    <a:pos x="48" y="28"/>
                  </a:cxn>
                </a:cxnLst>
                <a:rect l="txL" t="txT" r="txR" b="tx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alpha val="100000"/>
                </a:srgbClr>
              </a:solidFill>
              <a:ln w="9525">
                <a:noFill/>
              </a:ln>
            </p:spPr>
            <p:txBody>
              <a:bodyPr/>
              <a:p>
                <a:endParaRPr lang="zh-CN" altLang="en-US"/>
              </a:p>
            </p:txBody>
          </p:sp>
          <p:sp>
            <p:nvSpPr>
              <p:cNvPr id="35902" name="Freeform 18"/>
              <p:cNvSpPr/>
              <p:nvPr/>
            </p:nvSpPr>
            <p:spPr>
              <a:xfrm rot="-448665">
                <a:off x="266" y="1172"/>
                <a:ext cx="72" cy="63"/>
              </a:xfrm>
              <a:custGeom>
                <a:avLst/>
                <a:gdLst>
                  <a:gd name="txL" fmla="*/ 0 w 117"/>
                  <a:gd name="txT" fmla="*/ 0 h 118"/>
                  <a:gd name="txR" fmla="*/ 117 w 117"/>
                  <a:gd name="txB" fmla="*/ 118 h 118"/>
                </a:gdLst>
                <a:ahLst/>
                <a:cxnLst>
                  <a:cxn ang="0">
                    <a:pos x="2" y="19"/>
                  </a:cxn>
                  <a:cxn ang="0">
                    <a:pos x="0" y="14"/>
                  </a:cxn>
                  <a:cxn ang="0">
                    <a:pos x="0" y="10"/>
                  </a:cxn>
                  <a:cxn ang="0">
                    <a:pos x="6" y="7"/>
                  </a:cxn>
                  <a:cxn ang="0">
                    <a:pos x="12" y="4"/>
                  </a:cxn>
                  <a:cxn ang="0">
                    <a:pos x="18" y="0"/>
                  </a:cxn>
                  <a:cxn ang="0">
                    <a:pos x="24" y="0"/>
                  </a:cxn>
                  <a:cxn ang="0">
                    <a:pos x="30" y="0"/>
                  </a:cxn>
                  <a:cxn ang="0">
                    <a:pos x="32" y="4"/>
                  </a:cxn>
                  <a:cxn ang="0">
                    <a:pos x="36" y="9"/>
                  </a:cxn>
                  <a:cxn ang="0">
                    <a:pos x="40" y="13"/>
                  </a:cxn>
                  <a:cxn ang="0">
                    <a:pos x="42" y="18"/>
                  </a:cxn>
                  <a:cxn ang="0">
                    <a:pos x="44" y="22"/>
                  </a:cxn>
                  <a:cxn ang="0">
                    <a:pos x="44" y="26"/>
                  </a:cxn>
                  <a:cxn ang="0">
                    <a:pos x="44" y="30"/>
                  </a:cxn>
                  <a:cxn ang="0">
                    <a:pos x="38" y="33"/>
                  </a:cxn>
                  <a:cxn ang="0">
                    <a:pos x="32" y="33"/>
                  </a:cxn>
                  <a:cxn ang="0">
                    <a:pos x="26" y="33"/>
                  </a:cxn>
                  <a:cxn ang="0">
                    <a:pos x="20" y="33"/>
                  </a:cxn>
                  <a:cxn ang="0">
                    <a:pos x="14" y="32"/>
                  </a:cxn>
                  <a:cxn ang="0">
                    <a:pos x="8" y="29"/>
                  </a:cxn>
                  <a:cxn ang="0">
                    <a:pos x="4" y="25"/>
                  </a:cxn>
                  <a:cxn ang="0">
                    <a:pos x="2" y="20"/>
                  </a:cxn>
                  <a:cxn ang="0">
                    <a:pos x="2" y="19"/>
                  </a:cxn>
                </a:cxnLst>
                <a:rect l="txL" t="txT" r="txR" b="tx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alpha val="100000"/>
                </a:srgbClr>
              </a:solidFill>
              <a:ln w="9525">
                <a:noFill/>
              </a:ln>
            </p:spPr>
            <p:txBody>
              <a:bodyPr/>
              <a:p>
                <a:endParaRPr lang="zh-CN" altLang="en-US"/>
              </a:p>
            </p:txBody>
          </p:sp>
          <p:sp>
            <p:nvSpPr>
              <p:cNvPr id="35903" name="Freeform 19"/>
              <p:cNvSpPr/>
              <p:nvPr/>
            </p:nvSpPr>
            <p:spPr>
              <a:xfrm rot="-448665">
                <a:off x="430" y="1135"/>
                <a:ext cx="50" cy="46"/>
              </a:xfrm>
              <a:custGeom>
                <a:avLst/>
                <a:gdLst>
                  <a:gd name="txL" fmla="*/ 0 w 82"/>
                  <a:gd name="txT" fmla="*/ 0 h 87"/>
                  <a:gd name="txR" fmla="*/ 82 w 82"/>
                  <a:gd name="txB" fmla="*/ 87 h 87"/>
                </a:gdLst>
                <a:ahLst/>
                <a:cxnLst>
                  <a:cxn ang="0">
                    <a:pos x="0" y="0"/>
                  </a:cxn>
                  <a:cxn ang="0">
                    <a:pos x="6" y="3"/>
                  </a:cxn>
                  <a:cxn ang="0">
                    <a:pos x="12" y="6"/>
                  </a:cxn>
                  <a:cxn ang="0">
                    <a:pos x="18" y="6"/>
                  </a:cxn>
                  <a:cxn ang="0">
                    <a:pos x="24" y="8"/>
                  </a:cxn>
                  <a:cxn ang="0">
                    <a:pos x="28" y="13"/>
                  </a:cxn>
                  <a:cxn ang="0">
                    <a:pos x="30" y="17"/>
                  </a:cxn>
                  <a:cxn ang="0">
                    <a:pos x="30" y="21"/>
                  </a:cxn>
                  <a:cxn ang="0">
                    <a:pos x="24" y="24"/>
                  </a:cxn>
                  <a:cxn ang="0">
                    <a:pos x="18" y="24"/>
                  </a:cxn>
                  <a:cxn ang="0">
                    <a:pos x="10" y="23"/>
                  </a:cxn>
                  <a:cxn ang="0">
                    <a:pos x="4" y="20"/>
                  </a:cxn>
                  <a:cxn ang="0">
                    <a:pos x="2" y="16"/>
                  </a:cxn>
                  <a:cxn ang="0">
                    <a:pos x="0" y="11"/>
                  </a:cxn>
                  <a:cxn ang="0">
                    <a:pos x="0" y="7"/>
                  </a:cxn>
                  <a:cxn ang="0">
                    <a:pos x="4" y="3"/>
                  </a:cxn>
                  <a:cxn ang="0">
                    <a:pos x="0" y="0"/>
                  </a:cxn>
                </a:cxnLst>
                <a:rect l="txL" t="txT" r="txR" b="tx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alpha val="100000"/>
                </a:srgbClr>
              </a:solidFill>
              <a:ln w="9525">
                <a:noFill/>
              </a:ln>
            </p:spPr>
            <p:txBody>
              <a:bodyPr/>
              <a:p>
                <a:endParaRPr lang="zh-CN" altLang="en-US"/>
              </a:p>
            </p:txBody>
          </p:sp>
        </p:grpSp>
        <p:sp>
          <p:nvSpPr>
            <p:cNvPr id="35878" name="Text Box 1523"/>
            <p:cNvSpPr txBox="1"/>
            <p:nvPr/>
          </p:nvSpPr>
          <p:spPr>
            <a:xfrm>
              <a:off x="2632854" y="2434101"/>
              <a:ext cx="780544" cy="38250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a:spcBef>
                  <a:spcPct val="0"/>
                </a:spcBef>
                <a:buClrTx/>
                <a:buSzTx/>
                <a:buFontTx/>
                <a:buNone/>
              </a:pPr>
              <a:r>
                <a:rPr lang="zh-CN" altLang="en-US" sz="1200" b="1" dirty="0">
                  <a:solidFill>
                    <a:srgbClr val="C00000"/>
                  </a:solidFill>
                  <a:latin typeface="Times New Roman" panose="02020603050405020304" pitchFamily="18" charset="0"/>
                  <a:ea typeface="微软雅黑" panose="020B0503020204020204" pitchFamily="34" charset="-122"/>
                </a:rPr>
                <a:t>网络</a:t>
              </a:r>
              <a:endParaRPr lang="zh-CN" altLang="en-US" sz="1200" b="1" dirty="0">
                <a:solidFill>
                  <a:srgbClr val="C00000"/>
                </a:solidFill>
                <a:latin typeface="Times New Roman" panose="02020603050405020304" pitchFamily="18" charset="0"/>
                <a:ea typeface="微软雅黑" panose="020B0503020204020204" pitchFamily="34" charset="-122"/>
              </a:endParaRPr>
            </a:p>
          </p:txBody>
        </p:sp>
        <p:cxnSp>
          <p:nvCxnSpPr>
            <p:cNvPr id="34" name="直接连接符 33"/>
            <p:cNvCxnSpPr/>
            <p:nvPr/>
          </p:nvCxnSpPr>
          <p:spPr>
            <a:xfrm flipH="1">
              <a:off x="6094889" y="2196129"/>
              <a:ext cx="826414" cy="419902"/>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6137091" y="2579524"/>
              <a:ext cx="826416" cy="458805"/>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grpSp>
          <p:nvGrpSpPr>
            <p:cNvPr id="35881" name="Group 150"/>
            <p:cNvGrpSpPr/>
            <p:nvPr/>
          </p:nvGrpSpPr>
          <p:grpSpPr>
            <a:xfrm>
              <a:off x="5660160" y="2384079"/>
              <a:ext cx="736809" cy="400824"/>
              <a:chOff x="130" y="1123"/>
              <a:chExt cx="568" cy="309"/>
            </a:xfrm>
          </p:grpSpPr>
          <p:sp>
            <p:nvSpPr>
              <p:cNvPr id="35882" name="Oval 9"/>
              <p:cNvSpPr/>
              <p:nvPr/>
            </p:nvSpPr>
            <p:spPr>
              <a:xfrm rot="-448665">
                <a:off x="247" y="1123"/>
                <a:ext cx="249" cy="86"/>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3" name="Oval 10"/>
              <p:cNvSpPr/>
              <p:nvPr/>
            </p:nvSpPr>
            <p:spPr>
              <a:xfrm rot="451335">
                <a:off x="458" y="1131"/>
                <a:ext cx="168" cy="69"/>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4" name="Oval 11"/>
              <p:cNvSpPr/>
              <p:nvPr/>
            </p:nvSpPr>
            <p:spPr>
              <a:xfrm rot="1051335">
                <a:off x="551" y="1191"/>
                <a:ext cx="147" cy="81"/>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5" name="Oval 12"/>
              <p:cNvSpPr/>
              <p:nvPr/>
            </p:nvSpPr>
            <p:spPr>
              <a:xfrm rot="-2008665">
                <a:off x="516" y="1275"/>
                <a:ext cx="178" cy="100"/>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6" name="Oval 13"/>
              <p:cNvSpPr/>
              <p:nvPr/>
            </p:nvSpPr>
            <p:spPr>
              <a:xfrm rot="-448665">
                <a:off x="303" y="1305"/>
                <a:ext cx="288" cy="127"/>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7" name="Oval 14"/>
              <p:cNvSpPr/>
              <p:nvPr/>
            </p:nvSpPr>
            <p:spPr>
              <a:xfrm rot="631335">
                <a:off x="183" y="1329"/>
                <a:ext cx="162"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8" name="Oval 15"/>
              <p:cNvSpPr/>
              <p:nvPr/>
            </p:nvSpPr>
            <p:spPr>
              <a:xfrm rot="-448665">
                <a:off x="130" y="1272"/>
                <a:ext cx="133"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89" name="Oval 16"/>
              <p:cNvSpPr/>
              <p:nvPr/>
            </p:nvSpPr>
            <p:spPr>
              <a:xfrm rot="-2308665">
                <a:off x="143" y="1202"/>
                <a:ext cx="181" cy="83"/>
              </a:xfrm>
              <a:prstGeom prst="ellipse">
                <a:avLst/>
              </a:prstGeom>
              <a:solidFill>
                <a:srgbClr val="CDF3CD"/>
              </a:solidFill>
              <a:ln w="12700" cap="flat" cmpd="sng">
                <a:solidFill>
                  <a:srgbClr val="368AD6"/>
                </a:solidFill>
                <a:prstDash val="solid"/>
                <a:headEnd type="none" w="med" len="med"/>
                <a:tailEnd type="none" w="med" len="med"/>
              </a:ln>
            </p:spPr>
            <p:txBody>
              <a:bodyPr wrap="none" anchor="ctr" anchorCtr="0"/>
              <a:p>
                <a:pPr algn="ctr">
                  <a:buNone/>
                </a:pPr>
                <a:endParaRPr lang="zh-CN" altLang="en-US" sz="1400" dirty="0">
                  <a:solidFill>
                    <a:srgbClr val="368AD6"/>
                  </a:solidFill>
                  <a:latin typeface="Tahoma" panose="020B0604030504040204" pitchFamily="34" charset="0"/>
                </a:endParaRPr>
              </a:p>
            </p:txBody>
          </p:sp>
          <p:sp>
            <p:nvSpPr>
              <p:cNvPr id="35890" name="Freeform 17"/>
              <p:cNvSpPr/>
              <p:nvPr/>
            </p:nvSpPr>
            <p:spPr>
              <a:xfrm rot="-448665">
                <a:off x="190" y="1173"/>
                <a:ext cx="451" cy="216"/>
              </a:xfrm>
              <a:custGeom>
                <a:avLst/>
                <a:gdLst>
                  <a:gd name="txL" fmla="*/ 0 w 738"/>
                  <a:gd name="txT" fmla="*/ 0 h 407"/>
                  <a:gd name="txR" fmla="*/ 738 w 738"/>
                  <a:gd name="txB" fmla="*/ 407 h 407"/>
                </a:gdLst>
                <a:ahLst/>
                <a:cxnLst>
                  <a:cxn ang="0">
                    <a:pos x="40" y="23"/>
                  </a:cxn>
                  <a:cxn ang="0">
                    <a:pos x="54" y="22"/>
                  </a:cxn>
                  <a:cxn ang="0">
                    <a:pos x="68" y="20"/>
                  </a:cxn>
                  <a:cxn ang="0">
                    <a:pos x="80" y="19"/>
                  </a:cxn>
                  <a:cxn ang="0">
                    <a:pos x="89" y="13"/>
                  </a:cxn>
                  <a:cxn ang="0">
                    <a:pos x="76" y="12"/>
                  </a:cxn>
                  <a:cxn ang="0">
                    <a:pos x="64" y="13"/>
                  </a:cxn>
                  <a:cxn ang="0">
                    <a:pos x="58" y="13"/>
                  </a:cxn>
                  <a:cxn ang="0">
                    <a:pos x="70" y="7"/>
                  </a:cxn>
                  <a:cxn ang="0">
                    <a:pos x="84" y="4"/>
                  </a:cxn>
                  <a:cxn ang="0">
                    <a:pos x="97" y="3"/>
                  </a:cxn>
                  <a:cxn ang="0">
                    <a:pos x="108" y="2"/>
                  </a:cxn>
                  <a:cxn ang="0">
                    <a:pos x="120" y="0"/>
                  </a:cxn>
                  <a:cxn ang="0">
                    <a:pos x="133" y="0"/>
                  </a:cxn>
                  <a:cxn ang="0">
                    <a:pos x="145" y="0"/>
                  </a:cxn>
                  <a:cxn ang="0">
                    <a:pos x="173" y="0"/>
                  </a:cxn>
                  <a:cxn ang="0">
                    <a:pos x="189" y="0"/>
                  </a:cxn>
                  <a:cxn ang="0">
                    <a:pos x="203" y="4"/>
                  </a:cxn>
                  <a:cxn ang="0">
                    <a:pos x="213" y="10"/>
                  </a:cxn>
                  <a:cxn ang="0">
                    <a:pos x="226" y="14"/>
                  </a:cxn>
                  <a:cxn ang="0">
                    <a:pos x="237" y="16"/>
                  </a:cxn>
                  <a:cxn ang="0">
                    <a:pos x="249" y="22"/>
                  </a:cxn>
                  <a:cxn ang="0">
                    <a:pos x="259" y="28"/>
                  </a:cxn>
                  <a:cxn ang="0">
                    <a:pos x="267" y="36"/>
                  </a:cxn>
                  <a:cxn ang="0">
                    <a:pos x="270" y="46"/>
                  </a:cxn>
                  <a:cxn ang="0">
                    <a:pos x="271" y="55"/>
                  </a:cxn>
                  <a:cxn ang="0">
                    <a:pos x="271" y="64"/>
                  </a:cxn>
                  <a:cxn ang="0">
                    <a:pos x="271" y="72"/>
                  </a:cxn>
                  <a:cxn ang="0">
                    <a:pos x="275" y="81"/>
                  </a:cxn>
                  <a:cxn ang="0">
                    <a:pos x="275" y="90"/>
                  </a:cxn>
                  <a:cxn ang="0">
                    <a:pos x="267" y="98"/>
                  </a:cxn>
                  <a:cxn ang="0">
                    <a:pos x="253" y="103"/>
                  </a:cxn>
                  <a:cxn ang="0">
                    <a:pos x="241" y="107"/>
                  </a:cxn>
                  <a:cxn ang="0">
                    <a:pos x="229" y="111"/>
                  </a:cxn>
                  <a:cxn ang="0">
                    <a:pos x="217" y="113"/>
                  </a:cxn>
                  <a:cxn ang="0">
                    <a:pos x="201" y="114"/>
                  </a:cxn>
                  <a:cxn ang="0">
                    <a:pos x="187" y="114"/>
                  </a:cxn>
                  <a:cxn ang="0">
                    <a:pos x="175" y="114"/>
                  </a:cxn>
                  <a:cxn ang="0">
                    <a:pos x="163" y="114"/>
                  </a:cxn>
                  <a:cxn ang="0">
                    <a:pos x="150" y="114"/>
                  </a:cxn>
                  <a:cxn ang="0">
                    <a:pos x="139" y="114"/>
                  </a:cxn>
                  <a:cxn ang="0">
                    <a:pos x="127" y="114"/>
                  </a:cxn>
                  <a:cxn ang="0">
                    <a:pos x="115" y="114"/>
                  </a:cxn>
                  <a:cxn ang="0">
                    <a:pos x="100" y="114"/>
                  </a:cxn>
                  <a:cxn ang="0">
                    <a:pos x="89" y="114"/>
                  </a:cxn>
                  <a:cxn ang="0">
                    <a:pos x="76" y="114"/>
                  </a:cxn>
                  <a:cxn ang="0">
                    <a:pos x="64" y="110"/>
                  </a:cxn>
                  <a:cxn ang="0">
                    <a:pos x="53" y="107"/>
                  </a:cxn>
                  <a:cxn ang="0">
                    <a:pos x="40" y="103"/>
                  </a:cxn>
                  <a:cxn ang="0">
                    <a:pos x="31" y="96"/>
                  </a:cxn>
                  <a:cxn ang="0">
                    <a:pos x="22" y="90"/>
                  </a:cxn>
                  <a:cxn ang="0">
                    <a:pos x="14" y="81"/>
                  </a:cxn>
                  <a:cxn ang="0">
                    <a:pos x="6" y="71"/>
                  </a:cxn>
                  <a:cxn ang="0">
                    <a:pos x="0" y="61"/>
                  </a:cxn>
                  <a:cxn ang="0">
                    <a:pos x="0" y="52"/>
                  </a:cxn>
                  <a:cxn ang="0">
                    <a:pos x="2" y="42"/>
                  </a:cxn>
                  <a:cxn ang="0">
                    <a:pos x="10" y="34"/>
                  </a:cxn>
                  <a:cxn ang="0">
                    <a:pos x="20" y="30"/>
                  </a:cxn>
                  <a:cxn ang="0">
                    <a:pos x="32" y="28"/>
                  </a:cxn>
                  <a:cxn ang="0">
                    <a:pos x="42" y="23"/>
                  </a:cxn>
                  <a:cxn ang="0">
                    <a:pos x="48" y="28"/>
                  </a:cxn>
                </a:cxnLst>
                <a:rect l="txL" t="txT" r="txR" b="tx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alpha val="100000"/>
                </a:srgbClr>
              </a:solidFill>
              <a:ln w="9525">
                <a:noFill/>
              </a:ln>
            </p:spPr>
            <p:txBody>
              <a:bodyPr/>
              <a:p>
                <a:endParaRPr lang="zh-CN" altLang="en-US"/>
              </a:p>
            </p:txBody>
          </p:sp>
          <p:sp>
            <p:nvSpPr>
              <p:cNvPr id="35891" name="Freeform 18"/>
              <p:cNvSpPr/>
              <p:nvPr/>
            </p:nvSpPr>
            <p:spPr>
              <a:xfrm rot="-448665">
                <a:off x="266" y="1172"/>
                <a:ext cx="72" cy="63"/>
              </a:xfrm>
              <a:custGeom>
                <a:avLst/>
                <a:gdLst>
                  <a:gd name="txL" fmla="*/ 0 w 117"/>
                  <a:gd name="txT" fmla="*/ 0 h 118"/>
                  <a:gd name="txR" fmla="*/ 117 w 117"/>
                  <a:gd name="txB" fmla="*/ 118 h 118"/>
                </a:gdLst>
                <a:ahLst/>
                <a:cxnLst>
                  <a:cxn ang="0">
                    <a:pos x="2" y="19"/>
                  </a:cxn>
                  <a:cxn ang="0">
                    <a:pos x="0" y="14"/>
                  </a:cxn>
                  <a:cxn ang="0">
                    <a:pos x="0" y="10"/>
                  </a:cxn>
                  <a:cxn ang="0">
                    <a:pos x="6" y="7"/>
                  </a:cxn>
                  <a:cxn ang="0">
                    <a:pos x="12" y="4"/>
                  </a:cxn>
                  <a:cxn ang="0">
                    <a:pos x="18" y="0"/>
                  </a:cxn>
                  <a:cxn ang="0">
                    <a:pos x="24" y="0"/>
                  </a:cxn>
                  <a:cxn ang="0">
                    <a:pos x="30" y="0"/>
                  </a:cxn>
                  <a:cxn ang="0">
                    <a:pos x="32" y="4"/>
                  </a:cxn>
                  <a:cxn ang="0">
                    <a:pos x="36" y="9"/>
                  </a:cxn>
                  <a:cxn ang="0">
                    <a:pos x="40" y="13"/>
                  </a:cxn>
                  <a:cxn ang="0">
                    <a:pos x="42" y="18"/>
                  </a:cxn>
                  <a:cxn ang="0">
                    <a:pos x="44" y="22"/>
                  </a:cxn>
                  <a:cxn ang="0">
                    <a:pos x="44" y="26"/>
                  </a:cxn>
                  <a:cxn ang="0">
                    <a:pos x="44" y="30"/>
                  </a:cxn>
                  <a:cxn ang="0">
                    <a:pos x="38" y="33"/>
                  </a:cxn>
                  <a:cxn ang="0">
                    <a:pos x="32" y="33"/>
                  </a:cxn>
                  <a:cxn ang="0">
                    <a:pos x="26" y="33"/>
                  </a:cxn>
                  <a:cxn ang="0">
                    <a:pos x="20" y="33"/>
                  </a:cxn>
                  <a:cxn ang="0">
                    <a:pos x="14" y="32"/>
                  </a:cxn>
                  <a:cxn ang="0">
                    <a:pos x="8" y="29"/>
                  </a:cxn>
                  <a:cxn ang="0">
                    <a:pos x="4" y="25"/>
                  </a:cxn>
                  <a:cxn ang="0">
                    <a:pos x="2" y="20"/>
                  </a:cxn>
                  <a:cxn ang="0">
                    <a:pos x="2" y="19"/>
                  </a:cxn>
                </a:cxnLst>
                <a:rect l="txL" t="txT" r="txR" b="tx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alpha val="100000"/>
                </a:srgbClr>
              </a:solidFill>
              <a:ln w="9525">
                <a:noFill/>
              </a:ln>
            </p:spPr>
            <p:txBody>
              <a:bodyPr/>
              <a:p>
                <a:endParaRPr lang="zh-CN" altLang="en-US"/>
              </a:p>
            </p:txBody>
          </p:sp>
          <p:sp>
            <p:nvSpPr>
              <p:cNvPr id="35892" name="Freeform 19"/>
              <p:cNvSpPr/>
              <p:nvPr/>
            </p:nvSpPr>
            <p:spPr>
              <a:xfrm rot="-448665">
                <a:off x="430" y="1135"/>
                <a:ext cx="50" cy="46"/>
              </a:xfrm>
              <a:custGeom>
                <a:avLst/>
                <a:gdLst>
                  <a:gd name="txL" fmla="*/ 0 w 82"/>
                  <a:gd name="txT" fmla="*/ 0 h 87"/>
                  <a:gd name="txR" fmla="*/ 82 w 82"/>
                  <a:gd name="txB" fmla="*/ 87 h 87"/>
                </a:gdLst>
                <a:ahLst/>
                <a:cxnLst>
                  <a:cxn ang="0">
                    <a:pos x="0" y="0"/>
                  </a:cxn>
                  <a:cxn ang="0">
                    <a:pos x="6" y="3"/>
                  </a:cxn>
                  <a:cxn ang="0">
                    <a:pos x="12" y="6"/>
                  </a:cxn>
                  <a:cxn ang="0">
                    <a:pos x="18" y="6"/>
                  </a:cxn>
                  <a:cxn ang="0">
                    <a:pos x="24" y="8"/>
                  </a:cxn>
                  <a:cxn ang="0">
                    <a:pos x="28" y="13"/>
                  </a:cxn>
                  <a:cxn ang="0">
                    <a:pos x="30" y="17"/>
                  </a:cxn>
                  <a:cxn ang="0">
                    <a:pos x="30" y="21"/>
                  </a:cxn>
                  <a:cxn ang="0">
                    <a:pos x="24" y="24"/>
                  </a:cxn>
                  <a:cxn ang="0">
                    <a:pos x="18" y="24"/>
                  </a:cxn>
                  <a:cxn ang="0">
                    <a:pos x="10" y="23"/>
                  </a:cxn>
                  <a:cxn ang="0">
                    <a:pos x="4" y="20"/>
                  </a:cxn>
                  <a:cxn ang="0">
                    <a:pos x="2" y="16"/>
                  </a:cxn>
                  <a:cxn ang="0">
                    <a:pos x="0" y="11"/>
                  </a:cxn>
                  <a:cxn ang="0">
                    <a:pos x="0" y="7"/>
                  </a:cxn>
                  <a:cxn ang="0">
                    <a:pos x="4" y="3"/>
                  </a:cxn>
                  <a:cxn ang="0">
                    <a:pos x="0" y="0"/>
                  </a:cxn>
                </a:cxnLst>
                <a:rect l="txL" t="txT" r="txR" b="tx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alpha val="100000"/>
                </a:srgbClr>
              </a:solidFill>
              <a:ln w="9525">
                <a:noFill/>
              </a:ln>
            </p:spPr>
            <p:txBody>
              <a:bodyPr/>
              <a:p>
                <a:endParaRPr lang="zh-CN" altLang="en-US"/>
              </a:p>
            </p:txBody>
          </p:sp>
        </p:grpSp>
      </p:grpSp>
      <p:sp>
        <p:nvSpPr>
          <p:cNvPr id="93" name="对角圆角矩形 92"/>
          <p:cNvSpPr/>
          <p:nvPr/>
        </p:nvSpPr>
        <p:spPr>
          <a:xfrm>
            <a:off x="2592850" y="5858334"/>
            <a:ext cx="4388848" cy="500682"/>
          </a:xfrm>
          <a:prstGeom prst="round2DiagRect">
            <a:avLst>
              <a:gd name="adj1" fmla="val 15845"/>
              <a:gd name="adj2" fmla="val 0"/>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35848" name="矩形 5"/>
          <p:cNvSpPr/>
          <p:nvPr/>
        </p:nvSpPr>
        <p:spPr>
          <a:xfrm>
            <a:off x="2705100" y="5922963"/>
            <a:ext cx="4144963" cy="708025"/>
          </a:xfrm>
          <a:prstGeom prst="rect">
            <a:avLst/>
          </a:prstGeom>
          <a:noFill/>
          <a:ln w="9525">
            <a:noFill/>
          </a:ln>
        </p:spPr>
        <p:txBody>
          <a:bodyPr>
            <a:spAutoFit/>
          </a:bodyPr>
          <a:p>
            <a:pPr>
              <a:lnSpc>
                <a:spcPts val="2400"/>
              </a:lnSpc>
              <a:buNone/>
            </a:pPr>
            <a:r>
              <a:rPr lang="zh-CN" altLang="en-US" b="1" dirty="0">
                <a:solidFill>
                  <a:srgbClr val="FFFF00"/>
                </a:solidFill>
                <a:latin typeface="微软雅黑" panose="020B0503020204020204" pitchFamily="34" charset="-122"/>
                <a:ea typeface="微软雅黑" panose="020B0503020204020204" pitchFamily="34" charset="-122"/>
              </a:rPr>
              <a:t>分组转发</a:t>
            </a:r>
            <a:r>
              <a:rPr lang="zh-CN" altLang="en-US" b="1" dirty="0">
                <a:solidFill>
                  <a:schemeClr val="bg1"/>
                </a:solidFill>
                <a:latin typeface="微软雅黑" panose="020B0503020204020204" pitchFamily="34" charset="-122"/>
                <a:ea typeface="微软雅黑" panose="020B0503020204020204" pitchFamily="34" charset="-122"/>
              </a:rPr>
              <a:t>是网络核心部分最重要的功能。</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ln/>
        </p:spPr>
        <p:txBody>
          <a:bodyPr vert="horz" wrap="square" lIns="91440" tIns="45720" rIns="91440" bIns="45720" anchor="b" anchorCtr="0"/>
          <a:p>
            <a:pPr eaLnBrk="1" hangingPunct="1"/>
            <a:r>
              <a:rPr lang="zh-CN" altLang="en-US" dirty="0"/>
              <a:t>路由关系如何维护？</a:t>
            </a:r>
            <a:r>
              <a:rPr lang="en-US" altLang="zh-CN" dirty="0"/>
              <a:t>(IP</a:t>
            </a:r>
            <a:r>
              <a:rPr lang="zh-CN" altLang="en-US" dirty="0"/>
              <a:t>网络</a:t>
            </a:r>
            <a:r>
              <a:rPr lang="en-US" altLang="zh-CN" dirty="0"/>
              <a:t>)</a:t>
            </a:r>
            <a:endParaRPr lang="en-US" altLang="zh-CN" dirty="0"/>
          </a:p>
        </p:txBody>
      </p:sp>
      <p:sp>
        <p:nvSpPr>
          <p:cNvPr id="49155" name="Rectangle 3"/>
          <p:cNvSpPr>
            <a:spLocks noGrp="1" noChangeArrowheads="1"/>
          </p:cNvSpPr>
          <p:nvPr>
            <p:ph idx="1"/>
          </p:nvPr>
        </p:nvSpPr>
        <p:spPr>
          <a:xfrm>
            <a:off x="611188" y="2017713"/>
            <a:ext cx="8332788"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面临问题：规模太大</a:t>
            </a:r>
            <a:endParaRPr kumimoji="0" lang="zh-CN" altLang="en-US"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解决办法：分治思想</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---AS</a:t>
            </a:r>
            <a:r>
              <a:rPr kumimoji="0" lang="zh-CN" altLang="en-US" sz="2800" b="0" i="0" u="none" strike="noStrike" kern="0" cap="none" spc="0" normalizeH="0" baseline="0" noProof="0" dirty="0">
                <a:ln>
                  <a:noFill/>
                </a:ln>
                <a:solidFill>
                  <a:schemeClr val="tx1"/>
                </a:solidFill>
                <a:effectLst/>
                <a:uLnTx/>
                <a:uFillTx/>
                <a:latin typeface="+mn-ea"/>
                <a:ea typeface="+mn-ea"/>
                <a:cs typeface="+mn-cs"/>
              </a:rPr>
              <a:t>自治系统划分</a:t>
            </a:r>
            <a:endParaRPr kumimoji="0" lang="zh-CN" altLang="en-US"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AS</a:t>
            </a:r>
            <a:r>
              <a:rPr kumimoji="0" lang="zh-CN" altLang="en-US" sz="2800" b="0" i="0" u="none" strike="noStrike" kern="0" cap="none" spc="0" normalizeH="0" baseline="0" noProof="0" dirty="0">
                <a:ln>
                  <a:noFill/>
                </a:ln>
                <a:solidFill>
                  <a:schemeClr val="tx1"/>
                </a:solidFill>
                <a:effectLst/>
                <a:uLnTx/>
                <a:uFillTx/>
                <a:latin typeface="+mn-ea"/>
                <a:ea typeface="+mn-ea"/>
                <a:cs typeface="+mn-cs"/>
              </a:rPr>
              <a:t>系统内：内部路由协议</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IGP</a:t>
            </a:r>
            <a:endParaRPr kumimoji="0" lang="en-US" altLang="zh-CN"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0" cap="none" spc="0" normalizeH="0" baseline="0" noProof="0" dirty="0">
                <a:ln>
                  <a:noFill/>
                </a:ln>
                <a:solidFill>
                  <a:srgbClr val="FF0000"/>
                </a:solidFill>
                <a:effectLst/>
                <a:uLnTx/>
                <a:uFillTx/>
                <a:latin typeface="+mn-ea"/>
                <a:ea typeface="+mn-ea"/>
                <a:cs typeface="+mn-cs"/>
              </a:rPr>
              <a:t>RIP</a:t>
            </a:r>
            <a:r>
              <a:rPr kumimoji="0" lang="zh-CN" altLang="en-US" sz="2800" b="1" i="0" u="none" strike="noStrike" kern="0" cap="none" spc="0" normalizeH="0" baseline="0" noProof="0" dirty="0">
                <a:ln>
                  <a:noFill/>
                </a:ln>
                <a:solidFill>
                  <a:srgbClr val="FF0000"/>
                </a:solidFill>
                <a:effectLst/>
                <a:uLnTx/>
                <a:uFillTx/>
                <a:latin typeface="+mn-ea"/>
                <a:ea typeface="+mn-ea"/>
                <a:cs typeface="+mn-cs"/>
              </a:rPr>
              <a:t>、</a:t>
            </a:r>
            <a:r>
              <a:rPr kumimoji="0" lang="en-US" altLang="zh-CN" sz="2800" b="1" i="0" u="none" strike="noStrike" kern="0" cap="none" spc="0" normalizeH="0" baseline="0" noProof="0" dirty="0">
                <a:ln>
                  <a:noFill/>
                </a:ln>
                <a:solidFill>
                  <a:srgbClr val="FF0000"/>
                </a:solidFill>
                <a:effectLst/>
                <a:uLnTx/>
                <a:uFillTx/>
                <a:latin typeface="+mn-ea"/>
                <a:ea typeface="+mn-ea"/>
                <a:cs typeface="+mn-cs"/>
              </a:rPr>
              <a:t>OSPF</a:t>
            </a:r>
            <a:endParaRPr kumimoji="0" lang="en-US" altLang="zh-CN" sz="2800" b="1" i="0" u="none" strike="noStrike" kern="0" cap="none" spc="0" normalizeH="0" baseline="0" noProof="0" dirty="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mn-ea"/>
                <a:ea typeface="+mn-ea"/>
                <a:cs typeface="+mn-cs"/>
              </a:rPr>
              <a:t>                 AS</a:t>
            </a:r>
            <a:r>
              <a:rPr kumimoji="0" lang="zh-CN" altLang="en-US" sz="2800" b="0" i="0" u="none" strike="noStrike" kern="0" cap="none" spc="0" normalizeH="0" baseline="0" noProof="0" dirty="0">
                <a:ln>
                  <a:noFill/>
                </a:ln>
                <a:solidFill>
                  <a:schemeClr val="tx1"/>
                </a:solidFill>
                <a:effectLst/>
                <a:uLnTx/>
                <a:uFillTx/>
                <a:latin typeface="+mn-ea"/>
                <a:ea typeface="+mn-ea"/>
                <a:cs typeface="+mn-cs"/>
              </a:rPr>
              <a:t>系统间：外部路由协议</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EGP</a:t>
            </a:r>
            <a:endParaRPr kumimoji="0" lang="en-US" altLang="zh-CN"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0" cap="none" spc="0" normalizeH="0" baseline="0" noProof="0" dirty="0">
                <a:ln>
                  <a:noFill/>
                </a:ln>
                <a:solidFill>
                  <a:srgbClr val="FF0000"/>
                </a:solidFill>
                <a:effectLst/>
                <a:uLnTx/>
                <a:uFillTx/>
                <a:latin typeface="+mn-ea"/>
                <a:ea typeface="+mn-ea"/>
                <a:cs typeface="+mn-cs"/>
              </a:rPr>
              <a:t>BGP</a:t>
            </a:r>
            <a:endParaRPr kumimoji="0" lang="en-US" altLang="zh-CN" sz="2800" b="1" i="0" u="none" strike="noStrike" kern="0" cap="none" spc="0" normalizeH="0" baseline="0" noProof="0" dirty="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路由算法：距离向量（</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DV</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）法和链路状态（</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LS</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）法</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a:ln/>
        </p:spPr>
        <p:txBody>
          <a:bodyPr vert="horz" wrap="square" lIns="91440" tIns="45720" rIns="91440" bIns="45720" anchor="b" anchorCtr="0"/>
          <a:p>
            <a:r>
              <a:rPr lang="en-US" altLang="zh-CN" sz="4000" dirty="0"/>
              <a:t>Internet</a:t>
            </a:r>
            <a:r>
              <a:rPr lang="zh-CN" altLang="en-US" sz="4000" dirty="0"/>
              <a:t>的</a:t>
            </a:r>
            <a:r>
              <a:rPr lang="en-US" altLang="zh-CN" sz="4000" dirty="0"/>
              <a:t>IP</a:t>
            </a:r>
            <a:r>
              <a:rPr lang="zh-CN" altLang="en-US" sz="4000" dirty="0"/>
              <a:t>层关键问题</a:t>
            </a:r>
            <a:endParaRPr lang="zh-CN" altLang="en-US" sz="4000"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a:ln>
                  <a:noFill/>
                </a:ln>
                <a:solidFill>
                  <a:schemeClr val="tx1"/>
                </a:solidFill>
                <a:effectLst/>
                <a:uLnTx/>
                <a:uFillTx/>
                <a:latin typeface="+mn-ea"/>
                <a:ea typeface="+mn-ea"/>
                <a:cs typeface="+mn-cs"/>
              </a:rPr>
              <a:t>IP</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地址和</a:t>
            </a:r>
            <a:r>
              <a:rPr kumimoji="0" lang="en-US" altLang="zh-CN" sz="3200" b="1" i="0" u="none" strike="noStrike" kern="0" cap="none" spc="0" normalizeH="0" baseline="0" noProof="0" dirty="0">
                <a:ln>
                  <a:noFill/>
                </a:ln>
                <a:solidFill>
                  <a:schemeClr val="tx1"/>
                </a:solidFill>
                <a:effectLst/>
                <a:uLnTx/>
                <a:uFillTx/>
                <a:latin typeface="+mn-ea"/>
                <a:ea typeface="+mn-ea"/>
                <a:cs typeface="+mn-cs"/>
              </a:rPr>
              <a:t>CIDR</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a:ln>
                  <a:noFill/>
                </a:ln>
                <a:solidFill>
                  <a:schemeClr val="tx1"/>
                </a:solidFill>
                <a:effectLst/>
                <a:uLnTx/>
                <a:uFillTx/>
                <a:latin typeface="+mn-ea"/>
                <a:ea typeface="+mn-ea"/>
                <a:cs typeface="+mn-cs"/>
              </a:rPr>
              <a:t>IP</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协议组成</a:t>
            </a: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格式</a:t>
            </a:r>
            <a:endParaRPr kumimoji="0"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smtClean="0">
                <a:ln>
                  <a:noFill/>
                </a:ln>
                <a:solidFill>
                  <a:schemeClr val="tx1"/>
                </a:solidFill>
                <a:effectLst/>
                <a:uLnTx/>
                <a:uFillTx/>
                <a:latin typeface="+mn-ea"/>
                <a:ea typeface="+mn-ea"/>
                <a:cs typeface="+mn-cs"/>
              </a:rPr>
              <a:t>IPv6</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a:ln>
                  <a:noFill/>
                </a:ln>
                <a:solidFill>
                  <a:schemeClr val="tx1"/>
                </a:solidFill>
                <a:effectLst/>
                <a:uLnTx/>
                <a:uFillTx/>
                <a:latin typeface="+mn-ea"/>
                <a:ea typeface="+mn-ea"/>
                <a:cs typeface="+mn-cs"/>
              </a:rPr>
              <a:t>IP</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路由和</a:t>
            </a: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转发</a:t>
            </a:r>
            <a:endParaRPr kumimoji="0" lang="en-US" altLang="zh-CN"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路由器</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1" i="0" u="none" strike="noStrike" kern="0" cap="none" spc="0" normalizeH="0" baseline="0" noProof="0" dirty="0">
                <a:ln>
                  <a:noFill/>
                </a:ln>
                <a:solidFill>
                  <a:schemeClr val="tx1"/>
                </a:solidFill>
                <a:effectLst/>
                <a:uLnTx/>
                <a:uFillTx/>
                <a:latin typeface="+mn-ea"/>
                <a:ea typeface="+mn-ea"/>
                <a:cs typeface="+mn-cs"/>
              </a:rPr>
              <a:t>ICMP</a:t>
            </a: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ea"/>
                <a:ea typeface="+mn-ea"/>
                <a:cs typeface="+mn-cs"/>
              </a:rPr>
              <a:t>IGMP</a:t>
            </a: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ea"/>
                <a:ea typeface="+mn-ea"/>
                <a:cs typeface="+mn-cs"/>
              </a:rPr>
              <a:t>VPN</a:t>
            </a:r>
            <a:r>
              <a:rPr kumimoji="0" lang="zh-CN" altLang="en-US" sz="3200" b="1"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ea"/>
                <a:ea typeface="+mn-ea"/>
                <a:cs typeface="+mn-cs"/>
              </a:rPr>
              <a:t>NAT</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a:t>
            </a:r>
            <a:r>
              <a:rPr kumimoji="0" lang="en-US" altLang="zh-CN" sz="3200" b="1" i="0" u="none" strike="noStrike" kern="0" cap="none" spc="0" normalizeH="0" baseline="0" noProof="0" dirty="0">
                <a:ln>
                  <a:noFill/>
                </a:ln>
                <a:solidFill>
                  <a:schemeClr val="tx1"/>
                </a:solidFill>
                <a:effectLst/>
                <a:uLnTx/>
                <a:uFillTx/>
                <a:latin typeface="+mn-ea"/>
                <a:ea typeface="+mn-ea"/>
                <a:cs typeface="+mn-cs"/>
              </a:rPr>
              <a:t>DHCP</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AutoShape 5"/>
          <p:cNvSpPr/>
          <p:nvPr/>
        </p:nvSpPr>
        <p:spPr>
          <a:xfrm>
            <a:off x="557213" y="1471613"/>
            <a:ext cx="804862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13667" name="Rectangle 6"/>
          <p:cNvSpPr/>
          <p:nvPr/>
        </p:nvSpPr>
        <p:spPr>
          <a:xfrm>
            <a:off x="3643313" y="1438275"/>
            <a:ext cx="1876425"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分类的 </a:t>
            </a: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545145" y="1890920"/>
            <a:ext cx="8053711" cy="3309912"/>
          </a:xfrm>
          <a:prstGeom prst="roundRect">
            <a:avLst/>
          </a:prstGeom>
          <a:solidFill>
            <a:srgbClr val="C3E3F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3671" name="组合 29"/>
          <p:cNvGrpSpPr/>
          <p:nvPr/>
        </p:nvGrpSpPr>
        <p:grpSpPr>
          <a:xfrm>
            <a:off x="839788" y="2044700"/>
            <a:ext cx="5329237" cy="3009900"/>
            <a:chOff x="355160" y="927100"/>
            <a:chExt cx="9026611" cy="5096778"/>
          </a:xfrm>
        </p:grpSpPr>
        <p:sp>
          <p:nvSpPr>
            <p:cNvPr id="113688" name="Line 2"/>
            <p:cNvSpPr/>
            <p:nvPr/>
          </p:nvSpPr>
          <p:spPr>
            <a:xfrm flipV="1">
              <a:off x="1732138" y="4009478"/>
              <a:ext cx="5747544" cy="0"/>
            </a:xfrm>
            <a:prstGeom prst="line">
              <a:avLst/>
            </a:prstGeom>
            <a:ln w="19050" cap="flat" cmpd="sng">
              <a:solidFill>
                <a:srgbClr val="0000FF"/>
              </a:solidFill>
              <a:prstDash val="solid"/>
              <a:headEnd type="triangle" w="sm" len="med"/>
              <a:tailEnd type="triangle" w="sm" len="med"/>
            </a:ln>
          </p:spPr>
        </p:sp>
        <p:sp>
          <p:nvSpPr>
            <p:cNvPr id="32" name="Rectangle 3"/>
            <p:cNvSpPr>
              <a:spLocks noChangeArrowheads="1"/>
            </p:cNvSpPr>
            <p:nvPr/>
          </p:nvSpPr>
          <p:spPr bwMode="auto">
            <a:xfrm>
              <a:off x="4144958" y="3791992"/>
              <a:ext cx="1031790" cy="668165"/>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net-id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24 </a:t>
              </a:r>
              <a:r>
                <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113690" name="Rectangle 4"/>
            <p:cNvSpPr/>
            <p:nvPr/>
          </p:nvSpPr>
          <p:spPr>
            <a:xfrm>
              <a:off x="1732137" y="3355428"/>
              <a:ext cx="7634155" cy="444500"/>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691" name="Line 5"/>
            <p:cNvSpPr/>
            <p:nvPr/>
          </p:nvSpPr>
          <p:spPr>
            <a:xfrm>
              <a:off x="3601550" y="1577975"/>
              <a:ext cx="5752704" cy="0"/>
            </a:xfrm>
            <a:prstGeom prst="line">
              <a:avLst/>
            </a:prstGeom>
            <a:ln w="19050" cap="flat" cmpd="sng">
              <a:solidFill>
                <a:srgbClr val="0000FF"/>
              </a:solidFill>
              <a:prstDash val="solid"/>
              <a:headEnd type="triangle" w="sm" len="med"/>
              <a:tailEnd type="triangle" w="sm" len="med"/>
            </a:ln>
          </p:spPr>
        </p:sp>
        <p:sp>
          <p:nvSpPr>
            <p:cNvPr id="35" name="Rectangle 6"/>
            <p:cNvSpPr>
              <a:spLocks noChangeArrowheads="1"/>
            </p:cNvSpPr>
            <p:nvPr/>
          </p:nvSpPr>
          <p:spPr bwMode="auto">
            <a:xfrm>
              <a:off x="5866875" y="1370014"/>
              <a:ext cx="1167551" cy="668165"/>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host-id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24 </a:t>
              </a:r>
              <a:r>
                <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13693" name="Line 7"/>
            <p:cNvSpPr/>
            <p:nvPr/>
          </p:nvSpPr>
          <p:spPr>
            <a:xfrm flipV="1">
              <a:off x="1775131" y="2790849"/>
              <a:ext cx="3764625" cy="0"/>
            </a:xfrm>
            <a:prstGeom prst="line">
              <a:avLst/>
            </a:prstGeom>
            <a:ln w="19050" cap="flat" cmpd="sng">
              <a:solidFill>
                <a:srgbClr val="0000FF"/>
              </a:solidFill>
              <a:prstDash val="solid"/>
              <a:headEnd type="triangle" w="sm" len="med"/>
              <a:tailEnd type="triangle" w="sm" len="med"/>
            </a:ln>
          </p:spPr>
        </p:sp>
        <p:sp>
          <p:nvSpPr>
            <p:cNvPr id="37" name="Rectangle 8"/>
            <p:cNvSpPr>
              <a:spLocks noChangeArrowheads="1"/>
            </p:cNvSpPr>
            <p:nvPr/>
          </p:nvSpPr>
          <p:spPr bwMode="auto">
            <a:xfrm>
              <a:off x="3208855" y="2574181"/>
              <a:ext cx="1031790" cy="668165"/>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net-id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16 </a:t>
              </a:r>
              <a:r>
                <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113695" name="Line 9"/>
            <p:cNvSpPr/>
            <p:nvPr/>
          </p:nvSpPr>
          <p:spPr>
            <a:xfrm>
              <a:off x="1690862" y="1577975"/>
              <a:ext cx="1910688" cy="0"/>
            </a:xfrm>
            <a:prstGeom prst="line">
              <a:avLst/>
            </a:prstGeom>
            <a:ln w="19050" cap="flat" cmpd="sng">
              <a:solidFill>
                <a:srgbClr val="0000FF"/>
              </a:solidFill>
              <a:prstDash val="solid"/>
              <a:headEnd type="triangle" w="sm" len="med"/>
              <a:tailEnd type="triangle" w="sm" len="med"/>
            </a:ln>
          </p:spPr>
        </p:sp>
        <p:sp>
          <p:nvSpPr>
            <p:cNvPr id="39" name="Rectangle 10"/>
            <p:cNvSpPr>
              <a:spLocks noChangeArrowheads="1"/>
            </p:cNvSpPr>
            <p:nvPr/>
          </p:nvSpPr>
          <p:spPr bwMode="auto">
            <a:xfrm>
              <a:off x="2058942" y="1370014"/>
              <a:ext cx="1031790" cy="668165"/>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net-id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8 </a:t>
              </a:r>
              <a:r>
                <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113697" name="Rectangle 11"/>
            <p:cNvSpPr/>
            <p:nvPr/>
          </p:nvSpPr>
          <p:spPr>
            <a:xfrm>
              <a:off x="1694302" y="933451"/>
              <a:ext cx="7675430" cy="442913"/>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698" name="Rectangle 12"/>
            <p:cNvSpPr/>
            <p:nvPr/>
          </p:nvSpPr>
          <p:spPr>
            <a:xfrm>
              <a:off x="1716659" y="2140794"/>
              <a:ext cx="7659952" cy="446087"/>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699" name="Rectangle 14"/>
            <p:cNvSpPr/>
            <p:nvPr/>
          </p:nvSpPr>
          <p:spPr>
            <a:xfrm>
              <a:off x="1742456" y="3369716"/>
              <a:ext cx="5742384" cy="423862"/>
            </a:xfrm>
            <a:prstGeom prst="rect">
              <a:avLst/>
            </a:prstGeom>
            <a:solidFill>
              <a:srgbClr val="FF99FF"/>
            </a:solidFill>
            <a:ln w="9525">
              <a:noFill/>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700" name="Rectangle 15"/>
            <p:cNvSpPr/>
            <p:nvPr/>
          </p:nvSpPr>
          <p:spPr>
            <a:xfrm>
              <a:off x="1740736" y="2151905"/>
              <a:ext cx="3804179" cy="423863"/>
            </a:xfrm>
            <a:prstGeom prst="rect">
              <a:avLst/>
            </a:prstGeom>
            <a:solidFill>
              <a:srgbClr val="FF99FF"/>
            </a:solidFill>
            <a:ln w="9525">
              <a:noFill/>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701" name="Rectangle 16"/>
            <p:cNvSpPr/>
            <p:nvPr/>
          </p:nvSpPr>
          <p:spPr>
            <a:xfrm>
              <a:off x="1720099" y="957263"/>
              <a:ext cx="1874573" cy="406400"/>
            </a:xfrm>
            <a:prstGeom prst="rect">
              <a:avLst/>
            </a:prstGeom>
            <a:solidFill>
              <a:srgbClr val="FF99FF"/>
            </a:solidFill>
            <a:ln w="9525">
              <a:noFill/>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17"/>
            <p:cNvSpPr>
              <a:spLocks noChangeArrowheads="1"/>
            </p:cNvSpPr>
            <p:nvPr/>
          </p:nvSpPr>
          <p:spPr bwMode="auto">
            <a:xfrm>
              <a:off x="1635829" y="927100"/>
              <a:ext cx="456161" cy="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a:t>
              </a:r>
              <a:endParaRPr kumimoji="1" lang="en-US" altLang="zh-CN" sz="105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703" name="Rectangle 18"/>
            <p:cNvSpPr/>
            <p:nvPr/>
          </p:nvSpPr>
          <p:spPr>
            <a:xfrm>
              <a:off x="366021" y="955675"/>
              <a:ext cx="1365764" cy="464848"/>
            </a:xfrm>
            <a:prstGeom prst="rect">
              <a:avLst/>
            </a:prstGeom>
            <a:noFill/>
            <a:ln w="12700">
              <a:noFill/>
            </a:ln>
          </p:spPr>
          <p:txBody>
            <a:bodyPr wrap="none"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类地址</a:t>
              </a:r>
              <a:endParaRPr lang="zh-CN" altLang="en-US" sz="1200" b="1" dirty="0">
                <a:latin typeface="微软雅黑" panose="020B0503020204020204" pitchFamily="34" charset="-122"/>
                <a:ea typeface="微软雅黑" panose="020B0503020204020204" pitchFamily="34" charset="-122"/>
              </a:endParaRPr>
            </a:p>
          </p:txBody>
        </p:sp>
        <p:sp>
          <p:nvSpPr>
            <p:cNvPr id="113704" name="Line 19"/>
            <p:cNvSpPr/>
            <p:nvPr/>
          </p:nvSpPr>
          <p:spPr>
            <a:xfrm>
              <a:off x="1971188" y="933451"/>
              <a:ext cx="0" cy="450849"/>
            </a:xfrm>
            <a:prstGeom prst="line">
              <a:avLst/>
            </a:prstGeom>
            <a:ln w="19050" cap="flat" cmpd="sng">
              <a:solidFill>
                <a:schemeClr val="tx1"/>
              </a:solidFill>
              <a:prstDash val="sysDot"/>
              <a:headEnd type="none" w="med" len="med"/>
              <a:tailEnd type="none" w="med" len="med"/>
            </a:ln>
          </p:spPr>
        </p:sp>
        <p:sp>
          <p:nvSpPr>
            <p:cNvPr id="113705" name="Line 20"/>
            <p:cNvSpPr/>
            <p:nvPr/>
          </p:nvSpPr>
          <p:spPr>
            <a:xfrm>
              <a:off x="3601550" y="933450"/>
              <a:ext cx="0" cy="450850"/>
            </a:xfrm>
            <a:prstGeom prst="line">
              <a:avLst/>
            </a:prstGeom>
            <a:ln w="19050" cap="flat" cmpd="sng">
              <a:solidFill>
                <a:schemeClr val="tx1"/>
              </a:solidFill>
              <a:prstDash val="solid"/>
              <a:headEnd type="none" w="med" len="med"/>
              <a:tailEnd type="none" w="med" len="med"/>
            </a:ln>
          </p:spPr>
        </p:sp>
        <p:sp>
          <p:nvSpPr>
            <p:cNvPr id="113706" name="Line 21"/>
            <p:cNvSpPr/>
            <p:nvPr/>
          </p:nvSpPr>
          <p:spPr>
            <a:xfrm>
              <a:off x="1690862" y="1416050"/>
              <a:ext cx="0" cy="323850"/>
            </a:xfrm>
            <a:prstGeom prst="line">
              <a:avLst/>
            </a:prstGeom>
            <a:ln w="12700" cap="flat" cmpd="sng">
              <a:solidFill>
                <a:srgbClr val="0000FF"/>
              </a:solidFill>
              <a:prstDash val="solid"/>
              <a:headEnd type="none" w="med" len="med"/>
              <a:tailEnd type="none" w="med" len="med"/>
            </a:ln>
          </p:spPr>
        </p:sp>
        <p:sp>
          <p:nvSpPr>
            <p:cNvPr id="113707" name="Line 22"/>
            <p:cNvSpPr/>
            <p:nvPr/>
          </p:nvSpPr>
          <p:spPr>
            <a:xfrm>
              <a:off x="3601550" y="1416050"/>
              <a:ext cx="0" cy="323850"/>
            </a:xfrm>
            <a:prstGeom prst="line">
              <a:avLst/>
            </a:prstGeom>
            <a:ln w="12700" cap="flat" cmpd="sng">
              <a:solidFill>
                <a:srgbClr val="0000FF"/>
              </a:solidFill>
              <a:prstDash val="solid"/>
              <a:headEnd type="none" w="med" len="med"/>
              <a:tailEnd type="none" w="med" len="med"/>
            </a:ln>
          </p:spPr>
        </p:sp>
        <p:sp>
          <p:nvSpPr>
            <p:cNvPr id="113708" name="Line 23"/>
            <p:cNvSpPr/>
            <p:nvPr/>
          </p:nvSpPr>
          <p:spPr>
            <a:xfrm>
              <a:off x="9354254" y="1416050"/>
              <a:ext cx="0" cy="323850"/>
            </a:xfrm>
            <a:prstGeom prst="line">
              <a:avLst/>
            </a:prstGeom>
            <a:ln w="12700" cap="flat" cmpd="sng">
              <a:solidFill>
                <a:srgbClr val="0000FF"/>
              </a:solidFill>
              <a:prstDash val="solid"/>
              <a:headEnd type="none" w="med" len="med"/>
              <a:tailEnd type="none" w="med" len="med"/>
            </a:ln>
          </p:spPr>
        </p:sp>
        <p:sp>
          <p:nvSpPr>
            <p:cNvPr id="113709" name="Line 24"/>
            <p:cNvSpPr/>
            <p:nvPr/>
          </p:nvSpPr>
          <p:spPr>
            <a:xfrm>
              <a:off x="5553515" y="2784499"/>
              <a:ext cx="3786979" cy="6350"/>
            </a:xfrm>
            <a:prstGeom prst="line">
              <a:avLst/>
            </a:prstGeom>
            <a:ln w="19050" cap="flat" cmpd="sng">
              <a:solidFill>
                <a:srgbClr val="0000FF"/>
              </a:solidFill>
              <a:prstDash val="solid"/>
              <a:headEnd type="triangle" w="sm" len="med"/>
              <a:tailEnd type="triangle" w="sm" len="med"/>
            </a:ln>
          </p:spPr>
        </p:sp>
        <p:sp>
          <p:nvSpPr>
            <p:cNvPr id="53" name="Rectangle 25"/>
            <p:cNvSpPr>
              <a:spLocks noChangeArrowheads="1"/>
            </p:cNvSpPr>
            <p:nvPr/>
          </p:nvSpPr>
          <p:spPr bwMode="auto">
            <a:xfrm>
              <a:off x="6946995" y="2636149"/>
              <a:ext cx="1167551" cy="668165"/>
            </a:xfrm>
            <a:prstGeom prst="rect">
              <a:avLst/>
            </a:prstGeom>
            <a:solidFill>
              <a:srgbClr val="C3E3F9"/>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host-id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16 </a:t>
              </a:r>
              <a:r>
                <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13711" name="Line 26"/>
            <p:cNvSpPr/>
            <p:nvPr/>
          </p:nvSpPr>
          <p:spPr>
            <a:xfrm>
              <a:off x="1732137" y="2626568"/>
              <a:ext cx="0" cy="323850"/>
            </a:xfrm>
            <a:prstGeom prst="line">
              <a:avLst/>
            </a:prstGeom>
            <a:ln w="12700" cap="flat" cmpd="sng">
              <a:solidFill>
                <a:srgbClr val="0000FF"/>
              </a:solidFill>
              <a:prstDash val="solid"/>
              <a:headEnd type="none" w="med" len="med"/>
              <a:tailEnd type="none" w="med" len="med"/>
            </a:ln>
          </p:spPr>
        </p:sp>
        <p:sp>
          <p:nvSpPr>
            <p:cNvPr id="113712" name="Line 27"/>
            <p:cNvSpPr/>
            <p:nvPr/>
          </p:nvSpPr>
          <p:spPr>
            <a:xfrm>
              <a:off x="5553515" y="2626568"/>
              <a:ext cx="0" cy="323851"/>
            </a:xfrm>
            <a:prstGeom prst="line">
              <a:avLst/>
            </a:prstGeom>
            <a:ln w="12700" cap="flat" cmpd="sng">
              <a:solidFill>
                <a:srgbClr val="0000FF"/>
              </a:solidFill>
              <a:prstDash val="solid"/>
              <a:headEnd type="none" w="med" len="med"/>
              <a:tailEnd type="none" w="med" len="med"/>
            </a:ln>
          </p:spPr>
        </p:sp>
        <p:sp>
          <p:nvSpPr>
            <p:cNvPr id="113713" name="Line 28"/>
            <p:cNvSpPr/>
            <p:nvPr/>
          </p:nvSpPr>
          <p:spPr>
            <a:xfrm>
              <a:off x="9340495" y="2626568"/>
              <a:ext cx="0" cy="323850"/>
            </a:xfrm>
            <a:prstGeom prst="line">
              <a:avLst/>
            </a:prstGeom>
            <a:ln w="12700" cap="flat" cmpd="sng">
              <a:solidFill>
                <a:srgbClr val="0000FF"/>
              </a:solidFill>
              <a:prstDash val="solid"/>
              <a:headEnd type="none" w="med" len="med"/>
              <a:tailEnd type="none" w="med" len="med"/>
            </a:ln>
          </p:spPr>
        </p:sp>
        <p:sp>
          <p:nvSpPr>
            <p:cNvPr id="113714" name="Rectangle 29"/>
            <p:cNvSpPr/>
            <p:nvPr/>
          </p:nvSpPr>
          <p:spPr>
            <a:xfrm>
              <a:off x="382312" y="2151905"/>
              <a:ext cx="1349473" cy="464848"/>
            </a:xfrm>
            <a:prstGeom prst="rect">
              <a:avLst/>
            </a:prstGeom>
            <a:noFill/>
            <a:ln w="12700">
              <a:noFill/>
            </a:ln>
          </p:spPr>
          <p:txBody>
            <a:bodyPr wrap="none"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B </a:t>
              </a:r>
              <a:r>
                <a:rPr lang="zh-CN" altLang="en-US" sz="1200" b="1" dirty="0">
                  <a:latin typeface="微软雅黑" panose="020B0503020204020204" pitchFamily="34" charset="-122"/>
                  <a:ea typeface="微软雅黑" panose="020B0503020204020204" pitchFamily="34" charset="-122"/>
                </a:rPr>
                <a:t>类地址</a:t>
              </a:r>
              <a:endParaRPr lang="zh-CN" altLang="en-US" sz="1200" b="1" dirty="0">
                <a:latin typeface="微软雅黑" panose="020B0503020204020204" pitchFamily="34" charset="-122"/>
                <a:ea typeface="微软雅黑" panose="020B0503020204020204" pitchFamily="34" charset="-122"/>
              </a:endParaRPr>
            </a:p>
          </p:txBody>
        </p:sp>
        <p:sp>
          <p:nvSpPr>
            <p:cNvPr id="113715" name="Line 30"/>
            <p:cNvSpPr/>
            <p:nvPr/>
          </p:nvSpPr>
          <p:spPr>
            <a:xfrm>
              <a:off x="5553514" y="2150319"/>
              <a:ext cx="0" cy="433387"/>
            </a:xfrm>
            <a:prstGeom prst="line">
              <a:avLst/>
            </a:prstGeom>
            <a:ln w="19050" cap="flat" cmpd="sng">
              <a:solidFill>
                <a:schemeClr val="tx1"/>
              </a:solidFill>
              <a:prstDash val="solid"/>
              <a:headEnd type="none" w="med" len="med"/>
              <a:tailEnd type="none" w="med" len="med"/>
            </a:ln>
          </p:spPr>
        </p:sp>
        <p:sp>
          <p:nvSpPr>
            <p:cNvPr id="113716" name="Rectangle 31"/>
            <p:cNvSpPr/>
            <p:nvPr/>
          </p:nvSpPr>
          <p:spPr>
            <a:xfrm>
              <a:off x="385029" y="3364953"/>
              <a:ext cx="1346756" cy="464848"/>
            </a:xfrm>
            <a:prstGeom prst="rect">
              <a:avLst/>
            </a:prstGeom>
            <a:noFill/>
            <a:ln w="12700">
              <a:noFill/>
            </a:ln>
          </p:spPr>
          <p:txBody>
            <a:bodyPr wrap="none"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C </a:t>
              </a:r>
              <a:r>
                <a:rPr lang="zh-CN" altLang="en-US" sz="1200" b="1" dirty="0">
                  <a:latin typeface="微软雅黑" panose="020B0503020204020204" pitchFamily="34" charset="-122"/>
                  <a:ea typeface="微软雅黑" panose="020B0503020204020204" pitchFamily="34" charset="-122"/>
                </a:rPr>
                <a:t>类地址</a:t>
              </a:r>
              <a:endParaRPr lang="zh-CN" altLang="en-US" sz="1200" b="1" dirty="0">
                <a:latin typeface="微软雅黑" panose="020B0503020204020204" pitchFamily="34" charset="-122"/>
                <a:ea typeface="微软雅黑" panose="020B0503020204020204" pitchFamily="34" charset="-122"/>
              </a:endParaRPr>
            </a:p>
          </p:txBody>
        </p:sp>
        <p:sp>
          <p:nvSpPr>
            <p:cNvPr id="113717" name="Rectangle 33"/>
            <p:cNvSpPr/>
            <p:nvPr/>
          </p:nvSpPr>
          <p:spPr>
            <a:xfrm>
              <a:off x="1666786" y="3361455"/>
              <a:ext cx="962403" cy="438781"/>
            </a:xfrm>
            <a:prstGeom prst="rect">
              <a:avLst/>
            </a:prstGeom>
            <a:noFill/>
            <a:ln w="12700">
              <a:noFill/>
            </a:ln>
          </p:spPr>
          <p:txBody>
            <a:bodyPr lIns="90488" tIns="44450" rIns="90488" bIns="44450">
              <a:spAutoFit/>
            </a:bodyPr>
            <a:p>
              <a:pPr defTabSz="762000">
                <a:buNone/>
              </a:pPr>
              <a:r>
                <a:rPr lang="en-US" altLang="zh-CN" sz="1100" b="1" dirty="0">
                  <a:latin typeface="微软雅黑" panose="020B0503020204020204" pitchFamily="34" charset="-122"/>
                  <a:ea typeface="微软雅黑" panose="020B0503020204020204" pitchFamily="34" charset="-122"/>
                </a:rPr>
                <a:t>1 1 0</a:t>
              </a:r>
              <a:endParaRPr lang="en-US" altLang="zh-CN" sz="1100" b="1" dirty="0">
                <a:latin typeface="微软雅黑" panose="020B0503020204020204" pitchFamily="34" charset="-122"/>
                <a:ea typeface="微软雅黑" panose="020B0503020204020204" pitchFamily="34" charset="-122"/>
              </a:endParaRPr>
            </a:p>
          </p:txBody>
        </p:sp>
        <p:sp>
          <p:nvSpPr>
            <p:cNvPr id="113718" name="Line 35"/>
            <p:cNvSpPr/>
            <p:nvPr/>
          </p:nvSpPr>
          <p:spPr>
            <a:xfrm>
              <a:off x="2473367" y="3353842"/>
              <a:ext cx="0" cy="439737"/>
            </a:xfrm>
            <a:prstGeom prst="line">
              <a:avLst/>
            </a:prstGeom>
            <a:ln w="19050" cap="flat" cmpd="sng">
              <a:solidFill>
                <a:schemeClr val="tx1"/>
              </a:solidFill>
              <a:prstDash val="sysDot"/>
              <a:headEnd type="none" w="med" len="med"/>
              <a:tailEnd type="none" w="med" len="med"/>
            </a:ln>
          </p:spPr>
        </p:sp>
        <p:sp>
          <p:nvSpPr>
            <p:cNvPr id="113719" name="Line 36"/>
            <p:cNvSpPr/>
            <p:nvPr/>
          </p:nvSpPr>
          <p:spPr>
            <a:xfrm>
              <a:off x="7505477" y="3349079"/>
              <a:ext cx="0" cy="441325"/>
            </a:xfrm>
            <a:prstGeom prst="line">
              <a:avLst/>
            </a:prstGeom>
            <a:ln w="19050" cap="flat" cmpd="sng">
              <a:solidFill>
                <a:schemeClr val="tx1"/>
              </a:solidFill>
              <a:prstDash val="solid"/>
              <a:headEnd type="none" w="med" len="med"/>
              <a:tailEnd type="none" w="med" len="med"/>
            </a:ln>
          </p:spPr>
        </p:sp>
        <p:sp>
          <p:nvSpPr>
            <p:cNvPr id="113720" name="Line 37"/>
            <p:cNvSpPr/>
            <p:nvPr/>
          </p:nvSpPr>
          <p:spPr>
            <a:xfrm>
              <a:off x="7510637" y="4011066"/>
              <a:ext cx="1829857" cy="0"/>
            </a:xfrm>
            <a:prstGeom prst="line">
              <a:avLst/>
            </a:prstGeom>
            <a:ln w="19050" cap="flat" cmpd="sng">
              <a:solidFill>
                <a:srgbClr val="0000FF"/>
              </a:solidFill>
              <a:prstDash val="solid"/>
              <a:headEnd type="triangle" w="sm" len="med"/>
              <a:tailEnd type="triangle" w="sm" len="med"/>
            </a:ln>
          </p:spPr>
        </p:sp>
        <p:grpSp>
          <p:nvGrpSpPr>
            <p:cNvPr id="113721" name="Group 38"/>
            <p:cNvGrpSpPr/>
            <p:nvPr/>
          </p:nvGrpSpPr>
          <p:grpSpPr>
            <a:xfrm>
              <a:off x="7928099" y="3820573"/>
              <a:ext cx="1131196" cy="644929"/>
              <a:chOff x="2827" y="3024"/>
              <a:chExt cx="453" cy="382"/>
            </a:xfrm>
          </p:grpSpPr>
          <p:sp>
            <p:nvSpPr>
              <p:cNvPr id="113738" name="Rectangle 39"/>
              <p:cNvSpPr/>
              <p:nvPr/>
            </p:nvSpPr>
            <p:spPr>
              <a:xfrm>
                <a:off x="2832" y="3072"/>
                <a:ext cx="426" cy="138"/>
              </a:xfrm>
              <a:prstGeom prst="rect">
                <a:avLst/>
              </a:prstGeom>
              <a:solidFill>
                <a:schemeClr val="bg1"/>
              </a:solidFill>
              <a:ln w="12700">
                <a:noFill/>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827" y="3024"/>
                <a:ext cx="453" cy="382"/>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host-id</a:t>
                </a:r>
                <a:endPar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762000" rtl="0" eaLnBrk="0" fontAlgn="base" latinLnBrk="0" hangingPunct="0">
                  <a:lnSpc>
                    <a:spcPct val="90000"/>
                  </a:lnSpc>
                  <a:spcBef>
                    <a:spcPct val="0"/>
                  </a:spcBef>
                  <a:spcAft>
                    <a:spcPct val="0"/>
                  </a:spcAft>
                  <a:buClrTx/>
                  <a:buSzTx/>
                  <a:buFontTx/>
                  <a:buNone/>
                  <a:defRPr/>
                </a:pPr>
                <a:r>
                  <a:rPr kumimoji="1" lang="en-US" altLang="zh-CN"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8 </a:t>
                </a:r>
                <a:r>
                  <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位</a:t>
                </a:r>
                <a:endParaRPr kumimoji="1" lang="zh-CN" altLang="en-US" sz="105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grpSp>
        <p:sp>
          <p:nvSpPr>
            <p:cNvPr id="113722" name="Line 41"/>
            <p:cNvSpPr/>
            <p:nvPr/>
          </p:nvSpPr>
          <p:spPr>
            <a:xfrm>
              <a:off x="1732137" y="3857078"/>
              <a:ext cx="0" cy="323850"/>
            </a:xfrm>
            <a:prstGeom prst="line">
              <a:avLst/>
            </a:prstGeom>
            <a:ln w="12700" cap="flat" cmpd="sng">
              <a:solidFill>
                <a:srgbClr val="0000FF"/>
              </a:solidFill>
              <a:prstDash val="solid"/>
              <a:headEnd type="none" w="med" len="med"/>
              <a:tailEnd type="none" w="med" len="med"/>
            </a:ln>
          </p:spPr>
        </p:sp>
        <p:sp>
          <p:nvSpPr>
            <p:cNvPr id="113723" name="Line 42"/>
            <p:cNvSpPr/>
            <p:nvPr/>
          </p:nvSpPr>
          <p:spPr>
            <a:xfrm>
              <a:off x="7510637" y="3860253"/>
              <a:ext cx="0" cy="323850"/>
            </a:xfrm>
            <a:prstGeom prst="line">
              <a:avLst/>
            </a:prstGeom>
            <a:ln w="12700" cap="flat" cmpd="sng">
              <a:solidFill>
                <a:srgbClr val="0000FF"/>
              </a:solidFill>
              <a:prstDash val="solid"/>
              <a:headEnd type="none" w="med" len="med"/>
              <a:tailEnd type="none" w="med" len="med"/>
            </a:ln>
          </p:spPr>
        </p:sp>
        <p:sp>
          <p:nvSpPr>
            <p:cNvPr id="113724" name="Line 43"/>
            <p:cNvSpPr/>
            <p:nvPr/>
          </p:nvSpPr>
          <p:spPr>
            <a:xfrm>
              <a:off x="9340495" y="3841203"/>
              <a:ext cx="0" cy="323850"/>
            </a:xfrm>
            <a:prstGeom prst="line">
              <a:avLst/>
            </a:prstGeom>
            <a:ln w="12700" cap="flat" cmpd="sng">
              <a:solidFill>
                <a:srgbClr val="0000FF"/>
              </a:solidFill>
              <a:prstDash val="solid"/>
              <a:headEnd type="none" w="med" len="med"/>
              <a:tailEnd type="none" w="med" len="med"/>
            </a:ln>
          </p:spPr>
        </p:sp>
        <p:sp>
          <p:nvSpPr>
            <p:cNvPr id="113725" name="Rectangle 44"/>
            <p:cNvSpPr/>
            <p:nvPr/>
          </p:nvSpPr>
          <p:spPr>
            <a:xfrm>
              <a:off x="1725258" y="4582716"/>
              <a:ext cx="7656513" cy="444500"/>
            </a:xfrm>
            <a:prstGeom prst="rect">
              <a:avLst/>
            </a:prstGeom>
            <a:solidFill>
              <a:srgbClr val="0000FF"/>
            </a:solidFill>
            <a:ln w="254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726" name="Rectangle 45"/>
            <p:cNvSpPr/>
            <p:nvPr/>
          </p:nvSpPr>
          <p:spPr>
            <a:xfrm>
              <a:off x="355160" y="4593828"/>
              <a:ext cx="1376625" cy="464848"/>
            </a:xfrm>
            <a:prstGeom prst="rect">
              <a:avLst/>
            </a:prstGeom>
            <a:noFill/>
            <a:ln w="12700">
              <a:noFill/>
            </a:ln>
          </p:spPr>
          <p:txBody>
            <a:bodyPr wrap="none"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D </a:t>
              </a:r>
              <a:r>
                <a:rPr lang="zh-CN" altLang="en-US" sz="1200" b="1" dirty="0">
                  <a:latin typeface="微软雅黑" panose="020B0503020204020204" pitchFamily="34" charset="-122"/>
                  <a:ea typeface="微软雅黑" panose="020B0503020204020204" pitchFamily="34" charset="-122"/>
                </a:rPr>
                <a:t>类地址</a:t>
              </a:r>
              <a:endParaRPr lang="zh-CN" altLang="en-US" sz="1200" b="1" dirty="0">
                <a:latin typeface="微软雅黑" panose="020B0503020204020204" pitchFamily="34" charset="-122"/>
                <a:ea typeface="微软雅黑" panose="020B0503020204020204" pitchFamily="34" charset="-122"/>
              </a:endParaRPr>
            </a:p>
          </p:txBody>
        </p:sp>
        <p:sp>
          <p:nvSpPr>
            <p:cNvPr id="113727" name="Line 46"/>
            <p:cNvSpPr/>
            <p:nvPr/>
          </p:nvSpPr>
          <p:spPr>
            <a:xfrm>
              <a:off x="2629189" y="4590654"/>
              <a:ext cx="0" cy="441325"/>
            </a:xfrm>
            <a:prstGeom prst="line">
              <a:avLst/>
            </a:prstGeom>
            <a:ln w="19050" cap="flat" cmpd="sng">
              <a:solidFill>
                <a:srgbClr val="FFFF00"/>
              </a:solidFill>
              <a:prstDash val="sysDot"/>
              <a:headEnd type="none" w="med" len="med"/>
              <a:tailEnd type="none" w="med" len="med"/>
            </a:ln>
          </p:spPr>
        </p:sp>
        <p:sp>
          <p:nvSpPr>
            <p:cNvPr id="113728" name="Rectangle 47"/>
            <p:cNvSpPr/>
            <p:nvPr/>
          </p:nvSpPr>
          <p:spPr>
            <a:xfrm>
              <a:off x="1610464" y="4581129"/>
              <a:ext cx="1107816" cy="438781"/>
            </a:xfrm>
            <a:prstGeom prst="rect">
              <a:avLst/>
            </a:prstGeom>
            <a:noFill/>
            <a:ln w="12700">
              <a:noFill/>
            </a:ln>
          </p:spPr>
          <p:txBody>
            <a:bodyPr wrap="none" lIns="90488" tIns="44450" rIns="90488" bIns="44450">
              <a:spAutoFit/>
            </a:bodyPr>
            <a:p>
              <a:pPr defTabSz="762000">
                <a:buNone/>
              </a:pPr>
              <a:r>
                <a:rPr lang="en-US" altLang="zh-CN" sz="1100" b="1" dirty="0">
                  <a:solidFill>
                    <a:schemeClr val="bg1"/>
                  </a:solidFill>
                  <a:latin typeface="微软雅黑" panose="020B0503020204020204" pitchFamily="34" charset="-122"/>
                  <a:ea typeface="微软雅黑" panose="020B0503020204020204" pitchFamily="34" charset="-122"/>
                </a:rPr>
                <a:t>1 1 1 0</a:t>
              </a:r>
              <a:endParaRPr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113729" name="Rectangle 48"/>
            <p:cNvSpPr/>
            <p:nvPr/>
          </p:nvSpPr>
          <p:spPr>
            <a:xfrm>
              <a:off x="5031263" y="4581509"/>
              <a:ext cx="1588413" cy="464848"/>
            </a:xfrm>
            <a:prstGeom prst="rect">
              <a:avLst/>
            </a:prstGeom>
            <a:noFill/>
            <a:ln w="12700">
              <a:noFill/>
            </a:ln>
          </p:spPr>
          <p:txBody>
            <a:bodyPr wrap="none" lIns="90488" tIns="44450" rIns="90488" bIns="44450">
              <a:spAutoFit/>
            </a:bodyPr>
            <a:p>
              <a:pPr defTabSz="762000">
                <a:buNone/>
              </a:pPr>
              <a:r>
                <a:rPr lang="zh-CN" altLang="en-US" sz="1200" b="1" dirty="0">
                  <a:solidFill>
                    <a:schemeClr val="bg1"/>
                  </a:solidFill>
                  <a:latin typeface="微软雅黑" panose="020B0503020204020204" pitchFamily="34" charset="-122"/>
                  <a:ea typeface="微软雅黑" panose="020B0503020204020204" pitchFamily="34" charset="-122"/>
                </a:rPr>
                <a:t>多 播 地 址</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3730" name="Rectangle 49"/>
            <p:cNvSpPr/>
            <p:nvPr/>
          </p:nvSpPr>
          <p:spPr>
            <a:xfrm>
              <a:off x="1733857" y="5549503"/>
              <a:ext cx="7641035" cy="444500"/>
            </a:xfrm>
            <a:prstGeom prst="rect">
              <a:avLst/>
            </a:prstGeom>
            <a:solidFill>
              <a:srgbClr val="0000FF"/>
            </a:solidFill>
            <a:ln w="254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3731" name="Rectangle 50"/>
            <p:cNvSpPr/>
            <p:nvPr/>
          </p:nvSpPr>
          <p:spPr>
            <a:xfrm>
              <a:off x="412181" y="5559030"/>
              <a:ext cx="1319604" cy="464848"/>
            </a:xfrm>
            <a:prstGeom prst="rect">
              <a:avLst/>
            </a:prstGeom>
            <a:noFill/>
            <a:ln w="12700">
              <a:noFill/>
            </a:ln>
          </p:spPr>
          <p:txBody>
            <a:bodyPr wrap="none" lIns="90488" tIns="44450" rIns="90488" bIns="44450">
              <a:spAutoFit/>
            </a:bodyPr>
            <a:p>
              <a:pPr defTabSz="762000">
                <a:buNone/>
              </a:pPr>
              <a:r>
                <a:rPr lang="en-US" altLang="zh-CN" sz="1200" b="1" dirty="0">
                  <a:latin typeface="微软雅黑" panose="020B0503020204020204" pitchFamily="34" charset="-122"/>
                  <a:ea typeface="微软雅黑" panose="020B0503020204020204" pitchFamily="34" charset="-122"/>
                </a:rPr>
                <a:t>E </a:t>
              </a:r>
              <a:r>
                <a:rPr lang="zh-CN" altLang="en-US" sz="1200" b="1" dirty="0">
                  <a:latin typeface="微软雅黑" panose="020B0503020204020204" pitchFamily="34" charset="-122"/>
                  <a:ea typeface="微软雅黑" panose="020B0503020204020204" pitchFamily="34" charset="-122"/>
                </a:rPr>
                <a:t>类地址</a:t>
              </a:r>
              <a:endParaRPr lang="zh-CN" altLang="en-US" sz="1200" b="1" dirty="0">
                <a:latin typeface="微软雅黑" panose="020B0503020204020204" pitchFamily="34" charset="-122"/>
                <a:ea typeface="微软雅黑" panose="020B0503020204020204" pitchFamily="34" charset="-122"/>
              </a:endParaRPr>
            </a:p>
          </p:txBody>
        </p:sp>
        <p:sp>
          <p:nvSpPr>
            <p:cNvPr id="113732" name="Rectangle 51"/>
            <p:cNvSpPr/>
            <p:nvPr/>
          </p:nvSpPr>
          <p:spPr>
            <a:xfrm>
              <a:off x="4518046" y="5540357"/>
              <a:ext cx="2606624" cy="464848"/>
            </a:xfrm>
            <a:prstGeom prst="rect">
              <a:avLst/>
            </a:prstGeom>
            <a:noFill/>
            <a:ln w="12700">
              <a:noFill/>
            </a:ln>
          </p:spPr>
          <p:txBody>
            <a:bodyPr wrap="none" lIns="90488" tIns="44450" rIns="90488" bIns="44450">
              <a:spAutoFit/>
            </a:bodyPr>
            <a:p>
              <a:pPr defTabSz="762000">
                <a:buNone/>
              </a:pPr>
              <a:r>
                <a:rPr lang="zh-CN" altLang="en-US" sz="1200" b="1" dirty="0">
                  <a:solidFill>
                    <a:schemeClr val="bg1"/>
                  </a:solidFill>
                  <a:latin typeface="微软雅黑" panose="020B0503020204020204" pitchFamily="34" charset="-122"/>
                  <a:ea typeface="微软雅黑" panose="020B0503020204020204" pitchFamily="34" charset="-122"/>
                </a:rPr>
                <a:t>保 留 为 今 后 使 用</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3733" name="Line 52"/>
            <p:cNvSpPr/>
            <p:nvPr/>
          </p:nvSpPr>
          <p:spPr>
            <a:xfrm>
              <a:off x="2641708" y="5574904"/>
              <a:ext cx="0" cy="441325"/>
            </a:xfrm>
            <a:prstGeom prst="line">
              <a:avLst/>
            </a:prstGeom>
            <a:ln w="19050" cap="flat" cmpd="sng">
              <a:solidFill>
                <a:srgbClr val="FFFF00"/>
              </a:solidFill>
              <a:prstDash val="sysDot"/>
              <a:headEnd type="none" w="med" len="med"/>
              <a:tailEnd type="none" w="med" len="med"/>
            </a:ln>
          </p:spPr>
        </p:sp>
        <p:sp>
          <p:nvSpPr>
            <p:cNvPr id="113734" name="Rectangle 53"/>
            <p:cNvSpPr/>
            <p:nvPr/>
          </p:nvSpPr>
          <p:spPr>
            <a:xfrm>
              <a:off x="1610464" y="5555854"/>
              <a:ext cx="1107816" cy="438781"/>
            </a:xfrm>
            <a:prstGeom prst="rect">
              <a:avLst/>
            </a:prstGeom>
            <a:noFill/>
            <a:ln w="19050">
              <a:noFill/>
            </a:ln>
          </p:spPr>
          <p:txBody>
            <a:bodyPr wrap="none" lIns="90488" tIns="44450" rIns="90488" bIns="44450">
              <a:spAutoFit/>
            </a:bodyPr>
            <a:p>
              <a:pPr defTabSz="762000">
                <a:buNone/>
              </a:pPr>
              <a:r>
                <a:rPr lang="en-US" altLang="zh-CN" sz="1100" b="1" dirty="0">
                  <a:solidFill>
                    <a:schemeClr val="bg1"/>
                  </a:solidFill>
                  <a:latin typeface="微软雅黑" panose="020B0503020204020204" pitchFamily="34" charset="-122"/>
                  <a:ea typeface="微软雅黑" panose="020B0503020204020204" pitchFamily="34" charset="-122"/>
                </a:rPr>
                <a:t>1 1 1 1</a:t>
              </a:r>
              <a:endParaRPr lang="en-US" altLang="zh-CN" sz="1100" b="1" dirty="0">
                <a:solidFill>
                  <a:schemeClr val="bg1"/>
                </a:solidFill>
                <a:latin typeface="微软雅黑" panose="020B0503020204020204" pitchFamily="34" charset="-122"/>
                <a:ea typeface="微软雅黑" panose="020B0503020204020204" pitchFamily="34" charset="-122"/>
              </a:endParaRPr>
            </a:p>
          </p:txBody>
        </p:sp>
        <p:sp>
          <p:nvSpPr>
            <p:cNvPr id="113735" name="Rectangle 54"/>
            <p:cNvSpPr/>
            <p:nvPr/>
          </p:nvSpPr>
          <p:spPr>
            <a:xfrm>
              <a:off x="1861122" y="2136030"/>
              <a:ext cx="456161" cy="438781"/>
            </a:xfrm>
            <a:prstGeom prst="rect">
              <a:avLst/>
            </a:prstGeom>
            <a:noFill/>
            <a:ln w="12700">
              <a:noFill/>
            </a:ln>
          </p:spPr>
          <p:txBody>
            <a:bodyPr wrap="none" lIns="90488" tIns="44450" rIns="90488" bIns="44450">
              <a:spAutoFit/>
            </a:bodyPr>
            <a:p>
              <a:pPr defTabSz="762000">
                <a:buNone/>
              </a:pPr>
              <a:r>
                <a:rPr lang="en-US" altLang="zh-CN" sz="1100" b="1" dirty="0">
                  <a:latin typeface="微软雅黑" panose="020B0503020204020204" pitchFamily="34" charset="-122"/>
                  <a:ea typeface="微软雅黑" panose="020B0503020204020204" pitchFamily="34" charset="-122"/>
                </a:rPr>
                <a:t>0</a:t>
              </a:r>
              <a:endParaRPr lang="en-US" altLang="zh-CN" sz="1100" b="1" dirty="0">
                <a:latin typeface="微软雅黑" panose="020B0503020204020204" pitchFamily="34" charset="-122"/>
                <a:ea typeface="微软雅黑" panose="020B0503020204020204" pitchFamily="34" charset="-122"/>
              </a:endParaRPr>
            </a:p>
          </p:txBody>
        </p:sp>
        <p:sp>
          <p:nvSpPr>
            <p:cNvPr id="113736" name="Rectangle 55"/>
            <p:cNvSpPr/>
            <p:nvPr/>
          </p:nvSpPr>
          <p:spPr>
            <a:xfrm>
              <a:off x="1653026" y="2136030"/>
              <a:ext cx="524537" cy="438781"/>
            </a:xfrm>
            <a:prstGeom prst="rect">
              <a:avLst/>
            </a:prstGeom>
            <a:noFill/>
            <a:ln w="12700">
              <a:noFill/>
            </a:ln>
          </p:spPr>
          <p:txBody>
            <a:bodyPr lIns="90488" tIns="44450" rIns="90488" bIns="44450">
              <a:spAutoFit/>
            </a:bodyPr>
            <a:p>
              <a:pPr defTabSz="762000">
                <a:buNone/>
              </a:pPr>
              <a:r>
                <a:rPr lang="en-US" altLang="zh-CN" sz="1100" b="1" dirty="0">
                  <a:latin typeface="微软雅黑" panose="020B0503020204020204" pitchFamily="34" charset="-122"/>
                  <a:ea typeface="微软雅黑" panose="020B0503020204020204" pitchFamily="34" charset="-122"/>
                </a:rPr>
                <a:t>1</a:t>
              </a:r>
              <a:endParaRPr lang="en-US" altLang="zh-CN" sz="1100" b="1" dirty="0">
                <a:latin typeface="微软雅黑" panose="020B0503020204020204" pitchFamily="34" charset="-122"/>
                <a:ea typeface="微软雅黑" panose="020B0503020204020204" pitchFamily="34" charset="-122"/>
              </a:endParaRPr>
            </a:p>
          </p:txBody>
        </p:sp>
        <p:sp>
          <p:nvSpPr>
            <p:cNvPr id="113737" name="Line 56"/>
            <p:cNvSpPr/>
            <p:nvPr/>
          </p:nvSpPr>
          <p:spPr>
            <a:xfrm>
              <a:off x="2249794" y="2132856"/>
              <a:ext cx="0" cy="441325"/>
            </a:xfrm>
            <a:prstGeom prst="line">
              <a:avLst/>
            </a:prstGeom>
            <a:ln w="19050" cap="flat" cmpd="sng">
              <a:solidFill>
                <a:schemeClr val="tx1"/>
              </a:solidFill>
              <a:prstDash val="sysDot"/>
              <a:headEnd type="none" w="med" len="med"/>
              <a:tailEnd type="none" w="med" len="med"/>
            </a:ln>
          </p:spPr>
        </p:sp>
      </p:grpSp>
      <p:grpSp>
        <p:nvGrpSpPr>
          <p:cNvPr id="113672" name="组合 4"/>
          <p:cNvGrpSpPr/>
          <p:nvPr/>
        </p:nvGrpSpPr>
        <p:grpSpPr>
          <a:xfrm>
            <a:off x="6829425" y="2428875"/>
            <a:ext cx="1546225" cy="1838325"/>
            <a:chOff x="6462705" y="453421"/>
            <a:chExt cx="2465395" cy="2939067"/>
          </a:xfrm>
        </p:grpSpPr>
        <p:sp>
          <p:nvSpPr>
            <p:cNvPr id="113676" name="椭圆 66"/>
            <p:cNvSpPr/>
            <p:nvPr/>
          </p:nvSpPr>
          <p:spPr>
            <a:xfrm>
              <a:off x="6588125" y="1052513"/>
              <a:ext cx="2339975" cy="2339975"/>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endParaRPr lang="zh-CN" altLang="en-US" sz="1200" b="1" dirty="0">
                <a:latin typeface="微软雅黑" panose="020B0503020204020204" pitchFamily="34" charset="-122"/>
                <a:ea typeface="微软雅黑" panose="020B0503020204020204" pitchFamily="34" charset="-122"/>
              </a:endParaRPr>
            </a:p>
          </p:txBody>
        </p:sp>
        <p:cxnSp>
          <p:nvCxnSpPr>
            <p:cNvPr id="113677" name="直接连接符 68"/>
            <p:cNvCxnSpPr>
              <a:stCxn id="113676" idx="0"/>
              <a:endCxn id="113676" idx="4"/>
            </p:cNvCxnSpPr>
            <p:nvPr/>
          </p:nvCxnSpPr>
          <p:spPr>
            <a:xfrm>
              <a:off x="7758113" y="1052513"/>
              <a:ext cx="0" cy="2339975"/>
            </a:xfrm>
            <a:prstGeom prst="line">
              <a:avLst/>
            </a:prstGeom>
            <a:ln w="12700" cap="flat" cmpd="sng">
              <a:solidFill>
                <a:schemeClr val="tx1"/>
              </a:solidFill>
              <a:prstDash val="solid"/>
              <a:headEnd type="none" w="med" len="med"/>
              <a:tailEnd type="none" w="med" len="med"/>
            </a:ln>
          </p:spPr>
        </p:cxnSp>
        <p:cxnSp>
          <p:nvCxnSpPr>
            <p:cNvPr id="113678" name="直接连接符 70"/>
            <p:cNvCxnSpPr>
              <a:stCxn id="113676" idx="2"/>
            </p:cNvCxnSpPr>
            <p:nvPr/>
          </p:nvCxnSpPr>
          <p:spPr>
            <a:xfrm flipV="1">
              <a:off x="6588125" y="2219325"/>
              <a:ext cx="1163638" cy="3175"/>
            </a:xfrm>
            <a:prstGeom prst="line">
              <a:avLst/>
            </a:prstGeom>
            <a:ln w="12700" cap="flat" cmpd="sng">
              <a:solidFill>
                <a:schemeClr val="tx1"/>
              </a:solidFill>
              <a:prstDash val="solid"/>
              <a:headEnd type="none" w="med" len="med"/>
              <a:tailEnd type="none" w="med" len="med"/>
            </a:ln>
          </p:spPr>
        </p:cxnSp>
        <p:cxnSp>
          <p:nvCxnSpPr>
            <p:cNvPr id="113679" name="直接连接符 72"/>
            <p:cNvCxnSpPr>
              <a:stCxn id="113676" idx="1"/>
            </p:cNvCxnSpPr>
            <p:nvPr/>
          </p:nvCxnSpPr>
          <p:spPr>
            <a:xfrm>
              <a:off x="6931025" y="1395413"/>
              <a:ext cx="809625" cy="809625"/>
            </a:xfrm>
            <a:prstGeom prst="line">
              <a:avLst/>
            </a:prstGeom>
            <a:ln w="12700" cap="flat" cmpd="sng">
              <a:solidFill>
                <a:schemeClr val="tx1"/>
              </a:solidFill>
              <a:prstDash val="solid"/>
              <a:headEnd type="none" w="med" len="med"/>
              <a:tailEnd type="none" w="med" len="med"/>
            </a:ln>
          </p:spPr>
        </p:cxnSp>
        <p:cxnSp>
          <p:nvCxnSpPr>
            <p:cNvPr id="113680" name="直接连接符 74"/>
            <p:cNvCxnSpPr/>
            <p:nvPr/>
          </p:nvCxnSpPr>
          <p:spPr>
            <a:xfrm>
              <a:off x="7315200" y="1143000"/>
              <a:ext cx="436563" cy="1082675"/>
            </a:xfrm>
            <a:prstGeom prst="line">
              <a:avLst/>
            </a:prstGeom>
            <a:ln w="12700" cap="flat" cmpd="sng">
              <a:solidFill>
                <a:schemeClr val="tx1"/>
              </a:solidFill>
              <a:prstDash val="solid"/>
              <a:headEnd type="none" w="med" len="med"/>
              <a:tailEnd type="none" w="med" len="med"/>
            </a:ln>
          </p:spPr>
        </p:cxnSp>
        <p:sp>
          <p:nvSpPr>
            <p:cNvPr id="113681" name="Rectangle 3"/>
            <p:cNvSpPr/>
            <p:nvPr/>
          </p:nvSpPr>
          <p:spPr>
            <a:xfrm>
              <a:off x="7893562" y="1880134"/>
              <a:ext cx="820881" cy="734247"/>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A </a:t>
              </a:r>
              <a:r>
                <a:rPr lang="zh-CN" altLang="en-US" sz="1200" b="1" dirty="0">
                  <a:latin typeface="微软雅黑" panose="020B0503020204020204" pitchFamily="34" charset="-122"/>
                  <a:ea typeface="微软雅黑" panose="020B0503020204020204" pitchFamily="34" charset="-122"/>
                </a:rPr>
                <a:t>类</a:t>
              </a:r>
              <a:endParaRPr lang="en-US" altLang="zh-CN" sz="1200" b="1" dirty="0">
                <a:latin typeface="微软雅黑" panose="020B0503020204020204" pitchFamily="34" charset="-122"/>
                <a:ea typeface="微软雅黑" panose="020B0503020204020204" pitchFamily="34" charset="-122"/>
              </a:endParaRPr>
            </a:p>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50%</a:t>
              </a:r>
              <a:endParaRPr lang="zh-CN" altLang="en-US" sz="1200" b="1" dirty="0">
                <a:latin typeface="微软雅黑" panose="020B0503020204020204" pitchFamily="34" charset="-122"/>
                <a:ea typeface="微软雅黑" panose="020B0503020204020204" pitchFamily="34" charset="-122"/>
              </a:endParaRPr>
            </a:p>
          </p:txBody>
        </p:sp>
        <p:sp>
          <p:nvSpPr>
            <p:cNvPr id="113682" name="Rectangle 3"/>
            <p:cNvSpPr/>
            <p:nvPr/>
          </p:nvSpPr>
          <p:spPr>
            <a:xfrm>
              <a:off x="6603976" y="1592305"/>
              <a:ext cx="1040806" cy="734247"/>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C </a:t>
              </a:r>
              <a:r>
                <a:rPr lang="zh-CN" altLang="en-US" sz="1200" b="1" dirty="0">
                  <a:latin typeface="微软雅黑" panose="020B0503020204020204" pitchFamily="34" charset="-122"/>
                  <a:ea typeface="微软雅黑" panose="020B0503020204020204" pitchFamily="34" charset="-122"/>
                </a:rPr>
                <a:t>类</a:t>
              </a:r>
              <a:endParaRPr lang="en-US" altLang="zh-CN" sz="1200" b="1" dirty="0">
                <a:latin typeface="微软雅黑" panose="020B0503020204020204" pitchFamily="34" charset="-122"/>
                <a:ea typeface="微软雅黑" panose="020B0503020204020204" pitchFamily="34" charset="-122"/>
              </a:endParaRPr>
            </a:p>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12.5%</a:t>
              </a:r>
              <a:endParaRPr lang="zh-CN" altLang="en-US" sz="1200" b="1" dirty="0">
                <a:latin typeface="微软雅黑" panose="020B0503020204020204" pitchFamily="34" charset="-122"/>
                <a:ea typeface="微软雅黑" panose="020B0503020204020204" pitchFamily="34" charset="-122"/>
              </a:endParaRPr>
            </a:p>
          </p:txBody>
        </p:sp>
        <p:sp>
          <p:nvSpPr>
            <p:cNvPr id="113683" name="Rectangle 3"/>
            <p:cNvSpPr/>
            <p:nvPr/>
          </p:nvSpPr>
          <p:spPr>
            <a:xfrm>
              <a:off x="6942130" y="2389947"/>
              <a:ext cx="820881" cy="734247"/>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B </a:t>
              </a:r>
              <a:r>
                <a:rPr lang="zh-CN" altLang="en-US" sz="1200" b="1" dirty="0">
                  <a:latin typeface="微软雅黑" panose="020B0503020204020204" pitchFamily="34" charset="-122"/>
                  <a:ea typeface="微软雅黑" panose="020B0503020204020204" pitchFamily="34" charset="-122"/>
                </a:rPr>
                <a:t>类</a:t>
              </a:r>
              <a:endParaRPr lang="en-US" altLang="zh-CN" sz="1200" b="1" dirty="0">
                <a:latin typeface="微软雅黑" panose="020B0503020204020204" pitchFamily="34" charset="-122"/>
                <a:ea typeface="微软雅黑" panose="020B0503020204020204" pitchFamily="34" charset="-122"/>
              </a:endParaRPr>
            </a:p>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25%</a:t>
              </a:r>
              <a:endParaRPr lang="zh-CN" altLang="en-US" sz="1200" b="1" dirty="0">
                <a:latin typeface="微软雅黑" panose="020B0503020204020204" pitchFamily="34" charset="-122"/>
                <a:ea typeface="微软雅黑" panose="020B0503020204020204" pitchFamily="34" charset="-122"/>
              </a:endParaRPr>
            </a:p>
          </p:txBody>
        </p:sp>
        <p:sp>
          <p:nvSpPr>
            <p:cNvPr id="113684" name="Rectangle 3"/>
            <p:cNvSpPr/>
            <p:nvPr/>
          </p:nvSpPr>
          <p:spPr>
            <a:xfrm>
              <a:off x="6462705" y="560275"/>
              <a:ext cx="805538" cy="438907"/>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D </a:t>
              </a:r>
              <a:r>
                <a:rPr lang="zh-CN" altLang="en-US" sz="1200" b="1" dirty="0">
                  <a:latin typeface="微软雅黑" panose="020B0503020204020204" pitchFamily="34" charset="-122"/>
                  <a:ea typeface="微软雅黑" panose="020B0503020204020204" pitchFamily="34" charset="-122"/>
                </a:rPr>
                <a:t>类</a:t>
              </a:r>
              <a:endParaRPr lang="zh-CN" altLang="en-US" sz="1200" b="1" dirty="0">
                <a:latin typeface="微软雅黑" panose="020B0503020204020204" pitchFamily="34" charset="-122"/>
                <a:ea typeface="微软雅黑" panose="020B0503020204020204" pitchFamily="34" charset="-122"/>
              </a:endParaRPr>
            </a:p>
          </p:txBody>
        </p:sp>
        <p:sp>
          <p:nvSpPr>
            <p:cNvPr id="113685" name="Rectangle 3"/>
            <p:cNvSpPr/>
            <p:nvPr/>
          </p:nvSpPr>
          <p:spPr>
            <a:xfrm>
              <a:off x="7144804" y="453421"/>
              <a:ext cx="751835" cy="438907"/>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defTabSz="762000">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E </a:t>
              </a:r>
              <a:r>
                <a:rPr lang="zh-CN" altLang="en-US" sz="1200" b="1" dirty="0">
                  <a:latin typeface="微软雅黑" panose="020B0503020204020204" pitchFamily="34" charset="-122"/>
                  <a:ea typeface="微软雅黑" panose="020B0503020204020204" pitchFamily="34" charset="-122"/>
                </a:rPr>
                <a:t>类</a:t>
              </a:r>
              <a:endParaRPr lang="zh-CN" altLang="en-US" sz="1200" b="1" dirty="0">
                <a:latin typeface="微软雅黑" panose="020B0503020204020204" pitchFamily="34" charset="-122"/>
                <a:ea typeface="微软雅黑" panose="020B0503020204020204" pitchFamily="34" charset="-122"/>
              </a:endParaRPr>
            </a:p>
          </p:txBody>
        </p:sp>
        <p:sp>
          <p:nvSpPr>
            <p:cNvPr id="113686" name="Line 135"/>
            <p:cNvSpPr/>
            <p:nvPr/>
          </p:nvSpPr>
          <p:spPr>
            <a:xfrm flipH="1" flipV="1">
              <a:off x="6845300" y="914400"/>
              <a:ext cx="409575" cy="565150"/>
            </a:xfrm>
            <a:prstGeom prst="line">
              <a:avLst/>
            </a:prstGeom>
            <a:ln w="9525" cap="flat" cmpd="sng">
              <a:solidFill>
                <a:schemeClr val="tx1"/>
              </a:solidFill>
              <a:prstDash val="solid"/>
              <a:headEnd type="triangle" w="med" len="med"/>
              <a:tailEnd type="none" w="med" len="med"/>
            </a:ln>
          </p:spPr>
        </p:sp>
        <p:sp>
          <p:nvSpPr>
            <p:cNvPr id="113687" name="Line 135"/>
            <p:cNvSpPr/>
            <p:nvPr/>
          </p:nvSpPr>
          <p:spPr>
            <a:xfrm flipH="1" flipV="1">
              <a:off x="7462838" y="793750"/>
              <a:ext cx="184150" cy="679450"/>
            </a:xfrm>
            <a:prstGeom prst="line">
              <a:avLst/>
            </a:prstGeom>
            <a:ln w="9525" cap="flat" cmpd="sng">
              <a:solidFill>
                <a:schemeClr val="tx1"/>
              </a:solidFill>
              <a:prstDash val="solid"/>
              <a:headEnd type="triangle" w="med" len="med"/>
              <a:tailEnd type="none" w="med" len="med"/>
            </a:ln>
          </p:spPr>
        </p:sp>
      </p:grpSp>
      <p:grpSp>
        <p:nvGrpSpPr>
          <p:cNvPr id="11" name="组合 10"/>
          <p:cNvGrpSpPr/>
          <p:nvPr/>
        </p:nvGrpSpPr>
        <p:grpSpPr>
          <a:xfrm>
            <a:off x="6219825" y="2044700"/>
            <a:ext cx="517525" cy="1690688"/>
            <a:chOff x="6219141" y="1187780"/>
            <a:chExt cx="517704" cy="1690420"/>
          </a:xfrm>
        </p:grpSpPr>
        <p:sp>
          <p:nvSpPr>
            <p:cNvPr id="113674" name="矩形 7"/>
            <p:cNvSpPr/>
            <p:nvPr/>
          </p:nvSpPr>
          <p:spPr>
            <a:xfrm>
              <a:off x="6312145" y="1546077"/>
              <a:ext cx="424700" cy="954107"/>
            </a:xfrm>
            <a:prstGeom prst="rect">
              <a:avLst/>
            </a:prstGeom>
            <a:noFill/>
            <a:ln w="9525">
              <a:noFill/>
            </a:ln>
          </p:spPr>
          <p:txBody>
            <a:bodyPr>
              <a:spAutoFit/>
            </a:bodyPr>
            <a:p>
              <a:pPr algn="ctr">
                <a:buNone/>
              </a:pPr>
              <a:r>
                <a:rPr lang="zh-CN" altLang="en-US" sz="1400" b="1" dirty="0">
                  <a:solidFill>
                    <a:srgbClr val="CC00CC"/>
                  </a:solidFill>
                  <a:latin typeface="微软雅黑" panose="020B0503020204020204" pitchFamily="34" charset="-122"/>
                  <a:ea typeface="微软雅黑" panose="020B0503020204020204" pitchFamily="34" charset="-122"/>
                </a:rPr>
                <a:t>单播地址</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0" name="右大括号 9"/>
            <p:cNvSpPr/>
            <p:nvPr/>
          </p:nvSpPr>
          <p:spPr>
            <a:xfrm>
              <a:off x="6219141" y="1187780"/>
              <a:ext cx="172628" cy="1690420"/>
            </a:xfrm>
            <a:prstGeom prst="rightBrace">
              <a:avLst>
                <a:gd name="adj1" fmla="val 30569"/>
                <a:gd name="adj2" fmla="val 50000"/>
              </a:avLst>
            </a:prstGeom>
            <a:ln w="127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AutoShape 5"/>
          <p:cNvSpPr/>
          <p:nvPr/>
        </p:nvSpPr>
        <p:spPr>
          <a:xfrm>
            <a:off x="557213" y="1471613"/>
            <a:ext cx="804862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15715" name="Rectangle 6"/>
          <p:cNvSpPr/>
          <p:nvPr/>
        </p:nvSpPr>
        <p:spPr>
          <a:xfrm>
            <a:off x="3487738" y="1438275"/>
            <a:ext cx="2187575"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无分类编址 </a:t>
            </a:r>
            <a:r>
              <a:rPr lang="en-US" altLang="zh-CN" sz="2000" b="1" dirty="0">
                <a:solidFill>
                  <a:schemeClr val="bg1"/>
                </a:solidFill>
                <a:latin typeface="微软雅黑" panose="020B0503020204020204" pitchFamily="34" charset="-122"/>
                <a:ea typeface="微软雅黑" panose="020B0503020204020204" pitchFamily="34" charset="-122"/>
              </a:rPr>
              <a:t>CIDR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Rectangle 68"/>
          <p:cNvSpPr>
            <a:spLocks noChangeArrowheads="1"/>
          </p:cNvSpPr>
          <p:nvPr/>
        </p:nvSpPr>
        <p:spPr bwMode="auto">
          <a:xfrm>
            <a:off x="557213" y="2276475"/>
            <a:ext cx="8335963" cy="305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marR="0" lvl="0" indent="-268605"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CIDR</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(Classless Inter-Domain Routing)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无</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分类域间</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路由选择。</a:t>
            </a:r>
            <a:endPar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68605" marR="0" lvl="0" indent="-268605"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消除</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了传统的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类、</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类和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类地址以及划分子网的概念</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，可以</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更加有效地分配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IPv4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的地址空间</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但无法解决 </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IP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地址</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枯竭的问题。</a:t>
            </a:r>
            <a:endPar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68605" marR="0" lvl="0" indent="-268605"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要点：</a:t>
            </a:r>
            <a:endParaRPr kumimoji="0" lang="en-US" altLang="zh-CN"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360045" marR="0" lvl="0" indent="0" algn="l" defTabSz="914400" rtl="0" eaLnBrk="0" fontAlgn="base" latinLnBrk="0" hangingPunct="0">
              <a:lnSpc>
                <a:spcPts val="3300"/>
              </a:lnSpc>
              <a:spcBef>
                <a:spcPct val="0"/>
              </a:spcBef>
              <a:spcAft>
                <a:spcPct val="0"/>
              </a:spcAft>
              <a:buClr>
                <a:srgbClr val="7030A0"/>
              </a:buClr>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网络</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前缀</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60045" marR="0" lvl="0" indent="0" algn="l" defTabSz="914400" rtl="0" eaLnBrk="0" fontAlgn="base" latinLnBrk="0" hangingPunct="0">
              <a:lnSpc>
                <a:spcPts val="3300"/>
              </a:lnSpc>
              <a:spcBef>
                <a:spcPct val="0"/>
              </a:spcBef>
              <a:spcAft>
                <a:spcPct val="0"/>
              </a:spcAft>
              <a:buClr>
                <a:srgbClr val="7030A0"/>
              </a:buClr>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地址</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块</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60045" marR="0" lvl="0" indent="0" algn="l" defTabSz="914400" rtl="0" eaLnBrk="0" fontAlgn="base" latinLnBrk="0" hangingPunct="0">
              <a:lnSpc>
                <a:spcPts val="3300"/>
              </a:lnSpc>
              <a:spcBef>
                <a:spcPct val="0"/>
              </a:spcBef>
              <a:spcAft>
                <a:spcPct val="0"/>
              </a:spcAft>
              <a:buClr>
                <a:srgbClr val="7030A0"/>
              </a:buClr>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地址</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掩码</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AutoShape 5"/>
          <p:cNvSpPr/>
          <p:nvPr/>
        </p:nvSpPr>
        <p:spPr>
          <a:xfrm>
            <a:off x="557213" y="1471613"/>
            <a:ext cx="804862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16739" name="Rectangle 6"/>
          <p:cNvSpPr/>
          <p:nvPr/>
        </p:nvSpPr>
        <p:spPr>
          <a:xfrm>
            <a:off x="2906713" y="1438275"/>
            <a:ext cx="3348037" cy="400050"/>
          </a:xfrm>
          <a:prstGeom prst="rect">
            <a:avLst/>
          </a:prstGeom>
          <a:noFill/>
          <a:ln w="9525">
            <a:noFill/>
          </a:ln>
        </p:spPr>
        <p:txBody>
          <a:bodyPr wrap="none">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地址与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地址的区别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45144" y="2027683"/>
            <a:ext cx="8053712" cy="3200399"/>
          </a:xfrm>
          <a:prstGeom prst="roundRect">
            <a:avLst/>
          </a:prstGeom>
          <a:solidFill>
            <a:srgbClr val="C3E3F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6743" name="Line 5"/>
          <p:cNvSpPr/>
          <p:nvPr/>
        </p:nvSpPr>
        <p:spPr>
          <a:xfrm>
            <a:off x="2390775" y="4138613"/>
            <a:ext cx="3898900" cy="0"/>
          </a:xfrm>
          <a:prstGeom prst="line">
            <a:avLst/>
          </a:prstGeom>
          <a:ln w="28575" cap="flat" cmpd="sng">
            <a:solidFill>
              <a:srgbClr val="333399"/>
            </a:solidFill>
            <a:prstDash val="solid"/>
            <a:headEnd type="triangle" w="sm" len="med"/>
            <a:tailEnd type="triangle" w="sm" len="med"/>
          </a:ln>
        </p:spPr>
      </p:sp>
      <p:sp>
        <p:nvSpPr>
          <p:cNvPr id="116744" name="Line 6"/>
          <p:cNvSpPr/>
          <p:nvPr/>
        </p:nvSpPr>
        <p:spPr>
          <a:xfrm>
            <a:off x="2913063" y="3465513"/>
            <a:ext cx="2855912" cy="0"/>
          </a:xfrm>
          <a:prstGeom prst="line">
            <a:avLst/>
          </a:prstGeom>
          <a:ln w="28575" cap="flat" cmpd="sng">
            <a:solidFill>
              <a:srgbClr val="333399"/>
            </a:solidFill>
            <a:prstDash val="solid"/>
            <a:headEnd type="triangle" w="sm" len="med"/>
            <a:tailEnd type="triangle" w="sm" len="med"/>
          </a:ln>
        </p:spPr>
      </p:sp>
      <p:sp>
        <p:nvSpPr>
          <p:cNvPr id="116745" name="Line 7"/>
          <p:cNvSpPr/>
          <p:nvPr/>
        </p:nvSpPr>
        <p:spPr>
          <a:xfrm>
            <a:off x="3416300" y="2717800"/>
            <a:ext cx="2366963" cy="0"/>
          </a:xfrm>
          <a:prstGeom prst="line">
            <a:avLst/>
          </a:prstGeom>
          <a:ln w="28575" cap="flat" cmpd="sng">
            <a:solidFill>
              <a:srgbClr val="333399"/>
            </a:solidFill>
            <a:prstDash val="solid"/>
            <a:headEnd type="triangle" w="sm" len="med"/>
            <a:tailEnd type="triangle" w="sm" len="med"/>
          </a:ln>
        </p:spPr>
      </p:sp>
      <p:sp>
        <p:nvSpPr>
          <p:cNvPr id="116746" name="Rectangle 8"/>
          <p:cNvSpPr/>
          <p:nvPr/>
        </p:nvSpPr>
        <p:spPr>
          <a:xfrm>
            <a:off x="4221163" y="2630488"/>
            <a:ext cx="777875" cy="125412"/>
          </a:xfrm>
          <a:prstGeom prst="rect">
            <a:avLst/>
          </a:prstGeom>
          <a:solidFill>
            <a:schemeClr val="bg1"/>
          </a:solidFill>
          <a:ln w="9525">
            <a:noFill/>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47" name="Text Box 9"/>
          <p:cNvSpPr txBox="1"/>
          <p:nvPr/>
        </p:nvSpPr>
        <p:spPr>
          <a:xfrm>
            <a:off x="4176713" y="2574925"/>
            <a:ext cx="835025" cy="276225"/>
          </a:xfrm>
          <a:prstGeom prst="rect">
            <a:avLst/>
          </a:prstGeom>
          <a:solidFill>
            <a:srgbClr val="C3E3F9"/>
          </a:solidFill>
          <a:ln w="9525">
            <a:noFill/>
          </a:ln>
        </p:spPr>
        <p:txBody>
          <a:bodyPr wrap="none">
            <a:spAutoFit/>
          </a:bodyPr>
          <a:p>
            <a:pPr algn="ctr">
              <a:buNone/>
            </a:pP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报文</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6748" name="Rectangle 10"/>
          <p:cNvSpPr/>
          <p:nvPr/>
        </p:nvSpPr>
        <p:spPr>
          <a:xfrm>
            <a:off x="3984625" y="3394075"/>
            <a:ext cx="723900" cy="119063"/>
          </a:xfrm>
          <a:prstGeom prst="rect">
            <a:avLst/>
          </a:prstGeom>
          <a:solidFill>
            <a:schemeClr val="bg1"/>
          </a:solidFill>
          <a:ln w="9525">
            <a:noFill/>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49" name="Text Box 11"/>
          <p:cNvSpPr txBox="1"/>
          <p:nvPr/>
        </p:nvSpPr>
        <p:spPr>
          <a:xfrm>
            <a:off x="3978275" y="3321050"/>
            <a:ext cx="844550" cy="277813"/>
          </a:xfrm>
          <a:prstGeom prst="rect">
            <a:avLst/>
          </a:prstGeom>
          <a:solidFill>
            <a:srgbClr val="C3E3F9"/>
          </a:solidFill>
          <a:ln w="9525">
            <a:noFill/>
          </a:ln>
        </p:spPr>
        <p:txBody>
          <a:bodyPr wrap="none">
            <a:spAutoFit/>
          </a:bodyPr>
          <a:p>
            <a:pPr algn="ctr">
              <a:buNone/>
            </a:pPr>
            <a:r>
              <a:rPr lang="en-US" altLang="zh-CN" sz="1200" b="1" dirty="0">
                <a:solidFill>
                  <a:srgbClr val="0000CC"/>
                </a:solidFill>
                <a:latin typeface="微软雅黑" panose="020B0503020204020204" pitchFamily="34" charset="-122"/>
                <a:ea typeface="微软雅黑" panose="020B0503020204020204" pitchFamily="34" charset="-122"/>
              </a:rPr>
              <a:t>IP </a:t>
            </a:r>
            <a:r>
              <a:rPr lang="zh-CN" altLang="en-US" sz="1200" b="1" dirty="0">
                <a:solidFill>
                  <a:srgbClr val="0000CC"/>
                </a:solidFill>
                <a:latin typeface="微软雅黑" panose="020B0503020204020204" pitchFamily="34" charset="-122"/>
                <a:ea typeface="微软雅黑" panose="020B0503020204020204" pitchFamily="34" charset="-122"/>
              </a:rPr>
              <a:t>数据报</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6750" name="Rectangle 12"/>
          <p:cNvSpPr/>
          <p:nvPr/>
        </p:nvSpPr>
        <p:spPr>
          <a:xfrm>
            <a:off x="4029075" y="4075113"/>
            <a:ext cx="612775" cy="127000"/>
          </a:xfrm>
          <a:prstGeom prst="rect">
            <a:avLst/>
          </a:prstGeom>
          <a:solidFill>
            <a:schemeClr val="bg1"/>
          </a:solidFill>
          <a:ln w="9525">
            <a:noFill/>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51" name="Text Box 13"/>
          <p:cNvSpPr txBox="1"/>
          <p:nvPr/>
        </p:nvSpPr>
        <p:spPr>
          <a:xfrm>
            <a:off x="3997325" y="3990975"/>
            <a:ext cx="762000" cy="276225"/>
          </a:xfrm>
          <a:prstGeom prst="rect">
            <a:avLst/>
          </a:prstGeom>
          <a:solidFill>
            <a:srgbClr val="C3E3F9"/>
          </a:solidFill>
          <a:ln w="9525">
            <a:noFill/>
          </a:ln>
        </p:spPr>
        <p:txBody>
          <a:bodyPr wrap="none">
            <a:spAutoFit/>
          </a:bodyPr>
          <a:p>
            <a:pPr algn="ctr">
              <a:buNone/>
            </a:pPr>
            <a:r>
              <a:rPr lang="en-US" altLang="zh-CN" sz="1200" b="1" dirty="0">
                <a:solidFill>
                  <a:srgbClr val="0000CC"/>
                </a:solidFill>
                <a:latin typeface="微软雅黑" panose="020B0503020204020204" pitchFamily="34" charset="-122"/>
                <a:ea typeface="微软雅黑" panose="020B0503020204020204" pitchFamily="34" charset="-122"/>
              </a:rPr>
              <a:t>MAC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6752" name="Line 18"/>
          <p:cNvSpPr/>
          <p:nvPr/>
        </p:nvSpPr>
        <p:spPr>
          <a:xfrm>
            <a:off x="2913063" y="3352800"/>
            <a:ext cx="0" cy="279400"/>
          </a:xfrm>
          <a:prstGeom prst="line">
            <a:avLst/>
          </a:prstGeom>
          <a:ln w="9525" cap="flat" cmpd="sng">
            <a:solidFill>
              <a:schemeClr val="tx1"/>
            </a:solidFill>
            <a:prstDash val="dash"/>
            <a:headEnd type="none" w="med" len="med"/>
            <a:tailEnd type="none" w="med" len="med"/>
          </a:ln>
        </p:spPr>
      </p:sp>
      <p:sp>
        <p:nvSpPr>
          <p:cNvPr id="116753" name="Line 19"/>
          <p:cNvSpPr/>
          <p:nvPr/>
        </p:nvSpPr>
        <p:spPr>
          <a:xfrm>
            <a:off x="5768975" y="3352800"/>
            <a:ext cx="0" cy="279400"/>
          </a:xfrm>
          <a:prstGeom prst="line">
            <a:avLst/>
          </a:prstGeom>
          <a:ln w="9525" cap="flat" cmpd="sng">
            <a:solidFill>
              <a:schemeClr val="tx1"/>
            </a:solidFill>
            <a:prstDash val="dash"/>
            <a:headEnd type="none" w="med" len="med"/>
            <a:tailEnd type="none" w="med" len="med"/>
          </a:ln>
        </p:spPr>
      </p:sp>
      <p:sp>
        <p:nvSpPr>
          <p:cNvPr id="116754" name="Line 20"/>
          <p:cNvSpPr/>
          <p:nvPr/>
        </p:nvSpPr>
        <p:spPr>
          <a:xfrm>
            <a:off x="3425825" y="2574925"/>
            <a:ext cx="9525" cy="385763"/>
          </a:xfrm>
          <a:prstGeom prst="line">
            <a:avLst/>
          </a:prstGeom>
          <a:ln w="9525" cap="flat" cmpd="sng">
            <a:solidFill>
              <a:schemeClr val="tx1"/>
            </a:solidFill>
            <a:prstDash val="dash"/>
            <a:headEnd type="none" w="med" len="med"/>
            <a:tailEnd type="none" w="med" len="med"/>
          </a:ln>
        </p:spPr>
      </p:sp>
      <p:sp>
        <p:nvSpPr>
          <p:cNvPr id="116755" name="Line 21"/>
          <p:cNvSpPr/>
          <p:nvPr/>
        </p:nvSpPr>
        <p:spPr>
          <a:xfrm>
            <a:off x="5768975" y="2574925"/>
            <a:ext cx="0" cy="385763"/>
          </a:xfrm>
          <a:prstGeom prst="line">
            <a:avLst/>
          </a:prstGeom>
          <a:ln w="9525" cap="flat" cmpd="sng">
            <a:solidFill>
              <a:schemeClr val="tx1"/>
            </a:solidFill>
            <a:prstDash val="dash"/>
            <a:headEnd type="none" w="med" len="med"/>
            <a:tailEnd type="none" w="med" len="med"/>
          </a:ln>
        </p:spPr>
      </p:sp>
      <p:sp>
        <p:nvSpPr>
          <p:cNvPr id="116756" name="Line 22"/>
          <p:cNvSpPr/>
          <p:nvPr/>
        </p:nvSpPr>
        <p:spPr>
          <a:xfrm flipV="1">
            <a:off x="6043613" y="3476625"/>
            <a:ext cx="1722437" cy="0"/>
          </a:xfrm>
          <a:prstGeom prst="line">
            <a:avLst/>
          </a:prstGeom>
          <a:ln w="28575" cap="flat" cmpd="sng">
            <a:solidFill>
              <a:schemeClr val="tx1"/>
            </a:solidFill>
            <a:prstDash val="dash"/>
            <a:headEnd type="none" w="med" len="med"/>
            <a:tailEnd type="none" w="med" len="med"/>
          </a:ln>
        </p:spPr>
      </p:sp>
      <p:sp>
        <p:nvSpPr>
          <p:cNvPr id="116757" name="Rectangle 23"/>
          <p:cNvSpPr/>
          <p:nvPr/>
        </p:nvSpPr>
        <p:spPr>
          <a:xfrm>
            <a:off x="3425825" y="2233613"/>
            <a:ext cx="2343150" cy="336550"/>
          </a:xfrm>
          <a:prstGeom prst="rect">
            <a:avLst/>
          </a:prstGeom>
          <a:solidFill>
            <a:srgbClr val="66FF99"/>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58" name="Line 24"/>
          <p:cNvSpPr/>
          <p:nvPr/>
        </p:nvSpPr>
        <p:spPr>
          <a:xfrm flipH="1">
            <a:off x="3938588" y="2233613"/>
            <a:ext cx="0" cy="336550"/>
          </a:xfrm>
          <a:prstGeom prst="line">
            <a:avLst/>
          </a:prstGeom>
          <a:ln w="19050" cap="flat" cmpd="sng">
            <a:solidFill>
              <a:schemeClr val="tx1"/>
            </a:solidFill>
            <a:prstDash val="solid"/>
            <a:headEnd type="none" w="med" len="med"/>
            <a:tailEnd type="none" w="med" len="med"/>
          </a:ln>
        </p:spPr>
      </p:sp>
      <p:sp>
        <p:nvSpPr>
          <p:cNvPr id="116759" name="Text Box 25"/>
          <p:cNvSpPr txBox="1"/>
          <p:nvPr/>
        </p:nvSpPr>
        <p:spPr>
          <a:xfrm>
            <a:off x="4316413" y="2243138"/>
            <a:ext cx="1081087"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应用层数据</a:t>
            </a:r>
            <a:endParaRPr lang="zh-CN" altLang="en-US" sz="1400" b="1" dirty="0">
              <a:latin typeface="微软雅黑" panose="020B0503020204020204" pitchFamily="34" charset="-122"/>
              <a:ea typeface="微软雅黑" panose="020B0503020204020204" pitchFamily="34" charset="-122"/>
            </a:endParaRPr>
          </a:p>
        </p:txBody>
      </p:sp>
      <p:sp>
        <p:nvSpPr>
          <p:cNvPr id="116760" name="Text Box 26"/>
          <p:cNvSpPr txBox="1"/>
          <p:nvPr/>
        </p:nvSpPr>
        <p:spPr>
          <a:xfrm>
            <a:off x="3406775" y="2244725"/>
            <a:ext cx="542925"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首部</a:t>
            </a:r>
            <a:endParaRPr lang="zh-CN" altLang="en-US" sz="1400" b="1" dirty="0">
              <a:latin typeface="微软雅黑" panose="020B0503020204020204" pitchFamily="34" charset="-122"/>
              <a:ea typeface="微软雅黑" panose="020B0503020204020204" pitchFamily="34" charset="-122"/>
            </a:endParaRPr>
          </a:p>
        </p:txBody>
      </p:sp>
      <p:sp>
        <p:nvSpPr>
          <p:cNvPr id="116761" name="Rectangle 27"/>
          <p:cNvSpPr/>
          <p:nvPr/>
        </p:nvSpPr>
        <p:spPr>
          <a:xfrm>
            <a:off x="2913063" y="2960688"/>
            <a:ext cx="2855912" cy="336550"/>
          </a:xfrm>
          <a:prstGeom prst="rect">
            <a:avLst/>
          </a:prstGeom>
          <a:solidFill>
            <a:srgbClr val="FF99FF"/>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62" name="Line 28"/>
          <p:cNvSpPr/>
          <p:nvPr/>
        </p:nvSpPr>
        <p:spPr>
          <a:xfrm>
            <a:off x="3425825" y="2960688"/>
            <a:ext cx="0" cy="336550"/>
          </a:xfrm>
          <a:prstGeom prst="line">
            <a:avLst/>
          </a:prstGeom>
          <a:ln w="19050" cap="flat" cmpd="sng">
            <a:solidFill>
              <a:schemeClr val="tx1"/>
            </a:solidFill>
            <a:prstDash val="solid"/>
            <a:headEnd type="none" w="med" len="med"/>
            <a:tailEnd type="none" w="med" len="med"/>
          </a:ln>
        </p:spPr>
      </p:sp>
      <p:sp>
        <p:nvSpPr>
          <p:cNvPr id="116763" name="Text Box 29"/>
          <p:cNvSpPr txBox="1"/>
          <p:nvPr/>
        </p:nvSpPr>
        <p:spPr>
          <a:xfrm>
            <a:off x="2894013" y="2965450"/>
            <a:ext cx="544512" cy="306388"/>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首部</a:t>
            </a:r>
            <a:endParaRPr lang="zh-CN" altLang="en-US" sz="1400" b="1" dirty="0">
              <a:latin typeface="微软雅黑" panose="020B0503020204020204" pitchFamily="34" charset="-122"/>
              <a:ea typeface="微软雅黑" panose="020B0503020204020204" pitchFamily="34" charset="-122"/>
            </a:endParaRPr>
          </a:p>
        </p:txBody>
      </p:sp>
      <p:sp>
        <p:nvSpPr>
          <p:cNvPr id="116764" name="Rectangle 30"/>
          <p:cNvSpPr/>
          <p:nvPr/>
        </p:nvSpPr>
        <p:spPr>
          <a:xfrm>
            <a:off x="2408238" y="3654425"/>
            <a:ext cx="511175" cy="314325"/>
          </a:xfrm>
          <a:prstGeom prst="rect">
            <a:avLst/>
          </a:prstGeom>
          <a:solidFill>
            <a:srgbClr val="66FFFF"/>
          </a:solidFill>
          <a:ln w="9525">
            <a:noFill/>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65" name="Rectangle 31"/>
          <p:cNvSpPr/>
          <p:nvPr/>
        </p:nvSpPr>
        <p:spPr>
          <a:xfrm>
            <a:off x="2400300" y="3632200"/>
            <a:ext cx="3881438" cy="336550"/>
          </a:xfrm>
          <a:prstGeom prst="rect">
            <a:avLst/>
          </a:prstGeom>
          <a:solidFill>
            <a:srgbClr val="66FFFF"/>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66" name="Line 32"/>
          <p:cNvSpPr/>
          <p:nvPr/>
        </p:nvSpPr>
        <p:spPr>
          <a:xfrm>
            <a:off x="2913063" y="3632200"/>
            <a:ext cx="0" cy="336550"/>
          </a:xfrm>
          <a:prstGeom prst="line">
            <a:avLst/>
          </a:prstGeom>
          <a:ln w="19050" cap="flat" cmpd="sng">
            <a:solidFill>
              <a:schemeClr val="tx1"/>
            </a:solidFill>
            <a:prstDash val="solid"/>
            <a:headEnd type="none" w="med" len="med"/>
            <a:tailEnd type="none" w="med" len="med"/>
          </a:ln>
        </p:spPr>
      </p:sp>
      <p:sp>
        <p:nvSpPr>
          <p:cNvPr id="116767" name="Line 33"/>
          <p:cNvSpPr/>
          <p:nvPr/>
        </p:nvSpPr>
        <p:spPr>
          <a:xfrm>
            <a:off x="5768975" y="3632200"/>
            <a:ext cx="0" cy="336550"/>
          </a:xfrm>
          <a:prstGeom prst="line">
            <a:avLst/>
          </a:prstGeom>
          <a:ln w="19050" cap="flat" cmpd="sng">
            <a:solidFill>
              <a:schemeClr val="tx1"/>
            </a:solidFill>
            <a:prstDash val="solid"/>
            <a:headEnd type="none" w="med" len="med"/>
            <a:tailEnd type="none" w="med" len="med"/>
          </a:ln>
        </p:spPr>
      </p:sp>
      <p:sp>
        <p:nvSpPr>
          <p:cNvPr id="116768" name="Text Box 34"/>
          <p:cNvSpPr txBox="1"/>
          <p:nvPr/>
        </p:nvSpPr>
        <p:spPr>
          <a:xfrm>
            <a:off x="5745163" y="3633788"/>
            <a:ext cx="544512"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尾部</a:t>
            </a:r>
            <a:endParaRPr lang="zh-CN" altLang="en-US" sz="1400" b="1" dirty="0">
              <a:latin typeface="微软雅黑" panose="020B0503020204020204" pitchFamily="34" charset="-122"/>
              <a:ea typeface="微软雅黑" panose="020B0503020204020204" pitchFamily="34" charset="-122"/>
            </a:endParaRPr>
          </a:p>
        </p:txBody>
      </p:sp>
      <p:sp>
        <p:nvSpPr>
          <p:cNvPr id="116769" name="Text Box 35"/>
          <p:cNvSpPr txBox="1"/>
          <p:nvPr/>
        </p:nvSpPr>
        <p:spPr>
          <a:xfrm>
            <a:off x="2392363" y="3638550"/>
            <a:ext cx="544512"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首部</a:t>
            </a:r>
            <a:endParaRPr lang="zh-CN" altLang="en-US" sz="1400" b="1" dirty="0">
              <a:latin typeface="微软雅黑" panose="020B0503020204020204" pitchFamily="34" charset="-122"/>
              <a:ea typeface="微软雅黑" panose="020B0503020204020204" pitchFamily="34" charset="-122"/>
            </a:endParaRPr>
          </a:p>
        </p:txBody>
      </p:sp>
      <p:grpSp>
        <p:nvGrpSpPr>
          <p:cNvPr id="32" name="Group 49"/>
          <p:cNvGrpSpPr/>
          <p:nvPr/>
        </p:nvGrpSpPr>
        <p:grpSpPr>
          <a:xfrm>
            <a:off x="1298575" y="3171825"/>
            <a:ext cx="6227763" cy="1154113"/>
            <a:chOff x="155" y="2425"/>
            <a:chExt cx="5245" cy="1053"/>
          </a:xfrm>
        </p:grpSpPr>
        <p:grpSp>
          <p:nvGrpSpPr>
            <p:cNvPr id="116780" name="Group 45"/>
            <p:cNvGrpSpPr/>
            <p:nvPr/>
          </p:nvGrpSpPr>
          <p:grpSpPr>
            <a:xfrm>
              <a:off x="4467" y="2709"/>
              <a:ext cx="933" cy="769"/>
              <a:chOff x="4467" y="2709"/>
              <a:chExt cx="933" cy="769"/>
            </a:xfrm>
          </p:grpSpPr>
          <p:sp>
            <p:nvSpPr>
              <p:cNvPr id="116784" name="AutoShape 15"/>
              <p:cNvSpPr/>
              <p:nvPr/>
            </p:nvSpPr>
            <p:spPr>
              <a:xfrm flipV="1">
                <a:off x="4831" y="2709"/>
                <a:ext cx="186" cy="358"/>
              </a:xfrm>
              <a:prstGeom prst="upArrow">
                <a:avLst>
                  <a:gd name="adj1" fmla="val 50000"/>
                  <a:gd name="adj2" fmla="val 81801"/>
                </a:avLst>
              </a:prstGeom>
              <a:solidFill>
                <a:srgbClr val="FFFF99"/>
              </a:solidFill>
              <a:ln w="9525" cap="flat" cmpd="sng">
                <a:solidFill>
                  <a:schemeClr val="tx1"/>
                </a:solidFill>
                <a:prstDash val="solid"/>
                <a:miter/>
                <a:headEnd type="none" w="med" len="med"/>
                <a:tailEnd type="none" w="med" len="med"/>
              </a:ln>
            </p:spPr>
            <p:txBody>
              <a:bodyPr vert="eaVert"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85" name="Text Box 17"/>
              <p:cNvSpPr txBox="1"/>
              <p:nvPr/>
            </p:nvSpPr>
            <p:spPr>
              <a:xfrm>
                <a:off x="4467" y="3057"/>
                <a:ext cx="933" cy="421"/>
              </a:xfrm>
              <a:prstGeom prst="rect">
                <a:avLst/>
              </a:prstGeom>
              <a:noFill/>
              <a:ln w="9525">
                <a:noFill/>
              </a:ln>
            </p:spPr>
            <p:txBody>
              <a:bodyPr wrap="none">
                <a:spAutoFit/>
              </a:bodyPr>
              <a:p>
                <a:pPr algn="ctr">
                  <a:buNone/>
                </a:pPr>
                <a:r>
                  <a:rPr lang="zh-CN" altLang="en-US" sz="1200" b="1" dirty="0">
                    <a:solidFill>
                      <a:srgbClr val="0000CC"/>
                    </a:solidFill>
                    <a:latin typeface="微软雅黑" panose="020B0503020204020204" pitchFamily="34" charset="-122"/>
                    <a:ea typeface="微软雅黑" panose="020B0503020204020204" pitchFamily="34" charset="-122"/>
                  </a:rPr>
                  <a:t>数据链路层</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buNone/>
                </a:pPr>
                <a:r>
                  <a:rPr lang="zh-CN" altLang="en-US" sz="1200" b="1" dirty="0">
                    <a:solidFill>
                      <a:srgbClr val="0000CC"/>
                    </a:solidFill>
                    <a:latin typeface="微软雅黑" panose="020B0503020204020204" pitchFamily="34" charset="-122"/>
                    <a:ea typeface="微软雅黑" panose="020B0503020204020204" pitchFamily="34" charset="-122"/>
                  </a:rPr>
                  <a:t>使用硬件地址</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nvGrpSpPr>
            <p:cNvPr id="116781" name="Group 47"/>
            <p:cNvGrpSpPr/>
            <p:nvPr/>
          </p:nvGrpSpPr>
          <p:grpSpPr>
            <a:xfrm>
              <a:off x="155" y="2425"/>
              <a:ext cx="870" cy="281"/>
              <a:chOff x="155" y="2425"/>
              <a:chExt cx="870" cy="281"/>
            </a:xfrm>
          </p:grpSpPr>
          <p:sp>
            <p:nvSpPr>
              <p:cNvPr id="116782" name="AutoShape 37"/>
              <p:cNvSpPr/>
              <p:nvPr/>
            </p:nvSpPr>
            <p:spPr>
              <a:xfrm>
                <a:off x="182" y="2427"/>
                <a:ext cx="802" cy="273"/>
              </a:xfrm>
              <a:prstGeom prst="wedgeRoundRectCallout">
                <a:avLst>
                  <a:gd name="adj1" fmla="val 72116"/>
                  <a:gd name="adj2" fmla="val 129167"/>
                  <a:gd name="adj3" fmla="val 16667"/>
                </a:avLst>
              </a:prstGeom>
              <a:solidFill>
                <a:srgbClr val="66FFFF"/>
              </a:solidFill>
              <a:ln w="9525" cap="flat" cmpd="sng">
                <a:solidFill>
                  <a:schemeClr val="tx1"/>
                </a:solidFill>
                <a:prstDash val="solid"/>
                <a:miter/>
                <a:headEnd type="none" w="med" len="med"/>
                <a:tailEnd type="none" w="med" len="med"/>
              </a:ln>
            </p:spPr>
            <p:txBody>
              <a:bodyPr/>
              <a:p>
                <a:pPr algn="ctr">
                  <a:buNone/>
                </a:pPr>
                <a:endParaRPr lang="zh-CN" altLang="zh-CN" sz="1400" b="1" dirty="0">
                  <a:solidFill>
                    <a:srgbClr val="0000CC"/>
                  </a:solidFill>
                  <a:latin typeface="微软雅黑" panose="020B0503020204020204" pitchFamily="34" charset="-122"/>
                  <a:ea typeface="微软雅黑" panose="020B0503020204020204" pitchFamily="34" charset="-122"/>
                </a:endParaRPr>
              </a:p>
            </p:txBody>
          </p:sp>
          <p:sp>
            <p:nvSpPr>
              <p:cNvPr id="116783" name="Text Box 38"/>
              <p:cNvSpPr txBox="1"/>
              <p:nvPr/>
            </p:nvSpPr>
            <p:spPr>
              <a:xfrm>
                <a:off x="155" y="2425"/>
                <a:ext cx="870" cy="281"/>
              </a:xfrm>
              <a:prstGeom prst="rect">
                <a:avLst/>
              </a:prstGeom>
              <a:noFill/>
              <a:ln w="9525">
                <a:noFill/>
              </a:ln>
            </p:spPr>
            <p:txBody>
              <a:bodyPr wrap="none">
                <a:spAutoFit/>
              </a:bodyPr>
              <a:p>
                <a:pPr>
                  <a:buNone/>
                </a:pPr>
                <a:r>
                  <a:rPr lang="en-US" altLang="zh-CN" sz="1400" b="1" dirty="0">
                    <a:solidFill>
                      <a:srgbClr val="0000CC"/>
                    </a:solidFill>
                    <a:latin typeface="微软雅黑" panose="020B0503020204020204" pitchFamily="34" charset="-122"/>
                    <a:ea typeface="微软雅黑" panose="020B0503020204020204" pitchFamily="34" charset="-122"/>
                  </a:rPr>
                  <a:t>MAC </a:t>
                </a:r>
                <a:r>
                  <a:rPr lang="zh-CN" altLang="en-US" sz="1400" b="1" dirty="0">
                    <a:solidFill>
                      <a:srgbClr val="0000CC"/>
                    </a:solidFill>
                    <a:latin typeface="微软雅黑" panose="020B0503020204020204" pitchFamily="34" charset="-122"/>
                    <a:ea typeface="微软雅黑" panose="020B0503020204020204" pitchFamily="34" charset="-122"/>
                  </a:rPr>
                  <a:t>地址</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grpSp>
      <p:grpSp>
        <p:nvGrpSpPr>
          <p:cNvPr id="39" name="Group 48"/>
          <p:cNvGrpSpPr/>
          <p:nvPr/>
        </p:nvGrpSpPr>
        <p:grpSpPr>
          <a:xfrm>
            <a:off x="2208213" y="2514600"/>
            <a:ext cx="5307012" cy="968375"/>
            <a:chOff x="921" y="1826"/>
            <a:chExt cx="4470" cy="883"/>
          </a:xfrm>
        </p:grpSpPr>
        <p:grpSp>
          <p:nvGrpSpPr>
            <p:cNvPr id="116774" name="Group 44"/>
            <p:cNvGrpSpPr/>
            <p:nvPr/>
          </p:nvGrpSpPr>
          <p:grpSpPr>
            <a:xfrm>
              <a:off x="4458" y="1990"/>
              <a:ext cx="933" cy="719"/>
              <a:chOff x="4458" y="1990"/>
              <a:chExt cx="933" cy="719"/>
            </a:xfrm>
          </p:grpSpPr>
          <p:sp>
            <p:nvSpPr>
              <p:cNvPr id="116778" name="AutoShape 14"/>
              <p:cNvSpPr/>
              <p:nvPr/>
            </p:nvSpPr>
            <p:spPr>
              <a:xfrm>
                <a:off x="4831" y="2352"/>
                <a:ext cx="186" cy="357"/>
              </a:xfrm>
              <a:prstGeom prst="upArrow">
                <a:avLst>
                  <a:gd name="adj1" fmla="val 50000"/>
                  <a:gd name="adj2" fmla="val 69478"/>
                </a:avLst>
              </a:prstGeom>
              <a:solidFill>
                <a:srgbClr val="FF99FF"/>
              </a:solidFill>
              <a:ln w="9525" cap="flat" cmpd="sng">
                <a:solidFill>
                  <a:schemeClr val="tx1"/>
                </a:solidFill>
                <a:prstDash val="solid"/>
                <a:miter/>
                <a:headEnd type="none" w="med" len="med"/>
                <a:tailEnd type="none" w="med" len="med"/>
              </a:ln>
            </p:spPr>
            <p:txBody>
              <a:bodyPr vert="eaVert"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79" name="Text Box 16"/>
              <p:cNvSpPr txBox="1"/>
              <p:nvPr/>
            </p:nvSpPr>
            <p:spPr>
              <a:xfrm>
                <a:off x="4458" y="1990"/>
                <a:ext cx="933" cy="421"/>
              </a:xfrm>
              <a:prstGeom prst="rect">
                <a:avLst/>
              </a:prstGeom>
              <a:noFill/>
              <a:ln w="9525">
                <a:noFill/>
              </a:ln>
            </p:spPr>
            <p:txBody>
              <a:bodyPr wrap="none">
                <a:spAutoFit/>
              </a:bodyPr>
              <a:p>
                <a:pPr algn="ctr">
                  <a:buNone/>
                </a:pPr>
                <a:r>
                  <a:rPr lang="zh-CN" altLang="en-US" sz="1200" b="1" dirty="0">
                    <a:solidFill>
                      <a:srgbClr val="0000CC"/>
                    </a:solidFill>
                    <a:latin typeface="微软雅黑" panose="020B0503020204020204" pitchFamily="34" charset="-122"/>
                    <a:ea typeface="微软雅黑" panose="020B0503020204020204" pitchFamily="34" charset="-122"/>
                  </a:rPr>
                  <a:t>网络层及以上</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buNone/>
                </a:pPr>
                <a:r>
                  <a:rPr lang="zh-CN" altLang="en-US" sz="1200" b="1" dirty="0">
                    <a:solidFill>
                      <a:srgbClr val="0000CC"/>
                    </a:solidFill>
                    <a:latin typeface="微软雅黑" panose="020B0503020204020204" pitchFamily="34" charset="-122"/>
                    <a:ea typeface="微软雅黑" panose="020B0503020204020204" pitchFamily="34" charset="-122"/>
                  </a:rPr>
                  <a:t> 使用 </a:t>
                </a:r>
                <a:r>
                  <a:rPr lang="en-US" altLang="zh-CN" sz="1200" b="1" dirty="0">
                    <a:solidFill>
                      <a:srgbClr val="0000CC"/>
                    </a:solidFill>
                    <a:latin typeface="微软雅黑" panose="020B0503020204020204" pitchFamily="34" charset="-122"/>
                    <a:ea typeface="微软雅黑" panose="020B0503020204020204" pitchFamily="34" charset="-122"/>
                  </a:rPr>
                  <a:t>IP </a:t>
                </a:r>
                <a:r>
                  <a:rPr lang="zh-CN" altLang="en-US" sz="1200" b="1" dirty="0">
                    <a:solidFill>
                      <a:srgbClr val="0000CC"/>
                    </a:solidFill>
                    <a:latin typeface="微软雅黑" panose="020B0503020204020204" pitchFamily="34" charset="-122"/>
                    <a:ea typeface="微软雅黑" panose="020B0503020204020204" pitchFamily="34" charset="-122"/>
                  </a:rPr>
                  <a:t>地址</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nvGrpSpPr>
            <p:cNvPr id="116775" name="Group 46"/>
            <p:cNvGrpSpPr/>
            <p:nvPr/>
          </p:nvGrpSpPr>
          <p:grpSpPr>
            <a:xfrm>
              <a:off x="921" y="1826"/>
              <a:ext cx="660" cy="282"/>
              <a:chOff x="921" y="1826"/>
              <a:chExt cx="660" cy="282"/>
            </a:xfrm>
          </p:grpSpPr>
          <p:sp>
            <p:nvSpPr>
              <p:cNvPr id="116776" name="AutoShape 40"/>
              <p:cNvSpPr/>
              <p:nvPr/>
            </p:nvSpPr>
            <p:spPr>
              <a:xfrm>
                <a:off x="921" y="1826"/>
                <a:ext cx="654" cy="254"/>
              </a:xfrm>
              <a:prstGeom prst="wedgeRoundRectCallout">
                <a:avLst>
                  <a:gd name="adj1" fmla="val 72171"/>
                  <a:gd name="adj2" fmla="val 129134"/>
                  <a:gd name="adj3" fmla="val 16667"/>
                </a:avLst>
              </a:prstGeom>
              <a:solidFill>
                <a:srgbClr val="FF99FF"/>
              </a:solidFill>
              <a:ln w="9525" cap="flat" cmpd="sng">
                <a:solidFill>
                  <a:schemeClr val="tx1"/>
                </a:solidFill>
                <a:prstDash val="solid"/>
                <a:miter/>
                <a:headEnd type="none" w="med" len="med"/>
                <a:tailEnd type="none" w="med" len="med"/>
              </a:ln>
            </p:spPr>
            <p:txBody>
              <a:bodyPr/>
              <a:p>
                <a:pPr algn="ctr">
                  <a:buNone/>
                </a:pPr>
                <a:endParaRPr lang="zh-CN" altLang="zh-CN" sz="1400" b="1" dirty="0">
                  <a:solidFill>
                    <a:srgbClr val="0000CC"/>
                  </a:solidFill>
                  <a:latin typeface="微软雅黑" panose="020B0503020204020204" pitchFamily="34" charset="-122"/>
                  <a:ea typeface="微软雅黑" panose="020B0503020204020204" pitchFamily="34" charset="-122"/>
                </a:endParaRPr>
              </a:p>
            </p:txBody>
          </p:sp>
          <p:sp>
            <p:nvSpPr>
              <p:cNvPr id="116777" name="Text Box 41"/>
              <p:cNvSpPr txBox="1"/>
              <p:nvPr/>
            </p:nvSpPr>
            <p:spPr>
              <a:xfrm>
                <a:off x="927" y="1827"/>
                <a:ext cx="654" cy="281"/>
              </a:xfrm>
              <a:prstGeom prst="rect">
                <a:avLst/>
              </a:prstGeom>
              <a:noFill/>
              <a:ln w="9525">
                <a:noFill/>
              </a:ln>
            </p:spPr>
            <p:txBody>
              <a:bodyPr wrap="none">
                <a:spAutoFit/>
              </a:bodyPr>
              <a:p>
                <a:pPr>
                  <a:buNone/>
                </a:pPr>
                <a:r>
                  <a:rPr lang="en-US" altLang="zh-CN" sz="1400" b="1" dirty="0">
                    <a:solidFill>
                      <a:srgbClr val="0000CC"/>
                    </a:solidFill>
                    <a:latin typeface="微软雅黑" panose="020B0503020204020204" pitchFamily="34" charset="-122"/>
                    <a:ea typeface="微软雅黑" panose="020B0503020204020204" pitchFamily="34" charset="-122"/>
                  </a:rPr>
                  <a:t>IP </a:t>
                </a:r>
                <a:r>
                  <a:rPr lang="zh-CN" altLang="en-US" sz="1400" b="1" dirty="0">
                    <a:solidFill>
                      <a:srgbClr val="0000CC"/>
                    </a:solidFill>
                    <a:latin typeface="微软雅黑" panose="020B0503020204020204" pitchFamily="34" charset="-122"/>
                    <a:ea typeface="微软雅黑" panose="020B0503020204020204" pitchFamily="34" charset="-122"/>
                  </a:rPr>
                  <a:t>地址</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grpSp>
      <p:sp>
        <p:nvSpPr>
          <p:cNvPr id="116772" name="Rectangle 43"/>
          <p:cNvSpPr/>
          <p:nvPr/>
        </p:nvSpPr>
        <p:spPr>
          <a:xfrm>
            <a:off x="2927350" y="3654425"/>
            <a:ext cx="2841625" cy="298450"/>
          </a:xfrm>
          <a:prstGeom prst="rect">
            <a:avLst/>
          </a:prstGeom>
          <a:solidFill>
            <a:srgbClr val="FFFF99"/>
          </a:solidFill>
          <a:ln w="9525">
            <a:noFill/>
          </a:ln>
        </p:spPr>
        <p:txBody>
          <a:bodyPr wrap="none" anchor="ctr" anchorCtr="0"/>
          <a:p>
            <a:pPr>
              <a:buNone/>
            </a:pP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16773" name="矩形 46"/>
          <p:cNvSpPr/>
          <p:nvPr/>
        </p:nvSpPr>
        <p:spPr>
          <a:xfrm>
            <a:off x="2408238" y="4445000"/>
            <a:ext cx="4010025" cy="646113"/>
          </a:xfrm>
          <a:prstGeom prst="rect">
            <a:avLst/>
          </a:prstGeom>
          <a:solidFill>
            <a:srgbClr val="0000CC"/>
          </a:solidFill>
          <a:ln w="9525">
            <a:noFill/>
          </a:ln>
        </p:spPr>
        <p:txBody>
          <a:bodyPr>
            <a:spAutoFit/>
          </a:bodyPr>
          <a:p>
            <a:pPr>
              <a:buNone/>
            </a:pPr>
            <a:r>
              <a:rPr lang="en-US" altLang="zh-CN" b="1" dirty="0">
                <a:solidFill>
                  <a:schemeClr val="bg1"/>
                </a:solidFill>
                <a:latin typeface="微软雅黑" panose="020B0503020204020204" pitchFamily="34" charset="-122"/>
                <a:ea typeface="微软雅黑" panose="020B0503020204020204" pitchFamily="34" charset="-122"/>
              </a:rPr>
              <a:t>IP </a:t>
            </a:r>
            <a:r>
              <a:rPr lang="zh-CN" altLang="zh-CN" b="1" dirty="0">
                <a:solidFill>
                  <a:schemeClr val="bg1"/>
                </a:solidFill>
                <a:latin typeface="微软雅黑" panose="020B0503020204020204" pitchFamily="34" charset="-122"/>
                <a:ea typeface="微软雅黑" panose="020B0503020204020204" pitchFamily="34" charset="-122"/>
              </a:rPr>
              <a:t>地址放在</a:t>
            </a:r>
            <a:r>
              <a:rPr lang="en-US" altLang="zh-CN" b="1" dirty="0">
                <a:solidFill>
                  <a:schemeClr val="bg1"/>
                </a:solidFill>
                <a:latin typeface="微软雅黑" panose="020B0503020204020204" pitchFamily="34" charset="-122"/>
                <a:ea typeface="微软雅黑" panose="020B0503020204020204" pitchFamily="34" charset="-122"/>
              </a:rPr>
              <a:t> IP </a:t>
            </a:r>
            <a:r>
              <a:rPr lang="zh-CN" altLang="zh-CN" b="1" dirty="0">
                <a:solidFill>
                  <a:schemeClr val="bg1"/>
                </a:solidFill>
                <a:latin typeface="微软雅黑" panose="020B0503020204020204" pitchFamily="34" charset="-122"/>
                <a:ea typeface="微软雅黑" panose="020B0503020204020204" pitchFamily="34" charset="-122"/>
              </a:rPr>
              <a:t>数据报的首部，</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r>
              <a:rPr lang="en-US" altLang="zh-CN" b="1" dirty="0">
                <a:solidFill>
                  <a:schemeClr val="bg1"/>
                </a:solidFill>
                <a:latin typeface="微软雅黑" panose="020B0503020204020204" pitchFamily="34" charset="-122"/>
                <a:ea typeface="微软雅黑" panose="020B0503020204020204" pitchFamily="34" charset="-122"/>
              </a:rPr>
              <a:t>MAC </a:t>
            </a:r>
            <a:r>
              <a:rPr lang="zh-CN" altLang="zh-CN" b="1" dirty="0">
                <a:solidFill>
                  <a:schemeClr val="bg1"/>
                </a:solidFill>
                <a:latin typeface="微软雅黑" panose="020B0503020204020204" pitchFamily="34" charset="-122"/>
                <a:ea typeface="微软雅黑" panose="020B0503020204020204" pitchFamily="34" charset="-122"/>
              </a:rPr>
              <a:t>地址则放在</a:t>
            </a:r>
            <a:r>
              <a:rPr lang="en-US" altLang="zh-CN" b="1" dirty="0">
                <a:solidFill>
                  <a:schemeClr val="bg1"/>
                </a:solidFill>
                <a:latin typeface="微软雅黑" panose="020B0503020204020204" pitchFamily="34" charset="-122"/>
                <a:ea typeface="微软雅黑" panose="020B0503020204020204" pitchFamily="34" charset="-122"/>
              </a:rPr>
              <a:t> MAC </a:t>
            </a:r>
            <a:r>
              <a:rPr lang="zh-CN" altLang="zh-CN" b="1" dirty="0">
                <a:solidFill>
                  <a:schemeClr val="bg1"/>
                </a:solidFill>
                <a:latin typeface="微软雅黑" panose="020B0503020204020204" pitchFamily="34" charset="-122"/>
                <a:ea typeface="微软雅黑" panose="020B0503020204020204" pitchFamily="34" charset="-122"/>
              </a:rPr>
              <a:t>帧的首部</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545145" y="2998683"/>
            <a:ext cx="8053711" cy="20177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8789" name="AutoShape 5"/>
          <p:cNvSpPr/>
          <p:nvPr/>
        </p:nvSpPr>
        <p:spPr>
          <a:xfrm>
            <a:off x="544513" y="1462088"/>
            <a:ext cx="8054975" cy="388937"/>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18790" name="Rectangle 6"/>
          <p:cNvSpPr/>
          <p:nvPr/>
        </p:nvSpPr>
        <p:spPr>
          <a:xfrm>
            <a:off x="3186113" y="1430338"/>
            <a:ext cx="2771775" cy="461962"/>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地址解析协议 </a:t>
            </a:r>
            <a:r>
              <a:rPr lang="en-US" altLang="zh-CN" sz="2400" b="1" dirty="0">
                <a:solidFill>
                  <a:schemeClr val="bg1"/>
                </a:solidFill>
                <a:latin typeface="微软雅黑" panose="020B0503020204020204" pitchFamily="34" charset="-122"/>
                <a:ea typeface="微软雅黑" panose="020B0503020204020204" pitchFamily="34" charset="-122"/>
              </a:rPr>
              <a:t>ARP</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44513" y="1852613"/>
            <a:ext cx="7666038"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505" marR="0" lvl="0" indent="-357505" algn="l" defTabSz="914400" rtl="0" eaLnBrk="0" fontAlgn="base" latinLnBrk="0" hangingPunct="0">
              <a:lnSpc>
                <a:spcPts val="28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实现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通信</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时使用了两个地址：</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17550" marR="0" lvl="0" indent="-357505" algn="l" defTabSz="914400" rtl="0" eaLnBrk="0" fontAlgn="base" latinLnBrk="0" hangingPunct="0">
              <a:lnSpc>
                <a:spcPts val="2800"/>
              </a:lnSpc>
              <a:spcBef>
                <a:spcPct val="0"/>
              </a:spcBef>
              <a:spcAft>
                <a:spcPct val="0"/>
              </a:spcAft>
              <a:buClr>
                <a:srgbClr val="7030A0"/>
              </a:buClr>
              <a:buSzTx/>
              <a:buFont typeface="+mj-lt"/>
              <a:buAutoNum type="arabicPeriod"/>
              <a:defRPr/>
            </a:pP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地址（网络层地址）</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17550" marR="0" lvl="0" indent="-357505" algn="l" defTabSz="914400" rtl="0" eaLnBrk="0" fontAlgn="base" latinLnBrk="0" hangingPunct="0">
              <a:lnSpc>
                <a:spcPts val="2800"/>
              </a:lnSpc>
              <a:spcBef>
                <a:spcPct val="0"/>
              </a:spcBef>
              <a:spcAft>
                <a:spcPct val="0"/>
              </a:spcAft>
              <a:buClr>
                <a:srgbClr val="7030A0"/>
              </a:buClr>
              <a:buSzTx/>
              <a:buFont typeface="+mj-lt"/>
              <a:buAutoNum type="arabicPeriod"/>
              <a:defRPr/>
            </a:pP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地址（数据链路层地址）</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8792" name="矩形 13"/>
          <p:cNvSpPr/>
          <p:nvPr/>
        </p:nvSpPr>
        <p:spPr>
          <a:xfrm>
            <a:off x="5370513" y="3162300"/>
            <a:ext cx="1444625" cy="306388"/>
          </a:xfrm>
          <a:prstGeom prst="rect">
            <a:avLst/>
          </a:prstGeom>
          <a:noFill/>
          <a:ln w="9525">
            <a:noFill/>
          </a:ln>
        </p:spPr>
        <p:txBody>
          <a:bodyPr wrap="none">
            <a:spAutoFit/>
          </a:bodyPr>
          <a:p>
            <a:pPr>
              <a:buNone/>
            </a:pPr>
            <a:r>
              <a:rPr lang="en-US" altLang="zh-CN" sz="1400" b="1" dirty="0">
                <a:solidFill>
                  <a:srgbClr val="CC00CC"/>
                </a:solidFill>
                <a:latin typeface="微软雅黑" panose="020B0503020204020204" pitchFamily="34" charset="-122"/>
                <a:ea typeface="微软雅黑" panose="020B0503020204020204" pitchFamily="34" charset="-122"/>
              </a:rPr>
              <a:t>220.168.10.10</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18793" name="矩形 14"/>
          <p:cNvSpPr/>
          <p:nvPr/>
        </p:nvSpPr>
        <p:spPr>
          <a:xfrm>
            <a:off x="5370513" y="3406775"/>
            <a:ext cx="1938337" cy="307975"/>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00-15-C5-C6-CC-07</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18794" name="矩形 15"/>
          <p:cNvSpPr/>
          <p:nvPr/>
        </p:nvSpPr>
        <p:spPr>
          <a:xfrm>
            <a:off x="5592763" y="3814763"/>
            <a:ext cx="1444625" cy="307975"/>
          </a:xfrm>
          <a:prstGeom prst="rect">
            <a:avLst/>
          </a:prstGeom>
          <a:noFill/>
          <a:ln w="9525">
            <a:noFill/>
          </a:ln>
        </p:spPr>
        <p:txBody>
          <a:bodyPr wrap="none">
            <a:spAutoFit/>
          </a:bodyPr>
          <a:p>
            <a:pPr algn="ctr">
              <a:buNone/>
            </a:pPr>
            <a:r>
              <a:rPr lang="en-US" altLang="zh-CN" sz="1400" b="1" dirty="0">
                <a:solidFill>
                  <a:srgbClr val="CC00CC"/>
                </a:solidFill>
                <a:latin typeface="微软雅黑" panose="020B0503020204020204" pitchFamily="34" charset="-122"/>
                <a:ea typeface="微软雅黑" panose="020B0503020204020204" pitchFamily="34" charset="-122"/>
              </a:rPr>
              <a:t>220.168.10.20</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18795" name="矩形 16"/>
          <p:cNvSpPr/>
          <p:nvPr/>
        </p:nvSpPr>
        <p:spPr>
          <a:xfrm>
            <a:off x="5356225" y="4633913"/>
            <a:ext cx="1933575" cy="307975"/>
          </a:xfrm>
          <a:prstGeom prst="rect">
            <a:avLst/>
          </a:prstGeom>
          <a:noFill/>
          <a:ln w="9525">
            <a:noFill/>
          </a:ln>
        </p:spPr>
        <p:txBody>
          <a:bodyPr wrap="none">
            <a:spAutoFit/>
          </a:bodyPr>
          <a:p>
            <a:pPr algn="ctr">
              <a:buNone/>
            </a:pPr>
            <a:r>
              <a:rPr lang="en-US" altLang="zh-CN" sz="1400" b="1" dirty="0">
                <a:solidFill>
                  <a:srgbClr val="0000FF"/>
                </a:solidFill>
                <a:latin typeface="微软雅黑" panose="020B0503020204020204" pitchFamily="34" charset="-122"/>
                <a:ea typeface="微软雅黑" panose="020B0503020204020204" pitchFamily="34" charset="-122"/>
              </a:rPr>
              <a:t>00-15-C5-C8-C4-95</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18796" name="矩形 17"/>
          <p:cNvSpPr/>
          <p:nvPr/>
        </p:nvSpPr>
        <p:spPr>
          <a:xfrm>
            <a:off x="2443163" y="3814763"/>
            <a:ext cx="1444625" cy="307975"/>
          </a:xfrm>
          <a:prstGeom prst="rect">
            <a:avLst/>
          </a:prstGeom>
          <a:noFill/>
          <a:ln w="9525">
            <a:noFill/>
          </a:ln>
        </p:spPr>
        <p:txBody>
          <a:bodyPr wrap="none">
            <a:spAutoFit/>
          </a:bodyPr>
          <a:p>
            <a:pPr algn="ctr">
              <a:buNone/>
            </a:pPr>
            <a:r>
              <a:rPr lang="en-US" altLang="zh-CN" sz="1400" b="1" dirty="0">
                <a:solidFill>
                  <a:srgbClr val="CC00CC"/>
                </a:solidFill>
                <a:latin typeface="微软雅黑" panose="020B0503020204020204" pitchFamily="34" charset="-122"/>
                <a:ea typeface="微软雅黑" panose="020B0503020204020204" pitchFamily="34" charset="-122"/>
              </a:rPr>
              <a:t>220.168.10.16</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18797" name="矩形 18"/>
          <p:cNvSpPr/>
          <p:nvPr/>
        </p:nvSpPr>
        <p:spPr>
          <a:xfrm>
            <a:off x="2114550" y="4633913"/>
            <a:ext cx="1933575" cy="307975"/>
          </a:xfrm>
          <a:prstGeom prst="rect">
            <a:avLst/>
          </a:prstGeom>
          <a:noFill/>
          <a:ln w="9525">
            <a:noFill/>
          </a:ln>
        </p:spPr>
        <p:txBody>
          <a:bodyPr wrap="none">
            <a:spAutoFit/>
          </a:bodyPr>
          <a:p>
            <a:pPr algn="ctr">
              <a:buNone/>
            </a:pPr>
            <a:r>
              <a:rPr lang="en-US" altLang="zh-CN" sz="1400" b="1" dirty="0">
                <a:solidFill>
                  <a:srgbClr val="0000FF"/>
                </a:solidFill>
                <a:latin typeface="微软雅黑" panose="020B0503020204020204" pitchFamily="34" charset="-122"/>
                <a:ea typeface="微软雅黑" panose="020B0503020204020204" pitchFamily="34" charset="-122"/>
              </a:rPr>
              <a:t>00-15-C5-C6-C8-11</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18798" name="矩形标注 19"/>
          <p:cNvSpPr/>
          <p:nvPr/>
        </p:nvSpPr>
        <p:spPr>
          <a:xfrm>
            <a:off x="7272338" y="3205163"/>
            <a:ext cx="720725" cy="252412"/>
          </a:xfrm>
          <a:prstGeom prst="wedgeRectCallout">
            <a:avLst>
              <a:gd name="adj1" fmla="val -115134"/>
              <a:gd name="adj2" fmla="val 7546"/>
            </a:avLst>
          </a:prstGeom>
          <a:solidFill>
            <a:srgbClr val="00FFFF"/>
          </a:solidFill>
          <a:ln w="9525" cap="flat" cmpd="sng">
            <a:solidFill>
              <a:schemeClr val="tx1"/>
            </a:solidFill>
            <a:prstDash val="solid"/>
            <a:round/>
            <a:headEnd type="none" w="med" len="med"/>
            <a:tailEnd type="none" w="med" len="med"/>
          </a:ln>
        </p:spPr>
        <p:txBody>
          <a:bodyPr/>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地址</a:t>
            </a:r>
            <a:endParaRPr lang="zh-CN" altLang="en-US" sz="1200" b="1" dirty="0">
              <a:latin typeface="微软雅黑" panose="020B0503020204020204" pitchFamily="34" charset="-122"/>
              <a:ea typeface="微软雅黑" panose="020B0503020204020204" pitchFamily="34" charset="-122"/>
            </a:endParaRPr>
          </a:p>
        </p:txBody>
      </p:sp>
      <p:sp>
        <p:nvSpPr>
          <p:cNvPr id="118799" name="矩形标注 20"/>
          <p:cNvSpPr/>
          <p:nvPr/>
        </p:nvSpPr>
        <p:spPr>
          <a:xfrm>
            <a:off x="7148513" y="3844925"/>
            <a:ext cx="968375" cy="252413"/>
          </a:xfrm>
          <a:prstGeom prst="wedgeRectCallout">
            <a:avLst>
              <a:gd name="adj1" fmla="val -79440"/>
              <a:gd name="adj2" fmla="val -134079"/>
            </a:avLst>
          </a:prstGeom>
          <a:solidFill>
            <a:srgbClr val="00FFFF"/>
          </a:solidFill>
          <a:ln w="9525" cap="flat" cmpd="sng">
            <a:solidFill>
              <a:schemeClr val="tx1"/>
            </a:solidFill>
            <a:prstDash val="solid"/>
            <a:round/>
            <a:headEnd type="none" w="med" len="med"/>
            <a:tailEnd type="none" w="med" len="med"/>
          </a:ln>
        </p:spPr>
        <p:txBody>
          <a:bodyPr/>
          <a:p>
            <a:pPr algn="ctr">
              <a:buNone/>
            </a:pPr>
            <a:r>
              <a:rPr lang="en-US" altLang="zh-CN" sz="1200" b="1" dirty="0">
                <a:latin typeface="微软雅黑" panose="020B0503020204020204" pitchFamily="34" charset="-122"/>
                <a:ea typeface="微软雅黑" panose="020B0503020204020204" pitchFamily="34" charset="-122"/>
              </a:rPr>
              <a:t>MAC </a:t>
            </a:r>
            <a:r>
              <a:rPr lang="zh-CN" altLang="en-US" sz="1200" b="1" dirty="0">
                <a:latin typeface="微软雅黑" panose="020B0503020204020204" pitchFamily="34" charset="-122"/>
                <a:ea typeface="微软雅黑" panose="020B0503020204020204" pitchFamily="34" charset="-122"/>
              </a:rPr>
              <a:t>地址</a:t>
            </a:r>
            <a:endParaRPr lang="zh-CN" altLang="en-US" sz="1200" b="1" dirty="0">
              <a:latin typeface="微软雅黑" panose="020B0503020204020204" pitchFamily="34" charset="-122"/>
              <a:ea typeface="微软雅黑" panose="020B0503020204020204" pitchFamily="34" charset="-122"/>
            </a:endParaRPr>
          </a:p>
        </p:txBody>
      </p:sp>
      <p:cxnSp>
        <p:nvCxnSpPr>
          <p:cNvPr id="118800" name="直接箭头连接符 21"/>
          <p:cNvCxnSpPr/>
          <p:nvPr/>
        </p:nvCxnSpPr>
        <p:spPr>
          <a:xfrm flipH="1">
            <a:off x="5146675" y="3290888"/>
            <a:ext cx="254000" cy="0"/>
          </a:xfrm>
          <a:prstGeom prst="straightConnector1">
            <a:avLst/>
          </a:prstGeom>
          <a:ln w="19050" cap="flat" cmpd="sng">
            <a:solidFill>
              <a:schemeClr val="tx1"/>
            </a:solidFill>
            <a:prstDash val="solid"/>
            <a:headEnd type="none" w="med" len="med"/>
            <a:tailEnd type="arrow" w="med" len="med"/>
          </a:ln>
        </p:spPr>
      </p:cxnSp>
      <p:cxnSp>
        <p:nvCxnSpPr>
          <p:cNvPr id="118801" name="直接箭头连接符 22"/>
          <p:cNvCxnSpPr/>
          <p:nvPr/>
        </p:nvCxnSpPr>
        <p:spPr>
          <a:xfrm flipH="1">
            <a:off x="5146675" y="3551238"/>
            <a:ext cx="254000" cy="0"/>
          </a:xfrm>
          <a:prstGeom prst="straightConnector1">
            <a:avLst/>
          </a:prstGeom>
          <a:ln w="19050" cap="flat" cmpd="sng">
            <a:solidFill>
              <a:schemeClr val="tx1"/>
            </a:solidFill>
            <a:prstDash val="solid"/>
            <a:headEnd type="none" w="med" len="med"/>
            <a:tailEnd type="arrow" w="med" len="med"/>
          </a:ln>
        </p:spPr>
      </p:cxnSp>
      <p:sp>
        <p:nvSpPr>
          <p:cNvPr id="118802" name="椭圆 23"/>
          <p:cNvSpPr/>
          <p:nvPr/>
        </p:nvSpPr>
        <p:spPr>
          <a:xfrm>
            <a:off x="4200525" y="4010025"/>
            <a:ext cx="1198563" cy="717550"/>
          </a:xfrm>
          <a:prstGeom prst="ellipse">
            <a:avLst/>
          </a:prstGeom>
          <a:solidFill>
            <a:srgbClr val="99FFCC"/>
          </a:solidFill>
          <a:ln w="9525" cap="flat" cmpd="sng">
            <a:solidFill>
              <a:schemeClr val="tx1"/>
            </a:solidFill>
            <a:prstDash val="solid"/>
            <a:headEnd type="none" w="med" len="med"/>
            <a:tailEnd type="none" w="med" len="med"/>
          </a:ln>
        </p:spPr>
        <p:txBody>
          <a:bodyPr anchor="ctr" anchorCtr="0"/>
          <a:p>
            <a:pPr algn="ctr"/>
            <a:r>
              <a:rPr lang="en-US" altLang="zh-CN" sz="1400" b="1" dirty="0">
                <a:latin typeface="微软雅黑" panose="020B0503020204020204" pitchFamily="34" charset="-122"/>
                <a:ea typeface="微软雅黑" panose="020B0503020204020204" pitchFamily="34" charset="-122"/>
              </a:rPr>
              <a:t>LAN</a:t>
            </a:r>
            <a:endParaRPr lang="zh-CN" altLang="en-US" sz="1400" b="1" dirty="0">
              <a:latin typeface="微软雅黑" panose="020B0503020204020204" pitchFamily="34" charset="-122"/>
              <a:ea typeface="微软雅黑" panose="020B0503020204020204" pitchFamily="34" charset="-122"/>
            </a:endParaRPr>
          </a:p>
        </p:txBody>
      </p:sp>
      <p:cxnSp>
        <p:nvCxnSpPr>
          <p:cNvPr id="118803" name="直接连接符 24"/>
          <p:cNvCxnSpPr>
            <a:stCxn id="118806" idx="3"/>
            <a:endCxn id="118802" idx="2"/>
          </p:cNvCxnSpPr>
          <p:nvPr/>
        </p:nvCxnSpPr>
        <p:spPr>
          <a:xfrm flipV="1">
            <a:off x="3459163" y="4368800"/>
            <a:ext cx="741362" cy="0"/>
          </a:xfrm>
          <a:prstGeom prst="line">
            <a:avLst/>
          </a:prstGeom>
          <a:ln w="28575" cap="flat" cmpd="sng">
            <a:solidFill>
              <a:schemeClr val="tx1"/>
            </a:solidFill>
            <a:prstDash val="solid"/>
            <a:headEnd type="none" w="med" len="med"/>
            <a:tailEnd type="none" w="med" len="med"/>
          </a:ln>
        </p:spPr>
      </p:cxnSp>
      <p:cxnSp>
        <p:nvCxnSpPr>
          <p:cNvPr id="118804" name="直接连接符 25"/>
          <p:cNvCxnSpPr>
            <a:stCxn id="118807" idx="1"/>
            <a:endCxn id="118802" idx="6"/>
          </p:cNvCxnSpPr>
          <p:nvPr/>
        </p:nvCxnSpPr>
        <p:spPr>
          <a:xfrm flipH="1" flipV="1">
            <a:off x="5399088" y="4368800"/>
            <a:ext cx="592137" cy="0"/>
          </a:xfrm>
          <a:prstGeom prst="line">
            <a:avLst/>
          </a:prstGeom>
          <a:ln w="28575" cap="flat" cmpd="sng">
            <a:solidFill>
              <a:schemeClr val="tx1"/>
            </a:solidFill>
            <a:prstDash val="solid"/>
            <a:headEnd type="none" w="med" len="med"/>
            <a:tailEnd type="none" w="med" len="med"/>
          </a:ln>
        </p:spPr>
      </p:cxnSp>
      <p:cxnSp>
        <p:nvCxnSpPr>
          <p:cNvPr id="118805" name="直接连接符 26"/>
          <p:cNvCxnSpPr>
            <a:stCxn id="118808" idx="2"/>
            <a:endCxn id="118802" idx="0"/>
          </p:cNvCxnSpPr>
          <p:nvPr/>
        </p:nvCxnSpPr>
        <p:spPr>
          <a:xfrm>
            <a:off x="4795838" y="3697288"/>
            <a:ext cx="3175" cy="312737"/>
          </a:xfrm>
          <a:prstGeom prst="line">
            <a:avLst/>
          </a:prstGeom>
          <a:ln w="28575" cap="flat" cmpd="sng">
            <a:solidFill>
              <a:schemeClr val="tx1"/>
            </a:solidFill>
            <a:prstDash val="solid"/>
            <a:headEnd type="none" w="med" len="med"/>
            <a:tailEnd type="none" w="med" len="med"/>
          </a:ln>
        </p:spPr>
      </p:cxnSp>
      <p:pic>
        <p:nvPicPr>
          <p:cNvPr id="118806" name="Picture 246" descr="jisuanji"/>
          <p:cNvPicPr>
            <a:picLocks noChangeAspect="1"/>
          </p:cNvPicPr>
          <p:nvPr/>
        </p:nvPicPr>
        <p:blipFill>
          <a:blip r:embed="rId1"/>
          <a:stretch>
            <a:fillRect/>
          </a:stretch>
        </p:blipFill>
        <p:spPr>
          <a:xfrm>
            <a:off x="2957513" y="4117975"/>
            <a:ext cx="501650" cy="501650"/>
          </a:xfrm>
          <a:prstGeom prst="rect">
            <a:avLst/>
          </a:prstGeom>
          <a:noFill/>
          <a:ln w="9525">
            <a:noFill/>
          </a:ln>
        </p:spPr>
      </p:pic>
      <p:pic>
        <p:nvPicPr>
          <p:cNvPr id="118807" name="Picture 246" descr="jisuanji"/>
          <p:cNvPicPr>
            <a:picLocks noChangeAspect="1"/>
          </p:cNvPicPr>
          <p:nvPr/>
        </p:nvPicPr>
        <p:blipFill>
          <a:blip r:embed="rId1"/>
          <a:stretch>
            <a:fillRect/>
          </a:stretch>
        </p:blipFill>
        <p:spPr>
          <a:xfrm>
            <a:off x="5991225" y="4117975"/>
            <a:ext cx="501650" cy="501650"/>
          </a:xfrm>
          <a:prstGeom prst="rect">
            <a:avLst/>
          </a:prstGeom>
          <a:noFill/>
          <a:ln w="9525">
            <a:noFill/>
          </a:ln>
        </p:spPr>
      </p:pic>
      <p:pic>
        <p:nvPicPr>
          <p:cNvPr id="118808" name="Picture 246" descr="jisuanji"/>
          <p:cNvPicPr>
            <a:picLocks noChangeAspect="1"/>
          </p:cNvPicPr>
          <p:nvPr/>
        </p:nvPicPr>
        <p:blipFill>
          <a:blip r:embed="rId1"/>
          <a:stretch>
            <a:fillRect/>
          </a:stretch>
        </p:blipFill>
        <p:spPr>
          <a:xfrm>
            <a:off x="4545013" y="3194050"/>
            <a:ext cx="501650" cy="503238"/>
          </a:xfrm>
          <a:prstGeom prst="rect">
            <a:avLst/>
          </a:prstGeom>
          <a:noFill/>
          <a:ln w="9525">
            <a:noFill/>
          </a:ln>
        </p:spPr>
      </p:pic>
      <p:pic>
        <p:nvPicPr>
          <p:cNvPr id="118809" name="Picture 4" descr="See the source image"/>
          <p:cNvPicPr>
            <a:picLocks noChangeAspect="1"/>
          </p:cNvPicPr>
          <p:nvPr/>
        </p:nvPicPr>
        <p:blipFill>
          <a:blip r:embed="rId2"/>
          <a:stretch>
            <a:fillRect/>
          </a:stretch>
        </p:blipFill>
        <p:spPr>
          <a:xfrm>
            <a:off x="5870575" y="4270375"/>
            <a:ext cx="323850" cy="288925"/>
          </a:xfrm>
          <a:prstGeom prst="rect">
            <a:avLst/>
          </a:prstGeom>
          <a:noFill/>
          <a:ln w="9525">
            <a:noFill/>
          </a:ln>
        </p:spPr>
      </p:pic>
      <p:pic>
        <p:nvPicPr>
          <p:cNvPr id="118810" name="Picture 4" descr="See the source image"/>
          <p:cNvPicPr>
            <a:picLocks noChangeAspect="1"/>
          </p:cNvPicPr>
          <p:nvPr/>
        </p:nvPicPr>
        <p:blipFill>
          <a:blip r:embed="rId3"/>
          <a:stretch>
            <a:fillRect/>
          </a:stretch>
        </p:blipFill>
        <p:spPr>
          <a:xfrm>
            <a:off x="3276600" y="4270375"/>
            <a:ext cx="323850" cy="288925"/>
          </a:xfrm>
          <a:prstGeom prst="rect">
            <a:avLst/>
          </a:prstGeom>
          <a:noFill/>
          <a:ln w="9525">
            <a:noFill/>
          </a:ln>
        </p:spPr>
      </p:pic>
      <p:pic>
        <p:nvPicPr>
          <p:cNvPr id="118811" name="Picture 4" descr="See the source image"/>
          <p:cNvPicPr>
            <a:picLocks noChangeAspect="1"/>
          </p:cNvPicPr>
          <p:nvPr/>
        </p:nvPicPr>
        <p:blipFill>
          <a:blip r:embed="rId3"/>
          <a:stretch>
            <a:fillRect/>
          </a:stretch>
        </p:blipFill>
        <p:spPr>
          <a:xfrm>
            <a:off x="4806950" y="3405188"/>
            <a:ext cx="323850" cy="288925"/>
          </a:xfrm>
          <a:prstGeom prst="rect">
            <a:avLst/>
          </a:prstGeom>
          <a:noFill/>
          <a:ln w="9525">
            <a:noFill/>
          </a:ln>
        </p:spPr>
      </p:pic>
    </p:spTree>
  </p:cSld>
  <p:clrMapOvr>
    <a:masterClrMapping/>
  </p:clrMapOvr>
  <p:transition spd="slow" advTm="2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AutoShape 5"/>
          <p:cNvSpPr/>
          <p:nvPr/>
        </p:nvSpPr>
        <p:spPr>
          <a:xfrm>
            <a:off x="544513" y="1457325"/>
            <a:ext cx="8054975" cy="387350"/>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19811" name="Rectangle 6"/>
          <p:cNvSpPr/>
          <p:nvPr/>
        </p:nvSpPr>
        <p:spPr>
          <a:xfrm>
            <a:off x="3359150" y="1423988"/>
            <a:ext cx="2425700" cy="461962"/>
          </a:xfrm>
          <a:prstGeom prst="rect">
            <a:avLst/>
          </a:prstGeom>
          <a:noFill/>
          <a:ln w="9525">
            <a:noFill/>
          </a:ln>
        </p:spPr>
        <p:txBody>
          <a:bodyPr wrap="none">
            <a:spAutoFit/>
          </a:bodyPr>
          <a:p>
            <a:pPr algn="ctr">
              <a:buNone/>
            </a:pPr>
            <a:r>
              <a:rPr lang="en-US" altLang="zh-CN" sz="2400" b="1" dirty="0">
                <a:solidFill>
                  <a:schemeClr val="bg1"/>
                </a:solidFill>
                <a:latin typeface="微软雅黑" panose="020B0503020204020204" pitchFamily="34" charset="-122"/>
                <a:ea typeface="微软雅黑" panose="020B0503020204020204" pitchFamily="34" charset="-122"/>
              </a:rPr>
              <a:t>IP </a:t>
            </a:r>
            <a:r>
              <a:rPr lang="zh-CN" altLang="en-US" sz="2400" b="1" dirty="0">
                <a:solidFill>
                  <a:schemeClr val="bg1"/>
                </a:solidFill>
                <a:latin typeface="微软雅黑" panose="020B0503020204020204" pitchFamily="34" charset="-122"/>
                <a:ea typeface="微软雅黑" panose="020B0503020204020204" pitchFamily="34" charset="-122"/>
              </a:rPr>
              <a:t>数据报的格式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974360" y="2421742"/>
            <a:ext cx="7255240" cy="36715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9815" name="Rectangle 10"/>
          <p:cNvSpPr/>
          <p:nvPr/>
        </p:nvSpPr>
        <p:spPr>
          <a:xfrm>
            <a:off x="2252663" y="3133725"/>
            <a:ext cx="5008562" cy="1554163"/>
          </a:xfrm>
          <a:prstGeom prst="rect">
            <a:avLst/>
          </a:prstGeom>
          <a:solidFill>
            <a:srgbClr val="99FFCC"/>
          </a:solidFill>
          <a:ln w="254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16" name="Rectangle 44"/>
          <p:cNvSpPr/>
          <p:nvPr/>
        </p:nvSpPr>
        <p:spPr>
          <a:xfrm>
            <a:off x="2805113" y="3138488"/>
            <a:ext cx="796925"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首部长度</a:t>
            </a:r>
            <a:endParaRPr lang="zh-CN" altLang="en-US" sz="1200" b="1" dirty="0">
              <a:latin typeface="微软雅黑" panose="020B0503020204020204" pitchFamily="34" charset="-122"/>
              <a:ea typeface="微软雅黑" panose="020B0503020204020204" pitchFamily="34" charset="-122"/>
            </a:endParaRPr>
          </a:p>
        </p:txBody>
      </p:sp>
      <p:sp>
        <p:nvSpPr>
          <p:cNvPr id="119817" name="Rectangle 45"/>
          <p:cNvSpPr/>
          <p:nvPr/>
        </p:nvSpPr>
        <p:spPr>
          <a:xfrm>
            <a:off x="1804988" y="3375025"/>
            <a:ext cx="336550" cy="754063"/>
          </a:xfrm>
          <a:prstGeom prst="rect">
            <a:avLst/>
          </a:prstGeom>
          <a:noFill/>
          <a:ln w="12700">
            <a:noFill/>
          </a:ln>
        </p:spPr>
        <p:txBody>
          <a:bodyPr wrap="none" lIns="90488" tIns="44450" rIns="90488" bIns="44450">
            <a:spAutoFit/>
          </a:bodyPr>
          <a:p>
            <a:pPr defTabSz="762000">
              <a:lnSpc>
                <a:spcPct val="90000"/>
              </a:lnSpc>
              <a:buNone/>
            </a:pPr>
            <a:r>
              <a:rPr lang="zh-CN" altLang="en-US" sz="1200" b="1" dirty="0">
                <a:latin typeface="微软雅黑" panose="020B0503020204020204" pitchFamily="34" charset="-122"/>
                <a:ea typeface="微软雅黑" panose="020B0503020204020204" pitchFamily="34" charset="-122"/>
              </a:rPr>
              <a:t>固</a:t>
            </a:r>
            <a:endParaRPr lang="zh-CN" altLang="en-US" sz="1200" b="1" dirty="0">
              <a:latin typeface="微软雅黑" panose="020B0503020204020204" pitchFamily="34" charset="-122"/>
              <a:ea typeface="微软雅黑" panose="020B0503020204020204" pitchFamily="34" charset="-122"/>
            </a:endParaRPr>
          </a:p>
          <a:p>
            <a:pPr defTabSz="762000">
              <a:lnSpc>
                <a:spcPct val="90000"/>
              </a:lnSpc>
              <a:buNone/>
            </a:pPr>
            <a:r>
              <a:rPr lang="zh-CN" altLang="en-US" sz="1200" b="1" dirty="0">
                <a:latin typeface="微软雅黑" panose="020B0503020204020204" pitchFamily="34" charset="-122"/>
                <a:ea typeface="微软雅黑" panose="020B0503020204020204" pitchFamily="34" charset="-122"/>
              </a:rPr>
              <a:t>定</a:t>
            </a:r>
            <a:endParaRPr lang="zh-CN" altLang="en-US" sz="1200" b="1" dirty="0">
              <a:latin typeface="微软雅黑" panose="020B0503020204020204" pitchFamily="34" charset="-122"/>
              <a:ea typeface="微软雅黑" panose="020B0503020204020204" pitchFamily="34" charset="-122"/>
            </a:endParaRPr>
          </a:p>
          <a:p>
            <a:pPr defTabSz="762000">
              <a:lnSpc>
                <a:spcPct val="90000"/>
              </a:lnSpc>
              <a:buNone/>
            </a:pPr>
            <a:r>
              <a:rPr lang="zh-CN" altLang="en-US" sz="1200" b="1" dirty="0">
                <a:latin typeface="微软雅黑" panose="020B0503020204020204" pitchFamily="34" charset="-122"/>
                <a:ea typeface="微软雅黑" panose="020B0503020204020204" pitchFamily="34" charset="-122"/>
              </a:rPr>
              <a:t>部</a:t>
            </a:r>
            <a:endParaRPr lang="zh-CN" altLang="en-US" sz="1200" b="1" dirty="0">
              <a:latin typeface="微软雅黑" panose="020B0503020204020204" pitchFamily="34" charset="-122"/>
              <a:ea typeface="微软雅黑" panose="020B0503020204020204" pitchFamily="34" charset="-122"/>
            </a:endParaRPr>
          </a:p>
          <a:p>
            <a:pPr defTabSz="762000">
              <a:lnSpc>
                <a:spcPct val="90000"/>
              </a:lnSpc>
              <a:buNone/>
            </a:pPr>
            <a:r>
              <a:rPr lang="zh-CN" altLang="en-US" sz="1200" b="1" dirty="0">
                <a:latin typeface="微软雅黑" panose="020B0503020204020204" pitchFamily="34" charset="-122"/>
                <a:ea typeface="微软雅黑" panose="020B0503020204020204" pitchFamily="34" charset="-122"/>
              </a:rPr>
              <a:t>分</a:t>
            </a:r>
            <a:endParaRPr lang="zh-CN" altLang="en-US" sz="1200" b="1" dirty="0">
              <a:latin typeface="微软雅黑" panose="020B0503020204020204" pitchFamily="34" charset="-122"/>
              <a:ea typeface="微软雅黑" panose="020B0503020204020204" pitchFamily="34" charset="-122"/>
            </a:endParaRPr>
          </a:p>
        </p:txBody>
      </p:sp>
      <p:sp>
        <p:nvSpPr>
          <p:cNvPr id="119818" name="Rectangle 54"/>
          <p:cNvSpPr/>
          <p:nvPr/>
        </p:nvSpPr>
        <p:spPr>
          <a:xfrm>
            <a:off x="1731963" y="4348163"/>
            <a:ext cx="490537" cy="45878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可变</a:t>
            </a:r>
            <a:endParaRPr lang="zh-CN" altLang="en-US" sz="1200" b="1" dirty="0">
              <a:latin typeface="微软雅黑" panose="020B0503020204020204" pitchFamily="34" charset="-122"/>
              <a:ea typeface="微软雅黑" panose="020B0503020204020204" pitchFamily="34" charset="-122"/>
            </a:endParaRPr>
          </a:p>
          <a:p>
            <a:pPr defTabSz="762000">
              <a:buNone/>
            </a:pPr>
            <a:r>
              <a:rPr lang="zh-CN" altLang="en-US" sz="1200" b="1" dirty="0">
                <a:latin typeface="微软雅黑" panose="020B0503020204020204" pitchFamily="34" charset="-122"/>
                <a:ea typeface="微软雅黑" panose="020B0503020204020204" pitchFamily="34" charset="-122"/>
              </a:rPr>
              <a:t>部分</a:t>
            </a:r>
            <a:endParaRPr lang="zh-CN" altLang="en-US" sz="1200" b="1" dirty="0">
              <a:latin typeface="微软雅黑" panose="020B0503020204020204" pitchFamily="34" charset="-122"/>
              <a:ea typeface="微软雅黑" panose="020B0503020204020204" pitchFamily="34" charset="-122"/>
            </a:endParaRPr>
          </a:p>
        </p:txBody>
      </p:sp>
      <p:sp>
        <p:nvSpPr>
          <p:cNvPr id="119819" name="Line 6"/>
          <p:cNvSpPr/>
          <p:nvPr/>
        </p:nvSpPr>
        <p:spPr>
          <a:xfrm>
            <a:off x="2992438" y="5675313"/>
            <a:ext cx="3451225" cy="0"/>
          </a:xfrm>
          <a:prstGeom prst="line">
            <a:avLst/>
          </a:prstGeom>
          <a:ln w="12700" cap="flat" cmpd="sng">
            <a:solidFill>
              <a:schemeClr val="tx1"/>
            </a:solidFill>
            <a:prstDash val="solid"/>
            <a:headEnd type="triangle" w="sm" len="med"/>
            <a:tailEnd type="triangle" w="sm" len="med"/>
          </a:ln>
        </p:spPr>
      </p:sp>
      <p:sp>
        <p:nvSpPr>
          <p:cNvPr id="119820" name="Rectangle 90"/>
          <p:cNvSpPr/>
          <p:nvPr/>
        </p:nvSpPr>
        <p:spPr>
          <a:xfrm>
            <a:off x="2973388" y="5268913"/>
            <a:ext cx="917575" cy="265112"/>
          </a:xfrm>
          <a:prstGeom prst="rect">
            <a:avLst/>
          </a:prstGeom>
          <a:solidFill>
            <a:srgbClr val="99FFCC"/>
          </a:solidFill>
          <a:ln w="127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21" name="Rectangle 11"/>
          <p:cNvSpPr/>
          <p:nvPr/>
        </p:nvSpPr>
        <p:spPr>
          <a:xfrm>
            <a:off x="2262188" y="4694238"/>
            <a:ext cx="4987925" cy="400050"/>
          </a:xfrm>
          <a:prstGeom prst="rect">
            <a:avLst/>
          </a:prstGeom>
          <a:solidFill>
            <a:srgbClr val="00FFFF"/>
          </a:solidFill>
          <a:ln w="28575"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22" name="Line 12"/>
          <p:cNvSpPr/>
          <p:nvPr/>
        </p:nvSpPr>
        <p:spPr>
          <a:xfrm>
            <a:off x="2249488" y="3398838"/>
            <a:ext cx="5018087" cy="0"/>
          </a:xfrm>
          <a:prstGeom prst="line">
            <a:avLst/>
          </a:prstGeom>
          <a:ln w="12700" cap="flat" cmpd="sng">
            <a:solidFill>
              <a:schemeClr val="tx1"/>
            </a:solidFill>
            <a:prstDash val="solid"/>
            <a:headEnd type="none" w="med" len="med"/>
            <a:tailEnd type="none" w="med" len="med"/>
          </a:ln>
        </p:spPr>
      </p:sp>
      <p:sp>
        <p:nvSpPr>
          <p:cNvPr id="119823" name="Line 13"/>
          <p:cNvSpPr/>
          <p:nvPr/>
        </p:nvSpPr>
        <p:spPr>
          <a:xfrm>
            <a:off x="2249488" y="3659188"/>
            <a:ext cx="5018087" cy="0"/>
          </a:xfrm>
          <a:prstGeom prst="line">
            <a:avLst/>
          </a:prstGeom>
          <a:ln w="12700" cap="flat" cmpd="sng">
            <a:solidFill>
              <a:schemeClr val="tx1"/>
            </a:solidFill>
            <a:prstDash val="solid"/>
            <a:headEnd type="none" w="med" len="med"/>
            <a:tailEnd type="none" w="med" len="med"/>
          </a:ln>
        </p:spPr>
      </p:sp>
      <p:sp>
        <p:nvSpPr>
          <p:cNvPr id="119824" name="Line 14"/>
          <p:cNvSpPr/>
          <p:nvPr/>
        </p:nvSpPr>
        <p:spPr>
          <a:xfrm>
            <a:off x="2249488" y="3919538"/>
            <a:ext cx="5018087" cy="0"/>
          </a:xfrm>
          <a:prstGeom prst="line">
            <a:avLst/>
          </a:prstGeom>
          <a:ln w="12700" cap="flat" cmpd="sng">
            <a:solidFill>
              <a:schemeClr val="tx1"/>
            </a:solidFill>
            <a:prstDash val="solid"/>
            <a:headEnd type="none" w="med" len="med"/>
            <a:tailEnd type="none" w="med" len="med"/>
          </a:ln>
        </p:spPr>
      </p:sp>
      <p:sp>
        <p:nvSpPr>
          <p:cNvPr id="119825" name="Line 15"/>
          <p:cNvSpPr/>
          <p:nvPr/>
        </p:nvSpPr>
        <p:spPr>
          <a:xfrm>
            <a:off x="2249488" y="4178300"/>
            <a:ext cx="5018087" cy="0"/>
          </a:xfrm>
          <a:prstGeom prst="line">
            <a:avLst/>
          </a:prstGeom>
          <a:ln w="12700" cap="flat" cmpd="sng">
            <a:solidFill>
              <a:schemeClr val="tx1"/>
            </a:solidFill>
            <a:prstDash val="solid"/>
            <a:headEnd type="none" w="med" len="med"/>
            <a:tailEnd type="none" w="med" len="med"/>
          </a:ln>
        </p:spPr>
      </p:sp>
      <p:sp>
        <p:nvSpPr>
          <p:cNvPr id="119826" name="Line 16"/>
          <p:cNvSpPr/>
          <p:nvPr/>
        </p:nvSpPr>
        <p:spPr>
          <a:xfrm>
            <a:off x="2249488" y="4438650"/>
            <a:ext cx="5018087" cy="0"/>
          </a:xfrm>
          <a:prstGeom prst="line">
            <a:avLst/>
          </a:prstGeom>
          <a:ln w="12700" cap="flat" cmpd="sng">
            <a:solidFill>
              <a:schemeClr val="tx1"/>
            </a:solidFill>
            <a:prstDash val="solid"/>
            <a:headEnd type="none" w="med" len="med"/>
            <a:tailEnd type="none" w="med" len="med"/>
          </a:ln>
        </p:spPr>
      </p:sp>
      <p:sp>
        <p:nvSpPr>
          <p:cNvPr id="119827" name="Line 17"/>
          <p:cNvSpPr/>
          <p:nvPr/>
        </p:nvSpPr>
        <p:spPr>
          <a:xfrm>
            <a:off x="2865438" y="3138488"/>
            <a:ext cx="0" cy="260350"/>
          </a:xfrm>
          <a:prstGeom prst="line">
            <a:avLst/>
          </a:prstGeom>
          <a:ln w="12700" cap="flat" cmpd="sng">
            <a:solidFill>
              <a:schemeClr val="tx1"/>
            </a:solidFill>
            <a:prstDash val="solid"/>
            <a:headEnd type="none" w="med" len="med"/>
            <a:tailEnd type="none" w="med" len="med"/>
          </a:ln>
        </p:spPr>
      </p:sp>
      <p:sp>
        <p:nvSpPr>
          <p:cNvPr id="119828" name="Line 18"/>
          <p:cNvSpPr/>
          <p:nvPr/>
        </p:nvSpPr>
        <p:spPr>
          <a:xfrm>
            <a:off x="3536950" y="3138488"/>
            <a:ext cx="0" cy="260350"/>
          </a:xfrm>
          <a:prstGeom prst="line">
            <a:avLst/>
          </a:prstGeom>
          <a:ln w="12700" cap="flat" cmpd="sng">
            <a:solidFill>
              <a:schemeClr val="tx1"/>
            </a:solidFill>
            <a:prstDash val="solid"/>
            <a:headEnd type="none" w="med" len="med"/>
            <a:tailEnd type="none" w="med" len="med"/>
          </a:ln>
        </p:spPr>
      </p:sp>
      <p:sp>
        <p:nvSpPr>
          <p:cNvPr id="119829" name="Line 19"/>
          <p:cNvSpPr/>
          <p:nvPr/>
        </p:nvSpPr>
        <p:spPr>
          <a:xfrm>
            <a:off x="3536950" y="3663950"/>
            <a:ext cx="0" cy="254000"/>
          </a:xfrm>
          <a:prstGeom prst="line">
            <a:avLst/>
          </a:prstGeom>
          <a:ln w="12700" cap="flat" cmpd="sng">
            <a:solidFill>
              <a:schemeClr val="tx1"/>
            </a:solidFill>
            <a:prstDash val="solid"/>
            <a:headEnd type="none" w="med" len="med"/>
            <a:tailEnd type="none" w="med" len="med"/>
          </a:ln>
        </p:spPr>
      </p:sp>
      <p:sp>
        <p:nvSpPr>
          <p:cNvPr id="119830" name="Line 20"/>
          <p:cNvSpPr/>
          <p:nvPr/>
        </p:nvSpPr>
        <p:spPr>
          <a:xfrm>
            <a:off x="4749800" y="3138488"/>
            <a:ext cx="0" cy="779462"/>
          </a:xfrm>
          <a:prstGeom prst="line">
            <a:avLst/>
          </a:prstGeom>
          <a:ln w="12700" cap="flat" cmpd="sng">
            <a:solidFill>
              <a:schemeClr val="tx1"/>
            </a:solidFill>
            <a:prstDash val="solid"/>
            <a:headEnd type="none" w="med" len="med"/>
            <a:tailEnd type="none" w="med" len="med"/>
          </a:ln>
        </p:spPr>
      </p:sp>
      <p:sp>
        <p:nvSpPr>
          <p:cNvPr id="119831" name="Line 21"/>
          <p:cNvSpPr/>
          <p:nvPr/>
        </p:nvSpPr>
        <p:spPr>
          <a:xfrm flipV="1">
            <a:off x="6005513" y="4435475"/>
            <a:ext cx="0" cy="260350"/>
          </a:xfrm>
          <a:prstGeom prst="line">
            <a:avLst/>
          </a:prstGeom>
          <a:ln w="12700" cap="flat" cmpd="sng">
            <a:solidFill>
              <a:schemeClr val="tx1"/>
            </a:solidFill>
            <a:prstDash val="solid"/>
            <a:headEnd type="none" w="med" len="med"/>
            <a:tailEnd type="none" w="med" len="med"/>
          </a:ln>
        </p:spPr>
      </p:sp>
      <p:sp>
        <p:nvSpPr>
          <p:cNvPr id="119832" name="Line 22"/>
          <p:cNvSpPr/>
          <p:nvPr/>
        </p:nvSpPr>
        <p:spPr>
          <a:xfrm>
            <a:off x="5260975" y="3403600"/>
            <a:ext cx="0" cy="255588"/>
          </a:xfrm>
          <a:prstGeom prst="line">
            <a:avLst/>
          </a:prstGeom>
          <a:ln w="12700" cap="flat" cmpd="sng">
            <a:solidFill>
              <a:schemeClr val="tx1"/>
            </a:solidFill>
            <a:prstDash val="solid"/>
            <a:headEnd type="none" w="med" len="med"/>
            <a:tailEnd type="none" w="med" len="med"/>
          </a:ln>
        </p:spPr>
      </p:sp>
      <p:sp>
        <p:nvSpPr>
          <p:cNvPr id="119833" name="Rectangle 23"/>
          <p:cNvSpPr/>
          <p:nvPr/>
        </p:nvSpPr>
        <p:spPr>
          <a:xfrm>
            <a:off x="2216150" y="2909888"/>
            <a:ext cx="277813"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0</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4" name="Rectangle 24"/>
          <p:cNvSpPr/>
          <p:nvPr/>
        </p:nvSpPr>
        <p:spPr>
          <a:xfrm>
            <a:off x="2811463" y="2909888"/>
            <a:ext cx="277812"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4</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5" name="Rectangle 25"/>
          <p:cNvSpPr/>
          <p:nvPr/>
        </p:nvSpPr>
        <p:spPr>
          <a:xfrm>
            <a:off x="3444875" y="2909888"/>
            <a:ext cx="277813"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8</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6" name="Rectangle 26"/>
          <p:cNvSpPr/>
          <p:nvPr/>
        </p:nvSpPr>
        <p:spPr>
          <a:xfrm>
            <a:off x="4687888" y="2909888"/>
            <a:ext cx="371475"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16</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7" name="Rectangle 27"/>
          <p:cNvSpPr/>
          <p:nvPr/>
        </p:nvSpPr>
        <p:spPr>
          <a:xfrm>
            <a:off x="5195888" y="2909888"/>
            <a:ext cx="371475"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19</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8" name="Rectangle 28"/>
          <p:cNvSpPr/>
          <p:nvPr/>
        </p:nvSpPr>
        <p:spPr>
          <a:xfrm>
            <a:off x="5943600" y="2909888"/>
            <a:ext cx="371475"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24</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39" name="Rectangle 29"/>
          <p:cNvSpPr/>
          <p:nvPr/>
        </p:nvSpPr>
        <p:spPr>
          <a:xfrm>
            <a:off x="7034213" y="2909888"/>
            <a:ext cx="373062" cy="274637"/>
          </a:xfrm>
          <a:prstGeom prst="rect">
            <a:avLst/>
          </a:prstGeom>
          <a:noFill/>
          <a:ln w="12700">
            <a:noFill/>
          </a:ln>
        </p:spPr>
        <p:txBody>
          <a:bodyPr wrap="none" lIns="90488" tIns="44450" rIns="90488" bIns="44450">
            <a:spAutoFit/>
          </a:bodyPr>
          <a:p>
            <a:pPr defTabSz="762000">
              <a:buNone/>
            </a:pPr>
            <a:r>
              <a:rPr lang="en-US" altLang="zh-CN" sz="1200" b="1" dirty="0">
                <a:solidFill>
                  <a:srgbClr val="0000FF"/>
                </a:solidFill>
                <a:latin typeface="微软雅黑" panose="020B0503020204020204" pitchFamily="34" charset="-122"/>
                <a:ea typeface="微软雅黑" panose="020B0503020204020204" pitchFamily="34" charset="-122"/>
              </a:rPr>
              <a:t>31</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19840" name="Rectangle 30"/>
          <p:cNvSpPr/>
          <p:nvPr/>
        </p:nvSpPr>
        <p:spPr>
          <a:xfrm>
            <a:off x="2311400" y="3138488"/>
            <a:ext cx="536575"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版 本</a:t>
            </a:r>
            <a:endParaRPr lang="zh-CN" altLang="en-US" sz="1200" b="1" dirty="0">
              <a:latin typeface="微软雅黑" panose="020B0503020204020204" pitchFamily="34" charset="-122"/>
              <a:ea typeface="微软雅黑" panose="020B0503020204020204" pitchFamily="34" charset="-122"/>
            </a:endParaRPr>
          </a:p>
        </p:txBody>
      </p:sp>
      <p:sp>
        <p:nvSpPr>
          <p:cNvPr id="119841" name="Rectangle 31"/>
          <p:cNvSpPr/>
          <p:nvPr/>
        </p:nvSpPr>
        <p:spPr>
          <a:xfrm>
            <a:off x="4786313" y="3405188"/>
            <a:ext cx="490537" cy="273050"/>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标志</a:t>
            </a:r>
            <a:endParaRPr lang="zh-CN" altLang="en-US" sz="1200" b="1" dirty="0">
              <a:latin typeface="微软雅黑" panose="020B0503020204020204" pitchFamily="34" charset="-122"/>
              <a:ea typeface="微软雅黑" panose="020B0503020204020204" pitchFamily="34" charset="-122"/>
            </a:endParaRPr>
          </a:p>
        </p:txBody>
      </p:sp>
      <p:sp>
        <p:nvSpPr>
          <p:cNvPr id="119842" name="Rectangle 32"/>
          <p:cNvSpPr/>
          <p:nvPr/>
        </p:nvSpPr>
        <p:spPr>
          <a:xfrm>
            <a:off x="2436813" y="3657600"/>
            <a:ext cx="936625"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生 存 时 间</a:t>
            </a:r>
            <a:endParaRPr lang="zh-CN" altLang="en-US" sz="1200" b="1" dirty="0">
              <a:latin typeface="微软雅黑" panose="020B0503020204020204" pitchFamily="34" charset="-122"/>
              <a:ea typeface="微软雅黑" panose="020B0503020204020204" pitchFamily="34" charset="-122"/>
            </a:endParaRPr>
          </a:p>
        </p:txBody>
      </p:sp>
      <p:sp>
        <p:nvSpPr>
          <p:cNvPr id="119843" name="Rectangle 33"/>
          <p:cNvSpPr/>
          <p:nvPr/>
        </p:nvSpPr>
        <p:spPr>
          <a:xfrm>
            <a:off x="3792538" y="3657600"/>
            <a:ext cx="677862"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协    议</a:t>
            </a:r>
            <a:endParaRPr lang="zh-CN" altLang="en-US" sz="1200" b="1" dirty="0">
              <a:latin typeface="微软雅黑" panose="020B0503020204020204" pitchFamily="34" charset="-122"/>
              <a:ea typeface="微软雅黑" panose="020B0503020204020204" pitchFamily="34" charset="-122"/>
            </a:endParaRPr>
          </a:p>
        </p:txBody>
      </p:sp>
      <p:sp>
        <p:nvSpPr>
          <p:cNvPr id="119844" name="Rectangle 34"/>
          <p:cNvSpPr/>
          <p:nvPr/>
        </p:nvSpPr>
        <p:spPr>
          <a:xfrm>
            <a:off x="3165475" y="3405188"/>
            <a:ext cx="676275" cy="273050"/>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标    识</a:t>
            </a:r>
            <a:endParaRPr lang="zh-CN" altLang="en-US" sz="1200" b="1" dirty="0">
              <a:latin typeface="微软雅黑" panose="020B0503020204020204" pitchFamily="34" charset="-122"/>
              <a:ea typeface="微软雅黑" panose="020B0503020204020204" pitchFamily="34" charset="-122"/>
            </a:endParaRPr>
          </a:p>
        </p:txBody>
      </p:sp>
      <p:sp>
        <p:nvSpPr>
          <p:cNvPr id="119845" name="Rectangle 35"/>
          <p:cNvSpPr/>
          <p:nvPr/>
        </p:nvSpPr>
        <p:spPr>
          <a:xfrm>
            <a:off x="3681413" y="3138488"/>
            <a:ext cx="938212"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区 分 服 务</a:t>
            </a:r>
            <a:endParaRPr lang="zh-CN" altLang="en-US" sz="1200" b="1" dirty="0">
              <a:latin typeface="微软雅黑" panose="020B0503020204020204" pitchFamily="34" charset="-122"/>
              <a:ea typeface="微软雅黑" panose="020B0503020204020204" pitchFamily="34" charset="-122"/>
            </a:endParaRPr>
          </a:p>
        </p:txBody>
      </p:sp>
      <p:sp>
        <p:nvSpPr>
          <p:cNvPr id="119846" name="Rectangle 36"/>
          <p:cNvSpPr/>
          <p:nvPr/>
        </p:nvSpPr>
        <p:spPr>
          <a:xfrm>
            <a:off x="5526088" y="3138488"/>
            <a:ext cx="923925"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总   长   度</a:t>
            </a:r>
            <a:endParaRPr lang="zh-CN" altLang="en-US" sz="1200" b="1" dirty="0">
              <a:latin typeface="微软雅黑" panose="020B0503020204020204" pitchFamily="34" charset="-122"/>
              <a:ea typeface="微软雅黑" panose="020B0503020204020204" pitchFamily="34" charset="-122"/>
            </a:endParaRPr>
          </a:p>
        </p:txBody>
      </p:sp>
      <p:sp>
        <p:nvSpPr>
          <p:cNvPr id="119847" name="Rectangle 37"/>
          <p:cNvSpPr/>
          <p:nvPr/>
        </p:nvSpPr>
        <p:spPr>
          <a:xfrm>
            <a:off x="5845175" y="3405188"/>
            <a:ext cx="923925" cy="273050"/>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片   偏   移</a:t>
            </a:r>
            <a:endParaRPr lang="zh-CN" altLang="en-US" sz="1200" b="1" dirty="0">
              <a:latin typeface="微软雅黑" panose="020B0503020204020204" pitchFamily="34" charset="-122"/>
              <a:ea typeface="微软雅黑" panose="020B0503020204020204" pitchFamily="34" charset="-122"/>
            </a:endParaRPr>
          </a:p>
        </p:txBody>
      </p:sp>
      <p:sp>
        <p:nvSpPr>
          <p:cNvPr id="119848" name="Rectangle 38"/>
          <p:cNvSpPr/>
          <p:nvPr/>
        </p:nvSpPr>
        <p:spPr>
          <a:xfrm>
            <a:off x="6307138" y="4424363"/>
            <a:ext cx="676275" cy="273050"/>
          </a:xfrm>
          <a:prstGeom prst="rect">
            <a:avLst/>
          </a:prstGeom>
          <a:noFill/>
          <a:ln w="12700">
            <a:noFill/>
          </a:ln>
        </p:spPr>
        <p:txBody>
          <a:bodyPr wrap="none" lIns="90488" tIns="44450" rIns="90488" bIns="44450">
            <a:spAutoFit/>
          </a:bodyPr>
          <a:p>
            <a:pPr defTabSz="762000">
              <a:buNone/>
            </a:pPr>
            <a:r>
              <a:rPr lang="zh-CN" altLang="en-US" sz="1200" b="1" dirty="0">
                <a:solidFill>
                  <a:srgbClr val="0000FF"/>
                </a:solidFill>
                <a:latin typeface="微软雅黑" panose="020B0503020204020204" pitchFamily="34" charset="-122"/>
                <a:ea typeface="微软雅黑" panose="020B0503020204020204" pitchFamily="34" charset="-122"/>
              </a:rPr>
              <a:t>填    充</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19849" name="Rectangle 39"/>
          <p:cNvSpPr/>
          <p:nvPr/>
        </p:nvSpPr>
        <p:spPr>
          <a:xfrm>
            <a:off x="5302250" y="3657600"/>
            <a:ext cx="1509713"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首   部   检   验   和</a:t>
            </a:r>
            <a:endParaRPr lang="zh-CN" altLang="en-US" sz="1200" b="1" dirty="0">
              <a:latin typeface="微软雅黑" panose="020B0503020204020204" pitchFamily="34" charset="-122"/>
              <a:ea typeface="微软雅黑" panose="020B0503020204020204" pitchFamily="34" charset="-122"/>
            </a:endParaRPr>
          </a:p>
        </p:txBody>
      </p:sp>
      <p:sp>
        <p:nvSpPr>
          <p:cNvPr id="119850" name="Rectangle 40"/>
          <p:cNvSpPr/>
          <p:nvPr/>
        </p:nvSpPr>
        <p:spPr>
          <a:xfrm>
            <a:off x="4341813" y="3919538"/>
            <a:ext cx="922337"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源   地   址</a:t>
            </a:r>
            <a:endParaRPr lang="zh-CN" altLang="en-US" sz="1200" b="1" dirty="0">
              <a:latin typeface="微软雅黑" panose="020B0503020204020204" pitchFamily="34" charset="-122"/>
              <a:ea typeface="微软雅黑" panose="020B0503020204020204" pitchFamily="34" charset="-122"/>
            </a:endParaRPr>
          </a:p>
        </p:txBody>
      </p:sp>
      <p:sp>
        <p:nvSpPr>
          <p:cNvPr id="119851" name="Rectangle 41"/>
          <p:cNvSpPr/>
          <p:nvPr/>
        </p:nvSpPr>
        <p:spPr>
          <a:xfrm>
            <a:off x="4178300" y="4178300"/>
            <a:ext cx="1216025"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目   的   地   址</a:t>
            </a:r>
            <a:endParaRPr lang="zh-CN" altLang="en-US" sz="1200" b="1" dirty="0">
              <a:latin typeface="微软雅黑" panose="020B0503020204020204" pitchFamily="34" charset="-122"/>
              <a:ea typeface="微软雅黑" panose="020B0503020204020204" pitchFamily="34" charset="-122"/>
            </a:endParaRPr>
          </a:p>
        </p:txBody>
      </p:sp>
      <p:sp>
        <p:nvSpPr>
          <p:cNvPr id="119852" name="Rectangle 42"/>
          <p:cNvSpPr/>
          <p:nvPr/>
        </p:nvSpPr>
        <p:spPr>
          <a:xfrm>
            <a:off x="2947988" y="4424363"/>
            <a:ext cx="2651125" cy="273050"/>
          </a:xfrm>
          <a:prstGeom prst="rect">
            <a:avLst/>
          </a:prstGeom>
          <a:noFill/>
          <a:ln w="12700">
            <a:noFill/>
          </a:ln>
        </p:spPr>
        <p:txBody>
          <a:bodyPr wrap="none" lIns="90488" tIns="44450" rIns="90488" bIns="44450">
            <a:spAutoFit/>
          </a:bodyPr>
          <a:p>
            <a:pPr defTabSz="762000">
              <a:buNone/>
            </a:pPr>
            <a:r>
              <a:rPr lang="zh-CN" altLang="en-US" sz="1200" b="1" dirty="0">
                <a:solidFill>
                  <a:srgbClr val="0000FF"/>
                </a:solidFill>
                <a:latin typeface="微软雅黑" panose="020B0503020204020204" pitchFamily="34" charset="-122"/>
                <a:ea typeface="微软雅黑" panose="020B0503020204020204" pitchFamily="34" charset="-122"/>
              </a:rPr>
              <a:t>可   选   字   段  （长   度   可   变）</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19853" name="Rectangle 43"/>
          <p:cNvSpPr/>
          <p:nvPr/>
        </p:nvSpPr>
        <p:spPr>
          <a:xfrm>
            <a:off x="1916113" y="2901950"/>
            <a:ext cx="336550"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grpSp>
        <p:nvGrpSpPr>
          <p:cNvPr id="119854" name="Group 46"/>
          <p:cNvGrpSpPr/>
          <p:nvPr/>
        </p:nvGrpSpPr>
        <p:grpSpPr>
          <a:xfrm>
            <a:off x="2209800" y="4535488"/>
            <a:ext cx="84138" cy="41275"/>
            <a:chOff x="833" y="3024"/>
            <a:chExt cx="78" cy="51"/>
          </a:xfrm>
        </p:grpSpPr>
        <p:sp>
          <p:nvSpPr>
            <p:cNvPr id="119875" name="Rectangle 47"/>
            <p:cNvSpPr/>
            <p:nvPr/>
          </p:nvSpPr>
          <p:spPr>
            <a:xfrm>
              <a:off x="833" y="3024"/>
              <a:ext cx="78" cy="51"/>
            </a:xfrm>
            <a:prstGeom prst="rect">
              <a:avLst/>
            </a:prstGeom>
            <a:solidFill>
              <a:schemeClr val="bg1"/>
            </a:solidFill>
            <a:ln w="12700">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76" name="Line 48"/>
            <p:cNvSpPr/>
            <p:nvPr/>
          </p:nvSpPr>
          <p:spPr>
            <a:xfrm>
              <a:off x="839" y="3030"/>
              <a:ext cx="68" cy="0"/>
            </a:xfrm>
            <a:prstGeom prst="line">
              <a:avLst/>
            </a:prstGeom>
            <a:ln w="25400" cap="flat" cmpd="sng">
              <a:solidFill>
                <a:schemeClr val="tx1"/>
              </a:solidFill>
              <a:prstDash val="solid"/>
              <a:headEnd type="none" w="med" len="med"/>
              <a:tailEnd type="none" w="med" len="med"/>
            </a:ln>
          </p:spPr>
        </p:sp>
        <p:sp>
          <p:nvSpPr>
            <p:cNvPr id="119877" name="Line 49"/>
            <p:cNvSpPr/>
            <p:nvPr/>
          </p:nvSpPr>
          <p:spPr>
            <a:xfrm>
              <a:off x="839" y="3075"/>
              <a:ext cx="68" cy="0"/>
            </a:xfrm>
            <a:prstGeom prst="line">
              <a:avLst/>
            </a:prstGeom>
            <a:ln w="25400" cap="flat" cmpd="sng">
              <a:solidFill>
                <a:schemeClr val="tx1"/>
              </a:solidFill>
              <a:prstDash val="solid"/>
              <a:headEnd type="none" w="med" len="med"/>
              <a:tailEnd type="none" w="med" len="med"/>
            </a:ln>
          </p:spPr>
        </p:sp>
      </p:grpSp>
      <p:grpSp>
        <p:nvGrpSpPr>
          <p:cNvPr id="119855" name="Group 50"/>
          <p:cNvGrpSpPr/>
          <p:nvPr/>
        </p:nvGrpSpPr>
        <p:grpSpPr>
          <a:xfrm>
            <a:off x="7219950" y="4541838"/>
            <a:ext cx="84138" cy="38100"/>
            <a:chOff x="5432" y="3030"/>
            <a:chExt cx="78" cy="51"/>
          </a:xfrm>
        </p:grpSpPr>
        <p:sp>
          <p:nvSpPr>
            <p:cNvPr id="119872" name="Rectangle 51"/>
            <p:cNvSpPr/>
            <p:nvPr/>
          </p:nvSpPr>
          <p:spPr>
            <a:xfrm>
              <a:off x="5432" y="3030"/>
              <a:ext cx="78" cy="51"/>
            </a:xfrm>
            <a:prstGeom prst="rect">
              <a:avLst/>
            </a:prstGeom>
            <a:solidFill>
              <a:schemeClr val="bg1"/>
            </a:solidFill>
            <a:ln w="12700">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73" name="Line 52"/>
            <p:cNvSpPr/>
            <p:nvPr/>
          </p:nvSpPr>
          <p:spPr>
            <a:xfrm>
              <a:off x="5438" y="3036"/>
              <a:ext cx="68" cy="0"/>
            </a:xfrm>
            <a:prstGeom prst="line">
              <a:avLst/>
            </a:prstGeom>
            <a:ln w="25400" cap="flat" cmpd="sng">
              <a:solidFill>
                <a:schemeClr val="tx1"/>
              </a:solidFill>
              <a:prstDash val="solid"/>
              <a:headEnd type="none" w="med" len="med"/>
              <a:tailEnd type="none" w="med" len="med"/>
            </a:ln>
          </p:spPr>
        </p:sp>
        <p:sp>
          <p:nvSpPr>
            <p:cNvPr id="119874" name="Line 53"/>
            <p:cNvSpPr/>
            <p:nvPr/>
          </p:nvSpPr>
          <p:spPr>
            <a:xfrm>
              <a:off x="5438" y="3081"/>
              <a:ext cx="68" cy="0"/>
            </a:xfrm>
            <a:prstGeom prst="line">
              <a:avLst/>
            </a:prstGeom>
            <a:ln w="25400" cap="flat" cmpd="sng">
              <a:solidFill>
                <a:schemeClr val="tx1"/>
              </a:solidFill>
              <a:prstDash val="solid"/>
              <a:headEnd type="none" w="med" len="med"/>
              <a:tailEnd type="none" w="med" len="med"/>
            </a:ln>
          </p:spPr>
        </p:sp>
      </p:grpSp>
      <p:sp>
        <p:nvSpPr>
          <p:cNvPr id="119856" name="Rectangle 75"/>
          <p:cNvSpPr/>
          <p:nvPr/>
        </p:nvSpPr>
        <p:spPr>
          <a:xfrm>
            <a:off x="3956050" y="4764088"/>
            <a:ext cx="1852613" cy="274637"/>
          </a:xfrm>
          <a:prstGeom prst="rect">
            <a:avLst/>
          </a:prstGeom>
          <a:noFill/>
          <a:ln w="12700">
            <a:noFill/>
          </a:ln>
        </p:spPr>
        <p:txBody>
          <a:bodyPr lIns="90488" tIns="44450" rIns="90488" bIns="44450">
            <a:spAutoFit/>
          </a:bodyPr>
          <a:p>
            <a:pPr algn="ctr" defTabSz="762000">
              <a:buNone/>
            </a:pPr>
            <a:r>
              <a:rPr lang="zh-CN" altLang="en-US" sz="1200" b="1" dirty="0">
                <a:latin typeface="微软雅黑" panose="020B0503020204020204" pitchFamily="34" charset="-122"/>
                <a:ea typeface="微软雅黑" panose="020B0503020204020204" pitchFamily="34" charset="-122"/>
              </a:rPr>
              <a:t>数   据   部   分</a:t>
            </a:r>
            <a:endParaRPr lang="zh-CN" altLang="en-US" sz="1200" b="1" dirty="0">
              <a:latin typeface="微软雅黑" panose="020B0503020204020204" pitchFamily="34" charset="-122"/>
              <a:ea typeface="微软雅黑" panose="020B0503020204020204" pitchFamily="34" charset="-122"/>
            </a:endParaRPr>
          </a:p>
        </p:txBody>
      </p:sp>
      <p:sp>
        <p:nvSpPr>
          <p:cNvPr id="119857" name="Rectangle 80"/>
          <p:cNvSpPr/>
          <p:nvPr/>
        </p:nvSpPr>
        <p:spPr>
          <a:xfrm>
            <a:off x="3890963" y="5268913"/>
            <a:ext cx="2535237" cy="265112"/>
          </a:xfrm>
          <a:prstGeom prst="rect">
            <a:avLst/>
          </a:prstGeom>
          <a:solidFill>
            <a:srgbClr val="00FFFF"/>
          </a:solidFill>
          <a:ln w="127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58" name="Rectangle 82"/>
          <p:cNvSpPr/>
          <p:nvPr/>
        </p:nvSpPr>
        <p:spPr>
          <a:xfrm>
            <a:off x="4252913" y="5265738"/>
            <a:ext cx="1971675" cy="273050"/>
          </a:xfrm>
          <a:prstGeom prst="rect">
            <a:avLst/>
          </a:prstGeom>
          <a:noFill/>
          <a:ln w="12700">
            <a:noFill/>
          </a:ln>
        </p:spPr>
        <p:txBody>
          <a:bodyPr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数       据       部       分</a:t>
            </a:r>
            <a:endParaRPr lang="zh-CN" altLang="en-US" sz="1200" b="1" dirty="0">
              <a:latin typeface="微软雅黑" panose="020B0503020204020204" pitchFamily="34" charset="-122"/>
              <a:ea typeface="微软雅黑" panose="020B0503020204020204" pitchFamily="34" charset="-122"/>
            </a:endParaRPr>
          </a:p>
        </p:txBody>
      </p:sp>
      <p:sp>
        <p:nvSpPr>
          <p:cNvPr id="119859" name="Rectangle 83"/>
          <p:cNvSpPr/>
          <p:nvPr/>
        </p:nvSpPr>
        <p:spPr>
          <a:xfrm>
            <a:off x="3111500" y="5265738"/>
            <a:ext cx="628650" cy="273050"/>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首   部</a:t>
            </a:r>
            <a:endParaRPr lang="zh-CN" altLang="en-US" sz="1200" b="1" dirty="0">
              <a:latin typeface="微软雅黑" panose="020B0503020204020204" pitchFamily="34" charset="-122"/>
              <a:ea typeface="微软雅黑" panose="020B0503020204020204" pitchFamily="34" charset="-122"/>
            </a:endParaRPr>
          </a:p>
        </p:txBody>
      </p:sp>
      <p:sp>
        <p:nvSpPr>
          <p:cNvPr id="119860" name="Rectangle 85"/>
          <p:cNvSpPr/>
          <p:nvPr/>
        </p:nvSpPr>
        <p:spPr>
          <a:xfrm>
            <a:off x="4254500" y="5554663"/>
            <a:ext cx="842963" cy="274637"/>
          </a:xfrm>
          <a:prstGeom prst="rect">
            <a:avLst/>
          </a:prstGeom>
          <a:solidFill>
            <a:srgbClr val="C3E3F9"/>
          </a:solidFill>
          <a:ln w="9525">
            <a:noFill/>
          </a:ln>
        </p:spPr>
        <p:txBody>
          <a:bodyPr wrap="none" lIns="90488" tIns="44450" rIns="90488" bIns="44450">
            <a:spAutoFit/>
          </a:bodyPr>
          <a:p>
            <a:pPr defTabSz="762000">
              <a:buNone/>
            </a:pPr>
            <a:r>
              <a:rPr lang="en-US" altLang="zh-CN" sz="1200" b="1" dirty="0">
                <a:solidFill>
                  <a:srgbClr val="0000CC"/>
                </a:solidFill>
                <a:latin typeface="微软雅黑" panose="020B0503020204020204" pitchFamily="34" charset="-122"/>
                <a:ea typeface="微软雅黑" panose="020B0503020204020204" pitchFamily="34" charset="-122"/>
              </a:rPr>
              <a:t>IP </a:t>
            </a:r>
            <a:r>
              <a:rPr lang="zh-CN" altLang="en-US" sz="1200" b="1" dirty="0">
                <a:solidFill>
                  <a:srgbClr val="0000CC"/>
                </a:solidFill>
                <a:latin typeface="微软雅黑" panose="020B0503020204020204" pitchFamily="34" charset="-122"/>
                <a:ea typeface="微软雅黑" panose="020B0503020204020204" pitchFamily="34" charset="-122"/>
              </a:rPr>
              <a:t>数据报</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61" name="AutoShape 97"/>
          <p:cNvSpPr/>
          <p:nvPr/>
        </p:nvSpPr>
        <p:spPr>
          <a:xfrm>
            <a:off x="2097088" y="3162300"/>
            <a:ext cx="106362" cy="1271588"/>
          </a:xfrm>
          <a:prstGeom prst="leftBrace">
            <a:avLst>
              <a:gd name="adj1" fmla="val 107929"/>
              <a:gd name="adj2" fmla="val 50000"/>
            </a:avLst>
          </a:prstGeom>
          <a:noFill/>
          <a:ln w="12700" cap="flat" cmpd="sng">
            <a:solidFill>
              <a:schemeClr val="tx1"/>
            </a:solidFill>
            <a:prstDash val="solid"/>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nvGrpSpPr>
          <p:cNvPr id="119862" name="Group 100"/>
          <p:cNvGrpSpPr/>
          <p:nvPr/>
        </p:nvGrpSpPr>
        <p:grpSpPr>
          <a:xfrm>
            <a:off x="1912938" y="5575300"/>
            <a:ext cx="1058862" cy="454025"/>
            <a:chOff x="380" y="3475"/>
            <a:chExt cx="1048" cy="487"/>
          </a:xfrm>
        </p:grpSpPr>
        <p:sp>
          <p:nvSpPr>
            <p:cNvPr id="119870" name="Line 98"/>
            <p:cNvSpPr/>
            <p:nvPr/>
          </p:nvSpPr>
          <p:spPr>
            <a:xfrm flipV="1">
              <a:off x="1428" y="3475"/>
              <a:ext cx="0" cy="487"/>
            </a:xfrm>
            <a:prstGeom prst="line">
              <a:avLst/>
            </a:prstGeom>
            <a:ln w="38100" cap="flat" cmpd="sng">
              <a:solidFill>
                <a:srgbClr val="CC00CC"/>
              </a:solidFill>
              <a:prstDash val="solid"/>
              <a:headEnd type="none" w="med" len="med"/>
              <a:tailEnd type="triangle" w="med" len="lg"/>
            </a:ln>
          </p:spPr>
        </p:sp>
        <p:sp>
          <p:nvSpPr>
            <p:cNvPr id="119871" name="Rectangle 99"/>
            <p:cNvSpPr/>
            <p:nvPr/>
          </p:nvSpPr>
          <p:spPr>
            <a:xfrm>
              <a:off x="380" y="3582"/>
              <a:ext cx="790" cy="294"/>
            </a:xfrm>
            <a:prstGeom prst="rect">
              <a:avLst/>
            </a:prstGeom>
            <a:noFill/>
            <a:ln w="12700">
              <a:noFill/>
            </a:ln>
          </p:spPr>
          <p:txBody>
            <a:bodyPr wrap="none" lIns="90488" tIns="44450" rIns="90488" bIns="44450">
              <a:spAutoFit/>
            </a:bodyPr>
            <a:p>
              <a:pPr defTabSz="762000">
                <a:buNone/>
              </a:pPr>
              <a:r>
                <a:rPr lang="zh-CN" altLang="en-US" sz="1200" b="1" dirty="0">
                  <a:solidFill>
                    <a:srgbClr val="0000CC"/>
                  </a:solidFill>
                  <a:latin typeface="微软雅黑" panose="020B0503020204020204" pitchFamily="34" charset="-122"/>
                  <a:ea typeface="微软雅黑" panose="020B0503020204020204" pitchFamily="34" charset="-122"/>
                </a:rPr>
                <a:t>发送在前</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sp>
        <p:nvSpPr>
          <p:cNvPr id="119863" name="矩形 64"/>
          <p:cNvSpPr/>
          <p:nvPr/>
        </p:nvSpPr>
        <p:spPr>
          <a:xfrm>
            <a:off x="2921000" y="2503488"/>
            <a:ext cx="3321050" cy="339725"/>
          </a:xfrm>
          <a:prstGeom prst="rect">
            <a:avLst/>
          </a:prstGeom>
          <a:solidFill>
            <a:srgbClr val="0000CC"/>
          </a:solidFill>
          <a:ln w="9525">
            <a:noFill/>
          </a:ln>
        </p:spPr>
        <p:txBody>
          <a:bodyPr wrap="none">
            <a:spAutoFit/>
          </a:bodyPr>
          <a:p>
            <a:pPr>
              <a:buNone/>
            </a:pPr>
            <a:r>
              <a:rPr lang="en-US" altLang="zh-CN" sz="1600" b="1" dirty="0">
                <a:solidFill>
                  <a:schemeClr val="bg1"/>
                </a:solidFill>
                <a:latin typeface="微软雅黑" panose="020B0503020204020204" pitchFamily="34" charset="-122"/>
                <a:ea typeface="微软雅黑" panose="020B0503020204020204" pitchFamily="34" charset="-122"/>
              </a:rPr>
              <a:t>IP </a:t>
            </a:r>
            <a:r>
              <a:rPr lang="zh-CN" altLang="en-US" sz="1600" b="1" dirty="0">
                <a:solidFill>
                  <a:schemeClr val="bg1"/>
                </a:solidFill>
                <a:latin typeface="微软雅黑" panose="020B0503020204020204" pitchFamily="34" charset="-122"/>
                <a:ea typeface="微软雅黑" panose="020B0503020204020204" pitchFamily="34" charset="-122"/>
              </a:rPr>
              <a:t>数据报由</a:t>
            </a:r>
            <a:r>
              <a:rPr lang="zh-CN" altLang="en-US" sz="1600" b="1" dirty="0">
                <a:solidFill>
                  <a:srgbClr val="FFFF00"/>
                </a:solidFill>
                <a:latin typeface="微软雅黑" panose="020B0503020204020204" pitchFamily="34" charset="-122"/>
                <a:ea typeface="微软雅黑" panose="020B0503020204020204" pitchFamily="34" charset="-122"/>
              </a:rPr>
              <a:t>首部</a:t>
            </a:r>
            <a:r>
              <a:rPr lang="zh-CN" altLang="en-US" sz="1600" b="1" dirty="0">
                <a:solidFill>
                  <a:schemeClr val="bg1"/>
                </a:solidFill>
                <a:latin typeface="微软雅黑" panose="020B0503020204020204" pitchFamily="34" charset="-122"/>
                <a:ea typeface="微软雅黑" panose="020B0503020204020204" pitchFamily="34" charset="-122"/>
              </a:rPr>
              <a:t>和</a:t>
            </a:r>
            <a:r>
              <a:rPr lang="zh-CN" altLang="en-US" sz="1600" b="1" dirty="0">
                <a:solidFill>
                  <a:srgbClr val="FFFF00"/>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两部分组成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444625" y="3121025"/>
            <a:ext cx="5822950" cy="2411413"/>
            <a:chOff x="1444206" y="1385131"/>
            <a:chExt cx="5822950" cy="2411581"/>
          </a:xfrm>
        </p:grpSpPr>
        <p:grpSp>
          <p:nvGrpSpPr>
            <p:cNvPr id="119865" name="Group 94"/>
            <p:cNvGrpSpPr/>
            <p:nvPr/>
          </p:nvGrpSpPr>
          <p:grpSpPr>
            <a:xfrm>
              <a:off x="1444206" y="1385131"/>
              <a:ext cx="336679" cy="1566034"/>
              <a:chOff x="-127" y="845"/>
              <a:chExt cx="333" cy="1678"/>
            </a:xfrm>
          </p:grpSpPr>
          <p:sp>
            <p:nvSpPr>
              <p:cNvPr id="119868" name="Line 89"/>
              <p:cNvSpPr/>
              <p:nvPr/>
            </p:nvSpPr>
            <p:spPr>
              <a:xfrm>
                <a:off x="60" y="845"/>
                <a:ext cx="0" cy="1678"/>
              </a:xfrm>
              <a:prstGeom prst="line">
                <a:avLst/>
              </a:prstGeom>
              <a:ln w="12700" cap="flat" cmpd="sng">
                <a:solidFill>
                  <a:schemeClr val="tx1"/>
                </a:solidFill>
                <a:prstDash val="solid"/>
                <a:headEnd type="triangle" w="med" len="lg"/>
                <a:tailEnd type="triangle" w="med" len="lg"/>
              </a:ln>
            </p:spPr>
          </p:sp>
          <p:sp>
            <p:nvSpPr>
              <p:cNvPr id="119869" name="Rectangle 78"/>
              <p:cNvSpPr/>
              <p:nvPr/>
            </p:nvSpPr>
            <p:spPr>
              <a:xfrm>
                <a:off x="-127" y="1389"/>
                <a:ext cx="333" cy="49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spAutoFit/>
              </a:bodyPr>
              <a:p>
                <a:pPr defTabSz="762000">
                  <a:buNone/>
                </a:pPr>
                <a:r>
                  <a:rPr lang="zh-CN" altLang="en-US" sz="1200" b="1" dirty="0">
                    <a:solidFill>
                      <a:srgbClr val="CC00CC"/>
                    </a:solidFill>
                    <a:latin typeface="微软雅黑" panose="020B0503020204020204" pitchFamily="34" charset="-122"/>
                    <a:ea typeface="微软雅黑" panose="020B0503020204020204" pitchFamily="34" charset="-122"/>
                  </a:rPr>
                  <a:t>首</a:t>
                </a:r>
                <a:endParaRPr lang="zh-CN" altLang="en-US" sz="1200" b="1" dirty="0">
                  <a:solidFill>
                    <a:srgbClr val="CC00CC"/>
                  </a:solidFill>
                  <a:latin typeface="微软雅黑" panose="020B0503020204020204" pitchFamily="34" charset="-122"/>
                  <a:ea typeface="微软雅黑" panose="020B0503020204020204" pitchFamily="34" charset="-122"/>
                </a:endParaRPr>
              </a:p>
              <a:p>
                <a:pPr defTabSz="762000">
                  <a:buNone/>
                </a:pPr>
                <a:r>
                  <a:rPr lang="zh-CN" altLang="en-US" sz="1200" b="1" dirty="0">
                    <a:solidFill>
                      <a:srgbClr val="CC00CC"/>
                    </a:solidFill>
                    <a:latin typeface="微软雅黑" panose="020B0503020204020204" pitchFamily="34" charset="-122"/>
                    <a:ea typeface="微软雅黑" panose="020B0503020204020204" pitchFamily="34" charset="-122"/>
                  </a:rPr>
                  <a:t>部</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119866" name="Rectangle 92"/>
            <p:cNvSpPr/>
            <p:nvPr/>
          </p:nvSpPr>
          <p:spPr>
            <a:xfrm>
              <a:off x="2970210" y="3531662"/>
              <a:ext cx="925108" cy="265050"/>
            </a:xfrm>
            <a:prstGeom prst="rect">
              <a:avLst/>
            </a:prstGeom>
            <a:noFill/>
            <a:ln w="38100" cap="flat" cmpd="sng">
              <a:solidFill>
                <a:srgbClr val="CC00CC"/>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19867" name="Rectangle 92"/>
            <p:cNvSpPr/>
            <p:nvPr/>
          </p:nvSpPr>
          <p:spPr>
            <a:xfrm>
              <a:off x="2248865" y="1397262"/>
              <a:ext cx="5018291" cy="1553323"/>
            </a:xfrm>
            <a:prstGeom prst="rect">
              <a:avLst/>
            </a:prstGeom>
            <a:noFill/>
            <a:ln w="38100" cap="flat" cmpd="sng">
              <a:solidFill>
                <a:srgbClr val="CC00CC"/>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50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545144" y="2711198"/>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0837" name="Rectangle 2"/>
          <p:cNvSpPr/>
          <p:nvPr/>
        </p:nvSpPr>
        <p:spPr>
          <a:xfrm>
            <a:off x="2630488" y="2943225"/>
            <a:ext cx="4043362" cy="3148013"/>
          </a:xfrm>
          <a:prstGeom prst="rect">
            <a:avLst/>
          </a:prstGeom>
          <a:solidFill>
            <a:srgbClr val="99FFCC"/>
          </a:solidFill>
          <a:ln w="38100" cap="flat" cmpd="sng">
            <a:solidFill>
              <a:schemeClr val="tx1"/>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20838" name="Line 3"/>
          <p:cNvSpPr/>
          <p:nvPr/>
        </p:nvSpPr>
        <p:spPr>
          <a:xfrm>
            <a:off x="2635250" y="3154363"/>
            <a:ext cx="4049713" cy="0"/>
          </a:xfrm>
          <a:prstGeom prst="line">
            <a:avLst/>
          </a:prstGeom>
          <a:ln w="12700" cap="flat" cmpd="sng">
            <a:solidFill>
              <a:schemeClr val="tx1"/>
            </a:solidFill>
            <a:prstDash val="solid"/>
            <a:headEnd type="none" w="med" len="med"/>
            <a:tailEnd type="none" w="med" len="med"/>
          </a:ln>
        </p:spPr>
      </p:sp>
      <p:sp>
        <p:nvSpPr>
          <p:cNvPr id="120839" name="Line 4"/>
          <p:cNvSpPr/>
          <p:nvPr/>
        </p:nvSpPr>
        <p:spPr>
          <a:xfrm>
            <a:off x="3135313" y="2943225"/>
            <a:ext cx="0" cy="211138"/>
          </a:xfrm>
          <a:prstGeom prst="line">
            <a:avLst/>
          </a:prstGeom>
          <a:ln w="12700" cap="flat" cmpd="sng">
            <a:solidFill>
              <a:schemeClr val="tx1"/>
            </a:solidFill>
            <a:prstDash val="solid"/>
            <a:headEnd type="none" w="med" len="med"/>
            <a:tailEnd type="none" w="med" len="med"/>
          </a:ln>
        </p:spPr>
      </p:sp>
      <p:sp>
        <p:nvSpPr>
          <p:cNvPr id="120840" name="Line 5"/>
          <p:cNvSpPr/>
          <p:nvPr/>
        </p:nvSpPr>
        <p:spPr>
          <a:xfrm>
            <a:off x="4654550" y="3154363"/>
            <a:ext cx="0" cy="233362"/>
          </a:xfrm>
          <a:prstGeom prst="line">
            <a:avLst/>
          </a:prstGeom>
          <a:ln w="12700" cap="flat" cmpd="sng">
            <a:solidFill>
              <a:schemeClr val="tx1"/>
            </a:solidFill>
            <a:prstDash val="solid"/>
            <a:headEnd type="none" w="med" len="med"/>
            <a:tailEnd type="none" w="med" len="med"/>
          </a:ln>
        </p:spPr>
      </p:sp>
      <p:sp>
        <p:nvSpPr>
          <p:cNvPr id="120841" name="Rectangle 6"/>
          <p:cNvSpPr/>
          <p:nvPr/>
        </p:nvSpPr>
        <p:spPr>
          <a:xfrm>
            <a:off x="2589213" y="2727325"/>
            <a:ext cx="268287"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0</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42" name="Rectangle 7"/>
          <p:cNvSpPr/>
          <p:nvPr/>
        </p:nvSpPr>
        <p:spPr>
          <a:xfrm>
            <a:off x="3089275" y="2727325"/>
            <a:ext cx="269875"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4</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43" name="Rectangle 8"/>
          <p:cNvSpPr/>
          <p:nvPr/>
        </p:nvSpPr>
        <p:spPr>
          <a:xfrm>
            <a:off x="4603750" y="2727325"/>
            <a:ext cx="355600"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16</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44" name="Rectangle 9"/>
          <p:cNvSpPr/>
          <p:nvPr/>
        </p:nvSpPr>
        <p:spPr>
          <a:xfrm>
            <a:off x="6488113" y="2727325"/>
            <a:ext cx="355600"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31</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45" name="Rectangle 10"/>
          <p:cNvSpPr/>
          <p:nvPr/>
        </p:nvSpPr>
        <p:spPr>
          <a:xfrm>
            <a:off x="2670175" y="2916238"/>
            <a:ext cx="490538"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版本</a:t>
            </a:r>
            <a:endParaRPr lang="zh-CN" altLang="en-US" sz="1200" b="1" dirty="0">
              <a:latin typeface="微软雅黑" panose="020B0503020204020204" pitchFamily="34" charset="-122"/>
              <a:ea typeface="微软雅黑" panose="020B0503020204020204" pitchFamily="34" charset="-122"/>
            </a:endParaRPr>
          </a:p>
        </p:txBody>
      </p:sp>
      <p:sp>
        <p:nvSpPr>
          <p:cNvPr id="120846" name="Rectangle 11"/>
          <p:cNvSpPr/>
          <p:nvPr/>
        </p:nvSpPr>
        <p:spPr>
          <a:xfrm>
            <a:off x="2246313" y="2727325"/>
            <a:ext cx="323850" cy="258763"/>
          </a:xfrm>
          <a:prstGeom prst="rect">
            <a:avLst/>
          </a:prstGeom>
          <a:noFill/>
          <a:ln w="12700">
            <a:noFill/>
          </a:ln>
        </p:spPr>
        <p:txBody>
          <a:bodyPr wrap="none" lIns="90488" tIns="44450" rIns="90488" bIns="44450">
            <a:spAutoFit/>
          </a:bodyPr>
          <a:p>
            <a:pPr defTabSz="762000">
              <a:buNone/>
            </a:pPr>
            <a:r>
              <a:rPr lang="zh-CN" altLang="en-US" sz="1100" b="1" dirty="0">
                <a:solidFill>
                  <a:srgbClr val="0000CC"/>
                </a:solidFill>
                <a:latin typeface="微软雅黑" panose="020B0503020204020204" pitchFamily="34" charset="-122"/>
                <a:ea typeface="微软雅黑" panose="020B0503020204020204" pitchFamily="34" charset="-122"/>
              </a:rPr>
              <a:t>位</a:t>
            </a:r>
            <a:endParaRPr lang="zh-CN" altLang="en-US" sz="1100" b="1" dirty="0">
              <a:solidFill>
                <a:srgbClr val="0000CC"/>
              </a:solidFill>
              <a:latin typeface="微软雅黑" panose="020B0503020204020204" pitchFamily="34" charset="-122"/>
              <a:ea typeface="微软雅黑" panose="020B0503020204020204" pitchFamily="34" charset="-122"/>
            </a:endParaRPr>
          </a:p>
        </p:txBody>
      </p:sp>
      <p:sp>
        <p:nvSpPr>
          <p:cNvPr id="120847" name="Line 12"/>
          <p:cNvSpPr/>
          <p:nvPr/>
        </p:nvSpPr>
        <p:spPr>
          <a:xfrm>
            <a:off x="2630488" y="3387725"/>
            <a:ext cx="4049712" cy="0"/>
          </a:xfrm>
          <a:prstGeom prst="line">
            <a:avLst/>
          </a:prstGeom>
          <a:ln w="12700" cap="flat" cmpd="sng">
            <a:solidFill>
              <a:schemeClr val="tx1"/>
            </a:solidFill>
            <a:prstDash val="solid"/>
            <a:headEnd type="none" w="med" len="med"/>
            <a:tailEnd type="none" w="med" len="med"/>
          </a:ln>
        </p:spPr>
      </p:sp>
      <p:sp>
        <p:nvSpPr>
          <p:cNvPr id="120848" name="Line 13"/>
          <p:cNvSpPr/>
          <p:nvPr/>
        </p:nvSpPr>
        <p:spPr>
          <a:xfrm>
            <a:off x="2632075" y="3622675"/>
            <a:ext cx="4049713" cy="0"/>
          </a:xfrm>
          <a:prstGeom prst="line">
            <a:avLst/>
          </a:prstGeom>
          <a:ln w="12700" cap="flat" cmpd="sng">
            <a:solidFill>
              <a:schemeClr val="tx1"/>
            </a:solidFill>
            <a:prstDash val="solid"/>
            <a:headEnd type="none" w="med" len="med"/>
            <a:tailEnd type="none" w="med" len="med"/>
          </a:ln>
        </p:spPr>
      </p:sp>
      <p:sp>
        <p:nvSpPr>
          <p:cNvPr id="120849" name="Line 14"/>
          <p:cNvSpPr/>
          <p:nvPr/>
        </p:nvSpPr>
        <p:spPr>
          <a:xfrm>
            <a:off x="2632075" y="3857625"/>
            <a:ext cx="4049713" cy="0"/>
          </a:xfrm>
          <a:prstGeom prst="line">
            <a:avLst/>
          </a:prstGeom>
          <a:ln w="12700" cap="flat" cmpd="sng">
            <a:solidFill>
              <a:schemeClr val="tx1"/>
            </a:solidFill>
            <a:prstDash val="solid"/>
            <a:headEnd type="none" w="med" len="med"/>
            <a:tailEnd type="none" w="med" len="med"/>
          </a:ln>
        </p:spPr>
      </p:sp>
      <p:sp>
        <p:nvSpPr>
          <p:cNvPr id="120850" name="Line 15"/>
          <p:cNvSpPr/>
          <p:nvPr/>
        </p:nvSpPr>
        <p:spPr>
          <a:xfrm>
            <a:off x="2632075" y="4092575"/>
            <a:ext cx="4049713" cy="0"/>
          </a:xfrm>
          <a:prstGeom prst="line">
            <a:avLst/>
          </a:prstGeom>
          <a:ln w="12700" cap="flat" cmpd="sng">
            <a:solidFill>
              <a:schemeClr val="tx1"/>
            </a:solidFill>
            <a:prstDash val="solid"/>
            <a:headEnd type="none" w="med" len="med"/>
            <a:tailEnd type="none" w="med" len="med"/>
          </a:ln>
        </p:spPr>
      </p:sp>
      <p:sp>
        <p:nvSpPr>
          <p:cNvPr id="120851" name="Line 16"/>
          <p:cNvSpPr/>
          <p:nvPr/>
        </p:nvSpPr>
        <p:spPr>
          <a:xfrm>
            <a:off x="2632075" y="4327525"/>
            <a:ext cx="4049713" cy="0"/>
          </a:xfrm>
          <a:prstGeom prst="line">
            <a:avLst/>
          </a:prstGeom>
          <a:ln w="12700" cap="flat" cmpd="sng">
            <a:solidFill>
              <a:schemeClr val="tx1"/>
            </a:solidFill>
            <a:prstDash val="solid"/>
            <a:headEnd type="none" w="med" len="med"/>
            <a:tailEnd type="none" w="med" len="med"/>
          </a:ln>
        </p:spPr>
      </p:sp>
      <p:sp>
        <p:nvSpPr>
          <p:cNvPr id="120852" name="Line 17"/>
          <p:cNvSpPr/>
          <p:nvPr/>
        </p:nvSpPr>
        <p:spPr>
          <a:xfrm>
            <a:off x="2632075" y="4562475"/>
            <a:ext cx="4049713" cy="0"/>
          </a:xfrm>
          <a:prstGeom prst="line">
            <a:avLst/>
          </a:prstGeom>
          <a:ln w="12700" cap="flat" cmpd="sng">
            <a:solidFill>
              <a:schemeClr val="tx1"/>
            </a:solidFill>
            <a:prstDash val="solid"/>
            <a:headEnd type="none" w="med" len="med"/>
            <a:tailEnd type="none" w="med" len="med"/>
          </a:ln>
        </p:spPr>
      </p:sp>
      <p:sp>
        <p:nvSpPr>
          <p:cNvPr id="120853" name="Line 18"/>
          <p:cNvSpPr/>
          <p:nvPr/>
        </p:nvSpPr>
        <p:spPr>
          <a:xfrm>
            <a:off x="2632075" y="4797425"/>
            <a:ext cx="4049713" cy="0"/>
          </a:xfrm>
          <a:prstGeom prst="line">
            <a:avLst/>
          </a:prstGeom>
          <a:ln w="12700" cap="flat" cmpd="sng">
            <a:solidFill>
              <a:schemeClr val="tx1"/>
            </a:solidFill>
            <a:prstDash val="solid"/>
            <a:headEnd type="none" w="med" len="med"/>
            <a:tailEnd type="none" w="med" len="med"/>
          </a:ln>
        </p:spPr>
      </p:sp>
      <p:sp>
        <p:nvSpPr>
          <p:cNvPr id="120854" name="Line 19"/>
          <p:cNvSpPr/>
          <p:nvPr/>
        </p:nvSpPr>
        <p:spPr>
          <a:xfrm>
            <a:off x="2632075" y="5030788"/>
            <a:ext cx="4049713" cy="0"/>
          </a:xfrm>
          <a:prstGeom prst="line">
            <a:avLst/>
          </a:prstGeom>
          <a:ln w="12700" cap="flat" cmpd="sng">
            <a:solidFill>
              <a:schemeClr val="tx1"/>
            </a:solidFill>
            <a:prstDash val="solid"/>
            <a:headEnd type="none" w="med" len="med"/>
            <a:tailEnd type="none" w="med" len="med"/>
          </a:ln>
        </p:spPr>
      </p:sp>
      <p:sp>
        <p:nvSpPr>
          <p:cNvPr id="120855" name="Rectangle 20"/>
          <p:cNvSpPr/>
          <p:nvPr/>
        </p:nvSpPr>
        <p:spPr>
          <a:xfrm>
            <a:off x="2757488" y="4483100"/>
            <a:ext cx="3798887" cy="627063"/>
          </a:xfrm>
          <a:prstGeom prst="rect">
            <a:avLst/>
          </a:prstGeom>
          <a:solidFill>
            <a:srgbClr val="99FFCC"/>
          </a:solidFill>
          <a:ln w="9525">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20856" name="Rectangle 21"/>
          <p:cNvSpPr/>
          <p:nvPr/>
        </p:nvSpPr>
        <p:spPr>
          <a:xfrm>
            <a:off x="2757488" y="3565525"/>
            <a:ext cx="3798887" cy="627063"/>
          </a:xfrm>
          <a:prstGeom prst="rect">
            <a:avLst/>
          </a:prstGeom>
          <a:solidFill>
            <a:srgbClr val="99FFCC"/>
          </a:solidFill>
          <a:ln w="9525">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20857" name="Rectangle 22"/>
          <p:cNvSpPr/>
          <p:nvPr/>
        </p:nvSpPr>
        <p:spPr>
          <a:xfrm>
            <a:off x="4240213" y="4565650"/>
            <a:ext cx="798512"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目的地址</a:t>
            </a:r>
            <a:endParaRPr lang="zh-CN" altLang="en-US" sz="1200" b="1" dirty="0">
              <a:latin typeface="微软雅黑" panose="020B0503020204020204" pitchFamily="34" charset="-122"/>
              <a:ea typeface="微软雅黑" panose="020B0503020204020204" pitchFamily="34" charset="-122"/>
            </a:endParaRPr>
          </a:p>
        </p:txBody>
      </p:sp>
      <p:sp>
        <p:nvSpPr>
          <p:cNvPr id="120858" name="Rectangle 23"/>
          <p:cNvSpPr/>
          <p:nvPr/>
        </p:nvSpPr>
        <p:spPr>
          <a:xfrm>
            <a:off x="4318000" y="3627438"/>
            <a:ext cx="644525"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源地址</a:t>
            </a:r>
            <a:endParaRPr lang="zh-CN" altLang="en-US" sz="1200" b="1" dirty="0">
              <a:latin typeface="微软雅黑" panose="020B0503020204020204" pitchFamily="34" charset="-122"/>
              <a:ea typeface="微软雅黑" panose="020B0503020204020204" pitchFamily="34" charset="-122"/>
            </a:endParaRPr>
          </a:p>
        </p:txBody>
      </p:sp>
      <p:sp>
        <p:nvSpPr>
          <p:cNvPr id="120859" name="Line 24"/>
          <p:cNvSpPr/>
          <p:nvPr/>
        </p:nvSpPr>
        <p:spPr>
          <a:xfrm>
            <a:off x="5668963" y="3154363"/>
            <a:ext cx="0" cy="233362"/>
          </a:xfrm>
          <a:prstGeom prst="line">
            <a:avLst/>
          </a:prstGeom>
          <a:ln w="12700" cap="flat" cmpd="sng">
            <a:solidFill>
              <a:schemeClr val="tx1"/>
            </a:solidFill>
            <a:prstDash val="solid"/>
            <a:headEnd type="none" w="med" len="med"/>
            <a:tailEnd type="none" w="med" len="med"/>
          </a:ln>
        </p:spPr>
      </p:sp>
      <p:sp>
        <p:nvSpPr>
          <p:cNvPr id="120860" name="Rectangle 25"/>
          <p:cNvSpPr/>
          <p:nvPr/>
        </p:nvSpPr>
        <p:spPr>
          <a:xfrm>
            <a:off x="4600575" y="3136900"/>
            <a:ext cx="952500"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下一个首部</a:t>
            </a:r>
            <a:endParaRPr lang="zh-CN" altLang="en-US" sz="1200" b="1" dirty="0">
              <a:latin typeface="微软雅黑" panose="020B0503020204020204" pitchFamily="34" charset="-122"/>
              <a:ea typeface="微软雅黑" panose="020B0503020204020204" pitchFamily="34" charset="-122"/>
            </a:endParaRPr>
          </a:p>
        </p:txBody>
      </p:sp>
      <p:sp>
        <p:nvSpPr>
          <p:cNvPr id="120861" name="Rectangle 26"/>
          <p:cNvSpPr/>
          <p:nvPr/>
        </p:nvSpPr>
        <p:spPr>
          <a:xfrm>
            <a:off x="5080000" y="2916238"/>
            <a:ext cx="644525"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流标号</a:t>
            </a:r>
            <a:endParaRPr lang="zh-CN" altLang="en-US" sz="1200" b="1" dirty="0">
              <a:latin typeface="微软雅黑" panose="020B0503020204020204" pitchFamily="34" charset="-122"/>
              <a:ea typeface="微软雅黑" panose="020B0503020204020204" pitchFamily="34" charset="-122"/>
            </a:endParaRPr>
          </a:p>
        </p:txBody>
      </p:sp>
      <p:sp>
        <p:nvSpPr>
          <p:cNvPr id="120862" name="Rectangle 27"/>
          <p:cNvSpPr/>
          <p:nvPr/>
        </p:nvSpPr>
        <p:spPr>
          <a:xfrm>
            <a:off x="4065588" y="2727325"/>
            <a:ext cx="355600"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12</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63" name="Rectangle 28"/>
          <p:cNvSpPr/>
          <p:nvPr/>
        </p:nvSpPr>
        <p:spPr>
          <a:xfrm>
            <a:off x="3248025" y="2916238"/>
            <a:ext cx="798513"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通信量类</a:t>
            </a:r>
            <a:endParaRPr lang="zh-CN" altLang="en-US" sz="1200" b="1" dirty="0">
              <a:latin typeface="微软雅黑" panose="020B0503020204020204" pitchFamily="34" charset="-122"/>
              <a:ea typeface="微软雅黑" panose="020B0503020204020204" pitchFamily="34" charset="-122"/>
            </a:endParaRPr>
          </a:p>
        </p:txBody>
      </p:sp>
      <p:sp>
        <p:nvSpPr>
          <p:cNvPr id="120864" name="Rectangle 29"/>
          <p:cNvSpPr/>
          <p:nvPr/>
        </p:nvSpPr>
        <p:spPr>
          <a:xfrm>
            <a:off x="4175125" y="3813175"/>
            <a:ext cx="928688"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128</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120865" name="Rectangle 30"/>
          <p:cNvSpPr/>
          <p:nvPr/>
        </p:nvSpPr>
        <p:spPr>
          <a:xfrm>
            <a:off x="4175125" y="4752975"/>
            <a:ext cx="928688" cy="274638"/>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128</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120866" name="Rectangle 31"/>
          <p:cNvSpPr/>
          <p:nvPr/>
        </p:nvSpPr>
        <p:spPr>
          <a:xfrm>
            <a:off x="2967038" y="3133725"/>
            <a:ext cx="1104900" cy="273050"/>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有效载荷长度</a:t>
            </a:r>
            <a:endParaRPr lang="zh-CN" altLang="en-US" sz="1200" b="1" dirty="0">
              <a:latin typeface="微软雅黑" panose="020B0503020204020204" pitchFamily="34" charset="-122"/>
              <a:ea typeface="微软雅黑" panose="020B0503020204020204" pitchFamily="34" charset="-122"/>
            </a:endParaRPr>
          </a:p>
        </p:txBody>
      </p:sp>
      <p:sp>
        <p:nvSpPr>
          <p:cNvPr id="120867" name="Rectangle 32"/>
          <p:cNvSpPr/>
          <p:nvPr/>
        </p:nvSpPr>
        <p:spPr>
          <a:xfrm>
            <a:off x="5773738" y="3135313"/>
            <a:ext cx="798512" cy="274637"/>
          </a:xfrm>
          <a:prstGeom prst="rect">
            <a:avLst/>
          </a:prstGeom>
          <a:noFill/>
          <a:ln w="12700">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跳数限制</a:t>
            </a:r>
            <a:endParaRPr lang="zh-CN" altLang="en-US" sz="1200" b="1" dirty="0">
              <a:latin typeface="微软雅黑" panose="020B0503020204020204" pitchFamily="34" charset="-122"/>
              <a:ea typeface="微软雅黑" panose="020B0503020204020204" pitchFamily="34" charset="-122"/>
            </a:endParaRPr>
          </a:p>
        </p:txBody>
      </p:sp>
      <p:sp>
        <p:nvSpPr>
          <p:cNvPr id="120868" name="Line 33"/>
          <p:cNvSpPr/>
          <p:nvPr/>
        </p:nvSpPr>
        <p:spPr>
          <a:xfrm>
            <a:off x="4143375" y="2943225"/>
            <a:ext cx="3175" cy="211138"/>
          </a:xfrm>
          <a:prstGeom prst="line">
            <a:avLst/>
          </a:prstGeom>
          <a:ln w="12700" cap="flat" cmpd="sng">
            <a:solidFill>
              <a:schemeClr val="tx1"/>
            </a:solidFill>
            <a:prstDash val="solid"/>
            <a:headEnd type="none" w="med" len="med"/>
            <a:tailEnd type="none" w="med" len="med"/>
          </a:ln>
        </p:spPr>
      </p:sp>
      <p:sp>
        <p:nvSpPr>
          <p:cNvPr id="120869" name="Rectangle 34"/>
          <p:cNvSpPr/>
          <p:nvPr/>
        </p:nvSpPr>
        <p:spPr>
          <a:xfrm>
            <a:off x="5611813" y="2727325"/>
            <a:ext cx="355600" cy="258763"/>
          </a:xfrm>
          <a:prstGeom prst="rect">
            <a:avLst/>
          </a:prstGeom>
          <a:noFill/>
          <a:ln w="12700">
            <a:noFill/>
          </a:ln>
        </p:spPr>
        <p:txBody>
          <a:bodyPr wrap="none" lIns="90488" tIns="44450" rIns="90488" bIns="44450">
            <a:spAutoFit/>
          </a:bodyPr>
          <a:p>
            <a:pP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24</a:t>
            </a:r>
            <a:endParaRPr lang="en-US" altLang="zh-CN" sz="1100" b="1" dirty="0">
              <a:solidFill>
                <a:srgbClr val="0000CC"/>
              </a:solidFill>
              <a:latin typeface="微软雅黑" panose="020B0503020204020204" pitchFamily="34" charset="-122"/>
              <a:ea typeface="微软雅黑" panose="020B0503020204020204" pitchFamily="34" charset="-122"/>
            </a:endParaRPr>
          </a:p>
        </p:txBody>
      </p:sp>
      <p:sp>
        <p:nvSpPr>
          <p:cNvPr id="120870" name="Line 35"/>
          <p:cNvSpPr/>
          <p:nvPr/>
        </p:nvSpPr>
        <p:spPr>
          <a:xfrm>
            <a:off x="2630488" y="5268913"/>
            <a:ext cx="4051300" cy="0"/>
          </a:xfrm>
          <a:prstGeom prst="line">
            <a:avLst/>
          </a:prstGeom>
          <a:ln w="12700" cap="flat" cmpd="sng">
            <a:solidFill>
              <a:schemeClr val="tx1"/>
            </a:solidFill>
            <a:prstDash val="solid"/>
            <a:headEnd type="none" w="med" len="med"/>
            <a:tailEnd type="none" w="med" len="med"/>
          </a:ln>
        </p:spPr>
      </p:sp>
      <p:sp>
        <p:nvSpPr>
          <p:cNvPr id="120871" name="Rectangle 36"/>
          <p:cNvSpPr/>
          <p:nvPr/>
        </p:nvSpPr>
        <p:spPr>
          <a:xfrm>
            <a:off x="2652713" y="5291138"/>
            <a:ext cx="4005262" cy="779462"/>
          </a:xfrm>
          <a:prstGeom prst="rect">
            <a:avLst/>
          </a:prstGeom>
          <a:solidFill>
            <a:srgbClr val="00FFFF"/>
          </a:solidFill>
          <a:ln w="12700">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20872" name="Rectangle 37"/>
          <p:cNvSpPr/>
          <p:nvPr/>
        </p:nvSpPr>
        <p:spPr>
          <a:xfrm>
            <a:off x="3452813" y="5340350"/>
            <a:ext cx="2195512" cy="274638"/>
          </a:xfrm>
          <a:prstGeom prst="rect">
            <a:avLst/>
          </a:prstGeom>
          <a:noFill/>
          <a:ln w="9525">
            <a:noFill/>
          </a:ln>
        </p:spPr>
        <p:txBody>
          <a:bodyPr wrap="none" lIns="90488" tIns="44450" rIns="90488" bIns="44450">
            <a:spAutoFit/>
          </a:bodyPr>
          <a:p>
            <a:pPr defTabSz="762000">
              <a:buNone/>
            </a:pPr>
            <a:r>
              <a:rPr lang="zh-CN" altLang="en-US" sz="1200" b="1" dirty="0">
                <a:latin typeface="微软雅黑" panose="020B0503020204020204" pitchFamily="34" charset="-122"/>
                <a:ea typeface="微软雅黑" panose="020B0503020204020204" pitchFamily="34" charset="-122"/>
              </a:rPr>
              <a:t>有效载荷（扩展首部 </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数据）</a:t>
            </a:r>
            <a:endParaRPr lang="zh-CN" altLang="en-US" sz="1200" b="1" dirty="0">
              <a:latin typeface="微软雅黑" panose="020B0503020204020204" pitchFamily="34" charset="-122"/>
              <a:ea typeface="微软雅黑" panose="020B0503020204020204" pitchFamily="34" charset="-122"/>
            </a:endParaRPr>
          </a:p>
        </p:txBody>
      </p:sp>
      <p:sp>
        <p:nvSpPr>
          <p:cNvPr id="120873" name="Freeform 38"/>
          <p:cNvSpPr/>
          <p:nvPr/>
        </p:nvSpPr>
        <p:spPr>
          <a:xfrm>
            <a:off x="2584450" y="5646738"/>
            <a:ext cx="4090988" cy="165100"/>
          </a:xfrm>
          <a:custGeom>
            <a:avLst/>
            <a:gdLst/>
            <a:ahLst/>
            <a:cxnLst>
              <a:cxn ang="0">
                <a:pos x="0" y="156578"/>
              </a:cxn>
              <a:cxn ang="0">
                <a:pos x="417888" y="19611"/>
              </a:cxn>
              <a:cxn ang="0">
                <a:pos x="814549" y="165495"/>
              </a:cxn>
              <a:cxn ang="0">
                <a:pos x="1112565" y="83628"/>
              </a:cxn>
              <a:cxn ang="0">
                <a:pos x="1510058" y="165495"/>
              </a:cxn>
              <a:cxn ang="0">
                <a:pos x="1808074" y="47169"/>
              </a:cxn>
              <a:cxn ang="0">
                <a:pos x="2076122" y="129020"/>
              </a:cxn>
              <a:cxn ang="0">
                <a:pos x="2354575" y="47169"/>
              </a:cxn>
              <a:cxn ang="0">
                <a:pos x="2523562" y="137937"/>
              </a:cxn>
              <a:cxn ang="0">
                <a:pos x="2930628" y="971"/>
              </a:cxn>
              <a:cxn ang="0">
                <a:pos x="3358089" y="147661"/>
              </a:cxn>
              <a:cxn ang="0">
                <a:pos x="3436755" y="971"/>
              </a:cxn>
              <a:cxn ang="0">
                <a:pos x="3596169" y="137937"/>
              </a:cxn>
              <a:cxn ang="0">
                <a:pos x="3784302" y="971"/>
              </a:cxn>
              <a:cxn ang="0">
                <a:pos x="3963694" y="101462"/>
              </a:cxn>
              <a:cxn ang="0">
                <a:pos x="4090642" y="0"/>
              </a:cxn>
            </a:cxnLst>
            <a:pathLst>
              <a:path w="9828" h="10059">
                <a:moveTo>
                  <a:pt x="0" y="9517"/>
                </a:moveTo>
                <a:lnTo>
                  <a:pt x="1004" y="1192"/>
                </a:lnTo>
                <a:lnTo>
                  <a:pt x="1957" y="10059"/>
                </a:lnTo>
                <a:cubicBezTo>
                  <a:pt x="2196" y="8401"/>
                  <a:pt x="2434" y="6741"/>
                  <a:pt x="2673" y="5083"/>
                </a:cubicBezTo>
                <a:lnTo>
                  <a:pt x="3628" y="10059"/>
                </a:lnTo>
                <a:cubicBezTo>
                  <a:pt x="3867" y="7662"/>
                  <a:pt x="4106" y="5265"/>
                  <a:pt x="4344" y="2867"/>
                </a:cubicBezTo>
                <a:lnTo>
                  <a:pt x="4988" y="7842"/>
                </a:lnTo>
                <a:cubicBezTo>
                  <a:pt x="5212" y="6184"/>
                  <a:pt x="5434" y="4526"/>
                  <a:pt x="5657" y="2867"/>
                </a:cubicBezTo>
                <a:cubicBezTo>
                  <a:pt x="5792" y="4706"/>
                  <a:pt x="5928" y="6545"/>
                  <a:pt x="6063" y="8384"/>
                </a:cubicBezTo>
                <a:lnTo>
                  <a:pt x="7041" y="59"/>
                </a:lnTo>
                <a:lnTo>
                  <a:pt x="8068" y="8975"/>
                </a:lnTo>
                <a:cubicBezTo>
                  <a:pt x="8131" y="6004"/>
                  <a:pt x="8194" y="3031"/>
                  <a:pt x="8257" y="59"/>
                </a:cubicBezTo>
                <a:cubicBezTo>
                  <a:pt x="8385" y="2834"/>
                  <a:pt x="8513" y="5609"/>
                  <a:pt x="8640" y="8384"/>
                </a:cubicBezTo>
                <a:cubicBezTo>
                  <a:pt x="8791" y="5609"/>
                  <a:pt x="8942" y="2834"/>
                  <a:pt x="9092" y="59"/>
                </a:cubicBezTo>
                <a:cubicBezTo>
                  <a:pt x="9236" y="2095"/>
                  <a:pt x="9380" y="4131"/>
                  <a:pt x="9523" y="6167"/>
                </a:cubicBezTo>
                <a:cubicBezTo>
                  <a:pt x="9714" y="3950"/>
                  <a:pt x="9637" y="2217"/>
                  <a:pt x="9828" y="0"/>
                </a:cubicBezTo>
              </a:path>
            </a:pathLst>
          </a:custGeom>
          <a:noFill/>
          <a:ln w="57150" cap="flat" cmpd="sng">
            <a:solidFill>
              <a:schemeClr val="bg1">
                <a:alpha val="100000"/>
              </a:schemeClr>
            </a:solidFill>
            <a:prstDash val="solid"/>
            <a:round/>
            <a:headEnd type="none" w="med" len="med"/>
            <a:tailEnd type="none" w="med" len="med"/>
          </a:ln>
        </p:spPr>
        <p:txBody>
          <a:bodyPr/>
          <a:p>
            <a:endParaRPr lang="zh-CN" altLang="en-US"/>
          </a:p>
        </p:txBody>
      </p:sp>
      <p:sp>
        <p:nvSpPr>
          <p:cNvPr id="120874" name="AutoShape 41"/>
          <p:cNvSpPr/>
          <p:nvPr/>
        </p:nvSpPr>
        <p:spPr>
          <a:xfrm>
            <a:off x="2482850" y="5289550"/>
            <a:ext cx="125413" cy="801688"/>
          </a:xfrm>
          <a:prstGeom prst="leftBrace">
            <a:avLst>
              <a:gd name="adj1" fmla="val 53269"/>
              <a:gd name="adj2" fmla="val 50000"/>
            </a:avLst>
          </a:prstGeom>
          <a:noFill/>
          <a:ln w="12700" cap="flat" cmpd="sng">
            <a:solidFill>
              <a:schemeClr val="tx1"/>
            </a:solidFill>
            <a:prstDash val="solid"/>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711325" y="2936875"/>
            <a:ext cx="4967288" cy="2332038"/>
            <a:chOff x="1711709" y="840899"/>
            <a:chExt cx="4966450" cy="2333062"/>
          </a:xfrm>
        </p:grpSpPr>
        <p:sp>
          <p:nvSpPr>
            <p:cNvPr id="120882" name="AutoShape 39"/>
            <p:cNvSpPr/>
            <p:nvPr/>
          </p:nvSpPr>
          <p:spPr>
            <a:xfrm>
              <a:off x="2461921" y="865551"/>
              <a:ext cx="126778" cy="2308410"/>
            </a:xfrm>
            <a:prstGeom prst="leftBrace">
              <a:avLst>
                <a:gd name="adj1" fmla="val 151735"/>
                <a:gd name="adj2" fmla="val 50000"/>
              </a:avLst>
            </a:prstGeom>
            <a:noFill/>
            <a:ln w="12700" cap="flat" cmpd="sng">
              <a:solidFill>
                <a:schemeClr val="tx1"/>
              </a:solidFill>
              <a:prstDash val="solid"/>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20883" name="Rectangle 40"/>
            <p:cNvSpPr/>
            <p:nvPr/>
          </p:nvSpPr>
          <p:spPr>
            <a:xfrm>
              <a:off x="1711709" y="1759157"/>
              <a:ext cx="775854" cy="597599"/>
            </a:xfrm>
            <a:prstGeom prst="rect">
              <a:avLst/>
            </a:prstGeom>
            <a:noFill/>
            <a:ln w="12700">
              <a:noFill/>
            </a:ln>
          </p:spPr>
          <p:txBody>
            <a:bodyPr wrap="none" lIns="90488" tIns="44450" rIns="90488" bIns="44450">
              <a:spAutoFit/>
            </a:bodyPr>
            <a:p>
              <a:pPr algn="ct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IPv6 </a:t>
              </a:r>
              <a:r>
                <a:rPr lang="zh-CN" altLang="en-US" sz="1100" b="1" dirty="0">
                  <a:solidFill>
                    <a:srgbClr val="0000CC"/>
                  </a:solidFill>
                  <a:latin typeface="微软雅黑" panose="020B0503020204020204" pitchFamily="34" charset="-122"/>
                  <a:ea typeface="微软雅黑" panose="020B0503020204020204" pitchFamily="34" charset="-122"/>
                </a:rPr>
                <a:t>的</a:t>
              </a:r>
              <a:endParaRPr lang="zh-CN" altLang="en-US" sz="1100" b="1" dirty="0">
                <a:solidFill>
                  <a:srgbClr val="0000CC"/>
                </a:solidFill>
                <a:latin typeface="微软雅黑" panose="020B0503020204020204" pitchFamily="34" charset="-122"/>
                <a:ea typeface="微软雅黑" panose="020B0503020204020204" pitchFamily="34" charset="-122"/>
              </a:endParaRPr>
            </a:p>
            <a:p>
              <a:pPr algn="ctr" defTabSz="762000">
                <a:buNone/>
              </a:pPr>
              <a:r>
                <a:rPr lang="zh-CN" altLang="en-US" sz="1100" b="1" dirty="0">
                  <a:solidFill>
                    <a:srgbClr val="0000CC"/>
                  </a:solidFill>
                  <a:latin typeface="微软雅黑" panose="020B0503020204020204" pitchFamily="34" charset="-122"/>
                  <a:ea typeface="微软雅黑" panose="020B0503020204020204" pitchFamily="34" charset="-122"/>
                </a:rPr>
                <a:t>基本首部</a:t>
              </a:r>
              <a:endParaRPr lang="zh-CN" altLang="en-US" sz="1100" b="1" dirty="0">
                <a:solidFill>
                  <a:srgbClr val="0000CC"/>
                </a:solidFill>
                <a:latin typeface="微软雅黑" panose="020B0503020204020204" pitchFamily="34" charset="-122"/>
                <a:ea typeface="微软雅黑" panose="020B0503020204020204" pitchFamily="34" charset="-122"/>
              </a:endParaRPr>
            </a:p>
            <a:p>
              <a:pPr algn="ctr" defTabSz="762000">
                <a:buNone/>
              </a:pPr>
              <a:r>
                <a:rPr lang="zh-CN" altLang="en-US" sz="1100" b="1" dirty="0">
                  <a:solidFill>
                    <a:srgbClr val="0000CC"/>
                  </a:solidFill>
                  <a:latin typeface="微软雅黑" panose="020B0503020204020204" pitchFamily="34" charset="-122"/>
                  <a:ea typeface="微软雅黑" panose="020B0503020204020204" pitchFamily="34" charset="-122"/>
                </a:rPr>
                <a:t>（</a:t>
              </a:r>
              <a:r>
                <a:rPr lang="en-US" altLang="zh-CN" sz="1100" b="1" dirty="0">
                  <a:solidFill>
                    <a:srgbClr val="0000CC"/>
                  </a:solidFill>
                  <a:latin typeface="微软雅黑" panose="020B0503020204020204" pitchFamily="34" charset="-122"/>
                  <a:ea typeface="微软雅黑" panose="020B0503020204020204" pitchFamily="34" charset="-122"/>
                </a:rPr>
                <a:t>40 B</a:t>
              </a:r>
              <a:r>
                <a:rPr lang="zh-CN" altLang="en-US" sz="1100" b="1" dirty="0">
                  <a:solidFill>
                    <a:srgbClr val="0000CC"/>
                  </a:solidFill>
                  <a:latin typeface="微软雅黑" panose="020B0503020204020204" pitchFamily="34" charset="-122"/>
                  <a:ea typeface="微软雅黑" panose="020B0503020204020204" pitchFamily="34" charset="-122"/>
                </a:rPr>
                <a:t>）</a:t>
              </a:r>
              <a:endParaRPr lang="zh-CN" altLang="en-US" sz="1100" b="1" dirty="0">
                <a:solidFill>
                  <a:srgbClr val="0000CC"/>
                </a:solidFill>
                <a:latin typeface="微软雅黑" panose="020B0503020204020204" pitchFamily="34" charset="-122"/>
                <a:ea typeface="微软雅黑" panose="020B0503020204020204" pitchFamily="34" charset="-122"/>
              </a:endParaRPr>
            </a:p>
          </p:txBody>
        </p:sp>
        <p:sp>
          <p:nvSpPr>
            <p:cNvPr id="120884" name="Rectangle 43"/>
            <p:cNvSpPr/>
            <p:nvPr/>
          </p:nvSpPr>
          <p:spPr>
            <a:xfrm>
              <a:off x="2635360" y="840899"/>
              <a:ext cx="4042799" cy="2333062"/>
            </a:xfrm>
            <a:prstGeom prst="rect">
              <a:avLst/>
            </a:prstGeom>
            <a:noFill/>
            <a:ln w="38100" cap="flat" cmpd="sng">
              <a:solidFill>
                <a:srgbClr val="CC00CC"/>
              </a:solidFill>
              <a:prstDash val="solid"/>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sp>
        <p:nvSpPr>
          <p:cNvPr id="120876" name="矩形 43"/>
          <p:cNvSpPr/>
          <p:nvPr/>
        </p:nvSpPr>
        <p:spPr>
          <a:xfrm>
            <a:off x="3308350" y="6145213"/>
            <a:ext cx="2625725" cy="307975"/>
          </a:xfrm>
          <a:prstGeom prst="rect">
            <a:avLst/>
          </a:prstGeom>
          <a:noFill/>
          <a:ln w="9525">
            <a:noFill/>
          </a:ln>
        </p:spPr>
        <p:txBody>
          <a:bodyPr>
            <a:spAutoFit/>
          </a:bodyPr>
          <a:p>
            <a:pPr algn="ctr">
              <a:buNone/>
            </a:pPr>
            <a:endParaRPr lang="zh-CN" altLang="en-US" sz="1400" b="1" dirty="0">
              <a:latin typeface="微软雅黑" panose="020B0503020204020204" pitchFamily="34" charset="-122"/>
              <a:ea typeface="微软雅黑" panose="020B0503020204020204" pitchFamily="34" charset="-122"/>
            </a:endParaRPr>
          </a:p>
        </p:txBody>
      </p:sp>
      <p:sp>
        <p:nvSpPr>
          <p:cNvPr id="120877" name="矩形 45"/>
          <p:cNvSpPr/>
          <p:nvPr/>
        </p:nvSpPr>
        <p:spPr>
          <a:xfrm>
            <a:off x="3382963" y="6103938"/>
            <a:ext cx="2393950" cy="307975"/>
          </a:xfrm>
          <a:prstGeom prst="rect">
            <a:avLst/>
          </a:prstGeom>
          <a:noFill/>
          <a:ln w="9525">
            <a:noFill/>
          </a:ln>
        </p:spPr>
        <p:txBody>
          <a:bodyPr wrap="none">
            <a:spAutoFit/>
          </a:bodyPr>
          <a:p>
            <a:pPr algn="ctr">
              <a:buNone/>
            </a:pPr>
            <a:r>
              <a:rPr lang="en-US" altLang="zh-CN" sz="1400" b="1" dirty="0">
                <a:latin typeface="微软雅黑" panose="020B0503020204020204" pitchFamily="34" charset="-122"/>
                <a:ea typeface="微软雅黑" panose="020B0503020204020204" pitchFamily="34" charset="-122"/>
              </a:rPr>
              <a:t>40 </a:t>
            </a:r>
            <a:r>
              <a:rPr lang="zh-CN" altLang="zh-CN" sz="1400" b="1" dirty="0">
                <a:latin typeface="微软雅黑" panose="020B0503020204020204" pitchFamily="34" charset="-122"/>
                <a:ea typeface="微软雅黑" panose="020B0503020204020204" pitchFamily="34" charset="-122"/>
              </a:rPr>
              <a:t>字节长的</a:t>
            </a:r>
            <a:r>
              <a:rPr lang="en-US" altLang="zh-CN" sz="1400" b="1" dirty="0">
                <a:latin typeface="微软雅黑" panose="020B0503020204020204" pitchFamily="34" charset="-122"/>
                <a:ea typeface="微软雅黑" panose="020B0503020204020204" pitchFamily="34" charset="-122"/>
              </a:rPr>
              <a:t> IPv6 </a:t>
            </a:r>
            <a:r>
              <a:rPr lang="zh-CN" altLang="zh-CN" sz="1400" b="1" dirty="0">
                <a:latin typeface="微软雅黑" panose="020B0503020204020204" pitchFamily="34" charset="-122"/>
                <a:ea typeface="微软雅黑" panose="020B0503020204020204" pitchFamily="34" charset="-122"/>
              </a:rPr>
              <a:t>基本首部</a:t>
            </a:r>
            <a:endParaRPr lang="zh-CN" altLang="en-US" sz="1400" b="1" dirty="0">
              <a:latin typeface="微软雅黑" panose="020B0503020204020204" pitchFamily="34" charset="-122"/>
              <a:ea typeface="微软雅黑" panose="020B0503020204020204" pitchFamily="34" charset="-122"/>
            </a:endParaRPr>
          </a:p>
        </p:txBody>
      </p:sp>
      <p:sp>
        <p:nvSpPr>
          <p:cNvPr id="120878" name="Rectangle 42"/>
          <p:cNvSpPr/>
          <p:nvPr/>
        </p:nvSpPr>
        <p:spPr>
          <a:xfrm>
            <a:off x="1570038" y="5386388"/>
            <a:ext cx="1057275" cy="596900"/>
          </a:xfrm>
          <a:prstGeom prst="rect">
            <a:avLst/>
          </a:prstGeom>
          <a:noFill/>
          <a:ln w="12700">
            <a:noFill/>
          </a:ln>
        </p:spPr>
        <p:txBody>
          <a:bodyPr wrap="none" lIns="90488" tIns="44450" rIns="90488" bIns="44450">
            <a:spAutoFit/>
          </a:bodyPr>
          <a:p>
            <a:pPr algn="ctr" defTabSz="762000">
              <a:buNone/>
            </a:pPr>
            <a:r>
              <a:rPr lang="en-US" altLang="zh-CN" sz="1100" b="1" dirty="0">
                <a:solidFill>
                  <a:srgbClr val="0000CC"/>
                </a:solidFill>
                <a:latin typeface="微软雅黑" panose="020B0503020204020204" pitchFamily="34" charset="-122"/>
                <a:ea typeface="微软雅黑" panose="020B0503020204020204" pitchFamily="34" charset="-122"/>
              </a:rPr>
              <a:t>IPv6 </a:t>
            </a:r>
            <a:r>
              <a:rPr lang="zh-CN" altLang="en-US" sz="1100" b="1" dirty="0">
                <a:solidFill>
                  <a:srgbClr val="0000CC"/>
                </a:solidFill>
                <a:latin typeface="微软雅黑" panose="020B0503020204020204" pitchFamily="34" charset="-122"/>
                <a:ea typeface="微软雅黑" panose="020B0503020204020204" pitchFamily="34" charset="-122"/>
              </a:rPr>
              <a:t>的</a:t>
            </a:r>
            <a:endParaRPr lang="zh-CN" altLang="en-US" sz="1100" b="1" dirty="0">
              <a:solidFill>
                <a:srgbClr val="0000CC"/>
              </a:solidFill>
              <a:latin typeface="微软雅黑" panose="020B0503020204020204" pitchFamily="34" charset="-122"/>
              <a:ea typeface="微软雅黑" panose="020B0503020204020204" pitchFamily="34" charset="-122"/>
            </a:endParaRPr>
          </a:p>
          <a:p>
            <a:pPr algn="ctr" defTabSz="762000">
              <a:buNone/>
            </a:pPr>
            <a:r>
              <a:rPr lang="zh-CN" altLang="en-US" sz="1100" b="1" dirty="0">
                <a:solidFill>
                  <a:srgbClr val="0000CC"/>
                </a:solidFill>
                <a:latin typeface="微软雅黑" panose="020B0503020204020204" pitchFamily="34" charset="-122"/>
                <a:ea typeface="微软雅黑" panose="020B0503020204020204" pitchFamily="34" charset="-122"/>
              </a:rPr>
              <a:t>有效载荷</a:t>
            </a:r>
            <a:endParaRPr lang="zh-CN" altLang="en-US" sz="1100" b="1" dirty="0">
              <a:solidFill>
                <a:srgbClr val="0000CC"/>
              </a:solidFill>
              <a:latin typeface="微软雅黑" panose="020B0503020204020204" pitchFamily="34" charset="-122"/>
              <a:ea typeface="微软雅黑" panose="020B0503020204020204" pitchFamily="34" charset="-122"/>
            </a:endParaRPr>
          </a:p>
          <a:p>
            <a:pPr algn="ctr" defTabSz="762000">
              <a:buNone/>
            </a:pPr>
            <a:r>
              <a:rPr lang="zh-CN" altLang="en-US" sz="1100" b="1" dirty="0">
                <a:solidFill>
                  <a:srgbClr val="0000CC"/>
                </a:solidFill>
                <a:latin typeface="微软雅黑" panose="020B0503020204020204" pitchFamily="34" charset="-122"/>
                <a:ea typeface="微软雅黑" panose="020B0503020204020204" pitchFamily="34" charset="-122"/>
              </a:rPr>
              <a:t>（至 </a:t>
            </a:r>
            <a:r>
              <a:rPr lang="en-US" altLang="zh-CN" sz="1100" b="1" dirty="0">
                <a:solidFill>
                  <a:srgbClr val="0000CC"/>
                </a:solidFill>
                <a:latin typeface="微软雅黑" panose="020B0503020204020204" pitchFamily="34" charset="-122"/>
                <a:ea typeface="微软雅黑" panose="020B0503020204020204" pitchFamily="34" charset="-122"/>
              </a:rPr>
              <a:t>64 KB</a:t>
            </a:r>
            <a:r>
              <a:rPr lang="zh-CN" altLang="en-US" sz="1100" b="1" dirty="0">
                <a:solidFill>
                  <a:srgbClr val="0000CC"/>
                </a:solidFill>
                <a:latin typeface="微软雅黑" panose="020B0503020204020204" pitchFamily="34" charset="-122"/>
                <a:ea typeface="微软雅黑" panose="020B0503020204020204" pitchFamily="34" charset="-122"/>
              </a:rPr>
              <a:t>）</a:t>
            </a:r>
            <a:endParaRPr lang="zh-CN" altLang="en-US" sz="1100" b="1" dirty="0">
              <a:solidFill>
                <a:srgbClr val="0000CC"/>
              </a:solidFill>
              <a:latin typeface="微软雅黑" panose="020B0503020204020204" pitchFamily="34" charset="-122"/>
              <a:ea typeface="微软雅黑" panose="020B0503020204020204" pitchFamily="34" charset="-122"/>
            </a:endParaRPr>
          </a:p>
        </p:txBody>
      </p:sp>
      <p:sp>
        <p:nvSpPr>
          <p:cNvPr id="120879" name="Rectangle 8"/>
          <p:cNvSpPr/>
          <p:nvPr/>
        </p:nvSpPr>
        <p:spPr>
          <a:xfrm>
            <a:off x="561975" y="1874838"/>
            <a:ext cx="8054975" cy="835025"/>
          </a:xfrm>
          <a:prstGeom prst="rect">
            <a:avLst/>
          </a:prstGeom>
          <a:noFill/>
          <a:ln w="9525">
            <a:noFill/>
          </a:ln>
        </p:spPr>
        <p:txBody>
          <a:bodyPr>
            <a:spAutoFit/>
          </a:bodyPr>
          <a:p>
            <a:pPr marL="342900" indent="-342900">
              <a:lnSpc>
                <a:spcPts val="29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首部长度：</a:t>
            </a:r>
            <a:r>
              <a:rPr lang="zh-CN" altLang="en-US" sz="2000" b="1" dirty="0">
                <a:solidFill>
                  <a:srgbClr val="0000FF"/>
                </a:solidFill>
                <a:latin typeface="微软雅黑" panose="020B0503020204020204" pitchFamily="34" charset="-122"/>
                <a:ea typeface="微软雅黑" panose="020B0503020204020204" pitchFamily="34" charset="-122"/>
              </a:rPr>
              <a:t>固定的 </a:t>
            </a:r>
            <a:r>
              <a:rPr lang="en-US" altLang="zh-CN" sz="2000" b="1" dirty="0">
                <a:solidFill>
                  <a:srgbClr val="0000FF"/>
                </a:solidFill>
                <a:latin typeface="微软雅黑" panose="020B0503020204020204" pitchFamily="34" charset="-122"/>
                <a:ea typeface="微软雅黑" panose="020B0503020204020204" pitchFamily="34" charset="-122"/>
              </a:rPr>
              <a:t>40 </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0000FF"/>
                </a:solidFill>
                <a:latin typeface="微软雅黑" panose="020B0503020204020204" pitchFamily="34" charset="-122"/>
                <a:ea typeface="微软雅黑" panose="020B0503020204020204" pitchFamily="34" charset="-122"/>
              </a:rPr>
              <a:t>基本首部</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a:lnSpc>
                <a:spcPts val="29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首部字段数：只有 </a:t>
            </a: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个。</a:t>
            </a:r>
            <a:endParaRPr lang="zh-CN" altLang="en-US" sz="2000" b="1" dirty="0">
              <a:latin typeface="微软雅黑" panose="020B0503020204020204" pitchFamily="34" charset="-122"/>
              <a:ea typeface="微软雅黑" panose="020B0503020204020204" pitchFamily="34" charset="-122"/>
            </a:endParaRPr>
          </a:p>
        </p:txBody>
      </p:sp>
      <p:sp>
        <p:nvSpPr>
          <p:cNvPr id="120880" name="AutoShape 5"/>
          <p:cNvSpPr/>
          <p:nvPr/>
        </p:nvSpPr>
        <p:spPr>
          <a:xfrm>
            <a:off x="561975" y="1341438"/>
            <a:ext cx="805497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20881" name="Rectangle 6"/>
          <p:cNvSpPr/>
          <p:nvPr/>
        </p:nvSpPr>
        <p:spPr>
          <a:xfrm>
            <a:off x="1958975" y="1300163"/>
            <a:ext cx="5260975" cy="400050"/>
          </a:xfrm>
          <a:prstGeom prst="rect">
            <a:avLst/>
          </a:prstGeom>
          <a:noFill/>
          <a:ln w="9525">
            <a:noFill/>
          </a:ln>
        </p:spPr>
        <p:txBody>
          <a:bodyPr>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IPv6 </a:t>
            </a:r>
            <a:r>
              <a:rPr lang="zh-CN" altLang="en-US" sz="2000" b="1" dirty="0">
                <a:solidFill>
                  <a:schemeClr val="bg1"/>
                </a:solidFill>
                <a:latin typeface="微软雅黑" panose="020B0503020204020204" pitchFamily="34" charset="-122"/>
                <a:ea typeface="微软雅黑" panose="020B0503020204020204" pitchFamily="34" charset="-122"/>
              </a:rPr>
              <a:t>数据报的基本首部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AutoShape 5"/>
          <p:cNvSpPr/>
          <p:nvPr/>
        </p:nvSpPr>
        <p:spPr>
          <a:xfrm>
            <a:off x="544513" y="1479550"/>
            <a:ext cx="8054975" cy="388938"/>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21859" name="Rectangle 6"/>
          <p:cNvSpPr/>
          <p:nvPr/>
        </p:nvSpPr>
        <p:spPr>
          <a:xfrm>
            <a:off x="3009900" y="1438275"/>
            <a:ext cx="3124200" cy="461963"/>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从 </a:t>
            </a:r>
            <a:r>
              <a:rPr lang="en-US" altLang="zh-CN" sz="2400" b="1" dirty="0">
                <a:solidFill>
                  <a:schemeClr val="bg1"/>
                </a:solidFill>
                <a:latin typeface="微软雅黑" panose="020B0503020204020204" pitchFamily="34" charset="-122"/>
                <a:ea typeface="微软雅黑" panose="020B0503020204020204" pitchFamily="34" charset="-122"/>
              </a:rPr>
              <a:t>IPv4 </a:t>
            </a:r>
            <a:r>
              <a:rPr lang="zh-CN" altLang="en-US" sz="2400" b="1" dirty="0">
                <a:solidFill>
                  <a:schemeClr val="bg1"/>
                </a:solidFill>
                <a:latin typeface="微软雅黑" panose="020B0503020204020204" pitchFamily="34" charset="-122"/>
                <a:ea typeface="微软雅黑" panose="020B0503020204020204" pitchFamily="34" charset="-122"/>
              </a:rPr>
              <a:t>向 </a:t>
            </a:r>
            <a:r>
              <a:rPr lang="en-US" altLang="zh-CN" sz="2400" b="1" dirty="0">
                <a:solidFill>
                  <a:schemeClr val="bg1"/>
                </a:solidFill>
                <a:latin typeface="微软雅黑" panose="020B0503020204020204" pitchFamily="34" charset="-122"/>
                <a:ea typeface="微软雅黑" panose="020B0503020204020204" pitchFamily="34" charset="-122"/>
              </a:rPr>
              <a:t>IPv6 </a:t>
            </a:r>
            <a:r>
              <a:rPr lang="zh-CN" altLang="en-US" sz="2400" b="1" dirty="0">
                <a:solidFill>
                  <a:schemeClr val="bg1"/>
                </a:solidFill>
                <a:latin typeface="微软雅黑" panose="020B0503020204020204" pitchFamily="34" charset="-122"/>
                <a:ea typeface="微软雅黑" panose="020B0503020204020204" pitchFamily="34" charset="-122"/>
              </a:rPr>
              <a:t>过渡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84213" y="2276475"/>
            <a:ext cx="8053388"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marR="0" lvl="0" indent="-285750"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方法：</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逐步演进，向后</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兼容</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向后</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兼容：</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IPv6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必须能够接收和</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转发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IPv4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分组</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，并且能够</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IPv4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分组</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选择路由。</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两种过渡策略</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24205" marR="0" lvl="0" indent="-342900" algn="l" defTabSz="914400" rtl="0" eaLnBrk="0" fontAlgn="base" latinLnBrk="0" hangingPunct="0">
              <a:lnSpc>
                <a:spcPts val="32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使用双协议栈</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24205" marR="0" lvl="0" indent="-342900" algn="l" defTabSz="914400" rtl="0" eaLnBrk="0" fontAlgn="base" latinLnBrk="0" hangingPunct="0">
              <a:lnSpc>
                <a:spcPts val="3200"/>
              </a:lnSpc>
              <a:spcBef>
                <a:spcPct val="0"/>
              </a:spcBef>
              <a:spcAft>
                <a:spcPct val="0"/>
              </a:spcAft>
              <a:buClr>
                <a:srgbClr val="7030A0"/>
              </a:buClr>
              <a:buSzTx/>
              <a:buFont typeface="+mj-lt"/>
              <a:buAutoNum type="arabicPeriod"/>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使用隧道技术</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545145" y="2416704"/>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2885" name="矩形 68"/>
          <p:cNvSpPr/>
          <p:nvPr/>
        </p:nvSpPr>
        <p:spPr>
          <a:xfrm>
            <a:off x="2413000" y="5297488"/>
            <a:ext cx="4459288" cy="306387"/>
          </a:xfrm>
          <a:prstGeom prst="rect">
            <a:avLst/>
          </a:prstGeom>
          <a:noFill/>
          <a:ln w="9525">
            <a:noFill/>
          </a:ln>
        </p:spPr>
        <p:txBody>
          <a:bodyPr>
            <a:spAutoFit/>
          </a:bodyPr>
          <a:p>
            <a:pPr algn="ctr">
              <a:buNone/>
            </a:pPr>
            <a:r>
              <a:rPr lang="zh-CN" altLang="en-US" sz="1400" b="1" dirty="0">
                <a:latin typeface="微软雅黑" panose="020B0503020204020204" pitchFamily="34" charset="-122"/>
                <a:ea typeface="微软雅黑" panose="020B0503020204020204" pitchFamily="34" charset="-122"/>
              </a:rPr>
              <a:t>使用隧道技术进行从 </a:t>
            </a:r>
            <a:r>
              <a:rPr lang="en-US" altLang="zh-CN" sz="1400" b="1" dirty="0">
                <a:latin typeface="微软雅黑" panose="020B0503020204020204" pitchFamily="34" charset="-122"/>
                <a:ea typeface="微软雅黑" panose="020B0503020204020204" pitchFamily="34" charset="-122"/>
              </a:rPr>
              <a:t>IPv4 </a:t>
            </a:r>
            <a:r>
              <a:rPr lang="zh-CN" altLang="en-US" sz="1400" b="1" dirty="0">
                <a:latin typeface="微软雅黑" panose="020B0503020204020204" pitchFamily="34" charset="-122"/>
                <a:ea typeface="微软雅黑" panose="020B0503020204020204" pitchFamily="34" charset="-122"/>
              </a:rPr>
              <a:t>到 </a:t>
            </a:r>
            <a:r>
              <a:rPr lang="en-US" altLang="zh-CN" sz="1400" b="1" dirty="0">
                <a:latin typeface="微软雅黑" panose="020B0503020204020204" pitchFamily="34" charset="-122"/>
                <a:ea typeface="微软雅黑" panose="020B0503020204020204" pitchFamily="34" charset="-122"/>
              </a:rPr>
              <a:t>IPv6 </a:t>
            </a:r>
            <a:r>
              <a:rPr lang="zh-CN" altLang="en-US" sz="1400" b="1" dirty="0">
                <a:latin typeface="微软雅黑" panose="020B0503020204020204" pitchFamily="34" charset="-122"/>
                <a:ea typeface="微软雅黑" panose="020B0503020204020204" pitchFamily="34" charset="-122"/>
              </a:rPr>
              <a:t>的过渡</a:t>
            </a:r>
            <a:endParaRPr lang="zh-CN" altLang="en-US" sz="1400" b="1" dirty="0">
              <a:latin typeface="微软雅黑" panose="020B0503020204020204" pitchFamily="34" charset="-122"/>
              <a:ea typeface="微软雅黑" panose="020B0503020204020204" pitchFamily="34" charset="-122"/>
            </a:endParaRPr>
          </a:p>
        </p:txBody>
      </p:sp>
      <p:grpSp>
        <p:nvGrpSpPr>
          <p:cNvPr id="78" name="Group 23"/>
          <p:cNvGrpSpPr/>
          <p:nvPr/>
        </p:nvGrpSpPr>
        <p:grpSpPr bwMode="auto">
          <a:xfrm>
            <a:off x="2917283" y="2592219"/>
            <a:ext cx="3307033" cy="744129"/>
            <a:chOff x="904" y="768"/>
            <a:chExt cx="2569" cy="1584"/>
          </a:xfrm>
          <a:solidFill>
            <a:srgbClr val="3399FF"/>
          </a:solidFill>
          <a:effectLst/>
        </p:grpSpPr>
        <p:sp>
          <p:nvSpPr>
            <p:cNvPr id="79" name="Oval 24"/>
            <p:cNvSpPr>
              <a:spLocks noChangeArrowheads="1"/>
            </p:cNvSpPr>
            <p:nvPr/>
          </p:nvSpPr>
          <p:spPr bwMode="auto">
            <a:xfrm>
              <a:off x="1751" y="799"/>
              <a:ext cx="1026" cy="62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0" name="Oval 25"/>
            <p:cNvSpPr>
              <a:spLocks noChangeArrowheads="1"/>
            </p:cNvSpPr>
            <p:nvPr/>
          </p:nvSpPr>
          <p:spPr bwMode="auto">
            <a:xfrm>
              <a:off x="1172" y="972"/>
              <a:ext cx="781"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1" name="Oval 26"/>
            <p:cNvSpPr>
              <a:spLocks noChangeArrowheads="1"/>
            </p:cNvSpPr>
            <p:nvPr/>
          </p:nvSpPr>
          <p:spPr bwMode="auto">
            <a:xfrm>
              <a:off x="926" y="1364"/>
              <a:ext cx="521" cy="50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2" name="Oval 27"/>
            <p:cNvSpPr>
              <a:spLocks noChangeArrowheads="1"/>
            </p:cNvSpPr>
            <p:nvPr/>
          </p:nvSpPr>
          <p:spPr bwMode="auto">
            <a:xfrm>
              <a:off x="1085" y="1599"/>
              <a:ext cx="796" cy="5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3" name="Oval 28"/>
            <p:cNvSpPr>
              <a:spLocks noChangeArrowheads="1"/>
            </p:cNvSpPr>
            <p:nvPr/>
          </p:nvSpPr>
          <p:spPr bwMode="auto">
            <a:xfrm>
              <a:off x="1664" y="1693"/>
              <a:ext cx="1200" cy="65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4" name="Oval 29"/>
            <p:cNvSpPr>
              <a:spLocks noChangeArrowheads="1"/>
            </p:cNvSpPr>
            <p:nvPr/>
          </p:nvSpPr>
          <p:spPr bwMode="auto">
            <a:xfrm>
              <a:off x="2445" y="988"/>
              <a:ext cx="751"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5" name="Oval 30"/>
            <p:cNvSpPr>
              <a:spLocks noChangeArrowheads="1"/>
            </p:cNvSpPr>
            <p:nvPr/>
          </p:nvSpPr>
          <p:spPr bwMode="auto">
            <a:xfrm>
              <a:off x="2560" y="1317"/>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6" name="Oval 31"/>
            <p:cNvSpPr>
              <a:spLocks noChangeArrowheads="1"/>
            </p:cNvSpPr>
            <p:nvPr/>
          </p:nvSpPr>
          <p:spPr bwMode="auto">
            <a:xfrm>
              <a:off x="2488" y="1427"/>
              <a:ext cx="752" cy="81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87" name="Oval 32"/>
            <p:cNvSpPr>
              <a:spLocks noChangeArrowheads="1"/>
            </p:cNvSpPr>
            <p:nvPr/>
          </p:nvSpPr>
          <p:spPr bwMode="auto">
            <a:xfrm>
              <a:off x="1360" y="1176"/>
              <a:ext cx="1547" cy="81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grpSp>
          <p:nvGrpSpPr>
            <p:cNvPr id="88" name="Group 33"/>
            <p:cNvGrpSpPr/>
            <p:nvPr/>
          </p:nvGrpSpPr>
          <p:grpSpPr bwMode="auto">
            <a:xfrm>
              <a:off x="904" y="768"/>
              <a:ext cx="2569" cy="1553"/>
              <a:chOff x="904" y="768"/>
              <a:chExt cx="2569" cy="1553"/>
            </a:xfrm>
            <a:grpFill/>
          </p:grpSpPr>
          <p:sp>
            <p:nvSpPr>
              <p:cNvPr id="89" name="Oval 34"/>
              <p:cNvSpPr>
                <a:spLocks noChangeArrowheads="1"/>
              </p:cNvSpPr>
              <p:nvPr/>
            </p:nvSpPr>
            <p:spPr bwMode="auto">
              <a:xfrm>
                <a:off x="1736" y="768"/>
                <a:ext cx="1027"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0" name="Oval 35"/>
              <p:cNvSpPr>
                <a:spLocks noChangeArrowheads="1"/>
              </p:cNvSpPr>
              <p:nvPr/>
            </p:nvSpPr>
            <p:spPr bwMode="auto">
              <a:xfrm>
                <a:off x="1158" y="941"/>
                <a:ext cx="781"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1" name="Oval 36"/>
              <p:cNvSpPr>
                <a:spLocks noChangeArrowheads="1"/>
              </p:cNvSpPr>
              <p:nvPr/>
            </p:nvSpPr>
            <p:spPr bwMode="auto">
              <a:xfrm>
                <a:off x="912" y="1333"/>
                <a:ext cx="520" cy="50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2" name="Oval 38"/>
              <p:cNvSpPr>
                <a:spLocks noChangeArrowheads="1"/>
              </p:cNvSpPr>
              <p:nvPr/>
            </p:nvSpPr>
            <p:spPr bwMode="auto">
              <a:xfrm>
                <a:off x="1649" y="1662"/>
                <a:ext cx="1200" cy="65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3" name="Oval 39"/>
              <p:cNvSpPr>
                <a:spLocks noChangeArrowheads="1"/>
              </p:cNvSpPr>
              <p:nvPr/>
            </p:nvSpPr>
            <p:spPr bwMode="auto">
              <a:xfrm>
                <a:off x="2430" y="956"/>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4" name="Oval 40"/>
              <p:cNvSpPr>
                <a:spLocks noChangeArrowheads="1"/>
              </p:cNvSpPr>
              <p:nvPr/>
            </p:nvSpPr>
            <p:spPr bwMode="auto">
              <a:xfrm>
                <a:off x="2546" y="1286"/>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5" name="Oval 41"/>
              <p:cNvSpPr>
                <a:spLocks noChangeArrowheads="1"/>
              </p:cNvSpPr>
              <p:nvPr/>
            </p:nvSpPr>
            <p:spPr bwMode="auto">
              <a:xfrm>
                <a:off x="2473" y="1395"/>
                <a:ext cx="752" cy="81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6" name="Oval 42"/>
              <p:cNvSpPr>
                <a:spLocks noChangeArrowheads="1"/>
              </p:cNvSpPr>
              <p:nvPr/>
            </p:nvSpPr>
            <p:spPr bwMode="auto">
              <a:xfrm>
                <a:off x="1346" y="1144"/>
                <a:ext cx="1547" cy="81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97" name="Oval 37"/>
              <p:cNvSpPr>
                <a:spLocks noChangeArrowheads="1"/>
              </p:cNvSpPr>
              <p:nvPr/>
            </p:nvSpPr>
            <p:spPr bwMode="auto">
              <a:xfrm>
                <a:off x="904" y="1175"/>
                <a:ext cx="922" cy="66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IPv6 </a:t>
                </a:r>
                <a:r>
                  <a:rPr kumimoji="0" lang="zh-CN" altLang="en-US"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隧道</a:t>
                </a:r>
                <a:endParaRPr kumimoji="0" lang="zh-CN" altLang="en-US" sz="10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8" name="Oval 37"/>
              <p:cNvSpPr>
                <a:spLocks noChangeArrowheads="1"/>
              </p:cNvSpPr>
              <p:nvPr/>
            </p:nvSpPr>
            <p:spPr bwMode="auto">
              <a:xfrm>
                <a:off x="1776" y="1175"/>
                <a:ext cx="984" cy="72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IPv6 </a:t>
                </a:r>
                <a:r>
                  <a:rPr kumimoji="0" lang="zh-CN" altLang="en-US"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隧道</a:t>
                </a:r>
                <a:endParaRPr kumimoji="0" lang="zh-CN" altLang="en-US" sz="10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9" name="Oval 37"/>
              <p:cNvSpPr>
                <a:spLocks noChangeArrowheads="1"/>
              </p:cNvSpPr>
              <p:nvPr/>
            </p:nvSpPr>
            <p:spPr bwMode="auto">
              <a:xfrm>
                <a:off x="2533" y="1175"/>
                <a:ext cx="940" cy="7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IPv6 </a:t>
                </a:r>
                <a:r>
                  <a:rPr kumimoji="0" lang="zh-CN" altLang="en-US" sz="105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隧道</a:t>
                </a:r>
                <a:endParaRPr kumimoji="0" lang="zh-CN" altLang="en-US" sz="10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sp>
        <p:nvSpPr>
          <p:cNvPr id="122887" name="Line 44"/>
          <p:cNvSpPr/>
          <p:nvPr/>
        </p:nvSpPr>
        <p:spPr>
          <a:xfrm>
            <a:off x="1824038" y="3078163"/>
            <a:ext cx="5648325" cy="0"/>
          </a:xfrm>
          <a:prstGeom prst="line">
            <a:avLst/>
          </a:prstGeom>
          <a:ln w="28575" cap="flat" cmpd="sng">
            <a:solidFill>
              <a:srgbClr val="0000FF"/>
            </a:solidFill>
            <a:prstDash val="solid"/>
            <a:headEnd type="none" w="med" len="med"/>
            <a:tailEnd type="none" w="med" len="med"/>
          </a:ln>
        </p:spPr>
      </p:sp>
      <p:sp>
        <p:nvSpPr>
          <p:cNvPr id="122888" name="Text Box 51"/>
          <p:cNvSpPr txBox="1"/>
          <p:nvPr/>
        </p:nvSpPr>
        <p:spPr>
          <a:xfrm>
            <a:off x="1566863" y="2641600"/>
            <a:ext cx="520700"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IPv6</a:t>
            </a:r>
            <a:endParaRPr lang="en-US" altLang="zh-CN" sz="1200" b="1" dirty="0">
              <a:latin typeface="微软雅黑" panose="020B0503020204020204" pitchFamily="34" charset="-122"/>
              <a:ea typeface="微软雅黑" panose="020B0503020204020204" pitchFamily="34" charset="-122"/>
            </a:endParaRPr>
          </a:p>
        </p:txBody>
      </p:sp>
      <p:sp>
        <p:nvSpPr>
          <p:cNvPr id="122889" name="Text Box 52"/>
          <p:cNvSpPr txBox="1"/>
          <p:nvPr/>
        </p:nvSpPr>
        <p:spPr>
          <a:xfrm>
            <a:off x="7124700" y="2641600"/>
            <a:ext cx="519113"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IPv6</a:t>
            </a:r>
            <a:endParaRPr lang="en-US" altLang="zh-CN" sz="1200" b="1" dirty="0">
              <a:latin typeface="微软雅黑" panose="020B0503020204020204" pitchFamily="34" charset="-122"/>
              <a:ea typeface="微软雅黑" panose="020B0503020204020204" pitchFamily="34" charset="-122"/>
            </a:endParaRPr>
          </a:p>
        </p:txBody>
      </p:sp>
      <p:sp>
        <p:nvSpPr>
          <p:cNvPr id="122890" name="Text Box 53"/>
          <p:cNvSpPr txBox="1"/>
          <p:nvPr/>
        </p:nvSpPr>
        <p:spPr>
          <a:xfrm>
            <a:off x="1419225" y="2874963"/>
            <a:ext cx="300038" cy="277812"/>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A</a:t>
            </a:r>
            <a:endParaRPr lang="en-US" altLang="zh-CN" sz="1200" b="1" dirty="0">
              <a:latin typeface="微软雅黑" panose="020B0503020204020204" pitchFamily="34" charset="-122"/>
              <a:ea typeface="微软雅黑" panose="020B0503020204020204" pitchFamily="34" charset="-122"/>
            </a:endParaRPr>
          </a:p>
        </p:txBody>
      </p:sp>
      <p:sp>
        <p:nvSpPr>
          <p:cNvPr id="122891" name="Text Box 58"/>
          <p:cNvSpPr txBox="1"/>
          <p:nvPr/>
        </p:nvSpPr>
        <p:spPr>
          <a:xfrm>
            <a:off x="6988175" y="2840038"/>
            <a:ext cx="271463"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F</a:t>
            </a:r>
            <a:endParaRPr lang="en-US" altLang="zh-CN" sz="1200" b="1" dirty="0">
              <a:latin typeface="微软雅黑" panose="020B0503020204020204" pitchFamily="34" charset="-122"/>
              <a:ea typeface="微软雅黑" panose="020B0503020204020204" pitchFamily="34" charset="-122"/>
            </a:endParaRPr>
          </a:p>
        </p:txBody>
      </p:sp>
      <p:sp>
        <p:nvSpPr>
          <p:cNvPr id="122892" name="Line 59"/>
          <p:cNvSpPr/>
          <p:nvPr/>
        </p:nvSpPr>
        <p:spPr>
          <a:xfrm>
            <a:off x="1771650" y="3414713"/>
            <a:ext cx="639763" cy="0"/>
          </a:xfrm>
          <a:prstGeom prst="line">
            <a:avLst/>
          </a:prstGeom>
          <a:ln w="38100" cap="flat" cmpd="sng">
            <a:solidFill>
              <a:srgbClr val="CC00CC"/>
            </a:solidFill>
            <a:prstDash val="solid"/>
            <a:headEnd type="none" w="med" len="med"/>
            <a:tailEnd type="triangle" w="med" len="lg"/>
          </a:ln>
        </p:spPr>
      </p:sp>
      <p:sp>
        <p:nvSpPr>
          <p:cNvPr id="122893" name="Line 60"/>
          <p:cNvSpPr/>
          <p:nvPr/>
        </p:nvSpPr>
        <p:spPr>
          <a:xfrm>
            <a:off x="3263900" y="3414713"/>
            <a:ext cx="638175" cy="0"/>
          </a:xfrm>
          <a:prstGeom prst="line">
            <a:avLst/>
          </a:prstGeom>
          <a:ln w="38100" cap="flat" cmpd="sng">
            <a:solidFill>
              <a:srgbClr val="CC00CC"/>
            </a:solidFill>
            <a:prstDash val="solid"/>
            <a:headEnd type="none" w="med" len="med"/>
            <a:tailEnd type="triangle" w="med" len="lg"/>
          </a:ln>
        </p:spPr>
      </p:sp>
      <p:sp>
        <p:nvSpPr>
          <p:cNvPr id="122894" name="Line 61"/>
          <p:cNvSpPr/>
          <p:nvPr/>
        </p:nvSpPr>
        <p:spPr>
          <a:xfrm>
            <a:off x="5233988" y="3414713"/>
            <a:ext cx="639762" cy="0"/>
          </a:xfrm>
          <a:prstGeom prst="line">
            <a:avLst/>
          </a:prstGeom>
          <a:ln w="38100" cap="flat" cmpd="sng">
            <a:solidFill>
              <a:srgbClr val="CC00CC"/>
            </a:solidFill>
            <a:prstDash val="solid"/>
            <a:headEnd type="none" w="med" len="med"/>
            <a:tailEnd type="triangle" w="med" len="lg"/>
          </a:ln>
        </p:spPr>
      </p:sp>
      <p:sp>
        <p:nvSpPr>
          <p:cNvPr id="122895" name="Line 62"/>
          <p:cNvSpPr/>
          <p:nvPr/>
        </p:nvSpPr>
        <p:spPr>
          <a:xfrm>
            <a:off x="6673850" y="3414713"/>
            <a:ext cx="638175" cy="0"/>
          </a:xfrm>
          <a:prstGeom prst="line">
            <a:avLst/>
          </a:prstGeom>
          <a:ln w="38100" cap="flat" cmpd="sng">
            <a:solidFill>
              <a:srgbClr val="CC00CC"/>
            </a:solidFill>
            <a:prstDash val="solid"/>
            <a:headEnd type="none" w="med" len="med"/>
            <a:tailEnd type="triangle" w="med" len="lg"/>
          </a:ln>
        </p:spPr>
      </p:sp>
      <p:sp>
        <p:nvSpPr>
          <p:cNvPr id="122896" name="Text Box 63"/>
          <p:cNvSpPr txBox="1"/>
          <p:nvPr/>
        </p:nvSpPr>
        <p:spPr>
          <a:xfrm>
            <a:off x="4484688" y="3808413"/>
            <a:ext cx="331787"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sp>
        <p:nvSpPr>
          <p:cNvPr id="122897" name="Text Box 64"/>
          <p:cNvSpPr txBox="1"/>
          <p:nvPr/>
        </p:nvSpPr>
        <p:spPr>
          <a:xfrm>
            <a:off x="3159125" y="4529138"/>
            <a:ext cx="1027113" cy="277812"/>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IPv4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898" name="Text Box 65"/>
          <p:cNvSpPr txBox="1"/>
          <p:nvPr/>
        </p:nvSpPr>
        <p:spPr>
          <a:xfrm>
            <a:off x="5026025" y="4529138"/>
            <a:ext cx="1027113" cy="277812"/>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IPv4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899" name="Rectangle 80"/>
          <p:cNvSpPr/>
          <p:nvPr/>
        </p:nvSpPr>
        <p:spPr>
          <a:xfrm>
            <a:off x="3197225" y="3513138"/>
            <a:ext cx="906463" cy="104457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00" name="Text Box 81"/>
          <p:cNvSpPr txBox="1"/>
          <p:nvPr/>
        </p:nvSpPr>
        <p:spPr>
          <a:xfrm>
            <a:off x="3197225" y="3513138"/>
            <a:ext cx="971550" cy="769937"/>
          </a:xfrm>
          <a:prstGeom prst="rect">
            <a:avLst/>
          </a:prstGeom>
          <a:noFill/>
          <a:ln w="9525">
            <a:noFill/>
          </a:ln>
        </p:spPr>
        <p:txBody>
          <a:bodyPr>
            <a:spAutoFit/>
          </a:bodyPr>
          <a:p>
            <a:pPr>
              <a:buNone/>
            </a:pPr>
            <a:r>
              <a:rPr lang="zh-CN" altLang="en-US" sz="1100" b="1" dirty="0">
                <a:latin typeface="微软雅黑" panose="020B0503020204020204" pitchFamily="34" charset="-122"/>
                <a:ea typeface="微软雅黑" panose="020B0503020204020204" pitchFamily="34" charset="-122"/>
              </a:rPr>
              <a:t>源地址：</a:t>
            </a:r>
            <a:r>
              <a:rPr lang="en-US" altLang="zh-CN" sz="1100" b="1" dirty="0">
                <a:latin typeface="微软雅黑" panose="020B0503020204020204" pitchFamily="34" charset="-122"/>
                <a:ea typeface="微软雅黑" panose="020B0503020204020204" pitchFamily="34" charset="-122"/>
              </a:rPr>
              <a:t>B</a:t>
            </a:r>
            <a:endParaRPr lang="en-US" altLang="zh-CN" sz="1100" b="1" dirty="0">
              <a:latin typeface="微软雅黑" panose="020B0503020204020204" pitchFamily="34" charset="-122"/>
              <a:ea typeface="微软雅黑" panose="020B0503020204020204" pitchFamily="34" charset="-122"/>
            </a:endParaRPr>
          </a:p>
          <a:p>
            <a:pPr>
              <a:buNone/>
            </a:pPr>
            <a:r>
              <a:rPr lang="zh-CN" altLang="en-US" sz="1100" b="1" dirty="0">
                <a:latin typeface="微软雅黑" panose="020B0503020204020204" pitchFamily="34" charset="-122"/>
                <a:ea typeface="微软雅黑" panose="020B0503020204020204" pitchFamily="34" charset="-122"/>
              </a:rPr>
              <a:t>目的地址：</a:t>
            </a:r>
            <a:r>
              <a:rPr lang="en-US" altLang="zh-CN" sz="1100" b="1" dirty="0">
                <a:latin typeface="微软雅黑" panose="020B0503020204020204" pitchFamily="34" charset="-122"/>
                <a:ea typeface="微软雅黑" panose="020B0503020204020204" pitchFamily="34" charset="-122"/>
              </a:rPr>
              <a:t>E</a:t>
            </a:r>
            <a:endParaRPr lang="en-US" altLang="zh-CN" sz="1100" b="1" dirty="0">
              <a:latin typeface="微软雅黑" panose="020B0503020204020204" pitchFamily="34" charset="-122"/>
              <a:ea typeface="微软雅黑" panose="020B0503020204020204" pitchFamily="34" charset="-122"/>
            </a:endParaRPr>
          </a:p>
          <a:p>
            <a:pPr>
              <a:buNone/>
            </a:pPr>
            <a:endParaRPr lang="en-US" altLang="zh-CN" sz="1100" b="1" dirty="0">
              <a:latin typeface="微软雅黑" panose="020B0503020204020204" pitchFamily="34" charset="-122"/>
              <a:ea typeface="微软雅黑" panose="020B0503020204020204" pitchFamily="34" charset="-122"/>
            </a:endParaRPr>
          </a:p>
          <a:p>
            <a:pPr>
              <a:buNone/>
            </a:pPr>
            <a:endParaRPr lang="en-US" altLang="zh-CN" sz="1100" b="1" dirty="0">
              <a:latin typeface="微软雅黑" panose="020B0503020204020204" pitchFamily="34" charset="-122"/>
              <a:ea typeface="微软雅黑" panose="020B0503020204020204" pitchFamily="34" charset="-122"/>
            </a:endParaRPr>
          </a:p>
        </p:txBody>
      </p:sp>
      <p:sp>
        <p:nvSpPr>
          <p:cNvPr id="122901" name="Rectangle 82"/>
          <p:cNvSpPr/>
          <p:nvPr/>
        </p:nvSpPr>
        <p:spPr>
          <a:xfrm>
            <a:off x="3275013" y="3949700"/>
            <a:ext cx="744537" cy="52546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02" name="Text Box 83"/>
          <p:cNvSpPr txBox="1"/>
          <p:nvPr/>
        </p:nvSpPr>
        <p:spPr>
          <a:xfrm>
            <a:off x="3314700" y="3954463"/>
            <a:ext cx="646113" cy="461962"/>
          </a:xfrm>
          <a:prstGeom prst="rect">
            <a:avLst/>
          </a:prstGeom>
          <a:noFill/>
          <a:ln w="9525">
            <a:noFill/>
          </a:ln>
        </p:spPr>
        <p:txBody>
          <a:bodyPr wrap="none">
            <a:spAutoFit/>
          </a:bodyPr>
          <a:p>
            <a:pPr algn="ctr">
              <a:buNone/>
            </a:pPr>
            <a:r>
              <a:rPr lang="en-US" altLang="zh-CN" sz="1200" b="1" dirty="0">
                <a:latin typeface="微软雅黑" panose="020B0503020204020204" pitchFamily="34" charset="-122"/>
                <a:ea typeface="微软雅黑" panose="020B0503020204020204" pitchFamily="34" charset="-122"/>
              </a:rPr>
              <a:t>IPv6</a:t>
            </a:r>
            <a:endParaRPr lang="en-US" altLang="zh-CN" sz="1200" b="1" dirty="0">
              <a:latin typeface="微软雅黑" panose="020B0503020204020204" pitchFamily="34" charset="-122"/>
              <a:ea typeface="微软雅黑" panose="020B0503020204020204" pitchFamily="34" charset="-122"/>
            </a:endParaRPr>
          </a:p>
          <a:p>
            <a:pPr algn="ctr">
              <a:buNone/>
            </a:pP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903" name="Text Box 88"/>
          <p:cNvSpPr txBox="1"/>
          <p:nvPr/>
        </p:nvSpPr>
        <p:spPr>
          <a:xfrm>
            <a:off x="5822950" y="2455863"/>
            <a:ext cx="927100" cy="460375"/>
          </a:xfrm>
          <a:prstGeom prst="rect">
            <a:avLst/>
          </a:prstGeom>
          <a:noFill/>
          <a:ln w="9525">
            <a:noFill/>
          </a:ln>
        </p:spPr>
        <p:txBody>
          <a:bodyPr wrap="none">
            <a:spAutoFit/>
          </a:bodyPr>
          <a:p>
            <a:pPr algn="ctr">
              <a:buNone/>
            </a:pPr>
            <a:r>
              <a:rPr lang="zh-CN" altLang="en-US" sz="1200" b="1" dirty="0">
                <a:latin typeface="微软雅黑" panose="020B0503020204020204" pitchFamily="34" charset="-122"/>
                <a:ea typeface="微软雅黑" panose="020B0503020204020204" pitchFamily="34" charset="-122"/>
              </a:rPr>
              <a:t>双协议栈</a:t>
            </a:r>
            <a:endParaRPr lang="zh-CN" altLang="en-US" sz="1200" b="1" dirty="0">
              <a:latin typeface="微软雅黑" panose="020B0503020204020204" pitchFamily="34" charset="-122"/>
              <a:ea typeface="微软雅黑" panose="020B0503020204020204" pitchFamily="34" charset="-122"/>
            </a:endParaRPr>
          </a:p>
          <a:p>
            <a:pPr algn="ctr">
              <a:buNone/>
            </a:pPr>
            <a:r>
              <a:rPr lang="en-US" altLang="zh-CN" sz="1200" b="1" dirty="0">
                <a:latin typeface="微软雅黑" panose="020B0503020204020204" pitchFamily="34" charset="-122"/>
                <a:ea typeface="微软雅黑" panose="020B0503020204020204" pitchFamily="34" charset="-122"/>
              </a:rPr>
              <a:t>IPv6/IPv4</a:t>
            </a:r>
            <a:endParaRPr lang="en-US" altLang="zh-CN" sz="1200" b="1" dirty="0">
              <a:latin typeface="微软雅黑" panose="020B0503020204020204" pitchFamily="34" charset="-122"/>
              <a:ea typeface="微软雅黑" panose="020B0503020204020204" pitchFamily="34" charset="-122"/>
            </a:endParaRPr>
          </a:p>
        </p:txBody>
      </p:sp>
      <p:sp>
        <p:nvSpPr>
          <p:cNvPr id="122904" name="Rectangle 90"/>
          <p:cNvSpPr/>
          <p:nvPr/>
        </p:nvSpPr>
        <p:spPr>
          <a:xfrm>
            <a:off x="1652588" y="3513138"/>
            <a:ext cx="906462" cy="104457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05" name="Text Box 91"/>
          <p:cNvSpPr txBox="1"/>
          <p:nvPr/>
        </p:nvSpPr>
        <p:spPr>
          <a:xfrm>
            <a:off x="1652588" y="3538538"/>
            <a:ext cx="1104900" cy="1028700"/>
          </a:xfrm>
          <a:prstGeom prst="rect">
            <a:avLst/>
          </a:prstGeom>
          <a:noFill/>
          <a:ln w="9525">
            <a:noFill/>
          </a:ln>
        </p:spPr>
        <p:txBody>
          <a:bodyPr>
            <a:spAutoFit/>
          </a:bodyPr>
          <a:p>
            <a:pPr>
              <a:buNone/>
            </a:pPr>
            <a:r>
              <a:rPr lang="zh-CN" altLang="en-US" sz="1100" b="1" dirty="0">
                <a:solidFill>
                  <a:schemeClr val="bg1"/>
                </a:solidFill>
                <a:latin typeface="微软雅黑" panose="020B0503020204020204" pitchFamily="34" charset="-122"/>
                <a:ea typeface="微软雅黑" panose="020B0503020204020204" pitchFamily="34" charset="-122"/>
              </a:rPr>
              <a:t>流标号：</a:t>
            </a:r>
            <a:r>
              <a:rPr lang="en-US" altLang="zh-CN" sz="1100" b="1" dirty="0">
                <a:solidFill>
                  <a:schemeClr val="bg1"/>
                </a:solidFill>
                <a:latin typeface="微软雅黑" panose="020B0503020204020204" pitchFamily="34" charset="-122"/>
                <a:ea typeface="微软雅黑" panose="020B0503020204020204" pitchFamily="34" charset="-122"/>
              </a:rPr>
              <a:t>X</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zh-CN" altLang="en-US" sz="1100" b="1" dirty="0">
                <a:solidFill>
                  <a:schemeClr val="bg1"/>
                </a:solidFill>
                <a:latin typeface="微软雅黑" panose="020B0503020204020204" pitchFamily="34" charset="-122"/>
                <a:ea typeface="微软雅黑" panose="020B0503020204020204" pitchFamily="34" charset="-122"/>
              </a:rPr>
              <a:t>源地址：</a:t>
            </a:r>
            <a:r>
              <a:rPr lang="en-US" altLang="zh-CN" sz="1100" b="1" dirty="0">
                <a:solidFill>
                  <a:schemeClr val="bg1"/>
                </a:solidFill>
                <a:latin typeface="微软雅黑" panose="020B0503020204020204" pitchFamily="34" charset="-122"/>
                <a:ea typeface="微软雅黑" panose="020B0503020204020204" pitchFamily="34" charset="-122"/>
              </a:rPr>
              <a:t>A</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zh-CN" altLang="en-US" sz="1100" b="1" dirty="0">
                <a:solidFill>
                  <a:schemeClr val="bg1"/>
                </a:solidFill>
                <a:latin typeface="微软雅黑" panose="020B0503020204020204" pitchFamily="34" charset="-122"/>
                <a:ea typeface="微软雅黑" panose="020B0503020204020204" pitchFamily="34" charset="-122"/>
              </a:rPr>
              <a:t>目的地址：</a:t>
            </a:r>
            <a:r>
              <a:rPr lang="en-US" altLang="zh-CN" sz="1100" b="1" dirty="0">
                <a:solidFill>
                  <a:schemeClr val="bg1"/>
                </a:solidFill>
                <a:latin typeface="微软雅黑" panose="020B0503020204020204" pitchFamily="34" charset="-122"/>
                <a:ea typeface="微软雅黑" panose="020B0503020204020204" pitchFamily="34" charset="-122"/>
              </a:rPr>
              <a:t>F</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en-US" altLang="zh-CN" sz="1100" b="1" dirty="0">
                <a:solidFill>
                  <a:schemeClr val="bg1"/>
                </a:solidFill>
                <a:latin typeface="微软雅黑" panose="020B0503020204020204" pitchFamily="34" charset="-122"/>
                <a:ea typeface="微软雅黑" panose="020B0503020204020204" pitchFamily="34" charset="-122"/>
              </a:rPr>
              <a:t>……</a:t>
            </a:r>
            <a:endParaRPr lang="en-US" altLang="zh-CN" sz="1100" b="1" dirty="0">
              <a:solidFill>
                <a:schemeClr val="bg1"/>
              </a:solidFill>
              <a:latin typeface="微软雅黑" panose="020B0503020204020204" pitchFamily="34" charset="-122"/>
              <a:ea typeface="微软雅黑" panose="020B0503020204020204" pitchFamily="34" charset="-122"/>
            </a:endParaRPr>
          </a:p>
          <a:p>
            <a:pPr>
              <a:spcBef>
                <a:spcPts val="700"/>
              </a:spcBef>
              <a:buNone/>
            </a:pPr>
            <a:r>
              <a:rPr lang="en-US" altLang="zh-CN" sz="1100" b="1" dirty="0">
                <a:solidFill>
                  <a:schemeClr val="bg1"/>
                </a:solidFill>
                <a:latin typeface="微软雅黑" panose="020B0503020204020204" pitchFamily="34" charset="-122"/>
                <a:ea typeface="微软雅黑" panose="020B0503020204020204" pitchFamily="34" charset="-122"/>
              </a:rPr>
              <a:t>   </a:t>
            </a:r>
            <a:r>
              <a:rPr lang="zh-CN" altLang="en-US" sz="1100" b="1" dirty="0">
                <a:solidFill>
                  <a:schemeClr val="bg1"/>
                </a:solidFill>
                <a:latin typeface="微软雅黑" panose="020B0503020204020204" pitchFamily="34" charset="-122"/>
                <a:ea typeface="微软雅黑" panose="020B0503020204020204" pitchFamily="34" charset="-122"/>
              </a:rPr>
              <a:t>数据部分</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22906" name="Text Box 92"/>
          <p:cNvSpPr txBox="1"/>
          <p:nvPr/>
        </p:nvSpPr>
        <p:spPr>
          <a:xfrm>
            <a:off x="1584325" y="4548188"/>
            <a:ext cx="1028700"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IPv6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907" name="Line 93"/>
          <p:cNvSpPr/>
          <p:nvPr/>
        </p:nvSpPr>
        <p:spPr>
          <a:xfrm>
            <a:off x="1665288" y="4302125"/>
            <a:ext cx="874712" cy="0"/>
          </a:xfrm>
          <a:prstGeom prst="line">
            <a:avLst/>
          </a:prstGeom>
          <a:ln w="9525" cap="flat" cmpd="sng">
            <a:solidFill>
              <a:schemeClr val="tx1"/>
            </a:solidFill>
            <a:prstDash val="solid"/>
            <a:headEnd type="none" w="med" len="med"/>
            <a:tailEnd type="none" w="med" len="med"/>
          </a:ln>
        </p:spPr>
      </p:sp>
      <p:sp>
        <p:nvSpPr>
          <p:cNvPr id="122908" name="Line 94"/>
          <p:cNvSpPr/>
          <p:nvPr/>
        </p:nvSpPr>
        <p:spPr>
          <a:xfrm>
            <a:off x="2570163" y="3538538"/>
            <a:ext cx="693737" cy="407987"/>
          </a:xfrm>
          <a:prstGeom prst="line">
            <a:avLst/>
          </a:prstGeom>
          <a:ln w="19050" cap="flat" cmpd="sng">
            <a:solidFill>
              <a:schemeClr val="tx1"/>
            </a:solidFill>
            <a:prstDash val="dash"/>
            <a:headEnd type="none" w="med" len="med"/>
            <a:tailEnd type="none" w="med" len="med"/>
          </a:ln>
        </p:spPr>
      </p:sp>
      <p:sp>
        <p:nvSpPr>
          <p:cNvPr id="122909" name="Line 95"/>
          <p:cNvSpPr/>
          <p:nvPr/>
        </p:nvSpPr>
        <p:spPr>
          <a:xfrm flipV="1">
            <a:off x="2570163" y="4475163"/>
            <a:ext cx="704850" cy="104775"/>
          </a:xfrm>
          <a:prstGeom prst="line">
            <a:avLst/>
          </a:prstGeom>
          <a:ln w="19050" cap="flat" cmpd="sng">
            <a:solidFill>
              <a:schemeClr val="tx1"/>
            </a:solidFill>
            <a:prstDash val="dash"/>
            <a:headEnd type="none" w="med" len="med"/>
            <a:tailEnd type="none" w="med" len="med"/>
          </a:ln>
        </p:spPr>
      </p:sp>
      <p:sp>
        <p:nvSpPr>
          <p:cNvPr id="122910" name="Rectangle 96"/>
          <p:cNvSpPr/>
          <p:nvPr/>
        </p:nvSpPr>
        <p:spPr>
          <a:xfrm>
            <a:off x="6513513" y="3513138"/>
            <a:ext cx="906462" cy="104457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11" name="Text Box 97"/>
          <p:cNvSpPr txBox="1"/>
          <p:nvPr/>
        </p:nvSpPr>
        <p:spPr>
          <a:xfrm>
            <a:off x="6513513" y="3538538"/>
            <a:ext cx="995362" cy="1028700"/>
          </a:xfrm>
          <a:prstGeom prst="rect">
            <a:avLst/>
          </a:prstGeom>
          <a:noFill/>
          <a:ln w="9525">
            <a:noFill/>
          </a:ln>
        </p:spPr>
        <p:txBody>
          <a:bodyPr>
            <a:spAutoFit/>
          </a:bodyPr>
          <a:p>
            <a:pPr>
              <a:buNone/>
            </a:pPr>
            <a:r>
              <a:rPr lang="zh-CN" altLang="en-US" sz="1100" b="1" dirty="0">
                <a:solidFill>
                  <a:schemeClr val="bg1"/>
                </a:solidFill>
                <a:latin typeface="微软雅黑" panose="020B0503020204020204" pitchFamily="34" charset="-122"/>
                <a:ea typeface="微软雅黑" panose="020B0503020204020204" pitchFamily="34" charset="-122"/>
              </a:rPr>
              <a:t>流标号：</a:t>
            </a:r>
            <a:r>
              <a:rPr lang="en-US" altLang="zh-CN" sz="1100" b="1" dirty="0">
                <a:solidFill>
                  <a:schemeClr val="bg1"/>
                </a:solidFill>
                <a:latin typeface="微软雅黑" panose="020B0503020204020204" pitchFamily="34" charset="-122"/>
                <a:ea typeface="微软雅黑" panose="020B0503020204020204" pitchFamily="34" charset="-122"/>
              </a:rPr>
              <a:t>X</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zh-CN" altLang="en-US" sz="1100" b="1" dirty="0">
                <a:solidFill>
                  <a:schemeClr val="bg1"/>
                </a:solidFill>
                <a:latin typeface="微软雅黑" panose="020B0503020204020204" pitchFamily="34" charset="-122"/>
                <a:ea typeface="微软雅黑" panose="020B0503020204020204" pitchFamily="34" charset="-122"/>
              </a:rPr>
              <a:t>源地址：</a:t>
            </a:r>
            <a:r>
              <a:rPr lang="en-US" altLang="zh-CN" sz="1100" b="1" dirty="0">
                <a:solidFill>
                  <a:schemeClr val="bg1"/>
                </a:solidFill>
                <a:latin typeface="微软雅黑" panose="020B0503020204020204" pitchFamily="34" charset="-122"/>
                <a:ea typeface="微软雅黑" panose="020B0503020204020204" pitchFamily="34" charset="-122"/>
              </a:rPr>
              <a:t>A</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zh-CN" altLang="en-US" sz="1100" b="1" dirty="0">
                <a:solidFill>
                  <a:schemeClr val="bg1"/>
                </a:solidFill>
                <a:latin typeface="微软雅黑" panose="020B0503020204020204" pitchFamily="34" charset="-122"/>
                <a:ea typeface="微软雅黑" panose="020B0503020204020204" pitchFamily="34" charset="-122"/>
              </a:rPr>
              <a:t>目的地址：</a:t>
            </a:r>
            <a:r>
              <a:rPr lang="en-US" altLang="zh-CN" sz="1100" b="1" dirty="0">
                <a:solidFill>
                  <a:schemeClr val="bg1"/>
                </a:solidFill>
                <a:latin typeface="微软雅黑" panose="020B0503020204020204" pitchFamily="34" charset="-122"/>
                <a:ea typeface="微软雅黑" panose="020B0503020204020204" pitchFamily="34" charset="-122"/>
              </a:rPr>
              <a:t>F</a:t>
            </a:r>
            <a:endParaRPr lang="en-US" altLang="zh-CN" sz="1100" b="1" dirty="0">
              <a:solidFill>
                <a:schemeClr val="bg1"/>
              </a:solidFill>
              <a:latin typeface="微软雅黑" panose="020B0503020204020204" pitchFamily="34" charset="-122"/>
              <a:ea typeface="微软雅黑" panose="020B0503020204020204" pitchFamily="34" charset="-122"/>
            </a:endParaRPr>
          </a:p>
          <a:p>
            <a:pPr>
              <a:buNone/>
            </a:pPr>
            <a:r>
              <a:rPr lang="en-US" altLang="zh-CN" sz="1100" b="1" dirty="0">
                <a:solidFill>
                  <a:schemeClr val="bg1"/>
                </a:solidFill>
                <a:latin typeface="微软雅黑" panose="020B0503020204020204" pitchFamily="34" charset="-122"/>
                <a:ea typeface="微软雅黑" panose="020B0503020204020204" pitchFamily="34" charset="-122"/>
              </a:rPr>
              <a:t>……</a:t>
            </a:r>
            <a:endParaRPr lang="en-US" altLang="zh-CN" sz="1100" b="1" dirty="0">
              <a:solidFill>
                <a:schemeClr val="bg1"/>
              </a:solidFill>
              <a:latin typeface="微软雅黑" panose="020B0503020204020204" pitchFamily="34" charset="-122"/>
              <a:ea typeface="微软雅黑" panose="020B0503020204020204" pitchFamily="34" charset="-122"/>
            </a:endParaRPr>
          </a:p>
          <a:p>
            <a:pPr>
              <a:spcBef>
                <a:spcPts val="700"/>
              </a:spcBef>
              <a:buNone/>
            </a:pPr>
            <a:r>
              <a:rPr lang="en-US" altLang="zh-CN" sz="1100" b="1" dirty="0">
                <a:solidFill>
                  <a:schemeClr val="bg1"/>
                </a:solidFill>
                <a:latin typeface="微软雅黑" panose="020B0503020204020204" pitchFamily="34" charset="-122"/>
                <a:ea typeface="微软雅黑" panose="020B0503020204020204" pitchFamily="34" charset="-122"/>
              </a:rPr>
              <a:t>   </a:t>
            </a:r>
            <a:r>
              <a:rPr lang="zh-CN" altLang="en-US" sz="1100" b="1" dirty="0">
                <a:solidFill>
                  <a:schemeClr val="bg1"/>
                </a:solidFill>
                <a:latin typeface="微软雅黑" panose="020B0503020204020204" pitchFamily="34" charset="-122"/>
                <a:ea typeface="微软雅黑" panose="020B0503020204020204" pitchFamily="34" charset="-122"/>
              </a:rPr>
              <a:t>数据部分</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22912" name="Text Box 98"/>
          <p:cNvSpPr txBox="1"/>
          <p:nvPr/>
        </p:nvSpPr>
        <p:spPr>
          <a:xfrm>
            <a:off x="6462713" y="4543425"/>
            <a:ext cx="1028700"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IPv6 </a:t>
            </a: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913" name="Line 99"/>
          <p:cNvSpPr/>
          <p:nvPr/>
        </p:nvSpPr>
        <p:spPr>
          <a:xfrm>
            <a:off x="6526213" y="4302125"/>
            <a:ext cx="874712" cy="0"/>
          </a:xfrm>
          <a:prstGeom prst="line">
            <a:avLst/>
          </a:prstGeom>
          <a:ln w="9525" cap="flat" cmpd="sng">
            <a:solidFill>
              <a:schemeClr val="tx1"/>
            </a:solidFill>
            <a:prstDash val="solid"/>
            <a:headEnd type="none" w="med" len="med"/>
            <a:tailEnd type="none" w="med" len="med"/>
          </a:ln>
        </p:spPr>
      </p:sp>
      <p:sp>
        <p:nvSpPr>
          <p:cNvPr id="122914" name="Rectangle 100"/>
          <p:cNvSpPr/>
          <p:nvPr/>
        </p:nvSpPr>
        <p:spPr>
          <a:xfrm>
            <a:off x="5062538" y="3513138"/>
            <a:ext cx="906462" cy="104457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15" name="Text Box 101"/>
          <p:cNvSpPr txBox="1"/>
          <p:nvPr/>
        </p:nvSpPr>
        <p:spPr>
          <a:xfrm>
            <a:off x="5062538" y="3513138"/>
            <a:ext cx="971550" cy="769937"/>
          </a:xfrm>
          <a:prstGeom prst="rect">
            <a:avLst/>
          </a:prstGeom>
          <a:noFill/>
          <a:ln w="9525">
            <a:noFill/>
          </a:ln>
        </p:spPr>
        <p:txBody>
          <a:bodyPr>
            <a:spAutoFit/>
          </a:bodyPr>
          <a:p>
            <a:pPr>
              <a:buNone/>
            </a:pPr>
            <a:r>
              <a:rPr lang="zh-CN" altLang="en-US" sz="1100" b="1" dirty="0">
                <a:latin typeface="微软雅黑" panose="020B0503020204020204" pitchFamily="34" charset="-122"/>
                <a:ea typeface="微软雅黑" panose="020B0503020204020204" pitchFamily="34" charset="-122"/>
              </a:rPr>
              <a:t>源地址：</a:t>
            </a:r>
            <a:r>
              <a:rPr lang="en-US" altLang="zh-CN" sz="1100" b="1" dirty="0">
                <a:latin typeface="微软雅黑" panose="020B0503020204020204" pitchFamily="34" charset="-122"/>
                <a:ea typeface="微软雅黑" panose="020B0503020204020204" pitchFamily="34" charset="-122"/>
              </a:rPr>
              <a:t>B</a:t>
            </a:r>
            <a:endParaRPr lang="en-US" altLang="zh-CN" sz="1100" b="1" dirty="0">
              <a:latin typeface="微软雅黑" panose="020B0503020204020204" pitchFamily="34" charset="-122"/>
              <a:ea typeface="微软雅黑" panose="020B0503020204020204" pitchFamily="34" charset="-122"/>
            </a:endParaRPr>
          </a:p>
          <a:p>
            <a:pPr>
              <a:buNone/>
            </a:pPr>
            <a:r>
              <a:rPr lang="zh-CN" altLang="en-US" sz="1100" b="1" dirty="0">
                <a:latin typeface="微软雅黑" panose="020B0503020204020204" pitchFamily="34" charset="-122"/>
                <a:ea typeface="微软雅黑" panose="020B0503020204020204" pitchFamily="34" charset="-122"/>
              </a:rPr>
              <a:t>目的地址：</a:t>
            </a:r>
            <a:r>
              <a:rPr lang="en-US" altLang="zh-CN" sz="1100" b="1" dirty="0">
                <a:latin typeface="微软雅黑" panose="020B0503020204020204" pitchFamily="34" charset="-122"/>
                <a:ea typeface="微软雅黑" panose="020B0503020204020204" pitchFamily="34" charset="-122"/>
              </a:rPr>
              <a:t>E</a:t>
            </a:r>
            <a:endParaRPr lang="en-US" altLang="zh-CN" sz="1100" b="1" dirty="0">
              <a:latin typeface="微软雅黑" panose="020B0503020204020204" pitchFamily="34" charset="-122"/>
              <a:ea typeface="微软雅黑" panose="020B0503020204020204" pitchFamily="34" charset="-122"/>
            </a:endParaRPr>
          </a:p>
          <a:p>
            <a:pPr>
              <a:buNone/>
            </a:pPr>
            <a:endParaRPr lang="en-US" altLang="zh-CN" sz="1100" b="1" dirty="0">
              <a:latin typeface="微软雅黑" panose="020B0503020204020204" pitchFamily="34" charset="-122"/>
              <a:ea typeface="微软雅黑" panose="020B0503020204020204" pitchFamily="34" charset="-122"/>
            </a:endParaRPr>
          </a:p>
          <a:p>
            <a:pPr>
              <a:buNone/>
            </a:pPr>
            <a:endParaRPr lang="en-US" altLang="zh-CN" sz="1100" b="1" dirty="0">
              <a:latin typeface="微软雅黑" panose="020B0503020204020204" pitchFamily="34" charset="-122"/>
              <a:ea typeface="微软雅黑" panose="020B0503020204020204" pitchFamily="34" charset="-122"/>
            </a:endParaRPr>
          </a:p>
        </p:txBody>
      </p:sp>
      <p:sp>
        <p:nvSpPr>
          <p:cNvPr id="122916" name="Rectangle 102"/>
          <p:cNvSpPr/>
          <p:nvPr/>
        </p:nvSpPr>
        <p:spPr>
          <a:xfrm>
            <a:off x="5138738" y="3949700"/>
            <a:ext cx="746125" cy="52546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17" name="Text Box 103"/>
          <p:cNvSpPr txBox="1"/>
          <p:nvPr/>
        </p:nvSpPr>
        <p:spPr>
          <a:xfrm>
            <a:off x="5178425" y="3954463"/>
            <a:ext cx="647700" cy="461962"/>
          </a:xfrm>
          <a:prstGeom prst="rect">
            <a:avLst/>
          </a:prstGeom>
          <a:noFill/>
          <a:ln w="9525">
            <a:noFill/>
          </a:ln>
        </p:spPr>
        <p:txBody>
          <a:bodyPr wrap="none">
            <a:spAutoFit/>
          </a:bodyPr>
          <a:p>
            <a:pPr algn="ctr">
              <a:buNone/>
            </a:pPr>
            <a:r>
              <a:rPr lang="en-US" altLang="zh-CN" sz="1200" b="1" dirty="0">
                <a:latin typeface="微软雅黑" panose="020B0503020204020204" pitchFamily="34" charset="-122"/>
                <a:ea typeface="微软雅黑" panose="020B0503020204020204" pitchFamily="34" charset="-122"/>
              </a:rPr>
              <a:t>IPv6</a:t>
            </a:r>
            <a:endParaRPr lang="en-US" altLang="zh-CN" sz="1200" b="1" dirty="0">
              <a:latin typeface="微软雅黑" panose="020B0503020204020204" pitchFamily="34" charset="-122"/>
              <a:ea typeface="微软雅黑" panose="020B0503020204020204" pitchFamily="34" charset="-122"/>
            </a:endParaRPr>
          </a:p>
          <a:p>
            <a:pPr algn="ctr">
              <a:buNone/>
            </a:pPr>
            <a:r>
              <a:rPr lang="zh-CN" altLang="en-US" sz="1200" b="1" dirty="0">
                <a:latin typeface="微软雅黑" panose="020B0503020204020204" pitchFamily="34" charset="-122"/>
                <a:ea typeface="微软雅黑" panose="020B0503020204020204" pitchFamily="34" charset="-122"/>
              </a:rPr>
              <a:t>数据报</a:t>
            </a:r>
            <a:endParaRPr lang="zh-CN" altLang="en-US" sz="1200" b="1" dirty="0">
              <a:latin typeface="微软雅黑" panose="020B0503020204020204" pitchFamily="34" charset="-122"/>
              <a:ea typeface="微软雅黑" panose="020B0503020204020204" pitchFamily="34" charset="-122"/>
            </a:endParaRPr>
          </a:p>
        </p:txBody>
      </p:sp>
      <p:sp>
        <p:nvSpPr>
          <p:cNvPr id="122918" name="Line 104"/>
          <p:cNvSpPr/>
          <p:nvPr/>
        </p:nvSpPr>
        <p:spPr>
          <a:xfrm flipV="1">
            <a:off x="5884863" y="3522663"/>
            <a:ext cx="644525" cy="423862"/>
          </a:xfrm>
          <a:prstGeom prst="line">
            <a:avLst/>
          </a:prstGeom>
          <a:ln w="19050" cap="flat" cmpd="sng">
            <a:solidFill>
              <a:schemeClr val="tx1"/>
            </a:solidFill>
            <a:prstDash val="dash"/>
            <a:headEnd type="none" w="med" len="med"/>
            <a:tailEnd type="none" w="med" len="med"/>
          </a:ln>
        </p:spPr>
      </p:sp>
      <p:sp>
        <p:nvSpPr>
          <p:cNvPr id="122919" name="Line 105"/>
          <p:cNvSpPr/>
          <p:nvPr/>
        </p:nvSpPr>
        <p:spPr>
          <a:xfrm>
            <a:off x="5884863" y="4475163"/>
            <a:ext cx="615950" cy="100012"/>
          </a:xfrm>
          <a:prstGeom prst="line">
            <a:avLst/>
          </a:prstGeom>
          <a:ln w="19050" cap="flat" cmpd="sng">
            <a:solidFill>
              <a:schemeClr val="tx1"/>
            </a:solidFill>
            <a:prstDash val="dash"/>
            <a:headEnd type="none" w="med" len="med"/>
            <a:tailEnd type="none" w="med" len="med"/>
          </a:ln>
        </p:spPr>
      </p:sp>
      <p:cxnSp>
        <p:nvCxnSpPr>
          <p:cNvPr id="122920" name="直接连接符 136"/>
          <p:cNvCxnSpPr/>
          <p:nvPr/>
        </p:nvCxnSpPr>
        <p:spPr>
          <a:xfrm>
            <a:off x="2944813" y="3071813"/>
            <a:ext cx="3243262" cy="0"/>
          </a:xfrm>
          <a:prstGeom prst="line">
            <a:avLst/>
          </a:prstGeom>
          <a:ln w="76200" cap="flat" cmpd="sng">
            <a:solidFill>
              <a:srgbClr val="CC00CC"/>
            </a:solidFill>
            <a:prstDash val="solid"/>
            <a:headEnd type="none" w="med" len="med"/>
            <a:tailEnd type="none" w="med" len="med"/>
          </a:ln>
        </p:spPr>
      </p:cxnSp>
      <p:sp>
        <p:nvSpPr>
          <p:cNvPr id="122921" name="Text Box 43"/>
          <p:cNvSpPr txBox="1"/>
          <p:nvPr/>
        </p:nvSpPr>
        <p:spPr>
          <a:xfrm>
            <a:off x="4246563" y="2579688"/>
            <a:ext cx="873125" cy="277812"/>
          </a:xfrm>
          <a:prstGeom prst="rect">
            <a:avLst/>
          </a:prstGeom>
          <a:noFill/>
          <a:ln w="9525">
            <a:noFill/>
          </a:ln>
        </p:spPr>
        <p:txBody>
          <a:bodyPr wrap="none">
            <a:spAutoFit/>
          </a:bodyPr>
          <a:p>
            <a:pPr>
              <a:buNone/>
            </a:pPr>
            <a:r>
              <a:rPr lang="en-US" altLang="zh-CN" sz="1200" b="1" dirty="0">
                <a:solidFill>
                  <a:schemeClr val="bg1"/>
                </a:solidFill>
                <a:latin typeface="微软雅黑" panose="020B0503020204020204" pitchFamily="34" charset="-122"/>
                <a:ea typeface="微软雅黑" panose="020B0503020204020204" pitchFamily="34" charset="-122"/>
              </a:rPr>
              <a:t>IPv4 </a:t>
            </a:r>
            <a:r>
              <a:rPr lang="zh-CN" altLang="en-US" sz="1200" b="1" dirty="0">
                <a:solidFill>
                  <a:schemeClr val="bg1"/>
                </a:solidFill>
                <a:latin typeface="微软雅黑" panose="020B0503020204020204" pitchFamily="34" charset="-122"/>
                <a:ea typeface="微软雅黑" panose="020B0503020204020204" pitchFamily="34" charset="-122"/>
              </a:rPr>
              <a:t>网络</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pic>
        <p:nvPicPr>
          <p:cNvPr id="122922" name="Picture 46"/>
          <p:cNvPicPr/>
          <p:nvPr/>
        </p:nvPicPr>
        <p:blipFill>
          <a:blip r:embed="rId1"/>
          <a:stretch>
            <a:fillRect/>
          </a:stretch>
        </p:blipFill>
        <p:spPr>
          <a:xfrm>
            <a:off x="2757488" y="2930525"/>
            <a:ext cx="365125" cy="225425"/>
          </a:xfrm>
          <a:prstGeom prst="rect">
            <a:avLst/>
          </a:prstGeom>
          <a:noFill/>
          <a:ln w="12699">
            <a:noFill/>
          </a:ln>
        </p:spPr>
      </p:pic>
      <p:pic>
        <p:nvPicPr>
          <p:cNvPr id="122923" name="Picture 47"/>
          <p:cNvPicPr/>
          <p:nvPr/>
        </p:nvPicPr>
        <p:blipFill>
          <a:blip r:embed="rId1"/>
          <a:stretch>
            <a:fillRect/>
          </a:stretch>
        </p:blipFill>
        <p:spPr>
          <a:xfrm>
            <a:off x="3965575" y="2930525"/>
            <a:ext cx="363538" cy="225425"/>
          </a:xfrm>
          <a:prstGeom prst="rect">
            <a:avLst/>
          </a:prstGeom>
          <a:noFill/>
          <a:ln w="12699">
            <a:noFill/>
          </a:ln>
        </p:spPr>
      </p:pic>
      <p:pic>
        <p:nvPicPr>
          <p:cNvPr id="122924" name="Picture 48"/>
          <p:cNvPicPr/>
          <p:nvPr/>
        </p:nvPicPr>
        <p:blipFill>
          <a:blip r:embed="rId1"/>
          <a:stretch>
            <a:fillRect/>
          </a:stretch>
        </p:blipFill>
        <p:spPr>
          <a:xfrm>
            <a:off x="4924425" y="2930525"/>
            <a:ext cx="363538" cy="225425"/>
          </a:xfrm>
          <a:prstGeom prst="rect">
            <a:avLst/>
          </a:prstGeom>
          <a:noFill/>
          <a:ln w="12699">
            <a:noFill/>
          </a:ln>
        </p:spPr>
      </p:pic>
      <p:pic>
        <p:nvPicPr>
          <p:cNvPr id="122925" name="Picture 49"/>
          <p:cNvPicPr/>
          <p:nvPr/>
        </p:nvPicPr>
        <p:blipFill>
          <a:blip r:embed="rId1"/>
          <a:stretch>
            <a:fillRect/>
          </a:stretch>
        </p:blipFill>
        <p:spPr>
          <a:xfrm>
            <a:off x="6067425" y="2930525"/>
            <a:ext cx="363538" cy="225425"/>
          </a:xfrm>
          <a:prstGeom prst="rect">
            <a:avLst/>
          </a:prstGeom>
          <a:noFill/>
          <a:ln w="12699">
            <a:noFill/>
          </a:ln>
        </p:spPr>
      </p:pic>
      <p:sp>
        <p:nvSpPr>
          <p:cNvPr id="122926" name="Text Box 54"/>
          <p:cNvSpPr txBox="1"/>
          <p:nvPr/>
        </p:nvSpPr>
        <p:spPr>
          <a:xfrm>
            <a:off x="2532063" y="2847975"/>
            <a:ext cx="290512" cy="276225"/>
          </a:xfrm>
          <a:prstGeom prst="rect">
            <a:avLst/>
          </a:prstGeom>
          <a:noFill/>
          <a:ln w="9525">
            <a:noFill/>
          </a:ln>
        </p:spPr>
        <p:txBody>
          <a:bodyPr wrap="none">
            <a:spAutoFit/>
          </a:bodyPr>
          <a:p>
            <a:pPr>
              <a:buNone/>
            </a:pPr>
            <a:r>
              <a:rPr lang="en-US" altLang="zh-CN" sz="1200" b="1" dirty="0">
                <a:solidFill>
                  <a:srgbClr val="C00000"/>
                </a:solidFill>
                <a:latin typeface="微软雅黑" panose="020B0503020204020204" pitchFamily="34" charset="-122"/>
                <a:ea typeface="微软雅黑" panose="020B0503020204020204" pitchFamily="34" charset="-122"/>
              </a:rPr>
              <a:t>B</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22927" name="Text Box 55"/>
          <p:cNvSpPr txBox="1"/>
          <p:nvPr/>
        </p:nvSpPr>
        <p:spPr>
          <a:xfrm>
            <a:off x="3995738" y="2703513"/>
            <a:ext cx="288925"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C</a:t>
            </a:r>
            <a:endParaRPr lang="en-US" altLang="zh-CN" sz="1200" b="1" dirty="0">
              <a:latin typeface="微软雅黑" panose="020B0503020204020204" pitchFamily="34" charset="-122"/>
              <a:ea typeface="微软雅黑" panose="020B0503020204020204" pitchFamily="34" charset="-122"/>
            </a:endParaRPr>
          </a:p>
        </p:txBody>
      </p:sp>
      <p:sp>
        <p:nvSpPr>
          <p:cNvPr id="122928" name="Text Box 56"/>
          <p:cNvSpPr txBox="1"/>
          <p:nvPr/>
        </p:nvSpPr>
        <p:spPr>
          <a:xfrm>
            <a:off x="4953000" y="2703513"/>
            <a:ext cx="306388" cy="276225"/>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D</a:t>
            </a:r>
            <a:endParaRPr lang="en-US" altLang="zh-CN" sz="1200" b="1" dirty="0">
              <a:latin typeface="微软雅黑" panose="020B0503020204020204" pitchFamily="34" charset="-122"/>
              <a:ea typeface="微软雅黑" panose="020B0503020204020204" pitchFamily="34" charset="-122"/>
            </a:endParaRPr>
          </a:p>
        </p:txBody>
      </p:sp>
      <p:sp>
        <p:nvSpPr>
          <p:cNvPr id="122929" name="Text Box 57"/>
          <p:cNvSpPr txBox="1"/>
          <p:nvPr/>
        </p:nvSpPr>
        <p:spPr>
          <a:xfrm>
            <a:off x="6357938" y="2836863"/>
            <a:ext cx="273050" cy="277812"/>
          </a:xfrm>
          <a:prstGeom prst="rect">
            <a:avLst/>
          </a:prstGeom>
          <a:noFill/>
          <a:ln w="9525">
            <a:noFill/>
          </a:ln>
        </p:spPr>
        <p:txBody>
          <a:bodyPr wrap="none">
            <a:spAutoFit/>
          </a:bodyPr>
          <a:p>
            <a:pPr>
              <a:buNone/>
            </a:pPr>
            <a:r>
              <a:rPr lang="en-US" altLang="zh-CN" sz="1200" b="1" dirty="0">
                <a:solidFill>
                  <a:srgbClr val="C00000"/>
                </a:solidFill>
                <a:latin typeface="微软雅黑" panose="020B0503020204020204" pitchFamily="34" charset="-122"/>
                <a:ea typeface="微软雅黑" panose="020B0503020204020204" pitchFamily="34" charset="-122"/>
              </a:rPr>
              <a:t>E</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22930" name="Text Box 87"/>
          <p:cNvSpPr txBox="1"/>
          <p:nvPr/>
        </p:nvSpPr>
        <p:spPr>
          <a:xfrm>
            <a:off x="2439988" y="2454275"/>
            <a:ext cx="927100" cy="461963"/>
          </a:xfrm>
          <a:prstGeom prst="rect">
            <a:avLst/>
          </a:prstGeom>
          <a:noFill/>
          <a:ln w="9525">
            <a:noFill/>
          </a:ln>
        </p:spPr>
        <p:txBody>
          <a:bodyPr wrap="none">
            <a:spAutoFit/>
          </a:bodyPr>
          <a:p>
            <a:pPr algn="ctr">
              <a:buNone/>
            </a:pPr>
            <a:r>
              <a:rPr lang="zh-CN" altLang="en-US" sz="1200" b="1" dirty="0">
                <a:latin typeface="微软雅黑" panose="020B0503020204020204" pitchFamily="34" charset="-122"/>
                <a:ea typeface="微软雅黑" panose="020B0503020204020204" pitchFamily="34" charset="-122"/>
              </a:rPr>
              <a:t>双协议栈</a:t>
            </a:r>
            <a:endParaRPr lang="zh-CN" altLang="en-US" sz="1200" b="1" dirty="0">
              <a:latin typeface="微软雅黑" panose="020B0503020204020204" pitchFamily="34" charset="-122"/>
              <a:ea typeface="微软雅黑" panose="020B0503020204020204" pitchFamily="34" charset="-122"/>
            </a:endParaRPr>
          </a:p>
          <a:p>
            <a:pPr algn="ctr">
              <a:buNone/>
            </a:pPr>
            <a:r>
              <a:rPr lang="en-US" altLang="zh-CN" sz="1200" b="1" dirty="0">
                <a:latin typeface="微软雅黑" panose="020B0503020204020204" pitchFamily="34" charset="-122"/>
                <a:ea typeface="微软雅黑" panose="020B0503020204020204" pitchFamily="34" charset="-122"/>
              </a:rPr>
              <a:t>IPv6/IPv4</a:t>
            </a:r>
            <a:endParaRPr lang="en-US" altLang="zh-CN" sz="1200" b="1" dirty="0">
              <a:latin typeface="微软雅黑" panose="020B0503020204020204" pitchFamily="34" charset="-122"/>
              <a:ea typeface="微软雅黑" panose="020B0503020204020204" pitchFamily="34" charset="-122"/>
            </a:endParaRPr>
          </a:p>
        </p:txBody>
      </p:sp>
      <p:grpSp>
        <p:nvGrpSpPr>
          <p:cNvPr id="122931" name="组合 147"/>
          <p:cNvGrpSpPr/>
          <p:nvPr/>
        </p:nvGrpSpPr>
        <p:grpSpPr>
          <a:xfrm>
            <a:off x="2903538" y="3211513"/>
            <a:ext cx="3382962" cy="2044700"/>
            <a:chOff x="2922487" y="2420888"/>
            <a:chExt cx="4622801" cy="2590800"/>
          </a:xfrm>
        </p:grpSpPr>
        <p:sp>
          <p:nvSpPr>
            <p:cNvPr id="122940" name="Line 55"/>
            <p:cNvSpPr/>
            <p:nvPr/>
          </p:nvSpPr>
          <p:spPr>
            <a:xfrm>
              <a:off x="2922487" y="2420888"/>
              <a:ext cx="0" cy="2590800"/>
            </a:xfrm>
            <a:prstGeom prst="line">
              <a:avLst/>
            </a:prstGeom>
            <a:ln w="19050" cap="flat" cmpd="sng">
              <a:solidFill>
                <a:srgbClr val="0000FF"/>
              </a:solidFill>
              <a:prstDash val="dash"/>
              <a:headEnd type="none" w="med" len="med"/>
              <a:tailEnd type="none" w="med" len="med"/>
            </a:ln>
          </p:spPr>
        </p:sp>
        <p:sp>
          <p:nvSpPr>
            <p:cNvPr id="122941" name="Line 56"/>
            <p:cNvSpPr/>
            <p:nvPr/>
          </p:nvSpPr>
          <p:spPr>
            <a:xfrm>
              <a:off x="7545288" y="2420888"/>
              <a:ext cx="0" cy="2590800"/>
            </a:xfrm>
            <a:prstGeom prst="line">
              <a:avLst/>
            </a:prstGeom>
            <a:ln w="19050" cap="flat" cmpd="sng">
              <a:solidFill>
                <a:srgbClr val="0000FF"/>
              </a:solidFill>
              <a:prstDash val="dash"/>
              <a:headEnd type="none" w="med" len="med"/>
              <a:tailEnd type="none" w="med" len="med"/>
            </a:ln>
          </p:spPr>
        </p:sp>
      </p:grpSp>
      <p:sp>
        <p:nvSpPr>
          <p:cNvPr id="122932" name="Line 70"/>
          <p:cNvSpPr/>
          <p:nvPr/>
        </p:nvSpPr>
        <p:spPr>
          <a:xfrm>
            <a:off x="2913063" y="5053013"/>
            <a:ext cx="3332162" cy="0"/>
          </a:xfrm>
          <a:prstGeom prst="line">
            <a:avLst/>
          </a:prstGeom>
          <a:ln w="19050" cap="flat" cmpd="sng">
            <a:solidFill>
              <a:srgbClr val="0000FF"/>
            </a:solidFill>
            <a:prstDash val="solid"/>
            <a:headEnd type="triangle" w="med" len="lg"/>
            <a:tailEnd type="triangle" w="med" len="lg"/>
          </a:ln>
        </p:spPr>
      </p:sp>
      <p:sp>
        <p:nvSpPr>
          <p:cNvPr id="122933" name="Text Box 66"/>
          <p:cNvSpPr txBox="1"/>
          <p:nvPr/>
        </p:nvSpPr>
        <p:spPr>
          <a:xfrm>
            <a:off x="4191000" y="4914900"/>
            <a:ext cx="989013" cy="276225"/>
          </a:xfrm>
          <a:prstGeom prst="rect">
            <a:avLst/>
          </a:prstGeom>
          <a:solidFill>
            <a:srgbClr val="C3E3F9"/>
          </a:solidFill>
          <a:ln w="9525">
            <a:noFill/>
          </a:ln>
        </p:spPr>
        <p:txBody>
          <a:bodyPr>
            <a:spAutoFit/>
          </a:bodyPr>
          <a:p>
            <a:pPr algn="ctr">
              <a:buNone/>
            </a:pPr>
            <a:r>
              <a:rPr lang="en-US" altLang="zh-CN" sz="1200" b="1" dirty="0">
                <a:solidFill>
                  <a:srgbClr val="0000FF"/>
                </a:solidFill>
                <a:latin typeface="微软雅黑" panose="020B0503020204020204" pitchFamily="34" charset="-122"/>
                <a:ea typeface="微软雅黑" panose="020B0503020204020204" pitchFamily="34" charset="-122"/>
              </a:rPr>
              <a:t>IPv4 </a:t>
            </a:r>
            <a:r>
              <a:rPr lang="zh-CN" altLang="en-US" sz="1200" b="1" dirty="0">
                <a:solidFill>
                  <a:srgbClr val="0000FF"/>
                </a:solidFill>
                <a:latin typeface="微软雅黑" panose="020B0503020204020204" pitchFamily="34" charset="-122"/>
                <a:ea typeface="微软雅黑" panose="020B0503020204020204" pitchFamily="34" charset="-122"/>
              </a:rPr>
              <a:t>网络 </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pic>
        <p:nvPicPr>
          <p:cNvPr id="122934" name="Picture 246" descr="jisuanji"/>
          <p:cNvPicPr>
            <a:picLocks noChangeAspect="1"/>
          </p:cNvPicPr>
          <p:nvPr/>
        </p:nvPicPr>
        <p:blipFill>
          <a:blip r:embed="rId2"/>
          <a:stretch>
            <a:fillRect/>
          </a:stretch>
        </p:blipFill>
        <p:spPr>
          <a:xfrm>
            <a:off x="1647825" y="2913063"/>
            <a:ext cx="352425" cy="352425"/>
          </a:xfrm>
          <a:prstGeom prst="rect">
            <a:avLst/>
          </a:prstGeom>
          <a:noFill/>
          <a:ln w="9525">
            <a:noFill/>
          </a:ln>
        </p:spPr>
      </p:pic>
      <p:pic>
        <p:nvPicPr>
          <p:cNvPr id="122935" name="Picture 246" descr="jisuanji"/>
          <p:cNvPicPr>
            <a:picLocks noChangeAspect="1"/>
          </p:cNvPicPr>
          <p:nvPr/>
        </p:nvPicPr>
        <p:blipFill>
          <a:blip r:embed="rId2"/>
          <a:stretch>
            <a:fillRect/>
          </a:stretch>
        </p:blipFill>
        <p:spPr>
          <a:xfrm>
            <a:off x="7227888" y="2913063"/>
            <a:ext cx="354012" cy="352425"/>
          </a:xfrm>
          <a:prstGeom prst="rect">
            <a:avLst/>
          </a:prstGeom>
          <a:noFill/>
          <a:ln w="9525">
            <a:noFill/>
          </a:ln>
        </p:spPr>
      </p:pic>
      <p:sp>
        <p:nvSpPr>
          <p:cNvPr id="122936" name="AutoShape 84"/>
          <p:cNvSpPr/>
          <p:nvPr/>
        </p:nvSpPr>
        <p:spPr>
          <a:xfrm>
            <a:off x="2624138" y="4103688"/>
            <a:ext cx="798512" cy="147637"/>
          </a:xfrm>
          <a:prstGeom prst="rightArrow">
            <a:avLst>
              <a:gd name="adj1" fmla="val 50000"/>
              <a:gd name="adj2" fmla="val 124823"/>
            </a:avLst>
          </a:prstGeom>
          <a:solidFill>
            <a:srgbClr val="009900"/>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37" name="AutoShape 106"/>
          <p:cNvSpPr/>
          <p:nvPr/>
        </p:nvSpPr>
        <p:spPr>
          <a:xfrm>
            <a:off x="5826125" y="4103688"/>
            <a:ext cx="703263" cy="147637"/>
          </a:xfrm>
          <a:prstGeom prst="rightArrow">
            <a:avLst>
              <a:gd name="adj1" fmla="val 50000"/>
              <a:gd name="adj2" fmla="val 99194"/>
            </a:avLst>
          </a:prstGeom>
          <a:solidFill>
            <a:srgbClr val="009900"/>
          </a:solidFill>
          <a:ln w="9525" cap="flat" cmpd="sng">
            <a:solidFill>
              <a:schemeClr val="tx1"/>
            </a:solidFill>
            <a:prstDash val="solid"/>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22938" name="AutoShape 5"/>
          <p:cNvSpPr/>
          <p:nvPr/>
        </p:nvSpPr>
        <p:spPr>
          <a:xfrm>
            <a:off x="544513" y="1301750"/>
            <a:ext cx="8054975"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22939" name="Rectangle 6"/>
          <p:cNvSpPr/>
          <p:nvPr/>
        </p:nvSpPr>
        <p:spPr>
          <a:xfrm>
            <a:off x="1941513" y="1268413"/>
            <a:ext cx="5260975"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隧道技术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27088" y="1844675"/>
            <a:ext cx="7848600" cy="353822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典型交换技术包括：</a:t>
            </a:r>
            <a:endPar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电路交换（</a:t>
            </a:r>
            <a:r>
              <a:rPr kumimoji="0" lang="zh-CN" altLang="en-US" sz="3200" b="0"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cs typeface="+mn-cs"/>
              </a:rPr>
              <a:t>与分组交换的区别）</a:t>
            </a:r>
            <a:endPar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分组交换</a:t>
            </a:r>
            <a:r>
              <a:rPr kumimoji="0" lang="zh-CN" altLang="en-US" sz="3200" b="0"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cs typeface="+mn-cs"/>
              </a:rPr>
              <a:t> 两种（虚电路、数据报）</a:t>
            </a:r>
            <a:endPar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报文交换</a:t>
            </a:r>
            <a:endParaRPr kumimoji="0" lang="zh-CN" altLang="en-US" sz="32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0000FF"/>
                </a:solidFill>
                <a:effectLst/>
                <a:uLnTx/>
                <a:uFillTx/>
                <a:latin typeface="Tahoma" panose="020B0604030504040204" pitchFamily="34" charset="0"/>
                <a:ea typeface="宋体" panose="02010600030101010101" pitchFamily="2" charset="-122"/>
                <a:cs typeface="+mn-cs"/>
              </a:rPr>
              <a:t>互联网的核心部分采用</a:t>
            </a:r>
            <a:r>
              <a:rPr kumimoji="0" lang="zh-CN" altLang="en-US" sz="32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分组交换技术（存储转发）。</a:t>
            </a:r>
            <a:endParaRPr kumimoji="0" lang="zh-CN" altLang="en-US" sz="32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694752" y="2121550"/>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4933" name="AutoShape 5"/>
          <p:cNvSpPr/>
          <p:nvPr/>
        </p:nvSpPr>
        <p:spPr>
          <a:xfrm>
            <a:off x="831850" y="1352550"/>
            <a:ext cx="8053388" cy="307975"/>
          </a:xfrm>
          <a:prstGeom prst="roundRect">
            <a:avLst>
              <a:gd name="adj" fmla="val 16667"/>
            </a:avLst>
          </a:prstGeom>
          <a:solidFill>
            <a:srgbClr val="ABEBD7"/>
          </a:solidFill>
          <a:ln w="9525">
            <a:noFill/>
          </a:ln>
        </p:spPr>
        <p:txBody>
          <a:bodyPr wrap="none" anchor="ctr" anchorCtr="0"/>
          <a:p>
            <a:pPr>
              <a:buNone/>
            </a:pPr>
            <a:endParaRPr lang="zh-CN" altLang="en-US" dirty="0">
              <a:latin typeface="Tahoma" panose="020B0604030504040204" pitchFamily="34" charset="0"/>
            </a:endParaRPr>
          </a:p>
        </p:txBody>
      </p:sp>
      <p:sp>
        <p:nvSpPr>
          <p:cNvPr id="124934" name="矩形 3"/>
          <p:cNvSpPr/>
          <p:nvPr/>
        </p:nvSpPr>
        <p:spPr>
          <a:xfrm>
            <a:off x="1081088" y="1311275"/>
            <a:ext cx="4668837" cy="400050"/>
          </a:xfrm>
          <a:prstGeom prst="rect">
            <a:avLst/>
          </a:prstGeom>
          <a:noFill/>
          <a:ln w="9525">
            <a:noFill/>
          </a:ln>
        </p:spPr>
        <p:txBody>
          <a:bodyPr wrap="none">
            <a:spAutoFit/>
          </a:bodyPr>
          <a:p>
            <a:pPr>
              <a:buNone/>
            </a:pPr>
            <a:r>
              <a:rPr lang="zh-CN" altLang="en-US" sz="2000" b="1" dirty="0">
                <a:latin typeface="微软雅黑" panose="020B0503020204020204" pitchFamily="34" charset="-122"/>
                <a:ea typeface="微软雅黑" panose="020B0503020204020204" pitchFamily="34" charset="-122"/>
              </a:rPr>
              <a:t>自治系统 </a:t>
            </a:r>
            <a:r>
              <a:rPr lang="en-US" altLang="zh-CN" sz="2000" b="1" dirty="0">
                <a:latin typeface="微软雅黑" panose="020B0503020204020204" pitchFamily="34" charset="-122"/>
                <a:ea typeface="微软雅黑" panose="020B0503020204020204" pitchFamily="34" charset="-122"/>
              </a:rPr>
              <a:t>AS (Autonomous System) </a:t>
            </a:r>
            <a:endParaRPr lang="zh-CN" altLang="en-US" sz="2000" b="1" dirty="0">
              <a:latin typeface="微软雅黑" panose="020B0503020204020204" pitchFamily="34" charset="-122"/>
              <a:ea typeface="微软雅黑" panose="020B0503020204020204" pitchFamily="34" charset="-122"/>
            </a:endParaRPr>
          </a:p>
        </p:txBody>
      </p:sp>
      <p:grpSp>
        <p:nvGrpSpPr>
          <p:cNvPr id="124935" name="组合 127"/>
          <p:cNvGrpSpPr/>
          <p:nvPr/>
        </p:nvGrpSpPr>
        <p:grpSpPr>
          <a:xfrm>
            <a:off x="1012825" y="2216150"/>
            <a:ext cx="4614863" cy="3173413"/>
            <a:chOff x="862523" y="1132312"/>
            <a:chExt cx="4615393" cy="3173300"/>
          </a:xfrm>
        </p:grpSpPr>
        <p:sp>
          <p:nvSpPr>
            <p:cNvPr id="124938" name="Text Box 7"/>
            <p:cNvSpPr txBox="1"/>
            <p:nvPr/>
          </p:nvSpPr>
          <p:spPr>
            <a:xfrm>
              <a:off x="2183407" y="1644965"/>
              <a:ext cx="419876" cy="307816"/>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R1</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grpSp>
          <p:nvGrpSpPr>
            <p:cNvPr id="124939" name="Group 8"/>
            <p:cNvGrpSpPr/>
            <p:nvPr/>
          </p:nvGrpSpPr>
          <p:grpSpPr>
            <a:xfrm>
              <a:off x="862523" y="2861677"/>
              <a:ext cx="2084903" cy="1443935"/>
              <a:chOff x="672" y="2304"/>
              <a:chExt cx="1872" cy="1290"/>
            </a:xfrm>
          </p:grpSpPr>
          <p:sp>
            <p:nvSpPr>
              <p:cNvPr id="125024" name="Rectangle 9"/>
              <p:cNvSpPr/>
              <p:nvPr/>
            </p:nvSpPr>
            <p:spPr>
              <a:xfrm>
                <a:off x="672" y="2304"/>
                <a:ext cx="1872" cy="1008"/>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25" name="Oval 10"/>
              <p:cNvSpPr/>
              <p:nvPr/>
            </p:nvSpPr>
            <p:spPr>
              <a:xfrm>
                <a:off x="1008" y="2448"/>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5026" name="Group 11"/>
              <p:cNvGrpSpPr/>
              <p:nvPr/>
            </p:nvGrpSpPr>
            <p:grpSpPr>
              <a:xfrm>
                <a:off x="2064" y="2880"/>
                <a:ext cx="320" cy="184"/>
                <a:chOff x="1000" y="3128"/>
                <a:chExt cx="320" cy="184"/>
              </a:xfrm>
            </p:grpSpPr>
            <p:sp>
              <p:nvSpPr>
                <p:cNvPr id="125054" name="AutoShape 12"/>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55" name="Line 13"/>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56" name="Line 14"/>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27" name="Oval 15"/>
              <p:cNvSpPr/>
              <p:nvPr/>
            </p:nvSpPr>
            <p:spPr>
              <a:xfrm>
                <a:off x="960" y="3024"/>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5028" name="Group 17"/>
              <p:cNvGrpSpPr/>
              <p:nvPr/>
            </p:nvGrpSpPr>
            <p:grpSpPr>
              <a:xfrm>
                <a:off x="864" y="2736"/>
                <a:ext cx="240" cy="96"/>
                <a:chOff x="1000" y="3128"/>
                <a:chExt cx="320" cy="184"/>
              </a:xfrm>
            </p:grpSpPr>
            <p:sp>
              <p:nvSpPr>
                <p:cNvPr id="125051" name="AutoShape 18"/>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52" name="Line 19"/>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53" name="Line 20"/>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29" name="Line 21"/>
              <p:cNvSpPr/>
              <p:nvPr/>
            </p:nvSpPr>
            <p:spPr>
              <a:xfrm>
                <a:off x="1200" y="2496"/>
                <a:ext cx="816" cy="0"/>
              </a:xfrm>
              <a:prstGeom prst="line">
                <a:avLst/>
              </a:prstGeom>
              <a:ln w="28575" cap="flat" cmpd="sng">
                <a:solidFill>
                  <a:srgbClr val="00B0F0"/>
                </a:solidFill>
                <a:prstDash val="solid"/>
                <a:miter/>
                <a:headEnd type="none" w="med" len="med"/>
                <a:tailEnd type="none" w="med" len="med"/>
              </a:ln>
            </p:spPr>
          </p:sp>
          <p:sp>
            <p:nvSpPr>
              <p:cNvPr id="125030" name="Line 22"/>
              <p:cNvSpPr/>
              <p:nvPr/>
            </p:nvSpPr>
            <p:spPr>
              <a:xfrm flipH="1">
                <a:off x="1008" y="2544"/>
                <a:ext cx="48" cy="192"/>
              </a:xfrm>
              <a:prstGeom prst="line">
                <a:avLst/>
              </a:prstGeom>
              <a:ln w="28575" cap="flat" cmpd="sng">
                <a:solidFill>
                  <a:srgbClr val="00B0F0"/>
                </a:solidFill>
                <a:prstDash val="solid"/>
                <a:miter/>
                <a:headEnd type="none" w="med" len="med"/>
                <a:tailEnd type="none" w="med" len="med"/>
              </a:ln>
            </p:spPr>
          </p:sp>
          <p:sp>
            <p:nvSpPr>
              <p:cNvPr id="125031" name="Line 23"/>
              <p:cNvSpPr/>
              <p:nvPr/>
            </p:nvSpPr>
            <p:spPr>
              <a:xfrm>
                <a:off x="1008" y="2832"/>
                <a:ext cx="48" cy="192"/>
              </a:xfrm>
              <a:prstGeom prst="line">
                <a:avLst/>
              </a:prstGeom>
              <a:ln w="28575" cap="flat" cmpd="sng">
                <a:solidFill>
                  <a:srgbClr val="00B0F0"/>
                </a:solidFill>
                <a:prstDash val="solid"/>
                <a:miter/>
                <a:headEnd type="none" w="med" len="med"/>
                <a:tailEnd type="none" w="med" len="med"/>
              </a:ln>
            </p:spPr>
          </p:sp>
          <p:sp>
            <p:nvSpPr>
              <p:cNvPr id="125032" name="Line 24"/>
              <p:cNvSpPr/>
              <p:nvPr/>
            </p:nvSpPr>
            <p:spPr>
              <a:xfrm>
                <a:off x="1152" y="3072"/>
                <a:ext cx="336" cy="0"/>
              </a:xfrm>
              <a:prstGeom prst="line">
                <a:avLst/>
              </a:prstGeom>
              <a:ln w="28575" cap="flat" cmpd="sng">
                <a:solidFill>
                  <a:srgbClr val="00B0F0"/>
                </a:solidFill>
                <a:prstDash val="solid"/>
                <a:miter/>
                <a:headEnd type="none" w="med" len="med"/>
                <a:tailEnd type="none" w="med" len="med"/>
              </a:ln>
            </p:spPr>
          </p:sp>
          <p:sp>
            <p:nvSpPr>
              <p:cNvPr id="125033" name="Line 25"/>
              <p:cNvSpPr/>
              <p:nvPr/>
            </p:nvSpPr>
            <p:spPr>
              <a:xfrm flipV="1">
                <a:off x="1680" y="2976"/>
                <a:ext cx="384" cy="96"/>
              </a:xfrm>
              <a:prstGeom prst="line">
                <a:avLst/>
              </a:prstGeom>
              <a:ln w="28575" cap="flat" cmpd="sng">
                <a:solidFill>
                  <a:srgbClr val="00B0F0"/>
                </a:solidFill>
                <a:prstDash val="solid"/>
                <a:miter/>
                <a:headEnd type="none" w="med" len="med"/>
                <a:tailEnd type="none" w="med" len="med"/>
              </a:ln>
            </p:spPr>
          </p:sp>
          <p:sp>
            <p:nvSpPr>
              <p:cNvPr id="125034" name="Oval 26"/>
              <p:cNvSpPr/>
              <p:nvPr/>
            </p:nvSpPr>
            <p:spPr>
              <a:xfrm>
                <a:off x="1296" y="2832"/>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35" name="Oval 27"/>
              <p:cNvSpPr/>
              <p:nvPr/>
            </p:nvSpPr>
            <p:spPr>
              <a:xfrm>
                <a:off x="1488" y="3024"/>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36" name="Line 28"/>
              <p:cNvSpPr/>
              <p:nvPr/>
            </p:nvSpPr>
            <p:spPr>
              <a:xfrm>
                <a:off x="1152" y="2544"/>
                <a:ext cx="192" cy="288"/>
              </a:xfrm>
              <a:prstGeom prst="line">
                <a:avLst/>
              </a:prstGeom>
              <a:ln w="28575" cap="flat" cmpd="sng">
                <a:solidFill>
                  <a:srgbClr val="00B0F0"/>
                </a:solidFill>
                <a:prstDash val="solid"/>
                <a:miter/>
                <a:headEnd type="none" w="med" len="med"/>
                <a:tailEnd type="none" w="med" len="med"/>
              </a:ln>
            </p:spPr>
          </p:sp>
          <p:grpSp>
            <p:nvGrpSpPr>
              <p:cNvPr id="125037" name="Group 29"/>
              <p:cNvGrpSpPr/>
              <p:nvPr/>
            </p:nvGrpSpPr>
            <p:grpSpPr>
              <a:xfrm>
                <a:off x="1152" y="2640"/>
                <a:ext cx="240" cy="96"/>
                <a:chOff x="1000" y="3128"/>
                <a:chExt cx="320" cy="184"/>
              </a:xfrm>
            </p:grpSpPr>
            <p:sp>
              <p:nvSpPr>
                <p:cNvPr id="125048" name="AutoShape 30"/>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49" name="Line 31"/>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50" name="Line 32"/>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38" name="Line 33"/>
              <p:cNvSpPr/>
              <p:nvPr/>
            </p:nvSpPr>
            <p:spPr>
              <a:xfrm flipV="1">
                <a:off x="1488" y="2784"/>
                <a:ext cx="240" cy="96"/>
              </a:xfrm>
              <a:prstGeom prst="line">
                <a:avLst/>
              </a:prstGeom>
              <a:ln w="28575" cap="flat" cmpd="sng">
                <a:solidFill>
                  <a:srgbClr val="00B0F0"/>
                </a:solidFill>
                <a:prstDash val="solid"/>
                <a:miter/>
                <a:headEnd type="none" w="med" len="med"/>
                <a:tailEnd type="none" w="med" len="med"/>
              </a:ln>
            </p:spPr>
          </p:sp>
          <p:sp>
            <p:nvSpPr>
              <p:cNvPr id="125039" name="Line 34"/>
              <p:cNvSpPr/>
              <p:nvPr/>
            </p:nvSpPr>
            <p:spPr>
              <a:xfrm flipH="1">
                <a:off x="1632" y="2544"/>
                <a:ext cx="384" cy="480"/>
              </a:xfrm>
              <a:prstGeom prst="line">
                <a:avLst/>
              </a:prstGeom>
              <a:ln w="28575" cap="flat" cmpd="sng">
                <a:solidFill>
                  <a:srgbClr val="00B0F0"/>
                </a:solidFill>
                <a:prstDash val="solid"/>
                <a:miter/>
                <a:headEnd type="none" w="med" len="med"/>
                <a:tailEnd type="none" w="med" len="med"/>
              </a:ln>
            </p:spPr>
          </p:sp>
          <p:grpSp>
            <p:nvGrpSpPr>
              <p:cNvPr id="125040" name="Group 35"/>
              <p:cNvGrpSpPr/>
              <p:nvPr/>
            </p:nvGrpSpPr>
            <p:grpSpPr>
              <a:xfrm>
                <a:off x="1728" y="2736"/>
                <a:ext cx="240" cy="96"/>
                <a:chOff x="1000" y="3128"/>
                <a:chExt cx="320" cy="184"/>
              </a:xfrm>
            </p:grpSpPr>
            <p:sp>
              <p:nvSpPr>
                <p:cNvPr id="125045" name="AutoShape 36"/>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46" name="Line 37"/>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47" name="Line 38"/>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41" name="Line 39"/>
              <p:cNvSpPr/>
              <p:nvPr/>
            </p:nvSpPr>
            <p:spPr>
              <a:xfrm>
                <a:off x="2064" y="2544"/>
                <a:ext cx="144" cy="336"/>
              </a:xfrm>
              <a:prstGeom prst="line">
                <a:avLst/>
              </a:prstGeom>
              <a:ln w="28575" cap="flat" cmpd="sng">
                <a:solidFill>
                  <a:srgbClr val="00B0F0"/>
                </a:solidFill>
                <a:prstDash val="solid"/>
                <a:miter/>
                <a:headEnd type="none" w="med" len="med"/>
                <a:tailEnd type="none" w="med" len="med"/>
              </a:ln>
            </p:spPr>
          </p:sp>
          <p:sp>
            <p:nvSpPr>
              <p:cNvPr id="125042" name="Text Box 40"/>
              <p:cNvSpPr txBox="1"/>
              <p:nvPr/>
            </p:nvSpPr>
            <p:spPr>
              <a:xfrm>
                <a:off x="1920" y="3041"/>
                <a:ext cx="377" cy="275"/>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R4</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25043" name="Text Box 41"/>
              <p:cNvSpPr txBox="1"/>
              <p:nvPr/>
            </p:nvSpPr>
            <p:spPr>
              <a:xfrm>
                <a:off x="1164" y="3319"/>
                <a:ext cx="811" cy="275"/>
              </a:xfrm>
              <a:prstGeom prst="rect">
                <a:avLst/>
              </a:prstGeom>
              <a:noFill/>
              <a:ln w="9525">
                <a:noFill/>
              </a:ln>
            </p:spPr>
            <p:txBody>
              <a:bodyPr wrap="none">
                <a:spAutoFit/>
              </a:bodyPr>
              <a:p>
                <a:pPr>
                  <a:buNone/>
                </a:pPr>
                <a:r>
                  <a:rPr lang="zh-CN" altLang="en-US" sz="1400" b="1" dirty="0">
                    <a:solidFill>
                      <a:srgbClr val="0000FF"/>
                    </a:solidFill>
                    <a:latin typeface="微软雅黑" panose="020B0503020204020204" pitchFamily="34" charset="-122"/>
                    <a:ea typeface="微软雅黑" panose="020B0503020204020204" pitchFamily="34" charset="-122"/>
                  </a:rPr>
                  <a:t>自治系统</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44" name="Oval 16"/>
              <p:cNvSpPr/>
              <p:nvPr/>
            </p:nvSpPr>
            <p:spPr>
              <a:xfrm>
                <a:off x="1920" y="2448"/>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grpSp>
          <p:nvGrpSpPr>
            <p:cNvPr id="124940" name="Group 126"/>
            <p:cNvGrpSpPr/>
            <p:nvPr/>
          </p:nvGrpSpPr>
          <p:grpSpPr>
            <a:xfrm>
              <a:off x="3393013" y="2861677"/>
              <a:ext cx="2084903" cy="1443935"/>
              <a:chOff x="3153" y="2625"/>
              <a:chExt cx="1872" cy="1290"/>
            </a:xfrm>
          </p:grpSpPr>
          <p:sp>
            <p:nvSpPr>
              <p:cNvPr id="124999" name="Rectangle 43"/>
              <p:cNvSpPr/>
              <p:nvPr/>
            </p:nvSpPr>
            <p:spPr>
              <a:xfrm>
                <a:off x="3153" y="2625"/>
                <a:ext cx="1872" cy="1008"/>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00" name="Oval 46"/>
              <p:cNvSpPr/>
              <p:nvPr/>
            </p:nvSpPr>
            <p:spPr>
              <a:xfrm>
                <a:off x="4689" y="3057"/>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01" name="Line 47"/>
              <p:cNvSpPr/>
              <p:nvPr/>
            </p:nvSpPr>
            <p:spPr>
              <a:xfrm>
                <a:off x="3489" y="2865"/>
                <a:ext cx="432" cy="0"/>
              </a:xfrm>
              <a:prstGeom prst="line">
                <a:avLst/>
              </a:prstGeom>
              <a:ln w="28575" cap="flat" cmpd="sng">
                <a:solidFill>
                  <a:schemeClr val="tx1"/>
                </a:solidFill>
                <a:prstDash val="sysDot"/>
                <a:miter/>
                <a:headEnd type="none" w="med" len="med"/>
                <a:tailEnd type="none" w="med" len="med"/>
              </a:ln>
            </p:spPr>
          </p:sp>
          <p:sp>
            <p:nvSpPr>
              <p:cNvPr id="125002" name="Line 48"/>
              <p:cNvSpPr/>
              <p:nvPr/>
            </p:nvSpPr>
            <p:spPr>
              <a:xfrm>
                <a:off x="3537" y="3441"/>
                <a:ext cx="576" cy="0"/>
              </a:xfrm>
              <a:prstGeom prst="line">
                <a:avLst/>
              </a:prstGeom>
              <a:ln w="28575" cap="flat" cmpd="sng">
                <a:solidFill>
                  <a:srgbClr val="00B0F0"/>
                </a:solidFill>
                <a:prstDash val="solid"/>
                <a:miter/>
                <a:headEnd type="none" w="med" len="med"/>
                <a:tailEnd type="none" w="med" len="med"/>
              </a:ln>
            </p:spPr>
          </p:sp>
          <p:sp>
            <p:nvSpPr>
              <p:cNvPr id="125003" name="Line 49"/>
              <p:cNvSpPr/>
              <p:nvPr/>
            </p:nvSpPr>
            <p:spPr>
              <a:xfrm flipV="1">
                <a:off x="4257" y="3345"/>
                <a:ext cx="288" cy="96"/>
              </a:xfrm>
              <a:prstGeom prst="line">
                <a:avLst/>
              </a:prstGeom>
              <a:ln w="28575" cap="flat" cmpd="sng">
                <a:solidFill>
                  <a:srgbClr val="00B0F0"/>
                </a:solidFill>
                <a:prstDash val="solid"/>
                <a:miter/>
                <a:headEnd type="none" w="med" len="med"/>
                <a:tailEnd type="none" w="med" len="med"/>
              </a:ln>
            </p:spPr>
          </p:sp>
          <p:sp>
            <p:nvSpPr>
              <p:cNvPr id="125004" name="Oval 50"/>
              <p:cNvSpPr/>
              <p:nvPr/>
            </p:nvSpPr>
            <p:spPr>
              <a:xfrm>
                <a:off x="4113" y="3393"/>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5005" name="Group 51"/>
              <p:cNvGrpSpPr/>
              <p:nvPr/>
            </p:nvGrpSpPr>
            <p:grpSpPr>
              <a:xfrm>
                <a:off x="3729" y="3393"/>
                <a:ext cx="240" cy="96"/>
                <a:chOff x="1000" y="3128"/>
                <a:chExt cx="320" cy="184"/>
              </a:xfrm>
            </p:grpSpPr>
            <p:sp>
              <p:nvSpPr>
                <p:cNvPr id="125021" name="AutoShape 52"/>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22" name="Line 53"/>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23" name="Line 54"/>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06" name="Line 55"/>
              <p:cNvSpPr/>
              <p:nvPr/>
            </p:nvSpPr>
            <p:spPr>
              <a:xfrm flipV="1">
                <a:off x="4641" y="3153"/>
                <a:ext cx="144" cy="144"/>
              </a:xfrm>
              <a:prstGeom prst="line">
                <a:avLst/>
              </a:prstGeom>
              <a:ln w="28575" cap="flat" cmpd="sng">
                <a:solidFill>
                  <a:srgbClr val="00B0F0"/>
                </a:solidFill>
                <a:prstDash val="solid"/>
                <a:miter/>
                <a:headEnd type="none" w="med" len="med"/>
                <a:tailEnd type="none" w="med" len="med"/>
              </a:ln>
            </p:spPr>
          </p:sp>
          <p:sp>
            <p:nvSpPr>
              <p:cNvPr id="125007" name="Line 56"/>
              <p:cNvSpPr/>
              <p:nvPr/>
            </p:nvSpPr>
            <p:spPr>
              <a:xfrm flipH="1">
                <a:off x="3441" y="2950"/>
                <a:ext cx="553" cy="491"/>
              </a:xfrm>
              <a:prstGeom prst="line">
                <a:avLst/>
              </a:prstGeom>
              <a:ln w="28575" cap="flat" cmpd="sng">
                <a:solidFill>
                  <a:schemeClr val="tx1"/>
                </a:solidFill>
                <a:prstDash val="sysDot"/>
                <a:miter/>
                <a:headEnd type="none" w="med" len="med"/>
                <a:tailEnd type="none" w="med" len="med"/>
              </a:ln>
            </p:spPr>
          </p:sp>
          <p:grpSp>
            <p:nvGrpSpPr>
              <p:cNvPr id="125008" name="Group 57"/>
              <p:cNvGrpSpPr/>
              <p:nvPr/>
            </p:nvGrpSpPr>
            <p:grpSpPr>
              <a:xfrm>
                <a:off x="4449" y="3297"/>
                <a:ext cx="240" cy="96"/>
                <a:chOff x="1000" y="3128"/>
                <a:chExt cx="320" cy="184"/>
              </a:xfrm>
            </p:grpSpPr>
            <p:sp>
              <p:nvSpPr>
                <p:cNvPr id="125018" name="AutoShape 58"/>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19" name="Line 59"/>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20" name="Line 60"/>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09" name="Line 61"/>
              <p:cNvSpPr/>
              <p:nvPr/>
            </p:nvSpPr>
            <p:spPr>
              <a:xfrm>
                <a:off x="4209" y="2913"/>
                <a:ext cx="480" cy="192"/>
              </a:xfrm>
              <a:prstGeom prst="line">
                <a:avLst/>
              </a:prstGeom>
              <a:ln w="28575" cap="flat" cmpd="sng">
                <a:solidFill>
                  <a:srgbClr val="00B0F0"/>
                </a:solidFill>
                <a:prstDash val="solid"/>
                <a:miter/>
                <a:headEnd type="none" w="med" len="med"/>
                <a:tailEnd type="none" w="med" len="med"/>
              </a:ln>
            </p:spPr>
          </p:sp>
          <p:grpSp>
            <p:nvGrpSpPr>
              <p:cNvPr id="125010" name="Group 62"/>
              <p:cNvGrpSpPr/>
              <p:nvPr/>
            </p:nvGrpSpPr>
            <p:grpSpPr>
              <a:xfrm>
                <a:off x="3921" y="2769"/>
                <a:ext cx="320" cy="184"/>
                <a:chOff x="1000" y="3128"/>
                <a:chExt cx="320" cy="184"/>
              </a:xfrm>
            </p:grpSpPr>
            <p:sp>
              <p:nvSpPr>
                <p:cNvPr id="125015" name="AutoShape 63"/>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16" name="Line 64"/>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5017" name="Line 65"/>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5011" name="Text Box 66"/>
              <p:cNvSpPr txBox="1"/>
              <p:nvPr/>
            </p:nvSpPr>
            <p:spPr>
              <a:xfrm>
                <a:off x="4209" y="2642"/>
                <a:ext cx="377" cy="275"/>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R3</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25012" name="Text Box 67"/>
              <p:cNvSpPr txBox="1"/>
              <p:nvPr/>
            </p:nvSpPr>
            <p:spPr>
              <a:xfrm>
                <a:off x="3729" y="3640"/>
                <a:ext cx="811" cy="275"/>
              </a:xfrm>
              <a:prstGeom prst="rect">
                <a:avLst/>
              </a:prstGeom>
              <a:noFill/>
              <a:ln w="9525">
                <a:noFill/>
              </a:ln>
            </p:spPr>
            <p:txBody>
              <a:bodyPr wrap="none">
                <a:spAutoFit/>
              </a:bodyPr>
              <a:p>
                <a:pPr>
                  <a:buNone/>
                </a:pPr>
                <a:r>
                  <a:rPr lang="zh-CN" altLang="en-US" sz="1400" b="1" dirty="0">
                    <a:solidFill>
                      <a:srgbClr val="0000FF"/>
                    </a:solidFill>
                    <a:latin typeface="微软雅黑" panose="020B0503020204020204" pitchFamily="34" charset="-122"/>
                    <a:ea typeface="微软雅黑" panose="020B0503020204020204" pitchFamily="34" charset="-122"/>
                  </a:rPr>
                  <a:t>自治系统</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13" name="Oval 44"/>
              <p:cNvSpPr/>
              <p:nvPr/>
            </p:nvSpPr>
            <p:spPr>
              <a:xfrm>
                <a:off x="3297" y="2817"/>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5014" name="Oval 45"/>
              <p:cNvSpPr/>
              <p:nvPr/>
            </p:nvSpPr>
            <p:spPr>
              <a:xfrm>
                <a:off x="3345" y="3393"/>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grpSp>
          <p:nvGrpSpPr>
            <p:cNvPr id="124941" name="Group 68"/>
            <p:cNvGrpSpPr/>
            <p:nvPr/>
          </p:nvGrpSpPr>
          <p:grpSpPr>
            <a:xfrm>
              <a:off x="862523" y="1132312"/>
              <a:ext cx="2084903" cy="1406998"/>
              <a:chOff x="672" y="759"/>
              <a:chExt cx="1872" cy="1257"/>
            </a:xfrm>
          </p:grpSpPr>
          <p:sp>
            <p:nvSpPr>
              <p:cNvPr id="124976" name="Rectangle 69"/>
              <p:cNvSpPr/>
              <p:nvPr/>
            </p:nvSpPr>
            <p:spPr>
              <a:xfrm>
                <a:off x="672" y="1008"/>
                <a:ext cx="1872" cy="1008"/>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77" name="Oval 70"/>
              <p:cNvSpPr/>
              <p:nvPr/>
            </p:nvSpPr>
            <p:spPr>
              <a:xfrm>
                <a:off x="1008" y="1152"/>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4978" name="Group 71"/>
              <p:cNvGrpSpPr/>
              <p:nvPr/>
            </p:nvGrpSpPr>
            <p:grpSpPr>
              <a:xfrm>
                <a:off x="2016" y="1104"/>
                <a:ext cx="320" cy="184"/>
                <a:chOff x="1000" y="3128"/>
                <a:chExt cx="320" cy="184"/>
              </a:xfrm>
            </p:grpSpPr>
            <p:sp>
              <p:nvSpPr>
                <p:cNvPr id="124996" name="AutoShape 72"/>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97" name="Line 73"/>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98" name="Line 74"/>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4979" name="Oval 75"/>
              <p:cNvSpPr/>
              <p:nvPr/>
            </p:nvSpPr>
            <p:spPr>
              <a:xfrm>
                <a:off x="960" y="1728"/>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80" name="Oval 76"/>
              <p:cNvSpPr/>
              <p:nvPr/>
            </p:nvSpPr>
            <p:spPr>
              <a:xfrm>
                <a:off x="2064" y="1632"/>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4981" name="Group 77"/>
              <p:cNvGrpSpPr/>
              <p:nvPr/>
            </p:nvGrpSpPr>
            <p:grpSpPr>
              <a:xfrm>
                <a:off x="864" y="1440"/>
                <a:ext cx="240" cy="96"/>
                <a:chOff x="1000" y="3128"/>
                <a:chExt cx="320" cy="184"/>
              </a:xfrm>
            </p:grpSpPr>
            <p:sp>
              <p:nvSpPr>
                <p:cNvPr id="124993" name="AutoShape 78"/>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94" name="Line 79"/>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95" name="Line 80"/>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grpSp>
            <p:nvGrpSpPr>
              <p:cNvPr id="124982" name="Group 81"/>
              <p:cNvGrpSpPr/>
              <p:nvPr/>
            </p:nvGrpSpPr>
            <p:grpSpPr>
              <a:xfrm>
                <a:off x="1488" y="1776"/>
                <a:ext cx="240" cy="96"/>
                <a:chOff x="1000" y="3128"/>
                <a:chExt cx="320" cy="184"/>
              </a:xfrm>
            </p:grpSpPr>
            <p:sp>
              <p:nvSpPr>
                <p:cNvPr id="124990" name="AutoShape 82"/>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91" name="Line 83"/>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92" name="Line 84"/>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4983" name="Line 85"/>
              <p:cNvSpPr/>
              <p:nvPr/>
            </p:nvSpPr>
            <p:spPr>
              <a:xfrm>
                <a:off x="1200" y="1200"/>
                <a:ext cx="816" cy="0"/>
              </a:xfrm>
              <a:prstGeom prst="line">
                <a:avLst/>
              </a:prstGeom>
              <a:ln w="28575" cap="flat" cmpd="sng">
                <a:solidFill>
                  <a:srgbClr val="00B0F0"/>
                </a:solidFill>
                <a:prstDash val="solid"/>
                <a:miter/>
                <a:headEnd type="none" w="med" len="med"/>
                <a:tailEnd type="none" w="med" len="med"/>
              </a:ln>
            </p:spPr>
          </p:sp>
          <p:sp>
            <p:nvSpPr>
              <p:cNvPr id="124984" name="Line 86"/>
              <p:cNvSpPr/>
              <p:nvPr/>
            </p:nvSpPr>
            <p:spPr>
              <a:xfrm flipH="1">
                <a:off x="1008" y="1248"/>
                <a:ext cx="48" cy="192"/>
              </a:xfrm>
              <a:prstGeom prst="line">
                <a:avLst/>
              </a:prstGeom>
              <a:ln w="28575" cap="flat" cmpd="sng">
                <a:solidFill>
                  <a:srgbClr val="00B0F0"/>
                </a:solidFill>
                <a:prstDash val="solid"/>
                <a:miter/>
                <a:headEnd type="none" w="med" len="med"/>
                <a:tailEnd type="none" w="med" len="med"/>
              </a:ln>
            </p:spPr>
          </p:sp>
          <p:sp>
            <p:nvSpPr>
              <p:cNvPr id="124985" name="Line 87"/>
              <p:cNvSpPr/>
              <p:nvPr/>
            </p:nvSpPr>
            <p:spPr>
              <a:xfrm>
                <a:off x="1008" y="1536"/>
                <a:ext cx="48" cy="192"/>
              </a:xfrm>
              <a:prstGeom prst="line">
                <a:avLst/>
              </a:prstGeom>
              <a:ln w="28575" cap="flat" cmpd="sng">
                <a:solidFill>
                  <a:srgbClr val="00B0F0"/>
                </a:solidFill>
                <a:prstDash val="solid"/>
                <a:miter/>
                <a:headEnd type="none" w="med" len="med"/>
                <a:tailEnd type="none" w="med" len="med"/>
              </a:ln>
            </p:spPr>
          </p:sp>
          <p:sp>
            <p:nvSpPr>
              <p:cNvPr id="124986" name="Line 88"/>
              <p:cNvSpPr/>
              <p:nvPr/>
            </p:nvSpPr>
            <p:spPr>
              <a:xfrm>
                <a:off x="1152" y="1776"/>
                <a:ext cx="336" cy="48"/>
              </a:xfrm>
              <a:prstGeom prst="line">
                <a:avLst/>
              </a:prstGeom>
              <a:ln w="28575" cap="flat" cmpd="sng">
                <a:solidFill>
                  <a:srgbClr val="00B0F0"/>
                </a:solidFill>
                <a:prstDash val="solid"/>
                <a:miter/>
                <a:headEnd type="none" w="med" len="med"/>
                <a:tailEnd type="none" w="med" len="med"/>
              </a:ln>
            </p:spPr>
          </p:sp>
          <p:sp>
            <p:nvSpPr>
              <p:cNvPr id="124987" name="Line 89"/>
              <p:cNvSpPr/>
              <p:nvPr/>
            </p:nvSpPr>
            <p:spPr>
              <a:xfrm flipV="1">
                <a:off x="1728" y="1680"/>
                <a:ext cx="336" cy="144"/>
              </a:xfrm>
              <a:prstGeom prst="line">
                <a:avLst/>
              </a:prstGeom>
              <a:ln w="28575" cap="flat" cmpd="sng">
                <a:solidFill>
                  <a:srgbClr val="00B0F0"/>
                </a:solidFill>
                <a:prstDash val="solid"/>
                <a:miter/>
                <a:headEnd type="none" w="med" len="med"/>
                <a:tailEnd type="none" w="med" len="med"/>
              </a:ln>
            </p:spPr>
          </p:sp>
          <p:sp>
            <p:nvSpPr>
              <p:cNvPr id="124988" name="Line 90"/>
              <p:cNvSpPr/>
              <p:nvPr/>
            </p:nvSpPr>
            <p:spPr>
              <a:xfrm>
                <a:off x="2160" y="1296"/>
                <a:ext cx="0" cy="336"/>
              </a:xfrm>
              <a:prstGeom prst="line">
                <a:avLst/>
              </a:prstGeom>
              <a:ln w="28575" cap="flat" cmpd="sng">
                <a:solidFill>
                  <a:schemeClr val="tx1"/>
                </a:solidFill>
                <a:prstDash val="sysDot"/>
                <a:miter/>
                <a:headEnd type="none" w="med" len="med"/>
                <a:tailEnd type="none" w="med" len="med"/>
              </a:ln>
            </p:spPr>
          </p:sp>
          <p:sp>
            <p:nvSpPr>
              <p:cNvPr id="124989" name="Text Box 91"/>
              <p:cNvSpPr txBox="1"/>
              <p:nvPr/>
            </p:nvSpPr>
            <p:spPr>
              <a:xfrm>
                <a:off x="1212" y="759"/>
                <a:ext cx="811" cy="275"/>
              </a:xfrm>
              <a:prstGeom prst="rect">
                <a:avLst/>
              </a:prstGeom>
              <a:noFill/>
              <a:ln w="9525">
                <a:noFill/>
              </a:ln>
            </p:spPr>
            <p:txBody>
              <a:bodyPr wrap="none">
                <a:spAutoFit/>
              </a:bodyPr>
              <a:p>
                <a:pPr>
                  <a:buNone/>
                </a:pPr>
                <a:r>
                  <a:rPr lang="zh-CN" altLang="en-US" sz="1400" b="1" dirty="0">
                    <a:solidFill>
                      <a:srgbClr val="0000FF"/>
                    </a:solidFill>
                    <a:latin typeface="微软雅黑" panose="020B0503020204020204" pitchFamily="34" charset="-122"/>
                    <a:ea typeface="微软雅黑" panose="020B0503020204020204" pitchFamily="34" charset="-122"/>
                  </a:rPr>
                  <a:t>自治系统</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grpSp>
          <p:nvGrpSpPr>
            <p:cNvPr id="124942" name="Group 92"/>
            <p:cNvGrpSpPr/>
            <p:nvPr/>
          </p:nvGrpSpPr>
          <p:grpSpPr>
            <a:xfrm>
              <a:off x="3393013" y="1132312"/>
              <a:ext cx="2084903" cy="1406998"/>
              <a:chOff x="3168" y="759"/>
              <a:chExt cx="1872" cy="1257"/>
            </a:xfrm>
          </p:grpSpPr>
          <p:sp>
            <p:nvSpPr>
              <p:cNvPr id="124946" name="Rectangle 93"/>
              <p:cNvSpPr/>
              <p:nvPr/>
            </p:nvSpPr>
            <p:spPr>
              <a:xfrm>
                <a:off x="3168" y="1008"/>
                <a:ext cx="1872" cy="1008"/>
              </a:xfrm>
              <a:prstGeom prst="rect">
                <a:avLst/>
              </a:prstGeom>
              <a:solidFill>
                <a:srgbClr val="99FFCC"/>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47" name="Oval 94"/>
              <p:cNvSpPr/>
              <p:nvPr/>
            </p:nvSpPr>
            <p:spPr>
              <a:xfrm>
                <a:off x="3360" y="1344"/>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48" name="Oval 96"/>
              <p:cNvSpPr/>
              <p:nvPr/>
            </p:nvSpPr>
            <p:spPr>
              <a:xfrm>
                <a:off x="4704" y="1776"/>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49" name="Line 97"/>
              <p:cNvSpPr/>
              <p:nvPr/>
            </p:nvSpPr>
            <p:spPr>
              <a:xfrm>
                <a:off x="4224" y="1200"/>
                <a:ext cx="528" cy="576"/>
              </a:xfrm>
              <a:prstGeom prst="line">
                <a:avLst/>
              </a:prstGeom>
              <a:ln w="28575" cap="flat" cmpd="sng">
                <a:solidFill>
                  <a:srgbClr val="00B0F0"/>
                </a:solidFill>
                <a:prstDash val="solid"/>
                <a:miter/>
                <a:headEnd type="none" w="med" len="med"/>
                <a:tailEnd type="none" w="med" len="med"/>
              </a:ln>
            </p:spPr>
          </p:sp>
          <p:sp>
            <p:nvSpPr>
              <p:cNvPr id="124950" name="Line 98"/>
              <p:cNvSpPr/>
              <p:nvPr/>
            </p:nvSpPr>
            <p:spPr>
              <a:xfrm flipH="1">
                <a:off x="3504" y="1152"/>
                <a:ext cx="624" cy="240"/>
              </a:xfrm>
              <a:prstGeom prst="line">
                <a:avLst/>
              </a:prstGeom>
              <a:ln w="28575" cap="flat" cmpd="sng">
                <a:solidFill>
                  <a:srgbClr val="00B0F0"/>
                </a:solidFill>
                <a:prstDash val="solid"/>
                <a:miter/>
                <a:headEnd type="none" w="med" len="med"/>
                <a:tailEnd type="none" w="med" len="med"/>
              </a:ln>
            </p:spPr>
          </p:sp>
          <p:sp>
            <p:nvSpPr>
              <p:cNvPr id="124951" name="Line 99"/>
              <p:cNvSpPr/>
              <p:nvPr/>
            </p:nvSpPr>
            <p:spPr>
              <a:xfrm>
                <a:off x="4752" y="1200"/>
                <a:ext cx="48" cy="624"/>
              </a:xfrm>
              <a:prstGeom prst="line">
                <a:avLst/>
              </a:prstGeom>
              <a:ln w="28575" cap="flat" cmpd="sng">
                <a:solidFill>
                  <a:srgbClr val="00B0F0"/>
                </a:solidFill>
                <a:prstDash val="solid"/>
                <a:miter/>
                <a:headEnd type="none" w="med" len="med"/>
                <a:tailEnd type="none" w="med" len="med"/>
              </a:ln>
            </p:spPr>
          </p:sp>
          <p:sp>
            <p:nvSpPr>
              <p:cNvPr id="124952" name="Line 100"/>
              <p:cNvSpPr/>
              <p:nvPr/>
            </p:nvSpPr>
            <p:spPr>
              <a:xfrm>
                <a:off x="3648" y="1824"/>
                <a:ext cx="336" cy="0"/>
              </a:xfrm>
              <a:prstGeom prst="line">
                <a:avLst/>
              </a:prstGeom>
              <a:ln w="28575" cap="flat" cmpd="sng">
                <a:solidFill>
                  <a:srgbClr val="00B0F0"/>
                </a:solidFill>
                <a:prstDash val="solid"/>
                <a:miter/>
                <a:headEnd type="none" w="med" len="med"/>
                <a:tailEnd type="none" w="med" len="med"/>
              </a:ln>
            </p:spPr>
          </p:sp>
          <p:sp>
            <p:nvSpPr>
              <p:cNvPr id="124953" name="Line 101"/>
              <p:cNvSpPr/>
              <p:nvPr/>
            </p:nvSpPr>
            <p:spPr>
              <a:xfrm flipV="1">
                <a:off x="4080" y="1152"/>
                <a:ext cx="624" cy="624"/>
              </a:xfrm>
              <a:prstGeom prst="line">
                <a:avLst/>
              </a:prstGeom>
              <a:ln w="28575" cap="flat" cmpd="sng">
                <a:solidFill>
                  <a:srgbClr val="00B0F0"/>
                </a:solidFill>
                <a:prstDash val="solid"/>
                <a:miter/>
                <a:headEnd type="none" w="med" len="med"/>
                <a:tailEnd type="none" w="med" len="med"/>
              </a:ln>
            </p:spPr>
          </p:sp>
          <p:grpSp>
            <p:nvGrpSpPr>
              <p:cNvPr id="124954" name="Group 102"/>
              <p:cNvGrpSpPr/>
              <p:nvPr/>
            </p:nvGrpSpPr>
            <p:grpSpPr>
              <a:xfrm>
                <a:off x="4304" y="1392"/>
                <a:ext cx="240" cy="96"/>
                <a:chOff x="1000" y="3128"/>
                <a:chExt cx="320" cy="184"/>
              </a:xfrm>
            </p:grpSpPr>
            <p:sp>
              <p:nvSpPr>
                <p:cNvPr id="124973" name="AutoShape 103"/>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74" name="Line 104"/>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75" name="Line 105"/>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4955" name="Line 106"/>
              <p:cNvSpPr/>
              <p:nvPr/>
            </p:nvSpPr>
            <p:spPr>
              <a:xfrm flipH="1">
                <a:off x="3456" y="1440"/>
                <a:ext cx="0" cy="288"/>
              </a:xfrm>
              <a:prstGeom prst="line">
                <a:avLst/>
              </a:prstGeom>
              <a:ln w="28575" cap="flat" cmpd="sng">
                <a:solidFill>
                  <a:srgbClr val="00B0F0"/>
                </a:solidFill>
                <a:prstDash val="solid"/>
                <a:miter/>
                <a:headEnd type="none" w="med" len="med"/>
                <a:tailEnd type="none" w="med" len="med"/>
              </a:ln>
            </p:spPr>
          </p:sp>
          <p:sp>
            <p:nvSpPr>
              <p:cNvPr id="124956" name="Oval 107"/>
              <p:cNvSpPr/>
              <p:nvPr/>
            </p:nvSpPr>
            <p:spPr>
              <a:xfrm>
                <a:off x="4080" y="1104"/>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57" name="Oval 108"/>
              <p:cNvSpPr/>
              <p:nvPr/>
            </p:nvSpPr>
            <p:spPr>
              <a:xfrm>
                <a:off x="4656" y="1104"/>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24958" name="Group 109"/>
              <p:cNvGrpSpPr/>
              <p:nvPr/>
            </p:nvGrpSpPr>
            <p:grpSpPr>
              <a:xfrm>
                <a:off x="3696" y="1200"/>
                <a:ext cx="240" cy="96"/>
                <a:chOff x="1000" y="3128"/>
                <a:chExt cx="320" cy="184"/>
              </a:xfrm>
            </p:grpSpPr>
            <p:sp>
              <p:nvSpPr>
                <p:cNvPr id="124970" name="AutoShape 110"/>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71" name="Line 111"/>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72" name="Line 112"/>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grpSp>
            <p:nvGrpSpPr>
              <p:cNvPr id="124959" name="Group 113"/>
              <p:cNvGrpSpPr/>
              <p:nvPr/>
            </p:nvGrpSpPr>
            <p:grpSpPr>
              <a:xfrm>
                <a:off x="4656" y="1392"/>
                <a:ext cx="240" cy="96"/>
                <a:chOff x="1000" y="3128"/>
                <a:chExt cx="320" cy="184"/>
              </a:xfrm>
            </p:grpSpPr>
            <p:sp>
              <p:nvSpPr>
                <p:cNvPr id="124967" name="AutoShape 114"/>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68" name="Line 115"/>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69" name="Line 116"/>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grpSp>
            <p:nvGrpSpPr>
              <p:cNvPr id="124960" name="Group 117"/>
              <p:cNvGrpSpPr/>
              <p:nvPr/>
            </p:nvGrpSpPr>
            <p:grpSpPr>
              <a:xfrm>
                <a:off x="3328" y="1688"/>
                <a:ext cx="320" cy="184"/>
                <a:chOff x="1000" y="3128"/>
                <a:chExt cx="320" cy="184"/>
              </a:xfrm>
            </p:grpSpPr>
            <p:sp>
              <p:nvSpPr>
                <p:cNvPr id="124964" name="AutoShape 118"/>
                <p:cNvSpPr/>
                <p:nvPr/>
              </p:nvSpPr>
              <p:spPr>
                <a:xfrm>
                  <a:off x="1000" y="3128"/>
                  <a:ext cx="320" cy="184"/>
                </a:xfrm>
                <a:prstGeom prst="can">
                  <a:avLst>
                    <a:gd name="adj" fmla="val 50000"/>
                  </a:avLst>
                </a:prstGeom>
                <a:solidFill>
                  <a:srgbClr val="0000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65" name="Line 119"/>
                <p:cNvSpPr/>
                <p:nvPr/>
              </p:nvSpPr>
              <p:spPr>
                <a:xfrm>
                  <a:off x="1104" y="3144"/>
                  <a:ext cx="144" cy="48"/>
                </a:xfrm>
                <a:prstGeom prst="line">
                  <a:avLst/>
                </a:prstGeom>
                <a:ln w="28575" cap="flat" cmpd="sng">
                  <a:solidFill>
                    <a:schemeClr val="bg1"/>
                  </a:solidFill>
                  <a:prstDash val="solid"/>
                  <a:miter/>
                  <a:headEnd type="none" w="med" len="med"/>
                  <a:tailEnd type="none" w="med" len="med"/>
                </a:ln>
              </p:spPr>
            </p:sp>
            <p:sp>
              <p:nvSpPr>
                <p:cNvPr id="124966" name="Line 120"/>
                <p:cNvSpPr/>
                <p:nvPr/>
              </p:nvSpPr>
              <p:spPr>
                <a:xfrm flipH="1">
                  <a:off x="1096" y="3144"/>
                  <a:ext cx="144" cy="48"/>
                </a:xfrm>
                <a:prstGeom prst="line">
                  <a:avLst/>
                </a:prstGeom>
                <a:ln w="28575" cap="flat" cmpd="sng">
                  <a:solidFill>
                    <a:schemeClr val="bg1"/>
                  </a:solidFill>
                  <a:prstDash val="solid"/>
                  <a:miter/>
                  <a:headEnd type="none" w="med" len="med"/>
                  <a:tailEnd type="none" w="med" len="med"/>
                </a:ln>
              </p:spPr>
            </p:sp>
          </p:grpSp>
          <p:sp>
            <p:nvSpPr>
              <p:cNvPr id="124961" name="Text Box 121"/>
              <p:cNvSpPr txBox="1"/>
              <p:nvPr/>
            </p:nvSpPr>
            <p:spPr>
              <a:xfrm>
                <a:off x="3586" y="1505"/>
                <a:ext cx="377" cy="275"/>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R2</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24962" name="Text Box 122"/>
              <p:cNvSpPr txBox="1"/>
              <p:nvPr/>
            </p:nvSpPr>
            <p:spPr>
              <a:xfrm>
                <a:off x="3704" y="759"/>
                <a:ext cx="811" cy="275"/>
              </a:xfrm>
              <a:prstGeom prst="rect">
                <a:avLst/>
              </a:prstGeom>
              <a:noFill/>
              <a:ln w="9525">
                <a:noFill/>
              </a:ln>
            </p:spPr>
            <p:txBody>
              <a:bodyPr wrap="none">
                <a:spAutoFit/>
              </a:bodyPr>
              <a:p>
                <a:pPr>
                  <a:buNone/>
                </a:pPr>
                <a:r>
                  <a:rPr lang="zh-CN" altLang="en-US" sz="1400" b="1" dirty="0">
                    <a:solidFill>
                      <a:srgbClr val="0000FF"/>
                    </a:solidFill>
                    <a:latin typeface="微软雅黑" panose="020B0503020204020204" pitchFamily="34" charset="-122"/>
                    <a:ea typeface="微软雅黑" panose="020B0503020204020204" pitchFamily="34" charset="-122"/>
                  </a:rPr>
                  <a:t>自治系统</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4963" name="Oval 95"/>
              <p:cNvSpPr/>
              <p:nvPr/>
            </p:nvSpPr>
            <p:spPr>
              <a:xfrm>
                <a:off x="3936" y="1776"/>
                <a:ext cx="192" cy="96"/>
              </a:xfrm>
              <a:prstGeom prst="ellipse">
                <a:avLst/>
              </a:prstGeom>
              <a:solidFill>
                <a:srgbClr val="00FFFF"/>
              </a:solidFill>
              <a:ln w="9525"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sp>
          <p:nvSpPr>
            <p:cNvPr id="124943" name="Line 123"/>
            <p:cNvSpPr/>
            <p:nvPr/>
          </p:nvSpPr>
          <p:spPr>
            <a:xfrm>
              <a:off x="2656741" y="1663314"/>
              <a:ext cx="938971" cy="553629"/>
            </a:xfrm>
            <a:prstGeom prst="line">
              <a:avLst/>
            </a:prstGeom>
            <a:ln w="28575" cap="flat" cmpd="sng">
              <a:solidFill>
                <a:schemeClr val="tx1"/>
              </a:solidFill>
              <a:prstDash val="sysDot"/>
              <a:miter/>
              <a:headEnd type="none" w="med" len="med"/>
              <a:tailEnd type="none" w="med" len="med"/>
            </a:ln>
          </p:spPr>
        </p:sp>
        <p:sp>
          <p:nvSpPr>
            <p:cNvPr id="124944" name="Line 124"/>
            <p:cNvSpPr/>
            <p:nvPr/>
          </p:nvSpPr>
          <p:spPr>
            <a:xfrm>
              <a:off x="3838505" y="2349705"/>
              <a:ext cx="481132" cy="698462"/>
            </a:xfrm>
            <a:prstGeom prst="line">
              <a:avLst/>
            </a:prstGeom>
            <a:ln w="28575" cap="flat" cmpd="sng">
              <a:solidFill>
                <a:schemeClr val="tx1"/>
              </a:solidFill>
              <a:prstDash val="sysDot"/>
              <a:miter/>
              <a:headEnd type="none" w="med" len="med"/>
              <a:tailEnd type="none" w="med" len="med"/>
            </a:ln>
          </p:spPr>
        </p:sp>
        <p:sp>
          <p:nvSpPr>
            <p:cNvPr id="124945" name="Line 125"/>
            <p:cNvSpPr/>
            <p:nvPr/>
          </p:nvSpPr>
          <p:spPr>
            <a:xfrm flipH="1">
              <a:off x="2787049" y="3191879"/>
              <a:ext cx="1488772" cy="421986"/>
            </a:xfrm>
            <a:prstGeom prst="line">
              <a:avLst/>
            </a:prstGeom>
            <a:ln w="28575" cap="flat" cmpd="sng">
              <a:solidFill>
                <a:schemeClr val="tx1"/>
              </a:solidFill>
              <a:prstDash val="sysDot"/>
              <a:miter/>
              <a:headEnd type="none" w="med" len="med"/>
              <a:tailEnd type="none" w="med" len="med"/>
            </a:ln>
          </p:spPr>
        </p:sp>
      </p:grpSp>
      <p:sp>
        <p:nvSpPr>
          <p:cNvPr id="124936" name="Rectangle 249"/>
          <p:cNvSpPr/>
          <p:nvPr/>
        </p:nvSpPr>
        <p:spPr>
          <a:xfrm>
            <a:off x="2205038" y="2779713"/>
            <a:ext cx="419100" cy="307975"/>
          </a:xfrm>
          <a:prstGeom prst="rect">
            <a:avLst/>
          </a:prstGeom>
          <a:noFill/>
          <a:ln w="9525">
            <a:noFill/>
          </a:ln>
        </p:spPr>
        <p:txBody>
          <a:bodyPr wrap="none">
            <a:spAutoFit/>
          </a:bodyPr>
          <a:p>
            <a:pPr>
              <a:buNone/>
            </a:pPr>
            <a:r>
              <a:rPr lang="en-US" altLang="zh-CN" sz="1400" b="1" dirty="0">
                <a:solidFill>
                  <a:srgbClr val="0000FF"/>
                </a:solidFill>
                <a:latin typeface="微软雅黑" panose="020B0503020204020204" pitchFamily="34" charset="-122"/>
                <a:ea typeface="微软雅黑" panose="020B0503020204020204" pitchFamily="34" charset="-122"/>
              </a:rPr>
              <a:t>R1</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24937" name="矩形 126"/>
          <p:cNvSpPr/>
          <p:nvPr/>
        </p:nvSpPr>
        <p:spPr>
          <a:xfrm>
            <a:off x="5853113" y="2379663"/>
            <a:ext cx="2571750" cy="2862262"/>
          </a:xfrm>
          <a:prstGeom prst="rect">
            <a:avLst/>
          </a:prstGeom>
          <a:solidFill>
            <a:schemeClr val="bg1"/>
          </a:solidFill>
          <a:ln w="9525">
            <a:noFill/>
          </a:ln>
        </p:spPr>
        <p:txBody>
          <a:bodyPr>
            <a:spAutoFit/>
          </a:bodyPr>
          <a:p>
            <a:pPr>
              <a:lnSpc>
                <a:spcPts val="2400"/>
              </a:lnSpc>
              <a:buNone/>
            </a:pPr>
            <a:r>
              <a:rPr lang="zh-CN" altLang="en-US" sz="1600" b="1" dirty="0">
                <a:solidFill>
                  <a:srgbClr val="C00000"/>
                </a:solidFill>
                <a:latin typeface="微软雅黑" panose="020B0503020204020204" pitchFamily="34" charset="-122"/>
                <a:ea typeface="微软雅黑" panose="020B0503020204020204" pitchFamily="34" charset="-122"/>
              </a:rPr>
              <a:t>自治系统 </a:t>
            </a:r>
            <a:r>
              <a:rPr lang="en-US" altLang="zh-CN" sz="1600" b="1" dirty="0">
                <a:solidFill>
                  <a:srgbClr val="C00000"/>
                </a:solidFill>
                <a:latin typeface="微软雅黑" panose="020B0503020204020204" pitchFamily="34" charset="-122"/>
                <a:ea typeface="微软雅黑" panose="020B0503020204020204" pitchFamily="34" charset="-122"/>
              </a:rPr>
              <a:t>AS </a:t>
            </a:r>
            <a:r>
              <a:rPr lang="zh-CN" altLang="en-US" sz="1600" b="1" dirty="0">
                <a:solidFill>
                  <a:srgbClr val="C00000"/>
                </a:solidFill>
                <a:latin typeface="微软雅黑" panose="020B0503020204020204" pitchFamily="34" charset="-122"/>
                <a:ea typeface="微软雅黑" panose="020B0503020204020204" pitchFamily="34" charset="-122"/>
              </a:rPr>
              <a:t>：</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ts val="2400"/>
              </a:lnSpc>
              <a:buNone/>
            </a:pPr>
            <a:r>
              <a:rPr lang="zh-CN" altLang="en-US" sz="1600" b="1" dirty="0">
                <a:latin typeface="微软雅黑" panose="020B0503020204020204" pitchFamily="34" charset="-122"/>
                <a:ea typeface="微软雅黑" panose="020B0503020204020204" pitchFamily="34" charset="-122"/>
              </a:rPr>
              <a:t>是在单一技术管理下的许多网络、</a:t>
            </a:r>
            <a:r>
              <a:rPr lang="en-US" altLang="zh-CN" sz="1600" b="1" dirty="0">
                <a:latin typeface="微软雅黑" panose="020B0503020204020204" pitchFamily="34" charset="-122"/>
                <a:ea typeface="微软雅黑" panose="020B0503020204020204" pitchFamily="34" charset="-122"/>
              </a:rPr>
              <a:t>IP</a:t>
            </a:r>
            <a:r>
              <a:rPr lang="zh-CN" altLang="en-US" sz="1600" b="1" dirty="0">
                <a:latin typeface="微软雅黑" panose="020B0503020204020204" pitchFamily="34" charset="-122"/>
                <a:ea typeface="微软雅黑" panose="020B0503020204020204" pitchFamily="34" charset="-122"/>
              </a:rPr>
              <a:t>地址以及路由器，而这些路由器使用一种自治系统内部的路由选择协议和共同的度量。每一个 </a:t>
            </a:r>
            <a:r>
              <a:rPr lang="en-US" altLang="zh-CN" sz="1600" b="1" dirty="0">
                <a:latin typeface="微软雅黑" panose="020B0503020204020204" pitchFamily="34" charset="-122"/>
                <a:ea typeface="微软雅黑" panose="020B0503020204020204" pitchFamily="34" charset="-122"/>
              </a:rPr>
              <a:t>AS </a:t>
            </a:r>
            <a:r>
              <a:rPr lang="zh-CN" altLang="en-US" sz="1600" b="1" dirty="0">
                <a:latin typeface="微软雅黑" panose="020B0503020204020204" pitchFamily="34" charset="-122"/>
                <a:ea typeface="微软雅黑" panose="020B0503020204020204" pitchFamily="34" charset="-122"/>
              </a:rPr>
              <a:t>对其他 </a:t>
            </a:r>
            <a:r>
              <a:rPr lang="en-US" altLang="zh-CN" sz="1600" b="1" dirty="0">
                <a:latin typeface="微软雅黑" panose="020B0503020204020204" pitchFamily="34" charset="-122"/>
                <a:ea typeface="微软雅黑" panose="020B0503020204020204" pitchFamily="34" charset="-122"/>
              </a:rPr>
              <a:t>AS </a:t>
            </a:r>
            <a:r>
              <a:rPr lang="zh-CN" altLang="en-US" sz="1600" b="1" dirty="0">
                <a:latin typeface="微软雅黑" panose="020B0503020204020204" pitchFamily="34" charset="-122"/>
                <a:ea typeface="微软雅黑" panose="020B0503020204020204" pitchFamily="34" charset="-122"/>
              </a:rPr>
              <a:t>表现出的是一个</a:t>
            </a:r>
            <a:r>
              <a:rPr lang="zh-CN" altLang="en-US" sz="1600" b="1" dirty="0">
                <a:solidFill>
                  <a:srgbClr val="C00000"/>
                </a:solidFill>
                <a:latin typeface="微软雅黑" panose="020B0503020204020204" pitchFamily="34" charset="-122"/>
                <a:ea typeface="微软雅黑" panose="020B0503020204020204" pitchFamily="34" charset="-122"/>
              </a:rPr>
              <a:t>单一的和一致的</a:t>
            </a:r>
            <a:r>
              <a:rPr lang="zh-CN" altLang="en-US" sz="1600" b="1" dirty="0">
                <a:latin typeface="微软雅黑" panose="020B0503020204020204" pitchFamily="34" charset="-122"/>
                <a:ea typeface="微软雅黑" panose="020B0503020204020204" pitchFamily="34" charset="-122"/>
              </a:rPr>
              <a:t>路由选择策略。</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AutoShape 5"/>
          <p:cNvSpPr/>
          <p:nvPr/>
        </p:nvSpPr>
        <p:spPr>
          <a:xfrm>
            <a:off x="992188" y="1276350"/>
            <a:ext cx="6691312" cy="350838"/>
          </a:xfrm>
          <a:prstGeom prst="roundRect">
            <a:avLst>
              <a:gd name="adj" fmla="val 16667"/>
            </a:avLst>
          </a:prstGeom>
          <a:solidFill>
            <a:srgbClr val="ABEBD7"/>
          </a:solidFill>
          <a:ln w="9525">
            <a:noFill/>
          </a:ln>
        </p:spPr>
        <p:txBody>
          <a:bodyPr wrap="none" anchor="ctr" anchorCtr="0"/>
          <a:p>
            <a:pPr>
              <a:buNone/>
            </a:pPr>
            <a:endParaRPr lang="zh-CN" altLang="en-US" dirty="0">
              <a:latin typeface="Tahoma" panose="020B0604030504040204" pitchFamily="34" charset="0"/>
            </a:endParaRPr>
          </a:p>
        </p:txBody>
      </p:sp>
      <p:sp>
        <p:nvSpPr>
          <p:cNvPr id="126979" name="矩形 2"/>
          <p:cNvSpPr/>
          <p:nvPr/>
        </p:nvSpPr>
        <p:spPr>
          <a:xfrm>
            <a:off x="1116013" y="1258888"/>
            <a:ext cx="2471737" cy="40005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大类路由选择协议</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992908" y="2048742"/>
          <a:ext cx="7449128" cy="28540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advTm="2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8002" name="组合 1"/>
          <p:cNvGrpSpPr/>
          <p:nvPr/>
        </p:nvGrpSpPr>
        <p:grpSpPr>
          <a:xfrm>
            <a:off x="1331913" y="2276475"/>
            <a:ext cx="6257925" cy="2809875"/>
            <a:chOff x="1113847" y="1369650"/>
            <a:chExt cx="6258503" cy="2809692"/>
          </a:xfrm>
        </p:grpSpPr>
        <p:sp>
          <p:nvSpPr>
            <p:cNvPr id="3" name="矩形 2"/>
            <p:cNvSpPr/>
            <p:nvPr/>
          </p:nvSpPr>
          <p:spPr>
            <a:xfrm>
              <a:off x="3408795" y="1369650"/>
              <a:ext cx="2540000" cy="424873"/>
            </a:xfrm>
            <a:prstGeom prst="rect">
              <a:avLst/>
            </a:prstGeom>
            <a:solidFill>
              <a:srgbClr val="0099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互联网</a:t>
              </a:r>
              <a:r>
                <a:rPr kumimoji="0" lang="zh-CN" altLang="en-US"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路由选择</a:t>
              </a:r>
              <a:r>
                <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协议</a:t>
              </a:r>
              <a:endPar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156303" y="2239529"/>
              <a:ext cx="1802444" cy="424873"/>
            </a:xfrm>
            <a:prstGeom prst="rect">
              <a:avLst/>
            </a:prstGeom>
            <a:solidFill>
              <a:srgbClr val="0099CC"/>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域内路由选择</a:t>
              </a:r>
              <a:endPar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5569906" y="2239530"/>
              <a:ext cx="1802444" cy="424873"/>
            </a:xfrm>
            <a:prstGeom prst="rect">
              <a:avLst/>
            </a:prstGeom>
            <a:solidFill>
              <a:srgbClr val="0099CC"/>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域间路由选择</a:t>
              </a:r>
              <a:endPar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1113847" y="3109407"/>
              <a:ext cx="1802444" cy="670653"/>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距离向量</a:t>
              </a:r>
              <a:endParaRPr kumimoji="0" lang="en-US" altLang="zh-CN" sz="1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(Distance Vector</a:t>
              </a:r>
              <a:r>
                <a:rPr kumimoji="0" lang="en-US" altLang="zh-CN" sz="1400" b="1" i="0" u="none" strike="noStrike" kern="120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3220430" y="3109408"/>
              <a:ext cx="1802444" cy="670653"/>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链路</a:t>
              </a:r>
              <a:r>
                <a:rPr kumimoji="0" lang="zh-CN" altLang="en-US"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状态</a:t>
              </a:r>
              <a:endParaRPr kumimoji="0" lang="en-US" altLang="zh-CN"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(Link State)</a:t>
              </a:r>
              <a:endPar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5569907" y="3109408"/>
              <a:ext cx="1802443" cy="671608"/>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路径</a:t>
              </a:r>
              <a:r>
                <a:rPr kumimoji="0" lang="zh-CN" altLang="en-US"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向量</a:t>
              </a:r>
              <a:endParaRPr kumimoji="0" lang="en-US" altLang="zh-CN"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path vector)</a:t>
              </a:r>
              <a:endParaRPr kumimoji="0" lang="zh-CN" altLang="en-US" sz="18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a:endCxn id="4" idx="0"/>
            </p:cNvCxnSpPr>
            <p:nvPr/>
          </p:nvCxnSpPr>
          <p:spPr>
            <a:xfrm flipH="1">
              <a:off x="3057525" y="1794523"/>
              <a:ext cx="1009650" cy="445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5" idx="0"/>
            </p:cNvCxnSpPr>
            <p:nvPr/>
          </p:nvCxnSpPr>
          <p:spPr>
            <a:xfrm>
              <a:off x="5461478" y="1794523"/>
              <a:ext cx="1009650" cy="445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2"/>
              <a:endCxn id="6" idx="0"/>
            </p:cNvCxnSpPr>
            <p:nvPr/>
          </p:nvCxnSpPr>
          <p:spPr>
            <a:xfrm flipH="1">
              <a:off x="2015069" y="2664402"/>
              <a:ext cx="1042456" cy="445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7" idx="0"/>
            </p:cNvCxnSpPr>
            <p:nvPr/>
          </p:nvCxnSpPr>
          <p:spPr>
            <a:xfrm>
              <a:off x="3057525" y="2664402"/>
              <a:ext cx="1064127" cy="445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2"/>
              <a:endCxn id="8" idx="0"/>
            </p:cNvCxnSpPr>
            <p:nvPr/>
          </p:nvCxnSpPr>
          <p:spPr>
            <a:xfrm>
              <a:off x="6471128" y="2664403"/>
              <a:ext cx="1" cy="445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014" name="矩形 13"/>
            <p:cNvSpPr/>
            <p:nvPr/>
          </p:nvSpPr>
          <p:spPr>
            <a:xfrm>
              <a:off x="1727169" y="3779232"/>
              <a:ext cx="619080" cy="40011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RIP</a:t>
              </a:r>
              <a:endParaRPr lang="zh-CN" altLang="en-US" sz="2000" dirty="0">
                <a:latin typeface="Tahoma" panose="020B0604030504040204" pitchFamily="34" charset="0"/>
              </a:endParaRPr>
            </a:p>
          </p:txBody>
        </p:sp>
        <p:sp>
          <p:nvSpPr>
            <p:cNvPr id="128015" name="矩形 14"/>
            <p:cNvSpPr/>
            <p:nvPr/>
          </p:nvSpPr>
          <p:spPr>
            <a:xfrm>
              <a:off x="3691886" y="3779232"/>
              <a:ext cx="859531" cy="40011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OSPF</a:t>
              </a:r>
              <a:endParaRPr lang="zh-CN" altLang="en-US" sz="2000" dirty="0">
                <a:latin typeface="Tahoma" panose="020B0604030504040204" pitchFamily="34" charset="0"/>
              </a:endParaRPr>
            </a:p>
          </p:txBody>
        </p:sp>
        <p:sp>
          <p:nvSpPr>
            <p:cNvPr id="128016" name="矩形 15"/>
            <p:cNvSpPr/>
            <p:nvPr/>
          </p:nvSpPr>
          <p:spPr>
            <a:xfrm>
              <a:off x="5974036" y="3779232"/>
              <a:ext cx="994183" cy="400110"/>
            </a:xfrm>
            <a:prstGeom prst="rect">
              <a:avLst/>
            </a:prstGeom>
            <a:noFill/>
            <a:ln w="9525">
              <a:noFill/>
            </a:ln>
          </p:spPr>
          <p:txBody>
            <a:bodyPr wrap="none">
              <a:spAutoFit/>
            </a:bodyPr>
            <a:p>
              <a:pPr>
                <a:buNone/>
              </a:pPr>
              <a:r>
                <a:rPr lang="en-US" altLang="zh-CN" sz="2000" b="1" dirty="0">
                  <a:latin typeface="微软雅黑" panose="020B0503020204020204" pitchFamily="34" charset="-122"/>
                  <a:ea typeface="微软雅黑" panose="020B0503020204020204" pitchFamily="34" charset="-122"/>
                </a:rPr>
                <a:t>BGP-4</a:t>
              </a:r>
              <a:endParaRPr lang="zh-CN" altLang="en-US" sz="2000" dirty="0">
                <a:latin typeface="Tahoma" panose="020B0604030504040204" pitchFamily="34" charset="0"/>
              </a:endParaRPr>
            </a:p>
          </p:txBody>
        </p:sp>
      </p:grpSp>
    </p:spTree>
  </p:cSld>
  <p:clrMapOvr>
    <a:masterClrMapping/>
  </p:clrMapOvr>
  <p:transition spd="slow" advClick="0" advTm="2000"/>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AutoShape 5"/>
          <p:cNvSpPr/>
          <p:nvPr/>
        </p:nvSpPr>
        <p:spPr>
          <a:xfrm>
            <a:off x="1258888" y="1279525"/>
            <a:ext cx="7196137" cy="388938"/>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29027" name="Rectangle 6"/>
          <p:cNvSpPr/>
          <p:nvPr/>
        </p:nvSpPr>
        <p:spPr>
          <a:xfrm>
            <a:off x="3411538" y="1239838"/>
            <a:ext cx="2032000" cy="460375"/>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路由器的构成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11188" y="2133600"/>
            <a:ext cx="8193088"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marR="0" lvl="0" indent="-285750"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路由器工作在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网络层，用于互连网络</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互联网中的关键</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设备。</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3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路由器</a:t>
            </a: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的</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主要工作：</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转发分组。</a:t>
            </a:r>
            <a:endPar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281305" marR="0" lvl="0" indent="0" algn="l" defTabSz="914400" rtl="0" eaLnBrk="0" fontAlgn="base" latinLnBrk="0" hangingPunct="0">
              <a:lnSpc>
                <a:spcPts val="3300"/>
              </a:lnSpc>
              <a:spcBef>
                <a:spcPct val="0"/>
              </a:spcBef>
              <a:spcAft>
                <a:spcPct val="0"/>
              </a:spcAft>
              <a:buClr>
                <a:srgbClr val="7030A0"/>
              </a:buClr>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把从某个</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输入端口收到的分组，按照分组要去的目的地（即目的网络），把该分组从路由器的某个合适的输出端口转发给下一跳路由器。</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2000"/>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AutoShape 5"/>
          <p:cNvSpPr/>
          <p:nvPr/>
        </p:nvSpPr>
        <p:spPr>
          <a:xfrm>
            <a:off x="544513" y="1479550"/>
            <a:ext cx="8054975"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30051" name="Rectangle 6"/>
          <p:cNvSpPr/>
          <p:nvPr/>
        </p:nvSpPr>
        <p:spPr>
          <a:xfrm>
            <a:off x="1941513" y="1446213"/>
            <a:ext cx="5260975"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路由器的结构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45144" y="2481590"/>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0055" name="页脚占位符 4"/>
          <p:cNvSpPr txBox="1"/>
          <p:nvPr/>
        </p:nvSpPr>
        <p:spPr>
          <a:xfrm>
            <a:off x="3360738" y="5418138"/>
            <a:ext cx="1947862" cy="284162"/>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zh-CN" altLang="en-US" sz="1200" b="1" dirty="0">
                <a:solidFill>
                  <a:srgbClr val="0000CC"/>
                </a:solidFill>
                <a:latin typeface="微软雅黑" panose="020B0503020204020204" pitchFamily="34" charset="-122"/>
                <a:ea typeface="微软雅黑" panose="020B0503020204020204" pitchFamily="34" charset="-122"/>
              </a:rPr>
              <a:t>课件制作人：谢希仁</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56" name="Rectangle 60"/>
          <p:cNvSpPr/>
          <p:nvPr/>
        </p:nvSpPr>
        <p:spPr>
          <a:xfrm>
            <a:off x="1260475" y="3802063"/>
            <a:ext cx="5408613" cy="1878012"/>
          </a:xfrm>
          <a:prstGeom prst="rect">
            <a:avLst/>
          </a:prstGeom>
          <a:solidFill>
            <a:schemeClr val="bg1"/>
          </a:solidFill>
          <a:ln w="9525">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57" name="Rectangle 3"/>
          <p:cNvSpPr/>
          <p:nvPr/>
        </p:nvSpPr>
        <p:spPr>
          <a:xfrm>
            <a:off x="3186113" y="2605088"/>
            <a:ext cx="1612900" cy="992187"/>
          </a:xfrm>
          <a:prstGeom prst="rect">
            <a:avLst/>
          </a:prstGeom>
          <a:solidFill>
            <a:srgbClr val="99FFCC"/>
          </a:solidFill>
          <a:ln w="12700" cap="flat" cmpd="sng">
            <a:solidFill>
              <a:schemeClr val="tx1"/>
            </a:solidFill>
            <a:prstDash val="solid"/>
            <a:miter/>
            <a:headEnd type="none" w="med" len="med"/>
            <a:tailEnd type="none" w="med" len="med"/>
          </a:ln>
        </p:spPr>
        <p:txBody>
          <a:bodyPr wrap="none" anchor="ctr" anchorCtr="0"/>
          <a:p>
            <a:pPr algn="ctr">
              <a:buNone/>
            </a:pPr>
            <a:endParaRPr lang="zh-CN" altLang="zh-CN" sz="1200" b="1" dirty="0">
              <a:solidFill>
                <a:srgbClr val="0000CC"/>
              </a:solidFill>
              <a:latin typeface="微软雅黑" panose="020B0503020204020204" pitchFamily="34" charset="-122"/>
              <a:ea typeface="微软雅黑" panose="020B0503020204020204" pitchFamily="34" charset="-122"/>
            </a:endParaRPr>
          </a:p>
        </p:txBody>
      </p:sp>
      <p:sp>
        <p:nvSpPr>
          <p:cNvPr id="130058" name="Line 5"/>
          <p:cNvSpPr/>
          <p:nvPr/>
        </p:nvSpPr>
        <p:spPr>
          <a:xfrm>
            <a:off x="6953250" y="2568575"/>
            <a:ext cx="0" cy="1212850"/>
          </a:xfrm>
          <a:prstGeom prst="line">
            <a:avLst/>
          </a:prstGeom>
          <a:ln w="28575" cap="flat" cmpd="sng">
            <a:solidFill>
              <a:srgbClr val="333399"/>
            </a:solidFill>
            <a:prstDash val="solid"/>
            <a:headEnd type="triangle" w="med" len="lg"/>
            <a:tailEnd type="triangle" w="med" len="lg"/>
          </a:ln>
        </p:spPr>
      </p:sp>
      <p:sp>
        <p:nvSpPr>
          <p:cNvPr id="130059" name="Text Box 6"/>
          <p:cNvSpPr txBox="1"/>
          <p:nvPr/>
        </p:nvSpPr>
        <p:spPr>
          <a:xfrm>
            <a:off x="6716713" y="3046413"/>
            <a:ext cx="1512887" cy="425450"/>
          </a:xfrm>
          <a:prstGeom prst="rect">
            <a:avLst/>
          </a:prstGeom>
          <a:solidFill>
            <a:srgbClr val="C3E3F9"/>
          </a:solidFill>
          <a:ln w="9525">
            <a:noFill/>
          </a:ln>
        </p:spPr>
        <p:txBody>
          <a:bodyPr>
            <a:spAutoFit/>
          </a:bodyPr>
          <a:p>
            <a:pPr>
              <a:lnSpc>
                <a:spcPct val="90000"/>
              </a:lnSpc>
              <a:buNone/>
            </a:pPr>
            <a:r>
              <a:rPr lang="zh-CN" altLang="en-US" sz="1200" b="1" dirty="0">
                <a:solidFill>
                  <a:srgbClr val="0000CC"/>
                </a:solidFill>
                <a:latin typeface="微软雅黑" panose="020B0503020204020204" pitchFamily="34" charset="-122"/>
                <a:ea typeface="微软雅黑" panose="020B0503020204020204" pitchFamily="34" charset="-122"/>
              </a:rPr>
              <a:t>路由选择、管理</a:t>
            </a:r>
            <a:endParaRPr lang="en-US" altLang="zh-CN" sz="1200" b="1" dirty="0">
              <a:solidFill>
                <a:srgbClr val="0000CC"/>
              </a:solidFill>
              <a:latin typeface="微软雅黑" panose="020B0503020204020204" pitchFamily="34" charset="-122"/>
              <a:ea typeface="微软雅黑" panose="020B0503020204020204" pitchFamily="34" charset="-122"/>
            </a:endParaRPr>
          </a:p>
          <a:p>
            <a:pPr>
              <a:lnSpc>
                <a:spcPct val="90000"/>
              </a:lnSpc>
              <a:buNone/>
            </a:pPr>
            <a:r>
              <a:rPr lang="zh-CN" altLang="en-US" sz="1200" b="1" dirty="0">
                <a:solidFill>
                  <a:srgbClr val="C00000"/>
                </a:solidFill>
                <a:latin typeface="微软雅黑" panose="020B0503020204020204" pitchFamily="34" charset="-122"/>
                <a:ea typeface="微软雅黑" panose="020B0503020204020204" pitchFamily="34" charset="-122"/>
              </a:rPr>
              <a:t>控制层面</a:t>
            </a:r>
            <a:r>
              <a:rPr lang="zh-CN" altLang="en-US" sz="1200" b="1" dirty="0">
                <a:solidFill>
                  <a:srgbClr val="0000CC"/>
                </a:solidFill>
                <a:latin typeface="微软雅黑" panose="020B0503020204020204" pitchFamily="34" charset="-122"/>
                <a:ea typeface="微软雅黑" panose="020B0503020204020204" pitchFamily="34" charset="-122"/>
              </a:rPr>
              <a:t>（软件）</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60" name="Text Box 7"/>
          <p:cNvSpPr txBox="1"/>
          <p:nvPr/>
        </p:nvSpPr>
        <p:spPr>
          <a:xfrm>
            <a:off x="3221038" y="2573338"/>
            <a:ext cx="1508125" cy="277812"/>
          </a:xfrm>
          <a:prstGeom prst="rect">
            <a:avLst/>
          </a:prstGeom>
          <a:noFill/>
          <a:ln w="9525">
            <a:noFill/>
          </a:ln>
        </p:spPr>
        <p:txBody>
          <a:bodyPr>
            <a:spAutoFit/>
          </a:bodyPr>
          <a:p>
            <a:pPr algn="ctr">
              <a:buNone/>
            </a:pPr>
            <a:r>
              <a:rPr lang="zh-CN" altLang="en-US" sz="1200" b="1" dirty="0">
                <a:latin typeface="微软雅黑" panose="020B0503020204020204" pitchFamily="34" charset="-122"/>
                <a:ea typeface="微软雅黑" panose="020B0503020204020204" pitchFamily="34" charset="-122"/>
              </a:rPr>
              <a:t>路由选择处理机</a:t>
            </a:r>
            <a:endParaRPr lang="zh-CN" altLang="en-US" sz="1200" b="1" dirty="0">
              <a:latin typeface="微软雅黑" panose="020B0503020204020204" pitchFamily="34" charset="-122"/>
              <a:ea typeface="微软雅黑" panose="020B0503020204020204" pitchFamily="34" charset="-122"/>
            </a:endParaRPr>
          </a:p>
        </p:txBody>
      </p:sp>
      <p:sp>
        <p:nvSpPr>
          <p:cNvPr id="130061" name="Line 8"/>
          <p:cNvSpPr/>
          <p:nvPr/>
        </p:nvSpPr>
        <p:spPr>
          <a:xfrm>
            <a:off x="3990975" y="3081338"/>
            <a:ext cx="0" cy="146050"/>
          </a:xfrm>
          <a:prstGeom prst="line">
            <a:avLst/>
          </a:prstGeom>
          <a:ln w="28575" cap="flat" cmpd="sng">
            <a:solidFill>
              <a:schemeClr val="tx1"/>
            </a:solidFill>
            <a:prstDash val="solid"/>
            <a:headEnd type="none" w="med" len="med"/>
            <a:tailEnd type="none" w="med" len="med"/>
          </a:ln>
        </p:spPr>
      </p:sp>
      <p:sp>
        <p:nvSpPr>
          <p:cNvPr id="130062" name="Rectangle 9"/>
          <p:cNvSpPr/>
          <p:nvPr/>
        </p:nvSpPr>
        <p:spPr>
          <a:xfrm>
            <a:off x="3419475" y="2898775"/>
            <a:ext cx="1144588" cy="242888"/>
          </a:xfrm>
          <a:prstGeom prst="rect">
            <a:avLst/>
          </a:prstGeom>
          <a:solidFill>
            <a:srgbClr val="0000FF"/>
          </a:solidFill>
          <a:ln w="19050" cap="flat" cmpd="sng">
            <a:solidFill>
              <a:schemeClr val="tx1"/>
            </a:solidFill>
            <a:prstDash val="solid"/>
            <a:miter/>
            <a:headEnd type="none" w="med" len="med"/>
            <a:tailEnd type="none" w="med" len="med"/>
          </a:ln>
        </p:spPr>
        <p:txBody>
          <a:bodyPr wrap="none" anchor="ctr" anchorCtr="0"/>
          <a:p>
            <a:pPr algn="ctr">
              <a:buNone/>
            </a:pPr>
            <a:r>
              <a:rPr lang="zh-CN" altLang="en-US" sz="1200" b="1" dirty="0">
                <a:solidFill>
                  <a:schemeClr val="bg1"/>
                </a:solidFill>
                <a:latin typeface="微软雅黑" panose="020B0503020204020204" pitchFamily="34" charset="-122"/>
                <a:ea typeface="微软雅黑" panose="020B0503020204020204" pitchFamily="34" charset="-122"/>
              </a:rPr>
              <a:t>路由选择协议</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30063" name="Rectangle 10"/>
          <p:cNvSpPr/>
          <p:nvPr/>
        </p:nvSpPr>
        <p:spPr>
          <a:xfrm>
            <a:off x="3602038" y="3230563"/>
            <a:ext cx="779462" cy="255587"/>
          </a:xfrm>
          <a:prstGeom prst="rect">
            <a:avLst/>
          </a:prstGeom>
          <a:solidFill>
            <a:srgbClr val="99FF33"/>
          </a:solidFill>
          <a:ln w="19050" cap="flat" cmpd="sng">
            <a:solidFill>
              <a:schemeClr val="tx1"/>
            </a:solidFill>
            <a:prstDash val="solid"/>
            <a:miter/>
            <a:headEnd type="none" w="med" len="med"/>
            <a:tailEnd type="none" w="med" len="med"/>
          </a:ln>
        </p:spPr>
        <p:txBody>
          <a:bodyPr wrap="none" anchor="ctr" anchorCtr="0"/>
          <a:p>
            <a:pPr algn="ctr">
              <a:buNone/>
            </a:pPr>
            <a:r>
              <a:rPr lang="zh-CN" altLang="en-US" sz="1200" b="1" dirty="0">
                <a:solidFill>
                  <a:srgbClr val="0000CC"/>
                </a:solidFill>
                <a:latin typeface="微软雅黑" panose="020B0503020204020204" pitchFamily="34" charset="-122"/>
                <a:ea typeface="微软雅黑" panose="020B0503020204020204" pitchFamily="34" charset="-122"/>
              </a:rPr>
              <a:t>路由表</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64" name="Rectangle 11"/>
          <p:cNvSpPr/>
          <p:nvPr/>
        </p:nvSpPr>
        <p:spPr>
          <a:xfrm>
            <a:off x="1520825" y="4043363"/>
            <a:ext cx="1560513" cy="450850"/>
          </a:xfrm>
          <a:prstGeom prst="rect">
            <a:avLst/>
          </a:prstGeom>
          <a:solidFill>
            <a:srgbClr val="66FFFF"/>
          </a:solidFill>
          <a:ln w="12700" cap="flat" cmpd="sng">
            <a:solidFill>
              <a:schemeClr val="tx1"/>
            </a:solidFill>
            <a:prstDash val="dash"/>
            <a:miter/>
            <a:headEnd type="none" w="med" len="med"/>
            <a:tailEnd type="none" w="med" len="med"/>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65" name="Rectangle 12"/>
          <p:cNvSpPr/>
          <p:nvPr/>
        </p:nvSpPr>
        <p:spPr>
          <a:xfrm>
            <a:off x="2663825" y="4144963"/>
            <a:ext cx="314325" cy="246062"/>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3</a:t>
            </a:r>
            <a:endParaRPr lang="en-US" altLang="zh-CN" sz="1200" b="1" dirty="0">
              <a:latin typeface="微软雅黑" panose="020B0503020204020204" pitchFamily="34" charset="-122"/>
              <a:ea typeface="微软雅黑" panose="020B0503020204020204" pitchFamily="34" charset="-122"/>
            </a:endParaRPr>
          </a:p>
        </p:txBody>
      </p:sp>
      <p:sp>
        <p:nvSpPr>
          <p:cNvPr id="130066" name="Line 13"/>
          <p:cNvSpPr/>
          <p:nvPr/>
        </p:nvSpPr>
        <p:spPr>
          <a:xfrm flipV="1">
            <a:off x="1417638" y="4268788"/>
            <a:ext cx="239712" cy="0"/>
          </a:xfrm>
          <a:prstGeom prst="line">
            <a:avLst/>
          </a:prstGeom>
          <a:ln w="28575" cap="flat" cmpd="sng">
            <a:solidFill>
              <a:srgbClr val="333399"/>
            </a:solidFill>
            <a:prstDash val="solid"/>
            <a:headEnd type="none" w="med" len="med"/>
            <a:tailEnd type="triangle" w="med" len="lg"/>
          </a:ln>
        </p:spPr>
      </p:sp>
      <p:sp>
        <p:nvSpPr>
          <p:cNvPr id="130067" name="Line 14"/>
          <p:cNvSpPr/>
          <p:nvPr/>
        </p:nvSpPr>
        <p:spPr>
          <a:xfrm>
            <a:off x="1954213" y="4268788"/>
            <a:ext cx="209550" cy="0"/>
          </a:xfrm>
          <a:prstGeom prst="line">
            <a:avLst/>
          </a:prstGeom>
          <a:ln w="28575" cap="flat" cmpd="sng">
            <a:solidFill>
              <a:srgbClr val="333399"/>
            </a:solidFill>
            <a:prstDash val="solid"/>
            <a:headEnd type="none" w="med" len="med"/>
            <a:tailEnd type="triangle" w="med" len="lg"/>
          </a:ln>
        </p:spPr>
      </p:sp>
      <p:sp>
        <p:nvSpPr>
          <p:cNvPr id="130068" name="Line 15"/>
          <p:cNvSpPr/>
          <p:nvPr/>
        </p:nvSpPr>
        <p:spPr>
          <a:xfrm>
            <a:off x="2466975" y="4268788"/>
            <a:ext cx="206375" cy="0"/>
          </a:xfrm>
          <a:prstGeom prst="line">
            <a:avLst/>
          </a:prstGeom>
          <a:ln w="28575" cap="flat" cmpd="sng">
            <a:solidFill>
              <a:srgbClr val="333399"/>
            </a:solidFill>
            <a:prstDash val="solid"/>
            <a:headEnd type="none" w="med" len="med"/>
            <a:tailEnd type="triangle" w="med" len="lg"/>
          </a:ln>
        </p:spPr>
      </p:sp>
      <p:sp>
        <p:nvSpPr>
          <p:cNvPr id="130069" name="Line 16"/>
          <p:cNvSpPr/>
          <p:nvPr/>
        </p:nvSpPr>
        <p:spPr>
          <a:xfrm>
            <a:off x="2978150" y="4268788"/>
            <a:ext cx="207963" cy="0"/>
          </a:xfrm>
          <a:prstGeom prst="line">
            <a:avLst/>
          </a:prstGeom>
          <a:ln w="28575" cap="flat" cmpd="sng">
            <a:solidFill>
              <a:srgbClr val="333399"/>
            </a:solidFill>
            <a:prstDash val="solid"/>
            <a:headEnd type="none" w="med" len="med"/>
            <a:tailEnd type="triangle" w="med" len="lg"/>
          </a:ln>
        </p:spPr>
      </p:sp>
      <p:sp>
        <p:nvSpPr>
          <p:cNvPr id="130070" name="Text Box 17"/>
          <p:cNvSpPr txBox="1"/>
          <p:nvPr/>
        </p:nvSpPr>
        <p:spPr>
          <a:xfrm>
            <a:off x="1881188" y="3802063"/>
            <a:ext cx="800100" cy="277812"/>
          </a:xfrm>
          <a:prstGeom prst="rect">
            <a:avLst/>
          </a:prstGeom>
          <a:noFill/>
          <a:ln w="9525">
            <a:noFill/>
          </a:ln>
        </p:spPr>
        <p:txBody>
          <a:bodyPr wrap="none">
            <a:spAutoFit/>
          </a:bodyPr>
          <a:p>
            <a:pPr>
              <a:buNone/>
            </a:pPr>
            <a:r>
              <a:rPr lang="zh-CN" altLang="en-US" sz="1200" b="1" dirty="0">
                <a:solidFill>
                  <a:srgbClr val="0000CC"/>
                </a:solidFill>
                <a:latin typeface="微软雅黑" panose="020B0503020204020204" pitchFamily="34" charset="-122"/>
                <a:ea typeface="微软雅黑" panose="020B0503020204020204" pitchFamily="34" charset="-122"/>
              </a:rPr>
              <a:t>输入端口</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1520825" y="5019675"/>
            <a:ext cx="1560513" cy="450850"/>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130072" name="Rectangle 19"/>
          <p:cNvSpPr/>
          <p:nvPr/>
        </p:nvSpPr>
        <p:spPr>
          <a:xfrm>
            <a:off x="2663825" y="5121275"/>
            <a:ext cx="314325" cy="247650"/>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3</a:t>
            </a:r>
            <a:endParaRPr lang="en-US" altLang="zh-CN" sz="1200" b="1" dirty="0">
              <a:latin typeface="微软雅黑" panose="020B0503020204020204" pitchFamily="34" charset="-122"/>
              <a:ea typeface="微软雅黑" panose="020B0503020204020204" pitchFamily="34" charset="-122"/>
            </a:endParaRPr>
          </a:p>
        </p:txBody>
      </p:sp>
      <p:sp>
        <p:nvSpPr>
          <p:cNvPr id="130073" name="Line 20"/>
          <p:cNvSpPr/>
          <p:nvPr/>
        </p:nvSpPr>
        <p:spPr>
          <a:xfrm flipV="1">
            <a:off x="1417638" y="5245100"/>
            <a:ext cx="239712" cy="0"/>
          </a:xfrm>
          <a:prstGeom prst="line">
            <a:avLst/>
          </a:prstGeom>
          <a:ln w="28575" cap="flat" cmpd="sng">
            <a:solidFill>
              <a:srgbClr val="333399"/>
            </a:solidFill>
            <a:prstDash val="solid"/>
            <a:headEnd type="none" w="med" len="med"/>
            <a:tailEnd type="triangle" w="med" len="lg"/>
          </a:ln>
        </p:spPr>
      </p:sp>
      <p:sp>
        <p:nvSpPr>
          <p:cNvPr id="130074" name="Line 21"/>
          <p:cNvSpPr/>
          <p:nvPr/>
        </p:nvSpPr>
        <p:spPr>
          <a:xfrm>
            <a:off x="1954213" y="5245100"/>
            <a:ext cx="209550" cy="0"/>
          </a:xfrm>
          <a:prstGeom prst="line">
            <a:avLst/>
          </a:prstGeom>
          <a:ln w="28575" cap="flat" cmpd="sng">
            <a:solidFill>
              <a:srgbClr val="333399"/>
            </a:solidFill>
            <a:prstDash val="solid"/>
            <a:headEnd type="none" w="med" len="med"/>
            <a:tailEnd type="triangle" w="med" len="lg"/>
          </a:ln>
        </p:spPr>
      </p:sp>
      <p:sp>
        <p:nvSpPr>
          <p:cNvPr id="130075" name="Line 22"/>
          <p:cNvSpPr/>
          <p:nvPr/>
        </p:nvSpPr>
        <p:spPr>
          <a:xfrm>
            <a:off x="2466975" y="5245100"/>
            <a:ext cx="206375" cy="0"/>
          </a:xfrm>
          <a:prstGeom prst="line">
            <a:avLst/>
          </a:prstGeom>
          <a:ln w="28575" cap="flat" cmpd="sng">
            <a:solidFill>
              <a:srgbClr val="333399"/>
            </a:solidFill>
            <a:prstDash val="solid"/>
            <a:headEnd type="none" w="med" len="med"/>
            <a:tailEnd type="triangle" w="med" len="lg"/>
          </a:ln>
        </p:spPr>
      </p:sp>
      <p:sp>
        <p:nvSpPr>
          <p:cNvPr id="130076" name="Line 23"/>
          <p:cNvSpPr/>
          <p:nvPr/>
        </p:nvSpPr>
        <p:spPr>
          <a:xfrm>
            <a:off x="2978150" y="5245100"/>
            <a:ext cx="207963" cy="0"/>
          </a:xfrm>
          <a:prstGeom prst="line">
            <a:avLst/>
          </a:prstGeom>
          <a:ln w="28575" cap="flat" cmpd="sng">
            <a:solidFill>
              <a:srgbClr val="333399"/>
            </a:solidFill>
            <a:prstDash val="solid"/>
            <a:headEnd type="none" w="med" len="med"/>
            <a:tailEnd type="triangle" w="med" len="lg"/>
          </a:ln>
        </p:spPr>
      </p:sp>
      <p:sp>
        <p:nvSpPr>
          <p:cNvPr id="29" name="Rectangle 24"/>
          <p:cNvSpPr>
            <a:spLocks noChangeArrowheads="1"/>
          </p:cNvSpPr>
          <p:nvPr/>
        </p:nvSpPr>
        <p:spPr bwMode="auto">
          <a:xfrm>
            <a:off x="3186113" y="4043363"/>
            <a:ext cx="1612900" cy="1435100"/>
          </a:xfrm>
          <a:prstGeom prst="rect">
            <a:avLst/>
          </a:prstGeom>
          <a:solidFill>
            <a:srgbClr val="FFCC00"/>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30" name="Rectangle 25"/>
          <p:cNvSpPr>
            <a:spLocks noChangeArrowheads="1"/>
          </p:cNvSpPr>
          <p:nvPr/>
        </p:nvSpPr>
        <p:spPr bwMode="auto">
          <a:xfrm flipH="1">
            <a:off x="4902200" y="4043363"/>
            <a:ext cx="1558925" cy="450850"/>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130079" name="Line 26"/>
          <p:cNvSpPr/>
          <p:nvPr/>
        </p:nvSpPr>
        <p:spPr>
          <a:xfrm flipV="1">
            <a:off x="6351588" y="4268788"/>
            <a:ext cx="214312" cy="0"/>
          </a:xfrm>
          <a:prstGeom prst="line">
            <a:avLst/>
          </a:prstGeom>
          <a:ln w="28575" cap="flat" cmpd="sng">
            <a:solidFill>
              <a:srgbClr val="333399"/>
            </a:solidFill>
            <a:prstDash val="solid"/>
            <a:headEnd type="none" w="med" len="med"/>
            <a:tailEnd type="triangle" w="med" len="lg"/>
          </a:ln>
        </p:spPr>
      </p:sp>
      <p:sp>
        <p:nvSpPr>
          <p:cNvPr id="130080" name="Line 27"/>
          <p:cNvSpPr/>
          <p:nvPr/>
        </p:nvSpPr>
        <p:spPr>
          <a:xfrm rot="-10800000" flipH="1">
            <a:off x="5838825" y="4268788"/>
            <a:ext cx="207963" cy="0"/>
          </a:xfrm>
          <a:prstGeom prst="line">
            <a:avLst/>
          </a:prstGeom>
          <a:ln w="28575" cap="flat" cmpd="sng">
            <a:solidFill>
              <a:srgbClr val="333399"/>
            </a:solidFill>
            <a:prstDash val="solid"/>
            <a:headEnd type="none" w="med" len="med"/>
            <a:tailEnd type="triangle" w="med" len="lg"/>
          </a:ln>
        </p:spPr>
      </p:sp>
      <p:sp>
        <p:nvSpPr>
          <p:cNvPr id="130081" name="Line 28"/>
          <p:cNvSpPr/>
          <p:nvPr/>
        </p:nvSpPr>
        <p:spPr>
          <a:xfrm>
            <a:off x="5335588" y="4268788"/>
            <a:ext cx="209550" cy="0"/>
          </a:xfrm>
          <a:prstGeom prst="line">
            <a:avLst/>
          </a:prstGeom>
          <a:ln w="28575" cap="flat" cmpd="sng">
            <a:solidFill>
              <a:srgbClr val="333399"/>
            </a:solidFill>
            <a:prstDash val="solid"/>
            <a:headEnd type="none" w="med" len="med"/>
            <a:tailEnd type="triangle" w="med" len="lg"/>
          </a:ln>
        </p:spPr>
      </p:sp>
      <p:sp>
        <p:nvSpPr>
          <p:cNvPr id="130082" name="Line 29"/>
          <p:cNvSpPr/>
          <p:nvPr/>
        </p:nvSpPr>
        <p:spPr>
          <a:xfrm>
            <a:off x="4799013" y="4268788"/>
            <a:ext cx="247650" cy="0"/>
          </a:xfrm>
          <a:prstGeom prst="line">
            <a:avLst/>
          </a:prstGeom>
          <a:ln w="28575" cap="flat" cmpd="sng">
            <a:solidFill>
              <a:srgbClr val="333399"/>
            </a:solidFill>
            <a:prstDash val="solid"/>
            <a:headEnd type="none" w="med" len="med"/>
            <a:tailEnd type="triangle" w="med" len="lg"/>
          </a:ln>
        </p:spPr>
      </p:sp>
      <p:sp>
        <p:nvSpPr>
          <p:cNvPr id="35" name="Rectangle 30"/>
          <p:cNvSpPr>
            <a:spLocks noChangeArrowheads="1"/>
          </p:cNvSpPr>
          <p:nvPr/>
        </p:nvSpPr>
        <p:spPr bwMode="auto">
          <a:xfrm flipH="1">
            <a:off x="4902200" y="5019675"/>
            <a:ext cx="1558925" cy="450850"/>
          </a:xfrm>
          <a:prstGeom prst="rect">
            <a:avLst/>
          </a:prstGeom>
          <a:solidFill>
            <a:srgbClr val="00FFFF"/>
          </a:solidFill>
          <a:ln w="12700">
            <a:prstDash val="dash"/>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sp>
        <p:nvSpPr>
          <p:cNvPr id="130084" name="Line 31"/>
          <p:cNvSpPr/>
          <p:nvPr/>
        </p:nvSpPr>
        <p:spPr>
          <a:xfrm flipV="1">
            <a:off x="6351588" y="5245100"/>
            <a:ext cx="214312" cy="0"/>
          </a:xfrm>
          <a:prstGeom prst="line">
            <a:avLst/>
          </a:prstGeom>
          <a:ln w="28575" cap="flat" cmpd="sng">
            <a:solidFill>
              <a:srgbClr val="333399"/>
            </a:solidFill>
            <a:prstDash val="solid"/>
            <a:headEnd type="none" w="med" len="med"/>
            <a:tailEnd type="triangle" w="med" len="lg"/>
          </a:ln>
        </p:spPr>
      </p:sp>
      <p:sp>
        <p:nvSpPr>
          <p:cNvPr id="130085" name="Line 32"/>
          <p:cNvSpPr/>
          <p:nvPr/>
        </p:nvSpPr>
        <p:spPr>
          <a:xfrm>
            <a:off x="5838825" y="5245100"/>
            <a:ext cx="207963" cy="0"/>
          </a:xfrm>
          <a:prstGeom prst="line">
            <a:avLst/>
          </a:prstGeom>
          <a:ln w="28575" cap="flat" cmpd="sng">
            <a:solidFill>
              <a:srgbClr val="333399"/>
            </a:solidFill>
            <a:prstDash val="solid"/>
            <a:headEnd type="none" w="med" len="med"/>
            <a:tailEnd type="triangle" w="med" len="lg"/>
          </a:ln>
        </p:spPr>
      </p:sp>
      <p:sp>
        <p:nvSpPr>
          <p:cNvPr id="130086" name="Line 33"/>
          <p:cNvSpPr/>
          <p:nvPr/>
        </p:nvSpPr>
        <p:spPr>
          <a:xfrm>
            <a:off x="5335588" y="5245100"/>
            <a:ext cx="209550" cy="0"/>
          </a:xfrm>
          <a:prstGeom prst="line">
            <a:avLst/>
          </a:prstGeom>
          <a:ln w="28575" cap="flat" cmpd="sng">
            <a:solidFill>
              <a:srgbClr val="333399"/>
            </a:solidFill>
            <a:prstDash val="solid"/>
            <a:headEnd type="none" w="med" len="med"/>
            <a:tailEnd type="triangle" w="med" len="lg"/>
          </a:ln>
        </p:spPr>
      </p:sp>
      <p:sp>
        <p:nvSpPr>
          <p:cNvPr id="130087" name="Line 34"/>
          <p:cNvSpPr/>
          <p:nvPr/>
        </p:nvSpPr>
        <p:spPr>
          <a:xfrm flipV="1">
            <a:off x="4799013" y="5245100"/>
            <a:ext cx="239712" cy="0"/>
          </a:xfrm>
          <a:prstGeom prst="line">
            <a:avLst/>
          </a:prstGeom>
          <a:ln w="28575" cap="flat" cmpd="sng">
            <a:solidFill>
              <a:srgbClr val="333399"/>
            </a:solidFill>
            <a:prstDash val="solid"/>
            <a:headEnd type="none" w="med" len="med"/>
            <a:tailEnd type="triangle" w="med" len="lg"/>
          </a:ln>
        </p:spPr>
      </p:sp>
      <p:sp>
        <p:nvSpPr>
          <p:cNvPr id="130088" name="Text Box 35"/>
          <p:cNvSpPr txBox="1"/>
          <p:nvPr/>
        </p:nvSpPr>
        <p:spPr>
          <a:xfrm>
            <a:off x="3616325" y="4656138"/>
            <a:ext cx="800100" cy="276225"/>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交换结构</a:t>
            </a:r>
            <a:endParaRPr lang="zh-CN" altLang="en-US" sz="1200" b="1" dirty="0">
              <a:latin typeface="微软雅黑" panose="020B0503020204020204" pitchFamily="34" charset="-122"/>
              <a:ea typeface="微软雅黑" panose="020B0503020204020204" pitchFamily="34" charset="-122"/>
            </a:endParaRPr>
          </a:p>
        </p:txBody>
      </p:sp>
      <p:sp>
        <p:nvSpPr>
          <p:cNvPr id="130089" name="Text Box 36"/>
          <p:cNvSpPr txBox="1"/>
          <p:nvPr/>
        </p:nvSpPr>
        <p:spPr>
          <a:xfrm>
            <a:off x="1936750" y="4745038"/>
            <a:ext cx="800100" cy="277812"/>
          </a:xfrm>
          <a:prstGeom prst="rect">
            <a:avLst/>
          </a:prstGeom>
          <a:noFill/>
          <a:ln w="9525">
            <a:noFill/>
          </a:ln>
        </p:spPr>
        <p:txBody>
          <a:bodyPr wrap="none">
            <a:spAutoFit/>
          </a:bodyPr>
          <a:p>
            <a:pPr>
              <a:buNone/>
            </a:pPr>
            <a:r>
              <a:rPr lang="zh-CN" altLang="en-US" sz="1200" b="1" dirty="0">
                <a:solidFill>
                  <a:srgbClr val="0000CC"/>
                </a:solidFill>
                <a:latin typeface="微软雅黑" panose="020B0503020204020204" pitchFamily="34" charset="-122"/>
                <a:ea typeface="微软雅黑" panose="020B0503020204020204" pitchFamily="34" charset="-122"/>
              </a:rPr>
              <a:t>输入端口</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90" name="Text Box 37"/>
          <p:cNvSpPr txBox="1"/>
          <p:nvPr/>
        </p:nvSpPr>
        <p:spPr>
          <a:xfrm>
            <a:off x="5316538" y="3802063"/>
            <a:ext cx="800100" cy="277812"/>
          </a:xfrm>
          <a:prstGeom prst="rect">
            <a:avLst/>
          </a:prstGeom>
          <a:noFill/>
          <a:ln w="9525">
            <a:noFill/>
          </a:ln>
        </p:spPr>
        <p:txBody>
          <a:bodyPr wrap="none">
            <a:spAutoFit/>
          </a:bodyPr>
          <a:p>
            <a:pPr>
              <a:buNone/>
            </a:pPr>
            <a:r>
              <a:rPr lang="zh-CN" altLang="en-US" sz="1200" b="1" dirty="0">
                <a:solidFill>
                  <a:srgbClr val="0000CC"/>
                </a:solidFill>
                <a:latin typeface="微软雅黑" panose="020B0503020204020204" pitchFamily="34" charset="-122"/>
                <a:ea typeface="微软雅黑" panose="020B0503020204020204" pitchFamily="34" charset="-122"/>
              </a:rPr>
              <a:t>输出端口</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91" name="Line 38"/>
          <p:cNvSpPr/>
          <p:nvPr/>
        </p:nvSpPr>
        <p:spPr>
          <a:xfrm>
            <a:off x="1025525" y="3789363"/>
            <a:ext cx="7305675" cy="0"/>
          </a:xfrm>
          <a:prstGeom prst="line">
            <a:avLst/>
          </a:prstGeom>
          <a:ln w="28575" cap="flat" cmpd="sng">
            <a:solidFill>
              <a:srgbClr val="333399"/>
            </a:solidFill>
            <a:prstDash val="dash"/>
            <a:headEnd type="none" w="med" len="med"/>
            <a:tailEnd type="none" w="med" len="med"/>
          </a:ln>
        </p:spPr>
      </p:sp>
      <p:sp>
        <p:nvSpPr>
          <p:cNvPr id="130092" name="Line 39"/>
          <p:cNvSpPr/>
          <p:nvPr/>
        </p:nvSpPr>
        <p:spPr>
          <a:xfrm>
            <a:off x="6953250" y="3789363"/>
            <a:ext cx="0" cy="1890712"/>
          </a:xfrm>
          <a:prstGeom prst="line">
            <a:avLst/>
          </a:prstGeom>
          <a:ln w="28575" cap="flat" cmpd="sng">
            <a:solidFill>
              <a:srgbClr val="333399"/>
            </a:solidFill>
            <a:prstDash val="solid"/>
            <a:headEnd type="triangle" w="med" len="lg"/>
            <a:tailEnd type="triangle" w="med" len="lg"/>
          </a:ln>
        </p:spPr>
      </p:sp>
      <p:sp>
        <p:nvSpPr>
          <p:cNvPr id="130093" name="Text Box 40"/>
          <p:cNvSpPr txBox="1"/>
          <p:nvPr/>
        </p:nvSpPr>
        <p:spPr>
          <a:xfrm>
            <a:off x="6716713" y="4557713"/>
            <a:ext cx="1512887" cy="423862"/>
          </a:xfrm>
          <a:prstGeom prst="rect">
            <a:avLst/>
          </a:prstGeom>
          <a:solidFill>
            <a:srgbClr val="C3E3F9"/>
          </a:solidFill>
          <a:ln w="9525">
            <a:noFill/>
          </a:ln>
        </p:spPr>
        <p:txBody>
          <a:bodyPr>
            <a:spAutoFit/>
          </a:bodyPr>
          <a:p>
            <a:pPr>
              <a:lnSpc>
                <a:spcPct val="90000"/>
              </a:lnSpc>
              <a:buNone/>
            </a:pPr>
            <a:r>
              <a:rPr lang="zh-CN" altLang="en-US" sz="1200" b="1" dirty="0">
                <a:solidFill>
                  <a:srgbClr val="0000CC"/>
                </a:solidFill>
                <a:latin typeface="微软雅黑" panose="020B0503020204020204" pitchFamily="34" charset="-122"/>
                <a:ea typeface="微软雅黑" panose="020B0503020204020204" pitchFamily="34" charset="-122"/>
              </a:rPr>
              <a:t>分组转发</a:t>
            </a:r>
            <a:endParaRPr lang="en-US" altLang="zh-CN" sz="1200" b="1" dirty="0">
              <a:solidFill>
                <a:srgbClr val="0000CC"/>
              </a:solidFill>
              <a:latin typeface="微软雅黑" panose="020B0503020204020204" pitchFamily="34" charset="-122"/>
              <a:ea typeface="微软雅黑" panose="020B0503020204020204" pitchFamily="34" charset="-122"/>
            </a:endParaRPr>
          </a:p>
          <a:p>
            <a:pPr>
              <a:lnSpc>
                <a:spcPct val="90000"/>
              </a:lnSpc>
              <a:buNone/>
            </a:pPr>
            <a:r>
              <a:rPr lang="zh-CN" altLang="en-US" sz="1200" b="1" dirty="0">
                <a:solidFill>
                  <a:srgbClr val="C00000"/>
                </a:solidFill>
                <a:latin typeface="微软雅黑" panose="020B0503020204020204" pitchFamily="34" charset="-122"/>
                <a:ea typeface="微软雅黑" panose="020B0503020204020204" pitchFamily="34" charset="-122"/>
              </a:rPr>
              <a:t>数据层面</a:t>
            </a:r>
            <a:r>
              <a:rPr lang="zh-CN" altLang="en-US" sz="1200" b="1" dirty="0">
                <a:solidFill>
                  <a:srgbClr val="0000CC"/>
                </a:solidFill>
                <a:latin typeface="微软雅黑" panose="020B0503020204020204" pitchFamily="34" charset="-122"/>
                <a:ea typeface="微软雅黑" panose="020B0503020204020204" pitchFamily="34" charset="-122"/>
              </a:rPr>
              <a:t>（硬件）</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94" name="Text Box 44"/>
          <p:cNvSpPr txBox="1"/>
          <p:nvPr/>
        </p:nvSpPr>
        <p:spPr>
          <a:xfrm>
            <a:off x="5316538" y="4745038"/>
            <a:ext cx="800100" cy="277812"/>
          </a:xfrm>
          <a:prstGeom prst="rect">
            <a:avLst/>
          </a:prstGeom>
          <a:noFill/>
          <a:ln w="9525">
            <a:noFill/>
          </a:ln>
        </p:spPr>
        <p:txBody>
          <a:bodyPr wrap="none">
            <a:spAutoFit/>
          </a:bodyPr>
          <a:p>
            <a:pPr>
              <a:buNone/>
            </a:pPr>
            <a:r>
              <a:rPr lang="zh-CN" altLang="en-US" sz="1200" b="1" dirty="0">
                <a:solidFill>
                  <a:srgbClr val="0000CC"/>
                </a:solidFill>
                <a:latin typeface="微软雅黑" panose="020B0503020204020204" pitchFamily="34" charset="-122"/>
                <a:ea typeface="微软雅黑" panose="020B0503020204020204" pitchFamily="34" charset="-122"/>
              </a:rPr>
              <a:t>输出端口</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30095" name="Text Box 45"/>
          <p:cNvSpPr txBox="1"/>
          <p:nvPr/>
        </p:nvSpPr>
        <p:spPr>
          <a:xfrm rot="5400000">
            <a:off x="2251075" y="4535488"/>
            <a:ext cx="331788" cy="277812"/>
          </a:xfrm>
          <a:prstGeom prst="rect">
            <a:avLst/>
          </a:prstGeom>
          <a:noFill/>
          <a:ln w="9525">
            <a:noFill/>
          </a:ln>
        </p:spPr>
        <p:txBody>
          <a:bodyPr wrap="none">
            <a:spAutoFit/>
          </a:bodyPr>
          <a:p>
            <a:pPr>
              <a:buNone/>
            </a:pPr>
            <a:r>
              <a:rPr lang="en-US" altLang="zh-CN" sz="1200" b="1" dirty="0">
                <a:solidFill>
                  <a:srgbClr val="0000CC"/>
                </a:solidFill>
                <a:latin typeface="微软雅黑" panose="020B0503020204020204" pitchFamily="34" charset="-122"/>
                <a:ea typeface="微软雅黑" panose="020B0503020204020204" pitchFamily="34" charset="-122"/>
              </a:rPr>
              <a:t>…</a:t>
            </a:r>
            <a:endParaRPr lang="en-US" altLang="zh-CN" sz="1200" b="1" dirty="0">
              <a:solidFill>
                <a:srgbClr val="0000CC"/>
              </a:solidFill>
              <a:latin typeface="微软雅黑" panose="020B0503020204020204" pitchFamily="34" charset="-122"/>
              <a:ea typeface="微软雅黑" panose="020B0503020204020204" pitchFamily="34" charset="-122"/>
            </a:endParaRPr>
          </a:p>
        </p:txBody>
      </p:sp>
      <p:sp>
        <p:nvSpPr>
          <p:cNvPr id="130096" name="Text Box 46"/>
          <p:cNvSpPr txBox="1"/>
          <p:nvPr/>
        </p:nvSpPr>
        <p:spPr>
          <a:xfrm rot="5400000">
            <a:off x="5614988" y="4535488"/>
            <a:ext cx="331787" cy="276225"/>
          </a:xfrm>
          <a:prstGeom prst="rect">
            <a:avLst/>
          </a:prstGeom>
          <a:noFill/>
          <a:ln w="9525">
            <a:noFill/>
          </a:ln>
        </p:spPr>
        <p:txBody>
          <a:bodyPr wrap="none">
            <a:spAutoFit/>
          </a:bodyPr>
          <a:p>
            <a:pPr>
              <a:buNone/>
            </a:pPr>
            <a:r>
              <a:rPr lang="en-US" altLang="zh-CN" sz="1200" b="1" dirty="0">
                <a:solidFill>
                  <a:srgbClr val="0000CC"/>
                </a:solidFill>
                <a:latin typeface="微软雅黑" panose="020B0503020204020204" pitchFamily="34" charset="-122"/>
                <a:ea typeface="微软雅黑" panose="020B0503020204020204" pitchFamily="34" charset="-122"/>
              </a:rPr>
              <a:t>…</a:t>
            </a:r>
            <a:endParaRPr lang="en-US" altLang="zh-CN" sz="1200" b="1" dirty="0">
              <a:solidFill>
                <a:srgbClr val="0000CC"/>
              </a:solidFill>
              <a:latin typeface="微软雅黑" panose="020B0503020204020204" pitchFamily="34" charset="-122"/>
              <a:ea typeface="微软雅黑" panose="020B0503020204020204" pitchFamily="34" charset="-122"/>
            </a:endParaRPr>
          </a:p>
        </p:txBody>
      </p:sp>
      <p:sp>
        <p:nvSpPr>
          <p:cNvPr id="130097" name="Rectangle 49"/>
          <p:cNvSpPr/>
          <p:nvPr/>
        </p:nvSpPr>
        <p:spPr>
          <a:xfrm>
            <a:off x="6043613" y="4187825"/>
            <a:ext cx="311150" cy="174625"/>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0098" name="Rectangle 50"/>
          <p:cNvSpPr/>
          <p:nvPr/>
        </p:nvSpPr>
        <p:spPr>
          <a:xfrm>
            <a:off x="6059488" y="5156200"/>
            <a:ext cx="311150" cy="176213"/>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0099" name="Rectangle 51"/>
          <p:cNvSpPr/>
          <p:nvPr/>
        </p:nvSpPr>
        <p:spPr>
          <a:xfrm>
            <a:off x="1673225" y="5156200"/>
            <a:ext cx="312738" cy="176213"/>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0100" name="Rectangle 52"/>
          <p:cNvSpPr/>
          <p:nvPr/>
        </p:nvSpPr>
        <p:spPr>
          <a:xfrm flipH="1">
            <a:off x="5037138" y="4144963"/>
            <a:ext cx="312737" cy="246062"/>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3</a:t>
            </a:r>
            <a:endParaRPr lang="en-US" altLang="zh-CN" sz="1200" b="1" dirty="0">
              <a:latin typeface="微软雅黑" panose="020B0503020204020204" pitchFamily="34" charset="-122"/>
              <a:ea typeface="微软雅黑" panose="020B0503020204020204" pitchFamily="34" charset="-122"/>
            </a:endParaRPr>
          </a:p>
        </p:txBody>
      </p:sp>
      <p:sp>
        <p:nvSpPr>
          <p:cNvPr id="130101" name="Rectangle 53"/>
          <p:cNvSpPr/>
          <p:nvPr/>
        </p:nvSpPr>
        <p:spPr>
          <a:xfrm flipH="1">
            <a:off x="5037138" y="5121275"/>
            <a:ext cx="312737" cy="247650"/>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3</a:t>
            </a:r>
            <a:endParaRPr lang="en-US" altLang="zh-CN" sz="1200" b="1" dirty="0">
              <a:latin typeface="微软雅黑" panose="020B0503020204020204" pitchFamily="34" charset="-122"/>
              <a:ea typeface="微软雅黑" panose="020B0503020204020204" pitchFamily="34" charset="-122"/>
            </a:endParaRPr>
          </a:p>
        </p:txBody>
      </p:sp>
      <p:sp>
        <p:nvSpPr>
          <p:cNvPr id="130102" name="Rectangle 54"/>
          <p:cNvSpPr/>
          <p:nvPr/>
        </p:nvSpPr>
        <p:spPr>
          <a:xfrm>
            <a:off x="1673225" y="4187825"/>
            <a:ext cx="312738" cy="174625"/>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0103" name="Rectangle 55"/>
          <p:cNvSpPr/>
          <p:nvPr/>
        </p:nvSpPr>
        <p:spPr>
          <a:xfrm>
            <a:off x="2168525" y="4167188"/>
            <a:ext cx="312738" cy="204787"/>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30104" name="Rectangle 56"/>
          <p:cNvSpPr/>
          <p:nvPr/>
        </p:nvSpPr>
        <p:spPr>
          <a:xfrm>
            <a:off x="2168525" y="5141913"/>
            <a:ext cx="312738" cy="206375"/>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30105" name="Rectangle 57"/>
          <p:cNvSpPr/>
          <p:nvPr/>
        </p:nvSpPr>
        <p:spPr>
          <a:xfrm flipH="1">
            <a:off x="5540375" y="4167188"/>
            <a:ext cx="311150" cy="204787"/>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30106" name="Rectangle 58"/>
          <p:cNvSpPr/>
          <p:nvPr/>
        </p:nvSpPr>
        <p:spPr>
          <a:xfrm flipH="1">
            <a:off x="5548313" y="5141913"/>
            <a:ext cx="311150" cy="206375"/>
          </a:xfrm>
          <a:prstGeom prst="rect">
            <a:avLst/>
          </a:prstGeom>
          <a:solidFill>
            <a:srgbClr val="00FF99"/>
          </a:solidFill>
          <a:ln w="19050" cap="flat" cmpd="sng">
            <a:solidFill>
              <a:schemeClr val="tx1"/>
            </a:solidFill>
            <a:prstDash val="solid"/>
            <a:miter/>
            <a:headEnd type="none" w="med" len="med"/>
            <a:tailEnd type="none" w="med" len="med"/>
          </a:ln>
        </p:spPr>
        <p:txBody>
          <a:bodyPr wrap="none" anchor="ctr" anchorCtr="0"/>
          <a:p>
            <a:pPr algn="ctr">
              <a:buNone/>
            </a:pPr>
            <a:r>
              <a:rPr lang="en-US" altLang="zh-CN" sz="1200" b="1"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30107" name="AutoShape 4"/>
          <p:cNvSpPr/>
          <p:nvPr/>
        </p:nvSpPr>
        <p:spPr>
          <a:xfrm>
            <a:off x="3835400" y="3551238"/>
            <a:ext cx="311150" cy="492125"/>
          </a:xfrm>
          <a:prstGeom prst="upDownArrow">
            <a:avLst>
              <a:gd name="adj1" fmla="val 50000"/>
              <a:gd name="adj2" fmla="val 34268"/>
            </a:avLst>
          </a:prstGeom>
          <a:solidFill>
            <a:srgbClr val="CC00CC"/>
          </a:solidFill>
          <a:ln w="28575">
            <a:noFill/>
          </a:ln>
        </p:spPr>
        <p:txBody>
          <a:bodyPr wrap="none" anchor="ctr" anchorCtr="0"/>
          <a:p>
            <a:pPr>
              <a:buNone/>
            </a:pPr>
            <a:endParaRPr lang="zh-CN" altLang="en-US" sz="1200" b="1" dirty="0">
              <a:solidFill>
                <a:srgbClr val="0000CC"/>
              </a:solidFill>
              <a:latin typeface="微软雅黑" panose="020B0503020204020204" pitchFamily="34" charset="-122"/>
              <a:ea typeface="微软雅黑" panose="020B0503020204020204" pitchFamily="34" charset="-122"/>
            </a:endParaRPr>
          </a:p>
        </p:txBody>
      </p:sp>
      <p:cxnSp>
        <p:nvCxnSpPr>
          <p:cNvPr id="67" name="肘形连接符 66"/>
          <p:cNvCxnSpPr>
            <a:stCxn id="130057" idx="1"/>
            <a:endCxn id="130065" idx="0"/>
          </p:cNvCxnSpPr>
          <p:nvPr/>
        </p:nvCxnSpPr>
        <p:spPr>
          <a:xfrm rot="10800000" flipV="1">
            <a:off x="2820988" y="3100388"/>
            <a:ext cx="365125" cy="1044575"/>
          </a:xfrm>
          <a:prstGeom prst="bentConnector2">
            <a:avLst/>
          </a:prstGeom>
          <a:ln w="12700">
            <a:prstDash val="sysDash"/>
            <a:tailEnd type="triangle" w="med" len="lg"/>
          </a:ln>
        </p:spPr>
        <p:style>
          <a:lnRef idx="1">
            <a:schemeClr val="dk1"/>
          </a:lnRef>
          <a:fillRef idx="0">
            <a:schemeClr val="dk1"/>
          </a:fillRef>
          <a:effectRef idx="0">
            <a:schemeClr val="dk1"/>
          </a:effectRef>
          <a:fontRef idx="minor">
            <a:schemeClr val="tx1"/>
          </a:fontRef>
        </p:style>
      </p:cxnSp>
      <p:sp>
        <p:nvSpPr>
          <p:cNvPr id="130109" name="矩形 67"/>
          <p:cNvSpPr/>
          <p:nvPr/>
        </p:nvSpPr>
        <p:spPr>
          <a:xfrm>
            <a:off x="7013575" y="2713038"/>
            <a:ext cx="1416050" cy="338137"/>
          </a:xfrm>
          <a:prstGeom prst="rect">
            <a:avLst/>
          </a:prstGeom>
          <a:noFill/>
          <a:ln w="9525">
            <a:noFill/>
          </a:ln>
        </p:spPr>
        <p:txBody>
          <a:bodyPr wrap="none">
            <a:spAutoFit/>
          </a:bodyPr>
          <a:p>
            <a:pPr>
              <a:buNone/>
            </a:pPr>
            <a:r>
              <a:rPr lang="zh-CN" altLang="en-US" sz="1600" b="1" dirty="0">
                <a:latin typeface="微软雅黑" panose="020B0503020204020204" pitchFamily="34" charset="-122"/>
                <a:ea typeface="微软雅黑" panose="020B0503020204020204" pitchFamily="34" charset="-122"/>
              </a:rPr>
              <a:t>路由选择部分</a:t>
            </a:r>
            <a:endParaRPr lang="en-US" altLang="zh-CN" sz="1600" b="1" dirty="0">
              <a:latin typeface="微软雅黑" panose="020B0503020204020204" pitchFamily="34" charset="-122"/>
              <a:ea typeface="微软雅黑" panose="020B0503020204020204" pitchFamily="34" charset="-122"/>
            </a:endParaRPr>
          </a:p>
        </p:txBody>
      </p:sp>
      <p:sp>
        <p:nvSpPr>
          <p:cNvPr id="130110" name="矩形 68"/>
          <p:cNvSpPr/>
          <p:nvPr/>
        </p:nvSpPr>
        <p:spPr>
          <a:xfrm>
            <a:off x="7013575" y="3944938"/>
            <a:ext cx="1416050" cy="338137"/>
          </a:xfrm>
          <a:prstGeom prst="rect">
            <a:avLst/>
          </a:prstGeom>
          <a:noFill/>
          <a:ln w="9525">
            <a:noFill/>
          </a:ln>
        </p:spPr>
        <p:txBody>
          <a:bodyPr wrap="none">
            <a:spAutoFit/>
          </a:bodyPr>
          <a:p>
            <a:pPr>
              <a:buNone/>
            </a:pPr>
            <a:r>
              <a:rPr lang="zh-CN" altLang="en-US" sz="1600" b="1" dirty="0">
                <a:latin typeface="微软雅黑" panose="020B0503020204020204" pitchFamily="34" charset="-122"/>
                <a:ea typeface="微软雅黑" panose="020B0503020204020204" pitchFamily="34" charset="-122"/>
              </a:rPr>
              <a:t>分组转发部分</a:t>
            </a:r>
            <a:endParaRPr lang="zh-CN" altLang="en-US" sz="16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2820988" y="4391025"/>
            <a:ext cx="0" cy="730250"/>
          </a:xfrm>
          <a:prstGeom prst="straightConnector1">
            <a:avLst/>
          </a:prstGeom>
          <a:ln w="12700">
            <a:solidFill>
              <a:schemeClr val="tx1"/>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200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544513" y="1866900"/>
            <a:ext cx="4165600" cy="4618038"/>
          </a:xfrm>
          <a:prstGeom prst="rect">
            <a:avLst/>
          </a:prstGeom>
        </p:spPr>
        <p:txBody>
          <a:bodyPr wrap="square">
            <a:spAutoFit/>
          </a:bodyPr>
          <a:lstStyle/>
          <a:p>
            <a:pPr marL="357505" marR="0" lvl="0" indent="-357505"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ICMP (</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Internet Control Message Protocol</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允许</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主机或路由器</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报告差错</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情况和</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提供</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有关</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异常</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情况的报告</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57505" marR="0" lvl="0" indent="-357505"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ICMP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互联网的</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标准协议</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57505" marR="0" lvl="0" indent="-357505"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但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ICMP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不是</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高层</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协议，而是 </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IP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层</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的协议</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57505" marR="0" lvl="0" indent="-357505"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ICMP </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的应用举例：</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PING</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300"/>
              </a:lnSpc>
              <a:spcBef>
                <a:spcPts val="0"/>
              </a:spcBef>
              <a:spcAft>
                <a:spcPts val="0"/>
              </a:spcAft>
              <a:buClr>
                <a:srgbClr val="0070C0"/>
              </a:buClr>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Traceroute</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ts val="3200"/>
              </a:lnSpc>
              <a:spcBef>
                <a:spcPct val="0"/>
              </a:spcBef>
              <a:spcAft>
                <a:spcPct val="0"/>
              </a:spcAft>
              <a:buClr>
                <a:srgbClr val="0070C0"/>
              </a:buClr>
              <a:buSzTx/>
              <a:buFontTx/>
              <a:buNone/>
              <a:defRPr/>
            </a:pPr>
            <a:endPar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57505" marR="0" lvl="0" indent="-357505" algn="l" defTabSz="914400" rtl="0" eaLnBrk="0" fontAlgn="base" latinLnBrk="0" hangingPunct="0">
              <a:lnSpc>
                <a:spcPts val="3200"/>
              </a:lnSpc>
              <a:spcBef>
                <a:spcPct val="0"/>
              </a:spcBef>
              <a:spcAft>
                <a:spcPct val="0"/>
              </a:spcAft>
              <a:buClr>
                <a:srgbClr val="0070C0"/>
              </a:buClr>
              <a:buSzTx/>
              <a:buFont typeface="Wingdings" panose="05000000000000000000" pitchFamily="2" charset="2"/>
              <a:buChar char="l"/>
              <a:defRPr/>
            </a:pP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2099" name="AutoShape 5"/>
          <p:cNvSpPr/>
          <p:nvPr/>
        </p:nvSpPr>
        <p:spPr>
          <a:xfrm>
            <a:off x="544513" y="1463675"/>
            <a:ext cx="8054975" cy="388938"/>
          </a:xfrm>
          <a:prstGeom prst="roundRect">
            <a:avLst>
              <a:gd name="adj" fmla="val 16667"/>
            </a:avLst>
          </a:prstGeom>
          <a:solidFill>
            <a:srgbClr val="0070C0"/>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endParaRPr lang="zh-CN" altLang="en-US" sz="1800" dirty="0">
              <a:latin typeface="宋体" panose="02010600030101010101" pitchFamily="2" charset="-122"/>
            </a:endParaRPr>
          </a:p>
        </p:txBody>
      </p:sp>
      <p:sp>
        <p:nvSpPr>
          <p:cNvPr id="132100" name="Rectangle 6"/>
          <p:cNvSpPr/>
          <p:nvPr/>
        </p:nvSpPr>
        <p:spPr>
          <a:xfrm>
            <a:off x="2157413" y="1420813"/>
            <a:ext cx="48323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b="1" dirty="0">
                <a:solidFill>
                  <a:schemeClr val="bg1"/>
                </a:solidFill>
                <a:latin typeface="微软雅黑" panose="020B0503020204020204" pitchFamily="34" charset="-122"/>
                <a:ea typeface="微软雅黑" panose="020B0503020204020204" pitchFamily="34" charset="-122"/>
              </a:rPr>
              <a:t>网际控制报文协议 </a:t>
            </a:r>
            <a:r>
              <a:rPr lang="en-US" altLang="zh-CN" sz="2400" b="1" dirty="0">
                <a:solidFill>
                  <a:schemeClr val="bg1"/>
                </a:solidFill>
                <a:latin typeface="微软雅黑" panose="020B0503020204020204" pitchFamily="34" charset="-122"/>
                <a:ea typeface="微软雅黑" panose="020B0503020204020204" pitchFamily="34" charset="-122"/>
              </a:rPr>
              <a:t>ICMP </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4570372" y="2028801"/>
            <a:ext cx="3962378" cy="3200399"/>
          </a:xfrm>
          <a:prstGeom prst="roundRect">
            <a:avLst>
              <a:gd name="adj" fmla="val 9928"/>
            </a:avLst>
          </a:prstGeom>
          <a:solidFill>
            <a:srgbClr val="C3E3F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32104" name="组合 8"/>
          <p:cNvGrpSpPr/>
          <p:nvPr/>
        </p:nvGrpSpPr>
        <p:grpSpPr>
          <a:xfrm>
            <a:off x="4843463" y="2187575"/>
            <a:ext cx="3416300" cy="2751138"/>
            <a:chOff x="2372076" y="1403136"/>
            <a:chExt cx="4224107" cy="2751241"/>
          </a:xfrm>
        </p:grpSpPr>
        <p:sp>
          <p:nvSpPr>
            <p:cNvPr id="132105" name="Text Box 9"/>
            <p:cNvSpPr txBox="1"/>
            <p:nvPr/>
          </p:nvSpPr>
          <p:spPr>
            <a:xfrm>
              <a:off x="2372076" y="3355900"/>
              <a:ext cx="1294691" cy="230832"/>
            </a:xfrm>
            <a:prstGeom prst="rect">
              <a:avLst/>
            </a:prstGeom>
            <a:noFill/>
            <a:ln w="9525">
              <a:noFill/>
            </a:ln>
          </p:spPr>
          <p:txBody>
            <a:bodyPr wrap="none">
              <a:spAutoFit/>
            </a:bodyPr>
            <a:p>
              <a:pPr>
                <a:lnSpc>
                  <a:spcPct val="75000"/>
                </a:lnSpc>
                <a:buNone/>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网络接口层</a:t>
              </a:r>
              <a:endParaRPr lang="zh-CN" altLang="en-US" sz="1200" b="1" dirty="0">
                <a:latin typeface="微软雅黑" panose="020B0503020204020204" pitchFamily="34" charset="-122"/>
                <a:ea typeface="微软雅黑" panose="020B0503020204020204" pitchFamily="34" charset="-122"/>
              </a:endParaRPr>
            </a:p>
          </p:txBody>
        </p:sp>
        <p:sp>
          <p:nvSpPr>
            <p:cNvPr id="132106" name="Text Box 13"/>
            <p:cNvSpPr txBox="1"/>
            <p:nvPr/>
          </p:nvSpPr>
          <p:spPr>
            <a:xfrm>
              <a:off x="2714268" y="1977466"/>
              <a:ext cx="799172"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运输层</a:t>
              </a:r>
              <a:endParaRPr lang="zh-CN" altLang="en-US" sz="1200" b="1" dirty="0">
                <a:latin typeface="微软雅黑" panose="020B0503020204020204" pitchFamily="34" charset="-122"/>
                <a:ea typeface="微软雅黑" panose="020B0503020204020204" pitchFamily="34" charset="-122"/>
              </a:endParaRPr>
            </a:p>
          </p:txBody>
        </p:sp>
        <p:sp>
          <p:nvSpPr>
            <p:cNvPr id="132107" name="Text Box 15"/>
            <p:cNvSpPr txBox="1"/>
            <p:nvPr/>
          </p:nvSpPr>
          <p:spPr>
            <a:xfrm>
              <a:off x="2747925" y="1520750"/>
              <a:ext cx="799172"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应用层</a:t>
              </a:r>
              <a:endParaRPr lang="zh-CN" altLang="en-US" sz="1200" b="1" dirty="0">
                <a:latin typeface="微软雅黑" panose="020B0503020204020204" pitchFamily="34" charset="-122"/>
                <a:ea typeface="微软雅黑" panose="020B0503020204020204" pitchFamily="34" charset="-122"/>
              </a:endParaRPr>
            </a:p>
          </p:txBody>
        </p:sp>
        <p:sp>
          <p:nvSpPr>
            <p:cNvPr id="132108" name="Line 22"/>
            <p:cNvSpPr/>
            <p:nvPr/>
          </p:nvSpPr>
          <p:spPr>
            <a:xfrm>
              <a:off x="2562806" y="1959860"/>
              <a:ext cx="1098380" cy="0"/>
            </a:xfrm>
            <a:prstGeom prst="line">
              <a:avLst/>
            </a:prstGeom>
            <a:ln w="19050" cap="flat" cmpd="sng">
              <a:solidFill>
                <a:schemeClr val="tx1"/>
              </a:solidFill>
              <a:prstDash val="solid"/>
              <a:headEnd type="none" w="med" len="med"/>
              <a:tailEnd type="none" w="med" len="med"/>
            </a:ln>
          </p:spPr>
        </p:sp>
        <p:sp>
          <p:nvSpPr>
            <p:cNvPr id="132109" name="Line 23"/>
            <p:cNvSpPr/>
            <p:nvPr/>
          </p:nvSpPr>
          <p:spPr>
            <a:xfrm>
              <a:off x="2562806" y="2313013"/>
              <a:ext cx="1098380" cy="0"/>
            </a:xfrm>
            <a:prstGeom prst="line">
              <a:avLst/>
            </a:prstGeom>
            <a:ln w="19050" cap="flat" cmpd="sng">
              <a:solidFill>
                <a:schemeClr val="tx1"/>
              </a:solidFill>
              <a:prstDash val="solid"/>
              <a:headEnd type="none" w="med" len="med"/>
              <a:tailEnd type="none" w="med" len="med"/>
            </a:ln>
          </p:spPr>
        </p:sp>
        <p:sp>
          <p:nvSpPr>
            <p:cNvPr id="132110" name="Line 24"/>
            <p:cNvSpPr/>
            <p:nvPr/>
          </p:nvSpPr>
          <p:spPr>
            <a:xfrm>
              <a:off x="2581879" y="3270978"/>
              <a:ext cx="1079307" cy="2071"/>
            </a:xfrm>
            <a:prstGeom prst="line">
              <a:avLst/>
            </a:prstGeom>
            <a:ln w="19050" cap="flat" cmpd="sng">
              <a:solidFill>
                <a:schemeClr val="tx1"/>
              </a:solidFill>
              <a:prstDash val="solid"/>
              <a:headEnd type="none" w="med" len="med"/>
              <a:tailEnd type="none" w="med" len="med"/>
            </a:ln>
          </p:spPr>
        </p:sp>
        <p:sp>
          <p:nvSpPr>
            <p:cNvPr id="132111" name="Line 25"/>
            <p:cNvSpPr/>
            <p:nvPr/>
          </p:nvSpPr>
          <p:spPr>
            <a:xfrm>
              <a:off x="3094606" y="2313013"/>
              <a:ext cx="0" cy="960036"/>
            </a:xfrm>
            <a:prstGeom prst="line">
              <a:avLst/>
            </a:prstGeom>
            <a:ln w="19050" cap="flat" cmpd="sng">
              <a:solidFill>
                <a:schemeClr val="tx1"/>
              </a:solidFill>
              <a:prstDash val="solid"/>
              <a:headEnd type="triangle" w="sm" len="med"/>
              <a:tailEnd type="triangle" w="sm" len="med"/>
            </a:ln>
          </p:spPr>
        </p:sp>
        <p:sp>
          <p:nvSpPr>
            <p:cNvPr id="132112" name="Text Box 26"/>
            <p:cNvSpPr txBox="1"/>
            <p:nvPr/>
          </p:nvSpPr>
          <p:spPr>
            <a:xfrm>
              <a:off x="2514069" y="2497357"/>
              <a:ext cx="1165222" cy="646331"/>
            </a:xfrm>
            <a:prstGeom prst="rect">
              <a:avLst/>
            </a:prstGeom>
            <a:solidFill>
              <a:srgbClr val="C3E3F9"/>
            </a:solidFill>
            <a:ln w="9525">
              <a:noFill/>
            </a:ln>
          </p:spPr>
          <p:txBody>
            <a:bodyPr>
              <a:spAutoFit/>
            </a:bodyPr>
            <a:p>
              <a:pPr algn="ctr">
                <a:buNone/>
              </a:pPr>
              <a:r>
                <a:rPr lang="zh-CN" altLang="en-US" sz="1200" b="1" dirty="0">
                  <a:solidFill>
                    <a:srgbClr val="0000FF"/>
                  </a:solidFill>
                  <a:latin typeface="微软雅黑" panose="020B0503020204020204" pitchFamily="34" charset="-122"/>
                  <a:ea typeface="微软雅黑" panose="020B0503020204020204" pitchFamily="34" charset="-122"/>
                </a:rPr>
                <a:t>网络层</a:t>
              </a:r>
              <a:endParaRPr lang="en-US" altLang="zh-CN" sz="1200" b="1" dirty="0">
                <a:solidFill>
                  <a:srgbClr val="0000FF"/>
                </a:solidFill>
                <a:latin typeface="微软雅黑" panose="020B0503020204020204" pitchFamily="34" charset="-122"/>
                <a:ea typeface="微软雅黑" panose="020B0503020204020204" pitchFamily="34" charset="-122"/>
              </a:endParaRPr>
            </a:p>
            <a:p>
              <a:pPr algn="ctr">
                <a:buNone/>
              </a:pPr>
              <a:r>
                <a:rPr lang="zh-CN" altLang="en-US" sz="1200" b="1" dirty="0">
                  <a:solidFill>
                    <a:srgbClr val="CC00CC"/>
                  </a:solidFill>
                  <a:latin typeface="微软雅黑" panose="020B0503020204020204" pitchFamily="34" charset="-122"/>
                  <a:ea typeface="微软雅黑" panose="020B0503020204020204" pitchFamily="34" charset="-122"/>
                </a:rPr>
                <a:t>（网际层）</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nvGrpSpPr>
            <p:cNvPr id="132113" name="组合 17"/>
            <p:cNvGrpSpPr/>
            <p:nvPr/>
          </p:nvGrpSpPr>
          <p:grpSpPr>
            <a:xfrm>
              <a:off x="3718405" y="1403136"/>
              <a:ext cx="2877778" cy="2751241"/>
              <a:chOff x="3718405" y="1403136"/>
              <a:chExt cx="2877778" cy="2751241"/>
            </a:xfrm>
          </p:grpSpPr>
          <p:sp>
            <p:nvSpPr>
              <p:cNvPr id="132116" name="Rectangle 5"/>
              <p:cNvSpPr/>
              <p:nvPr/>
            </p:nvSpPr>
            <p:spPr>
              <a:xfrm>
                <a:off x="3721771" y="1403723"/>
                <a:ext cx="2874412" cy="2223514"/>
              </a:xfrm>
              <a:prstGeom prst="rect">
                <a:avLst/>
              </a:prstGeom>
              <a:solidFill>
                <a:srgbClr val="00FFFF"/>
              </a:solidFill>
              <a:ln w="28575" cap="flat" cmpd="sng">
                <a:solidFill>
                  <a:schemeClr val="tx1"/>
                </a:solidFill>
                <a:prstDash val="solid"/>
                <a:miter/>
                <a:headEnd type="none" w="med" len="med"/>
                <a:tailEnd type="none" w="med" len="med"/>
              </a:ln>
            </p:spPr>
            <p:txBody>
              <a:bodyPr wrap="none" anchor="ctr" anchorCtr="0"/>
              <a:p>
                <a:pPr algn="ctr">
                  <a:buNone/>
                </a:pPr>
                <a:endParaRPr lang="zh-CN" altLang="zh-CN" sz="1200" b="1" dirty="0">
                  <a:solidFill>
                    <a:srgbClr val="000099"/>
                  </a:solidFill>
                  <a:latin typeface="微软雅黑" panose="020B0503020204020204" pitchFamily="34" charset="-122"/>
                  <a:ea typeface="微软雅黑" panose="020B0503020204020204" pitchFamily="34" charset="-122"/>
                </a:endParaRPr>
              </a:p>
            </p:txBody>
          </p:sp>
          <p:sp>
            <p:nvSpPr>
              <p:cNvPr id="22" name="矩形 21"/>
              <p:cNvSpPr/>
              <p:nvPr/>
            </p:nvSpPr>
            <p:spPr>
              <a:xfrm>
                <a:off x="3721771" y="2313013"/>
                <a:ext cx="2874412" cy="960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32118" name="Rectangle 4"/>
              <p:cNvSpPr/>
              <p:nvPr/>
            </p:nvSpPr>
            <p:spPr>
              <a:xfrm>
                <a:off x="3721771" y="2313013"/>
                <a:ext cx="2874412" cy="960036"/>
              </a:xfrm>
              <a:prstGeom prst="rect">
                <a:avLst/>
              </a:prstGeom>
              <a:solidFill>
                <a:srgbClr val="FFFF66"/>
              </a:solidFill>
              <a:ln w="9525">
                <a:noFill/>
              </a:ln>
            </p:spPr>
            <p:txBody>
              <a:bodyPr wrap="none" anchor="ctr" anchorCtr="0"/>
              <a:p>
                <a:pPr>
                  <a:buNone/>
                </a:pP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2119" name="Line 6"/>
              <p:cNvSpPr/>
              <p:nvPr/>
            </p:nvSpPr>
            <p:spPr>
              <a:xfrm>
                <a:off x="3721771" y="1959860"/>
                <a:ext cx="2874412" cy="0"/>
              </a:xfrm>
              <a:prstGeom prst="line">
                <a:avLst/>
              </a:prstGeom>
              <a:ln w="19050" cap="flat" cmpd="sng">
                <a:solidFill>
                  <a:schemeClr val="tx1"/>
                </a:solidFill>
                <a:prstDash val="solid"/>
                <a:headEnd type="none" w="med" len="med"/>
                <a:tailEnd type="none" w="med" len="med"/>
              </a:ln>
            </p:spPr>
          </p:sp>
          <p:sp>
            <p:nvSpPr>
              <p:cNvPr id="132120" name="Line 7"/>
              <p:cNvSpPr/>
              <p:nvPr/>
            </p:nvSpPr>
            <p:spPr>
              <a:xfrm>
                <a:off x="3721771" y="2313013"/>
                <a:ext cx="2874412" cy="0"/>
              </a:xfrm>
              <a:prstGeom prst="line">
                <a:avLst/>
              </a:prstGeom>
              <a:ln w="19050" cap="flat" cmpd="sng">
                <a:solidFill>
                  <a:srgbClr val="000099"/>
                </a:solidFill>
                <a:prstDash val="solid"/>
                <a:headEnd type="none" w="med" len="med"/>
                <a:tailEnd type="none" w="med" len="med"/>
              </a:ln>
            </p:spPr>
          </p:sp>
          <p:sp>
            <p:nvSpPr>
              <p:cNvPr id="132121" name="Text Box 8"/>
              <p:cNvSpPr txBox="1"/>
              <p:nvPr/>
            </p:nvSpPr>
            <p:spPr>
              <a:xfrm>
                <a:off x="4410642" y="1403136"/>
                <a:ext cx="1560288"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各种应用层协议</a:t>
                </a:r>
                <a:endParaRPr lang="zh-CN" altLang="en-US" sz="1200" b="1" dirty="0">
                  <a:latin typeface="微软雅黑" panose="020B0503020204020204" pitchFamily="34" charset="-122"/>
                  <a:ea typeface="微软雅黑" panose="020B0503020204020204" pitchFamily="34" charset="-122"/>
                </a:endParaRPr>
              </a:p>
            </p:txBody>
          </p:sp>
          <p:sp>
            <p:nvSpPr>
              <p:cNvPr id="132122" name="Text Box 10"/>
              <p:cNvSpPr txBox="1"/>
              <p:nvPr/>
            </p:nvSpPr>
            <p:spPr>
              <a:xfrm>
                <a:off x="4044889" y="1645744"/>
                <a:ext cx="2206286" cy="276999"/>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(HTTP, FTP, SMTP </a:t>
                </a:r>
                <a:r>
                  <a:rPr lang="zh-CN" altLang="zh-CN" sz="1200" b="1" dirty="0">
                    <a:latin typeface="微软雅黑" panose="020B0503020204020204" pitchFamily="34" charset="-122"/>
                    <a:ea typeface="微软雅黑" panose="020B0503020204020204" pitchFamily="34" charset="-122"/>
                  </a:rPr>
                  <a:t>等</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sp>
            <p:nvSpPr>
              <p:cNvPr id="132123" name="Rectangle 11"/>
              <p:cNvSpPr/>
              <p:nvPr/>
            </p:nvSpPr>
            <p:spPr>
              <a:xfrm>
                <a:off x="3718405" y="3677984"/>
                <a:ext cx="2877778" cy="476393"/>
              </a:xfrm>
              <a:prstGeom prst="rect">
                <a:avLst/>
              </a:prstGeom>
              <a:solidFill>
                <a:srgbClr val="00B0F0">
                  <a:alpha val="49019"/>
                </a:srgbClr>
              </a:solidFill>
              <a:ln w="19050" cap="flat" cmpd="sng">
                <a:solidFill>
                  <a:schemeClr val="tx1"/>
                </a:solidFill>
                <a:prstDash val="dash"/>
                <a:miter/>
                <a:headEnd type="none" w="med" len="med"/>
                <a:tailEnd type="none" w="med" len="med"/>
              </a:ln>
            </p:spPr>
            <p:txBody>
              <a:bodyPr wrap="none" anchor="ctr" anchorCtr="0"/>
              <a:p>
                <a:pPr>
                  <a:buNone/>
                </a:pPr>
                <a:endParaRPr lang="zh-CN" altLang="en-US" sz="1200" b="1" dirty="0">
                  <a:latin typeface="微软雅黑" panose="020B0503020204020204" pitchFamily="34" charset="-122"/>
                  <a:ea typeface="微软雅黑" panose="020B0503020204020204" pitchFamily="34" charset="-122"/>
                </a:endParaRPr>
              </a:p>
            </p:txBody>
          </p:sp>
          <p:sp>
            <p:nvSpPr>
              <p:cNvPr id="132124" name="Text Box 12"/>
              <p:cNvSpPr txBox="1"/>
              <p:nvPr/>
            </p:nvSpPr>
            <p:spPr>
              <a:xfrm>
                <a:off x="4661957" y="3760589"/>
                <a:ext cx="989451"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物理硬件</a:t>
                </a:r>
                <a:endParaRPr lang="zh-CN" altLang="en-US" sz="1200" b="1" dirty="0">
                  <a:latin typeface="微软雅黑" panose="020B0503020204020204" pitchFamily="34" charset="-122"/>
                  <a:ea typeface="微软雅黑" panose="020B0503020204020204" pitchFamily="34" charset="-122"/>
                </a:endParaRPr>
              </a:p>
            </p:txBody>
          </p:sp>
          <p:sp>
            <p:nvSpPr>
              <p:cNvPr id="132125" name="Text Box 14"/>
              <p:cNvSpPr txBox="1"/>
              <p:nvPr/>
            </p:nvSpPr>
            <p:spPr>
              <a:xfrm>
                <a:off x="4739371" y="1984375"/>
                <a:ext cx="1093709" cy="276999"/>
              </a:xfrm>
              <a:prstGeom prst="rect">
                <a:avLst/>
              </a:prstGeom>
              <a:noFill/>
              <a:ln w="9525">
                <a:noFill/>
              </a:ln>
            </p:spPr>
            <p:txBody>
              <a:bodyPr wrap="none">
                <a:spAutoFit/>
              </a:bodyPr>
              <a:p>
                <a:pPr>
                  <a:buNone/>
                </a:pPr>
                <a:r>
                  <a:rPr lang="en-US" altLang="zh-CN" sz="1200" b="1" dirty="0">
                    <a:latin typeface="微软雅黑" panose="020B0503020204020204" pitchFamily="34" charset="-122"/>
                    <a:ea typeface="微软雅黑" panose="020B0503020204020204" pitchFamily="34" charset="-122"/>
                  </a:rPr>
                  <a:t>TCP, UDP</a:t>
                </a:r>
                <a:endParaRPr lang="en-US" altLang="zh-CN" sz="1200" b="1" dirty="0">
                  <a:latin typeface="微软雅黑" panose="020B0503020204020204" pitchFamily="34" charset="-122"/>
                  <a:ea typeface="微软雅黑" panose="020B0503020204020204" pitchFamily="34" charset="-122"/>
                </a:endParaRPr>
              </a:p>
            </p:txBody>
          </p:sp>
          <p:sp>
            <p:nvSpPr>
              <p:cNvPr id="132126" name="Rectangle 16"/>
              <p:cNvSpPr/>
              <p:nvPr/>
            </p:nvSpPr>
            <p:spPr>
              <a:xfrm>
                <a:off x="3781234" y="2343046"/>
                <a:ext cx="685505" cy="243375"/>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nchorCtr="0"/>
              <a:p>
                <a:pPr algn="ctr">
                  <a:buNone/>
                </a:pPr>
                <a:r>
                  <a:rPr lang="en-US" altLang="zh-CN" sz="1200" b="1" dirty="0">
                    <a:solidFill>
                      <a:srgbClr val="0000FF"/>
                    </a:solidFill>
                    <a:latin typeface="微软雅黑" panose="020B0503020204020204" pitchFamily="34" charset="-122"/>
                    <a:ea typeface="微软雅黑" panose="020B0503020204020204" pitchFamily="34" charset="-122"/>
                  </a:rPr>
                  <a:t>ICMP</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32127" name="Text Box 17"/>
              <p:cNvSpPr txBox="1"/>
              <p:nvPr/>
            </p:nvSpPr>
            <p:spPr>
              <a:xfrm>
                <a:off x="4975193" y="2674159"/>
                <a:ext cx="480059" cy="338554"/>
              </a:xfrm>
              <a:prstGeom prst="rect">
                <a:avLst/>
              </a:prstGeom>
              <a:noFill/>
              <a:ln w="9525">
                <a:noFill/>
              </a:ln>
            </p:spPr>
            <p:txBody>
              <a:bodyPr wrap="none">
                <a:spAutoFit/>
              </a:bodyPr>
              <a:p>
                <a:pPr>
                  <a:buNone/>
                </a:pPr>
                <a:r>
                  <a:rPr lang="en-US" altLang="zh-CN" sz="1600" b="1" dirty="0">
                    <a:solidFill>
                      <a:srgbClr val="000099"/>
                    </a:solidFill>
                    <a:latin typeface="微软雅黑" panose="020B0503020204020204" pitchFamily="34" charset="-122"/>
                    <a:ea typeface="微软雅黑" panose="020B0503020204020204" pitchFamily="34" charset="-122"/>
                  </a:rPr>
                  <a:t>IP</a:t>
                </a:r>
                <a:endParaRPr lang="en-US" altLang="zh-CN" sz="1600" b="1" dirty="0">
                  <a:solidFill>
                    <a:srgbClr val="000099"/>
                  </a:solidFill>
                  <a:latin typeface="微软雅黑" panose="020B0503020204020204" pitchFamily="34" charset="-122"/>
                  <a:ea typeface="微软雅黑" panose="020B0503020204020204" pitchFamily="34" charset="-122"/>
                </a:endParaRPr>
              </a:p>
            </p:txBody>
          </p:sp>
          <p:sp>
            <p:nvSpPr>
              <p:cNvPr id="132128" name="Rectangle 19"/>
              <p:cNvSpPr/>
              <p:nvPr/>
            </p:nvSpPr>
            <p:spPr>
              <a:xfrm>
                <a:off x="5910678" y="2970643"/>
                <a:ext cx="624920" cy="243375"/>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nchorCtr="0"/>
              <a:p>
                <a:pPr algn="ctr">
                  <a:buNone/>
                </a:pPr>
                <a:r>
                  <a:rPr lang="en-US" altLang="zh-CN" sz="1200" b="1" dirty="0">
                    <a:solidFill>
                      <a:srgbClr val="0000FF"/>
                    </a:solidFill>
                    <a:latin typeface="微软雅黑" panose="020B0503020204020204" pitchFamily="34" charset="-122"/>
                    <a:ea typeface="微软雅黑" panose="020B0503020204020204" pitchFamily="34" charset="-122"/>
                  </a:rPr>
                  <a:t>ARP</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132129" name="Text Box 20"/>
              <p:cNvSpPr txBox="1"/>
              <p:nvPr/>
            </p:nvSpPr>
            <p:spPr>
              <a:xfrm>
                <a:off x="4375862" y="3290337"/>
                <a:ext cx="1560288"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与各种网络接口</a:t>
                </a:r>
                <a:endParaRPr lang="zh-CN" altLang="en-US" sz="1200" b="1" dirty="0">
                  <a:latin typeface="微软雅黑" panose="020B0503020204020204" pitchFamily="34" charset="-122"/>
                  <a:ea typeface="微软雅黑" panose="020B0503020204020204" pitchFamily="34" charset="-122"/>
                </a:endParaRPr>
              </a:p>
            </p:txBody>
          </p:sp>
          <p:sp>
            <p:nvSpPr>
              <p:cNvPr id="132130" name="Line 21"/>
              <p:cNvSpPr/>
              <p:nvPr/>
            </p:nvSpPr>
            <p:spPr>
              <a:xfrm>
                <a:off x="3721771" y="3273049"/>
                <a:ext cx="2874412" cy="0"/>
              </a:xfrm>
              <a:prstGeom prst="line">
                <a:avLst/>
              </a:prstGeom>
              <a:ln w="19050" cap="flat" cmpd="sng">
                <a:solidFill>
                  <a:srgbClr val="000099"/>
                </a:solidFill>
                <a:prstDash val="solid"/>
                <a:headEnd type="none" w="med" len="med"/>
                <a:tailEnd type="none" w="med" len="med"/>
              </a:ln>
            </p:spPr>
          </p:sp>
          <p:sp>
            <p:nvSpPr>
              <p:cNvPr id="132131" name="Rectangle 27"/>
              <p:cNvSpPr/>
              <p:nvPr/>
            </p:nvSpPr>
            <p:spPr>
              <a:xfrm>
                <a:off x="4500398" y="2343046"/>
                <a:ext cx="684384" cy="243375"/>
              </a:xfrm>
              <a:prstGeom prst="rect">
                <a:avLst/>
              </a:prstGeom>
              <a:solidFill>
                <a:srgbClr val="00FF99"/>
              </a:solidFill>
              <a:ln w="9525" cap="flat" cmpd="sng">
                <a:solidFill>
                  <a:schemeClr val="tx1"/>
                </a:solidFill>
                <a:prstDash val="solid"/>
                <a:miter/>
                <a:headEnd type="none" w="med" len="med"/>
                <a:tailEnd type="none" w="med" len="med"/>
              </a:ln>
            </p:spPr>
            <p:txBody>
              <a:bodyPr wrap="none" anchor="ctr" anchorCtr="0"/>
              <a:p>
                <a:pPr algn="ctr">
                  <a:buNone/>
                </a:pPr>
                <a:r>
                  <a:rPr lang="en-US" altLang="zh-CN" sz="1200" b="1" dirty="0">
                    <a:solidFill>
                      <a:srgbClr val="0000FF"/>
                    </a:solidFill>
                    <a:latin typeface="微软雅黑" panose="020B0503020204020204" pitchFamily="34" charset="-122"/>
                    <a:ea typeface="微软雅黑" panose="020B0503020204020204" pitchFamily="34" charset="-122"/>
                  </a:rPr>
                  <a:t>IGMP</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grpSp>
        <p:sp>
          <p:nvSpPr>
            <p:cNvPr id="132114" name="Line 28"/>
            <p:cNvSpPr/>
            <p:nvPr/>
          </p:nvSpPr>
          <p:spPr>
            <a:xfrm flipV="1">
              <a:off x="2571782" y="1403723"/>
              <a:ext cx="1089404" cy="0"/>
            </a:xfrm>
            <a:prstGeom prst="line">
              <a:avLst/>
            </a:prstGeom>
            <a:ln w="19050" cap="flat" cmpd="sng">
              <a:solidFill>
                <a:schemeClr val="tx1"/>
              </a:solidFill>
              <a:prstDash val="solid"/>
              <a:headEnd type="none" w="med" len="med"/>
              <a:tailEnd type="none" w="med" len="med"/>
            </a:ln>
          </p:spPr>
        </p:sp>
        <p:sp>
          <p:nvSpPr>
            <p:cNvPr id="132115" name="Line 29"/>
            <p:cNvSpPr/>
            <p:nvPr/>
          </p:nvSpPr>
          <p:spPr>
            <a:xfrm>
              <a:off x="2552708" y="3627237"/>
              <a:ext cx="1108477" cy="0"/>
            </a:xfrm>
            <a:prstGeom prst="line">
              <a:avLst/>
            </a:prstGeom>
            <a:ln w="19050" cap="flat" cmpd="sng">
              <a:solidFill>
                <a:schemeClr val="tx1"/>
              </a:solidFill>
              <a:prstDash val="solid"/>
              <a:headEnd type="none" w="med" len="med"/>
              <a:tailEnd type="none" w="med" len="med"/>
            </a:ln>
          </p:spPr>
        </p:sp>
      </p:grpSp>
    </p:spTree>
  </p:cSld>
  <p:clrMapOvr>
    <a:masterClrMapping/>
  </p:clrMapOvr>
  <p:transition spd="slow" advTm="200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AutoShape 5"/>
          <p:cNvSpPr/>
          <p:nvPr/>
        </p:nvSpPr>
        <p:spPr>
          <a:xfrm>
            <a:off x="544513" y="1495425"/>
            <a:ext cx="8054975" cy="388938"/>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33123" name="Rectangle 6"/>
          <p:cNvSpPr/>
          <p:nvPr/>
        </p:nvSpPr>
        <p:spPr>
          <a:xfrm>
            <a:off x="1498600" y="1455738"/>
            <a:ext cx="6146800" cy="461962"/>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网际组管理协议 </a:t>
            </a:r>
            <a:r>
              <a:rPr lang="en-US" altLang="zh-CN" sz="2400" b="1" dirty="0">
                <a:solidFill>
                  <a:schemeClr val="bg1"/>
                </a:solidFill>
                <a:latin typeface="微软雅黑" panose="020B0503020204020204" pitchFamily="34" charset="-122"/>
                <a:ea typeface="微软雅黑" panose="020B0503020204020204" pitchFamily="34" charset="-122"/>
              </a:rPr>
              <a:t>IGMP </a:t>
            </a:r>
            <a:r>
              <a:rPr lang="zh-CN" altLang="en-US" sz="2400" b="1" dirty="0">
                <a:solidFill>
                  <a:schemeClr val="bg1"/>
                </a:solidFill>
                <a:latin typeface="微软雅黑" panose="020B0503020204020204" pitchFamily="34" charset="-122"/>
                <a:ea typeface="微软雅黑" panose="020B0503020204020204" pitchFamily="34" charset="-122"/>
              </a:rPr>
              <a:t>和多播路由选择协议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3124" name="Rectangle 8"/>
          <p:cNvSpPr/>
          <p:nvPr/>
        </p:nvSpPr>
        <p:spPr>
          <a:xfrm>
            <a:off x="684213" y="2286000"/>
            <a:ext cx="8123237" cy="2554288"/>
          </a:xfrm>
          <a:prstGeom prst="rect">
            <a:avLst/>
          </a:prstGeom>
          <a:noFill/>
          <a:ln w="9525">
            <a:noFill/>
          </a:ln>
        </p:spPr>
        <p:txBody>
          <a:bodyPr>
            <a:spAutoFit/>
          </a:bodyPr>
          <a:p>
            <a:pPr marL="285750" indent="-285750">
              <a:lnSpc>
                <a:spcPts val="32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网际组管理协议 </a:t>
            </a:r>
            <a:r>
              <a:rPr lang="en-US" altLang="zh-CN" sz="2000" b="1" dirty="0">
                <a:solidFill>
                  <a:srgbClr val="0000FF"/>
                </a:solidFill>
                <a:latin typeface="微软雅黑" panose="020B0503020204020204" pitchFamily="34" charset="-122"/>
                <a:ea typeface="微软雅黑" panose="020B0503020204020204" pitchFamily="34" charset="-122"/>
              </a:rPr>
              <a:t>IGMP </a:t>
            </a:r>
            <a:r>
              <a:rPr lang="en-US" altLang="zh-CN" sz="2000" b="1" dirty="0">
                <a:latin typeface="微软雅黑" panose="020B0503020204020204" pitchFamily="34" charset="-122"/>
                <a:ea typeface="微软雅黑" panose="020B0503020204020204" pitchFamily="34" charset="-122"/>
              </a:rPr>
              <a:t>(Internet Group Management Protocol)</a:t>
            </a:r>
            <a:endParaRPr lang="en-US" altLang="zh-CN" sz="2000" b="1" dirty="0">
              <a:latin typeface="微软雅黑" panose="020B0503020204020204" pitchFamily="34" charset="-122"/>
              <a:ea typeface="微软雅黑" panose="020B0503020204020204" pitchFamily="34" charset="-122"/>
            </a:endParaRPr>
          </a:p>
          <a:p>
            <a:pPr marL="535305" lvl="1" indent="-279400">
              <a:lnSpc>
                <a:spcPts val="32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使多播路由器知道多播组成员信息（</a:t>
            </a:r>
            <a:r>
              <a:rPr lang="zh-CN" altLang="en-US" sz="2000" b="1" dirty="0">
                <a:solidFill>
                  <a:srgbClr val="C00000"/>
                </a:solidFill>
                <a:latin typeface="微软雅黑" panose="020B0503020204020204" pitchFamily="34" charset="-122"/>
                <a:ea typeface="微软雅黑" panose="020B0503020204020204" pitchFamily="34" charset="-122"/>
              </a:rPr>
              <a:t>有无成员</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2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多播路由选择协议</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535305" lvl="1" indent="-279400">
              <a:lnSpc>
                <a:spcPts val="32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使多播路由器协同工作</a:t>
            </a:r>
            <a:r>
              <a:rPr lang="zh-CN" altLang="en-US" sz="2000" b="1" dirty="0">
                <a:latin typeface="微软雅黑" panose="020B0503020204020204" pitchFamily="34" charset="-122"/>
                <a:ea typeface="微软雅黑" panose="020B0503020204020204" pitchFamily="34" charset="-122"/>
              </a:rPr>
              <a:t>，把多播数据报用最小代价传送给多播组的所有成员。</a:t>
            </a:r>
            <a:endParaRPr lang="zh-CN" altLang="en-US" sz="2000" b="1" dirty="0">
              <a:latin typeface="微软雅黑" panose="020B0503020204020204" pitchFamily="34" charset="-122"/>
              <a:ea typeface="微软雅黑" panose="020B0503020204020204" pitchFamily="34" charset="-122"/>
            </a:endParaRPr>
          </a:p>
        </p:txBody>
      </p:sp>
      <p:sp>
        <p:nvSpPr>
          <p:cNvPr id="133125" name="Rectangle 6"/>
          <p:cNvSpPr/>
          <p:nvPr/>
        </p:nvSpPr>
        <p:spPr>
          <a:xfrm>
            <a:off x="1941513" y="2084388"/>
            <a:ext cx="5260975" cy="401637"/>
          </a:xfrm>
          <a:prstGeom prst="rect">
            <a:avLst/>
          </a:prstGeom>
          <a:noFill/>
          <a:ln w="9525">
            <a:noFill/>
          </a:ln>
        </p:spPr>
        <p:txBody>
          <a:bodyPr>
            <a:spAutoFit/>
          </a:bodyPr>
          <a:p>
            <a:pPr algn="ctr">
              <a:buNone/>
            </a:pPr>
            <a:r>
              <a:rPr lang="en-US" altLang="zh-CN" sz="2000" b="1" dirty="0">
                <a:solidFill>
                  <a:schemeClr val="bg1"/>
                </a:solidFill>
                <a:latin typeface="微软雅黑" panose="020B0503020204020204" pitchFamily="34" charset="-122"/>
                <a:ea typeface="微软雅黑" panose="020B0503020204020204" pitchFamily="34" charset="-122"/>
              </a:rPr>
              <a:t>1.  IP </a:t>
            </a:r>
            <a:r>
              <a:rPr lang="zh-CN" altLang="en-US" sz="2000" b="1" dirty="0">
                <a:solidFill>
                  <a:schemeClr val="bg1"/>
                </a:solidFill>
                <a:latin typeface="微软雅黑" panose="020B0503020204020204" pitchFamily="34" charset="-122"/>
                <a:ea typeface="微软雅黑" panose="020B0503020204020204" pitchFamily="34" charset="-122"/>
              </a:rPr>
              <a:t>多播需要两种协议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8"/>
          <p:cNvSpPr/>
          <p:nvPr/>
        </p:nvSpPr>
        <p:spPr>
          <a:xfrm>
            <a:off x="544513" y="2276475"/>
            <a:ext cx="8054975" cy="2632075"/>
          </a:xfrm>
          <a:prstGeom prst="rect">
            <a:avLst/>
          </a:prstGeom>
          <a:noFill/>
          <a:ln w="9525">
            <a:noFill/>
          </a:ln>
        </p:spPr>
        <p:txBody>
          <a:bodyPr>
            <a:spAutoFit/>
          </a:bodyPr>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公用互联网</a:t>
            </a:r>
            <a:r>
              <a:rPr lang="zh-CN" altLang="en-US" sz="2000" b="1" dirty="0">
                <a:latin typeface="微软雅黑" panose="020B0503020204020204" pitchFamily="34" charset="-122"/>
                <a:ea typeface="微软雅黑" panose="020B0503020204020204" pitchFamily="34" charset="-122"/>
              </a:rPr>
              <a:t>作为本机构各</a:t>
            </a:r>
            <a:r>
              <a:rPr lang="zh-CN" altLang="en-US" sz="2000" b="1" dirty="0">
                <a:solidFill>
                  <a:srgbClr val="C00000"/>
                </a:solidFill>
                <a:latin typeface="微软雅黑" panose="020B0503020204020204" pitchFamily="34" charset="-122"/>
                <a:ea typeface="微软雅黑" panose="020B0503020204020204" pitchFamily="34" charset="-122"/>
              </a:rPr>
              <a:t>专用网之间</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C00000"/>
                </a:solidFill>
                <a:latin typeface="微软雅黑" panose="020B0503020204020204" pitchFamily="34" charset="-122"/>
                <a:ea typeface="微软雅黑" panose="020B0503020204020204" pitchFamily="34" charset="-122"/>
              </a:rPr>
              <a:t>通信载体，</a:t>
            </a:r>
            <a:r>
              <a:rPr lang="zh-CN" altLang="en-US" sz="2000" b="1" dirty="0">
                <a:latin typeface="微软雅黑" panose="020B0503020204020204" pitchFamily="34" charset="-122"/>
                <a:ea typeface="微软雅黑" panose="020B0503020204020204" pitchFamily="34" charset="-122"/>
              </a:rPr>
              <a:t>这样的专用网又称为</a:t>
            </a:r>
            <a:r>
              <a:rPr lang="zh-CN" altLang="en-US" sz="2000" b="1" dirty="0">
                <a:solidFill>
                  <a:srgbClr val="0000FF"/>
                </a:solidFill>
                <a:latin typeface="微软雅黑" panose="020B0503020204020204" pitchFamily="34" charset="-122"/>
                <a:ea typeface="微软雅黑" panose="020B0503020204020204" pitchFamily="34" charset="-122"/>
              </a:rPr>
              <a:t>虚拟专用网 </a:t>
            </a:r>
            <a:r>
              <a:rPr lang="en-US" altLang="zh-CN" sz="2000" b="1" dirty="0">
                <a:solidFill>
                  <a:srgbClr val="0000FF"/>
                </a:solidFill>
                <a:latin typeface="微软雅黑" panose="020B0503020204020204" pitchFamily="34" charset="-122"/>
                <a:ea typeface="微软雅黑" panose="020B0503020204020204" pitchFamily="34" charset="-122"/>
              </a:rPr>
              <a:t>VPN </a:t>
            </a:r>
            <a:r>
              <a:rPr lang="en-US" altLang="zh-CN" sz="2000" b="1" dirty="0">
                <a:latin typeface="微软雅黑" panose="020B0503020204020204" pitchFamily="34" charset="-122"/>
                <a:ea typeface="微软雅黑" panose="020B0503020204020204" pitchFamily="34" charset="-122"/>
              </a:rPr>
              <a:t>(Virtual Private Network)</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专用网</a:t>
            </a:r>
            <a:r>
              <a:rPr lang="zh-CN" altLang="en-US" sz="2000" b="1" dirty="0">
                <a:latin typeface="微软雅黑" panose="020B0503020204020204" pitchFamily="34" charset="-122"/>
                <a:ea typeface="微软雅黑" panose="020B0503020204020204" pitchFamily="34" charset="-122"/>
              </a:rPr>
              <a:t>：指这种网络是为本机构的主机用于机构内部的通信，而不是用于和网络外非本机构的主机通信。</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：表示实际上</a:t>
            </a:r>
            <a:r>
              <a:rPr lang="zh-CN" altLang="en-US" sz="2000" b="1" dirty="0">
                <a:solidFill>
                  <a:srgbClr val="0000FF"/>
                </a:solidFill>
                <a:latin typeface="微软雅黑" panose="020B0503020204020204" pitchFamily="34" charset="-122"/>
                <a:ea typeface="微软雅黑" panose="020B0503020204020204" pitchFamily="34" charset="-122"/>
              </a:rPr>
              <a:t>没有使用通信专线，</a:t>
            </a:r>
            <a:r>
              <a:rPr lang="zh-CN" altLang="en-US" sz="2000" b="1" dirty="0">
                <a:latin typeface="微软雅黑" panose="020B0503020204020204" pitchFamily="34" charset="-122"/>
                <a:ea typeface="微软雅黑" panose="020B0503020204020204" pitchFamily="34" charset="-122"/>
              </a:rPr>
              <a:t>只是</a:t>
            </a:r>
            <a:r>
              <a:rPr lang="zh-CN" altLang="en-US" sz="2000" b="1" dirty="0">
                <a:solidFill>
                  <a:srgbClr val="C00000"/>
                </a:solidFill>
                <a:latin typeface="微软雅黑" panose="020B0503020204020204" pitchFamily="34" charset="-122"/>
                <a:ea typeface="微软雅黑" panose="020B0503020204020204" pitchFamily="34" charset="-122"/>
              </a:rPr>
              <a:t>在效果上</a:t>
            </a:r>
            <a:r>
              <a:rPr lang="zh-CN" altLang="en-US" sz="2000" b="1" dirty="0">
                <a:latin typeface="微软雅黑" panose="020B0503020204020204" pitchFamily="34" charset="-122"/>
                <a:ea typeface="微软雅黑" panose="020B0503020204020204" pitchFamily="34" charset="-122"/>
              </a:rPr>
              <a:t>和真正的专用网一样。</a:t>
            </a:r>
            <a:endParaRPr lang="zh-CN" altLang="en-US" sz="2000" b="1" dirty="0">
              <a:latin typeface="微软雅黑" panose="020B0503020204020204" pitchFamily="34" charset="-122"/>
              <a:ea typeface="微软雅黑" panose="020B0503020204020204" pitchFamily="34" charset="-122"/>
            </a:endParaRPr>
          </a:p>
        </p:txBody>
      </p:sp>
      <p:sp>
        <p:nvSpPr>
          <p:cNvPr id="134147" name="AutoShape 5"/>
          <p:cNvSpPr/>
          <p:nvPr/>
        </p:nvSpPr>
        <p:spPr>
          <a:xfrm>
            <a:off x="544513" y="1471613"/>
            <a:ext cx="805497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34148" name="Rectangle 6"/>
          <p:cNvSpPr/>
          <p:nvPr/>
        </p:nvSpPr>
        <p:spPr>
          <a:xfrm>
            <a:off x="1941513" y="1438275"/>
            <a:ext cx="5260975"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545145" y="2344696"/>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95" name="组合 94"/>
          <p:cNvGrpSpPr/>
          <p:nvPr/>
        </p:nvGrpSpPr>
        <p:grpSpPr>
          <a:xfrm>
            <a:off x="6475413" y="2998788"/>
            <a:ext cx="1104900" cy="1200150"/>
            <a:chOff x="6476180" y="1753752"/>
            <a:chExt cx="1104466" cy="1200192"/>
          </a:xfrm>
        </p:grpSpPr>
        <p:grpSp>
          <p:nvGrpSpPr>
            <p:cNvPr id="135214" name="Group 65"/>
            <p:cNvGrpSpPr/>
            <p:nvPr/>
          </p:nvGrpSpPr>
          <p:grpSpPr>
            <a:xfrm>
              <a:off x="6476180" y="1933292"/>
              <a:ext cx="1104466" cy="822867"/>
              <a:chOff x="4656" y="1528"/>
              <a:chExt cx="1011" cy="816"/>
            </a:xfrm>
          </p:grpSpPr>
          <p:sp>
            <p:nvSpPr>
              <p:cNvPr id="135218" name="Line 66"/>
              <p:cNvSpPr/>
              <p:nvPr/>
            </p:nvSpPr>
            <p:spPr>
              <a:xfrm flipH="1" flipV="1">
                <a:off x="4800" y="1912"/>
                <a:ext cx="348" cy="0"/>
              </a:xfrm>
              <a:prstGeom prst="line">
                <a:avLst/>
              </a:prstGeom>
              <a:ln w="19050" cap="flat" cmpd="sng">
                <a:solidFill>
                  <a:srgbClr val="333399"/>
                </a:solidFill>
                <a:prstDash val="solid"/>
                <a:headEnd type="none" w="med" len="med"/>
                <a:tailEnd type="none" w="med" len="med"/>
              </a:ln>
            </p:spPr>
          </p:sp>
          <p:sp>
            <p:nvSpPr>
              <p:cNvPr id="135219" name="Line 67"/>
              <p:cNvSpPr/>
              <p:nvPr/>
            </p:nvSpPr>
            <p:spPr>
              <a:xfrm flipH="1" flipV="1">
                <a:off x="4656" y="2152"/>
                <a:ext cx="336" cy="192"/>
              </a:xfrm>
              <a:prstGeom prst="line">
                <a:avLst/>
              </a:prstGeom>
              <a:ln w="19050" cap="flat" cmpd="sng">
                <a:solidFill>
                  <a:srgbClr val="333399"/>
                </a:solidFill>
                <a:prstDash val="solid"/>
                <a:headEnd type="none" w="med" len="med"/>
                <a:tailEnd type="none" w="med" len="med"/>
              </a:ln>
            </p:spPr>
          </p:sp>
          <p:sp>
            <p:nvSpPr>
              <p:cNvPr id="135220" name="Line 68"/>
              <p:cNvSpPr/>
              <p:nvPr/>
            </p:nvSpPr>
            <p:spPr>
              <a:xfrm flipH="1">
                <a:off x="4800" y="1528"/>
                <a:ext cx="240" cy="96"/>
              </a:xfrm>
              <a:prstGeom prst="line">
                <a:avLst/>
              </a:prstGeom>
              <a:ln w="19050" cap="flat" cmpd="sng">
                <a:solidFill>
                  <a:srgbClr val="333399"/>
                </a:solidFill>
                <a:prstDash val="solid"/>
                <a:headEnd type="none" w="med" len="med"/>
                <a:tailEnd type="none" w="med" len="med"/>
              </a:ln>
            </p:spPr>
          </p:sp>
          <p:sp>
            <p:nvSpPr>
              <p:cNvPr id="135221" name="Text Box 70"/>
              <p:cNvSpPr txBox="1"/>
              <p:nvPr/>
            </p:nvSpPr>
            <p:spPr>
              <a:xfrm>
                <a:off x="5316" y="1729"/>
                <a:ext cx="276" cy="305"/>
              </a:xfrm>
              <a:prstGeom prst="rect">
                <a:avLst/>
              </a:prstGeom>
              <a:noFill/>
              <a:ln w="9525">
                <a:noFill/>
              </a:ln>
            </p:spPr>
            <p:txBody>
              <a:bodyPr wrap="none">
                <a:spAutoFit/>
              </a:bodyPr>
              <a:p>
                <a:pPr>
                  <a:buNone/>
                </a:pPr>
                <a:r>
                  <a:rPr lang="en-US" altLang="zh-CN" sz="1400" b="1" dirty="0">
                    <a:latin typeface="微软雅黑" panose="020B0503020204020204" pitchFamily="34" charset="-122"/>
                    <a:ea typeface="微软雅黑" panose="020B0503020204020204" pitchFamily="34" charset="-122"/>
                  </a:rPr>
                  <a:t>Y</a:t>
                </a:r>
                <a:endParaRPr lang="en-US" altLang="zh-CN" sz="1400" b="1" dirty="0">
                  <a:latin typeface="微软雅黑" panose="020B0503020204020204" pitchFamily="34" charset="-122"/>
                  <a:ea typeface="微软雅黑" panose="020B0503020204020204" pitchFamily="34" charset="-122"/>
                </a:endParaRPr>
              </a:p>
            </p:txBody>
          </p:sp>
          <p:sp>
            <p:nvSpPr>
              <p:cNvPr id="135222" name="Text Box 71"/>
              <p:cNvSpPr txBox="1"/>
              <p:nvPr/>
            </p:nvSpPr>
            <p:spPr>
              <a:xfrm>
                <a:off x="4851" y="1955"/>
                <a:ext cx="816" cy="305"/>
              </a:xfrm>
              <a:prstGeom prst="rect">
                <a:avLst/>
              </a:prstGeom>
              <a:noFill/>
              <a:ln w="9525">
                <a:noFill/>
              </a:ln>
            </p:spPr>
            <p:txBody>
              <a:bodyPr wrap="none">
                <a:spAutoFit/>
              </a:bodyPr>
              <a:p>
                <a:pPr algn="ctr">
                  <a:buNone/>
                </a:pPr>
                <a:r>
                  <a:rPr lang="en-US" altLang="zh-CN" sz="1400" b="1" dirty="0">
                    <a:solidFill>
                      <a:srgbClr val="CC00CC"/>
                    </a:solidFill>
                    <a:latin typeface="微软雅黑" panose="020B0503020204020204" pitchFamily="34" charset="-122"/>
                    <a:ea typeface="微软雅黑" panose="020B0503020204020204" pitchFamily="34" charset="-122"/>
                  </a:rPr>
                  <a:t>10.2.0.3</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grpSp>
        <p:pic>
          <p:nvPicPr>
            <p:cNvPr id="135215" name="Picture 246" descr="jisuanji"/>
            <p:cNvPicPr>
              <a:picLocks noChangeAspect="1"/>
            </p:cNvPicPr>
            <p:nvPr/>
          </p:nvPicPr>
          <p:blipFill>
            <a:blip r:embed="rId1"/>
            <a:stretch>
              <a:fillRect/>
            </a:stretch>
          </p:blipFill>
          <p:spPr>
            <a:xfrm>
              <a:off x="6836287" y="1753752"/>
              <a:ext cx="278382" cy="278382"/>
            </a:xfrm>
            <a:prstGeom prst="rect">
              <a:avLst/>
            </a:prstGeom>
            <a:noFill/>
            <a:ln w="9525">
              <a:noFill/>
            </a:ln>
          </p:spPr>
        </p:pic>
        <p:pic>
          <p:nvPicPr>
            <p:cNvPr id="135216" name="Picture 246" descr="jisuanji"/>
            <p:cNvPicPr>
              <a:picLocks noChangeAspect="1"/>
            </p:cNvPicPr>
            <p:nvPr/>
          </p:nvPicPr>
          <p:blipFill>
            <a:blip r:embed="rId1"/>
            <a:stretch>
              <a:fillRect/>
            </a:stretch>
          </p:blipFill>
          <p:spPr>
            <a:xfrm>
              <a:off x="6987570" y="2139702"/>
              <a:ext cx="278382" cy="278382"/>
            </a:xfrm>
            <a:prstGeom prst="rect">
              <a:avLst/>
            </a:prstGeom>
            <a:noFill/>
            <a:ln w="9525">
              <a:noFill/>
            </a:ln>
          </p:spPr>
        </p:pic>
        <p:pic>
          <p:nvPicPr>
            <p:cNvPr id="135217" name="Picture 246" descr="jisuanji"/>
            <p:cNvPicPr>
              <a:picLocks noChangeAspect="1"/>
            </p:cNvPicPr>
            <p:nvPr/>
          </p:nvPicPr>
          <p:blipFill>
            <a:blip r:embed="rId1"/>
            <a:stretch>
              <a:fillRect/>
            </a:stretch>
          </p:blipFill>
          <p:spPr>
            <a:xfrm>
              <a:off x="6804248" y="2675562"/>
              <a:ext cx="278382" cy="278382"/>
            </a:xfrm>
            <a:prstGeom prst="rect">
              <a:avLst/>
            </a:prstGeom>
            <a:noFill/>
            <a:ln w="9525">
              <a:noFill/>
            </a:ln>
          </p:spPr>
        </p:pic>
      </p:grpSp>
      <p:grpSp>
        <p:nvGrpSpPr>
          <p:cNvPr id="90" name="组合 89"/>
          <p:cNvGrpSpPr/>
          <p:nvPr/>
        </p:nvGrpSpPr>
        <p:grpSpPr>
          <a:xfrm>
            <a:off x="1282700" y="2981325"/>
            <a:ext cx="1204913" cy="1290638"/>
            <a:chOff x="1338397" y="1735816"/>
            <a:chExt cx="1204971" cy="1290585"/>
          </a:xfrm>
        </p:grpSpPr>
        <p:grpSp>
          <p:nvGrpSpPr>
            <p:cNvPr id="135205" name="Group 2"/>
            <p:cNvGrpSpPr/>
            <p:nvPr/>
          </p:nvGrpSpPr>
          <p:grpSpPr>
            <a:xfrm>
              <a:off x="1338397" y="1981696"/>
              <a:ext cx="1204971" cy="871271"/>
              <a:chOff x="-47" y="1576"/>
              <a:chExt cx="1103" cy="864"/>
            </a:xfrm>
          </p:grpSpPr>
          <p:sp>
            <p:nvSpPr>
              <p:cNvPr id="135209" name="Line 3"/>
              <p:cNvSpPr/>
              <p:nvPr/>
            </p:nvSpPr>
            <p:spPr>
              <a:xfrm flipV="1">
                <a:off x="816" y="2248"/>
                <a:ext cx="240" cy="192"/>
              </a:xfrm>
              <a:prstGeom prst="line">
                <a:avLst/>
              </a:prstGeom>
              <a:ln w="19050" cap="flat" cmpd="sng">
                <a:solidFill>
                  <a:srgbClr val="333399"/>
                </a:solidFill>
                <a:prstDash val="solid"/>
                <a:headEnd type="none" w="med" len="med"/>
                <a:tailEnd type="none" w="med" len="med"/>
              </a:ln>
            </p:spPr>
          </p:sp>
          <p:sp>
            <p:nvSpPr>
              <p:cNvPr id="135210" name="Line 4"/>
              <p:cNvSpPr/>
              <p:nvPr/>
            </p:nvSpPr>
            <p:spPr>
              <a:xfrm>
                <a:off x="624" y="1576"/>
                <a:ext cx="240" cy="144"/>
              </a:xfrm>
              <a:prstGeom prst="line">
                <a:avLst/>
              </a:prstGeom>
              <a:ln w="19050" cap="flat" cmpd="sng">
                <a:solidFill>
                  <a:srgbClr val="333399"/>
                </a:solidFill>
                <a:prstDash val="solid"/>
                <a:headEnd type="none" w="med" len="med"/>
                <a:tailEnd type="none" w="med" len="med"/>
              </a:ln>
            </p:spPr>
          </p:sp>
          <p:sp>
            <p:nvSpPr>
              <p:cNvPr id="135211" name="Line 5"/>
              <p:cNvSpPr/>
              <p:nvPr/>
            </p:nvSpPr>
            <p:spPr>
              <a:xfrm flipV="1">
                <a:off x="432" y="1967"/>
                <a:ext cx="288" cy="0"/>
              </a:xfrm>
              <a:prstGeom prst="line">
                <a:avLst/>
              </a:prstGeom>
              <a:ln w="19050" cap="flat" cmpd="sng">
                <a:solidFill>
                  <a:srgbClr val="333399"/>
                </a:solidFill>
                <a:prstDash val="solid"/>
                <a:headEnd type="none" w="med" len="med"/>
                <a:tailEnd type="none" w="med" len="med"/>
              </a:ln>
            </p:spPr>
          </p:sp>
          <p:sp>
            <p:nvSpPr>
              <p:cNvPr id="135212" name="Text Box 7"/>
              <p:cNvSpPr txBox="1"/>
              <p:nvPr/>
            </p:nvSpPr>
            <p:spPr>
              <a:xfrm>
                <a:off x="25" y="1779"/>
                <a:ext cx="283" cy="305"/>
              </a:xfrm>
              <a:prstGeom prst="rect">
                <a:avLst/>
              </a:prstGeom>
              <a:noFill/>
              <a:ln w="9525">
                <a:noFill/>
              </a:ln>
            </p:spPr>
            <p:txBody>
              <a:bodyPr wrap="none">
                <a:spAutoFit/>
              </a:bodyPr>
              <a:p>
                <a:pPr>
                  <a:buNone/>
                </a:pPr>
                <a:r>
                  <a:rPr lang="en-US" altLang="zh-CN" sz="1400" b="1" dirty="0">
                    <a:latin typeface="微软雅黑" panose="020B0503020204020204" pitchFamily="34" charset="-122"/>
                    <a:ea typeface="微软雅黑" panose="020B0503020204020204" pitchFamily="34" charset="-122"/>
                  </a:rPr>
                  <a:t>X</a:t>
                </a:r>
                <a:endParaRPr lang="en-US" altLang="zh-CN" sz="1400" b="1" dirty="0">
                  <a:latin typeface="微软雅黑" panose="020B0503020204020204" pitchFamily="34" charset="-122"/>
                  <a:ea typeface="微软雅黑" panose="020B0503020204020204" pitchFamily="34" charset="-122"/>
                </a:endParaRPr>
              </a:p>
            </p:txBody>
          </p:sp>
          <p:sp>
            <p:nvSpPr>
              <p:cNvPr id="135213" name="Text Box 8"/>
              <p:cNvSpPr txBox="1"/>
              <p:nvPr/>
            </p:nvSpPr>
            <p:spPr>
              <a:xfrm>
                <a:off x="-47" y="2031"/>
                <a:ext cx="816" cy="305"/>
              </a:xfrm>
              <a:prstGeom prst="rect">
                <a:avLst/>
              </a:prstGeom>
              <a:noFill/>
              <a:ln w="9525">
                <a:noFill/>
              </a:ln>
            </p:spPr>
            <p:txBody>
              <a:bodyPr wrap="none">
                <a:spAutoFit/>
              </a:bodyPr>
              <a:p>
                <a:pPr algn="ctr">
                  <a:buNone/>
                </a:pPr>
                <a:r>
                  <a:rPr lang="en-US" altLang="zh-CN" sz="1400" b="1" dirty="0">
                    <a:solidFill>
                      <a:srgbClr val="CC00CC"/>
                    </a:solidFill>
                    <a:latin typeface="微软雅黑" panose="020B0503020204020204" pitchFamily="34" charset="-122"/>
                    <a:ea typeface="微软雅黑" panose="020B0503020204020204" pitchFamily="34" charset="-122"/>
                  </a:rPr>
                  <a:t>10.1.0.1</a:t>
                </a:r>
                <a:endParaRPr lang="en-US" altLang="zh-CN" sz="1400" b="1" dirty="0">
                  <a:solidFill>
                    <a:srgbClr val="CC00CC"/>
                  </a:solidFill>
                  <a:latin typeface="微软雅黑" panose="020B0503020204020204" pitchFamily="34" charset="-122"/>
                  <a:ea typeface="微软雅黑" panose="020B0503020204020204" pitchFamily="34" charset="-122"/>
                </a:endParaRPr>
              </a:p>
            </p:txBody>
          </p:sp>
        </p:grpSp>
        <p:pic>
          <p:nvPicPr>
            <p:cNvPr id="135206" name="Picture 246" descr="jisuanji"/>
            <p:cNvPicPr>
              <a:picLocks noChangeAspect="1"/>
            </p:cNvPicPr>
            <p:nvPr/>
          </p:nvPicPr>
          <p:blipFill>
            <a:blip r:embed="rId1"/>
            <a:stretch>
              <a:fillRect/>
            </a:stretch>
          </p:blipFill>
          <p:spPr>
            <a:xfrm>
              <a:off x="1888087" y="1735816"/>
              <a:ext cx="278382" cy="278382"/>
            </a:xfrm>
            <a:prstGeom prst="rect">
              <a:avLst/>
            </a:prstGeom>
            <a:noFill/>
            <a:ln w="9525">
              <a:noFill/>
            </a:ln>
          </p:spPr>
        </p:pic>
        <p:pic>
          <p:nvPicPr>
            <p:cNvPr id="135207" name="Picture 246" descr="jisuanji"/>
            <p:cNvPicPr>
              <a:picLocks noChangeAspect="1"/>
            </p:cNvPicPr>
            <p:nvPr/>
          </p:nvPicPr>
          <p:blipFill>
            <a:blip r:embed="rId1"/>
            <a:stretch>
              <a:fillRect/>
            </a:stretch>
          </p:blipFill>
          <p:spPr>
            <a:xfrm>
              <a:off x="1660325" y="2203759"/>
              <a:ext cx="278382" cy="278382"/>
            </a:xfrm>
            <a:prstGeom prst="rect">
              <a:avLst/>
            </a:prstGeom>
            <a:noFill/>
            <a:ln w="9525">
              <a:noFill/>
            </a:ln>
          </p:spPr>
        </p:pic>
        <p:pic>
          <p:nvPicPr>
            <p:cNvPr id="135208" name="Picture 246" descr="jisuanji"/>
            <p:cNvPicPr>
              <a:picLocks noChangeAspect="1"/>
            </p:cNvPicPr>
            <p:nvPr/>
          </p:nvPicPr>
          <p:blipFill>
            <a:blip r:embed="rId1"/>
            <a:stretch>
              <a:fillRect/>
            </a:stretch>
          </p:blipFill>
          <p:spPr>
            <a:xfrm>
              <a:off x="2091924" y="2748019"/>
              <a:ext cx="278382" cy="278382"/>
            </a:xfrm>
            <a:prstGeom prst="rect">
              <a:avLst/>
            </a:prstGeom>
            <a:noFill/>
            <a:ln w="9525">
              <a:noFill/>
            </a:ln>
          </p:spPr>
        </p:pic>
      </p:grpSp>
      <p:sp>
        <p:nvSpPr>
          <p:cNvPr id="135175" name="AutoShape 5"/>
          <p:cNvSpPr/>
          <p:nvPr/>
        </p:nvSpPr>
        <p:spPr>
          <a:xfrm>
            <a:off x="544513" y="1471613"/>
            <a:ext cx="805497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35176" name="Rectangle 6"/>
          <p:cNvSpPr/>
          <p:nvPr/>
        </p:nvSpPr>
        <p:spPr>
          <a:xfrm>
            <a:off x="1941513" y="1438275"/>
            <a:ext cx="5260975"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用隧道技术实现虚拟专用网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 name="Group 12"/>
          <p:cNvGrpSpPr/>
          <p:nvPr/>
        </p:nvGrpSpPr>
        <p:grpSpPr bwMode="auto">
          <a:xfrm>
            <a:off x="2059413" y="3152730"/>
            <a:ext cx="1040012" cy="778496"/>
            <a:chOff x="385" y="2795"/>
            <a:chExt cx="1769" cy="816"/>
          </a:xfrm>
          <a:solidFill>
            <a:srgbClr val="3399FF"/>
          </a:solidFill>
        </p:grpSpPr>
        <p:sp>
          <p:nvSpPr>
            <p:cNvPr id="15" name="Oval 13"/>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6" name="Oval 14"/>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7" name="Oval 15"/>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8" name="Oval 16"/>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9" name="Oval 17"/>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0" name="Oval 18"/>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1" name="Oval 19"/>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2" name="Oval 20"/>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3" name="Oval 21"/>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4" name="Oval 22"/>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5" name="Oval 23"/>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6" name="Oval 24"/>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7" name="Oval 25"/>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8" name="Oval 26"/>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29" name="Oval 27"/>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0" name="Oval 28"/>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1" name="Freeform 2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Group 30"/>
          <p:cNvGrpSpPr/>
          <p:nvPr/>
        </p:nvGrpSpPr>
        <p:grpSpPr bwMode="auto">
          <a:xfrm>
            <a:off x="5675422" y="3108360"/>
            <a:ext cx="1040013" cy="778496"/>
            <a:chOff x="385" y="2795"/>
            <a:chExt cx="1769" cy="816"/>
          </a:xfrm>
          <a:solidFill>
            <a:srgbClr val="3399FF"/>
          </a:solidFill>
        </p:grpSpPr>
        <p:sp>
          <p:nvSpPr>
            <p:cNvPr id="33" name="Oval 31"/>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4" name="Oval 32"/>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5" name="Oval 33"/>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6" name="Oval 34"/>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7" name="Oval 35"/>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8" name="Oval 36"/>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39" name="Oval 37"/>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0" name="Oval 38"/>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1" name="Oval 39"/>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2" name="Oval 40"/>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3" name="Oval 41"/>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4" name="Oval 42"/>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5" name="Oval 43"/>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6" name="Oval 44"/>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7" name="Oval 45"/>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8" name="Oval 46"/>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49" name="Freeform 4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grpSp>
      <p:graphicFrame>
        <p:nvGraphicFramePr>
          <p:cNvPr id="135179" name="Object 48"/>
          <p:cNvGraphicFramePr>
            <a:graphicFrameLocks noChangeAspect="1"/>
          </p:cNvGraphicFramePr>
          <p:nvPr/>
        </p:nvGraphicFramePr>
        <p:xfrm>
          <a:off x="3540125" y="3049588"/>
          <a:ext cx="1887538" cy="1082675"/>
        </p:xfrm>
        <a:graphic>
          <a:graphicData uri="http://schemas.openxmlformats.org/presentationml/2006/ole">
            <mc:AlternateContent xmlns:mc="http://schemas.openxmlformats.org/markup-compatibility/2006">
              <mc:Choice xmlns:v="urn:schemas-microsoft-com:vml" Requires="v">
                <p:oleObj spid="_x0000_s3079" name="" r:id="rId2" imgW="1687195" imgH="964565" progId="">
                  <p:embed/>
                </p:oleObj>
              </mc:Choice>
              <mc:Fallback>
                <p:oleObj name="" r:id="rId2" imgW="1687195" imgH="964565" progId="">
                  <p:embed/>
                  <p:pic>
                    <p:nvPicPr>
                      <p:cNvPr id="0" name="图片 3078"/>
                      <p:cNvPicPr/>
                      <p:nvPr/>
                    </p:nvPicPr>
                    <p:blipFill>
                      <a:blip r:embed="rId3"/>
                      <a:stretch>
                        <a:fillRect/>
                      </a:stretch>
                    </p:blipFill>
                    <p:spPr>
                      <a:xfrm>
                        <a:off x="3540125" y="3049588"/>
                        <a:ext cx="1887538" cy="1082675"/>
                      </a:xfrm>
                      <a:prstGeom prst="rect">
                        <a:avLst/>
                      </a:prstGeom>
                      <a:noFill/>
                      <a:ln w="38100">
                        <a:noFill/>
                        <a:miter/>
                      </a:ln>
                    </p:spPr>
                  </p:pic>
                </p:oleObj>
              </mc:Fallback>
            </mc:AlternateContent>
          </a:graphicData>
        </a:graphic>
      </p:graphicFrame>
      <p:pic>
        <p:nvPicPr>
          <p:cNvPr id="135180" name="Picture 49"/>
          <p:cNvPicPr/>
          <p:nvPr/>
        </p:nvPicPr>
        <p:blipFill>
          <a:blip r:embed="rId4"/>
          <a:stretch>
            <a:fillRect/>
          </a:stretch>
        </p:blipFill>
        <p:spPr>
          <a:xfrm>
            <a:off x="5484813" y="3389313"/>
            <a:ext cx="357187" cy="160337"/>
          </a:xfrm>
          <a:prstGeom prst="rect">
            <a:avLst/>
          </a:prstGeom>
          <a:noFill/>
          <a:ln w="12699">
            <a:noFill/>
          </a:ln>
        </p:spPr>
      </p:pic>
      <p:pic>
        <p:nvPicPr>
          <p:cNvPr id="135181" name="Picture 50"/>
          <p:cNvPicPr/>
          <p:nvPr/>
        </p:nvPicPr>
        <p:blipFill>
          <a:blip r:embed="rId4"/>
          <a:stretch>
            <a:fillRect/>
          </a:stretch>
        </p:blipFill>
        <p:spPr>
          <a:xfrm>
            <a:off x="2994025" y="3390900"/>
            <a:ext cx="358775" cy="158750"/>
          </a:xfrm>
          <a:prstGeom prst="rect">
            <a:avLst/>
          </a:prstGeom>
          <a:noFill/>
          <a:ln w="12699">
            <a:noFill/>
          </a:ln>
        </p:spPr>
      </p:pic>
      <p:sp>
        <p:nvSpPr>
          <p:cNvPr id="135182" name="Text Box 51"/>
          <p:cNvSpPr txBox="1"/>
          <p:nvPr/>
        </p:nvSpPr>
        <p:spPr>
          <a:xfrm>
            <a:off x="2246313" y="3298825"/>
            <a:ext cx="731837" cy="522288"/>
          </a:xfrm>
          <a:prstGeom prst="rect">
            <a:avLst/>
          </a:prstGeom>
          <a:noFill/>
          <a:ln w="9525">
            <a:noFill/>
          </a:ln>
        </p:spPr>
        <p:txBody>
          <a:bodyPr wrap="none">
            <a:spAutoFit/>
          </a:bodyPr>
          <a:p>
            <a:pPr algn="ctr">
              <a:buNone/>
            </a:pPr>
            <a:r>
              <a:rPr lang="zh-CN" altLang="en-US" sz="1400" b="1" dirty="0">
                <a:solidFill>
                  <a:schemeClr val="bg1"/>
                </a:solidFill>
                <a:latin typeface="微软雅黑" panose="020B0503020204020204" pitchFamily="34" charset="-122"/>
                <a:ea typeface="微软雅黑" panose="020B0503020204020204" pitchFamily="34" charset="-122"/>
              </a:rPr>
              <a:t>部门 </a:t>
            </a:r>
            <a:r>
              <a:rPr lang="en-US" altLang="zh-CN" sz="1400" b="1" dirty="0">
                <a:solidFill>
                  <a:schemeClr val="bg1"/>
                </a:solidFill>
                <a:latin typeface="微软雅黑" panose="020B0503020204020204" pitchFamily="34" charset="-122"/>
                <a:ea typeface="微软雅黑" panose="020B0503020204020204" pitchFamily="34" charset="-122"/>
              </a:rPr>
              <a:t>A</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buNone/>
            </a:pPr>
            <a:r>
              <a:rPr lang="zh-CN" altLang="en-US" sz="1400" b="1" dirty="0">
                <a:solidFill>
                  <a:schemeClr val="bg1"/>
                </a:solidFill>
                <a:latin typeface="微软雅黑" panose="020B0503020204020204" pitchFamily="34" charset="-122"/>
                <a:ea typeface="微软雅黑" panose="020B0503020204020204" pitchFamily="34" charset="-122"/>
              </a:rPr>
              <a:t>网络</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35183" name="AutoShape 52"/>
          <p:cNvSpPr/>
          <p:nvPr/>
        </p:nvSpPr>
        <p:spPr>
          <a:xfrm rot="-5400000">
            <a:off x="4276725" y="2606675"/>
            <a:ext cx="228600" cy="1731963"/>
          </a:xfrm>
          <a:prstGeom prst="can">
            <a:avLst>
              <a:gd name="adj" fmla="val 25569"/>
            </a:avLst>
          </a:prstGeom>
          <a:gradFill rotWithShape="1">
            <a:gsLst>
              <a:gs pos="0">
                <a:srgbClr val="185E76"/>
              </a:gs>
              <a:gs pos="50000">
                <a:srgbClr val="33CCFF"/>
              </a:gs>
              <a:gs pos="100000">
                <a:srgbClr val="185E76"/>
              </a:gs>
            </a:gsLst>
            <a:lin ang="0" scaled="1"/>
            <a:tileRect/>
          </a:gradFill>
          <a:ln w="9525" cap="flat" cmpd="sng">
            <a:solidFill>
              <a:schemeClr val="tx1"/>
            </a:solidFill>
            <a:prstDash val="solid"/>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35184" name="Text Box 53"/>
          <p:cNvSpPr txBox="1"/>
          <p:nvPr/>
        </p:nvSpPr>
        <p:spPr>
          <a:xfrm>
            <a:off x="4116388" y="3625850"/>
            <a:ext cx="722312" cy="307975"/>
          </a:xfrm>
          <a:prstGeom prst="rect">
            <a:avLst/>
          </a:prstGeom>
          <a:noFill/>
          <a:ln w="9525">
            <a:noFill/>
          </a:ln>
        </p:spPr>
        <p:txBody>
          <a:bodyPr wrap="none">
            <a:spAutoFit/>
          </a:bodyPr>
          <a:p>
            <a:pPr>
              <a:buNone/>
            </a:pPr>
            <a:r>
              <a:rPr lang="zh-CN" altLang="en-US" sz="1400" b="1" dirty="0">
                <a:solidFill>
                  <a:srgbClr val="0000FF"/>
                </a:solidFill>
                <a:latin typeface="微软雅黑" panose="020B0503020204020204" pitchFamily="34" charset="-122"/>
                <a:ea typeface="微软雅黑" panose="020B0503020204020204" pitchFamily="34" charset="-122"/>
              </a:rPr>
              <a:t>互联网</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5185" name="Text Box 54"/>
          <p:cNvSpPr txBox="1"/>
          <p:nvPr/>
        </p:nvSpPr>
        <p:spPr>
          <a:xfrm>
            <a:off x="5888038" y="3225800"/>
            <a:ext cx="720725" cy="523875"/>
          </a:xfrm>
          <a:prstGeom prst="rect">
            <a:avLst/>
          </a:prstGeom>
          <a:noFill/>
          <a:ln w="9525">
            <a:noFill/>
          </a:ln>
        </p:spPr>
        <p:txBody>
          <a:bodyPr wrap="none">
            <a:spAutoFit/>
          </a:bodyPr>
          <a:p>
            <a:pPr algn="ctr">
              <a:buNone/>
            </a:pPr>
            <a:r>
              <a:rPr lang="zh-CN" altLang="en-US" sz="1400" b="1" dirty="0">
                <a:solidFill>
                  <a:schemeClr val="bg1"/>
                </a:solidFill>
                <a:latin typeface="微软雅黑" panose="020B0503020204020204" pitchFamily="34" charset="-122"/>
                <a:ea typeface="微软雅黑" panose="020B0503020204020204" pitchFamily="34" charset="-122"/>
              </a:rPr>
              <a:t>部门 </a:t>
            </a:r>
            <a:r>
              <a:rPr lang="en-US" altLang="zh-CN" sz="1400" b="1" dirty="0">
                <a:solidFill>
                  <a:schemeClr val="bg1"/>
                </a:solidFill>
                <a:latin typeface="微软雅黑" panose="020B0503020204020204" pitchFamily="34" charset="-122"/>
                <a:ea typeface="微软雅黑" panose="020B0503020204020204" pitchFamily="34" charset="-122"/>
              </a:rPr>
              <a:t>B</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buNone/>
            </a:pPr>
            <a:r>
              <a:rPr lang="zh-CN" altLang="en-US" sz="1400" b="1" dirty="0">
                <a:solidFill>
                  <a:schemeClr val="bg1"/>
                </a:solidFill>
                <a:latin typeface="微软雅黑" panose="020B0503020204020204" pitchFamily="34" charset="-122"/>
                <a:ea typeface="微软雅黑" panose="020B0503020204020204" pitchFamily="34" charset="-122"/>
              </a:rPr>
              <a:t>网络</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35186" name="Text Box 55"/>
          <p:cNvSpPr txBox="1"/>
          <p:nvPr/>
        </p:nvSpPr>
        <p:spPr>
          <a:xfrm>
            <a:off x="3046413" y="3582988"/>
            <a:ext cx="384175" cy="287337"/>
          </a:xfrm>
          <a:prstGeom prst="rect">
            <a:avLst/>
          </a:prstGeom>
          <a:noFill/>
          <a:ln w="9525">
            <a:noFill/>
          </a:ln>
        </p:spPr>
        <p:txBody>
          <a:bodyPr wrap="none">
            <a:spAutoFit/>
          </a:bodyPr>
          <a:p>
            <a:pPr algn="ctr">
              <a:lnSpc>
                <a:spcPct val="90000"/>
              </a:lnSpc>
              <a:buNone/>
            </a:pPr>
            <a:r>
              <a:rPr lang="en-US" altLang="zh-CN" sz="1400" b="1" dirty="0">
                <a:latin typeface="微软雅黑" panose="020B0503020204020204" pitchFamily="34" charset="-122"/>
                <a:ea typeface="微软雅黑" panose="020B0503020204020204" pitchFamily="34" charset="-122"/>
              </a:rPr>
              <a:t>R</a:t>
            </a:r>
            <a:r>
              <a:rPr lang="en-US" altLang="zh-CN" sz="1400" b="1" baseline="-25000" dirty="0">
                <a:latin typeface="微软雅黑" panose="020B0503020204020204" pitchFamily="34" charset="-122"/>
                <a:ea typeface="微软雅黑" panose="020B0503020204020204" pitchFamily="34" charset="-122"/>
              </a:rPr>
              <a:t>1</a:t>
            </a:r>
            <a:endParaRPr lang="en-US" altLang="zh-CN" sz="1400" b="1" dirty="0">
              <a:latin typeface="微软雅黑" panose="020B0503020204020204" pitchFamily="34" charset="-122"/>
              <a:ea typeface="微软雅黑" panose="020B0503020204020204" pitchFamily="34" charset="-122"/>
            </a:endParaRPr>
          </a:p>
        </p:txBody>
      </p:sp>
      <p:sp>
        <p:nvSpPr>
          <p:cNvPr id="135187" name="Text Box 56"/>
          <p:cNvSpPr txBox="1"/>
          <p:nvPr/>
        </p:nvSpPr>
        <p:spPr>
          <a:xfrm>
            <a:off x="5445125" y="3538538"/>
            <a:ext cx="382588" cy="285750"/>
          </a:xfrm>
          <a:prstGeom prst="rect">
            <a:avLst/>
          </a:prstGeom>
          <a:noFill/>
          <a:ln w="9525">
            <a:noFill/>
          </a:ln>
        </p:spPr>
        <p:txBody>
          <a:bodyPr wrap="none">
            <a:spAutoFit/>
          </a:bodyPr>
          <a:p>
            <a:pPr algn="ctr">
              <a:lnSpc>
                <a:spcPct val="90000"/>
              </a:lnSpc>
              <a:buNone/>
            </a:pPr>
            <a:r>
              <a:rPr lang="en-US" altLang="zh-CN" sz="1400" b="1" dirty="0">
                <a:latin typeface="微软雅黑" panose="020B0503020204020204" pitchFamily="34" charset="-122"/>
                <a:ea typeface="微软雅黑" panose="020B0503020204020204" pitchFamily="34" charset="-122"/>
              </a:rPr>
              <a:t>R</a:t>
            </a:r>
            <a:r>
              <a:rPr lang="en-US" altLang="zh-CN" sz="1400" b="1" baseline="-25000" dirty="0">
                <a:latin typeface="微软雅黑" panose="020B0503020204020204" pitchFamily="34" charset="-122"/>
                <a:ea typeface="微软雅黑" panose="020B0503020204020204" pitchFamily="34" charset="-122"/>
              </a:rPr>
              <a:t>2</a:t>
            </a:r>
            <a:endParaRPr lang="en-US" altLang="zh-CN" sz="1400" b="1" dirty="0">
              <a:latin typeface="微软雅黑" panose="020B0503020204020204" pitchFamily="34" charset="-122"/>
              <a:ea typeface="微软雅黑" panose="020B0503020204020204" pitchFamily="34" charset="-122"/>
            </a:endParaRPr>
          </a:p>
        </p:txBody>
      </p:sp>
      <p:sp>
        <p:nvSpPr>
          <p:cNvPr id="135188" name="Text Box 57"/>
          <p:cNvSpPr txBox="1"/>
          <p:nvPr/>
        </p:nvSpPr>
        <p:spPr>
          <a:xfrm>
            <a:off x="4213225" y="3332163"/>
            <a:ext cx="542925" cy="307975"/>
          </a:xfrm>
          <a:prstGeom prst="rect">
            <a:avLst/>
          </a:prstGeom>
          <a:noFill/>
          <a:ln w="9525">
            <a:noFill/>
          </a:ln>
        </p:spPr>
        <p:txBody>
          <a:bodyPr wrap="none">
            <a:spAutoFit/>
          </a:bodyPr>
          <a:p>
            <a:pPr>
              <a:buNone/>
            </a:pPr>
            <a:r>
              <a:rPr lang="zh-CN" altLang="en-US" sz="1400" b="1" dirty="0">
                <a:solidFill>
                  <a:srgbClr val="FFFF00"/>
                </a:solidFill>
                <a:latin typeface="微软雅黑" panose="020B0503020204020204" pitchFamily="34" charset="-122"/>
                <a:ea typeface="微软雅黑" panose="020B0503020204020204" pitchFamily="34" charset="-122"/>
              </a:rPr>
              <a:t>隧道</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
        <p:nvSpPr>
          <p:cNvPr id="135189" name="Line 58"/>
          <p:cNvSpPr/>
          <p:nvPr/>
        </p:nvSpPr>
        <p:spPr>
          <a:xfrm>
            <a:off x="3316288" y="3468688"/>
            <a:ext cx="261937" cy="0"/>
          </a:xfrm>
          <a:prstGeom prst="line">
            <a:avLst/>
          </a:prstGeom>
          <a:ln w="38100" cap="flat" cmpd="sng">
            <a:solidFill>
              <a:srgbClr val="333399"/>
            </a:solidFill>
            <a:prstDash val="solid"/>
            <a:headEnd type="none" w="med" len="med"/>
            <a:tailEnd type="none" w="med" len="med"/>
          </a:ln>
        </p:spPr>
      </p:sp>
      <p:sp>
        <p:nvSpPr>
          <p:cNvPr id="135190" name="Line 59"/>
          <p:cNvSpPr/>
          <p:nvPr/>
        </p:nvSpPr>
        <p:spPr>
          <a:xfrm>
            <a:off x="5257800" y="3468688"/>
            <a:ext cx="261938" cy="0"/>
          </a:xfrm>
          <a:prstGeom prst="line">
            <a:avLst/>
          </a:prstGeom>
          <a:ln w="38100" cap="flat" cmpd="sng">
            <a:solidFill>
              <a:srgbClr val="333399"/>
            </a:solidFill>
            <a:prstDash val="solid"/>
            <a:headEnd type="none" w="med" len="med"/>
            <a:tailEnd type="none" w="med" len="med"/>
          </a:ln>
        </p:spPr>
      </p:sp>
      <p:grpSp>
        <p:nvGrpSpPr>
          <p:cNvPr id="62" name="Group 60"/>
          <p:cNvGrpSpPr/>
          <p:nvPr/>
        </p:nvGrpSpPr>
        <p:grpSpPr>
          <a:xfrm>
            <a:off x="2862263" y="2962275"/>
            <a:ext cx="3121025" cy="471488"/>
            <a:chOff x="1315" y="1348"/>
            <a:chExt cx="2857" cy="468"/>
          </a:xfrm>
        </p:grpSpPr>
        <p:sp>
          <p:nvSpPr>
            <p:cNvPr id="135201" name="Text Box 61"/>
            <p:cNvSpPr txBox="1"/>
            <p:nvPr/>
          </p:nvSpPr>
          <p:spPr>
            <a:xfrm>
              <a:off x="1315" y="1348"/>
              <a:ext cx="917" cy="305"/>
            </a:xfrm>
            <a:prstGeom prst="rect">
              <a:avLst/>
            </a:prstGeom>
            <a:noFill/>
            <a:ln w="9525">
              <a:noFill/>
            </a:ln>
          </p:spPr>
          <p:txBody>
            <a:bodyPr wrap="none">
              <a:spAutoFit/>
            </a:bodyPr>
            <a:p>
              <a:pPr algn="ctr">
                <a:buNone/>
              </a:pPr>
              <a:r>
                <a:rPr lang="en-US" altLang="zh-CN" sz="1400" b="1" dirty="0">
                  <a:solidFill>
                    <a:srgbClr val="0000FF"/>
                  </a:solidFill>
                  <a:latin typeface="微软雅黑" panose="020B0503020204020204" pitchFamily="34" charset="-122"/>
                  <a:ea typeface="微软雅黑" panose="020B0503020204020204" pitchFamily="34" charset="-122"/>
                </a:rPr>
                <a:t>125.1.2.3</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5202" name="Line 62"/>
            <p:cNvSpPr/>
            <p:nvPr/>
          </p:nvSpPr>
          <p:spPr>
            <a:xfrm>
              <a:off x="1837" y="1616"/>
              <a:ext cx="23" cy="200"/>
            </a:xfrm>
            <a:prstGeom prst="line">
              <a:avLst/>
            </a:prstGeom>
            <a:ln w="38100" cap="flat" cmpd="sng">
              <a:solidFill>
                <a:srgbClr val="0000FF"/>
              </a:solidFill>
              <a:prstDash val="solid"/>
              <a:headEnd type="none" w="med" len="med"/>
              <a:tailEnd type="triangle" w="sm" len="med"/>
            </a:ln>
          </p:spPr>
        </p:sp>
        <p:sp>
          <p:nvSpPr>
            <p:cNvPr id="135203" name="Text Box 63"/>
            <p:cNvSpPr txBox="1"/>
            <p:nvPr/>
          </p:nvSpPr>
          <p:spPr>
            <a:xfrm>
              <a:off x="3255" y="1367"/>
              <a:ext cx="917" cy="284"/>
            </a:xfrm>
            <a:prstGeom prst="rect">
              <a:avLst/>
            </a:prstGeom>
            <a:noFill/>
            <a:ln w="9525">
              <a:noFill/>
            </a:ln>
          </p:spPr>
          <p:txBody>
            <a:bodyPr wrap="none">
              <a:spAutoFit/>
            </a:bodyPr>
            <a:p>
              <a:pPr algn="ctr">
                <a:lnSpc>
                  <a:spcPct val="90000"/>
                </a:lnSpc>
                <a:buNone/>
              </a:pPr>
              <a:r>
                <a:rPr lang="en-US" altLang="zh-CN" sz="1400" b="1" dirty="0">
                  <a:solidFill>
                    <a:srgbClr val="0000FF"/>
                  </a:solidFill>
                  <a:latin typeface="微软雅黑" panose="020B0503020204020204" pitchFamily="34" charset="-122"/>
                  <a:ea typeface="微软雅黑" panose="020B0503020204020204" pitchFamily="34" charset="-122"/>
                </a:rPr>
                <a:t>194.4.5.6</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5204" name="Line 64"/>
            <p:cNvSpPr/>
            <p:nvPr/>
          </p:nvSpPr>
          <p:spPr>
            <a:xfrm flipH="1">
              <a:off x="3636" y="1616"/>
              <a:ext cx="60" cy="200"/>
            </a:xfrm>
            <a:prstGeom prst="line">
              <a:avLst/>
            </a:prstGeom>
            <a:ln w="38100" cap="flat" cmpd="sng">
              <a:solidFill>
                <a:srgbClr val="0000FF"/>
              </a:solidFill>
              <a:prstDash val="solid"/>
              <a:headEnd type="none" w="med" len="med"/>
              <a:tailEnd type="triangle" w="sm" len="med"/>
            </a:ln>
          </p:spPr>
        </p:sp>
      </p:grpSp>
      <p:sp>
        <p:nvSpPr>
          <p:cNvPr id="135192" name="Text Box 74"/>
          <p:cNvSpPr txBox="1"/>
          <p:nvPr/>
        </p:nvSpPr>
        <p:spPr>
          <a:xfrm>
            <a:off x="3856038" y="4081463"/>
            <a:ext cx="1262062" cy="307975"/>
          </a:xfrm>
          <a:prstGeom prst="rect">
            <a:avLst/>
          </a:prstGeom>
          <a:noFill/>
          <a:ln w="9525">
            <a:noFill/>
          </a:ln>
        </p:spPr>
        <p:txBody>
          <a:bodyPr wrap="none">
            <a:spAutoFit/>
          </a:bodyPr>
          <a:p>
            <a:pPr algn="ctr">
              <a:buNone/>
            </a:pPr>
            <a:r>
              <a:rPr lang="zh-CN" altLang="en-US" sz="1400" b="1" dirty="0">
                <a:solidFill>
                  <a:srgbClr val="0000FF"/>
                </a:solidFill>
                <a:latin typeface="微软雅黑" panose="020B0503020204020204" pitchFamily="34" charset="-122"/>
                <a:ea typeface="微软雅黑" panose="020B0503020204020204" pitchFamily="34" charset="-122"/>
              </a:rPr>
              <a:t>使用隧道技术</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77" name="Text Box 75"/>
          <p:cNvSpPr txBox="1"/>
          <p:nvPr/>
        </p:nvSpPr>
        <p:spPr>
          <a:xfrm>
            <a:off x="1943100" y="2589213"/>
            <a:ext cx="901700" cy="307975"/>
          </a:xfrm>
          <a:prstGeom prst="rect">
            <a:avLst/>
          </a:prstGeom>
          <a:solidFill>
            <a:srgbClr val="99FFCC"/>
          </a:solidFill>
          <a:ln w="9525" cap="flat" cmpd="sng">
            <a:solidFill>
              <a:srgbClr val="333399"/>
            </a:solidFill>
            <a:prstDash val="solid"/>
            <a:miter/>
            <a:headEnd type="none" w="med" len="med"/>
            <a:tailEnd type="none" w="med" len="med"/>
          </a:ln>
        </p:spPr>
        <p:txBody>
          <a:bodyPr wrap="none">
            <a:spAutoFit/>
          </a:bodyPr>
          <a:p>
            <a:pPr algn="ctr">
              <a:buNone/>
            </a:pPr>
            <a:r>
              <a:rPr lang="zh-CN" altLang="en-US" sz="1400" b="1" dirty="0">
                <a:latin typeface="微软雅黑" panose="020B0503020204020204" pitchFamily="34" charset="-122"/>
                <a:ea typeface="微软雅黑" panose="020B0503020204020204" pitchFamily="34" charset="-122"/>
              </a:rPr>
              <a:t>本地地址</a:t>
            </a:r>
            <a:endParaRPr lang="zh-CN" altLang="en-US" sz="1400" b="1" dirty="0">
              <a:latin typeface="微软雅黑" panose="020B0503020204020204" pitchFamily="34" charset="-122"/>
              <a:ea typeface="微软雅黑" panose="020B0503020204020204" pitchFamily="34" charset="-122"/>
            </a:endParaRPr>
          </a:p>
        </p:txBody>
      </p:sp>
      <p:sp>
        <p:nvSpPr>
          <p:cNvPr id="78" name="Text Box 76"/>
          <p:cNvSpPr txBox="1"/>
          <p:nvPr/>
        </p:nvSpPr>
        <p:spPr>
          <a:xfrm>
            <a:off x="5773738" y="2600325"/>
            <a:ext cx="903287" cy="307975"/>
          </a:xfrm>
          <a:prstGeom prst="rect">
            <a:avLst/>
          </a:prstGeom>
          <a:solidFill>
            <a:srgbClr val="99FFCC"/>
          </a:solidFill>
          <a:ln w="9525" cap="flat" cmpd="sng">
            <a:solidFill>
              <a:srgbClr val="333399"/>
            </a:solidFill>
            <a:prstDash val="solid"/>
            <a:miter/>
            <a:headEnd type="none" w="med" len="med"/>
            <a:tailEnd type="none" w="med" len="med"/>
          </a:ln>
        </p:spPr>
        <p:txBody>
          <a:bodyPr wrap="none">
            <a:spAutoFit/>
          </a:bodyPr>
          <a:p>
            <a:pPr algn="ctr">
              <a:buNone/>
            </a:pPr>
            <a:r>
              <a:rPr lang="zh-CN" altLang="en-US" sz="1400" b="1" dirty="0">
                <a:latin typeface="微软雅黑" panose="020B0503020204020204" pitchFamily="34" charset="-122"/>
                <a:ea typeface="微软雅黑" panose="020B0503020204020204" pitchFamily="34" charset="-122"/>
              </a:rPr>
              <a:t>本地地址</a:t>
            </a:r>
            <a:endParaRPr lang="zh-CN" altLang="en-US" sz="1400" b="1" dirty="0">
              <a:latin typeface="微软雅黑" panose="020B0503020204020204" pitchFamily="34" charset="-122"/>
              <a:ea typeface="微软雅黑" panose="020B0503020204020204" pitchFamily="34" charset="-122"/>
            </a:endParaRPr>
          </a:p>
        </p:txBody>
      </p:sp>
      <p:sp>
        <p:nvSpPr>
          <p:cNvPr id="79" name="Text Box 77"/>
          <p:cNvSpPr txBox="1"/>
          <p:nvPr/>
        </p:nvSpPr>
        <p:spPr>
          <a:xfrm>
            <a:off x="4000500" y="2600325"/>
            <a:ext cx="903288" cy="307975"/>
          </a:xfrm>
          <a:prstGeom prst="rect">
            <a:avLst/>
          </a:prstGeom>
          <a:solidFill>
            <a:srgbClr val="0000FF"/>
          </a:solidFill>
          <a:ln w="9525" cap="flat" cmpd="sng">
            <a:solidFill>
              <a:srgbClr val="333399"/>
            </a:solidFill>
            <a:prstDash val="solid"/>
            <a:miter/>
            <a:headEnd type="none" w="med" len="med"/>
            <a:tailEnd type="none" w="med" len="med"/>
          </a:ln>
        </p:spPr>
        <p:txBody>
          <a:bodyPr wrap="none">
            <a:spAutoFit/>
          </a:bodyPr>
          <a:p>
            <a:pPr algn="ctr">
              <a:buNone/>
            </a:pPr>
            <a:r>
              <a:rPr lang="zh-CN" altLang="en-US" sz="1400" b="1" dirty="0">
                <a:solidFill>
                  <a:schemeClr val="bg1"/>
                </a:solidFill>
                <a:latin typeface="微软雅黑" panose="020B0503020204020204" pitchFamily="34" charset="-122"/>
                <a:ea typeface="微软雅黑" panose="020B0503020204020204" pitchFamily="34" charset="-122"/>
              </a:rPr>
              <a:t>全球地址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35196" name="AutoShape 78"/>
          <p:cNvSpPr/>
          <p:nvPr/>
        </p:nvSpPr>
        <p:spPr>
          <a:xfrm>
            <a:off x="2009775" y="4548188"/>
            <a:ext cx="2427288" cy="619125"/>
          </a:xfrm>
          <a:prstGeom prst="wedgeRoundRectCallout">
            <a:avLst>
              <a:gd name="adj1" fmla="val -24394"/>
              <a:gd name="adj2" fmla="val -166065"/>
              <a:gd name="adj3" fmla="val 16667"/>
            </a:avLst>
          </a:prstGeom>
          <a:solidFill>
            <a:srgbClr val="00FFFF"/>
          </a:solidFill>
          <a:ln w="9525" cap="flat" cmpd="sng">
            <a:solidFill>
              <a:schemeClr val="tx1"/>
            </a:solidFill>
            <a:prstDash val="solid"/>
            <a:miter/>
            <a:headEnd type="none" w="med" len="med"/>
            <a:tailEnd type="none" w="med" len="med"/>
          </a:ln>
        </p:spPr>
        <p:txBody>
          <a:bodyPr/>
          <a:p>
            <a:pPr algn="ctr">
              <a:buNone/>
            </a:pPr>
            <a:endParaRPr lang="zh-CN" altLang="zh-CN" sz="1400" b="1" dirty="0">
              <a:solidFill>
                <a:srgbClr val="000099"/>
              </a:solidFill>
              <a:latin typeface="微软雅黑" panose="020B0503020204020204" pitchFamily="34" charset="-122"/>
              <a:ea typeface="微软雅黑" panose="020B0503020204020204" pitchFamily="34" charset="-122"/>
            </a:endParaRPr>
          </a:p>
        </p:txBody>
      </p:sp>
      <p:sp>
        <p:nvSpPr>
          <p:cNvPr id="135197" name="Text Box 81"/>
          <p:cNvSpPr txBox="1"/>
          <p:nvPr/>
        </p:nvSpPr>
        <p:spPr>
          <a:xfrm>
            <a:off x="2290763" y="4564063"/>
            <a:ext cx="1851025" cy="606425"/>
          </a:xfrm>
          <a:prstGeom prst="rect">
            <a:avLst/>
          </a:prstGeom>
          <a:noFill/>
          <a:ln w="9525">
            <a:noFill/>
          </a:ln>
        </p:spPr>
        <p:txBody>
          <a:bodyPr wrap="none">
            <a:spAutoFit/>
          </a:bodyPr>
          <a:p>
            <a:pPr algn="ctr">
              <a:lnSpc>
                <a:spcPts val="2000"/>
              </a:lnSpc>
              <a:buNone/>
            </a:pPr>
            <a:r>
              <a:rPr lang="zh-CN" altLang="en-US" sz="1400" b="1" dirty="0">
                <a:latin typeface="微软雅黑" panose="020B0503020204020204" pitchFamily="34" charset="-122"/>
                <a:ea typeface="微软雅黑" panose="020B0503020204020204" pitchFamily="34" charset="-122"/>
              </a:rPr>
              <a:t>网络地址 </a:t>
            </a:r>
            <a:r>
              <a:rPr lang="en-US" altLang="zh-CN" sz="1400" b="1" dirty="0">
                <a:latin typeface="微软雅黑" panose="020B0503020204020204" pitchFamily="34" charset="-122"/>
                <a:ea typeface="微软雅黑" panose="020B0503020204020204" pitchFamily="34" charset="-122"/>
              </a:rPr>
              <a:t>= 10.1.0.0</a:t>
            </a:r>
            <a:endParaRPr lang="en-US" altLang="zh-CN" sz="1400" b="1" dirty="0">
              <a:latin typeface="微软雅黑" panose="020B0503020204020204" pitchFamily="34" charset="-122"/>
              <a:ea typeface="微软雅黑" panose="020B0503020204020204" pitchFamily="34" charset="-122"/>
            </a:endParaRPr>
          </a:p>
          <a:p>
            <a:pPr algn="ctr">
              <a:lnSpc>
                <a:spcPts val="2000"/>
              </a:lnSpc>
              <a:buNone/>
            </a:pPr>
            <a:r>
              <a:rPr lang="zh-CN" altLang="en-US" sz="1400" b="1" dirty="0">
                <a:latin typeface="微软雅黑" panose="020B0503020204020204" pitchFamily="34" charset="-122"/>
                <a:ea typeface="微软雅黑" panose="020B0503020204020204" pitchFamily="34" charset="-122"/>
              </a:rPr>
              <a:t>（本地地址）</a:t>
            </a:r>
            <a:endParaRPr lang="zh-CN" altLang="en-US" sz="1400" b="1" dirty="0">
              <a:latin typeface="微软雅黑" panose="020B0503020204020204" pitchFamily="34" charset="-122"/>
              <a:ea typeface="微软雅黑" panose="020B0503020204020204" pitchFamily="34" charset="-122"/>
            </a:endParaRPr>
          </a:p>
        </p:txBody>
      </p:sp>
      <p:sp>
        <p:nvSpPr>
          <p:cNvPr id="135198" name="AutoShape 83"/>
          <p:cNvSpPr/>
          <p:nvPr/>
        </p:nvSpPr>
        <p:spPr>
          <a:xfrm>
            <a:off x="4932363" y="4548188"/>
            <a:ext cx="2427287" cy="619125"/>
          </a:xfrm>
          <a:prstGeom prst="wedgeRoundRectCallout">
            <a:avLst>
              <a:gd name="adj1" fmla="val -2116"/>
              <a:gd name="adj2" fmla="val -191574"/>
              <a:gd name="adj3" fmla="val 16667"/>
            </a:avLst>
          </a:prstGeom>
          <a:solidFill>
            <a:srgbClr val="00FF99"/>
          </a:solidFill>
          <a:ln w="9525" cap="flat" cmpd="sng">
            <a:solidFill>
              <a:schemeClr val="tx1"/>
            </a:solidFill>
            <a:prstDash val="solid"/>
            <a:miter/>
            <a:headEnd type="none" w="med" len="med"/>
            <a:tailEnd type="none" w="med" len="med"/>
          </a:ln>
        </p:spPr>
        <p:txBody>
          <a:bodyPr/>
          <a:p>
            <a:pPr algn="ctr">
              <a:buNone/>
            </a:pPr>
            <a:endParaRPr lang="zh-CN" altLang="zh-CN" sz="1400" b="1" dirty="0">
              <a:solidFill>
                <a:srgbClr val="000099"/>
              </a:solidFill>
              <a:latin typeface="微软雅黑" panose="020B0503020204020204" pitchFamily="34" charset="-122"/>
              <a:ea typeface="微软雅黑" panose="020B0503020204020204" pitchFamily="34" charset="-122"/>
            </a:endParaRPr>
          </a:p>
        </p:txBody>
      </p:sp>
      <p:sp>
        <p:nvSpPr>
          <p:cNvPr id="135199" name="Text Box 82"/>
          <p:cNvSpPr txBox="1"/>
          <p:nvPr/>
        </p:nvSpPr>
        <p:spPr>
          <a:xfrm>
            <a:off x="5213350" y="4560888"/>
            <a:ext cx="1852613" cy="606425"/>
          </a:xfrm>
          <a:prstGeom prst="rect">
            <a:avLst/>
          </a:prstGeom>
          <a:noFill/>
          <a:ln w="9525">
            <a:noFill/>
          </a:ln>
        </p:spPr>
        <p:txBody>
          <a:bodyPr wrap="none">
            <a:spAutoFit/>
          </a:bodyPr>
          <a:p>
            <a:pPr algn="ctr">
              <a:lnSpc>
                <a:spcPts val="2000"/>
              </a:lnSpc>
              <a:buNone/>
            </a:pPr>
            <a:r>
              <a:rPr lang="zh-CN" altLang="en-US" sz="1400" b="1" dirty="0">
                <a:latin typeface="微软雅黑" panose="020B0503020204020204" pitchFamily="34" charset="-122"/>
                <a:ea typeface="微软雅黑" panose="020B0503020204020204" pitchFamily="34" charset="-122"/>
              </a:rPr>
              <a:t>网络地址 </a:t>
            </a:r>
            <a:r>
              <a:rPr lang="en-US" altLang="zh-CN" sz="1400" b="1" dirty="0">
                <a:latin typeface="微软雅黑" panose="020B0503020204020204" pitchFamily="34" charset="-122"/>
                <a:ea typeface="微软雅黑" panose="020B0503020204020204" pitchFamily="34" charset="-122"/>
              </a:rPr>
              <a:t>= 10.2.0.0</a:t>
            </a:r>
            <a:endParaRPr lang="en-US" altLang="zh-CN" sz="1400" b="1" dirty="0">
              <a:latin typeface="微软雅黑" panose="020B0503020204020204" pitchFamily="34" charset="-122"/>
              <a:ea typeface="微软雅黑" panose="020B0503020204020204" pitchFamily="34" charset="-122"/>
            </a:endParaRPr>
          </a:p>
          <a:p>
            <a:pPr algn="ctr">
              <a:lnSpc>
                <a:spcPts val="2000"/>
              </a:lnSpc>
              <a:buNone/>
            </a:pPr>
            <a:r>
              <a:rPr lang="zh-CN" altLang="en-US" sz="1400" b="1" dirty="0">
                <a:latin typeface="微软雅黑" panose="020B0503020204020204" pitchFamily="34" charset="-122"/>
                <a:ea typeface="微软雅黑" panose="020B0503020204020204" pitchFamily="34" charset="-122"/>
              </a:rPr>
              <a:t>（本地地址）</a:t>
            </a:r>
            <a:endParaRPr lang="zh-CN" altLang="en-US" sz="1400" b="1" dirty="0">
              <a:latin typeface="微软雅黑" panose="020B0503020204020204" pitchFamily="34" charset="-122"/>
              <a:ea typeface="微软雅黑" panose="020B0503020204020204" pitchFamily="34" charset="-122"/>
            </a:endParaRPr>
          </a:p>
        </p:txBody>
      </p:sp>
      <p:sp>
        <p:nvSpPr>
          <p:cNvPr id="135200" name="矩形 85"/>
          <p:cNvSpPr/>
          <p:nvPr/>
        </p:nvSpPr>
        <p:spPr>
          <a:xfrm>
            <a:off x="2892425" y="5268913"/>
            <a:ext cx="3551238" cy="307975"/>
          </a:xfrm>
          <a:prstGeom prst="rect">
            <a:avLst/>
          </a:prstGeom>
          <a:noFill/>
          <a:ln w="9525">
            <a:noFill/>
          </a:ln>
        </p:spPr>
        <p:txBody>
          <a:bodyPr>
            <a:spAutoFit/>
          </a:bodyPr>
          <a:p>
            <a:pPr algn="ctr">
              <a:buNone/>
            </a:pPr>
            <a:r>
              <a:rPr lang="zh-CN" altLang="zh-CN" sz="1400" b="1" dirty="0">
                <a:latin typeface="微软雅黑" panose="020B0503020204020204" pitchFamily="34" charset="-122"/>
                <a:ea typeface="微软雅黑" panose="020B0503020204020204" pitchFamily="34" charset="-122"/>
              </a:rPr>
              <a:t>隧道技术</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35" presetClass="emph" presetSubtype="0" repeatCount="3000" fill="hold" nodeType="withEffect">
                                  <p:stCondLst>
                                    <p:cond delay="0"/>
                                  </p:stCondLst>
                                  <p:childTnLst>
                                    <p:anim calcmode="discrete" valueType="str">
                                      <p:cBhvr>
                                        <p:cTn id="8" dur="1000" fill="hold"/>
                                        <p:tgtEl>
                                          <p:spTgt spid="90"/>
                                        </p:tgtEl>
                                        <p:attrNameLst>
                                          <p:attrName>style.visibility</p:attrName>
                                        </p:attrNameLst>
                                      </p:cBhvr>
                                      <p:tavLst>
                                        <p:tav tm="0">
                                          <p:val>
                                            <p:strVal val="hidden"/>
                                          </p:val>
                                        </p:tav>
                                        <p:tav tm="50000">
                                          <p:val>
                                            <p:strVal val="visible"/>
                                          </p:val>
                                        </p:tav>
                                      </p:tavLst>
                                    </p:anim>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35" presetClass="emph" presetSubtype="0" repeatCount="3000" fill="hold" nodeType="withEffect">
                                  <p:stCondLst>
                                    <p:cond delay="0"/>
                                  </p:stCondLst>
                                  <p:childTnLst>
                                    <p:anim calcmode="discrete" valueType="str">
                                      <p:cBhvr>
                                        <p:cTn id="12" dur="10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0"/>
                                  </p:stCondLst>
                                  <p:childTnLst>
                                    <p:anim calcmode="discrete" valueType="str">
                                      <p:cBhvr>
                                        <p:cTn id="19"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8"/>
          <p:cNvSpPr/>
          <p:nvPr/>
        </p:nvSpPr>
        <p:spPr>
          <a:xfrm>
            <a:off x="544513" y="1836738"/>
            <a:ext cx="8054975" cy="2632075"/>
          </a:xfrm>
          <a:prstGeom prst="rect">
            <a:avLst/>
          </a:prstGeom>
          <a:noFill/>
          <a:ln w="9525">
            <a:noFill/>
          </a:ln>
        </p:spPr>
        <p:txBody>
          <a:bodyPr>
            <a:spAutoFit/>
          </a:bodyPr>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1994 </a:t>
            </a:r>
            <a:r>
              <a:rPr lang="zh-CN" altLang="en-US" sz="2000" b="1" dirty="0">
                <a:latin typeface="微软雅黑" panose="020B0503020204020204" pitchFamily="34" charset="-122"/>
                <a:ea typeface="微软雅黑" panose="020B0503020204020204" pitchFamily="34" charset="-122"/>
              </a:rPr>
              <a:t>年提出。</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需要在</a:t>
            </a:r>
            <a:r>
              <a:rPr lang="zh-CN" altLang="en-US" sz="2000" b="1" dirty="0">
                <a:solidFill>
                  <a:srgbClr val="0000FF"/>
                </a:solidFill>
                <a:latin typeface="微软雅黑" panose="020B0503020204020204" pitchFamily="34" charset="-122"/>
                <a:ea typeface="微软雅黑" panose="020B0503020204020204" pitchFamily="34" charset="-122"/>
              </a:rPr>
              <a:t>专用网</a:t>
            </a:r>
            <a:r>
              <a:rPr lang="zh-CN" altLang="en-US" sz="2000" b="1" dirty="0">
                <a:solidFill>
                  <a:srgbClr val="C00000"/>
                </a:solidFill>
                <a:latin typeface="微软雅黑" panose="020B0503020204020204" pitchFamily="34" charset="-122"/>
                <a:ea typeface="微软雅黑" panose="020B0503020204020204" pitchFamily="34" charset="-122"/>
              </a:rPr>
              <a:t>连接</a:t>
            </a:r>
            <a:r>
              <a:rPr lang="zh-CN" altLang="en-US" sz="2000" b="1" dirty="0">
                <a:solidFill>
                  <a:srgbClr val="0000FF"/>
                </a:solidFill>
                <a:latin typeface="微软雅黑" panose="020B0503020204020204" pitchFamily="34" charset="-122"/>
                <a:ea typeface="微软雅黑" panose="020B0503020204020204" pitchFamily="34" charset="-122"/>
              </a:rPr>
              <a:t>到互联网的路由器</a:t>
            </a:r>
            <a:r>
              <a:rPr lang="zh-CN" altLang="en-US" sz="2000" b="1" dirty="0">
                <a:latin typeface="微软雅黑" panose="020B0503020204020204" pitchFamily="34" charset="-122"/>
                <a:ea typeface="微软雅黑" panose="020B0503020204020204" pitchFamily="34" charset="-122"/>
              </a:rPr>
              <a:t>上安装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软件。</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装有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软件的路由器叫做 </a:t>
            </a:r>
            <a:r>
              <a:rPr lang="en-US" altLang="zh-CN" sz="2000" b="1" dirty="0">
                <a:solidFill>
                  <a:srgbClr val="0000FF"/>
                </a:solidFill>
                <a:latin typeface="微软雅黑" panose="020B0503020204020204" pitchFamily="34" charset="-122"/>
                <a:ea typeface="微软雅黑" panose="020B0503020204020204" pitchFamily="34" charset="-122"/>
              </a:rPr>
              <a:t>NAT</a:t>
            </a:r>
            <a:r>
              <a:rPr lang="zh-CN" altLang="en-US" sz="2000" b="1" dirty="0">
                <a:solidFill>
                  <a:srgbClr val="0000FF"/>
                </a:solidFill>
                <a:latin typeface="微软雅黑" panose="020B0503020204020204" pitchFamily="34" charset="-122"/>
                <a:ea typeface="微软雅黑" panose="020B0503020204020204" pitchFamily="34" charset="-122"/>
              </a:rPr>
              <a:t>路由器，</a:t>
            </a:r>
            <a:r>
              <a:rPr lang="zh-CN" altLang="en-US" sz="2000" b="1" dirty="0">
                <a:latin typeface="微软雅黑" panose="020B0503020204020204" pitchFamily="34" charset="-122"/>
                <a:ea typeface="微软雅黑" panose="020B0503020204020204" pitchFamily="34" charset="-122"/>
              </a:rPr>
              <a:t>它</a:t>
            </a:r>
            <a:r>
              <a:rPr lang="zh-CN" altLang="en-US" sz="2000" b="1" dirty="0">
                <a:solidFill>
                  <a:srgbClr val="C00000"/>
                </a:solidFill>
                <a:latin typeface="微软雅黑" panose="020B0503020204020204" pitchFamily="34" charset="-122"/>
                <a:ea typeface="微软雅黑" panose="020B0503020204020204" pitchFamily="34" charset="-122"/>
              </a:rPr>
              <a:t>至少</a:t>
            </a:r>
            <a:r>
              <a:rPr lang="zh-CN" altLang="en-US" sz="2000" b="1" dirty="0">
                <a:latin typeface="微软雅黑" panose="020B0503020204020204" pitchFamily="34" charset="-122"/>
                <a:ea typeface="微软雅黑" panose="020B0503020204020204" pitchFamily="34" charset="-122"/>
              </a:rPr>
              <a:t>有一个有效的</a:t>
            </a:r>
            <a:r>
              <a:rPr lang="zh-CN" altLang="en-US" sz="2000" b="1" dirty="0">
                <a:solidFill>
                  <a:srgbClr val="C00000"/>
                </a:solidFill>
                <a:latin typeface="微软雅黑" panose="020B0503020204020204" pitchFamily="34" charset="-122"/>
                <a:ea typeface="微软雅黑" panose="020B0503020204020204" pitchFamily="34" charset="-122"/>
              </a:rPr>
              <a:t>外部</a:t>
            </a:r>
            <a:r>
              <a:rPr lang="zh-CN" altLang="en-US" sz="2000" b="1" dirty="0">
                <a:latin typeface="微软雅黑" panose="020B0503020204020204" pitchFamily="34" charset="-122"/>
                <a:ea typeface="微软雅黑" panose="020B0503020204020204" pitchFamily="34" charset="-122"/>
              </a:rPr>
              <a:t>全球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所有使用本地地址的主机在和外界通信时，都要在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路由器上</a:t>
            </a:r>
            <a:r>
              <a:rPr lang="zh-CN" altLang="en-US" sz="2000" b="1" dirty="0">
                <a:solidFill>
                  <a:srgbClr val="0000FF"/>
                </a:solidFill>
                <a:latin typeface="微软雅黑" panose="020B0503020204020204" pitchFamily="34" charset="-122"/>
                <a:ea typeface="微软雅黑" panose="020B0503020204020204" pitchFamily="34" charset="-122"/>
              </a:rPr>
              <a:t>将其本地地址</a:t>
            </a:r>
            <a:r>
              <a:rPr lang="zh-CN" altLang="en-US" sz="2000" b="1" dirty="0">
                <a:solidFill>
                  <a:srgbClr val="C00000"/>
                </a:solidFill>
                <a:latin typeface="微软雅黑" panose="020B0503020204020204" pitchFamily="34" charset="-122"/>
                <a:ea typeface="微软雅黑" panose="020B0503020204020204" pitchFamily="34" charset="-122"/>
              </a:rPr>
              <a:t>转换</a:t>
            </a:r>
            <a:r>
              <a:rPr lang="zh-CN" altLang="en-US" sz="2000" b="1" dirty="0">
                <a:solidFill>
                  <a:srgbClr val="0000FF"/>
                </a:solidFill>
                <a:latin typeface="微软雅黑" panose="020B0503020204020204" pitchFamily="34" charset="-122"/>
                <a:ea typeface="微软雅黑" panose="020B0503020204020204" pitchFamily="34" charset="-122"/>
              </a:rPr>
              <a:t>成全球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，才能和互联网连接。 </a:t>
            </a:r>
            <a:endParaRPr lang="zh-CN" altLang="en-US" sz="2000" b="1" dirty="0">
              <a:latin typeface="微软雅黑" panose="020B0503020204020204" pitchFamily="34" charset="-122"/>
              <a:ea typeface="微软雅黑" panose="020B0503020204020204" pitchFamily="34" charset="-122"/>
            </a:endParaRPr>
          </a:p>
        </p:txBody>
      </p:sp>
      <p:sp>
        <p:nvSpPr>
          <p:cNvPr id="136195" name="AutoShape 5"/>
          <p:cNvSpPr/>
          <p:nvPr/>
        </p:nvSpPr>
        <p:spPr>
          <a:xfrm>
            <a:off x="838200" y="1360488"/>
            <a:ext cx="8054975" cy="354012"/>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36196" name="Rectangle 6"/>
          <p:cNvSpPr/>
          <p:nvPr/>
        </p:nvSpPr>
        <p:spPr>
          <a:xfrm>
            <a:off x="838200" y="1373188"/>
            <a:ext cx="8054975" cy="400050"/>
          </a:xfrm>
          <a:prstGeom prst="rect">
            <a:avLst/>
          </a:prstGeom>
          <a:noFill/>
          <a:ln w="9525">
            <a:noFill/>
          </a:ln>
        </p:spPr>
        <p:txBody>
          <a:bodyPr>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网络地址转换 </a:t>
            </a:r>
            <a:r>
              <a:rPr lang="en-US" altLang="zh-CN" sz="2000" b="1" dirty="0">
                <a:solidFill>
                  <a:schemeClr val="bg1"/>
                </a:solidFill>
                <a:latin typeface="微软雅黑" panose="020B0503020204020204" pitchFamily="34" charset="-122"/>
                <a:ea typeface="微软雅黑" panose="020B0503020204020204" pitchFamily="34" charset="-122"/>
              </a:rPr>
              <a:t>NAT (Network Address Translation)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ln/>
        </p:spPr>
        <p:txBody>
          <a:bodyPr vert="horz" wrap="square" lIns="91440" tIns="45720" rIns="91440" bIns="45720" anchor="b" anchorCtr="0"/>
          <a:p>
            <a:pPr>
              <a:buNone/>
            </a:pPr>
            <a:br>
              <a:rPr lang="en-US" altLang="zh-CN" dirty="0"/>
            </a:br>
            <a:br>
              <a:rPr lang="en-US" altLang="zh-CN" dirty="0"/>
            </a:br>
            <a:r>
              <a:rPr lang="en-US" altLang="zh-CN" dirty="0"/>
              <a:t>1.4 </a:t>
            </a:r>
            <a:r>
              <a:rPr lang="zh-CN" altLang="en-US" dirty="0"/>
              <a:t>计算机网络的性能指标</a:t>
            </a:r>
            <a:endParaRPr lang="zh-CN" altLang="en-US" dirty="0"/>
          </a:p>
        </p:txBody>
      </p:sp>
      <p:sp>
        <p:nvSpPr>
          <p:cNvPr id="3" name="内容占位符 2"/>
          <p:cNvSpPr>
            <a:spLocks noGrp="1"/>
          </p:cNvSpPr>
          <p:nvPr>
            <p:ph idx="1"/>
          </p:nvPr>
        </p:nvSpPr>
        <p:spPr>
          <a:xfrm>
            <a:off x="107315" y="1844675"/>
            <a:ext cx="8474075" cy="4076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数据的传送速率</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带宽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(bandwidth)</a:t>
            </a:r>
            <a:r>
              <a:rPr kumimoji="0" lang="zh-CN" altLang="en-US" sz="2800" b="1" i="0" u="none" strike="noStrike" kern="0" cap="none" spc="0" normalizeH="0" baseline="0" noProof="0" dirty="0" smtClean="0">
                <a:ln>
                  <a:noFill/>
                </a:ln>
                <a:solidFill>
                  <a:srgbClr val="FF0066"/>
                </a:solidFill>
                <a:effectLst/>
                <a:uLnTx/>
                <a:uFillTx/>
                <a:latin typeface="+mn-lt"/>
                <a:ea typeface="+mn-ea"/>
                <a:cs typeface="+mn-cs"/>
              </a:rPr>
              <a:t>信号带宽（</a:t>
            </a:r>
            <a:r>
              <a:rPr kumimoji="0" lang="en-US" altLang="zh-CN" sz="2800" b="1" i="0" u="none" strike="noStrike" kern="0" cap="none" spc="0" normalizeH="0" baseline="0" noProof="0" dirty="0" smtClean="0">
                <a:ln>
                  <a:noFill/>
                </a:ln>
                <a:solidFill>
                  <a:srgbClr val="FF0066"/>
                </a:solidFill>
                <a:effectLst/>
                <a:uLnTx/>
                <a:uFillTx/>
                <a:latin typeface="+mn-lt"/>
                <a:ea typeface="+mn-ea"/>
                <a:cs typeface="+mn-cs"/>
              </a:rPr>
              <a:t>hz</a:t>
            </a:r>
            <a:r>
              <a:rPr kumimoji="0" lang="zh-CN" altLang="en-US" sz="2800" b="1" i="0" u="none" strike="noStrike" kern="0" cap="none" spc="0" normalizeH="0" baseline="0" noProof="0" dirty="0" smtClean="0">
                <a:ln>
                  <a:noFill/>
                </a:ln>
                <a:solidFill>
                  <a:srgbClr val="FF0066"/>
                </a:solidFill>
                <a:effectLst/>
                <a:uLnTx/>
                <a:uFillTx/>
                <a:latin typeface="+mn-lt"/>
                <a:ea typeface="+mn-ea"/>
                <a:cs typeface="+mn-cs"/>
              </a:rPr>
              <a:t>）数据带宽（比特率）</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吞吐量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(throughput)</a:t>
            </a:r>
            <a:r>
              <a:rPr kumimoji="0" lang="zh-CN" altLang="en-US" sz="2800" b="0" i="0" u="none" strike="noStrike" kern="0" cap="none" spc="0" normalizeH="0" baseline="0" noProof="0" dirty="0" smtClean="0">
                <a:ln>
                  <a:noFill/>
                </a:ln>
                <a:solidFill>
                  <a:srgbClr val="FF0066"/>
                </a:solidFill>
                <a:effectLst/>
                <a:uLnTx/>
                <a:uFillTx/>
                <a:latin typeface="+mn-lt"/>
                <a:ea typeface="+mn-ea"/>
                <a:cs typeface="+mn-cs"/>
              </a:rPr>
              <a:t>了解</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时延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(delay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或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latency)</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0000"/>
                </a:solidFill>
                <a:effectLst/>
                <a:uLnTx/>
                <a:uFillTx/>
                <a:latin typeface="+mn-lt"/>
                <a:ea typeface="+mn-ea"/>
              </a:rPr>
              <a:t>发送（传输）时延</a:t>
            </a:r>
            <a:r>
              <a:rPr kumimoji="0" lang="zh-CN" altLang="en-US" sz="2400" b="0"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rgbClr val="FF0000"/>
                </a:solidFill>
                <a:effectLst/>
                <a:uLnTx/>
                <a:uFillTx/>
                <a:latin typeface="+mn-lt"/>
                <a:ea typeface="+mn-ea"/>
              </a:rPr>
              <a:t>传播时延</a:t>
            </a:r>
            <a:r>
              <a:rPr kumimoji="0" lang="zh-CN" altLang="en-US" sz="2400" b="0" i="0" u="none" strike="noStrike" kern="0" cap="none" spc="0" normalizeH="0" baseline="0" noProof="0" dirty="0" smtClean="0">
                <a:ln>
                  <a:noFill/>
                </a:ln>
                <a:solidFill>
                  <a:schemeClr val="tx1"/>
                </a:solidFill>
                <a:effectLst/>
                <a:uLnTx/>
                <a:uFillTx/>
                <a:latin typeface="+mn-lt"/>
                <a:ea typeface="+mn-ea"/>
              </a:rPr>
              <a:t>、处理时延、排队时延</a:t>
            </a:r>
            <a:r>
              <a:rPr kumimoji="0" lang="zh-CN" altLang="en-US" sz="2400" b="0" i="0" u="none" strike="noStrike" kern="0" cap="none" spc="0" normalizeH="0" baseline="0" noProof="0" dirty="0" smtClean="0">
                <a:ln>
                  <a:noFill/>
                </a:ln>
                <a:solidFill>
                  <a:srgbClr val="FF0066"/>
                </a:solidFill>
                <a:effectLst/>
                <a:uLnTx/>
                <a:uFillTx/>
                <a:latin typeface="+mn-lt"/>
                <a:ea typeface="+mn-ea"/>
              </a:rPr>
              <a:t>（区别发送（传输）时延、传播时延（？介质</a:t>
            </a:r>
            <a:r>
              <a:rPr kumimoji="0" lang="zh-CN" altLang="en-US" sz="2400" b="0" i="0" u="none" strike="noStrike" kern="0" cap="none" spc="0" normalizeH="0" baseline="0" noProof="0" dirty="0" smtClean="0">
                <a:ln>
                  <a:noFill/>
                </a:ln>
                <a:solidFill>
                  <a:srgbClr val="FF0066"/>
                </a:solidFill>
                <a:effectLst/>
                <a:uLnTx/>
                <a:uFillTx/>
                <a:latin typeface="+mn-lt"/>
                <a:ea typeface="+mn-ea"/>
              </a:rPr>
              <a:t>上），</a:t>
            </a:r>
            <a:r>
              <a:rPr kumimoji="0" lang="zh-CN" altLang="en-US" sz="2400" b="0" i="0" u="none" strike="noStrike" kern="0" cap="none" spc="0" normalizeH="0" baseline="0" noProof="0" dirty="0" smtClean="0">
                <a:ln>
                  <a:noFill/>
                </a:ln>
                <a:solidFill>
                  <a:srgbClr val="FF0066"/>
                </a:solidFill>
                <a:effectLst/>
                <a:uLnTx/>
                <a:uFillTx/>
                <a:latin typeface="+mn-lt"/>
                <a:ea typeface="+mn-ea"/>
              </a:rPr>
              <a:t>计算方式不同）</a:t>
            </a:r>
            <a:endParaRPr kumimoji="0" lang="en-US" altLang="zh-CN" sz="24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时延带宽积：</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以比特为单位的链路长度</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往返时间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RTT (Round-Trip Time)</a:t>
            </a:r>
            <a:r>
              <a:rPr kumimoji="0" lang="en-US" altLang="zh-CN" sz="2800" b="1" i="0" u="none" strike="noStrike" kern="0" cap="none" spc="0" normalizeH="0" baseline="0" noProof="0" dirty="0" smtClean="0">
                <a:ln>
                  <a:noFill/>
                </a:ln>
                <a:solidFill>
                  <a:srgbClr val="FF0066"/>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FF0066"/>
                </a:solidFill>
                <a:effectLst/>
                <a:uLnTx/>
                <a:uFillTx/>
                <a:latin typeface="+mn-lt"/>
                <a:ea typeface="+mn-ea"/>
                <a:cs typeface="+mn-cs"/>
              </a:rPr>
              <a:t>倍传播时延</a:t>
            </a:r>
            <a:r>
              <a:rPr kumimoji="0" lang="en-US" altLang="zh-CN" sz="2800" b="1" i="0" u="none" strike="noStrike" kern="0" cap="none" spc="0" normalizeH="0" baseline="0" noProof="0" dirty="0" smtClean="0">
                <a:ln>
                  <a:noFill/>
                </a:ln>
                <a:solidFill>
                  <a:srgbClr val="FF0066"/>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66"/>
                </a:solidFill>
                <a:effectLst/>
                <a:uLnTx/>
                <a:uFillTx/>
                <a:latin typeface="+mn-lt"/>
                <a:ea typeface="+mn-ea"/>
                <a:cs typeface="+mn-cs"/>
              </a:rPr>
              <a:t>接收端处理报文的时延（一般被忽略）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AutoShape 5"/>
          <p:cNvSpPr/>
          <p:nvPr/>
        </p:nvSpPr>
        <p:spPr>
          <a:xfrm>
            <a:off x="900113" y="1373188"/>
            <a:ext cx="8048625" cy="388937"/>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37219" name="Rectangle 6"/>
          <p:cNvSpPr/>
          <p:nvPr/>
        </p:nvSpPr>
        <p:spPr>
          <a:xfrm>
            <a:off x="2771775" y="1336675"/>
            <a:ext cx="3643313" cy="461963"/>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动态主机配置协议 </a:t>
            </a:r>
            <a:r>
              <a:rPr lang="en-US" altLang="zh-CN" sz="2400" b="1" dirty="0">
                <a:solidFill>
                  <a:schemeClr val="bg1"/>
                </a:solidFill>
                <a:latin typeface="微软雅黑" panose="020B0503020204020204" pitchFamily="34" charset="-122"/>
                <a:ea typeface="微软雅黑" panose="020B0503020204020204" pitchFamily="34" charset="-122"/>
              </a:rPr>
              <a:t>DHCP</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7220" name="Rectangle 68"/>
          <p:cNvSpPr/>
          <p:nvPr/>
        </p:nvSpPr>
        <p:spPr>
          <a:xfrm>
            <a:off x="577850" y="1852613"/>
            <a:ext cx="8158163" cy="3054350"/>
          </a:xfrm>
          <a:prstGeom prst="rect">
            <a:avLst/>
          </a:prstGeom>
          <a:noFill/>
          <a:ln w="9525">
            <a:noFill/>
          </a:ln>
        </p:spPr>
        <p:txBody>
          <a:bodyPr>
            <a:spAutoFit/>
          </a:bodyPr>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动态主机配置协议 </a:t>
            </a:r>
            <a:r>
              <a:rPr lang="en-US" altLang="zh-CN" sz="2000" b="1" dirty="0">
                <a:solidFill>
                  <a:srgbClr val="C00000"/>
                </a:solidFill>
                <a:latin typeface="微软雅黑" panose="020B0503020204020204" pitchFamily="34" charset="-122"/>
                <a:ea typeface="微软雅黑" panose="020B0503020204020204" pitchFamily="34" charset="-122"/>
              </a:rPr>
              <a:t>DHCP </a:t>
            </a:r>
            <a:r>
              <a:rPr lang="en-US" altLang="zh-CN" sz="2000" b="1" dirty="0">
                <a:latin typeface="微软雅黑" panose="020B0503020204020204" pitchFamily="34" charset="-122"/>
                <a:ea typeface="微软雅黑" panose="020B0503020204020204" pitchFamily="34" charset="-122"/>
              </a:rPr>
              <a:t>(Dynamic Host Configuration Protocol) </a:t>
            </a:r>
            <a:r>
              <a:rPr lang="zh-CN" altLang="en-US" sz="2000" b="1" dirty="0">
                <a:latin typeface="微软雅黑" panose="020B0503020204020204" pitchFamily="34" charset="-122"/>
                <a:ea typeface="微软雅黑" panose="020B0503020204020204" pitchFamily="34" charset="-122"/>
              </a:rPr>
              <a:t>提供了</a:t>
            </a:r>
            <a:r>
              <a:rPr lang="zh-CN" altLang="en-US" sz="2000" b="1" dirty="0">
                <a:solidFill>
                  <a:srgbClr val="C00000"/>
                </a:solidFill>
                <a:latin typeface="微软雅黑" panose="020B0503020204020204" pitchFamily="34" charset="-122"/>
                <a:ea typeface="微软雅黑" panose="020B0503020204020204" pitchFamily="34" charset="-122"/>
              </a:rPr>
              <a:t>即插即用连网</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(plug-and-play networking) </a:t>
            </a:r>
            <a:r>
              <a:rPr lang="zh-CN" altLang="en-US" sz="2000" b="1" dirty="0">
                <a:latin typeface="微软雅黑" panose="020B0503020204020204" pitchFamily="34" charset="-122"/>
                <a:ea typeface="微软雅黑" panose="020B0503020204020204" pitchFamily="34" charset="-122"/>
              </a:rPr>
              <a:t>的机制，允许一台计算机加入网络和获取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地址，而不用手工配置。</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DHCP </a:t>
            </a:r>
            <a:r>
              <a:rPr lang="zh-CN" altLang="en-US" sz="2000" b="1" dirty="0">
                <a:latin typeface="微软雅黑" panose="020B0503020204020204" pitchFamily="34" charset="-122"/>
                <a:ea typeface="微软雅黑" panose="020B0503020204020204" pitchFamily="34" charset="-122"/>
              </a:rPr>
              <a:t>给运行</a:t>
            </a:r>
            <a:r>
              <a:rPr lang="zh-CN" altLang="en-US" sz="2000" b="1" dirty="0">
                <a:solidFill>
                  <a:srgbClr val="C00000"/>
                </a:solidFill>
                <a:latin typeface="微软雅黑" panose="020B0503020204020204" pitchFamily="34" charset="-122"/>
                <a:ea typeface="微软雅黑" panose="020B0503020204020204" pitchFamily="34" charset="-122"/>
              </a:rPr>
              <a:t>服务器</a:t>
            </a:r>
            <a:r>
              <a:rPr lang="zh-CN" altLang="en-US" sz="2000" b="1" dirty="0">
                <a:latin typeface="微软雅黑" panose="020B0503020204020204" pitchFamily="34" charset="-122"/>
                <a:ea typeface="微软雅黑" panose="020B0503020204020204" pitchFamily="34" charset="-122"/>
              </a:rPr>
              <a:t>软件、且位置固定的计算机指派一个</a:t>
            </a:r>
            <a:r>
              <a:rPr lang="zh-CN" altLang="en-US" sz="2000" b="1" dirty="0">
                <a:solidFill>
                  <a:srgbClr val="C00000"/>
                </a:solidFill>
                <a:latin typeface="微软雅黑" panose="020B0503020204020204" pitchFamily="34" charset="-122"/>
                <a:ea typeface="微软雅黑" panose="020B0503020204020204" pitchFamily="34" charset="-122"/>
              </a:rPr>
              <a:t>永久</a:t>
            </a:r>
            <a:r>
              <a:rPr lang="zh-CN" altLang="en-US" sz="2000" b="1" dirty="0">
                <a:latin typeface="微软雅黑" panose="020B0503020204020204" pitchFamily="34" charset="-122"/>
                <a:ea typeface="微软雅黑" panose="020B0503020204020204" pitchFamily="34" charset="-122"/>
              </a:rPr>
              <a:t>地址，给运行</a:t>
            </a:r>
            <a:r>
              <a:rPr lang="zh-CN" altLang="en-US" sz="2000" b="1" dirty="0">
                <a:solidFill>
                  <a:srgbClr val="C00000"/>
                </a:solidFill>
                <a:latin typeface="微软雅黑" panose="020B0503020204020204" pitchFamily="34" charset="-122"/>
                <a:ea typeface="微软雅黑" panose="020B0503020204020204" pitchFamily="34" charset="-122"/>
              </a:rPr>
              <a:t>客户端</a:t>
            </a:r>
            <a:r>
              <a:rPr lang="zh-CN" altLang="en-US" sz="2000" b="1" dirty="0">
                <a:latin typeface="微软雅黑" panose="020B0503020204020204" pitchFamily="34" charset="-122"/>
                <a:ea typeface="微软雅黑" panose="020B0503020204020204" pitchFamily="34" charset="-122"/>
              </a:rPr>
              <a:t>软件的计算机分配一个</a:t>
            </a:r>
            <a:r>
              <a:rPr lang="zh-CN" altLang="en-US" sz="2000" b="1" dirty="0">
                <a:solidFill>
                  <a:srgbClr val="C00000"/>
                </a:solidFill>
                <a:latin typeface="微软雅黑" panose="020B0503020204020204" pitchFamily="34" charset="-122"/>
                <a:ea typeface="微软雅黑" panose="020B0503020204020204" pitchFamily="34" charset="-122"/>
              </a:rPr>
              <a:t>临时</a:t>
            </a:r>
            <a:r>
              <a:rPr lang="zh-CN" altLang="en-US" sz="2000" b="1" dirty="0">
                <a:latin typeface="微软雅黑" panose="020B0503020204020204" pitchFamily="34" charset="-122"/>
                <a:ea typeface="微软雅黑" panose="020B0503020204020204" pitchFamily="34" charset="-122"/>
              </a:rPr>
              <a:t>地址。</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DHCP </a:t>
            </a:r>
            <a:r>
              <a:rPr lang="zh-CN" altLang="en-US" sz="2000" b="1" dirty="0">
                <a:latin typeface="微软雅黑" panose="020B0503020204020204" pitchFamily="34" charset="-122"/>
                <a:ea typeface="微软雅黑" panose="020B0503020204020204" pitchFamily="34" charset="-122"/>
              </a:rPr>
              <a:t>工作方式：客户服务器方式、基于</a:t>
            </a:r>
            <a:r>
              <a:rPr lang="en-US" altLang="zh-CN" sz="2000" b="1" dirty="0">
                <a:latin typeface="微软雅黑" panose="020B0503020204020204" pitchFamily="34" charset="-122"/>
                <a:ea typeface="微软雅黑" panose="020B0503020204020204" pitchFamily="34" charset="-122"/>
              </a:rPr>
              <a:t>UDP</a:t>
            </a:r>
            <a:r>
              <a:rPr lang="zh-CN" altLang="en-US" sz="2400" b="1" dirty="0">
                <a:solidFill>
                  <a:srgbClr val="FFFFFF"/>
                </a:solidFill>
                <a:latin typeface="微软雅黑" panose="020B0503020204020204" pitchFamily="34" charset="-122"/>
                <a:ea typeface="微软雅黑" panose="020B0503020204020204" pitchFamily="34" charset="-122"/>
              </a:rPr>
              <a:t>方式</a:t>
            </a:r>
            <a:endParaRPr lang="zh-CN" altLang="en-US" sz="2400" b="1" dirty="0">
              <a:solidFill>
                <a:srgbClr val="FFFF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advTm="2000"/>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p:cNvSpPr>
          <p:nvPr>
            <p:ph type="title"/>
          </p:nvPr>
        </p:nvSpPr>
        <p:spPr>
          <a:xfrm>
            <a:off x="762000" y="214313"/>
            <a:ext cx="7793038" cy="1462087"/>
          </a:xfrm>
          <a:ln/>
        </p:spPr>
        <p:txBody>
          <a:bodyPr vert="horz" wrap="square" lIns="91440" tIns="45720" rIns="91440" bIns="45720" anchor="b" anchorCtr="0"/>
          <a:p>
            <a:pPr eaLnBrk="1" hangingPunct="1"/>
            <a:r>
              <a:rPr lang="en-US" altLang="zh-CN" sz="4000" dirty="0"/>
              <a:t>3.4 </a:t>
            </a:r>
            <a:r>
              <a:rPr lang="zh-CN" altLang="en-US" sz="4000" dirty="0"/>
              <a:t>进程间如何跨网络通信</a:t>
            </a:r>
            <a:endParaRPr lang="zh-CN" altLang="en-US" sz="4000" dirty="0"/>
          </a:p>
        </p:txBody>
      </p:sp>
      <p:sp>
        <p:nvSpPr>
          <p:cNvPr id="52227" name="Rectangle 3"/>
          <p:cNvSpPr>
            <a:spLocks noGrp="1" noChangeArrowheads="1"/>
          </p:cNvSpPr>
          <p:nvPr>
            <p:ph idx="1"/>
          </p:nvPr>
        </p:nvSpPr>
        <p:spPr>
          <a:xfrm>
            <a:off x="395288" y="1981200"/>
            <a:ext cx="8283575" cy="2743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面临的问题：</a:t>
            </a:r>
            <a:endParaRPr kumimoji="0" lang="zh-CN" altLang="en-US"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(1)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如何标识跨网络通信的两个进程（</a:t>
            </a:r>
            <a:r>
              <a:rPr kumimoji="0" lang="en-US" altLang="zh-CN" sz="2800" b="1" i="0" u="none" strike="noStrike" kern="0" cap="none" spc="0" normalizeH="0" baseline="0" noProof="0" dirty="0">
                <a:ln>
                  <a:noFill/>
                </a:ln>
                <a:solidFill>
                  <a:schemeClr val="tx1"/>
                </a:solidFill>
                <a:effectLst/>
                <a:uLnTx/>
                <a:uFillTx/>
                <a:latin typeface="+mn-ea"/>
                <a:ea typeface="+mn-ea"/>
                <a:cs typeface="+mn-cs"/>
              </a:rPr>
              <a:t>Port</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a:t>
            </a: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(2) </a:t>
            </a:r>
            <a:r>
              <a:rPr kumimoji="0" lang="zh-CN" altLang="en-US" sz="2800" b="0" i="0" u="none" strike="noStrike" kern="0" cap="none" spc="0" normalizeH="0" baseline="0" noProof="0" dirty="0">
                <a:ln>
                  <a:noFill/>
                </a:ln>
                <a:solidFill>
                  <a:schemeClr val="tx1"/>
                </a:solidFill>
                <a:effectLst/>
                <a:uLnTx/>
                <a:uFillTx/>
                <a:latin typeface="+mn-ea"/>
                <a:ea typeface="+mn-ea"/>
                <a:cs typeface="+mn-cs"/>
              </a:rPr>
              <a:t>两个进程如何通过网络才能建立关系？（</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Sockets</a:t>
            </a:r>
            <a:r>
              <a:rPr kumimoji="0" lang="zh-CN" altLang="en-US" sz="2800" b="0" i="0" u="none" strike="noStrike" kern="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smtClean="0">
                <a:ln>
                  <a:noFill/>
                </a:ln>
                <a:solidFill>
                  <a:schemeClr val="tx1"/>
                </a:solidFill>
                <a:effectLst/>
                <a:uLnTx/>
                <a:uFillTx/>
                <a:latin typeface="+mn-ea"/>
                <a:ea typeface="+mn-ea"/>
                <a:cs typeface="+mn-cs"/>
              </a:rPr>
              <a:t>(3)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两个进程间通信如何解决速率匹配？（流量控制</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ea"/>
                <a:ea typeface="+mn-ea"/>
                <a:cs typeface="+mn-cs"/>
              </a:rPr>
              <a:t>4</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）如何解决拥塞控制</a:t>
            </a: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AutoShape 5"/>
          <p:cNvSpPr/>
          <p:nvPr/>
        </p:nvSpPr>
        <p:spPr>
          <a:xfrm>
            <a:off x="557213" y="1487488"/>
            <a:ext cx="8048625" cy="352425"/>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39267" name="Rectangle 6"/>
          <p:cNvSpPr/>
          <p:nvPr/>
        </p:nvSpPr>
        <p:spPr>
          <a:xfrm>
            <a:off x="2552700" y="1454150"/>
            <a:ext cx="4057650"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端口号 </a:t>
            </a:r>
            <a:r>
              <a:rPr lang="en-US" altLang="zh-CN" sz="2000" b="1" dirty="0">
                <a:solidFill>
                  <a:schemeClr val="bg1"/>
                </a:solidFill>
                <a:latin typeface="微软雅黑" panose="020B0503020204020204" pitchFamily="34" charset="-122"/>
                <a:ea typeface="微软雅黑" panose="020B0503020204020204" pitchFamily="34" charset="-122"/>
              </a:rPr>
              <a:t>(protocol port number)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9268" name="Rectangle 68"/>
          <p:cNvSpPr/>
          <p:nvPr/>
        </p:nvSpPr>
        <p:spPr>
          <a:xfrm>
            <a:off x="557213" y="1843088"/>
            <a:ext cx="8185150" cy="893762"/>
          </a:xfrm>
          <a:prstGeom prst="rect">
            <a:avLst/>
          </a:prstGeom>
          <a:noFill/>
          <a:ln w="9525">
            <a:noFill/>
          </a:ln>
        </p:spPr>
        <p:txBody>
          <a:bodyPr>
            <a:spAutoFit/>
          </a:bodyPr>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解决方法：</a:t>
            </a:r>
            <a:r>
              <a:rPr lang="zh-CN" altLang="en-US" sz="2000" b="1" dirty="0">
                <a:latin typeface="微软雅黑" panose="020B0503020204020204" pitchFamily="34" charset="-122"/>
                <a:ea typeface="微软雅黑" panose="020B0503020204020204" pitchFamily="34" charset="-122"/>
              </a:rPr>
              <a:t>在运输层使用</a:t>
            </a:r>
            <a:r>
              <a:rPr lang="zh-CN" altLang="en-US" sz="2000" b="1" dirty="0">
                <a:solidFill>
                  <a:srgbClr val="0000FF"/>
                </a:solidFill>
                <a:latin typeface="微软雅黑" panose="020B0503020204020204" pitchFamily="34" charset="-122"/>
                <a:ea typeface="微软雅黑" panose="020B0503020204020204" pitchFamily="34" charset="-122"/>
              </a:rPr>
              <a:t>协议端口号 </a:t>
            </a:r>
            <a:r>
              <a:rPr lang="en-US" altLang="zh-CN" sz="2000" b="1" dirty="0">
                <a:latin typeface="微软雅黑" panose="020B0503020204020204" pitchFamily="34" charset="-122"/>
                <a:ea typeface="微软雅黑" panose="020B0503020204020204" pitchFamily="34" charset="-122"/>
              </a:rPr>
              <a:t>(protocol port number)</a:t>
            </a:r>
            <a:r>
              <a:rPr lang="zh-CN" altLang="en-US" sz="2000" b="1" dirty="0">
                <a:latin typeface="微软雅黑" panose="020B0503020204020204" pitchFamily="34" charset="-122"/>
                <a:ea typeface="微软雅黑" panose="020B0503020204020204" pitchFamily="34" charset="-122"/>
              </a:rPr>
              <a:t>，或通常简称为</a:t>
            </a:r>
            <a:r>
              <a:rPr lang="zh-CN" altLang="en-US" sz="2000" b="1" dirty="0">
                <a:solidFill>
                  <a:srgbClr val="C00000"/>
                </a:solidFill>
                <a:latin typeface="微软雅黑" panose="020B0503020204020204" pitchFamily="34" charset="-122"/>
                <a:ea typeface="微软雅黑" panose="020B0503020204020204" pitchFamily="34" charset="-122"/>
              </a:rPr>
              <a:t>端口</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(port)</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把端口设为通信的</a:t>
            </a:r>
            <a:r>
              <a:rPr lang="zh-CN" altLang="en-US" sz="2000" b="1" dirty="0">
                <a:solidFill>
                  <a:srgbClr val="C00000"/>
                </a:solidFill>
                <a:latin typeface="微软雅黑" panose="020B0503020204020204" pitchFamily="34" charset="-122"/>
                <a:ea typeface="微软雅黑" panose="020B0503020204020204" pitchFamily="34" charset="-122"/>
              </a:rPr>
              <a:t>抽象终点。</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56963" y="2665285"/>
            <a:ext cx="8048776" cy="2512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 name="组合 60"/>
          <p:cNvGrpSpPr/>
          <p:nvPr/>
        </p:nvGrpSpPr>
        <p:grpSpPr>
          <a:xfrm>
            <a:off x="3635375" y="4913313"/>
            <a:ext cx="2076450" cy="193675"/>
            <a:chOff x="3635765" y="3966096"/>
            <a:chExt cx="2075855" cy="193528"/>
          </a:xfrm>
        </p:grpSpPr>
        <p:sp>
          <p:nvSpPr>
            <p:cNvPr id="49" name="矩形 48"/>
            <p:cNvSpPr/>
            <p:nvPr/>
          </p:nvSpPr>
          <p:spPr>
            <a:xfrm>
              <a:off x="5139252" y="3966096"/>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数据</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0" name="矩形 49"/>
            <p:cNvSpPr/>
            <p:nvPr/>
          </p:nvSpPr>
          <p:spPr>
            <a:xfrm>
              <a:off x="3918957" y="3966096"/>
              <a:ext cx="572368"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80</a:t>
              </a:r>
              <a:endParaRPr kumimoji="0" lang="zh-CN" altLang="en-US"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4483468" y="3966096"/>
              <a:ext cx="653245"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58800</a:t>
              </a:r>
              <a:endParaRPr kumimoji="0" lang="zh-CN" altLang="en-US"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8" name="右箭头 57"/>
            <p:cNvSpPr/>
            <p:nvPr/>
          </p:nvSpPr>
          <p:spPr>
            <a:xfrm flipH="1">
              <a:off x="3635765" y="4014478"/>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139273" name="组合 76"/>
          <p:cNvGrpSpPr/>
          <p:nvPr/>
        </p:nvGrpSpPr>
        <p:grpSpPr>
          <a:xfrm>
            <a:off x="1658938" y="2713038"/>
            <a:ext cx="6381750" cy="2144712"/>
            <a:chOff x="1658470" y="1927409"/>
            <a:chExt cx="6381519" cy="2145126"/>
          </a:xfrm>
        </p:grpSpPr>
        <p:sp>
          <p:nvSpPr>
            <p:cNvPr id="6" name="矩形 5"/>
            <p:cNvSpPr/>
            <p:nvPr/>
          </p:nvSpPr>
          <p:spPr>
            <a:xfrm>
              <a:off x="1658470" y="2808257"/>
              <a:ext cx="2578362" cy="6025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9287" name="组合 8"/>
            <p:cNvGrpSpPr/>
            <p:nvPr/>
          </p:nvGrpSpPr>
          <p:grpSpPr>
            <a:xfrm>
              <a:off x="1781285" y="2736305"/>
              <a:ext cx="513452" cy="185596"/>
              <a:chOff x="1452836" y="2079261"/>
              <a:chExt cx="586980" cy="241909"/>
            </a:xfrm>
          </p:grpSpPr>
          <p:sp>
            <p:nvSpPr>
              <p:cNvPr id="10" name="矩形 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 name="直接连接符 1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288" name="Text Box 20"/>
            <p:cNvSpPr txBox="1"/>
            <p:nvPr/>
          </p:nvSpPr>
          <p:spPr>
            <a:xfrm>
              <a:off x="1698199" y="2030307"/>
              <a:ext cx="919135" cy="923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0000FF"/>
                </a:solidFill>
                <a:latin typeface="微软雅黑" panose="020B0503020204020204" pitchFamily="34" charset="-122"/>
                <a:ea typeface="微软雅黑" panose="020B0503020204020204" pitchFamily="34" charset="-122"/>
              </a:endParaRPr>
            </a:p>
          </p:txBody>
        </p:sp>
        <p:grpSp>
          <p:nvGrpSpPr>
            <p:cNvPr id="139289" name="组合 13"/>
            <p:cNvGrpSpPr/>
            <p:nvPr/>
          </p:nvGrpSpPr>
          <p:grpSpPr>
            <a:xfrm>
              <a:off x="2712498" y="2736305"/>
              <a:ext cx="513452" cy="185596"/>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连接符 1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290" name="组合 17"/>
            <p:cNvGrpSpPr/>
            <p:nvPr/>
          </p:nvGrpSpPr>
          <p:grpSpPr>
            <a:xfrm>
              <a:off x="3623084" y="2736305"/>
              <a:ext cx="513452" cy="185596"/>
              <a:chOff x="1452836" y="2079261"/>
              <a:chExt cx="586980" cy="241909"/>
            </a:xfrm>
          </p:grpSpPr>
          <p:sp>
            <p:nvSpPr>
              <p:cNvPr id="19" name="矩形 1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0" name="直接连接符 1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291" name="Rectangle 396"/>
            <p:cNvSpPr/>
            <p:nvPr/>
          </p:nvSpPr>
          <p:spPr>
            <a:xfrm>
              <a:off x="4483809" y="3029392"/>
              <a:ext cx="541816" cy="305212"/>
            </a:xfrm>
            <a:prstGeom prst="rect">
              <a:avLst/>
            </a:prstGeom>
            <a:noFill/>
            <a:ln w="12700">
              <a:noFill/>
            </a:ln>
          </p:spPr>
          <p:txBody>
            <a:bodyPr wrap="none" lIns="90488" tIns="44450" rIns="90488" bIns="44450">
              <a:spAutoFit/>
            </a:bodyPr>
            <a:p>
              <a:pPr algn="ctr" defTabSz="762000">
                <a:buNone/>
              </a:pPr>
              <a:r>
                <a:rPr lang="zh-CN" altLang="en-US" sz="1400" b="1" dirty="0">
                  <a:solidFill>
                    <a:srgbClr val="C00000"/>
                  </a:solidFill>
                  <a:latin typeface="微软雅黑" panose="020B0503020204020204" pitchFamily="34" charset="-122"/>
                  <a:ea typeface="微软雅黑" panose="020B0503020204020204" pitchFamily="34" charset="-122"/>
                </a:rPr>
                <a:t>端口</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3" name="Line 399"/>
            <p:cNvSpPr>
              <a:spLocks noChangeShapeType="1"/>
            </p:cNvSpPr>
            <p:nvPr/>
          </p:nvSpPr>
          <p:spPr bwMode="auto">
            <a:xfrm flipH="1" flipV="1">
              <a:off x="3920828" y="2870549"/>
              <a:ext cx="563316" cy="238958"/>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5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9293" name="TextBox 29"/>
            <p:cNvSpPr txBox="1"/>
            <p:nvPr/>
          </p:nvSpPr>
          <p:spPr>
            <a:xfrm>
              <a:off x="2715623" y="2727311"/>
              <a:ext cx="577402" cy="261610"/>
            </a:xfrm>
            <a:prstGeom prst="rect">
              <a:avLst/>
            </a:prstGeom>
            <a:noFill/>
            <a:ln w="9525">
              <a:noFill/>
            </a:ln>
          </p:spPr>
          <p:txBody>
            <a:bodyPr wrap="none">
              <a:spAutoFit/>
            </a:bodyPr>
            <a:p>
              <a:pPr>
                <a:buNone/>
              </a:pPr>
              <a:r>
                <a:rPr lang="en-US" altLang="zh-CN" sz="1100" b="1" dirty="0">
                  <a:solidFill>
                    <a:srgbClr val="FF0000"/>
                  </a:solidFill>
                  <a:latin typeface="Arial" panose="020B0604020202020204" pitchFamily="34" charset="0"/>
                  <a:ea typeface="微软雅黑" panose="020B0503020204020204" pitchFamily="34" charset="-122"/>
                </a:rPr>
                <a:t>58800</a:t>
              </a:r>
              <a:endParaRPr lang="zh-CN" altLang="en-US" sz="1100" b="1" dirty="0">
                <a:solidFill>
                  <a:srgbClr val="FF0000"/>
                </a:solidFill>
                <a:latin typeface="Arial" panose="020B0604020202020204" pitchFamily="34" charset="0"/>
                <a:ea typeface="微软雅黑" panose="020B0503020204020204" pitchFamily="34" charset="-122"/>
              </a:endParaRPr>
            </a:p>
          </p:txBody>
        </p:sp>
        <p:sp>
          <p:nvSpPr>
            <p:cNvPr id="25" name="矩形 24"/>
            <p:cNvSpPr/>
            <p:nvPr/>
          </p:nvSpPr>
          <p:spPr>
            <a:xfrm>
              <a:off x="5247572" y="2808257"/>
              <a:ext cx="2578362" cy="6025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9295" name="组合 25"/>
            <p:cNvGrpSpPr/>
            <p:nvPr/>
          </p:nvGrpSpPr>
          <p:grpSpPr>
            <a:xfrm>
              <a:off x="5370387" y="2736305"/>
              <a:ext cx="513452" cy="185596"/>
              <a:chOff x="1452836" y="2079261"/>
              <a:chExt cx="586980" cy="241909"/>
            </a:xfrm>
          </p:grpSpPr>
          <p:sp>
            <p:nvSpPr>
              <p:cNvPr id="27" name="矩形 2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8" name="直接连接符 2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296" name="组合 29"/>
            <p:cNvGrpSpPr/>
            <p:nvPr/>
          </p:nvGrpSpPr>
          <p:grpSpPr>
            <a:xfrm>
              <a:off x="6301600" y="2736305"/>
              <a:ext cx="513452" cy="185596"/>
              <a:chOff x="1452836" y="2079261"/>
              <a:chExt cx="586980" cy="241909"/>
            </a:xfrm>
          </p:grpSpPr>
          <p:sp>
            <p:nvSpPr>
              <p:cNvPr id="31" name="矩形 3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2" name="直接连接符 3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297" name="组合 33"/>
            <p:cNvGrpSpPr/>
            <p:nvPr/>
          </p:nvGrpSpPr>
          <p:grpSpPr>
            <a:xfrm>
              <a:off x="7212186" y="2736305"/>
              <a:ext cx="513452" cy="185596"/>
              <a:chOff x="1452836" y="2079261"/>
              <a:chExt cx="586980" cy="241909"/>
            </a:xfrm>
          </p:grpSpPr>
          <p:sp>
            <p:nvSpPr>
              <p:cNvPr id="35" name="矩形 3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6" name="直接连接符 3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Line 399"/>
            <p:cNvSpPr>
              <a:spLocks noChangeShapeType="1"/>
            </p:cNvSpPr>
            <p:nvPr/>
          </p:nvSpPr>
          <p:spPr bwMode="auto">
            <a:xfrm flipV="1">
              <a:off x="5042962" y="2870549"/>
              <a:ext cx="500127" cy="238958"/>
            </a:xfrm>
            <a:prstGeom prst="line">
              <a:avLst/>
            </a:prstGeom>
            <a:noFill/>
            <a:ln w="28575">
              <a:solidFill>
                <a:srgbClr val="CC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5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9299" name="TextBox 44"/>
            <p:cNvSpPr txBox="1"/>
            <p:nvPr/>
          </p:nvSpPr>
          <p:spPr>
            <a:xfrm>
              <a:off x="6407270" y="2727311"/>
              <a:ext cx="341760" cy="261610"/>
            </a:xfrm>
            <a:prstGeom prst="rect">
              <a:avLst/>
            </a:prstGeom>
            <a:noFill/>
            <a:ln w="9525">
              <a:noFill/>
            </a:ln>
          </p:spPr>
          <p:txBody>
            <a:bodyPr wrap="none">
              <a:spAutoFit/>
            </a:bodyPr>
            <a:p>
              <a:pPr>
                <a:buNone/>
              </a:pPr>
              <a:r>
                <a:rPr lang="en-US" altLang="zh-CN" sz="1100" b="1" dirty="0">
                  <a:solidFill>
                    <a:srgbClr val="FF0000"/>
                  </a:solidFill>
                  <a:latin typeface="Arial" panose="020B0604020202020204" pitchFamily="34" charset="0"/>
                  <a:ea typeface="微软雅黑" panose="020B0503020204020204" pitchFamily="34" charset="-122"/>
                </a:rPr>
                <a:t>80</a:t>
              </a:r>
              <a:endParaRPr lang="zh-CN" altLang="en-US" sz="1100" b="1" dirty="0">
                <a:solidFill>
                  <a:srgbClr val="FF0000"/>
                </a:solidFill>
                <a:latin typeface="Arial" panose="020B0604020202020204" pitchFamily="34" charset="0"/>
                <a:ea typeface="微软雅黑" panose="020B0503020204020204" pitchFamily="34" charset="-122"/>
              </a:endParaRPr>
            </a:p>
          </p:txBody>
        </p:sp>
        <p:sp>
          <p:nvSpPr>
            <p:cNvPr id="139300" name="Text Box 25"/>
            <p:cNvSpPr txBox="1"/>
            <p:nvPr/>
          </p:nvSpPr>
          <p:spPr>
            <a:xfrm>
              <a:off x="7120854" y="2030307"/>
              <a:ext cx="919135" cy="923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00CC66"/>
                </a:solidFill>
                <a:latin typeface="微软雅黑" panose="020B0503020204020204" pitchFamily="34" charset="-122"/>
                <a:ea typeface="微软雅黑" panose="020B0503020204020204" pitchFamily="34" charset="-122"/>
              </a:endParaRPr>
            </a:p>
          </p:txBody>
        </p:sp>
        <p:sp>
          <p:nvSpPr>
            <p:cNvPr id="139301" name="Text Box 20"/>
            <p:cNvSpPr txBox="1"/>
            <p:nvPr/>
          </p:nvSpPr>
          <p:spPr>
            <a:xfrm>
              <a:off x="5277045" y="2030307"/>
              <a:ext cx="919135" cy="923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0000FF"/>
                </a:solidFill>
                <a:latin typeface="微软雅黑" panose="020B0503020204020204" pitchFamily="34" charset="-122"/>
                <a:ea typeface="微软雅黑" panose="020B0503020204020204" pitchFamily="34" charset="-122"/>
              </a:endParaRPr>
            </a:p>
          </p:txBody>
        </p:sp>
        <p:sp>
          <p:nvSpPr>
            <p:cNvPr id="139302" name="Rectangle 396"/>
            <p:cNvSpPr/>
            <p:nvPr/>
          </p:nvSpPr>
          <p:spPr>
            <a:xfrm>
              <a:off x="6177680" y="1927409"/>
              <a:ext cx="718147" cy="305212"/>
            </a:xfrm>
            <a:prstGeom prst="rect">
              <a:avLst/>
            </a:prstGeom>
            <a:noFill/>
            <a:ln w="12700">
              <a:noFill/>
            </a:ln>
          </p:spPr>
          <p:txBody>
            <a:bodyPr wrap="none" lIns="90488" tIns="44450" rIns="90488" bIns="44450">
              <a:spAutoFit/>
            </a:bodyPr>
            <a:p>
              <a:pPr algn="ctr" defTabSz="762000">
                <a:buNone/>
              </a:pPr>
              <a:r>
                <a:rPr lang="zh-CN" altLang="en-US" sz="1400" b="1" dirty="0">
                  <a:solidFill>
                    <a:srgbClr val="0000FF"/>
                  </a:solidFill>
                  <a:latin typeface="微软雅黑" panose="020B0503020204020204" pitchFamily="34" charset="-122"/>
                  <a:ea typeface="微软雅黑" panose="020B0503020204020204" pitchFamily="34" charset="-122"/>
                </a:rPr>
                <a:t>主机 </a:t>
              </a:r>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9303" name="Rectangle 396"/>
            <p:cNvSpPr/>
            <p:nvPr/>
          </p:nvSpPr>
          <p:spPr>
            <a:xfrm>
              <a:off x="2582966" y="1927409"/>
              <a:ext cx="729367" cy="305212"/>
            </a:xfrm>
            <a:prstGeom prst="rect">
              <a:avLst/>
            </a:prstGeom>
            <a:noFill/>
            <a:ln w="12700">
              <a:noFill/>
            </a:ln>
          </p:spPr>
          <p:txBody>
            <a:bodyPr wrap="none" lIns="90488" tIns="44450" rIns="90488" bIns="44450">
              <a:spAutoFit/>
            </a:bodyPr>
            <a:p>
              <a:pPr algn="ctr" defTabSz="762000">
                <a:buNone/>
              </a:pPr>
              <a:r>
                <a:rPr lang="zh-CN" altLang="en-US" sz="1400" b="1" dirty="0">
                  <a:solidFill>
                    <a:srgbClr val="0000FF"/>
                  </a:solidFill>
                  <a:latin typeface="微软雅黑" panose="020B0503020204020204" pitchFamily="34" charset="-122"/>
                  <a:ea typeface="微软雅黑" panose="020B0503020204020204" pitchFamily="34" charset="-122"/>
                </a:rPr>
                <a:t>主机 </a:t>
              </a:r>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964781" y="4072535"/>
              <a:ext cx="35924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305" name="组合 45"/>
            <p:cNvGrpSpPr/>
            <p:nvPr/>
          </p:nvGrpSpPr>
          <p:grpSpPr>
            <a:xfrm>
              <a:off x="2964781" y="2907271"/>
              <a:ext cx="3592481" cy="1165264"/>
              <a:chOff x="2665137" y="2409968"/>
              <a:chExt cx="4106940" cy="1165570"/>
            </a:xfrm>
          </p:grpSpPr>
          <p:cxnSp>
            <p:nvCxnSpPr>
              <p:cNvPr id="47" name="直接连接符 46"/>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139306" name="Rectangle 396"/>
            <p:cNvSpPr/>
            <p:nvPr/>
          </p:nvSpPr>
          <p:spPr>
            <a:xfrm>
              <a:off x="3483049" y="3149824"/>
              <a:ext cx="721352" cy="305212"/>
            </a:xfrm>
            <a:prstGeom prst="rect">
              <a:avLst/>
            </a:prstGeom>
            <a:noFill/>
            <a:ln w="12700">
              <a:noFill/>
            </a:ln>
          </p:spPr>
          <p:txBody>
            <a:bodyPr wrap="none" lIns="90488" tIns="44450" rIns="90488" bIns="44450">
              <a:spAutoFit/>
            </a:bodyPr>
            <a:p>
              <a:pPr algn="ctr" defTabSz="762000">
                <a:buNone/>
              </a:pPr>
              <a:r>
                <a:rPr lang="zh-CN" altLang="en-US" sz="1400" b="1" dirty="0">
                  <a:latin typeface="微软雅黑" panose="020B0503020204020204" pitchFamily="34" charset="-122"/>
                  <a:ea typeface="微软雅黑" panose="020B0503020204020204" pitchFamily="34" charset="-122"/>
                </a:rPr>
                <a:t>运输层</a:t>
              </a:r>
              <a:endParaRPr lang="zh-CN" altLang="en-US" sz="1400" b="1" dirty="0">
                <a:latin typeface="微软雅黑" panose="020B0503020204020204" pitchFamily="34" charset="-122"/>
                <a:ea typeface="微软雅黑" panose="020B0503020204020204" pitchFamily="34" charset="-122"/>
              </a:endParaRPr>
            </a:p>
          </p:txBody>
        </p:sp>
        <p:sp>
          <p:nvSpPr>
            <p:cNvPr id="139307" name="Rectangle 396"/>
            <p:cNvSpPr/>
            <p:nvPr/>
          </p:nvSpPr>
          <p:spPr>
            <a:xfrm>
              <a:off x="5323913" y="3149824"/>
              <a:ext cx="721352" cy="305212"/>
            </a:xfrm>
            <a:prstGeom prst="rect">
              <a:avLst/>
            </a:prstGeom>
            <a:noFill/>
            <a:ln w="12700">
              <a:noFill/>
            </a:ln>
          </p:spPr>
          <p:txBody>
            <a:bodyPr wrap="none" lIns="90488" tIns="44450" rIns="90488" bIns="44450">
              <a:spAutoFit/>
            </a:bodyPr>
            <a:p>
              <a:pPr defTabSz="762000">
                <a:buNone/>
              </a:pPr>
              <a:r>
                <a:rPr lang="zh-CN" altLang="en-US" sz="1400" b="1" dirty="0">
                  <a:latin typeface="微软雅黑" panose="020B0503020204020204" pitchFamily="34" charset="-122"/>
                  <a:ea typeface="微软雅黑" panose="020B0503020204020204" pitchFamily="34" charset="-122"/>
                </a:rPr>
                <a:t>运输层</a:t>
              </a:r>
              <a:endParaRPr lang="zh-CN" altLang="en-US" sz="1400" b="1" dirty="0">
                <a:latin typeface="微软雅黑" panose="020B0503020204020204" pitchFamily="34" charset="-122"/>
                <a:ea typeface="微软雅黑" panose="020B0503020204020204" pitchFamily="34" charset="-122"/>
              </a:endParaRPr>
            </a:p>
          </p:txBody>
        </p:sp>
        <p:sp>
          <p:nvSpPr>
            <p:cNvPr id="139308" name="Text Box 25"/>
            <p:cNvSpPr txBox="1"/>
            <p:nvPr/>
          </p:nvSpPr>
          <p:spPr>
            <a:xfrm>
              <a:off x="3542007" y="2030307"/>
              <a:ext cx="919135" cy="923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00CC66"/>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00CC66"/>
                </a:solidFill>
                <a:latin typeface="微软雅黑" panose="020B0503020204020204" pitchFamily="34" charset="-122"/>
                <a:ea typeface="微软雅黑" panose="020B0503020204020204" pitchFamily="34" charset="-122"/>
              </a:endParaRPr>
            </a:p>
          </p:txBody>
        </p:sp>
      </p:grpSp>
      <p:grpSp>
        <p:nvGrpSpPr>
          <p:cNvPr id="78" name="组合 77"/>
          <p:cNvGrpSpPr/>
          <p:nvPr/>
        </p:nvGrpSpPr>
        <p:grpSpPr>
          <a:xfrm>
            <a:off x="3911600" y="4251325"/>
            <a:ext cx="2217738" cy="549275"/>
            <a:chOff x="3911776" y="3466402"/>
            <a:chExt cx="2217760" cy="548783"/>
          </a:xfrm>
        </p:grpSpPr>
        <p:grpSp>
          <p:nvGrpSpPr>
            <p:cNvPr id="139277" name="组合 62"/>
            <p:cNvGrpSpPr/>
            <p:nvPr/>
          </p:nvGrpSpPr>
          <p:grpSpPr>
            <a:xfrm>
              <a:off x="3911776" y="3821657"/>
              <a:ext cx="2094060" cy="193528"/>
              <a:chOff x="3911776" y="3660291"/>
              <a:chExt cx="2094060" cy="193528"/>
            </a:xfrm>
          </p:grpSpPr>
          <p:sp>
            <p:nvSpPr>
              <p:cNvPr id="52" name="矩形 51"/>
              <p:cNvSpPr/>
              <p:nvPr/>
            </p:nvSpPr>
            <p:spPr>
              <a:xfrm>
                <a:off x="3911776" y="3660291"/>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数据</a:t>
                </a:r>
                <a:endPar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4484143" y="3660291"/>
                <a:ext cx="572368"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80</a:t>
                </a:r>
                <a:endParaRPr kumimoji="0" lang="zh-CN" altLang="en-US"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4" name="矩形 53"/>
              <p:cNvSpPr/>
              <p:nvPr/>
            </p:nvSpPr>
            <p:spPr>
              <a:xfrm>
                <a:off x="5048655" y="3660291"/>
                <a:ext cx="678992"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58800</a:t>
                </a:r>
                <a:endParaRPr kumimoji="0" lang="zh-CN" altLang="en-US" sz="1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7" name="右箭头 56"/>
              <p:cNvSpPr/>
              <p:nvPr/>
            </p:nvSpPr>
            <p:spPr>
              <a:xfrm>
                <a:off x="5743019" y="3708675"/>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9278" name="矩形 59"/>
            <p:cNvSpPr/>
            <p:nvPr/>
          </p:nvSpPr>
          <p:spPr>
            <a:xfrm>
              <a:off x="3978955" y="3466402"/>
              <a:ext cx="800219"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目的端口</a:t>
              </a:r>
              <a:endParaRPr lang="zh-CN" altLang="en-US" sz="1200" b="1" dirty="0">
                <a:latin typeface="微软雅黑" panose="020B0503020204020204" pitchFamily="34" charset="-122"/>
                <a:ea typeface="微软雅黑" panose="020B0503020204020204" pitchFamily="34" charset="-122"/>
              </a:endParaRPr>
            </a:p>
          </p:txBody>
        </p:sp>
        <p:sp>
          <p:nvSpPr>
            <p:cNvPr id="139279" name="矩形 65"/>
            <p:cNvSpPr/>
            <p:nvPr/>
          </p:nvSpPr>
          <p:spPr>
            <a:xfrm>
              <a:off x="5483205" y="3466402"/>
              <a:ext cx="646331" cy="276999"/>
            </a:xfrm>
            <a:prstGeom prst="rect">
              <a:avLst/>
            </a:prstGeom>
            <a:noFill/>
            <a:ln w="9525">
              <a:noFill/>
            </a:ln>
          </p:spPr>
          <p:txBody>
            <a:bodyPr wrap="none">
              <a:spAutoFit/>
            </a:bodyPr>
            <a:p>
              <a:pPr>
                <a:buNone/>
              </a:pPr>
              <a:r>
                <a:rPr lang="zh-CN" altLang="en-US" sz="1200" b="1" dirty="0">
                  <a:latin typeface="微软雅黑" panose="020B0503020204020204" pitchFamily="34" charset="-122"/>
                  <a:ea typeface="微软雅黑" panose="020B0503020204020204" pitchFamily="34" charset="-122"/>
                </a:rPr>
                <a:t>源端口</a:t>
              </a:r>
              <a:endParaRPr lang="zh-CN" altLang="en-US" sz="1200" b="1" dirty="0">
                <a:latin typeface="微软雅黑" panose="020B0503020204020204" pitchFamily="34" charset="-122"/>
                <a:ea typeface="微软雅黑" panose="020B0503020204020204" pitchFamily="34" charset="-122"/>
              </a:endParaRPr>
            </a:p>
          </p:txBody>
        </p:sp>
        <p:cxnSp>
          <p:nvCxnSpPr>
            <p:cNvPr id="68" name="直接箭头连接符 67"/>
            <p:cNvCxnSpPr/>
            <p:nvPr/>
          </p:nvCxnSpPr>
          <p:spPr>
            <a:xfrm flipH="1" flipV="1">
              <a:off x="4517744" y="3690857"/>
              <a:ext cx="131700" cy="179186"/>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flipV="1">
              <a:off x="5655101" y="3690857"/>
              <a:ext cx="87918" cy="169660"/>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41" name="Text Box 26"/>
          <p:cNvSpPr txBox="1"/>
          <p:nvPr/>
        </p:nvSpPr>
        <p:spPr>
          <a:xfrm>
            <a:off x="6218238" y="2835275"/>
            <a:ext cx="919162" cy="922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CC6600"/>
              </a:solidFill>
              <a:latin typeface="微软雅黑" panose="020B0503020204020204" pitchFamily="34" charset="-122"/>
              <a:ea typeface="微软雅黑" panose="020B0503020204020204" pitchFamily="34" charset="-122"/>
            </a:endParaRPr>
          </a:p>
        </p:txBody>
      </p:sp>
      <p:sp>
        <p:nvSpPr>
          <p:cNvPr id="8" name="Text Box 26"/>
          <p:cNvSpPr txBox="1"/>
          <p:nvPr/>
        </p:nvSpPr>
        <p:spPr>
          <a:xfrm>
            <a:off x="2630488" y="2817813"/>
            <a:ext cx="919162" cy="922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0"/>
              </a:spcBef>
              <a:buClrTx/>
              <a:buSzTx/>
              <a:buFontTx/>
              <a:buNone/>
            </a:pPr>
            <a:r>
              <a:rPr lang="en-US" altLang="zh-CN" sz="5400" b="1" dirty="0">
                <a:solidFill>
                  <a:srgbClr val="CC66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5400" b="1" dirty="0">
              <a:solidFill>
                <a:srgbClr val="CC6600"/>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1000"/>
                                        <p:tgtEl>
                                          <p:spTgt spid="78"/>
                                        </p:tgtEl>
                                      </p:cBhvr>
                                    </p:animEffect>
                                  </p:childTnLst>
                                </p:cTn>
                              </p:par>
                            </p:childTnLst>
                          </p:cTn>
                        </p:par>
                        <p:par>
                          <p:cTn id="14" fill="hold">
                            <p:stCondLst>
                              <p:cond delay="1000"/>
                            </p:stCondLst>
                            <p:childTnLst>
                              <p:par>
                                <p:cTn id="15" presetID="22" presetClass="entr" presetSubtype="2" fill="hold" nodeType="afterEffect">
                                  <p:stCondLst>
                                    <p:cond delay="1000"/>
                                  </p:stCondLst>
                                  <p:childTnLst>
                                    <p:set>
                                      <p:cBhvr>
                                        <p:cTn id="16" dur="1" fill="hold">
                                          <p:stCondLst>
                                            <p:cond delay="0"/>
                                          </p:stCondLst>
                                        </p:cTn>
                                        <p:tgtEl>
                                          <p:spTgt spid="61"/>
                                        </p:tgtEl>
                                        <p:attrNameLst>
                                          <p:attrName>style.visibility</p:attrName>
                                        </p:attrNameLst>
                                      </p:cBhvr>
                                      <p:to>
                                        <p:strVal val="visible"/>
                                      </p:to>
                                    </p:set>
                                    <p:animEffect transition="in" filter="wipe(right)">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AutoShape 5"/>
          <p:cNvSpPr/>
          <p:nvPr/>
        </p:nvSpPr>
        <p:spPr>
          <a:xfrm>
            <a:off x="544513" y="1479550"/>
            <a:ext cx="8054975" cy="354013"/>
          </a:xfrm>
          <a:prstGeom prst="roundRect">
            <a:avLst>
              <a:gd name="adj" fmla="val 16667"/>
            </a:avLst>
          </a:prstGeom>
          <a:solidFill>
            <a:srgbClr val="00B050"/>
          </a:solidFill>
          <a:ln w="9525">
            <a:noFill/>
          </a:ln>
        </p:spPr>
        <p:txBody>
          <a:bodyPr wrap="none" anchor="ctr" anchorCtr="0"/>
          <a:p>
            <a:pPr>
              <a:buNone/>
            </a:pPr>
            <a:endParaRPr lang="zh-CN" altLang="en-US" dirty="0">
              <a:latin typeface="Tahoma" panose="020B0604030504040204" pitchFamily="34" charset="0"/>
            </a:endParaRPr>
          </a:p>
        </p:txBody>
      </p:sp>
      <p:sp>
        <p:nvSpPr>
          <p:cNvPr id="140291" name="Rectangle 6"/>
          <p:cNvSpPr/>
          <p:nvPr/>
        </p:nvSpPr>
        <p:spPr>
          <a:xfrm>
            <a:off x="3532188" y="1457325"/>
            <a:ext cx="2062162" cy="400050"/>
          </a:xfrm>
          <a:prstGeom prst="rect">
            <a:avLst/>
          </a:prstGeom>
          <a:noFill/>
          <a:ln w="9525">
            <a:noFill/>
          </a:ln>
        </p:spPr>
        <p:txBody>
          <a:bodyPr wrap="none">
            <a:spAutoFit/>
          </a:bodyPr>
          <a:p>
            <a:pPr algn="ctr">
              <a:buNone/>
            </a:pPr>
            <a:r>
              <a:rPr lang="zh-CN" altLang="en-US" sz="2000" b="1" dirty="0">
                <a:solidFill>
                  <a:schemeClr val="bg1"/>
                </a:solidFill>
                <a:latin typeface="微软雅黑" panose="020B0503020204020204" pitchFamily="34" charset="-122"/>
                <a:ea typeface="微软雅黑" panose="020B0503020204020204" pitchFamily="34" charset="-122"/>
              </a:rPr>
              <a:t>套接字 </a:t>
            </a:r>
            <a:r>
              <a:rPr lang="en-US" altLang="zh-CN" sz="2000" b="1" dirty="0">
                <a:solidFill>
                  <a:schemeClr val="bg1"/>
                </a:solidFill>
                <a:latin typeface="微软雅黑" panose="020B0503020204020204" pitchFamily="34" charset="-122"/>
                <a:ea typeface="微软雅黑" panose="020B0503020204020204" pitchFamily="34" charset="-122"/>
              </a:rPr>
              <a:t>(socket)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45145" y="1921954"/>
            <a:ext cx="8053711" cy="3363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4"/>
          <p:cNvSpPr>
            <a:spLocks noChangeArrowheads="1"/>
          </p:cNvSpPr>
          <p:nvPr/>
        </p:nvSpPr>
        <p:spPr bwMode="auto">
          <a:xfrm>
            <a:off x="1727200" y="2063750"/>
            <a:ext cx="5716588" cy="431800"/>
          </a:xfrm>
          <a:prstGeom prst="rect">
            <a:avLst/>
          </a:prstGeom>
          <a:solidFill>
            <a:srgbClr val="FFFF99"/>
          </a:solidFill>
          <a:ln w="12700"/>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套接字 </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socket = (IP</a:t>
            </a:r>
            <a:r>
              <a:rPr kumimoji="0" lang="zh-CN" altLang="en-US"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地址 </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端口号</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5-1</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140296" name="矩形 10"/>
          <p:cNvSpPr/>
          <p:nvPr/>
        </p:nvSpPr>
        <p:spPr>
          <a:xfrm>
            <a:off x="1727200" y="2570163"/>
            <a:ext cx="5572125" cy="400050"/>
          </a:xfrm>
          <a:prstGeom prst="rect">
            <a:avLst/>
          </a:prstGeom>
          <a:noFill/>
          <a:ln w="9525">
            <a:noFill/>
          </a:ln>
        </p:spPr>
        <p:txBody>
          <a:bodyPr>
            <a:spAutoFit/>
          </a:bodyPr>
          <a:p>
            <a:pPr>
              <a:lnSpc>
                <a:spcPts val="2400"/>
              </a:lnSpc>
              <a:spcBef>
                <a:spcPct val="40000"/>
              </a:spcBef>
              <a:spcAft>
                <a:spcPct val="50000"/>
              </a:spcAft>
              <a:buNone/>
            </a:pPr>
            <a:r>
              <a:rPr lang="zh-CN" altLang="en-US" sz="1600" b="1" dirty="0">
                <a:latin typeface="微软雅黑" panose="020B0503020204020204" pitchFamily="34" charset="-122"/>
                <a:ea typeface="微软雅黑" panose="020B0503020204020204" pitchFamily="34" charset="-122"/>
              </a:rPr>
              <a:t>例如：</a:t>
            </a:r>
            <a:endParaRPr lang="zh-CN" altLang="en-US" sz="1600" b="1" dirty="0">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1727200" y="2963863"/>
            <a:ext cx="5716588" cy="431800"/>
          </a:xfrm>
          <a:prstGeom prst="rect">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套接字 </a:t>
            </a:r>
            <a:r>
              <a:rPr kumimoji="0" lang="en-US" altLang="zh-CN" sz="1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socket = </a:t>
            </a:r>
            <a:r>
              <a:rPr kumimoji="0" lang="en-US" altLang="zh-CN" sz="16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(192.169.1.20</a:t>
            </a:r>
            <a:r>
              <a:rPr kumimoji="0" lang="zh-CN" altLang="en-US" sz="16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6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2028)</a:t>
            </a:r>
            <a:endParaRPr kumimoji="0" lang="en-US" altLang="zh-CN" sz="16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p:cNvGrpSpPr/>
          <p:nvPr/>
        </p:nvGrpSpPr>
        <p:grpSpPr>
          <a:xfrm>
            <a:off x="641350" y="3779838"/>
            <a:ext cx="7894638" cy="898525"/>
            <a:chOff x="641510" y="2921997"/>
            <a:chExt cx="7894590" cy="899786"/>
          </a:xfrm>
        </p:grpSpPr>
        <p:sp>
          <p:nvSpPr>
            <p:cNvPr id="9" name="Rectangle 5"/>
            <p:cNvSpPr>
              <a:spLocks noChangeArrowheads="1"/>
            </p:cNvSpPr>
            <p:nvPr/>
          </p:nvSpPr>
          <p:spPr bwMode="auto">
            <a:xfrm>
              <a:off x="641510" y="3322725"/>
              <a:ext cx="7894590" cy="499058"/>
            </a:xfrm>
            <a:prstGeom prst="rect">
              <a:avLst/>
            </a:prstGeom>
            <a:solidFill>
              <a:srgbClr val="FFFF99"/>
            </a:solidFill>
            <a:ln w="12700"/>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0" fontAlgn="base" latinLnBrk="0" hangingPunct="0">
                <a:lnSpc>
                  <a:spcPct val="11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连接 </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{socket</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socket</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2</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{(IP</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port</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IP</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2</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port</a:t>
              </a:r>
              <a:r>
                <a:rPr kumimoji="0" lang="en-US" altLang="zh-CN" sz="1800" b="1" i="0" u="none" strike="noStrike" kern="1200" cap="none" spc="0" normalizeH="0" baseline="-2500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2</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5-2)</a:t>
              </a:r>
              <a:endParaRPr kumimoji="0" lang="en-US" altLang="zh-CN" sz="1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140300" name="矩形 12"/>
            <p:cNvSpPr/>
            <p:nvPr/>
          </p:nvSpPr>
          <p:spPr>
            <a:xfrm>
              <a:off x="826544" y="2921997"/>
              <a:ext cx="7517266" cy="759182"/>
            </a:xfrm>
            <a:prstGeom prst="rect">
              <a:avLst/>
            </a:prstGeom>
            <a:noFill/>
            <a:ln w="9525">
              <a:noFill/>
            </a:ln>
          </p:spPr>
          <p:txBody>
            <a:bodyPr>
              <a:spAutoFit/>
            </a:bodyPr>
            <a:p>
              <a:pPr>
                <a:lnSpc>
                  <a:spcPts val="2600"/>
                </a:lnSpc>
                <a:spcBef>
                  <a:spcPct val="40000"/>
                </a:spcBef>
                <a:spcAft>
                  <a:spcPct val="50000"/>
                </a:spcAft>
                <a:buNone/>
              </a:pPr>
              <a:r>
                <a:rPr lang="zh-CN" altLang="en-US" b="1" dirty="0">
                  <a:latin typeface="微软雅黑" panose="020B0503020204020204" pitchFamily="34" charset="-122"/>
                  <a:ea typeface="微软雅黑" panose="020B0503020204020204" pitchFamily="34" charset="-122"/>
                </a:rPr>
                <a:t>每一条 </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连接</a:t>
              </a:r>
              <a:r>
                <a:rPr lang="zh-CN" altLang="en-US" b="1" dirty="0">
                  <a:solidFill>
                    <a:srgbClr val="C00000"/>
                  </a:solidFill>
                  <a:latin typeface="微软雅黑" panose="020B0503020204020204" pitchFamily="34" charset="-122"/>
                  <a:ea typeface="微软雅黑" panose="020B0503020204020204" pitchFamily="34" charset="-122"/>
                </a:rPr>
                <a:t>唯一</a:t>
              </a:r>
              <a:r>
                <a:rPr lang="zh-CN" altLang="en-US" b="1" dirty="0">
                  <a:latin typeface="微软雅黑" panose="020B0503020204020204" pitchFamily="34" charset="-122"/>
                  <a:ea typeface="微软雅黑" panose="020B0503020204020204" pitchFamily="34" charset="-122"/>
                </a:rPr>
                <a:t>地被通信两端的两个端点（即</a:t>
              </a:r>
              <a:r>
                <a:rPr lang="zh-CN" altLang="en-US" b="1" dirty="0">
                  <a:solidFill>
                    <a:srgbClr val="C00000"/>
                  </a:solidFill>
                  <a:latin typeface="微软雅黑" panose="020B0503020204020204" pitchFamily="34" charset="-122"/>
                  <a:ea typeface="微软雅黑" panose="020B0503020204020204" pitchFamily="34" charset="-122"/>
                </a:rPr>
                <a:t>两个套接字</a:t>
              </a:r>
              <a:r>
                <a:rPr lang="zh-CN" altLang="en-US" b="1" dirty="0">
                  <a:latin typeface="微软雅黑" panose="020B0503020204020204" pitchFamily="34" charset="-122"/>
                  <a:ea typeface="微软雅黑" panose="020B0503020204020204" pitchFamily="34" charset="-122"/>
                </a:rPr>
                <a:t>）所确定：</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title"/>
          </p:nvPr>
        </p:nvSpPr>
        <p:spPr>
          <a:ln/>
        </p:spPr>
        <p:txBody>
          <a:bodyPr vert="horz" wrap="square" lIns="91440" tIns="45720" rIns="91440" bIns="45720" anchor="b" anchorCtr="0"/>
          <a:p>
            <a:pPr eaLnBrk="1" hangingPunct="1"/>
            <a:r>
              <a:rPr lang="zh-CN" altLang="en-US" dirty="0"/>
              <a:t>流量控制</a:t>
            </a:r>
            <a:endParaRPr lang="zh-CN" altLang="en-US" dirty="0"/>
          </a:p>
        </p:txBody>
      </p:sp>
      <p:sp>
        <p:nvSpPr>
          <p:cNvPr id="44035" name="Rectangle 3"/>
          <p:cNvSpPr>
            <a:spLocks noGrp="1" noChangeArrowheads="1"/>
          </p:cNvSpPr>
          <p:nvPr>
            <p:ph idx="1"/>
          </p:nvPr>
        </p:nvSpPr>
        <p:spPr>
          <a:xfrm>
            <a:off x="395288" y="1989138"/>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差错与流控</a:t>
            </a: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rPr>
              <a:t>协议：</a:t>
            </a:r>
            <a:endParaRPr kumimoji="0" lang="zh-CN" altLang="en-US" sz="2800" b="0"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(1)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停止</a:t>
            </a:r>
            <a:r>
              <a:rPr kumimoji="0" lang="en-US" altLang="zh-CN" sz="2800" b="1" i="0" u="none" strike="noStrike" kern="0" cap="none" spc="0" normalizeH="0" baseline="0" noProof="0" dirty="0">
                <a:ln>
                  <a:noFill/>
                </a:ln>
                <a:solidFill>
                  <a:schemeClr val="tx1"/>
                </a:solidFill>
                <a:effectLst/>
                <a:uLnTx/>
                <a:uFillTx/>
                <a:latin typeface="+mn-ea"/>
                <a:ea typeface="+mn-ea"/>
                <a:cs typeface="+mn-cs"/>
              </a:rPr>
              <a:t>-</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等待协议</a:t>
            </a: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(2) </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连续</a:t>
            </a:r>
            <a:r>
              <a:rPr kumimoji="0" lang="en-US" altLang="zh-CN" sz="2800" b="1" i="0" u="none" strike="noStrike" kern="0" cap="none" spc="0" normalizeH="0" baseline="0" noProof="0" dirty="0">
                <a:ln>
                  <a:noFill/>
                </a:ln>
                <a:solidFill>
                  <a:schemeClr val="tx1"/>
                </a:solidFill>
                <a:effectLst/>
                <a:uLnTx/>
                <a:uFillTx/>
                <a:latin typeface="+mn-ea"/>
                <a:ea typeface="+mn-ea"/>
                <a:cs typeface="+mn-cs"/>
              </a:rPr>
              <a:t>ARQ</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协议</a:t>
            </a: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ea"/>
                <a:ea typeface="+mn-ea"/>
                <a:cs typeface="+mn-cs"/>
              </a:rPr>
              <a:t>   </a:t>
            </a:r>
            <a:r>
              <a:rPr kumimoji="0" lang="en-US" altLang="zh-CN" sz="2800" b="0" i="0" u="none" strike="noStrike" kern="0" cap="none" spc="0" normalizeH="0" baseline="0" noProof="0" dirty="0">
                <a:ln>
                  <a:noFill/>
                </a:ln>
                <a:solidFill>
                  <a:schemeClr val="tx1"/>
                </a:solidFill>
                <a:effectLst/>
                <a:uLnTx/>
                <a:uFillTx/>
                <a:latin typeface="+mn-ea"/>
                <a:ea typeface="+mn-ea"/>
                <a:cs typeface="+mn-cs"/>
              </a:rPr>
              <a:t>(3</a:t>
            </a:r>
            <a:r>
              <a:rPr kumimoji="0" lang="en-US" altLang="zh-CN" sz="2800" b="0"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滑动</a:t>
            </a:r>
            <a:r>
              <a:rPr kumimoji="0" lang="zh-CN" altLang="en-US" sz="2800" b="1" i="0" u="none" strike="noStrike" kern="0" cap="none" spc="0" normalizeH="0" baseline="0" noProof="0" dirty="0">
                <a:ln>
                  <a:noFill/>
                </a:ln>
                <a:solidFill>
                  <a:schemeClr val="tx1"/>
                </a:solidFill>
                <a:effectLst/>
                <a:uLnTx/>
                <a:uFillTx/>
                <a:latin typeface="+mn-ea"/>
                <a:ea typeface="+mn-ea"/>
                <a:cs typeface="+mn-cs"/>
              </a:rPr>
              <a:t>窗口</a:t>
            </a: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协议</a:t>
            </a: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圆角矩形 32"/>
          <p:cNvSpPr/>
          <p:nvPr/>
        </p:nvSpPr>
        <p:spPr>
          <a:xfrm>
            <a:off x="4498429" y="2021875"/>
            <a:ext cx="4107310"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2341" name="AutoShape 5"/>
          <p:cNvSpPr/>
          <p:nvPr/>
        </p:nvSpPr>
        <p:spPr>
          <a:xfrm>
            <a:off x="557213" y="1311275"/>
            <a:ext cx="8048625" cy="388938"/>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42342" name="Rectangle 6"/>
          <p:cNvSpPr/>
          <p:nvPr/>
        </p:nvSpPr>
        <p:spPr>
          <a:xfrm>
            <a:off x="3863975" y="1268413"/>
            <a:ext cx="1416050" cy="461962"/>
          </a:xfrm>
          <a:prstGeom prst="rect">
            <a:avLst/>
          </a:prstGeom>
          <a:noFill/>
          <a:ln w="9525">
            <a:noFill/>
          </a:ln>
        </p:spPr>
        <p:txBody>
          <a:bodyPr wrap="none">
            <a:spAutoFit/>
          </a:bodyPr>
          <a:p>
            <a:pPr algn="ctr">
              <a:buNone/>
            </a:pPr>
            <a:r>
              <a:rPr lang="zh-CN" altLang="en-US" sz="2400" b="1" dirty="0">
                <a:solidFill>
                  <a:schemeClr val="bg1"/>
                </a:solidFill>
                <a:latin typeface="微软雅黑" panose="020B0503020204020204" pitchFamily="34" charset="-122"/>
                <a:ea typeface="微软雅黑" panose="020B0503020204020204" pitchFamily="34" charset="-122"/>
              </a:rPr>
              <a:t>拥塞控制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2343" name="Rectangle 8"/>
          <p:cNvSpPr/>
          <p:nvPr/>
        </p:nvSpPr>
        <p:spPr>
          <a:xfrm>
            <a:off x="557213" y="1892300"/>
            <a:ext cx="3552825" cy="3478213"/>
          </a:xfrm>
          <a:prstGeom prst="rect">
            <a:avLst/>
          </a:prstGeom>
          <a:noFill/>
          <a:ln w="9525">
            <a:noFill/>
          </a:ln>
        </p:spPr>
        <p:txBody>
          <a:bodyPr>
            <a:spAutoFit/>
          </a:bodyPr>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在某段时间，若对网络中某资源的需求超过了该资源所能提供的可用部分，</a:t>
            </a:r>
            <a:r>
              <a:rPr lang="zh-CN" altLang="en-US" sz="2000" b="1" dirty="0">
                <a:solidFill>
                  <a:srgbClr val="0000FF"/>
                </a:solidFill>
                <a:latin typeface="微软雅黑" panose="020B0503020204020204" pitchFamily="34" charset="-122"/>
                <a:ea typeface="微软雅黑" panose="020B0503020204020204" pitchFamily="34" charset="-122"/>
              </a:rPr>
              <a:t>网络的性能就要明显变坏，</a:t>
            </a:r>
            <a:r>
              <a:rPr lang="zh-CN" altLang="en-US" sz="2000" b="1" dirty="0">
                <a:latin typeface="微软雅黑" panose="020B0503020204020204" pitchFamily="34" charset="-122"/>
                <a:ea typeface="微软雅黑" panose="020B0503020204020204" pitchFamily="34" charset="-122"/>
              </a:rPr>
              <a:t>整个网络的吞吐量将随输入负荷的增大而下降。这种现象称为</a:t>
            </a:r>
            <a:r>
              <a:rPr lang="zh-CN" altLang="en-US" sz="2000" b="1" dirty="0">
                <a:solidFill>
                  <a:srgbClr val="0000FF"/>
                </a:solidFill>
                <a:latin typeface="微软雅黑" panose="020B0503020204020204" pitchFamily="34" charset="-122"/>
                <a:ea typeface="微软雅黑" panose="020B0503020204020204" pitchFamily="34" charset="-122"/>
              </a:rPr>
              <a:t>拥塞 </a:t>
            </a:r>
            <a:r>
              <a:rPr lang="en-US" altLang="zh-CN" sz="2000" b="1" dirty="0">
                <a:latin typeface="微软雅黑" panose="020B0503020204020204" pitchFamily="34" charset="-122"/>
                <a:ea typeface="微软雅黑" panose="020B0503020204020204" pitchFamily="34" charset="-122"/>
              </a:rPr>
              <a:t>(congestion)</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最坏结果：</a:t>
            </a:r>
            <a:r>
              <a:rPr lang="zh-CN" altLang="en-US" sz="2000" b="1" dirty="0">
                <a:solidFill>
                  <a:srgbClr val="C00000"/>
                </a:solidFill>
                <a:latin typeface="微软雅黑" panose="020B0503020204020204" pitchFamily="34" charset="-122"/>
                <a:ea typeface="微软雅黑" panose="020B0503020204020204" pitchFamily="34" charset="-122"/>
              </a:rPr>
              <a:t>系统崩溃。</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 name="Rectangle 2"/>
          <p:cNvSpPr/>
          <p:nvPr/>
        </p:nvSpPr>
        <p:spPr>
          <a:xfrm>
            <a:off x="6799263" y="2443163"/>
            <a:ext cx="484187" cy="2317750"/>
          </a:xfrm>
          <a:prstGeom prst="rect">
            <a:avLst/>
          </a:prstGeom>
          <a:solidFill>
            <a:srgbClr val="00FFFF"/>
          </a:solidFill>
          <a:ln w="25400">
            <a:noFill/>
          </a:ln>
        </p:spPr>
        <p:txBody>
          <a:bodyPr wrap="none" lIns="90488" tIns="44450" rIns="90488" bIns="44450" anchor="ctr" anchorCtr="0"/>
          <a:p>
            <a:pPr>
              <a:buNone/>
            </a:pPr>
            <a:endParaRPr lang="zh-CN" altLang="en-US" sz="1200" b="1" dirty="0">
              <a:latin typeface="微软雅黑" panose="020B0503020204020204" pitchFamily="34" charset="-122"/>
              <a:ea typeface="微软雅黑" panose="020B0503020204020204" pitchFamily="34" charset="-122"/>
            </a:endParaRPr>
          </a:p>
        </p:txBody>
      </p:sp>
      <p:grpSp>
        <p:nvGrpSpPr>
          <p:cNvPr id="142345" name="组合 2"/>
          <p:cNvGrpSpPr/>
          <p:nvPr/>
        </p:nvGrpSpPr>
        <p:grpSpPr>
          <a:xfrm>
            <a:off x="5011738" y="2276475"/>
            <a:ext cx="3128962" cy="2759075"/>
            <a:chOff x="4851933" y="1639611"/>
            <a:chExt cx="3128343" cy="2759099"/>
          </a:xfrm>
        </p:grpSpPr>
        <p:sp>
          <p:nvSpPr>
            <p:cNvPr id="142346" name="Line 5"/>
            <p:cNvSpPr/>
            <p:nvPr/>
          </p:nvSpPr>
          <p:spPr>
            <a:xfrm flipH="1" flipV="1">
              <a:off x="5130534" y="1722576"/>
              <a:ext cx="0" cy="1053377"/>
            </a:xfrm>
            <a:prstGeom prst="line">
              <a:avLst/>
            </a:prstGeom>
            <a:ln w="25400" cap="flat" cmpd="sng">
              <a:solidFill>
                <a:schemeClr val="tx1"/>
              </a:solidFill>
              <a:prstDash val="solid"/>
              <a:headEnd type="none" w="med" len="med"/>
              <a:tailEnd type="triangle" w="med" len="med"/>
            </a:ln>
          </p:spPr>
        </p:sp>
        <p:sp>
          <p:nvSpPr>
            <p:cNvPr id="142347" name="Line 6"/>
            <p:cNvSpPr/>
            <p:nvPr/>
          </p:nvSpPr>
          <p:spPr>
            <a:xfrm>
              <a:off x="5130534" y="2775953"/>
              <a:ext cx="2208291" cy="0"/>
            </a:xfrm>
            <a:prstGeom prst="line">
              <a:avLst/>
            </a:prstGeom>
            <a:ln w="25400" cap="flat" cmpd="sng">
              <a:solidFill>
                <a:schemeClr val="tx1"/>
              </a:solidFill>
              <a:prstDash val="solid"/>
              <a:headEnd type="none" w="med" len="med"/>
              <a:tailEnd type="triangle" w="med" len="med"/>
            </a:ln>
          </p:spPr>
        </p:sp>
        <p:sp>
          <p:nvSpPr>
            <p:cNvPr id="142348" name="Freeform 7"/>
            <p:cNvSpPr/>
            <p:nvPr/>
          </p:nvSpPr>
          <p:spPr>
            <a:xfrm>
              <a:off x="5130534" y="1806847"/>
              <a:ext cx="1777405" cy="979640"/>
            </a:xfrm>
            <a:custGeom>
              <a:avLst/>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Lst>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alpha val="100000"/>
                </a:srgbClr>
              </a:solidFill>
              <a:prstDash val="solid"/>
              <a:round/>
              <a:headEnd type="none" w="med" len="med"/>
              <a:tailEnd type="none" w="med" len="med"/>
            </a:ln>
          </p:spPr>
          <p:txBody>
            <a:bodyPr/>
            <a:p>
              <a:endParaRPr lang="zh-CN" altLang="en-US"/>
            </a:p>
          </p:txBody>
        </p:sp>
        <p:sp>
          <p:nvSpPr>
            <p:cNvPr id="142349" name="Line 8"/>
            <p:cNvSpPr/>
            <p:nvPr/>
          </p:nvSpPr>
          <p:spPr>
            <a:xfrm>
              <a:off x="6628125" y="1722576"/>
              <a:ext cx="0" cy="1137647"/>
            </a:xfrm>
            <a:prstGeom prst="line">
              <a:avLst/>
            </a:prstGeom>
            <a:ln w="12700" cap="flat" cmpd="sng">
              <a:solidFill>
                <a:schemeClr val="tx1"/>
              </a:solidFill>
              <a:prstDash val="dash"/>
              <a:headEnd type="none" w="med" len="med"/>
              <a:tailEnd type="none" w="med" len="med"/>
            </a:ln>
          </p:spPr>
        </p:sp>
        <p:sp>
          <p:nvSpPr>
            <p:cNvPr id="142350" name="Line 9"/>
            <p:cNvSpPr/>
            <p:nvPr/>
          </p:nvSpPr>
          <p:spPr>
            <a:xfrm>
              <a:off x="5669141" y="1722576"/>
              <a:ext cx="0" cy="1137647"/>
            </a:xfrm>
            <a:prstGeom prst="line">
              <a:avLst/>
            </a:prstGeom>
            <a:ln w="12700" cap="flat" cmpd="sng">
              <a:solidFill>
                <a:schemeClr val="tx1"/>
              </a:solidFill>
              <a:prstDash val="dash"/>
              <a:headEnd type="none" w="med" len="med"/>
              <a:tailEnd type="none" w="med" len="med"/>
            </a:ln>
          </p:spPr>
        </p:sp>
        <p:sp>
          <p:nvSpPr>
            <p:cNvPr id="142351" name="Line 10"/>
            <p:cNvSpPr/>
            <p:nvPr/>
          </p:nvSpPr>
          <p:spPr>
            <a:xfrm flipH="1" flipV="1">
              <a:off x="5130534" y="2944493"/>
              <a:ext cx="0" cy="1179782"/>
            </a:xfrm>
            <a:prstGeom prst="line">
              <a:avLst/>
            </a:prstGeom>
            <a:ln w="25400" cap="flat" cmpd="sng">
              <a:solidFill>
                <a:schemeClr val="tx1"/>
              </a:solidFill>
              <a:prstDash val="solid"/>
              <a:headEnd type="none" w="med" len="med"/>
              <a:tailEnd type="triangle" w="med" len="med"/>
            </a:ln>
          </p:spPr>
        </p:sp>
        <p:sp>
          <p:nvSpPr>
            <p:cNvPr id="142352" name="Line 11"/>
            <p:cNvSpPr/>
            <p:nvPr/>
          </p:nvSpPr>
          <p:spPr>
            <a:xfrm>
              <a:off x="5130534" y="4114218"/>
              <a:ext cx="2208291" cy="0"/>
            </a:xfrm>
            <a:prstGeom prst="line">
              <a:avLst/>
            </a:prstGeom>
            <a:ln w="25400" cap="flat" cmpd="sng">
              <a:solidFill>
                <a:schemeClr val="tx1"/>
              </a:solidFill>
              <a:prstDash val="solid"/>
              <a:headEnd type="none" w="med" len="med"/>
              <a:tailEnd type="triangle" w="med" len="med"/>
            </a:ln>
          </p:spPr>
        </p:sp>
        <p:sp>
          <p:nvSpPr>
            <p:cNvPr id="142353" name="Line 12"/>
            <p:cNvSpPr/>
            <p:nvPr/>
          </p:nvSpPr>
          <p:spPr>
            <a:xfrm>
              <a:off x="5669141" y="2944493"/>
              <a:ext cx="0" cy="1221917"/>
            </a:xfrm>
            <a:prstGeom prst="line">
              <a:avLst/>
            </a:prstGeom>
            <a:ln w="12700" cap="flat" cmpd="sng">
              <a:solidFill>
                <a:schemeClr val="tx1"/>
              </a:solidFill>
              <a:prstDash val="dash"/>
              <a:headEnd type="none" w="med" len="med"/>
              <a:tailEnd type="none" w="med" len="med"/>
            </a:ln>
          </p:spPr>
        </p:sp>
        <p:sp>
          <p:nvSpPr>
            <p:cNvPr id="142354" name="Line 13"/>
            <p:cNvSpPr/>
            <p:nvPr/>
          </p:nvSpPr>
          <p:spPr>
            <a:xfrm>
              <a:off x="6628125" y="2944494"/>
              <a:ext cx="0" cy="1221917"/>
            </a:xfrm>
            <a:prstGeom prst="line">
              <a:avLst/>
            </a:prstGeom>
            <a:ln w="12700" cap="flat" cmpd="sng">
              <a:solidFill>
                <a:schemeClr val="tx1"/>
              </a:solidFill>
              <a:prstDash val="dash"/>
              <a:headEnd type="none" w="med" len="med"/>
              <a:tailEnd type="none" w="med" len="med"/>
            </a:ln>
          </p:spPr>
        </p:sp>
        <p:sp>
          <p:nvSpPr>
            <p:cNvPr id="142355" name="Line 14"/>
            <p:cNvSpPr/>
            <p:nvPr/>
          </p:nvSpPr>
          <p:spPr>
            <a:xfrm>
              <a:off x="5669141" y="1806847"/>
              <a:ext cx="969494" cy="0"/>
            </a:xfrm>
            <a:prstGeom prst="line">
              <a:avLst/>
            </a:prstGeom>
            <a:ln w="12700" cap="flat" cmpd="sng">
              <a:solidFill>
                <a:schemeClr val="tx1"/>
              </a:solidFill>
              <a:prstDash val="dash"/>
              <a:headEnd type="none" w="med" len="med"/>
              <a:tailEnd type="none" w="med" len="med"/>
            </a:ln>
          </p:spPr>
        </p:sp>
        <p:sp>
          <p:nvSpPr>
            <p:cNvPr id="142356" name="Freeform 16"/>
            <p:cNvSpPr/>
            <p:nvPr/>
          </p:nvSpPr>
          <p:spPr>
            <a:xfrm>
              <a:off x="5130534" y="3018331"/>
              <a:ext cx="1561962" cy="10619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alpha val="100000"/>
                </a:srgbClr>
              </a:solidFill>
              <a:prstDash val="solid"/>
              <a:round/>
              <a:headEnd type="none" w="med" len="med"/>
              <a:tailEnd type="none" w="med" len="med"/>
            </a:ln>
          </p:spPr>
          <p:txBody>
            <a:bodyPr/>
            <a:p>
              <a:endParaRPr lang="zh-CN" altLang="en-US"/>
            </a:p>
          </p:txBody>
        </p:sp>
        <p:sp>
          <p:nvSpPr>
            <p:cNvPr id="142357" name="Text Box 17"/>
            <p:cNvSpPr txBox="1"/>
            <p:nvPr/>
          </p:nvSpPr>
          <p:spPr>
            <a:xfrm>
              <a:off x="7152187" y="4124276"/>
              <a:ext cx="490520" cy="274434"/>
            </a:xfrm>
            <a:prstGeom prst="rect">
              <a:avLst/>
            </a:prstGeom>
            <a:noFill/>
            <a:ln w="254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负载</a:t>
              </a:r>
              <a:endParaRPr lang="en-US" altLang="zh-CN" sz="1200" b="1" dirty="0">
                <a:latin typeface="微软雅黑" panose="020B0503020204020204" pitchFamily="34" charset="-122"/>
                <a:ea typeface="微软雅黑" panose="020B0503020204020204" pitchFamily="34" charset="-122"/>
              </a:endParaRPr>
            </a:p>
          </p:txBody>
        </p:sp>
        <p:sp>
          <p:nvSpPr>
            <p:cNvPr id="142358" name="Text Box 18"/>
            <p:cNvSpPr txBox="1"/>
            <p:nvPr/>
          </p:nvSpPr>
          <p:spPr>
            <a:xfrm>
              <a:off x="7152187" y="2775953"/>
              <a:ext cx="490520" cy="274434"/>
            </a:xfrm>
            <a:prstGeom prst="rect">
              <a:avLst/>
            </a:prstGeom>
            <a:noFill/>
            <a:ln w="254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负载</a:t>
              </a:r>
              <a:endParaRPr lang="en-US" altLang="zh-CN" sz="1200" b="1" dirty="0">
                <a:latin typeface="微软雅黑" panose="020B0503020204020204" pitchFamily="34" charset="-122"/>
                <a:ea typeface="微软雅黑" panose="020B0503020204020204" pitchFamily="34" charset="-122"/>
              </a:endParaRPr>
            </a:p>
          </p:txBody>
        </p:sp>
        <p:sp>
          <p:nvSpPr>
            <p:cNvPr id="142359" name="Text Box 19"/>
            <p:cNvSpPr txBox="1"/>
            <p:nvPr/>
          </p:nvSpPr>
          <p:spPr>
            <a:xfrm rot="-5400000">
              <a:off x="4669189" y="1952285"/>
              <a:ext cx="644408" cy="274434"/>
            </a:xfrm>
            <a:prstGeom prst="rect">
              <a:avLst/>
            </a:prstGeom>
            <a:noFill/>
            <a:ln w="254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吞量率</a:t>
              </a:r>
              <a:endParaRPr lang="en-US" altLang="zh-CN" sz="1200" b="1" dirty="0">
                <a:latin typeface="微软雅黑" panose="020B0503020204020204" pitchFamily="34" charset="-122"/>
                <a:ea typeface="微软雅黑" panose="020B0503020204020204" pitchFamily="34" charset="-122"/>
              </a:endParaRPr>
            </a:p>
          </p:txBody>
        </p:sp>
        <p:sp>
          <p:nvSpPr>
            <p:cNvPr id="142360" name="Text Box 20"/>
            <p:cNvSpPr txBox="1"/>
            <p:nvPr/>
          </p:nvSpPr>
          <p:spPr>
            <a:xfrm rot="-5400000">
              <a:off x="4743890" y="2995128"/>
              <a:ext cx="490520" cy="274434"/>
            </a:xfrm>
            <a:prstGeom prst="rect">
              <a:avLst/>
            </a:prstGeom>
            <a:noFill/>
            <a:ln w="254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延迟</a:t>
              </a:r>
              <a:endParaRPr lang="en-US" altLang="zh-CN" sz="1200" b="1" dirty="0">
                <a:latin typeface="微软雅黑" panose="020B0503020204020204" pitchFamily="34" charset="-122"/>
                <a:ea typeface="微软雅黑" panose="020B0503020204020204" pitchFamily="34" charset="-122"/>
              </a:endParaRPr>
            </a:p>
          </p:txBody>
        </p:sp>
        <p:sp>
          <p:nvSpPr>
            <p:cNvPr id="142361" name="Text Box 23"/>
            <p:cNvSpPr txBox="1"/>
            <p:nvPr/>
          </p:nvSpPr>
          <p:spPr>
            <a:xfrm>
              <a:off x="7378708" y="2244822"/>
              <a:ext cx="570038" cy="459100"/>
            </a:xfrm>
            <a:prstGeom prst="rect">
              <a:avLst/>
            </a:prstGeom>
            <a:noFill/>
            <a:ln w="254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solidFill>
                    <a:srgbClr val="C00000"/>
                  </a:solidFill>
                  <a:latin typeface="微软雅黑" panose="020B0503020204020204" pitchFamily="34" charset="-122"/>
                  <a:ea typeface="微软雅黑" panose="020B0503020204020204" pitchFamily="34" charset="-122"/>
                </a:rPr>
                <a:t>系统</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0" lvl="0" indent="0">
                <a:spcBef>
                  <a:spcPct val="0"/>
                </a:spcBef>
                <a:buClrTx/>
                <a:buSzTx/>
                <a:buFontTx/>
                <a:buNone/>
              </a:pPr>
              <a:r>
                <a:rPr lang="zh-CN" altLang="en-US" sz="1200" b="1" dirty="0">
                  <a:solidFill>
                    <a:srgbClr val="C00000"/>
                  </a:solidFill>
                  <a:latin typeface="微软雅黑" panose="020B0503020204020204" pitchFamily="34" charset="-122"/>
                  <a:ea typeface="微软雅黑" panose="020B0503020204020204" pitchFamily="34" charset="-122"/>
                </a:rPr>
                <a:t>崩溃</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42362" name="Line 25"/>
            <p:cNvSpPr/>
            <p:nvPr/>
          </p:nvSpPr>
          <p:spPr>
            <a:xfrm flipH="1">
              <a:off x="6891107" y="2396737"/>
              <a:ext cx="538608" cy="337080"/>
            </a:xfrm>
            <a:prstGeom prst="line">
              <a:avLst/>
            </a:prstGeom>
            <a:ln w="12700" cap="flat" cmpd="sng">
              <a:solidFill>
                <a:schemeClr val="tx1"/>
              </a:solidFill>
              <a:prstDash val="solid"/>
              <a:headEnd type="none" w="med" len="med"/>
              <a:tailEnd type="triangle" w="med" len="med"/>
            </a:ln>
          </p:spPr>
        </p:sp>
        <p:sp>
          <p:nvSpPr>
            <p:cNvPr id="142363" name="Text Box 26"/>
            <p:cNvSpPr txBox="1"/>
            <p:nvPr/>
          </p:nvSpPr>
          <p:spPr>
            <a:xfrm>
              <a:off x="7289563" y="1639611"/>
              <a:ext cx="690713" cy="459100"/>
            </a:xfrm>
            <a:prstGeom prst="rect">
              <a:avLst/>
            </a:prstGeom>
            <a:noFill/>
            <a:ln w="254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spcBef>
                  <a:spcPct val="0"/>
                </a:spcBef>
                <a:buClrTx/>
                <a:buSzTx/>
                <a:buFontTx/>
                <a:buNone/>
              </a:pPr>
              <a:r>
                <a:rPr lang="zh-CN" altLang="en-US" sz="1200" b="1" dirty="0">
                  <a:solidFill>
                    <a:srgbClr val="CC00CC"/>
                  </a:solidFill>
                  <a:latin typeface="微软雅黑" panose="020B0503020204020204" pitchFamily="34" charset="-122"/>
                  <a:ea typeface="微软雅黑" panose="020B0503020204020204" pitchFamily="34" charset="-122"/>
                </a:rPr>
                <a:t>分组丢失增多</a:t>
              </a:r>
              <a:endParaRPr lang="en-US" altLang="zh-CN" sz="1200" b="1" dirty="0">
                <a:solidFill>
                  <a:srgbClr val="CC00CC"/>
                </a:solidFill>
                <a:latin typeface="微软雅黑" panose="020B0503020204020204" pitchFamily="34" charset="-122"/>
                <a:ea typeface="微软雅黑" panose="020B0503020204020204" pitchFamily="34" charset="-122"/>
              </a:endParaRPr>
            </a:p>
          </p:txBody>
        </p:sp>
        <p:sp>
          <p:nvSpPr>
            <p:cNvPr id="142364" name="Line 27"/>
            <p:cNvSpPr/>
            <p:nvPr/>
          </p:nvSpPr>
          <p:spPr>
            <a:xfrm flipH="1">
              <a:off x="6954167" y="1859016"/>
              <a:ext cx="377025" cy="84270"/>
            </a:xfrm>
            <a:prstGeom prst="line">
              <a:avLst/>
            </a:prstGeom>
            <a:ln w="12700" cap="flat" cmpd="sng">
              <a:solidFill>
                <a:schemeClr val="tx1"/>
              </a:solidFill>
              <a:prstDash val="solid"/>
              <a:headEnd type="none" w="med" len="med"/>
              <a:tailEnd type="triangle" w="med" len="med"/>
            </a:ln>
          </p:spPr>
        </p:sp>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grpId="0" nodeType="withEffect">
                                  <p:stCondLst>
                                    <p:cond delay="0"/>
                                  </p:stCondLst>
                                  <p:endCondLst>
                                    <p:cond evt="onNext" delay="0">
                                      <p:tgtEl>
                                        <p:sldTgt/>
                                      </p:tgtEl>
                                    </p:cond>
                                  </p:end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62" name="AutoShape 5"/>
          <p:cNvSpPr/>
          <p:nvPr/>
        </p:nvSpPr>
        <p:spPr>
          <a:xfrm>
            <a:off x="557213" y="1481138"/>
            <a:ext cx="8048625" cy="354012"/>
          </a:xfrm>
          <a:prstGeom prst="roundRect">
            <a:avLst>
              <a:gd name="adj" fmla="val 16667"/>
            </a:avLst>
          </a:prstGeom>
          <a:solidFill>
            <a:srgbClr val="00B050"/>
          </a:solidFill>
          <a:ln w="9525">
            <a:noFill/>
          </a:ln>
        </p:spPr>
        <p:txBody>
          <a:bodyPr wrap="none" anchor="ctr" anchorCtr="0"/>
          <a:p>
            <a:pPr eaLnBrk="1" hangingPunct="1">
              <a:buNone/>
            </a:pPr>
            <a:endParaRPr lang="zh-CN" altLang="en-US" dirty="0">
              <a:solidFill>
                <a:srgbClr val="000000"/>
              </a:solidFill>
              <a:latin typeface="Calibri" panose="020F0502020204030204" pitchFamily="34" charset="0"/>
            </a:endParaRPr>
          </a:p>
        </p:txBody>
      </p:sp>
      <p:sp>
        <p:nvSpPr>
          <p:cNvPr id="143363" name="Rectangle 6"/>
          <p:cNvSpPr/>
          <p:nvPr/>
        </p:nvSpPr>
        <p:spPr>
          <a:xfrm>
            <a:off x="2911475" y="1447800"/>
            <a:ext cx="3340100" cy="400050"/>
          </a:xfrm>
          <a:prstGeom prst="rect">
            <a:avLst/>
          </a:prstGeom>
          <a:noFill/>
          <a:ln w="9525">
            <a:noFill/>
          </a:ln>
        </p:spPr>
        <p:txBody>
          <a:bodyPr wrap="none">
            <a:spAutoFit/>
          </a:bodyPr>
          <a:p>
            <a:pPr algn="ctr" eaLnBrk="1" hangingPunct="1">
              <a:buNone/>
            </a:pPr>
            <a:r>
              <a:rPr lang="zh-CN" altLang="en-US" sz="2000" b="1" dirty="0">
                <a:solidFill>
                  <a:srgbClr val="FFFFFF"/>
                </a:solidFill>
                <a:latin typeface="微软雅黑" panose="020B0503020204020204" pitchFamily="34" charset="-122"/>
                <a:ea typeface="微软雅黑" panose="020B0503020204020204" pitchFamily="34" charset="-122"/>
              </a:rPr>
              <a:t>拥塞控制与流量控制的区别</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62087" y="1899582"/>
          <a:ext cx="7110952" cy="34448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advTm="200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type="title"/>
          </p:nvPr>
        </p:nvSpPr>
        <p:spPr>
          <a:ln/>
        </p:spPr>
        <p:txBody>
          <a:bodyPr vert="horz" wrap="square" lIns="91440" tIns="45720" rIns="91440" bIns="45720" anchor="b" anchorCtr="0"/>
          <a:p>
            <a:pPr eaLnBrk="1" hangingPunct="1"/>
            <a:r>
              <a:rPr lang="en-US" altLang="zh-CN" dirty="0"/>
              <a:t>3.5.1 UDP</a:t>
            </a:r>
            <a:endParaRPr lang="zh-CN" altLang="en-US" dirty="0"/>
          </a:p>
        </p:txBody>
      </p:sp>
      <p:sp>
        <p:nvSpPr>
          <p:cNvPr id="44035" name="Rectangle 3"/>
          <p:cNvSpPr>
            <a:spLocks noGrp="1" noChangeArrowheads="1"/>
          </p:cNvSpPr>
          <p:nvPr>
            <p:ph idx="1"/>
          </p:nvPr>
        </p:nvSpPr>
        <p:spPr>
          <a:xfrm>
            <a:off x="395288" y="1989138"/>
            <a:ext cx="7772400" cy="4114800"/>
          </a:xfrm>
        </p:spPr>
        <p:txBody>
          <a:bodyPr vert="horz" wrap="square" lIns="91440" tIns="45720" rIns="91440" bIns="45720" numCol="1" anchor="t" anchorCtr="0" compatLnSpc="1"/>
          <a:lstStyle/>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无连接</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。发送数据之前不需要建立连接。</a:t>
            </a:r>
            <a:endPar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使用尽最大努力交付</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。即不保证可靠交付。</a:t>
            </a:r>
            <a:endPar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面向报文</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UDP </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一次传送和交付一个完整的报文。 </a:t>
            </a:r>
            <a:endParaRPr kumimoji="0" lang="en-US" altLang="zh-CN"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没有拥塞控制</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。网络出现的拥塞不会使源主机的发送速率降低。很适合多媒体通信的要求。 </a:t>
            </a:r>
            <a:endPar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支持</a:t>
            </a: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一对一</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一对多</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多对一</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多对多</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等交互通信。</a:t>
            </a:r>
            <a:endPar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000"/>
              </a:lnSpc>
              <a:spcBef>
                <a:spcPts val="0"/>
              </a:spcBef>
              <a:spcAft>
                <a:spcPts val="0"/>
              </a:spcAft>
              <a:buClr>
                <a:srgbClr val="7030A0"/>
              </a:buClr>
              <a:buSzTx/>
              <a:buFont typeface="+mj-lt"/>
              <a:buAutoNum type="arabicPeriod"/>
              <a:defRPr/>
            </a:pPr>
            <a:r>
              <a:rPr kumimoji="0" lang="zh-CN" altLang="en-US" sz="19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首部开销小，</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只有 </a:t>
            </a:r>
            <a:r>
              <a:rPr kumimoji="0" lang="en-US" altLang="zh-CN"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8 </a:t>
            </a:r>
            <a:r>
              <a:rPr kumimoji="0" lang="zh-CN" altLang="en-US" sz="19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个字节。</a:t>
            </a:r>
            <a:endParaRPr kumimoji="0" lang="zh-CN" altLang="en-US" sz="1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AutoShape 5"/>
          <p:cNvSpPr/>
          <p:nvPr/>
        </p:nvSpPr>
        <p:spPr>
          <a:xfrm>
            <a:off x="601663" y="1325563"/>
            <a:ext cx="8053387" cy="388937"/>
          </a:xfrm>
          <a:prstGeom prst="roundRect">
            <a:avLst>
              <a:gd name="adj" fmla="val 16667"/>
            </a:avLst>
          </a:prstGeom>
          <a:solidFill>
            <a:srgbClr val="0089FA"/>
          </a:solidFill>
          <a:ln w="9525">
            <a:noFill/>
          </a:ln>
        </p:spPr>
        <p:txBody>
          <a:bodyPr wrap="none" anchor="ctr" anchorCtr="0"/>
          <a:p>
            <a:pPr>
              <a:buNone/>
            </a:pPr>
            <a:endParaRPr lang="zh-CN" altLang="en-US" dirty="0">
              <a:latin typeface="Tahoma" panose="020B0604030504040204" pitchFamily="34" charset="0"/>
            </a:endParaRPr>
          </a:p>
        </p:txBody>
      </p:sp>
      <p:sp>
        <p:nvSpPr>
          <p:cNvPr id="146435" name="Rectangle 6"/>
          <p:cNvSpPr/>
          <p:nvPr/>
        </p:nvSpPr>
        <p:spPr>
          <a:xfrm>
            <a:off x="3305175" y="1282700"/>
            <a:ext cx="2498725" cy="461963"/>
          </a:xfrm>
          <a:prstGeom prst="rect">
            <a:avLst/>
          </a:prstGeom>
          <a:noFill/>
          <a:ln w="9525">
            <a:noFill/>
          </a:ln>
        </p:spPr>
        <p:txBody>
          <a:bodyPr wrap="none">
            <a:spAutoFit/>
          </a:bodyPr>
          <a:p>
            <a:pPr algn="ctr">
              <a:buNone/>
            </a:pPr>
            <a:r>
              <a:rPr lang="en-US" altLang="zh-CN" sz="2400" b="1" dirty="0">
                <a:solidFill>
                  <a:schemeClr val="bg1"/>
                </a:solidFill>
                <a:latin typeface="微软雅黑" panose="020B0503020204020204" pitchFamily="34" charset="-122"/>
                <a:ea typeface="微软雅黑" panose="020B0503020204020204" pitchFamily="34" charset="-122"/>
              </a:rPr>
              <a:t>UDP </a:t>
            </a:r>
            <a:r>
              <a:rPr lang="zh-CN" altLang="en-US" sz="2400" b="1" dirty="0">
                <a:solidFill>
                  <a:schemeClr val="bg1"/>
                </a:solidFill>
                <a:latin typeface="微软雅黑" panose="020B0503020204020204" pitchFamily="34" charset="-122"/>
                <a:ea typeface="微软雅黑" panose="020B0503020204020204" pitchFamily="34" charset="-122"/>
              </a:rPr>
              <a:t>的首部格式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45144" y="1909166"/>
            <a:ext cx="8053711" cy="23470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1176338" y="4240213"/>
            <a:ext cx="7173912" cy="1323975"/>
          </a:xfrm>
          <a:prstGeom prst="rect">
            <a:avLst/>
          </a:prstGeom>
          <a:noFill/>
          <a:ln w="9525">
            <a:noFill/>
          </a:ln>
        </p:spPr>
        <p:txBody>
          <a:bodyPr>
            <a:spAutoFit/>
          </a:bodyPr>
          <a:p>
            <a:pPr>
              <a:lnSpc>
                <a:spcPts val="2400"/>
              </a:lnSpc>
              <a:buNone/>
            </a:pPr>
            <a:r>
              <a:rPr lang="en-US" altLang="zh-CN" sz="1600" b="1" dirty="0">
                <a:solidFill>
                  <a:srgbClr val="0000FF"/>
                </a:solidFill>
                <a:latin typeface="微软雅黑" panose="020B0503020204020204" pitchFamily="34" charset="-122"/>
                <a:ea typeface="微软雅黑" panose="020B0503020204020204" pitchFamily="34" charset="-122"/>
              </a:rPr>
              <a:t>(1) </a:t>
            </a:r>
            <a:r>
              <a:rPr lang="zh-CN" altLang="en-US" sz="1600" b="1" dirty="0">
                <a:solidFill>
                  <a:srgbClr val="0000FF"/>
                </a:solidFill>
                <a:latin typeface="微软雅黑" panose="020B0503020204020204" pitchFamily="34" charset="-122"/>
                <a:ea typeface="微软雅黑" panose="020B0503020204020204" pitchFamily="34" charset="-122"/>
              </a:rPr>
              <a:t>源端口：</a:t>
            </a:r>
            <a:r>
              <a:rPr lang="zh-CN" altLang="en-US" sz="1600" b="1" dirty="0">
                <a:latin typeface="微软雅黑" panose="020B0503020204020204" pitchFamily="34" charset="-122"/>
                <a:ea typeface="微软雅黑" panose="020B0503020204020204" pitchFamily="34" charset="-122"/>
              </a:rPr>
              <a:t>源端口号。在需要对方回信时选用。不需要时可用全 </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目的端口：</a:t>
            </a:r>
            <a:r>
              <a:rPr lang="zh-CN" altLang="en-US" sz="1600" b="1" dirty="0">
                <a:latin typeface="微软雅黑" panose="020B0503020204020204" pitchFamily="34" charset="-122"/>
                <a:ea typeface="微软雅黑" panose="020B0503020204020204" pitchFamily="34" charset="-122"/>
              </a:rPr>
              <a:t>目的端口号。终点交付报文时必须使用。</a:t>
            </a:r>
            <a:endParaRPr lang="zh-CN" altLang="en-US"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长度：</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用户数据报的长度，其最小值是 </a:t>
            </a:r>
            <a:r>
              <a:rPr lang="en-US" altLang="zh-CN" sz="1600" b="1" dirty="0">
                <a:latin typeface="微软雅黑" panose="020B0503020204020204" pitchFamily="34" charset="-122"/>
                <a:ea typeface="微软雅黑" panose="020B0503020204020204" pitchFamily="34" charset="-122"/>
              </a:rPr>
              <a:t>8</a:t>
            </a:r>
            <a:r>
              <a:rPr lang="zh-CN" altLang="en-US" sz="1600" b="1" dirty="0">
                <a:latin typeface="微软雅黑" panose="020B0503020204020204" pitchFamily="34" charset="-122"/>
                <a:ea typeface="微软雅黑" panose="020B0503020204020204" pitchFamily="34" charset="-122"/>
              </a:rPr>
              <a:t>（仅有首部）。</a:t>
            </a:r>
            <a:endParaRPr lang="zh-CN" altLang="en-US" sz="1600" b="1" dirty="0">
              <a:latin typeface="微软雅黑" panose="020B0503020204020204" pitchFamily="34" charset="-122"/>
              <a:ea typeface="微软雅黑" panose="020B0503020204020204" pitchFamily="34" charset="-122"/>
            </a:endParaRPr>
          </a:p>
          <a:p>
            <a:pPr>
              <a:lnSpc>
                <a:spcPts val="2400"/>
              </a:lnSpc>
              <a:buNone/>
            </a:pPr>
            <a:r>
              <a:rPr lang="en-US" altLang="zh-CN" sz="1600" b="1" dirty="0">
                <a:solidFill>
                  <a:srgbClr val="0000FF"/>
                </a:solidFill>
                <a:latin typeface="微软雅黑" panose="020B0503020204020204" pitchFamily="34" charset="-122"/>
                <a:ea typeface="微软雅黑" panose="020B0503020204020204" pitchFamily="34" charset="-122"/>
              </a:rPr>
              <a:t>(4) </a:t>
            </a:r>
            <a:r>
              <a:rPr lang="zh-CN" altLang="en-US" sz="1600" b="1" dirty="0">
                <a:solidFill>
                  <a:srgbClr val="0000FF"/>
                </a:solidFill>
                <a:latin typeface="微软雅黑" panose="020B0503020204020204" pitchFamily="34" charset="-122"/>
                <a:ea typeface="微软雅黑" panose="020B0503020204020204" pitchFamily="34" charset="-122"/>
              </a:rPr>
              <a:t>检验和：</a:t>
            </a:r>
            <a:r>
              <a:rPr lang="zh-CN" altLang="en-US" sz="1600" b="1" dirty="0">
                <a:latin typeface="微软雅黑" panose="020B0503020204020204" pitchFamily="34" charset="-122"/>
                <a:ea typeface="微软雅黑" panose="020B0503020204020204" pitchFamily="34" charset="-122"/>
              </a:rPr>
              <a:t>检测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用户数据报在传输中是否有错。有错就丢弃。</a:t>
            </a:r>
            <a:endParaRPr lang="zh-CN" altLang="en-US" sz="160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1624013" y="1997075"/>
            <a:ext cx="6624637" cy="917575"/>
            <a:chOff x="1624570" y="1139493"/>
            <a:chExt cx="6624517" cy="918285"/>
          </a:xfrm>
        </p:grpSpPr>
        <p:grpSp>
          <p:nvGrpSpPr>
            <p:cNvPr id="146457" name="组合 5"/>
            <p:cNvGrpSpPr/>
            <p:nvPr/>
          </p:nvGrpSpPr>
          <p:grpSpPr>
            <a:xfrm>
              <a:off x="2091658" y="1139493"/>
              <a:ext cx="6157429" cy="918285"/>
              <a:chOff x="2091658" y="1139493"/>
              <a:chExt cx="6157429" cy="918285"/>
            </a:xfrm>
          </p:grpSpPr>
          <p:sp>
            <p:nvSpPr>
              <p:cNvPr id="146459" name="Freeform 3"/>
              <p:cNvSpPr/>
              <p:nvPr/>
            </p:nvSpPr>
            <p:spPr>
              <a:xfrm>
                <a:off x="2091658" y="1670941"/>
                <a:ext cx="3283840" cy="386837"/>
              </a:xfrm>
              <a:custGeom>
                <a:avLst/>
                <a:gdLst/>
                <a:ahLst/>
                <a:cxnLst>
                  <a:cxn ang="0">
                    <a:pos x="0" y="0"/>
                  </a:cxn>
                  <a:cxn ang="0">
                    <a:pos x="3283840" y="0"/>
                  </a:cxn>
                  <a:cxn ang="0">
                    <a:pos x="1199237" y="386837"/>
                  </a:cxn>
                  <a:cxn ang="0">
                    <a:pos x="389246" y="375624"/>
                  </a:cxn>
                  <a:cxn ang="0">
                    <a:pos x="0" y="0"/>
                  </a:cxn>
                </a:cxnLst>
                <a:pathLst>
                  <a:path w="2919" h="276">
                    <a:moveTo>
                      <a:pt x="0" y="0"/>
                    </a:moveTo>
                    <a:lnTo>
                      <a:pt x="2919" y="0"/>
                    </a:lnTo>
                    <a:lnTo>
                      <a:pt x="1066" y="276"/>
                    </a:lnTo>
                    <a:lnTo>
                      <a:pt x="346" y="268"/>
                    </a:lnTo>
                    <a:lnTo>
                      <a:pt x="0" y="0"/>
                    </a:lnTo>
                    <a:close/>
                  </a:path>
                </a:pathLst>
              </a:custGeom>
              <a:gradFill rotWithShape="1">
                <a:gsLst>
                  <a:gs pos="0">
                    <a:srgbClr val="00FFFF">
                      <a:alpha val="100000"/>
                    </a:srgbClr>
                  </a:gs>
                  <a:gs pos="84000">
                    <a:srgbClr val="FF99FF">
                      <a:alpha val="100000"/>
                    </a:srgbClr>
                  </a:gs>
                </a:gsLst>
                <a:lin ang="5400000" scaled="1"/>
                <a:tileRect/>
              </a:gradFill>
              <a:ln w="9525">
                <a:noFill/>
              </a:ln>
            </p:spPr>
            <p:txBody>
              <a:bodyPr/>
              <a:p>
                <a:endParaRPr lang="zh-CN" altLang="en-US"/>
              </a:p>
            </p:txBody>
          </p:sp>
          <p:sp>
            <p:nvSpPr>
              <p:cNvPr id="146460" name="Rectangle 8"/>
              <p:cNvSpPr/>
              <p:nvPr/>
            </p:nvSpPr>
            <p:spPr>
              <a:xfrm>
                <a:off x="2091658" y="1365241"/>
                <a:ext cx="3283840" cy="299074"/>
              </a:xfrm>
              <a:prstGeom prst="rect">
                <a:avLst/>
              </a:prstGeom>
              <a:solidFill>
                <a:srgbClr val="00FFFF"/>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61" name="Line 10"/>
              <p:cNvSpPr/>
              <p:nvPr/>
            </p:nvSpPr>
            <p:spPr>
              <a:xfrm>
                <a:off x="2912899" y="1365241"/>
                <a:ext cx="1124" cy="299074"/>
              </a:xfrm>
              <a:prstGeom prst="line">
                <a:avLst/>
              </a:prstGeom>
              <a:ln w="9525" cap="flat" cmpd="sng">
                <a:solidFill>
                  <a:schemeClr val="tx1"/>
                </a:solidFill>
                <a:prstDash val="solid"/>
                <a:headEnd type="none" w="med" len="med"/>
                <a:tailEnd type="none" w="med" len="med"/>
              </a:ln>
            </p:spPr>
          </p:sp>
          <p:sp>
            <p:nvSpPr>
              <p:cNvPr id="146462" name="Line 13"/>
              <p:cNvSpPr/>
              <p:nvPr/>
            </p:nvSpPr>
            <p:spPr>
              <a:xfrm>
                <a:off x="3733015" y="1365241"/>
                <a:ext cx="2250" cy="299074"/>
              </a:xfrm>
              <a:prstGeom prst="line">
                <a:avLst/>
              </a:prstGeom>
              <a:ln w="9525" cap="flat" cmpd="sng">
                <a:solidFill>
                  <a:schemeClr val="tx1"/>
                </a:solidFill>
                <a:prstDash val="solid"/>
                <a:headEnd type="none" w="med" len="med"/>
                <a:tailEnd type="none" w="med" len="med"/>
              </a:ln>
            </p:spPr>
          </p:sp>
          <p:sp>
            <p:nvSpPr>
              <p:cNvPr id="146463" name="Line 14"/>
              <p:cNvSpPr/>
              <p:nvPr/>
            </p:nvSpPr>
            <p:spPr>
              <a:xfrm>
                <a:off x="4554256" y="1365241"/>
                <a:ext cx="1125" cy="299074"/>
              </a:xfrm>
              <a:prstGeom prst="line">
                <a:avLst/>
              </a:prstGeom>
              <a:ln w="9525" cap="flat" cmpd="sng">
                <a:solidFill>
                  <a:schemeClr val="tx1"/>
                </a:solidFill>
                <a:prstDash val="solid"/>
                <a:headEnd type="none" w="med" len="med"/>
                <a:tailEnd type="none" w="med" len="med"/>
              </a:ln>
            </p:spPr>
          </p:sp>
          <p:sp>
            <p:nvSpPr>
              <p:cNvPr id="146464" name="Text Box 17"/>
              <p:cNvSpPr txBox="1"/>
              <p:nvPr/>
            </p:nvSpPr>
            <p:spPr>
              <a:xfrm>
                <a:off x="2099533" y="1363164"/>
                <a:ext cx="723275" cy="307777"/>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源端口</a:t>
                </a:r>
                <a:endParaRPr lang="zh-CN" altLang="en-US" sz="1400" b="1" dirty="0">
                  <a:latin typeface="微软雅黑" panose="020B0503020204020204" pitchFamily="34" charset="-122"/>
                  <a:ea typeface="微软雅黑" panose="020B0503020204020204" pitchFamily="34" charset="-122"/>
                </a:endParaRPr>
              </a:p>
            </p:txBody>
          </p:sp>
          <p:sp>
            <p:nvSpPr>
              <p:cNvPr id="146465" name="Text Box 18"/>
              <p:cNvSpPr txBox="1"/>
              <p:nvPr/>
            </p:nvSpPr>
            <p:spPr>
              <a:xfrm>
                <a:off x="2871274" y="1363164"/>
                <a:ext cx="902811" cy="307777"/>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目的端口</a:t>
                </a:r>
                <a:endParaRPr lang="zh-CN" altLang="en-US" sz="1400" b="1" dirty="0">
                  <a:latin typeface="微软雅黑" panose="020B0503020204020204" pitchFamily="34" charset="-122"/>
                  <a:ea typeface="微软雅黑" panose="020B0503020204020204" pitchFamily="34" charset="-122"/>
                </a:endParaRPr>
              </a:p>
            </p:txBody>
          </p:sp>
          <p:sp>
            <p:nvSpPr>
              <p:cNvPr id="146466" name="Text Box 19"/>
              <p:cNvSpPr txBox="1"/>
              <p:nvPr/>
            </p:nvSpPr>
            <p:spPr>
              <a:xfrm>
                <a:off x="3817389" y="1362126"/>
                <a:ext cx="649537" cy="307777"/>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长  度</a:t>
                </a:r>
                <a:endParaRPr lang="zh-CN" altLang="en-US" sz="1400" b="1" dirty="0">
                  <a:latin typeface="微软雅黑" panose="020B0503020204020204" pitchFamily="34" charset="-122"/>
                  <a:ea typeface="微软雅黑" panose="020B0503020204020204" pitchFamily="34" charset="-122"/>
                </a:endParaRPr>
              </a:p>
            </p:txBody>
          </p:sp>
          <p:sp>
            <p:nvSpPr>
              <p:cNvPr id="146467" name="Text Box 20"/>
              <p:cNvSpPr txBox="1"/>
              <p:nvPr/>
            </p:nvSpPr>
            <p:spPr>
              <a:xfrm>
                <a:off x="4628505" y="1363164"/>
                <a:ext cx="723275" cy="307777"/>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检验和</a:t>
                </a:r>
                <a:endParaRPr lang="zh-CN" altLang="en-US" sz="1400" b="1" dirty="0">
                  <a:latin typeface="微软雅黑" panose="020B0503020204020204" pitchFamily="34" charset="-122"/>
                  <a:ea typeface="微软雅黑" panose="020B0503020204020204" pitchFamily="34" charset="-122"/>
                </a:endParaRPr>
              </a:p>
            </p:txBody>
          </p:sp>
          <p:sp>
            <p:nvSpPr>
              <p:cNvPr id="146468" name="Text Box 41"/>
              <p:cNvSpPr txBox="1"/>
              <p:nvPr/>
            </p:nvSpPr>
            <p:spPr>
              <a:xfrm>
                <a:off x="2367421" y="1139493"/>
                <a:ext cx="279243" cy="276999"/>
              </a:xfrm>
              <a:prstGeom prst="rect">
                <a:avLst/>
              </a:prstGeom>
              <a:noFill/>
              <a:ln w="9525">
                <a:noFill/>
              </a:ln>
            </p:spPr>
            <p:txBody>
              <a:bodyPr wrap="none">
                <a:spAutoFit/>
              </a:bodyPr>
              <a:p>
                <a:pPr algn="ctr">
                  <a:buNone/>
                </a:pPr>
                <a:r>
                  <a:rPr lang="en-US" altLang="zh-CN" sz="1200" b="1" dirty="0">
                    <a:solidFill>
                      <a:srgbClr val="000099"/>
                    </a:solidFill>
                    <a:latin typeface="微软雅黑" panose="020B0503020204020204" pitchFamily="34" charset="-122"/>
                    <a:ea typeface="微软雅黑" panose="020B0503020204020204" pitchFamily="34" charset="-122"/>
                  </a:rPr>
                  <a:t>2</a:t>
                </a:r>
                <a:endParaRPr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6469" name="Text Box 42"/>
              <p:cNvSpPr txBox="1"/>
              <p:nvPr/>
            </p:nvSpPr>
            <p:spPr>
              <a:xfrm>
                <a:off x="3235911" y="1139493"/>
                <a:ext cx="279243" cy="276999"/>
              </a:xfrm>
              <a:prstGeom prst="rect">
                <a:avLst/>
              </a:prstGeom>
              <a:noFill/>
              <a:ln w="9525">
                <a:noFill/>
              </a:ln>
            </p:spPr>
            <p:txBody>
              <a:bodyPr wrap="none">
                <a:spAutoFit/>
              </a:bodyPr>
              <a:p>
                <a:pPr algn="ctr">
                  <a:buNone/>
                </a:pPr>
                <a:r>
                  <a:rPr lang="en-US" altLang="zh-CN" sz="1200" b="1" dirty="0">
                    <a:solidFill>
                      <a:srgbClr val="000099"/>
                    </a:solidFill>
                    <a:latin typeface="微软雅黑" panose="020B0503020204020204" pitchFamily="34" charset="-122"/>
                    <a:ea typeface="微软雅黑" panose="020B0503020204020204" pitchFamily="34" charset="-122"/>
                  </a:rPr>
                  <a:t>2</a:t>
                </a:r>
                <a:endParaRPr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6470" name="Text Box 43"/>
              <p:cNvSpPr txBox="1"/>
              <p:nvPr/>
            </p:nvSpPr>
            <p:spPr>
              <a:xfrm>
                <a:off x="3994153" y="1139493"/>
                <a:ext cx="279243" cy="276999"/>
              </a:xfrm>
              <a:prstGeom prst="rect">
                <a:avLst/>
              </a:prstGeom>
              <a:noFill/>
              <a:ln w="9525">
                <a:noFill/>
              </a:ln>
            </p:spPr>
            <p:txBody>
              <a:bodyPr wrap="none">
                <a:spAutoFit/>
              </a:bodyPr>
              <a:p>
                <a:pPr algn="ctr">
                  <a:buNone/>
                </a:pPr>
                <a:r>
                  <a:rPr lang="en-US" altLang="zh-CN" sz="1200" b="1" dirty="0">
                    <a:solidFill>
                      <a:srgbClr val="000099"/>
                    </a:solidFill>
                    <a:latin typeface="微软雅黑" panose="020B0503020204020204" pitchFamily="34" charset="-122"/>
                    <a:ea typeface="微软雅黑" panose="020B0503020204020204" pitchFamily="34" charset="-122"/>
                  </a:rPr>
                  <a:t>2</a:t>
                </a:r>
                <a:endParaRPr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6471" name="Text Box 44"/>
              <p:cNvSpPr txBox="1"/>
              <p:nvPr/>
            </p:nvSpPr>
            <p:spPr>
              <a:xfrm>
                <a:off x="4857018" y="1139493"/>
                <a:ext cx="279243" cy="276999"/>
              </a:xfrm>
              <a:prstGeom prst="rect">
                <a:avLst/>
              </a:prstGeom>
              <a:noFill/>
              <a:ln w="9525">
                <a:noFill/>
              </a:ln>
            </p:spPr>
            <p:txBody>
              <a:bodyPr wrap="none">
                <a:spAutoFit/>
              </a:bodyPr>
              <a:p>
                <a:pPr algn="ctr">
                  <a:buNone/>
                </a:pPr>
                <a:r>
                  <a:rPr lang="en-US" altLang="zh-CN" sz="1200" b="1" dirty="0">
                    <a:solidFill>
                      <a:srgbClr val="000099"/>
                    </a:solidFill>
                    <a:latin typeface="微软雅黑" panose="020B0503020204020204" pitchFamily="34" charset="-122"/>
                    <a:ea typeface="微软雅黑" panose="020B0503020204020204" pitchFamily="34" charset="-122"/>
                  </a:rPr>
                  <a:t>2</a:t>
                </a:r>
                <a:endParaRPr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6472" name="矩形 4"/>
              <p:cNvSpPr/>
              <p:nvPr/>
            </p:nvSpPr>
            <p:spPr>
              <a:xfrm>
                <a:off x="5438833" y="1203915"/>
                <a:ext cx="2810254" cy="566309"/>
              </a:xfrm>
              <a:prstGeom prst="rect">
                <a:avLst/>
              </a:prstGeom>
              <a:noFill/>
              <a:ln w="9525">
                <a:noFill/>
              </a:ln>
            </p:spPr>
            <p:txBody>
              <a:bodyPr>
                <a:spAutoFit/>
              </a:bodyPr>
              <a:p>
                <a:pPr>
                  <a:lnSpc>
                    <a:spcPct val="110000"/>
                  </a:lnSpc>
                  <a:buNone/>
                </a:pPr>
                <a:r>
                  <a:rPr lang="zh-CN" altLang="en-US" sz="1400" b="1" dirty="0">
                    <a:latin typeface="微软雅黑" panose="020B0503020204020204" pitchFamily="34" charset="-122"/>
                    <a:ea typeface="微软雅黑" panose="020B0503020204020204" pitchFamily="34" charset="-122"/>
                  </a:rPr>
                  <a:t>首部字段：</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个字节，</a:t>
                </a:r>
                <a:r>
                  <a:rPr lang="en-US" altLang="zh-CN" sz="1400" b="1" dirty="0">
                    <a:latin typeface="微软雅黑" panose="020B0503020204020204" pitchFamily="34" charset="-122"/>
                    <a:ea typeface="微软雅黑" panose="020B0503020204020204" pitchFamily="34" charset="-122"/>
                  </a:rPr>
                  <a:t>4 </a:t>
                </a:r>
                <a:r>
                  <a:rPr lang="zh-CN" altLang="en-US" sz="1400" b="1" dirty="0">
                    <a:latin typeface="微软雅黑" panose="020B0503020204020204" pitchFamily="34" charset="-122"/>
                    <a:ea typeface="微软雅黑" panose="020B0503020204020204" pitchFamily="34" charset="-122"/>
                  </a:rPr>
                  <a:t>个字段，每个字段为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 </a:t>
                </a:r>
                <a:endParaRPr lang="zh-CN" altLang="en-US" sz="1400" b="1" dirty="0">
                  <a:latin typeface="微软雅黑" panose="020B0503020204020204" pitchFamily="34" charset="-122"/>
                  <a:ea typeface="微软雅黑" panose="020B0503020204020204" pitchFamily="34" charset="-122"/>
                </a:endParaRPr>
              </a:p>
            </p:txBody>
          </p:sp>
        </p:grpSp>
        <p:sp>
          <p:nvSpPr>
            <p:cNvPr id="146458" name="Text Box 34"/>
            <p:cNvSpPr txBox="1"/>
            <p:nvPr/>
          </p:nvSpPr>
          <p:spPr>
            <a:xfrm>
              <a:off x="1624570" y="1156743"/>
              <a:ext cx="492443" cy="276999"/>
            </a:xfrm>
            <a:prstGeom prst="rect">
              <a:avLst/>
            </a:prstGeom>
            <a:noFill/>
            <a:ln w="9525">
              <a:noFill/>
            </a:ln>
          </p:spPr>
          <p:txBody>
            <a:bodyPr wrap="none">
              <a:spAutoFit/>
            </a:bodyPr>
            <a:p>
              <a:pPr>
                <a:buNone/>
              </a:pPr>
              <a:r>
                <a:rPr lang="zh-CN" altLang="en-US" sz="1200" b="1" dirty="0">
                  <a:solidFill>
                    <a:srgbClr val="000099"/>
                  </a:solidFill>
                  <a:latin typeface="微软雅黑" panose="020B0503020204020204" pitchFamily="34" charset="-122"/>
                  <a:ea typeface="微软雅黑" panose="020B0503020204020204" pitchFamily="34" charset="-122"/>
                </a:rPr>
                <a:t>字节</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grpSp>
      <p:sp>
        <p:nvSpPr>
          <p:cNvPr id="59" name="Rectangle 4"/>
          <p:cNvSpPr>
            <a:spLocks noChangeArrowheads="1"/>
          </p:cNvSpPr>
          <p:nvPr/>
        </p:nvSpPr>
        <p:spPr bwMode="auto">
          <a:xfrm>
            <a:off x="2500313" y="3190875"/>
            <a:ext cx="3868738" cy="422275"/>
          </a:xfrm>
          <a:prstGeom prst="rect">
            <a:avLst/>
          </a:prstGeom>
          <a:gradFill flip="none" rotWithShape="1">
            <a:gsLst>
              <a:gs pos="100000">
                <a:srgbClr val="00B0F0"/>
              </a:gs>
              <a:gs pos="0">
                <a:srgbClr val="00FFFF"/>
              </a:gs>
            </a:gsLst>
            <a:lin ang="16200000" scaled="1"/>
            <a:tileRect/>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46442" name="Rectangle 2"/>
          <p:cNvSpPr/>
          <p:nvPr/>
        </p:nvSpPr>
        <p:spPr>
          <a:xfrm>
            <a:off x="1731963" y="3505200"/>
            <a:ext cx="765175" cy="300038"/>
          </a:xfrm>
          <a:prstGeom prst="rect">
            <a:avLst/>
          </a:prstGeom>
          <a:solidFill>
            <a:srgbClr val="0000FF"/>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43" name="AutoShape 6"/>
          <p:cNvSpPr/>
          <p:nvPr/>
        </p:nvSpPr>
        <p:spPr>
          <a:xfrm>
            <a:off x="1166813" y="3565525"/>
            <a:ext cx="565150" cy="188913"/>
          </a:xfrm>
          <a:prstGeom prst="leftArrow">
            <a:avLst>
              <a:gd name="adj1" fmla="val 50000"/>
              <a:gd name="adj2" fmla="val 69041"/>
            </a:avLst>
          </a:prstGeom>
          <a:solidFill>
            <a:srgbClr val="FF00FF"/>
          </a:solidFill>
          <a:ln w="1270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44" name="Rectangle 9"/>
          <p:cNvSpPr/>
          <p:nvPr/>
        </p:nvSpPr>
        <p:spPr>
          <a:xfrm>
            <a:off x="2497138" y="3508375"/>
            <a:ext cx="3878262" cy="298450"/>
          </a:xfrm>
          <a:prstGeom prst="rect">
            <a:avLst/>
          </a:prstGeom>
          <a:solidFill>
            <a:srgbClr val="00FFFF"/>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45" name="Text Box 21"/>
          <p:cNvSpPr txBox="1"/>
          <p:nvPr/>
        </p:nvSpPr>
        <p:spPr>
          <a:xfrm>
            <a:off x="3971925" y="3498850"/>
            <a:ext cx="1019175"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数         据</a:t>
            </a:r>
            <a:endParaRPr lang="zh-CN" altLang="en-US" sz="1400" b="1" dirty="0">
              <a:latin typeface="微软雅黑" panose="020B0503020204020204" pitchFamily="34" charset="-122"/>
              <a:ea typeface="微软雅黑" panose="020B0503020204020204" pitchFamily="34" charset="-122"/>
            </a:endParaRPr>
          </a:p>
        </p:txBody>
      </p:sp>
      <p:sp>
        <p:nvSpPr>
          <p:cNvPr id="146446" name="Text Box 22"/>
          <p:cNvSpPr txBox="1"/>
          <p:nvPr/>
        </p:nvSpPr>
        <p:spPr>
          <a:xfrm>
            <a:off x="1806575" y="3498850"/>
            <a:ext cx="649288" cy="307975"/>
          </a:xfrm>
          <a:prstGeom prst="rect">
            <a:avLst/>
          </a:prstGeom>
          <a:noFill/>
          <a:ln w="9525">
            <a:noFill/>
          </a:ln>
        </p:spPr>
        <p:txBody>
          <a:bodyPr wrap="none">
            <a:spAutoFit/>
          </a:bodyPr>
          <a:p>
            <a:pPr>
              <a:buNone/>
            </a:pPr>
            <a:r>
              <a:rPr lang="zh-CN" altLang="en-US" sz="1400" b="1" dirty="0">
                <a:solidFill>
                  <a:schemeClr val="bg1"/>
                </a:solidFill>
                <a:latin typeface="微软雅黑" panose="020B0503020204020204" pitchFamily="34" charset="-122"/>
                <a:ea typeface="微软雅黑" panose="020B0503020204020204" pitchFamily="34" charset="-122"/>
              </a:rPr>
              <a:t>首  部</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6447" name="Line 31"/>
          <p:cNvSpPr/>
          <p:nvPr/>
        </p:nvSpPr>
        <p:spPr>
          <a:xfrm>
            <a:off x="1701800" y="3956050"/>
            <a:ext cx="4673600" cy="0"/>
          </a:xfrm>
          <a:prstGeom prst="line">
            <a:avLst/>
          </a:prstGeom>
          <a:ln w="19050" cap="flat" cmpd="sng">
            <a:solidFill>
              <a:srgbClr val="0000FF"/>
            </a:solidFill>
            <a:prstDash val="solid"/>
            <a:headEnd type="triangle" w="med" len="lg"/>
            <a:tailEnd type="triangle" w="med" len="lg"/>
          </a:ln>
        </p:spPr>
      </p:sp>
      <p:sp>
        <p:nvSpPr>
          <p:cNvPr id="146448" name="Rectangle 32"/>
          <p:cNvSpPr/>
          <p:nvPr/>
        </p:nvSpPr>
        <p:spPr>
          <a:xfrm>
            <a:off x="3533775" y="3856038"/>
            <a:ext cx="830263" cy="190500"/>
          </a:xfrm>
          <a:prstGeom prst="rect">
            <a:avLst/>
          </a:prstGeom>
          <a:solidFill>
            <a:srgbClr val="C3E3F9"/>
          </a:solidFill>
          <a:ln w="9525">
            <a:noFill/>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49" name="Text Box 33"/>
          <p:cNvSpPr txBox="1"/>
          <p:nvPr/>
        </p:nvSpPr>
        <p:spPr>
          <a:xfrm>
            <a:off x="3546475" y="3816350"/>
            <a:ext cx="846138" cy="276225"/>
          </a:xfrm>
          <a:prstGeom prst="rect">
            <a:avLst/>
          </a:prstGeom>
          <a:solidFill>
            <a:srgbClr val="C3E3F9"/>
          </a:solidFill>
          <a:ln w="9525">
            <a:noFill/>
          </a:ln>
        </p:spPr>
        <p:txBody>
          <a:bodyPr wrap="none">
            <a:spAutoFit/>
          </a:bodyPr>
          <a:p>
            <a:pPr algn="ctr">
              <a:buNone/>
            </a:pPr>
            <a:r>
              <a:rPr lang="en-US" altLang="zh-CN" sz="1200" b="1" dirty="0">
                <a:solidFill>
                  <a:srgbClr val="0000FF"/>
                </a:solidFill>
                <a:latin typeface="微软雅黑" panose="020B0503020204020204" pitchFamily="34" charset="-122"/>
                <a:ea typeface="微软雅黑" panose="020B0503020204020204" pitchFamily="34" charset="-122"/>
              </a:rPr>
              <a:t>IP </a:t>
            </a:r>
            <a:r>
              <a:rPr lang="zh-CN" altLang="en-US" sz="1200" b="1" dirty="0">
                <a:solidFill>
                  <a:srgbClr val="0000FF"/>
                </a:solidFill>
                <a:latin typeface="微软雅黑" panose="020B0503020204020204" pitchFamily="34" charset="-122"/>
                <a:ea typeface="微软雅黑" panose="020B0503020204020204" pitchFamily="34" charset="-122"/>
              </a:rPr>
              <a:t>数据报</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46450" name="Text Box 46"/>
          <p:cNvSpPr txBox="1"/>
          <p:nvPr/>
        </p:nvSpPr>
        <p:spPr>
          <a:xfrm>
            <a:off x="781050" y="3813175"/>
            <a:ext cx="800100" cy="276225"/>
          </a:xfrm>
          <a:prstGeom prst="rect">
            <a:avLst/>
          </a:prstGeom>
          <a:noFill/>
          <a:ln w="9525">
            <a:noFill/>
          </a:ln>
        </p:spPr>
        <p:txBody>
          <a:bodyPr wrap="none">
            <a:spAutoFit/>
          </a:bodyPr>
          <a:p>
            <a:pPr algn="ctr">
              <a:buNone/>
            </a:pPr>
            <a:r>
              <a:rPr lang="zh-CN" altLang="en-US" sz="1200" b="1" dirty="0">
                <a:solidFill>
                  <a:srgbClr val="000099"/>
                </a:solidFill>
                <a:latin typeface="微软雅黑" panose="020B0503020204020204" pitchFamily="34" charset="-122"/>
                <a:ea typeface="微软雅黑" panose="020B0503020204020204" pitchFamily="34" charset="-122"/>
              </a:rPr>
              <a:t>发送在前</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6451" name="矩形 2"/>
          <p:cNvSpPr/>
          <p:nvPr/>
        </p:nvSpPr>
        <p:spPr>
          <a:xfrm>
            <a:off x="6345238" y="2857500"/>
            <a:ext cx="2257425" cy="633413"/>
          </a:xfrm>
          <a:prstGeom prst="rect">
            <a:avLst/>
          </a:prstGeom>
          <a:noFill/>
          <a:ln w="9525">
            <a:noFill/>
          </a:ln>
        </p:spPr>
        <p:txBody>
          <a:bodyPr>
            <a:spAutoFit/>
          </a:bodyPr>
          <a:p>
            <a:pPr>
              <a:lnSpc>
                <a:spcPct val="110000"/>
              </a:lnSpc>
              <a:buNone/>
            </a:pP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个字段：首部，数据。</a:t>
            </a:r>
            <a:endParaRPr lang="en-US" altLang="zh-CN" sz="1600" b="1" dirty="0">
              <a:latin typeface="微软雅黑" panose="020B0503020204020204" pitchFamily="34" charset="-122"/>
              <a:ea typeface="微软雅黑" panose="020B0503020204020204" pitchFamily="34" charset="-122"/>
            </a:endParaRPr>
          </a:p>
        </p:txBody>
      </p:sp>
      <p:sp>
        <p:nvSpPr>
          <p:cNvPr id="146452" name="Rectangle 4"/>
          <p:cNvSpPr/>
          <p:nvPr/>
        </p:nvSpPr>
        <p:spPr>
          <a:xfrm>
            <a:off x="2495550" y="2890838"/>
            <a:ext cx="766763" cy="300037"/>
          </a:xfrm>
          <a:prstGeom prst="rect">
            <a:avLst/>
          </a:prstGeom>
          <a:solidFill>
            <a:srgbClr val="CC00CC"/>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53" name="Rectangle 48"/>
          <p:cNvSpPr/>
          <p:nvPr/>
        </p:nvSpPr>
        <p:spPr>
          <a:xfrm>
            <a:off x="3262313" y="2890838"/>
            <a:ext cx="3113087" cy="300037"/>
          </a:xfrm>
          <a:prstGeom prst="rect">
            <a:avLst/>
          </a:prstGeom>
          <a:solidFill>
            <a:srgbClr val="66FF99"/>
          </a:solidFill>
          <a:ln w="19050" cap="flat" cmpd="sng">
            <a:solidFill>
              <a:schemeClr val="tx1"/>
            </a:solidFill>
            <a:prstDash val="solid"/>
            <a:miter/>
            <a:headEnd type="none" w="med" len="med"/>
            <a:tailEnd type="none" w="med" len="med"/>
          </a:ln>
        </p:spPr>
        <p:txBody>
          <a:bodyPr wrap="none" anchor="ctr" anchorCtr="0"/>
          <a:p>
            <a:pPr>
              <a:buNone/>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46454" name="Text Box 49"/>
          <p:cNvSpPr txBox="1"/>
          <p:nvPr/>
        </p:nvSpPr>
        <p:spPr>
          <a:xfrm>
            <a:off x="4364038" y="2882900"/>
            <a:ext cx="1020762" cy="307975"/>
          </a:xfrm>
          <a:prstGeom prst="rect">
            <a:avLst/>
          </a:prstGeom>
          <a:noFill/>
          <a:ln w="9525">
            <a:noFill/>
          </a:ln>
        </p:spPr>
        <p:txBody>
          <a:bodyPr wrap="none">
            <a:spAutoFit/>
          </a:bodyPr>
          <a:p>
            <a:pPr>
              <a:buNone/>
            </a:pPr>
            <a:r>
              <a:rPr lang="zh-CN" altLang="en-US" sz="1400" b="1" dirty="0">
                <a:latin typeface="微软雅黑" panose="020B0503020204020204" pitchFamily="34" charset="-122"/>
                <a:ea typeface="微软雅黑" panose="020B0503020204020204" pitchFamily="34" charset="-122"/>
              </a:rPr>
              <a:t>数         据</a:t>
            </a:r>
            <a:endParaRPr lang="zh-CN" altLang="en-US" sz="1400" b="1" dirty="0">
              <a:latin typeface="微软雅黑" panose="020B0503020204020204" pitchFamily="34" charset="-122"/>
              <a:ea typeface="微软雅黑" panose="020B0503020204020204" pitchFamily="34" charset="-122"/>
            </a:endParaRPr>
          </a:p>
        </p:txBody>
      </p:sp>
      <p:sp>
        <p:nvSpPr>
          <p:cNvPr id="146455" name="Text Box 50"/>
          <p:cNvSpPr txBox="1"/>
          <p:nvPr/>
        </p:nvSpPr>
        <p:spPr>
          <a:xfrm>
            <a:off x="2595563" y="2882900"/>
            <a:ext cx="650875" cy="307975"/>
          </a:xfrm>
          <a:prstGeom prst="rect">
            <a:avLst/>
          </a:prstGeom>
          <a:noFill/>
          <a:ln w="9525">
            <a:noFill/>
          </a:ln>
        </p:spPr>
        <p:txBody>
          <a:bodyPr wrap="none">
            <a:spAutoFit/>
          </a:bodyPr>
          <a:p>
            <a:pPr>
              <a:buNone/>
            </a:pPr>
            <a:r>
              <a:rPr lang="zh-CN" altLang="en-US" sz="1400" b="1" dirty="0">
                <a:solidFill>
                  <a:schemeClr val="bg1"/>
                </a:solidFill>
                <a:latin typeface="微软雅黑" panose="020B0503020204020204" pitchFamily="34" charset="-122"/>
                <a:ea typeface="微软雅黑" panose="020B0503020204020204" pitchFamily="34" charset="-122"/>
              </a:rPr>
              <a:t>首  部</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6456" name="Text Box 52"/>
          <p:cNvSpPr txBox="1"/>
          <p:nvPr/>
        </p:nvSpPr>
        <p:spPr>
          <a:xfrm>
            <a:off x="941388" y="2889250"/>
            <a:ext cx="1535112" cy="307975"/>
          </a:xfrm>
          <a:prstGeom prst="rect">
            <a:avLst/>
          </a:prstGeom>
          <a:noFill/>
          <a:ln w="9525">
            <a:noFill/>
          </a:ln>
        </p:spPr>
        <p:txBody>
          <a:bodyPr wrap="none">
            <a:spAutoFit/>
          </a:bodyPr>
          <a:p>
            <a:pPr algn="ctr">
              <a:buNone/>
            </a:pPr>
            <a:r>
              <a:rPr lang="en-US" altLang="zh-CN" sz="1400" b="1" dirty="0">
                <a:solidFill>
                  <a:srgbClr val="000099"/>
                </a:solidFill>
                <a:latin typeface="微软雅黑" panose="020B0503020204020204" pitchFamily="34" charset="-122"/>
                <a:ea typeface="微软雅黑" panose="020B0503020204020204" pitchFamily="34" charset="-122"/>
              </a:rPr>
              <a:t>UDP </a:t>
            </a:r>
            <a:r>
              <a:rPr lang="zh-CN" altLang="en-US" sz="1400" b="1" dirty="0">
                <a:solidFill>
                  <a:srgbClr val="000099"/>
                </a:solidFill>
                <a:latin typeface="微软雅黑" panose="020B0503020204020204" pitchFamily="34" charset="-122"/>
                <a:ea typeface="微软雅黑" panose="020B0503020204020204" pitchFamily="34" charset="-122"/>
              </a:rPr>
              <a:t>用户数据报</a:t>
            </a: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p:cNvSpPr>
          <p:nvPr>
            <p:ph type="title"/>
          </p:nvPr>
        </p:nvSpPr>
        <p:spPr>
          <a:ln/>
        </p:spPr>
        <p:txBody>
          <a:bodyPr vert="horz" wrap="square" lIns="91440" tIns="45720" rIns="91440" bIns="45720" anchor="b" anchorCtr="0"/>
          <a:p>
            <a:pPr eaLnBrk="1" hangingPunct="1"/>
            <a:r>
              <a:rPr lang="en-US" altLang="zh-CN" dirty="0"/>
              <a:t>3.5.2 TCP</a:t>
            </a:r>
            <a:r>
              <a:rPr lang="zh-CN" altLang="en-US" dirty="0"/>
              <a:t>协议</a:t>
            </a:r>
            <a:endParaRPr lang="zh-CN" altLang="en-US" dirty="0"/>
          </a:p>
        </p:txBody>
      </p:sp>
      <p:sp>
        <p:nvSpPr>
          <p:cNvPr id="53251" name="Rectangle 3"/>
          <p:cNvSpPr>
            <a:spLocks noGrp="1" noChangeArrowheads="1"/>
          </p:cNvSpPr>
          <p:nvPr>
            <p:ph idx="1"/>
          </p:nvPr>
        </p:nvSpPr>
        <p:spPr>
          <a:xfrm>
            <a:off x="539750" y="2060575"/>
            <a:ext cx="7772400" cy="4114800"/>
          </a:xfrm>
        </p:spPr>
        <p:txBody>
          <a:bodyPr vert="horz" wrap="square" lIns="91440" tIns="45720" rIns="91440" bIns="45720" numCol="1" anchor="t" anchorCtr="0" compatLnSpc="1"/>
          <a:lstStyle/>
          <a:p>
            <a:pPr marL="285750" marR="0" lvl="0" indent="-285750" algn="l" defTabSz="914400" rtl="0" eaLnBrk="1" fontAlgn="auto" latinLnBrk="0" hangingPunct="1">
              <a:lnSpc>
                <a:spcPts val="2800"/>
              </a:lnSpc>
              <a:spcBef>
                <a:spcPts val="0"/>
              </a:spcBef>
              <a:spcAft>
                <a:spcPts val="0"/>
              </a:spcAft>
              <a:buClr>
                <a:srgbClr val="0070C0"/>
              </a:buClr>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是</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面向连接</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的运输层协议。</a:t>
            </a:r>
            <a:endPar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ts val="2800"/>
              </a:lnSpc>
              <a:spcBef>
                <a:spcPts val="0"/>
              </a:spcBef>
              <a:spcAft>
                <a:spcPts val="0"/>
              </a:spcAft>
              <a:buClr>
                <a:srgbClr val="0070C0"/>
              </a:buClr>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每一条 </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连接</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只能有两个端点 </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(endpoint)</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，每一条 </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连接只能是</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点对点</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的（一对一）。 </a:t>
            </a:r>
            <a:endPar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ts val="2800"/>
              </a:lnSpc>
              <a:spcBef>
                <a:spcPts val="0"/>
              </a:spcBef>
              <a:spcAft>
                <a:spcPts val="0"/>
              </a:spcAft>
              <a:buClr>
                <a:srgbClr val="0070C0"/>
              </a:buClr>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提供</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可靠交付</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的服务。</a:t>
            </a:r>
            <a:endPar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ts val="2800"/>
              </a:lnSpc>
              <a:spcBef>
                <a:spcPts val="0"/>
              </a:spcBef>
              <a:spcAft>
                <a:spcPts val="0"/>
              </a:spcAft>
              <a:buClr>
                <a:srgbClr val="0070C0"/>
              </a:buClr>
              <a:buSzTx/>
              <a:buFont typeface="Wingdings" panose="05000000000000000000" pitchFamily="2" charset="2"/>
              <a:buChar char="l"/>
              <a:defRPr/>
            </a:pP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提供</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全双工</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通信。</a:t>
            </a:r>
            <a:endPar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ts val="2800"/>
              </a:lnSpc>
              <a:spcBef>
                <a:spcPts val="0"/>
              </a:spcBef>
              <a:spcAft>
                <a:spcPts val="0"/>
              </a:spcAft>
              <a:buClr>
                <a:srgbClr val="0070C0"/>
              </a:buClr>
              <a:buSzTx/>
              <a:buFont typeface="Wingdings" panose="05000000000000000000" pitchFamily="2" charset="2"/>
              <a:buChar char="l"/>
              <a:defRPr/>
            </a:pP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面向字节流</a:t>
            </a:r>
            <a:endPar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33730" marR="0" lvl="0" indent="-342900" algn="l" defTabSz="914400" rtl="0" eaLnBrk="1" fontAlgn="auto" latinLnBrk="0" hangingPunct="1">
              <a:lnSpc>
                <a:spcPts val="2800"/>
              </a:lnSpc>
              <a:spcBef>
                <a:spcPts val="0"/>
              </a:spcBef>
              <a:spcAft>
                <a:spcPts val="0"/>
              </a:spcAft>
              <a:buClr>
                <a:srgbClr val="7030A0"/>
              </a:buClr>
              <a:buSzTx/>
              <a:buFont typeface="+mj-lt"/>
              <a:buAutoNum type="arabicPeriod"/>
              <a:defRPr/>
            </a:pP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中的“流”</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(stream)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指的是流入或流出进程的</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字节序列。</a:t>
            </a:r>
            <a:endPar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33730" marR="0" lvl="0" indent="-342900" algn="l" defTabSz="914400" rtl="0" eaLnBrk="1" fontAlgn="auto" latinLnBrk="0" hangingPunct="1">
              <a:lnSpc>
                <a:spcPts val="2800"/>
              </a:lnSpc>
              <a:spcBef>
                <a:spcPts val="0"/>
              </a:spcBef>
              <a:spcAft>
                <a:spcPts val="0"/>
              </a:spcAft>
              <a:buClr>
                <a:srgbClr val="7030A0"/>
              </a:buClr>
              <a:buSzTx/>
              <a:buFont typeface="+mj-lt"/>
              <a:buAutoNum type="arabicPeriod"/>
              <a:defRPr/>
            </a:pP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面向字节流</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：虽然应用程序和 </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的交互是一次一个数据块，但 </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TCP </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把应用程序交下来的数据看成仅仅是一连串</a:t>
            </a:r>
            <a:r>
              <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无结构的字节流。</a:t>
            </a:r>
            <a:endParaRPr kumimoji="0" lang="zh-CN" altLang="en-US" sz="18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14816</Words>
  <Application>WPS 演示</Application>
  <PresentationFormat/>
  <Paragraphs>2059</Paragraphs>
  <Slides>103</Slides>
  <Notes>19</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103</vt:i4>
      </vt:variant>
    </vt:vector>
  </HeadingPairs>
  <TitlesOfParts>
    <vt:vector size="126" baseType="lpstr">
      <vt:lpstr>Arial</vt:lpstr>
      <vt:lpstr>宋体</vt:lpstr>
      <vt:lpstr>Wingdings</vt:lpstr>
      <vt:lpstr>Tahoma</vt:lpstr>
      <vt:lpstr>Times New Roman</vt:lpstr>
      <vt:lpstr>Calibri</vt:lpstr>
      <vt:lpstr>微软雅黑</vt:lpstr>
      <vt:lpstr>黑体</vt:lpstr>
      <vt:lpstr>ZapfDingbats</vt:lpstr>
      <vt:lpstr>仿宋_GB2312</vt:lpstr>
      <vt:lpstr>仿宋</vt:lpstr>
      <vt:lpstr>Arial Rounded MT Bold</vt:lpstr>
      <vt:lpstr>Symbol</vt:lpstr>
      <vt:lpstr>Arial Unicode MS</vt:lpstr>
      <vt:lpstr>Wingdings 2</vt:lpstr>
      <vt:lpstr>ZapfDingbats</vt:lpstr>
      <vt:lpstr>Arial Unicode MS</vt:lpstr>
      <vt:lpstr>Arial Unicode MS</vt:lpstr>
      <vt:lpstr>Blends</vt:lpstr>
      <vt:lpstr>Office 主题​​</vt:lpstr>
      <vt:lpstr>1_Office 主题​​</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分布式入侵检测系统的分析与设计</dc:title>
  <dc:creator>GF</dc:creator>
  <cp:lastModifiedBy>fffanun</cp:lastModifiedBy>
  <cp:revision>570</cp:revision>
  <dcterms:created xsi:type="dcterms:W3CDTF">2002-10-08T08:12:16Z</dcterms:created>
  <dcterms:modified xsi:type="dcterms:W3CDTF">2024-12-04T08:05:46Z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1365427A4DC1413A817E63725A680994_12</vt:lpwstr>
  </property>
  <property fmtid="{D5CDD505-2E9C-101B-9397-08002B2CF9AE}" pid="3" name="KSOProductBuildVer">
    <vt:lpwstr>2052-12.1.0.19302</vt:lpwstr>
  </property>
</Properties>
</file>