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48" r:id="rId2"/>
    <p:sldMasterId id="2147483680" r:id="rId3"/>
  </p:sldMasterIdLst>
  <p:notesMasterIdLst>
    <p:notesMasterId r:id="rId106"/>
  </p:notesMasterIdLst>
  <p:sldIdLst>
    <p:sldId id="257" r:id="rId4"/>
    <p:sldId id="428" r:id="rId5"/>
    <p:sldId id="256" r:id="rId6"/>
    <p:sldId id="340" r:id="rId7"/>
    <p:sldId id="341" r:id="rId8"/>
    <p:sldId id="429" r:id="rId9"/>
    <p:sldId id="430" r:id="rId10"/>
    <p:sldId id="431" r:id="rId11"/>
    <p:sldId id="260" r:id="rId12"/>
    <p:sldId id="342" r:id="rId13"/>
    <p:sldId id="343" r:id="rId14"/>
    <p:sldId id="345" r:id="rId15"/>
    <p:sldId id="346" r:id="rId16"/>
    <p:sldId id="347" r:id="rId17"/>
    <p:sldId id="438" r:id="rId18"/>
    <p:sldId id="439" r:id="rId19"/>
    <p:sldId id="348" r:id="rId20"/>
    <p:sldId id="349" r:id="rId21"/>
    <p:sldId id="350" r:id="rId22"/>
    <p:sldId id="353" r:id="rId23"/>
    <p:sldId id="354" r:id="rId24"/>
    <p:sldId id="355" r:id="rId25"/>
    <p:sldId id="434" r:id="rId26"/>
    <p:sldId id="436" r:id="rId27"/>
    <p:sldId id="437" r:id="rId28"/>
    <p:sldId id="358" r:id="rId29"/>
    <p:sldId id="440" r:id="rId30"/>
    <p:sldId id="441" r:id="rId31"/>
    <p:sldId id="442" r:id="rId32"/>
    <p:sldId id="443" r:id="rId33"/>
    <p:sldId id="444" r:id="rId34"/>
    <p:sldId id="359" r:id="rId35"/>
    <p:sldId id="360" r:id="rId36"/>
    <p:sldId id="361" r:id="rId37"/>
    <p:sldId id="362" r:id="rId38"/>
    <p:sldId id="363" r:id="rId39"/>
    <p:sldId id="364" r:id="rId40"/>
    <p:sldId id="281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427" r:id="rId49"/>
    <p:sldId id="375" r:id="rId50"/>
    <p:sldId id="376" r:id="rId51"/>
    <p:sldId id="377" r:id="rId52"/>
    <p:sldId id="378" r:id="rId53"/>
    <p:sldId id="379" r:id="rId54"/>
    <p:sldId id="380" r:id="rId55"/>
    <p:sldId id="381" r:id="rId56"/>
    <p:sldId id="382" r:id="rId57"/>
    <p:sldId id="383" r:id="rId58"/>
    <p:sldId id="384" r:id="rId59"/>
    <p:sldId id="385" r:id="rId60"/>
    <p:sldId id="386" r:id="rId61"/>
    <p:sldId id="387" r:id="rId62"/>
    <p:sldId id="388" r:id="rId63"/>
    <p:sldId id="390" r:id="rId64"/>
    <p:sldId id="391" r:id="rId65"/>
    <p:sldId id="445" r:id="rId66"/>
    <p:sldId id="392" r:id="rId67"/>
    <p:sldId id="297" r:id="rId68"/>
    <p:sldId id="298" r:id="rId69"/>
    <p:sldId id="393" r:id="rId70"/>
    <p:sldId id="394" r:id="rId71"/>
    <p:sldId id="395" r:id="rId72"/>
    <p:sldId id="396" r:id="rId73"/>
    <p:sldId id="397" r:id="rId74"/>
    <p:sldId id="398" r:id="rId75"/>
    <p:sldId id="399" r:id="rId76"/>
    <p:sldId id="400" r:id="rId77"/>
    <p:sldId id="401" r:id="rId78"/>
    <p:sldId id="402" r:id="rId79"/>
    <p:sldId id="403" r:id="rId80"/>
    <p:sldId id="404" r:id="rId81"/>
    <p:sldId id="405" r:id="rId82"/>
    <p:sldId id="406" r:id="rId83"/>
    <p:sldId id="448" r:id="rId84"/>
    <p:sldId id="407" r:id="rId85"/>
    <p:sldId id="408" r:id="rId86"/>
    <p:sldId id="446" r:id="rId87"/>
    <p:sldId id="409" r:id="rId88"/>
    <p:sldId id="447" r:id="rId89"/>
    <p:sldId id="410" r:id="rId90"/>
    <p:sldId id="411" r:id="rId91"/>
    <p:sldId id="412" r:id="rId92"/>
    <p:sldId id="320" r:id="rId93"/>
    <p:sldId id="413" r:id="rId94"/>
    <p:sldId id="414" r:id="rId95"/>
    <p:sldId id="415" r:id="rId96"/>
    <p:sldId id="416" r:id="rId97"/>
    <p:sldId id="417" r:id="rId98"/>
    <p:sldId id="418" r:id="rId99"/>
    <p:sldId id="419" r:id="rId100"/>
    <p:sldId id="420" r:id="rId101"/>
    <p:sldId id="421" r:id="rId102"/>
    <p:sldId id="422" r:id="rId103"/>
    <p:sldId id="423" r:id="rId104"/>
    <p:sldId id="424" r:id="rId105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107"/>
    </p:embeddedFont>
    <p:embeddedFont>
      <p:font typeface="Calibri" panose="020F0502020204030204" pitchFamily="34" charset="0"/>
      <p:regular r:id="rId108"/>
      <p:bold r:id="rId109"/>
      <p:italic r:id="rId110"/>
      <p:boldItalic r:id="rId111"/>
    </p:embeddedFont>
    <p:embeddedFont>
      <p:font typeface="Comic Sans MS" panose="030F0702030302020204" pitchFamily="66" charset="0"/>
      <p:regular r:id="rId112"/>
      <p:bold r:id="rId113"/>
      <p:italic r:id="rId114"/>
      <p:boldItalic r:id="rId115"/>
    </p:embeddedFont>
    <p:embeddedFont>
      <p:font typeface="微软雅黑" panose="020B0503020204020204" pitchFamily="34" charset="-122"/>
      <p:regular r:id="rId116"/>
      <p:bold r:id="rId1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D8F9"/>
    <a:srgbClr val="99FFCC"/>
    <a:srgbClr val="0000FF"/>
    <a:srgbClr val="000099"/>
    <a:srgbClr val="C3E3F9"/>
    <a:srgbClr val="FFFF99"/>
    <a:srgbClr val="9900CC"/>
    <a:srgbClr val="FFFF00"/>
    <a:srgbClr val="FFFF66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53" d="100"/>
          <a:sy n="53" d="100"/>
        </p:scale>
        <p:origin x="32" y="7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font" Target="fonts/font11.fntdata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font" Target="fonts/font6.fntdata"/><Relationship Id="rId16" Type="http://schemas.openxmlformats.org/officeDocument/2006/relationships/slide" Target="slides/slide13.xml"/><Relationship Id="rId107" Type="http://schemas.openxmlformats.org/officeDocument/2006/relationships/font" Target="fonts/font1.fntdata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font" Target="fonts/font7.fntdata"/><Relationship Id="rId118" Type="http://schemas.openxmlformats.org/officeDocument/2006/relationships/presProps" Target="presProps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font" Target="fonts/font2.fntdata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font" Target="fonts/font8.fntdata"/><Relationship Id="rId119" Type="http://schemas.openxmlformats.org/officeDocument/2006/relationships/viewProps" Target="viewProps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font" Target="fonts/font3.fntdata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font" Target="fonts/font4.fntdata"/><Relationship Id="rId115" Type="http://schemas.openxmlformats.org/officeDocument/2006/relationships/font" Target="fonts/font9.fntdata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font" Target="fonts/font10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font" Target="fonts/font5.fntdata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7A0F7-AD19-4993-8574-730EC50C92A6}" type="datetimeFigureOut">
              <a:rPr lang="zh-CN" altLang="en-US" smtClean="0"/>
              <a:pPr/>
              <a:t>2023/12/9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4BD24-89E3-4C51-B736-BCCE6C13A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7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79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954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6D1B3F-E38F-46B0-820F-FDAA9E9EB0C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896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328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406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693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5200" eaLnBrk="1" hangingPunct="1">
              <a:spcBef>
                <a:spcPct val="0"/>
              </a:spcBef>
            </a:pPr>
            <a:r>
              <a:rPr lang="en-US" altLang="zh-CN" dirty="0"/>
              <a:t>MEO is used for navigation systems such as the GPS (Global Positioning System) rather than data communications.</a:t>
            </a:r>
          </a:p>
          <a:p>
            <a:pPr defTabSz="96520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36AE49-136D-4DF4-9ACA-A2226732652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319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8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72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3B0D37-B650-4F36-9AF4-E0C58AC46186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2023/12/9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30FB5E-FBC5-486C-B226-802E21D21F3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8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E24AEA-74A9-4099-9A56-447F8443042D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2023/12/9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76FEC2-9CFF-4436-844D-2D5595FDF35B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8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F58448-F6D4-4566-AE9E-C49DFCCFFE79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2023/12/9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85B17-6DCC-4B80-BFD5-13BCBC683071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28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A329A4-D27B-47FF-810D-EE065D85E4EC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2023/12/9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BF8F64-AEEF-4EA5-B05C-A8B826AB69E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44629-E8D8-4FC9-B2F5-E1E23C54B76E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2023/12/9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2F815-478E-4E94-8CB1-4FA036D12C2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90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271B62-ACE9-45FB-967E-7F3DF287A117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2023/12/9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DEBAC4-09E0-4CDA-BEAB-7114EA3C252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53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D7647C-2BA5-490B-BA8F-200D31D2A377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2023/12/9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98C907-F5C8-4C51-A988-DD1AA919B615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88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5292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u="none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81125" y="1493044"/>
            <a:ext cx="7315201" cy="3014663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buClr>
                <a:srgbClr val="0000FF"/>
              </a:buCl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buClr>
                <a:srgbClr val="0000FF"/>
              </a:buCl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buClr>
                <a:srgbClr val="0000FF"/>
              </a:buCl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buClr>
                <a:srgbClr val="0000FF"/>
              </a:buCl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0656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399" y="1208035"/>
            <a:ext cx="7790214" cy="3450061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55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73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466344" y="963190"/>
            <a:ext cx="8129016" cy="337699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73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451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46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25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2023/12/9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6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2023/12/9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2023/12/9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6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2023/12/9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8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2023/12/9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30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2023/12/9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5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2023/12/9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67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2023/12/9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94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70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70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043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2023/12/9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0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0"/>
            <a:ext cx="7772400" cy="110251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865" indent="0" algn="ctr">
              <a:buNone/>
              <a:defRPr/>
            </a:lvl2pPr>
            <a:lvl3pPr marL="685730" indent="0" algn="ctr">
              <a:buNone/>
              <a:defRPr/>
            </a:lvl3pPr>
            <a:lvl4pPr marL="1028594" indent="0" algn="ctr">
              <a:buNone/>
              <a:defRPr/>
            </a:lvl4pPr>
            <a:lvl5pPr marL="1371460" indent="0" algn="ctr">
              <a:buNone/>
              <a:defRPr/>
            </a:lvl5pPr>
            <a:lvl6pPr marL="1714325" indent="0" algn="ctr">
              <a:buNone/>
              <a:defRPr/>
            </a:lvl6pPr>
            <a:lvl7pPr marL="2057189" indent="0" algn="ctr">
              <a:buNone/>
              <a:defRPr/>
            </a:lvl7pPr>
            <a:lvl8pPr marL="2400055" indent="0" algn="ctr">
              <a:buNone/>
              <a:defRPr/>
            </a:lvl8pPr>
            <a:lvl9pPr marL="2742919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70384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38576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5" indent="0">
              <a:buNone/>
              <a:defRPr sz="1350"/>
            </a:lvl2pPr>
            <a:lvl3pPr marL="685730" indent="0">
              <a:buNone/>
              <a:defRPr sz="1200"/>
            </a:lvl3pPr>
            <a:lvl4pPr marL="1028594" indent="0">
              <a:buNone/>
              <a:defRPr sz="1050"/>
            </a:lvl4pPr>
            <a:lvl5pPr marL="1371460" indent="0">
              <a:buNone/>
              <a:defRPr sz="1050"/>
            </a:lvl5pPr>
            <a:lvl6pPr marL="1714325" indent="0">
              <a:buNone/>
              <a:defRPr sz="1050"/>
            </a:lvl6pPr>
            <a:lvl7pPr marL="2057189" indent="0">
              <a:buNone/>
              <a:defRPr sz="1050"/>
            </a:lvl7pPr>
            <a:lvl8pPr marL="2400055" indent="0">
              <a:buNone/>
              <a:defRPr sz="1050"/>
            </a:lvl8pPr>
            <a:lvl9pPr marL="2742919" indent="0">
              <a:buNone/>
              <a:defRPr sz="10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0332672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00151"/>
            <a:ext cx="3949700" cy="364212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200151"/>
            <a:ext cx="3949700" cy="364212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39155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500" b="1"/>
            </a:lvl2pPr>
            <a:lvl3pPr marL="685730" indent="0">
              <a:buNone/>
              <a:defRPr sz="1350" b="1"/>
            </a:lvl3pPr>
            <a:lvl4pPr marL="1028594" indent="0">
              <a:buNone/>
              <a:defRPr sz="1200" b="1"/>
            </a:lvl4pPr>
            <a:lvl5pPr marL="1371460" indent="0">
              <a:buNone/>
              <a:defRPr sz="1200" b="1"/>
            </a:lvl5pPr>
            <a:lvl6pPr marL="1714325" indent="0">
              <a:buNone/>
              <a:defRPr sz="1200" b="1"/>
            </a:lvl6pPr>
            <a:lvl7pPr marL="2057189" indent="0">
              <a:buNone/>
              <a:defRPr sz="1200" b="1"/>
            </a:lvl7pPr>
            <a:lvl8pPr marL="2400055" indent="0">
              <a:buNone/>
              <a:defRPr sz="1200" b="1"/>
            </a:lvl8pPr>
            <a:lvl9pPr marL="2742919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500" b="1"/>
            </a:lvl2pPr>
            <a:lvl3pPr marL="685730" indent="0">
              <a:buNone/>
              <a:defRPr sz="1350" b="1"/>
            </a:lvl3pPr>
            <a:lvl4pPr marL="1028594" indent="0">
              <a:buNone/>
              <a:defRPr sz="1200" b="1"/>
            </a:lvl4pPr>
            <a:lvl5pPr marL="1371460" indent="0">
              <a:buNone/>
              <a:defRPr sz="1200" b="1"/>
            </a:lvl5pPr>
            <a:lvl6pPr marL="1714325" indent="0">
              <a:buNone/>
              <a:defRPr sz="1200" b="1"/>
            </a:lvl6pPr>
            <a:lvl7pPr marL="2057189" indent="0">
              <a:buNone/>
              <a:defRPr sz="1200" b="1"/>
            </a:lvl7pPr>
            <a:lvl8pPr marL="2400055" indent="0">
              <a:buNone/>
              <a:defRPr sz="1200" b="1"/>
            </a:lvl8pPr>
            <a:lvl9pPr marL="2742919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7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84416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92192"/>
      </p:ext>
    </p:extLst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167874"/>
      </p:ext>
    </p:extLst>
  </p:cSld>
  <p:clrMapOvr>
    <a:masterClrMapping/>
  </p:clrMapOvr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865" indent="0">
              <a:buNone/>
              <a:defRPr sz="900"/>
            </a:lvl2pPr>
            <a:lvl3pPr marL="685730" indent="0">
              <a:buNone/>
              <a:defRPr sz="750"/>
            </a:lvl3pPr>
            <a:lvl4pPr marL="1028594" indent="0">
              <a:buNone/>
              <a:defRPr sz="675"/>
            </a:lvl4pPr>
            <a:lvl5pPr marL="1371460" indent="0">
              <a:buNone/>
              <a:defRPr sz="675"/>
            </a:lvl5pPr>
            <a:lvl6pPr marL="1714325" indent="0">
              <a:buNone/>
              <a:defRPr sz="675"/>
            </a:lvl6pPr>
            <a:lvl7pPr marL="2057189" indent="0">
              <a:buNone/>
              <a:defRPr sz="675"/>
            </a:lvl7pPr>
            <a:lvl8pPr marL="2400055" indent="0">
              <a:buNone/>
              <a:defRPr sz="675"/>
            </a:lvl8pPr>
            <a:lvl9pPr marL="2742919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1774073"/>
      </p:ext>
    </p:extLst>
  </p:cSld>
  <p:clrMapOvr>
    <a:masterClrMapping/>
  </p:clrMapOvr>
  <p:hf sldNum="0"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65" indent="0">
              <a:buNone/>
              <a:defRPr sz="2100"/>
            </a:lvl2pPr>
            <a:lvl3pPr marL="685730" indent="0">
              <a:buNone/>
              <a:defRPr sz="1800"/>
            </a:lvl3pPr>
            <a:lvl4pPr marL="1028594" indent="0">
              <a:buNone/>
              <a:defRPr sz="1500"/>
            </a:lvl4pPr>
            <a:lvl5pPr marL="1371460" indent="0">
              <a:buNone/>
              <a:defRPr sz="1500"/>
            </a:lvl5pPr>
            <a:lvl6pPr marL="1714325" indent="0">
              <a:buNone/>
              <a:defRPr sz="1500"/>
            </a:lvl6pPr>
            <a:lvl7pPr marL="2057189" indent="0">
              <a:buNone/>
              <a:defRPr sz="1500"/>
            </a:lvl7pPr>
            <a:lvl8pPr marL="2400055" indent="0">
              <a:buNone/>
              <a:defRPr sz="1500"/>
            </a:lvl8pPr>
            <a:lvl9pPr marL="2742919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865" indent="0">
              <a:buNone/>
              <a:defRPr sz="900"/>
            </a:lvl2pPr>
            <a:lvl3pPr marL="685730" indent="0">
              <a:buNone/>
              <a:defRPr sz="750"/>
            </a:lvl3pPr>
            <a:lvl4pPr marL="1028594" indent="0">
              <a:buNone/>
              <a:defRPr sz="675"/>
            </a:lvl4pPr>
            <a:lvl5pPr marL="1371460" indent="0">
              <a:buNone/>
              <a:defRPr sz="675"/>
            </a:lvl5pPr>
            <a:lvl6pPr marL="1714325" indent="0">
              <a:buNone/>
              <a:defRPr sz="675"/>
            </a:lvl6pPr>
            <a:lvl7pPr marL="2057189" indent="0">
              <a:buNone/>
              <a:defRPr sz="675"/>
            </a:lvl7pPr>
            <a:lvl8pPr marL="2400055" indent="0">
              <a:buNone/>
              <a:defRPr sz="675"/>
            </a:lvl8pPr>
            <a:lvl9pPr marL="2742919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5542400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37635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2354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92075"/>
      </p:ext>
    </p:extLst>
  </p:cSld>
  <p:clrMapOvr>
    <a:masterClrMapping/>
  </p:clrMapOvr>
  <p:hf sldNum="0"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171451"/>
            <a:ext cx="2012950" cy="4670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71451"/>
            <a:ext cx="5886450" cy="4670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34650"/>
      </p:ext>
    </p:extLst>
  </p:cSld>
  <p:clrMapOvr>
    <a:masterClrMapping/>
  </p:clrMapOvr>
  <p:hf sldNum="0"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u="none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81125" y="1493044"/>
            <a:ext cx="7315201" cy="3014663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buClr>
                <a:srgbClr val="0000FF"/>
              </a:buCl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buClr>
                <a:srgbClr val="0000FF"/>
              </a:buCl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buClr>
                <a:srgbClr val="0000FF"/>
              </a:buCl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buClr>
                <a:srgbClr val="0000FF"/>
              </a:buCl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18169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399" y="1208035"/>
            <a:ext cx="7790214" cy="3450061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45767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4114800" cy="3650456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47032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842963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57200" y="1700213"/>
            <a:ext cx="4114800" cy="2807494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52948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160735"/>
            <a:ext cx="7804150" cy="4438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4682729"/>
            <a:ext cx="19050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4682729"/>
            <a:ext cx="28956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4682729"/>
            <a:ext cx="19050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18FE7CC2-DF67-485B-9FA4-BBAA638DCF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99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37635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27580"/>
            <a:ext cx="8129016" cy="3312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326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h="254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47422"/>
            <a:ext cx="6632575" cy="33429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34021"/>
            <a:ext cx="8129016" cy="33190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8366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21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CE22F-C5C5-4781-A914-564AC8604FFF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2023/12/9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141D5B-6DFE-4544-AB12-B62DBE9FF1F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8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3E13FE-D74E-4681-86EE-8605341373C1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2023/12/9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4B2D38-9BBB-44EE-A7EC-0C73C7AF765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10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image" Target="../media/image3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Line 3"/>
          <p:cNvSpPr>
            <a:spLocks noChangeShapeType="1"/>
          </p:cNvSpPr>
          <p:nvPr userDrawn="1"/>
        </p:nvSpPr>
        <p:spPr bwMode="auto">
          <a:xfrm>
            <a:off x="0" y="301625"/>
            <a:ext cx="2960688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030" name="Rectangle 4"/>
          <p:cNvSpPr>
            <a:spLocks noChangeArrowheads="1"/>
          </p:cNvSpPr>
          <p:nvPr userDrawn="1"/>
        </p:nvSpPr>
        <p:spPr bwMode="auto">
          <a:xfrm>
            <a:off x="4919588" y="163513"/>
            <a:ext cx="10652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谢希仁 编著</a:t>
            </a:r>
          </a:p>
        </p:txBody>
      </p:sp>
      <p:sp>
        <p:nvSpPr>
          <p:cNvPr id="1031" name="Rectangle 5"/>
          <p:cNvSpPr>
            <a:spLocks noChangeArrowheads="1"/>
          </p:cNvSpPr>
          <p:nvPr userDrawn="1"/>
        </p:nvSpPr>
        <p:spPr bwMode="auto">
          <a:xfrm>
            <a:off x="2944272" y="165100"/>
            <a:ext cx="14927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计算机网络 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 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8 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版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endParaRPr kumimoji="0" lang="fr-FR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32" name="椭圆 11"/>
          <p:cNvSpPr>
            <a:spLocks noChangeArrowheads="1"/>
          </p:cNvSpPr>
          <p:nvPr userDrawn="1"/>
        </p:nvSpPr>
        <p:spPr bwMode="auto">
          <a:xfrm>
            <a:off x="2941638" y="258763"/>
            <a:ext cx="85725" cy="85725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033" name="Line 3"/>
          <p:cNvSpPr>
            <a:spLocks noChangeShapeType="1"/>
          </p:cNvSpPr>
          <p:nvPr userDrawn="1"/>
        </p:nvSpPr>
        <p:spPr bwMode="auto">
          <a:xfrm>
            <a:off x="5780012" y="301625"/>
            <a:ext cx="3363987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034" name="椭圆 13"/>
          <p:cNvSpPr>
            <a:spLocks noChangeArrowheads="1"/>
          </p:cNvSpPr>
          <p:nvPr userDrawn="1"/>
        </p:nvSpPr>
        <p:spPr bwMode="auto">
          <a:xfrm>
            <a:off x="5780013" y="258763"/>
            <a:ext cx="85725" cy="85725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pic>
        <p:nvPicPr>
          <p:cNvPr id="11" name="图片 1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662488"/>
            <a:ext cx="1125537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1266825" y="4803775"/>
            <a:ext cx="6942138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8208963" y="4394200"/>
            <a:ext cx="609600" cy="6096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5D1F7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Arial" charset="0"/>
            </a:endParaRPr>
          </a:p>
        </p:txBody>
      </p:sp>
      <p:sp>
        <p:nvSpPr>
          <p:cNvPr id="1027" name="Line 3"/>
          <p:cNvSpPr>
            <a:spLocks noChangeShapeType="1"/>
          </p:cNvSpPr>
          <p:nvPr userDrawn="1"/>
        </p:nvSpPr>
        <p:spPr bwMode="auto">
          <a:xfrm>
            <a:off x="0" y="428625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36988" y="123825"/>
            <a:ext cx="474736" cy="46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12" y="149234"/>
            <a:ext cx="358346" cy="45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2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3"/>
          <p:cNvSpPr>
            <a:spLocks noChangeShapeType="1"/>
          </p:cNvSpPr>
          <p:nvPr userDrawn="1"/>
        </p:nvSpPr>
        <p:spPr bwMode="auto">
          <a:xfrm>
            <a:off x="0" y="428092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4231482" y="123478"/>
            <a:ext cx="681036" cy="465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Line 3"/>
          <p:cNvSpPr>
            <a:spLocks noChangeShapeType="1"/>
          </p:cNvSpPr>
          <p:nvPr userDrawn="1"/>
        </p:nvSpPr>
        <p:spPr bwMode="auto">
          <a:xfrm>
            <a:off x="0" y="301530"/>
            <a:ext cx="2960498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22" name="Rectangle 4"/>
          <p:cNvSpPr>
            <a:spLocks noChangeArrowheads="1"/>
          </p:cNvSpPr>
          <p:nvPr userDrawn="1"/>
        </p:nvSpPr>
        <p:spPr bwMode="auto">
          <a:xfrm>
            <a:off x="4810742" y="164227"/>
            <a:ext cx="106521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fr-FR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谢希仁 编著</a:t>
            </a:r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auto">
          <a:xfrm>
            <a:off x="2960498" y="164857"/>
            <a:ext cx="136768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fr-FR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</a:t>
            </a:r>
            <a:r>
              <a:rPr lang="en-US" altLang="zh-CN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版</a:t>
            </a:r>
            <a:r>
              <a:rPr lang="en-US" altLang="zh-CN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fr-FR" sz="11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2942045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25" name="Line 3"/>
          <p:cNvSpPr>
            <a:spLocks noChangeShapeType="1"/>
          </p:cNvSpPr>
          <p:nvPr userDrawn="1"/>
        </p:nvSpPr>
        <p:spPr bwMode="auto">
          <a:xfrm>
            <a:off x="5671079" y="301530"/>
            <a:ext cx="3472921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5671079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pic>
        <p:nvPicPr>
          <p:cNvPr id="11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662488"/>
            <a:ext cx="1125537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1266825" y="4803775"/>
            <a:ext cx="6942138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8208963" y="4394200"/>
            <a:ext cx="609600" cy="6096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5D1F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fr-FR" altLang="zh-CN">
              <a:cs typeface="Arial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827" y="149234"/>
            <a:ext cx="358346" cy="45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0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171450"/>
            <a:ext cx="802481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6" rIns="91430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00151"/>
            <a:ext cx="8051800" cy="3642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0" y="870347"/>
            <a:ext cx="9144000" cy="5715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59" tIns="33335" rIns="67859" bIns="3333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 sz="135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80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Times New Roman" pitchFamily="18" charset="0"/>
          <a:cs typeface="Times New Roman" pitchFamily="18" charset="0"/>
        </a:defRPr>
      </a:lvl5pPr>
      <a:lvl6pPr marL="342865" algn="l" rtl="0" eaLnBrk="1" fontAlgn="base" hangingPunct="1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Comic Sans MS" pitchFamily="66" charset="0"/>
        </a:defRPr>
      </a:lvl6pPr>
      <a:lvl7pPr marL="685730" algn="l" rtl="0" eaLnBrk="1" fontAlgn="base" hangingPunct="1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Comic Sans MS" pitchFamily="66" charset="0"/>
        </a:defRPr>
      </a:lvl7pPr>
      <a:lvl8pPr marL="1028594" algn="l" rtl="0" eaLnBrk="1" fontAlgn="base" hangingPunct="1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Comic Sans MS" pitchFamily="66" charset="0"/>
        </a:defRPr>
      </a:lvl8pPr>
      <a:lvl9pPr marL="1371460" algn="l" rtl="0" eaLnBrk="1" fontAlgn="base" hangingPunct="1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p"/>
        <a:defRPr sz="21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598885" indent="-2571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ü"/>
        <a:defRPr sz="18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942975" indent="-2571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5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198960" indent="-17026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15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1540669" indent="-17026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1885757" indent="-17143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6pPr>
      <a:lvl7pPr marL="2228622" indent="-17143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7pPr>
      <a:lvl8pPr marL="2571487" indent="-17143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8pPr>
      <a:lvl9pPr marL="2914352" indent="-17143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68573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5" algn="l" defTabSz="68573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0" algn="l" defTabSz="68573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4" algn="l" defTabSz="68573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0" algn="l" defTabSz="68573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5" algn="l" defTabSz="68573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89" algn="l" defTabSz="68573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55" algn="l" defTabSz="68573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19" algn="l" defTabSz="68573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4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92742" y="2219222"/>
            <a:ext cx="2483372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5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fr-FR" altLang="zh-CN" sz="5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5012" y="1736604"/>
            <a:ext cx="1338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fr-FR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 2 章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63253" y="2583673"/>
            <a:ext cx="12065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sz="1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谢希仁  编著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0302" y="2239963"/>
            <a:ext cx="251240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0" hangingPunct="0">
              <a:spcBef>
                <a:spcPts val="1000"/>
              </a:spcBef>
            </a:pPr>
            <a:r>
              <a:rPr lang="fr-FR" sz="1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计算机网络（第 8 版）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2236788"/>
            <a:ext cx="2749685" cy="3175"/>
          </a:xfrm>
          <a:prstGeom prst="line">
            <a:avLst/>
          </a:prstGeom>
          <a:ln w="19050">
            <a:solidFill>
              <a:srgbClr val="6D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2" y="2955148"/>
            <a:ext cx="11985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5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2.2.1  </a:t>
            </a:r>
            <a:r>
              <a:rPr lang="zh-CN" altLang="en-US" dirty="0"/>
              <a:t>数据通信系统的模型</a:t>
            </a:r>
          </a:p>
        </p:txBody>
      </p:sp>
      <p:sp>
        <p:nvSpPr>
          <p:cNvPr id="4" name="矩形 3"/>
          <p:cNvSpPr/>
          <p:nvPr/>
        </p:nvSpPr>
        <p:spPr>
          <a:xfrm>
            <a:off x="664234" y="1187002"/>
            <a:ext cx="7798280" cy="3123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zh-CN" sz="1300" b="1" dirty="0">
                <a:latin typeface="微软雅黑" pitchFamily="34" charset="-122"/>
                <a:ea typeface="微软雅黑" pitchFamily="34" charset="-122"/>
              </a:rPr>
              <a:t>三大部分</a:t>
            </a:r>
            <a:r>
              <a:rPr lang="zh-CN" altLang="en-US" sz="13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3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源系统</a:t>
            </a:r>
            <a:r>
              <a:rPr lang="zh-CN" altLang="zh-CN" sz="1300" b="1" dirty="0">
                <a:latin typeface="微软雅黑" pitchFamily="34" charset="-122"/>
                <a:ea typeface="微软雅黑" pitchFamily="34" charset="-122"/>
              </a:rPr>
              <a:t>（或发送端、发送方）、</a:t>
            </a:r>
            <a:r>
              <a:rPr lang="zh-CN" altLang="zh-CN" sz="13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传输系统</a:t>
            </a:r>
            <a:r>
              <a:rPr lang="zh-CN" altLang="zh-CN" sz="1300" b="1" dirty="0">
                <a:latin typeface="微软雅黑" pitchFamily="34" charset="-122"/>
                <a:ea typeface="微软雅黑" pitchFamily="34" charset="-122"/>
              </a:rPr>
              <a:t>（或传输网络）和</a:t>
            </a:r>
            <a:r>
              <a:rPr lang="zh-CN" altLang="zh-CN" sz="13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目的系统</a:t>
            </a:r>
            <a:r>
              <a:rPr lang="zh-CN" altLang="zh-CN" sz="1300" b="1" dirty="0">
                <a:latin typeface="微软雅黑" pitchFamily="34" charset="-122"/>
                <a:ea typeface="微软雅黑" pitchFamily="34" charset="-122"/>
              </a:rPr>
              <a:t>（或接收端、接收方）</a:t>
            </a:r>
            <a:r>
              <a:rPr lang="zh-CN" altLang="en-US" sz="13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2229820" y="3540006"/>
            <a:ext cx="691334" cy="706563"/>
            <a:chOff x="730" y="3160"/>
            <a:chExt cx="653" cy="723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864" y="3161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输入数据</a:t>
              </a:r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730" y="3160"/>
              <a:ext cx="65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Group 106"/>
          <p:cNvGrpSpPr>
            <a:grpSpLocks/>
          </p:cNvGrpSpPr>
          <p:nvPr/>
        </p:nvGrpSpPr>
        <p:grpSpPr bwMode="auto">
          <a:xfrm>
            <a:off x="3389847" y="3540003"/>
            <a:ext cx="996979" cy="593200"/>
            <a:chOff x="1599" y="3160"/>
            <a:chExt cx="911" cy="607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599" y="3203"/>
              <a:ext cx="911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发送</a:t>
              </a:r>
              <a:endParaRPr kumimoji="1" lang="en-US" altLang="zh-CN" sz="1000" b="1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的信号</a:t>
              </a:r>
              <a:r>
                <a:rPr kumimoji="1" lang="en-US" altLang="zh-CN" sz="1000" b="1" dirty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数字的或模拟的</a:t>
              </a:r>
              <a:r>
                <a:rPr kumimoji="1" lang="en-US" altLang="zh-CN" sz="1000" b="1" dirty="0">
                  <a:latin typeface="微软雅黑" pitchFamily="34" charset="-122"/>
                  <a:ea typeface="微软雅黑" pitchFamily="34" charset="-122"/>
                </a:rPr>
                <a:t>)</a:t>
              </a:r>
              <a:endParaRPr kumimoji="1" lang="zh-CN" altLang="en-US" sz="1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1686" y="3160"/>
              <a:ext cx="668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Group 108"/>
          <p:cNvGrpSpPr>
            <a:grpSpLocks/>
          </p:cNvGrpSpPr>
          <p:nvPr/>
        </p:nvGrpSpPr>
        <p:grpSpPr bwMode="auto">
          <a:xfrm>
            <a:off x="4841514" y="3540009"/>
            <a:ext cx="1106999" cy="575777"/>
            <a:chOff x="2991" y="3160"/>
            <a:chExt cx="824" cy="522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" y="3182"/>
              <a:ext cx="824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接收</a:t>
              </a:r>
            </a:p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的信号</a:t>
              </a:r>
              <a:r>
                <a:rPr kumimoji="1" lang="en-US" altLang="zh-CN" sz="1000" b="1" dirty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数字的或模拟的</a:t>
              </a:r>
              <a:r>
                <a:rPr kumimoji="1" lang="en-US" altLang="zh-CN" sz="1000" b="1" dirty="0">
                  <a:latin typeface="微软雅黑" pitchFamily="34" charset="-122"/>
                  <a:ea typeface="微软雅黑" pitchFamily="34" charset="-122"/>
                </a:rPr>
                <a:t>)</a:t>
              </a:r>
              <a:endParaRPr kumimoji="1" lang="zh-CN" altLang="en-US" sz="1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3035" y="3160"/>
              <a:ext cx="706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Group 110"/>
          <p:cNvGrpSpPr>
            <a:grpSpLocks/>
          </p:cNvGrpSpPr>
          <p:nvPr/>
        </p:nvGrpSpPr>
        <p:grpSpPr bwMode="auto">
          <a:xfrm>
            <a:off x="6392412" y="3540007"/>
            <a:ext cx="629930" cy="751518"/>
            <a:chOff x="4318" y="3160"/>
            <a:chExt cx="595" cy="769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442" y="3207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输出数据</a:t>
              </a: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4318" y="3160"/>
              <a:ext cx="595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Group 103"/>
          <p:cNvGrpSpPr>
            <a:grpSpLocks/>
          </p:cNvGrpSpPr>
          <p:nvPr/>
        </p:nvGrpSpPr>
        <p:grpSpPr bwMode="auto">
          <a:xfrm>
            <a:off x="1668186" y="3316210"/>
            <a:ext cx="567465" cy="447587"/>
            <a:chOff x="407" y="2931"/>
            <a:chExt cx="536" cy="458"/>
          </a:xfrm>
          <a:solidFill>
            <a:srgbClr val="0070C0"/>
          </a:solidFill>
        </p:grpSpPr>
        <p:sp>
          <p:nvSpPr>
            <p:cNvPr id="18" name="AutoShape 11"/>
            <p:cNvSpPr>
              <a:spLocks noChangeArrowheads="1"/>
            </p:cNvSpPr>
            <p:nvPr/>
          </p:nvSpPr>
          <p:spPr bwMode="auto">
            <a:xfrm>
              <a:off x="407" y="2931"/>
              <a:ext cx="536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431" y="3059"/>
              <a:ext cx="447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源点</a:t>
              </a:r>
            </a:p>
          </p:txBody>
        </p:sp>
      </p:grpSp>
      <p:grpSp>
        <p:nvGrpSpPr>
          <p:cNvPr id="20" name="Group 111"/>
          <p:cNvGrpSpPr>
            <a:grpSpLocks/>
          </p:cNvGrpSpPr>
          <p:nvPr/>
        </p:nvGrpSpPr>
        <p:grpSpPr bwMode="auto">
          <a:xfrm>
            <a:off x="6975109" y="3316210"/>
            <a:ext cx="567465" cy="447587"/>
            <a:chOff x="4654" y="2931"/>
            <a:chExt cx="536" cy="458"/>
          </a:xfrm>
          <a:solidFill>
            <a:srgbClr val="008000"/>
          </a:solidFill>
        </p:grpSpPr>
        <p:sp>
          <p:nvSpPr>
            <p:cNvPr id="21" name="AutoShape 15"/>
            <p:cNvSpPr>
              <a:spLocks noChangeArrowheads="1"/>
            </p:cNvSpPr>
            <p:nvPr/>
          </p:nvSpPr>
          <p:spPr bwMode="auto">
            <a:xfrm>
              <a:off x="4654" y="2931"/>
              <a:ext cx="536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4681" y="3061"/>
              <a:ext cx="446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终点</a:t>
              </a:r>
            </a:p>
          </p:txBody>
        </p:sp>
      </p:grpSp>
      <p:grpSp>
        <p:nvGrpSpPr>
          <p:cNvPr id="23" name="Group 105"/>
          <p:cNvGrpSpPr>
            <a:grpSpLocks/>
          </p:cNvGrpSpPr>
          <p:nvPr/>
        </p:nvGrpSpPr>
        <p:grpSpPr bwMode="auto">
          <a:xfrm>
            <a:off x="2887151" y="3316210"/>
            <a:ext cx="617224" cy="447587"/>
            <a:chOff x="1210" y="2931"/>
            <a:chExt cx="583" cy="458"/>
          </a:xfrm>
          <a:solidFill>
            <a:srgbClr val="0070C0"/>
          </a:solidFill>
        </p:grpSpPr>
        <p:sp>
          <p:nvSpPr>
            <p:cNvPr id="24" name="AutoShape 12"/>
            <p:cNvSpPr>
              <a:spLocks noChangeArrowheads="1"/>
            </p:cNvSpPr>
            <p:nvPr/>
          </p:nvSpPr>
          <p:spPr bwMode="auto">
            <a:xfrm>
              <a:off x="1256" y="2931"/>
              <a:ext cx="537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210" y="3068"/>
              <a:ext cx="581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发送器</a:t>
              </a:r>
            </a:p>
          </p:txBody>
        </p:sp>
      </p:grpSp>
      <p:grpSp>
        <p:nvGrpSpPr>
          <p:cNvPr id="26" name="Group 109"/>
          <p:cNvGrpSpPr>
            <a:grpSpLocks/>
          </p:cNvGrpSpPr>
          <p:nvPr/>
        </p:nvGrpSpPr>
        <p:grpSpPr bwMode="auto">
          <a:xfrm>
            <a:off x="5801653" y="3316210"/>
            <a:ext cx="615107" cy="447587"/>
            <a:chOff x="3760" y="2931"/>
            <a:chExt cx="581" cy="458"/>
          </a:xfrm>
          <a:solidFill>
            <a:srgbClr val="008000"/>
          </a:solidFill>
        </p:grpSpPr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3805" y="2931"/>
              <a:ext cx="535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760" y="3059"/>
              <a:ext cx="581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接收器</a:t>
              </a:r>
            </a:p>
          </p:txBody>
        </p:sp>
      </p:grp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3221312" y="2317054"/>
            <a:ext cx="2556767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1944516" y="2319009"/>
            <a:ext cx="1038588" cy="0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525471" y="2450939"/>
            <a:ext cx="90307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调制解调器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6128510" y="2317054"/>
            <a:ext cx="1228655" cy="0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Rectangle 42"/>
          <p:cNvSpPr>
            <a:spLocks noChangeArrowheads="1"/>
          </p:cNvSpPr>
          <p:nvPr/>
        </p:nvSpPr>
        <p:spPr bwMode="auto">
          <a:xfrm>
            <a:off x="1353204" y="2495893"/>
            <a:ext cx="85413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计算机</a:t>
            </a:r>
            <a:r>
              <a:rPr kumimoji="1" lang="en-US" altLang="zh-CN" sz="1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pic>
        <p:nvPicPr>
          <p:cNvPr id="34" name="Picture 4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624" y="2170465"/>
            <a:ext cx="568524" cy="325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5505875" y="2468530"/>
            <a:ext cx="89883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调制解调器</a:t>
            </a:r>
          </a:p>
        </p:txBody>
      </p:sp>
      <p:grpSp>
        <p:nvGrpSpPr>
          <p:cNvPr id="36" name="Group 47"/>
          <p:cNvGrpSpPr>
            <a:grpSpLocks/>
          </p:cNvGrpSpPr>
          <p:nvPr/>
        </p:nvGrpSpPr>
        <p:grpSpPr bwMode="auto">
          <a:xfrm>
            <a:off x="3450496" y="2050261"/>
            <a:ext cx="435127" cy="209135"/>
            <a:chOff x="2315" y="3965"/>
            <a:chExt cx="496" cy="254"/>
          </a:xfrm>
        </p:grpSpPr>
        <p:sp>
          <p:nvSpPr>
            <p:cNvPr id="37" name="Freeform 48"/>
            <p:cNvSpPr>
              <a:spLocks/>
            </p:cNvSpPr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49"/>
            <p:cNvSpPr>
              <a:spLocks/>
            </p:cNvSpPr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Freeform 50"/>
            <p:cNvSpPr>
              <a:spLocks/>
            </p:cNvSpPr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Freeform 51"/>
            <p:cNvSpPr>
              <a:spLocks/>
            </p:cNvSpPr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" name="Freeform 52"/>
          <p:cNvSpPr>
            <a:spLocks/>
          </p:cNvSpPr>
          <p:nvPr/>
        </p:nvSpPr>
        <p:spPr bwMode="auto">
          <a:xfrm>
            <a:off x="2186011" y="2112805"/>
            <a:ext cx="494414" cy="101636"/>
          </a:xfrm>
          <a:custGeom>
            <a:avLst/>
            <a:gdLst>
              <a:gd name="T0" fmla="*/ 0 w 672"/>
              <a:gd name="T1" fmla="*/ 288 h 288"/>
              <a:gd name="T2" fmla="*/ 96 w 672"/>
              <a:gd name="T3" fmla="*/ 288 h 288"/>
              <a:gd name="T4" fmla="*/ 96 w 672"/>
              <a:gd name="T5" fmla="*/ 0 h 288"/>
              <a:gd name="T6" fmla="*/ 192 w 672"/>
              <a:gd name="T7" fmla="*/ 0 h 288"/>
              <a:gd name="T8" fmla="*/ 192 w 672"/>
              <a:gd name="T9" fmla="*/ 288 h 288"/>
              <a:gd name="T10" fmla="*/ 288 w 672"/>
              <a:gd name="T11" fmla="*/ 288 h 288"/>
              <a:gd name="T12" fmla="*/ 288 w 672"/>
              <a:gd name="T13" fmla="*/ 0 h 288"/>
              <a:gd name="T14" fmla="*/ 384 w 672"/>
              <a:gd name="T15" fmla="*/ 0 h 288"/>
              <a:gd name="T16" fmla="*/ 384 w 672"/>
              <a:gd name="T17" fmla="*/ 288 h 288"/>
              <a:gd name="T18" fmla="*/ 480 w 672"/>
              <a:gd name="T19" fmla="*/ 288 h 288"/>
              <a:gd name="T20" fmla="*/ 480 w 672"/>
              <a:gd name="T21" fmla="*/ 0 h 288"/>
              <a:gd name="T22" fmla="*/ 576 w 672"/>
              <a:gd name="T23" fmla="*/ 0 h 288"/>
              <a:gd name="T24" fmla="*/ 576 w 672"/>
              <a:gd name="T25" fmla="*/ 288 h 288"/>
              <a:gd name="T26" fmla="*/ 672 w 672"/>
              <a:gd name="T2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Rectangle 53"/>
          <p:cNvSpPr>
            <a:spLocks noChangeArrowheads="1"/>
          </p:cNvSpPr>
          <p:nvPr/>
        </p:nvSpPr>
        <p:spPr bwMode="auto">
          <a:xfrm>
            <a:off x="1987769" y="1812786"/>
            <a:ext cx="967655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数字比特流</a:t>
            </a:r>
          </a:p>
        </p:txBody>
      </p:sp>
      <p:sp>
        <p:nvSpPr>
          <p:cNvPr id="43" name="Rectangle 54"/>
          <p:cNvSpPr>
            <a:spLocks noChangeArrowheads="1"/>
          </p:cNvSpPr>
          <p:nvPr/>
        </p:nvSpPr>
        <p:spPr bwMode="auto">
          <a:xfrm>
            <a:off x="6291586" y="1812786"/>
            <a:ext cx="94753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数字比特流</a:t>
            </a:r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3267732" y="1812786"/>
            <a:ext cx="803555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模拟信号</a:t>
            </a:r>
          </a:p>
        </p:txBody>
      </p:sp>
      <p:sp>
        <p:nvSpPr>
          <p:cNvPr id="45" name="Rectangle 56"/>
          <p:cNvSpPr>
            <a:spLocks noChangeArrowheads="1"/>
          </p:cNvSpPr>
          <p:nvPr/>
        </p:nvSpPr>
        <p:spPr bwMode="auto">
          <a:xfrm>
            <a:off x="4991330" y="1812786"/>
            <a:ext cx="81308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模拟信号 </a:t>
            </a:r>
          </a:p>
        </p:txBody>
      </p:sp>
      <p:sp>
        <p:nvSpPr>
          <p:cNvPr id="46" name="Rectangle 57"/>
          <p:cNvSpPr>
            <a:spLocks noChangeArrowheads="1"/>
          </p:cNvSpPr>
          <p:nvPr/>
        </p:nvSpPr>
        <p:spPr bwMode="auto">
          <a:xfrm>
            <a:off x="878303" y="2104610"/>
            <a:ext cx="76713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输入汉字</a:t>
            </a:r>
          </a:p>
        </p:txBody>
      </p:sp>
      <p:sp>
        <p:nvSpPr>
          <p:cNvPr id="47" name="Rectangle 58"/>
          <p:cNvSpPr>
            <a:spLocks noChangeArrowheads="1"/>
          </p:cNvSpPr>
          <p:nvPr/>
        </p:nvSpPr>
        <p:spPr bwMode="auto">
          <a:xfrm>
            <a:off x="7595643" y="2104610"/>
            <a:ext cx="795963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显示汉字</a:t>
            </a:r>
          </a:p>
        </p:txBody>
      </p:sp>
      <p:sp>
        <p:nvSpPr>
          <p:cNvPr id="48" name="Freeform 59"/>
          <p:cNvSpPr>
            <a:spLocks/>
          </p:cNvSpPr>
          <p:nvPr/>
        </p:nvSpPr>
        <p:spPr bwMode="auto">
          <a:xfrm>
            <a:off x="6517605" y="2125510"/>
            <a:ext cx="495473" cy="101636"/>
          </a:xfrm>
          <a:custGeom>
            <a:avLst/>
            <a:gdLst>
              <a:gd name="T0" fmla="*/ 0 w 672"/>
              <a:gd name="T1" fmla="*/ 288 h 288"/>
              <a:gd name="T2" fmla="*/ 96 w 672"/>
              <a:gd name="T3" fmla="*/ 288 h 288"/>
              <a:gd name="T4" fmla="*/ 96 w 672"/>
              <a:gd name="T5" fmla="*/ 0 h 288"/>
              <a:gd name="T6" fmla="*/ 192 w 672"/>
              <a:gd name="T7" fmla="*/ 0 h 288"/>
              <a:gd name="T8" fmla="*/ 192 w 672"/>
              <a:gd name="T9" fmla="*/ 288 h 288"/>
              <a:gd name="T10" fmla="*/ 288 w 672"/>
              <a:gd name="T11" fmla="*/ 288 h 288"/>
              <a:gd name="T12" fmla="*/ 288 w 672"/>
              <a:gd name="T13" fmla="*/ 0 h 288"/>
              <a:gd name="T14" fmla="*/ 384 w 672"/>
              <a:gd name="T15" fmla="*/ 0 h 288"/>
              <a:gd name="T16" fmla="*/ 384 w 672"/>
              <a:gd name="T17" fmla="*/ 288 h 288"/>
              <a:gd name="T18" fmla="*/ 480 w 672"/>
              <a:gd name="T19" fmla="*/ 288 h 288"/>
              <a:gd name="T20" fmla="*/ 480 w 672"/>
              <a:gd name="T21" fmla="*/ 0 h 288"/>
              <a:gd name="T22" fmla="*/ 576 w 672"/>
              <a:gd name="T23" fmla="*/ 0 h 288"/>
              <a:gd name="T24" fmla="*/ 576 w 672"/>
              <a:gd name="T25" fmla="*/ 288 h 288"/>
              <a:gd name="T26" fmla="*/ 672 w 672"/>
              <a:gd name="T2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Group 60"/>
          <p:cNvGrpSpPr>
            <a:grpSpLocks/>
          </p:cNvGrpSpPr>
          <p:nvPr/>
        </p:nvGrpSpPr>
        <p:grpSpPr bwMode="auto">
          <a:xfrm>
            <a:off x="5196593" y="2050261"/>
            <a:ext cx="436186" cy="209135"/>
            <a:chOff x="2315" y="3965"/>
            <a:chExt cx="496" cy="254"/>
          </a:xfrm>
        </p:grpSpPr>
        <p:sp>
          <p:nvSpPr>
            <p:cNvPr id="50" name="Freeform 61"/>
            <p:cNvSpPr>
              <a:spLocks/>
            </p:cNvSpPr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Freeform 62"/>
            <p:cNvSpPr>
              <a:spLocks/>
            </p:cNvSpPr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Freeform 63"/>
            <p:cNvSpPr>
              <a:spLocks/>
            </p:cNvSpPr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Freeform 64"/>
            <p:cNvSpPr>
              <a:spLocks/>
            </p:cNvSpPr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4" name="Group 101"/>
          <p:cNvGrpSpPr>
            <a:grpSpLocks/>
          </p:cNvGrpSpPr>
          <p:nvPr/>
        </p:nvGrpSpPr>
        <p:grpSpPr bwMode="auto">
          <a:xfrm>
            <a:off x="5304442" y="2797866"/>
            <a:ext cx="2543004" cy="258974"/>
            <a:chOff x="3491" y="2533"/>
            <a:chExt cx="2402" cy="265"/>
          </a:xfrm>
        </p:grpSpPr>
        <p:sp>
          <p:nvSpPr>
            <p:cNvPr id="55" name="Line 70"/>
            <p:cNvSpPr>
              <a:spLocks noChangeShapeType="1"/>
            </p:cNvSpPr>
            <p:nvPr/>
          </p:nvSpPr>
          <p:spPr bwMode="auto">
            <a:xfrm>
              <a:off x="3491" y="2660"/>
              <a:ext cx="2402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Rectangle 73"/>
            <p:cNvSpPr>
              <a:spLocks noChangeArrowheads="1"/>
            </p:cNvSpPr>
            <p:nvPr/>
          </p:nvSpPr>
          <p:spPr bwMode="auto">
            <a:xfrm>
              <a:off x="4448" y="2533"/>
              <a:ext cx="712" cy="265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目的系统</a:t>
              </a:r>
            </a:p>
          </p:txBody>
        </p:sp>
      </p:grpSp>
      <p:grpSp>
        <p:nvGrpSpPr>
          <p:cNvPr id="57" name="Group 100"/>
          <p:cNvGrpSpPr>
            <a:grpSpLocks/>
          </p:cNvGrpSpPr>
          <p:nvPr/>
        </p:nvGrpSpPr>
        <p:grpSpPr bwMode="auto">
          <a:xfrm>
            <a:off x="3790497" y="2330736"/>
            <a:ext cx="1513945" cy="1191285"/>
            <a:chOff x="2061" y="2055"/>
            <a:chExt cx="1430" cy="1219"/>
          </a:xfrm>
        </p:grpSpPr>
        <p:sp>
          <p:nvSpPr>
            <p:cNvPr id="58" name="Line 69"/>
            <p:cNvSpPr>
              <a:spLocks noChangeShapeType="1"/>
            </p:cNvSpPr>
            <p:nvPr/>
          </p:nvSpPr>
          <p:spPr bwMode="auto">
            <a:xfrm>
              <a:off x="2061" y="2660"/>
              <a:ext cx="1430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Rectangle 72"/>
            <p:cNvSpPr>
              <a:spLocks noChangeArrowheads="1"/>
            </p:cNvSpPr>
            <p:nvPr/>
          </p:nvSpPr>
          <p:spPr bwMode="auto">
            <a:xfrm>
              <a:off x="2402" y="2533"/>
              <a:ext cx="734" cy="265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传输系统</a:t>
              </a:r>
            </a:p>
          </p:txBody>
        </p:sp>
        <p:sp>
          <p:nvSpPr>
            <p:cNvPr id="60" name="Line 74"/>
            <p:cNvSpPr>
              <a:spLocks noChangeShapeType="1"/>
            </p:cNvSpPr>
            <p:nvPr/>
          </p:nvSpPr>
          <p:spPr bwMode="auto">
            <a:xfrm flipH="1">
              <a:off x="3489" y="2055"/>
              <a:ext cx="2" cy="12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61" name="Picture 7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61" y="2201737"/>
            <a:ext cx="568523" cy="32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Group 112"/>
          <p:cNvGrpSpPr>
            <a:grpSpLocks/>
          </p:cNvGrpSpPr>
          <p:nvPr/>
        </p:nvGrpSpPr>
        <p:grpSpPr bwMode="auto">
          <a:xfrm>
            <a:off x="7542331" y="3540007"/>
            <a:ext cx="641576" cy="751518"/>
            <a:chOff x="5154" y="3160"/>
            <a:chExt cx="606" cy="769"/>
          </a:xfrm>
        </p:grpSpPr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5175" y="3207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输出信息</a:t>
              </a:r>
            </a:p>
          </p:txBody>
        </p:sp>
        <p:sp>
          <p:nvSpPr>
            <p:cNvPr id="64" name="Line 77"/>
            <p:cNvSpPr>
              <a:spLocks noChangeShapeType="1"/>
            </p:cNvSpPr>
            <p:nvPr/>
          </p:nvSpPr>
          <p:spPr bwMode="auto">
            <a:xfrm>
              <a:off x="5154" y="3160"/>
              <a:ext cx="606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5" name="Rectangle 79"/>
          <p:cNvSpPr>
            <a:spLocks noChangeArrowheads="1"/>
          </p:cNvSpPr>
          <p:nvPr/>
        </p:nvSpPr>
        <p:spPr bwMode="auto">
          <a:xfrm>
            <a:off x="7154820" y="2493938"/>
            <a:ext cx="68301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计算机</a:t>
            </a:r>
            <a:endParaRPr kumimoji="1" lang="en-US" altLang="zh-CN" sz="1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7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234" y="2035140"/>
            <a:ext cx="5032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024" y="2035140"/>
            <a:ext cx="5032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1356"/>
          <p:cNvGrpSpPr>
            <a:grpSpLocks/>
          </p:cNvGrpSpPr>
          <p:nvPr/>
        </p:nvGrpSpPr>
        <p:grpSpPr bwMode="auto">
          <a:xfrm>
            <a:off x="4064990" y="1933636"/>
            <a:ext cx="998523" cy="687000"/>
            <a:chOff x="2949" y="196"/>
            <a:chExt cx="941" cy="598"/>
          </a:xfrm>
          <a:solidFill>
            <a:schemeClr val="accent5"/>
          </a:solidFill>
        </p:grpSpPr>
        <p:sp>
          <p:nvSpPr>
            <p:cNvPr id="70" name="Oval 1357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1" name="Oval 1358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2" name="Oval 1359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3" name="Oval 1360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4" name="Oval 1361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5" name="Oval 1362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6" name="Oval 1363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7" name="Oval 1364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8" name="Freeform 1365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1366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1367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" name="Rectangle 43"/>
          <p:cNvSpPr>
            <a:spLocks noChangeArrowheads="1"/>
          </p:cNvSpPr>
          <p:nvPr/>
        </p:nvSpPr>
        <p:spPr bwMode="auto">
          <a:xfrm>
            <a:off x="4105398" y="2170206"/>
            <a:ext cx="888065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zh-CN" altLang="en-US" sz="1100" b="1" dirty="0">
                <a:latin typeface="微软雅黑" pitchFamily="34" charset="-122"/>
                <a:ea typeface="微软雅黑" pitchFamily="34" charset="-122"/>
              </a:rPr>
              <a:t>公用电话网</a:t>
            </a:r>
          </a:p>
        </p:txBody>
      </p:sp>
      <p:grpSp>
        <p:nvGrpSpPr>
          <p:cNvPr id="82" name="Group 113"/>
          <p:cNvGrpSpPr>
            <a:grpSpLocks/>
          </p:cNvGrpSpPr>
          <p:nvPr/>
        </p:nvGrpSpPr>
        <p:grpSpPr bwMode="auto">
          <a:xfrm>
            <a:off x="986463" y="1584543"/>
            <a:ext cx="7209379" cy="273724"/>
            <a:chOff x="409" y="1268"/>
            <a:chExt cx="3939" cy="149"/>
          </a:xfrm>
        </p:grpSpPr>
        <p:sp>
          <p:nvSpPr>
            <p:cNvPr id="83" name="Line 65"/>
            <p:cNvSpPr>
              <a:spLocks noChangeShapeType="1"/>
            </p:cNvSpPr>
            <p:nvPr/>
          </p:nvSpPr>
          <p:spPr bwMode="auto">
            <a:xfrm>
              <a:off x="409" y="1351"/>
              <a:ext cx="3939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4" name="Rectangle 66"/>
            <p:cNvSpPr>
              <a:spLocks noChangeArrowheads="1"/>
            </p:cNvSpPr>
            <p:nvPr/>
          </p:nvSpPr>
          <p:spPr bwMode="auto">
            <a:xfrm>
              <a:off x="2053" y="1268"/>
              <a:ext cx="615" cy="149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数据通信系统</a:t>
              </a:r>
            </a:p>
          </p:txBody>
        </p:sp>
      </p:grpSp>
      <p:grpSp>
        <p:nvGrpSpPr>
          <p:cNvPr id="85" name="Group 107"/>
          <p:cNvGrpSpPr>
            <a:grpSpLocks/>
          </p:cNvGrpSpPr>
          <p:nvPr/>
        </p:nvGrpSpPr>
        <p:grpSpPr bwMode="auto">
          <a:xfrm>
            <a:off x="4216093" y="3316209"/>
            <a:ext cx="683922" cy="467132"/>
            <a:chOff x="2463" y="2931"/>
            <a:chExt cx="646" cy="478"/>
          </a:xfrm>
        </p:grpSpPr>
        <p:sp>
          <p:nvSpPr>
            <p:cNvPr id="86" name="AutoShape 13"/>
            <p:cNvSpPr>
              <a:spLocks noChangeArrowheads="1"/>
            </p:cNvSpPr>
            <p:nvPr/>
          </p:nvSpPr>
          <p:spPr bwMode="auto">
            <a:xfrm>
              <a:off x="2463" y="2931"/>
              <a:ext cx="646" cy="458"/>
            </a:xfrm>
            <a:prstGeom prst="cube">
              <a:avLst>
                <a:gd name="adj" fmla="val 13069"/>
              </a:avLst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546" y="2971"/>
              <a:ext cx="508" cy="4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传输</a:t>
              </a:r>
            </a:p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</a:p>
          </p:txBody>
        </p:sp>
      </p:grpSp>
      <p:grpSp>
        <p:nvGrpSpPr>
          <p:cNvPr id="88" name="Group 99"/>
          <p:cNvGrpSpPr>
            <a:grpSpLocks/>
          </p:cNvGrpSpPr>
          <p:nvPr/>
        </p:nvGrpSpPr>
        <p:grpSpPr bwMode="auto">
          <a:xfrm>
            <a:off x="1356538" y="2339533"/>
            <a:ext cx="2433958" cy="1173695"/>
            <a:chOff x="-238" y="2064"/>
            <a:chExt cx="2299" cy="1201"/>
          </a:xfrm>
        </p:grpSpPr>
        <p:sp>
          <p:nvSpPr>
            <p:cNvPr id="89" name="Line 68"/>
            <p:cNvSpPr>
              <a:spLocks noChangeShapeType="1"/>
            </p:cNvSpPr>
            <p:nvPr/>
          </p:nvSpPr>
          <p:spPr bwMode="auto">
            <a:xfrm>
              <a:off x="2061" y="2064"/>
              <a:ext cx="0" cy="120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0" name="Group 98"/>
            <p:cNvGrpSpPr>
              <a:grpSpLocks/>
            </p:cNvGrpSpPr>
            <p:nvPr/>
          </p:nvGrpSpPr>
          <p:grpSpPr bwMode="auto">
            <a:xfrm>
              <a:off x="-238" y="2523"/>
              <a:ext cx="2299" cy="265"/>
              <a:chOff x="-238" y="2523"/>
              <a:chExt cx="2299" cy="265"/>
            </a:xfrm>
          </p:grpSpPr>
          <p:sp>
            <p:nvSpPr>
              <p:cNvPr id="91" name="Line 67"/>
              <p:cNvSpPr>
                <a:spLocks noChangeShapeType="1"/>
              </p:cNvSpPr>
              <p:nvPr/>
            </p:nvSpPr>
            <p:spPr bwMode="auto">
              <a:xfrm>
                <a:off x="-238" y="2660"/>
                <a:ext cx="2299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prstDash val="sysDot"/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Rectangle 71"/>
              <p:cNvSpPr>
                <a:spLocks noChangeArrowheads="1"/>
              </p:cNvSpPr>
              <p:nvPr/>
            </p:nvSpPr>
            <p:spPr bwMode="auto">
              <a:xfrm>
                <a:off x="530" y="2523"/>
                <a:ext cx="620" cy="265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defTabSz="762000" eaLnBrk="0" hangingPunct="0"/>
                <a:r>
                  <a:rPr kumimoji="1" lang="zh-CN" altLang="en-US" sz="11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源系统</a:t>
                </a:r>
              </a:p>
            </p:txBody>
          </p:sp>
        </p:grpSp>
      </p:grpSp>
      <p:grpSp>
        <p:nvGrpSpPr>
          <p:cNvPr id="93" name="Group 104"/>
          <p:cNvGrpSpPr>
            <a:grpSpLocks/>
          </p:cNvGrpSpPr>
          <p:nvPr/>
        </p:nvGrpSpPr>
        <p:grpSpPr bwMode="auto">
          <a:xfrm>
            <a:off x="1052021" y="3540006"/>
            <a:ext cx="617225" cy="706563"/>
            <a:chOff x="800" y="3160"/>
            <a:chExt cx="583" cy="723"/>
          </a:xfrm>
        </p:grpSpPr>
        <p:sp>
          <p:nvSpPr>
            <p:cNvPr id="94" name="Rectangle 7"/>
            <p:cNvSpPr>
              <a:spLocks noChangeArrowheads="1"/>
            </p:cNvSpPr>
            <p:nvPr/>
          </p:nvSpPr>
          <p:spPr bwMode="auto">
            <a:xfrm>
              <a:off x="904" y="3161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输入信息</a:t>
              </a:r>
            </a:p>
          </p:txBody>
        </p:sp>
        <p:sp>
          <p:nvSpPr>
            <p:cNvPr id="95" name="Line 18"/>
            <p:cNvSpPr>
              <a:spLocks noChangeShapeType="1"/>
            </p:cNvSpPr>
            <p:nvPr/>
          </p:nvSpPr>
          <p:spPr bwMode="auto">
            <a:xfrm>
              <a:off x="800" y="3160"/>
              <a:ext cx="58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80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500"/>
                            </p:stCondLst>
                            <p:childTnLst>
                              <p:par>
                                <p:cTn id="26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2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2.6.3  </a:t>
            </a:r>
            <a:r>
              <a:rPr lang="en-US" altLang="zh-CN" dirty="0" err="1"/>
              <a:t>FTTx</a:t>
            </a:r>
            <a:r>
              <a:rPr lang="en-US" altLang="zh-CN" dirty="0"/>
              <a:t> </a:t>
            </a:r>
            <a:r>
              <a:rPr lang="zh-CN" altLang="en-US" dirty="0"/>
              <a:t>技术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代表多种宽带光纤接入方式。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FTTx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表示 </a:t>
            </a:r>
            <a:r>
              <a:rPr lang="en-US" altLang="zh-CN" dirty="0"/>
              <a:t>Fiber To The…</a:t>
            </a:r>
            <a:r>
              <a:rPr lang="zh-CN" altLang="en-US" dirty="0"/>
              <a:t>（光纤到</a:t>
            </a:r>
            <a:r>
              <a:rPr lang="en-US" altLang="zh-CN" dirty="0"/>
              <a:t>…</a:t>
            </a:r>
            <a:r>
              <a:rPr lang="zh-CN" altLang="en-US" dirty="0"/>
              <a:t>），例如：</a:t>
            </a:r>
          </a:p>
          <a:p>
            <a:pPr lvl="1"/>
            <a:r>
              <a:rPr lang="zh-CN" altLang="en-US" dirty="0"/>
              <a:t>光纤到户 </a:t>
            </a:r>
            <a:r>
              <a:rPr lang="en-US" altLang="zh-CN" dirty="0"/>
              <a:t>FTTH (Fiber To The Home)</a:t>
            </a:r>
            <a:r>
              <a:rPr lang="zh-CN" altLang="en-US" dirty="0"/>
              <a:t>：在光纤进入用户的家门后，才把光信号转换为电信号。</a:t>
            </a:r>
            <a:endParaRPr lang="en-US" altLang="zh-CN" dirty="0"/>
          </a:p>
          <a:p>
            <a:pPr lvl="1"/>
            <a:r>
              <a:rPr lang="zh-CN" altLang="en-US" dirty="0"/>
              <a:t>光纤到大楼 </a:t>
            </a:r>
            <a:r>
              <a:rPr lang="en-US" altLang="zh-CN" dirty="0"/>
              <a:t>FTTB (Fiber To The Building)</a:t>
            </a:r>
            <a:endParaRPr lang="zh-CN" altLang="en-US" dirty="0"/>
          </a:p>
          <a:p>
            <a:pPr lvl="1"/>
            <a:r>
              <a:rPr lang="zh-CN" altLang="en-US" dirty="0"/>
              <a:t>光纤到路边 </a:t>
            </a:r>
            <a:r>
              <a:rPr lang="en-US" altLang="zh-CN" dirty="0"/>
              <a:t>FTTC (Fiber To The Curb)</a:t>
            </a:r>
          </a:p>
          <a:p>
            <a:pPr lvl="1"/>
            <a:r>
              <a:rPr lang="zh-CN" altLang="en-US" dirty="0"/>
              <a:t>光纤到小区 </a:t>
            </a:r>
            <a:r>
              <a:rPr lang="en-US" altLang="zh-CN" dirty="0"/>
              <a:t>FTTZ (Fiber To The Zone)</a:t>
            </a:r>
          </a:p>
          <a:p>
            <a:pPr lvl="1"/>
            <a:r>
              <a:rPr lang="zh-CN" altLang="en-US" dirty="0"/>
              <a:t>光纤到办公室 </a:t>
            </a:r>
            <a:r>
              <a:rPr lang="en-US" altLang="zh-CN" dirty="0"/>
              <a:t>FTTO (Fiber To The Office)</a:t>
            </a:r>
          </a:p>
          <a:p>
            <a:pPr lvl="1"/>
            <a:r>
              <a:rPr lang="zh-CN" altLang="en-US" dirty="0"/>
              <a:t>光纤到桌面 </a:t>
            </a:r>
            <a:r>
              <a:rPr lang="en-US" altLang="zh-CN" dirty="0"/>
              <a:t>FTTD (Fiber To The Desk) </a:t>
            </a:r>
            <a:r>
              <a:rPr lang="zh-CN" altLang="en-US" dirty="0"/>
              <a:t>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742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光配线网 </a:t>
            </a:r>
            <a:r>
              <a:rPr lang="en-US" altLang="zh-CN" dirty="0"/>
              <a:t>ODN (Optical Distribution Network)</a:t>
            </a:r>
            <a:endParaRPr lang="zh-CN" altLang="en-US" dirty="0"/>
          </a:p>
        </p:txBody>
      </p:sp>
      <p:grpSp>
        <p:nvGrpSpPr>
          <p:cNvPr id="86" name="组合 85"/>
          <p:cNvGrpSpPr/>
          <p:nvPr/>
        </p:nvGrpSpPr>
        <p:grpSpPr>
          <a:xfrm>
            <a:off x="635340" y="1040586"/>
            <a:ext cx="7489757" cy="2743201"/>
            <a:chOff x="556963" y="1013704"/>
            <a:chExt cx="8048776" cy="3483136"/>
          </a:xfrm>
        </p:grpSpPr>
        <p:sp>
          <p:nvSpPr>
            <p:cNvPr id="5" name="圆角矩形 4"/>
            <p:cNvSpPr/>
            <p:nvPr/>
          </p:nvSpPr>
          <p:spPr>
            <a:xfrm>
              <a:off x="556963" y="1013704"/>
              <a:ext cx="8048776" cy="3483136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6069199" y="1415525"/>
              <a:ext cx="1330308" cy="1019946"/>
              <a:chOff x="3781" y="1238"/>
              <a:chExt cx="1095" cy="1103"/>
            </a:xfrm>
          </p:grpSpPr>
          <p:sp>
            <p:nvSpPr>
              <p:cNvPr id="7" name="Line 5"/>
              <p:cNvSpPr>
                <a:spLocks noChangeShapeType="1"/>
              </p:cNvSpPr>
              <p:nvPr/>
            </p:nvSpPr>
            <p:spPr bwMode="auto">
              <a:xfrm>
                <a:off x="3781" y="1752"/>
                <a:ext cx="109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3923" y="2341"/>
                <a:ext cx="9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3923" y="1238"/>
                <a:ext cx="9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619699" y="1518204"/>
              <a:ext cx="46679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265796" y="1765062"/>
              <a:ext cx="408718" cy="251519"/>
            </a:xfrm>
            <a:prstGeom prst="rect">
              <a:avLst/>
            </a:prstGeom>
            <a:solidFill>
              <a:srgbClr val="00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1:N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477178" y="1890821"/>
              <a:ext cx="154643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452511" y="1612548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光纤干线</a:t>
              </a: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3041795" y="1890821"/>
              <a:ext cx="122400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4674514" y="1373375"/>
              <a:ext cx="1376257" cy="43329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674514" y="1974045"/>
              <a:ext cx="1376257" cy="4614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4674514" y="1890821"/>
              <a:ext cx="139468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 rot="5400000">
              <a:off x="6129431" y="2031546"/>
              <a:ext cx="33855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4058749" y="1504332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光分路器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5791633" y="1013704"/>
              <a:ext cx="1064182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光网络单元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3273265" y="1616838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5079486" y="1628871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6855815" y="2184666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●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 rot="1462546">
              <a:off x="5049125" y="1910981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 rot="20338690">
              <a:off x="5030407" y="1332725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6861826" y="1639091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6855815" y="1165644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3805253" y="1751880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rot="20348732">
              <a:off x="5583373" y="1387572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7128294" y="2352247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7128294" y="1806673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 rot="1377025">
              <a:off x="5579050" y="2205293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5629453" y="1764851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7131299" y="1329527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AutoShape 68"/>
            <p:cNvSpPr>
              <a:spLocks noChangeArrowheads="1"/>
            </p:cNvSpPr>
            <p:nvPr/>
          </p:nvSpPr>
          <p:spPr bwMode="auto">
            <a:xfrm>
              <a:off x="2078270" y="1193509"/>
              <a:ext cx="1522443" cy="246132"/>
            </a:xfrm>
            <a:prstGeom prst="wedgeRoundRectCallout">
              <a:avLst>
                <a:gd name="adj1" fmla="val 45684"/>
                <a:gd name="adj2" fmla="val 158215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 Box 69"/>
            <p:cNvSpPr txBox="1">
              <a:spLocks noChangeArrowheads="1"/>
            </p:cNvSpPr>
            <p:nvPr/>
          </p:nvSpPr>
          <p:spPr bwMode="auto">
            <a:xfrm>
              <a:off x="2047623" y="1157118"/>
              <a:ext cx="1753237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发往特定 </a:t>
              </a:r>
              <a:r>
                <a:rPr lang="en-US" altLang="zh-CN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ONU </a:t>
              </a:r>
              <a:r>
                <a:rPr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的数据</a:t>
              </a:r>
            </a:p>
          </p:txBody>
        </p:sp>
        <p:sp>
          <p:nvSpPr>
            <p:cNvPr id="37" name="Text Box 72"/>
            <p:cNvSpPr txBox="1">
              <a:spLocks noChangeArrowheads="1"/>
            </p:cNvSpPr>
            <p:nvPr/>
          </p:nvSpPr>
          <p:spPr bwMode="auto">
            <a:xfrm>
              <a:off x="4149088" y="1152119"/>
              <a:ext cx="549245" cy="332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下行</a:t>
              </a:r>
            </a:p>
          </p:txBody>
        </p:sp>
        <p:sp>
          <p:nvSpPr>
            <p:cNvPr id="38" name="Line 74"/>
            <p:cNvSpPr>
              <a:spLocks noChangeShapeType="1"/>
            </p:cNvSpPr>
            <p:nvPr/>
          </p:nvSpPr>
          <p:spPr bwMode="auto">
            <a:xfrm>
              <a:off x="4220717" y="1471007"/>
              <a:ext cx="45379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471643" y="4024238"/>
              <a:ext cx="4293545" cy="349089"/>
              <a:chOff x="1169459" y="5805264"/>
              <a:chExt cx="7371027" cy="599306"/>
            </a:xfrm>
          </p:grpSpPr>
          <p:sp>
            <p:nvSpPr>
              <p:cNvPr id="40" name="Text Box 76"/>
              <p:cNvSpPr txBox="1">
                <a:spLocks noChangeArrowheads="1"/>
              </p:cNvSpPr>
              <p:nvPr/>
            </p:nvSpPr>
            <p:spPr bwMode="auto">
              <a:xfrm>
                <a:off x="1631722" y="5916327"/>
                <a:ext cx="845411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 dirty="0">
                    <a:latin typeface="微软雅黑" pitchFamily="34" charset="-122"/>
                    <a:ea typeface="微软雅黑" pitchFamily="34" charset="-122"/>
                  </a:rPr>
                  <a:t>局端</a:t>
                </a:r>
              </a:p>
            </p:txBody>
          </p:sp>
          <p:sp>
            <p:nvSpPr>
              <p:cNvPr id="41" name="AutoShape 77"/>
              <p:cNvSpPr>
                <a:spLocks/>
              </p:cNvSpPr>
              <p:nvPr/>
            </p:nvSpPr>
            <p:spPr bwMode="auto">
              <a:xfrm rot="-5400000">
                <a:off x="1975909" y="4998814"/>
                <a:ext cx="141287" cy="1754188"/>
              </a:xfrm>
              <a:prstGeom prst="leftBrace">
                <a:avLst>
                  <a:gd name="adj1" fmla="val 95506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AutoShape 78"/>
              <p:cNvSpPr>
                <a:spLocks/>
              </p:cNvSpPr>
              <p:nvPr/>
            </p:nvSpPr>
            <p:spPr bwMode="auto">
              <a:xfrm rot="-5400000">
                <a:off x="4743187" y="4025280"/>
                <a:ext cx="144462" cy="3704431"/>
              </a:xfrm>
              <a:prstGeom prst="leftBrace">
                <a:avLst>
                  <a:gd name="adj1" fmla="val 19725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AutoShape 79"/>
              <p:cNvSpPr>
                <a:spLocks/>
              </p:cNvSpPr>
              <p:nvPr/>
            </p:nvSpPr>
            <p:spPr bwMode="auto">
              <a:xfrm rot="-5400000">
                <a:off x="7592748" y="4998814"/>
                <a:ext cx="141287" cy="1754188"/>
              </a:xfrm>
              <a:prstGeom prst="leftBrace">
                <a:avLst>
                  <a:gd name="adj1" fmla="val 95506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Text Box 80"/>
              <p:cNvSpPr txBox="1">
                <a:spLocks noChangeArrowheads="1"/>
              </p:cNvSpPr>
              <p:nvPr/>
            </p:nvSpPr>
            <p:spPr bwMode="auto">
              <a:xfrm>
                <a:off x="7092061" y="5916327"/>
                <a:ext cx="1109602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>
                    <a:latin typeface="微软雅黑" pitchFamily="34" charset="-122"/>
                    <a:ea typeface="微软雅黑" pitchFamily="34" charset="-122"/>
                  </a:rPr>
                  <a:t>用户端</a:t>
                </a:r>
              </a:p>
            </p:txBody>
          </p:sp>
          <p:sp>
            <p:nvSpPr>
              <p:cNvPr id="45" name="Text Box 81"/>
              <p:cNvSpPr txBox="1">
                <a:spLocks noChangeArrowheads="1"/>
              </p:cNvSpPr>
              <p:nvPr/>
            </p:nvSpPr>
            <p:spPr bwMode="auto">
              <a:xfrm>
                <a:off x="3970639" y="5929026"/>
                <a:ext cx="2306717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 dirty="0">
                    <a:latin typeface="微软雅黑" pitchFamily="34" charset="-122"/>
                    <a:ea typeface="微软雅黑" pitchFamily="34" charset="-122"/>
                  </a:rPr>
                  <a:t>光配线网 </a:t>
                </a:r>
                <a:r>
                  <a:rPr lang="en-US" altLang="zh-CN" sz="1200" b="1" dirty="0">
                    <a:latin typeface="微软雅黑" pitchFamily="34" charset="-122"/>
                    <a:ea typeface="微软雅黑" pitchFamily="34" charset="-122"/>
                  </a:rPr>
                  <a:t>(ODN)</a:t>
                </a:r>
              </a:p>
            </p:txBody>
          </p:sp>
        </p:grpSp>
        <p:grpSp>
          <p:nvGrpSpPr>
            <p:cNvPr id="46" name="Group 37"/>
            <p:cNvGrpSpPr>
              <a:grpSpLocks/>
            </p:cNvGrpSpPr>
            <p:nvPr/>
          </p:nvGrpSpPr>
          <p:grpSpPr bwMode="auto">
            <a:xfrm>
              <a:off x="6160512" y="2848148"/>
              <a:ext cx="1238995" cy="1019946"/>
              <a:chOff x="3844" y="1238"/>
              <a:chExt cx="1032" cy="1103"/>
            </a:xfrm>
          </p:grpSpPr>
          <p:sp>
            <p:nvSpPr>
              <p:cNvPr id="47" name="Line 38"/>
              <p:cNvSpPr>
                <a:spLocks noChangeShapeType="1"/>
              </p:cNvSpPr>
              <p:nvPr/>
            </p:nvSpPr>
            <p:spPr bwMode="auto">
              <a:xfrm>
                <a:off x="3844" y="1752"/>
                <a:ext cx="1032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8" name="Line 39"/>
              <p:cNvSpPr>
                <a:spLocks noChangeShapeType="1"/>
              </p:cNvSpPr>
              <p:nvPr/>
            </p:nvSpPr>
            <p:spPr bwMode="auto">
              <a:xfrm>
                <a:off x="3923" y="2341"/>
                <a:ext cx="953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Line 40"/>
              <p:cNvSpPr>
                <a:spLocks noChangeShapeType="1"/>
              </p:cNvSpPr>
              <p:nvPr/>
            </p:nvSpPr>
            <p:spPr bwMode="auto">
              <a:xfrm>
                <a:off x="3923" y="1238"/>
                <a:ext cx="953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0" name="Text Box 41"/>
            <p:cNvSpPr txBox="1">
              <a:spLocks noChangeArrowheads="1"/>
            </p:cNvSpPr>
            <p:nvPr/>
          </p:nvSpPr>
          <p:spPr bwMode="auto">
            <a:xfrm>
              <a:off x="2637881" y="2950826"/>
              <a:ext cx="46679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sp>
          <p:nvSpPr>
            <p:cNvPr id="51" name="Rectangle 42"/>
            <p:cNvSpPr>
              <a:spLocks noChangeArrowheads="1"/>
            </p:cNvSpPr>
            <p:nvPr/>
          </p:nvSpPr>
          <p:spPr bwMode="auto">
            <a:xfrm>
              <a:off x="4283978" y="3197685"/>
              <a:ext cx="408718" cy="251519"/>
            </a:xfrm>
            <a:prstGeom prst="rect">
              <a:avLst/>
            </a:prstGeom>
            <a:solidFill>
              <a:srgbClr val="00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1:N</a:t>
              </a: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1477178" y="3323444"/>
              <a:ext cx="1564617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 Box 47"/>
            <p:cNvSpPr txBox="1">
              <a:spLocks noChangeArrowheads="1"/>
            </p:cNvSpPr>
            <p:nvPr/>
          </p:nvSpPr>
          <p:spPr bwMode="auto">
            <a:xfrm>
              <a:off x="1477177" y="3038687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光纤干线</a:t>
              </a:r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>
              <a:off x="3041795" y="3323444"/>
              <a:ext cx="1242183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 flipV="1">
              <a:off x="4692696" y="2799902"/>
              <a:ext cx="1358075" cy="439395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auto">
            <a:xfrm>
              <a:off x="4692696" y="3406668"/>
              <a:ext cx="1358075" cy="46142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51"/>
            <p:cNvSpPr>
              <a:spLocks noChangeShapeType="1"/>
            </p:cNvSpPr>
            <p:nvPr/>
          </p:nvSpPr>
          <p:spPr bwMode="auto">
            <a:xfrm>
              <a:off x="4692696" y="3323444"/>
              <a:ext cx="1358075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 Box 52"/>
            <p:cNvSpPr txBox="1">
              <a:spLocks noChangeArrowheads="1"/>
            </p:cNvSpPr>
            <p:nvPr/>
          </p:nvSpPr>
          <p:spPr bwMode="auto">
            <a:xfrm rot="5400000">
              <a:off x="6147613" y="3483624"/>
              <a:ext cx="33855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</a:p>
          </p:txBody>
        </p:sp>
        <p:sp>
          <p:nvSpPr>
            <p:cNvPr id="59" name="Text Box 54"/>
            <p:cNvSpPr txBox="1">
              <a:spLocks noChangeArrowheads="1"/>
            </p:cNvSpPr>
            <p:nvPr/>
          </p:nvSpPr>
          <p:spPr bwMode="auto">
            <a:xfrm>
              <a:off x="3503873" y="3053432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●</a:t>
              </a:r>
            </a:p>
          </p:txBody>
        </p:sp>
        <p:sp>
          <p:nvSpPr>
            <p:cNvPr id="60" name="Text Box 55"/>
            <p:cNvSpPr txBox="1">
              <a:spLocks noChangeArrowheads="1"/>
            </p:cNvSpPr>
            <p:nvPr/>
          </p:nvSpPr>
          <p:spPr bwMode="auto">
            <a:xfrm>
              <a:off x="5395351" y="3075920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61" name="Text Box 56"/>
            <p:cNvSpPr txBox="1">
              <a:spLocks noChangeArrowheads="1"/>
            </p:cNvSpPr>
            <p:nvPr/>
          </p:nvSpPr>
          <p:spPr bwMode="auto">
            <a:xfrm>
              <a:off x="7087370" y="3617288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●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2" name="Text Box 57"/>
            <p:cNvSpPr txBox="1">
              <a:spLocks noChangeArrowheads="1"/>
            </p:cNvSpPr>
            <p:nvPr/>
          </p:nvSpPr>
          <p:spPr bwMode="auto">
            <a:xfrm rot="1462546">
              <a:off x="5419658" y="3441907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●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3" name="Text Box 58"/>
            <p:cNvSpPr txBox="1">
              <a:spLocks noChangeArrowheads="1"/>
            </p:cNvSpPr>
            <p:nvPr/>
          </p:nvSpPr>
          <p:spPr bwMode="auto">
            <a:xfrm rot="20338690">
              <a:off x="5395614" y="2700235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4" name="Text Box 59"/>
            <p:cNvSpPr txBox="1">
              <a:spLocks noChangeArrowheads="1"/>
            </p:cNvSpPr>
            <p:nvPr/>
          </p:nvSpPr>
          <p:spPr bwMode="auto">
            <a:xfrm>
              <a:off x="7093381" y="3071714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65" name="Text Box 60"/>
            <p:cNvSpPr txBox="1">
              <a:spLocks noChangeArrowheads="1"/>
            </p:cNvSpPr>
            <p:nvPr/>
          </p:nvSpPr>
          <p:spPr bwMode="auto">
            <a:xfrm>
              <a:off x="7087370" y="2598267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 flipH="1">
              <a:off x="3323555" y="3188474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 rot="9548732">
              <a:off x="5237915" y="2954808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 flipH="1">
              <a:off x="6906052" y="3784870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 flipH="1">
              <a:off x="6906052" y="3239296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 rot="1366384" flipH="1">
              <a:off x="5213346" y="3512512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 flipH="1">
              <a:off x="5238917" y="3218384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Line 67"/>
            <p:cNvSpPr>
              <a:spLocks noChangeShapeType="1"/>
            </p:cNvSpPr>
            <p:nvPr/>
          </p:nvSpPr>
          <p:spPr bwMode="auto">
            <a:xfrm flipH="1">
              <a:off x="6909057" y="2762150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AutoShape 70"/>
            <p:cNvSpPr>
              <a:spLocks noChangeArrowheads="1"/>
            </p:cNvSpPr>
            <p:nvPr/>
          </p:nvSpPr>
          <p:spPr bwMode="auto">
            <a:xfrm>
              <a:off x="2203110" y="2610388"/>
              <a:ext cx="1528082" cy="252544"/>
            </a:xfrm>
            <a:prstGeom prst="wedgeRoundRectCallout">
              <a:avLst>
                <a:gd name="adj1" fmla="val 49806"/>
                <a:gd name="adj2" fmla="val 149652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 Box 71"/>
            <p:cNvSpPr txBox="1">
              <a:spLocks noChangeArrowheads="1"/>
            </p:cNvSpPr>
            <p:nvPr/>
          </p:nvSpPr>
          <p:spPr bwMode="auto">
            <a:xfrm>
              <a:off x="2179158" y="2579098"/>
              <a:ext cx="1723788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特定 </a:t>
              </a:r>
              <a:r>
                <a:rPr lang="en-US" altLang="zh-CN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ONU </a:t>
              </a:r>
              <a:r>
                <a:rPr lang="zh-CN" altLang="en-US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发来的数据</a:t>
              </a:r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4216658" y="2735964"/>
              <a:ext cx="530588" cy="332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上行</a:t>
              </a:r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 flipH="1">
              <a:off x="4238899" y="3079323"/>
              <a:ext cx="453798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519673" y="3495164"/>
              <a:ext cx="1370852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b="1" dirty="0">
                  <a:latin typeface="微软雅黑" pitchFamily="34" charset="-122"/>
                  <a:ea typeface="微软雅黑" pitchFamily="34" charset="-122"/>
                </a:rPr>
                <a:t>OLT</a:t>
              </a:r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zh-CN" sz="1050" b="1" dirty="0">
                  <a:latin typeface="微软雅黑" pitchFamily="34" charset="-122"/>
                  <a:ea typeface="微软雅黑" pitchFamily="34" charset="-122"/>
                </a:rPr>
                <a:t>光线路终端</a:t>
              </a:r>
              <a:endParaRPr lang="zh-CN" altLang="en-US" sz="105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Rectangle 46"/>
            <p:cNvSpPr>
              <a:spLocks noChangeArrowheads="1"/>
            </p:cNvSpPr>
            <p:nvPr/>
          </p:nvSpPr>
          <p:spPr bwMode="auto">
            <a:xfrm>
              <a:off x="2679636" y="319768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itchFamily="34" charset="-122"/>
                  <a:ea typeface="微软雅黑" pitchFamily="34" charset="-122"/>
                </a:rPr>
                <a:t>OLT</a:t>
              </a:r>
            </a:p>
          </p:txBody>
        </p:sp>
        <p:sp>
          <p:nvSpPr>
            <p:cNvPr id="79" name="Rectangle 13"/>
            <p:cNvSpPr>
              <a:spLocks noChangeArrowheads="1"/>
            </p:cNvSpPr>
            <p:nvPr/>
          </p:nvSpPr>
          <p:spPr bwMode="auto">
            <a:xfrm>
              <a:off x="2661454" y="1765062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itchFamily="34" charset="-122"/>
                  <a:ea typeface="微软雅黑" pitchFamily="34" charset="-122"/>
                </a:rPr>
                <a:t>OLT</a:t>
              </a:r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050771" y="2309711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6050771" y="1765062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2" name="Rectangle 22"/>
            <p:cNvSpPr>
              <a:spLocks noChangeArrowheads="1"/>
            </p:cNvSpPr>
            <p:nvPr/>
          </p:nvSpPr>
          <p:spPr bwMode="auto">
            <a:xfrm>
              <a:off x="6050771" y="128976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3" name="Rectangle 43"/>
            <p:cNvSpPr>
              <a:spLocks noChangeArrowheads="1"/>
            </p:cNvSpPr>
            <p:nvPr/>
          </p:nvSpPr>
          <p:spPr bwMode="auto">
            <a:xfrm>
              <a:off x="6068953" y="3742334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4" name="Rectangle 44"/>
            <p:cNvSpPr>
              <a:spLocks noChangeArrowheads="1"/>
            </p:cNvSpPr>
            <p:nvPr/>
          </p:nvSpPr>
          <p:spPr bwMode="auto">
            <a:xfrm>
              <a:off x="6068953" y="319768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5" name="Rectangle 53"/>
            <p:cNvSpPr>
              <a:spLocks noChangeArrowheads="1"/>
            </p:cNvSpPr>
            <p:nvPr/>
          </p:nvSpPr>
          <p:spPr bwMode="auto">
            <a:xfrm>
              <a:off x="6068953" y="2722388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</p:grpSp>
      <p:sp>
        <p:nvSpPr>
          <p:cNvPr id="87" name="矩形 86"/>
          <p:cNvSpPr/>
          <p:nvPr/>
        </p:nvSpPr>
        <p:spPr>
          <a:xfrm>
            <a:off x="728946" y="3826774"/>
            <a:ext cx="7611292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光配线网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ODN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(Optical Distribution Network)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：位于光纤干线和广大用户之间。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无源的光配线网常称为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无源光网络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PON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(Passive Optical Network)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781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采用波分复用 </a:t>
            </a:r>
            <a:r>
              <a:rPr lang="en-US" altLang="zh-CN" dirty="0"/>
              <a:t>WDM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上行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下行</a:t>
            </a:r>
            <a:r>
              <a:rPr lang="zh-CN" altLang="en-US" dirty="0"/>
              <a:t>分别使用</a:t>
            </a:r>
            <a:r>
              <a:rPr lang="zh-CN" altLang="en-US" dirty="0">
                <a:solidFill>
                  <a:srgbClr val="C00000"/>
                </a:solidFill>
              </a:rPr>
              <a:t>不同的波长。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2 </a:t>
            </a:r>
            <a:r>
              <a:rPr lang="zh-CN" altLang="en-US" dirty="0"/>
              <a:t>种最流行的</a:t>
            </a:r>
            <a:r>
              <a:rPr lang="zh-CN" altLang="en-US" dirty="0">
                <a:solidFill>
                  <a:srgbClr val="C00000"/>
                </a:solidFill>
              </a:rPr>
              <a:t>无源光网络 </a:t>
            </a:r>
            <a:r>
              <a:rPr lang="en-US" altLang="zh-CN" dirty="0">
                <a:solidFill>
                  <a:srgbClr val="C00000"/>
                </a:solidFill>
              </a:rPr>
              <a:t>PON (Passive Optical Network)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以太网无源光网络 </a:t>
            </a:r>
            <a:r>
              <a:rPr lang="en-US" altLang="zh-CN" dirty="0">
                <a:solidFill>
                  <a:srgbClr val="0000FF"/>
                </a:solidFill>
              </a:rPr>
              <a:t>EPON </a:t>
            </a:r>
            <a:r>
              <a:rPr lang="en-US" altLang="zh-CN" dirty="0"/>
              <a:t>(Ethernet PON)</a:t>
            </a:r>
          </a:p>
          <a:p>
            <a:pPr lvl="2"/>
            <a:r>
              <a:rPr lang="zh-CN" altLang="en-US" dirty="0"/>
              <a:t>在链路层使用以太网协议，利用 </a:t>
            </a:r>
            <a:r>
              <a:rPr lang="en-US" altLang="zh-CN" dirty="0"/>
              <a:t>PON </a:t>
            </a:r>
            <a:r>
              <a:rPr lang="zh-CN" altLang="en-US" dirty="0"/>
              <a:t>的拓扑结构实现以太网的接入。</a:t>
            </a:r>
            <a:endParaRPr lang="en-US" altLang="zh-CN" dirty="0"/>
          </a:p>
          <a:p>
            <a:pPr lvl="2"/>
            <a:r>
              <a:rPr lang="zh-CN" altLang="en-US" dirty="0"/>
              <a:t>与现有以太网的兼容性好，并且成本低，扩展性强，管理方便。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吉比特无源光网络 </a:t>
            </a:r>
            <a:r>
              <a:rPr lang="en-US" altLang="zh-CN" dirty="0">
                <a:solidFill>
                  <a:srgbClr val="0000FF"/>
                </a:solidFill>
              </a:rPr>
              <a:t>GPON </a:t>
            </a:r>
            <a:r>
              <a:rPr lang="en-US" altLang="zh-CN" dirty="0"/>
              <a:t>(Gigabit PON)</a:t>
            </a:r>
          </a:p>
          <a:p>
            <a:pPr lvl="2"/>
            <a:r>
              <a:rPr lang="zh-CN" altLang="en-US" dirty="0"/>
              <a:t>采用通用封装方法 </a:t>
            </a:r>
            <a:r>
              <a:rPr lang="en-US" altLang="zh-CN" dirty="0"/>
              <a:t>GEM (Generic Encapsulation Method)</a:t>
            </a:r>
            <a:r>
              <a:rPr lang="zh-CN" altLang="en-US" dirty="0"/>
              <a:t>，可承载多业务，且对各种业务类型都能够提供服务质量保证，总体性能比</a:t>
            </a:r>
            <a:r>
              <a:rPr lang="en-US" altLang="zh-CN" dirty="0"/>
              <a:t>EPON</a:t>
            </a:r>
            <a:r>
              <a:rPr lang="zh-CN" altLang="en-US" dirty="0"/>
              <a:t>好。</a:t>
            </a:r>
            <a:endParaRPr lang="en-US" altLang="zh-CN" dirty="0"/>
          </a:p>
          <a:p>
            <a:pPr lvl="2"/>
            <a:r>
              <a:rPr lang="zh-CN" altLang="en-US" dirty="0"/>
              <a:t>成本稍高。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光配线网 </a:t>
            </a:r>
            <a:r>
              <a:rPr lang="en-US" altLang="zh-CN" dirty="0"/>
              <a:t>ODN (Optical Distribution Network)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91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966823" y="1570008"/>
            <a:ext cx="6628537" cy="2518913"/>
          </a:xfrm>
        </p:spPr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消息</a:t>
            </a:r>
            <a:r>
              <a:rPr lang="en-US" altLang="zh-CN" dirty="0"/>
              <a:t>(message)</a:t>
            </a:r>
            <a:r>
              <a:rPr lang="zh-CN" altLang="en-US" dirty="0"/>
              <a:t>：</a:t>
            </a:r>
            <a:r>
              <a:rPr lang="zh-CN" altLang="zh-CN" dirty="0"/>
              <a:t>如话音、文字、图像、视频等。</a:t>
            </a:r>
            <a:endParaRPr lang="en-US" altLang="zh-CN" dirty="0"/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数据 </a:t>
            </a:r>
            <a:r>
              <a:rPr lang="en-US" altLang="zh-CN" dirty="0"/>
              <a:t>(data)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运送消息的实体。有意义的符号序列。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pic>
        <p:nvPicPr>
          <p:cNvPr id="9220" name="Picture 4" descr="查看源图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00" y="1292053"/>
            <a:ext cx="1124653" cy="142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739400" y="2822987"/>
            <a:ext cx="112465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11001001001100111101011011001110……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4794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235853" y="1713034"/>
            <a:ext cx="783565" cy="288984"/>
          </a:xfrm>
          <a:custGeom>
            <a:avLst/>
            <a:gdLst>
              <a:gd name="T0" fmla="*/ 0 w 1008"/>
              <a:gd name="T1" fmla="*/ 384 h 704"/>
              <a:gd name="T2" fmla="*/ 192 w 1008"/>
              <a:gd name="T3" fmla="*/ 48 h 704"/>
              <a:gd name="T4" fmla="*/ 480 w 1008"/>
              <a:gd name="T5" fmla="*/ 672 h 704"/>
              <a:gd name="T6" fmla="*/ 720 w 1008"/>
              <a:gd name="T7" fmla="*/ 240 h 704"/>
              <a:gd name="T8" fmla="*/ 864 w 1008"/>
              <a:gd name="T9" fmla="*/ 576 h 704"/>
              <a:gd name="T10" fmla="*/ 1008 w 1008"/>
              <a:gd name="T11" fmla="*/ 14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8" h="704">
                <a:moveTo>
                  <a:pt x="0" y="384"/>
                </a:moveTo>
                <a:cubicBezTo>
                  <a:pt x="56" y="192"/>
                  <a:pt x="112" y="0"/>
                  <a:pt x="192" y="48"/>
                </a:cubicBezTo>
                <a:cubicBezTo>
                  <a:pt x="272" y="96"/>
                  <a:pt x="392" y="640"/>
                  <a:pt x="480" y="672"/>
                </a:cubicBezTo>
                <a:cubicBezTo>
                  <a:pt x="568" y="704"/>
                  <a:pt x="656" y="256"/>
                  <a:pt x="720" y="240"/>
                </a:cubicBezTo>
                <a:cubicBezTo>
                  <a:pt x="784" y="224"/>
                  <a:pt x="816" y="592"/>
                  <a:pt x="864" y="576"/>
                </a:cubicBezTo>
                <a:cubicBezTo>
                  <a:pt x="912" y="560"/>
                  <a:pt x="960" y="352"/>
                  <a:pt x="1008" y="144"/>
                </a:cubicBezTo>
              </a:path>
            </a:pathLst>
          </a:custGeom>
          <a:noFill/>
          <a:ln w="571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168528" y="2507197"/>
            <a:ext cx="891947" cy="320856"/>
          </a:xfrm>
          <a:custGeom>
            <a:avLst/>
            <a:gdLst>
              <a:gd name="T0" fmla="*/ 0 w 1056"/>
              <a:gd name="T1" fmla="*/ 174 h 480"/>
              <a:gd name="T2" fmla="*/ 79 w 1056"/>
              <a:gd name="T3" fmla="*/ 174 h 480"/>
              <a:gd name="T4" fmla="*/ 79 w 1056"/>
              <a:gd name="T5" fmla="*/ 0 h 480"/>
              <a:gd name="T6" fmla="*/ 212 w 1056"/>
              <a:gd name="T7" fmla="*/ 0 h 480"/>
              <a:gd name="T8" fmla="*/ 212 w 1056"/>
              <a:gd name="T9" fmla="*/ 174 h 480"/>
              <a:gd name="T10" fmla="*/ 344 w 1056"/>
              <a:gd name="T11" fmla="*/ 174 h 480"/>
              <a:gd name="T12" fmla="*/ 344 w 1056"/>
              <a:gd name="T13" fmla="*/ 0 h 480"/>
              <a:gd name="T14" fmla="*/ 477 w 1056"/>
              <a:gd name="T15" fmla="*/ 0 h 480"/>
              <a:gd name="T16" fmla="*/ 477 w 1056"/>
              <a:gd name="T17" fmla="*/ 174 h 480"/>
              <a:gd name="T18" fmla="*/ 582 w 1056"/>
              <a:gd name="T19" fmla="*/ 174 h 4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56" h="480">
                <a:moveTo>
                  <a:pt x="0" y="480"/>
                </a:moveTo>
                <a:lnTo>
                  <a:pt x="144" y="480"/>
                </a:lnTo>
                <a:lnTo>
                  <a:pt x="144" y="0"/>
                </a:lnTo>
                <a:lnTo>
                  <a:pt x="384" y="0"/>
                </a:lnTo>
                <a:lnTo>
                  <a:pt x="384" y="480"/>
                </a:lnTo>
                <a:lnTo>
                  <a:pt x="624" y="480"/>
                </a:lnTo>
                <a:lnTo>
                  <a:pt x="624" y="0"/>
                </a:lnTo>
                <a:lnTo>
                  <a:pt x="864" y="0"/>
                </a:lnTo>
                <a:lnTo>
                  <a:pt x="864" y="480"/>
                </a:lnTo>
                <a:lnTo>
                  <a:pt x="1056" y="480"/>
                </a:lnTo>
              </a:path>
            </a:pathLst>
          </a:custGeom>
          <a:noFill/>
          <a:ln w="38100" cmpd="sng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186981" y="1149927"/>
            <a:ext cx="5956355" cy="3172691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信号 </a:t>
            </a:r>
            <a:r>
              <a:rPr lang="en-US" altLang="zh-CN" dirty="0"/>
              <a:t>(signal)</a:t>
            </a:r>
            <a:r>
              <a:rPr lang="zh-CN" altLang="en-US" dirty="0"/>
              <a:t>：数据的电气的或电磁的表现。 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模拟</a:t>
            </a:r>
            <a:r>
              <a:rPr lang="zh-CN" altLang="en-US" dirty="0"/>
              <a:t>信号 </a:t>
            </a:r>
            <a:r>
              <a:rPr lang="en-US" altLang="zh-CN" dirty="0"/>
              <a:t>(analogous signal)</a:t>
            </a:r>
            <a:r>
              <a:rPr lang="zh-CN" altLang="en-US" dirty="0"/>
              <a:t>：代表消息的参数的取值是</a:t>
            </a:r>
            <a:r>
              <a:rPr lang="zh-CN" altLang="en-US" dirty="0">
                <a:solidFill>
                  <a:srgbClr val="C00000"/>
                </a:solidFill>
              </a:rPr>
              <a:t>连续</a:t>
            </a:r>
            <a:r>
              <a:rPr lang="zh-CN" altLang="en-US" dirty="0"/>
              <a:t>的。 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数字</a:t>
            </a:r>
            <a:r>
              <a:rPr lang="zh-CN" altLang="en-US" dirty="0"/>
              <a:t>信号 </a:t>
            </a:r>
            <a:r>
              <a:rPr lang="en-US" altLang="zh-CN" dirty="0"/>
              <a:t>(digital signal)</a:t>
            </a:r>
            <a:r>
              <a:rPr lang="zh-CN" altLang="en-US" dirty="0"/>
              <a:t>：代表消息的参数的取值是</a:t>
            </a:r>
            <a:r>
              <a:rPr lang="zh-CN" altLang="en-US" dirty="0">
                <a:solidFill>
                  <a:srgbClr val="C00000"/>
                </a:solidFill>
              </a:rPr>
              <a:t>离散</a:t>
            </a:r>
            <a:r>
              <a:rPr lang="zh-CN" altLang="en-US" dirty="0"/>
              <a:t>的。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码元：</a:t>
            </a:r>
            <a:r>
              <a:rPr lang="zh-CN" altLang="en-US" dirty="0"/>
              <a:t>在使用时间域（简称为</a:t>
            </a:r>
            <a:r>
              <a:rPr lang="zh-CN" altLang="en-US" dirty="0">
                <a:solidFill>
                  <a:srgbClr val="0000FF"/>
                </a:solidFill>
              </a:rPr>
              <a:t>时域</a:t>
            </a:r>
            <a:r>
              <a:rPr lang="zh-CN" altLang="en-US" dirty="0"/>
              <a:t>）的波形表示数字信号时，代表不同离散数值的基本波形。</a:t>
            </a:r>
            <a:endParaRPr lang="en-US" altLang="zh-CN" dirty="0"/>
          </a:p>
          <a:p>
            <a:pPr lvl="1"/>
            <a:r>
              <a:rPr lang="zh-CN" altLang="zh-CN" dirty="0"/>
              <a:t>使用二进制编码时，只有两种不同的码元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0 </a:t>
            </a:r>
            <a:r>
              <a:rPr lang="zh-CN" altLang="zh-CN" dirty="0"/>
              <a:t>状态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zh-CN" dirty="0"/>
              <a:t>状态。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41538" y="3424687"/>
            <a:ext cx="2182482" cy="829834"/>
            <a:chOff x="241538" y="3424687"/>
            <a:chExt cx="2182482" cy="829834"/>
          </a:xfrm>
        </p:grpSpPr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758150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068288" y="4091258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1378426" y="3757892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687707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1997845" y="4091258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1068288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378426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997845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758150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241538" y="3928186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41538" y="3600958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 flipH="1">
              <a:off x="483137" y="3757892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51"/>
            <p:cNvSpPr>
              <a:spLocks noChangeShapeType="1"/>
            </p:cNvSpPr>
            <p:nvPr/>
          </p:nvSpPr>
          <p:spPr bwMode="auto">
            <a:xfrm flipH="1">
              <a:off x="483137" y="4091258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58150" y="3548780"/>
              <a:ext cx="1557914" cy="705741"/>
              <a:chOff x="-1086307" y="2612396"/>
              <a:chExt cx="2936545" cy="3819525"/>
            </a:xfrm>
          </p:grpSpPr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>
                <a:off x="-1086307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-501721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82865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665836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1250422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>
                <a:off x="1850238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" name="Text Box 52"/>
            <p:cNvSpPr txBox="1">
              <a:spLocks noChangeArrowheads="1"/>
            </p:cNvSpPr>
            <p:nvPr/>
          </p:nvSpPr>
          <p:spPr bwMode="auto">
            <a:xfrm>
              <a:off x="767087" y="3424687"/>
              <a:ext cx="1656933" cy="301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1   0    1   1    0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871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有关信道的几个基本概念</a:t>
            </a:r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468651" y="1150717"/>
            <a:ext cx="5448997" cy="317269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信道：</a:t>
            </a:r>
            <a:r>
              <a:rPr lang="zh-CN" altLang="en-US" dirty="0"/>
              <a:t>一般用来表示向某一个方向传送信息的媒体。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285750" indent="-285750"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单向通信（单工通信）：</a:t>
            </a:r>
            <a:r>
              <a:rPr lang="zh-CN" altLang="en-US" dirty="0">
                <a:solidFill>
                  <a:srgbClr val="C00000"/>
                </a:solidFill>
              </a:rPr>
              <a:t>只能有一个方向</a:t>
            </a:r>
            <a:r>
              <a:rPr lang="zh-CN" altLang="en-US" dirty="0"/>
              <a:t>的通信，没有反方向的交互。</a:t>
            </a:r>
          </a:p>
          <a:p>
            <a:pPr marL="285750" indent="-285750"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双向交替通信（半双工通信）：</a:t>
            </a:r>
            <a:r>
              <a:rPr lang="zh-CN" altLang="en-US" dirty="0"/>
              <a:t>通信的双方都可以发送信息，但双方</a:t>
            </a:r>
            <a:r>
              <a:rPr lang="zh-CN" altLang="en-US" dirty="0">
                <a:solidFill>
                  <a:srgbClr val="C00000"/>
                </a:solidFill>
              </a:rPr>
              <a:t>不能同时</a:t>
            </a:r>
            <a:r>
              <a:rPr lang="zh-CN" altLang="en-US" dirty="0"/>
              <a:t>发送（当然也就不能同时接收）。</a:t>
            </a:r>
          </a:p>
          <a:p>
            <a:pPr marL="285750" indent="-285750"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双向同时通信（全双工通信）：</a:t>
            </a:r>
            <a:r>
              <a:rPr lang="zh-CN" altLang="en-US" dirty="0"/>
              <a:t>通信的双方可以</a:t>
            </a:r>
            <a:r>
              <a:rPr lang="zh-CN" altLang="en-US" dirty="0">
                <a:solidFill>
                  <a:srgbClr val="C00000"/>
                </a:solidFill>
              </a:rPr>
              <a:t>同时发送和接收</a:t>
            </a:r>
            <a:r>
              <a:rPr lang="zh-CN" altLang="en-US" dirty="0"/>
              <a:t>信息。 </a:t>
            </a:r>
          </a:p>
          <a:p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 rot="5400000">
            <a:off x="6812766" y="584494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021238" y="1600451"/>
            <a:ext cx="1860928" cy="383623"/>
            <a:chOff x="6021238" y="1911003"/>
            <a:chExt cx="1860928" cy="383623"/>
          </a:xfrm>
        </p:grpSpPr>
        <p:sp>
          <p:nvSpPr>
            <p:cNvPr id="7" name="右箭头 6"/>
            <p:cNvSpPr/>
            <p:nvPr/>
          </p:nvSpPr>
          <p:spPr>
            <a:xfrm>
              <a:off x="6021238" y="1911003"/>
              <a:ext cx="1860928" cy="383623"/>
            </a:xfrm>
            <a:prstGeom prst="rightArrow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16039" y="195277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</p:grpSp>
      <p:sp>
        <p:nvSpPr>
          <p:cNvPr id="25" name="圆柱形 24"/>
          <p:cNvSpPr/>
          <p:nvPr/>
        </p:nvSpPr>
        <p:spPr>
          <a:xfrm rot="5400000">
            <a:off x="6812766" y="2885454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021238" y="3899132"/>
            <a:ext cx="1860928" cy="396815"/>
            <a:chOff x="6021238" y="3812872"/>
            <a:chExt cx="1860928" cy="396815"/>
          </a:xfrm>
        </p:grpSpPr>
        <p:sp>
          <p:nvSpPr>
            <p:cNvPr id="11" name="左右箭头 10"/>
            <p:cNvSpPr/>
            <p:nvPr/>
          </p:nvSpPr>
          <p:spPr>
            <a:xfrm>
              <a:off x="6021238" y="3812872"/>
              <a:ext cx="1860928" cy="396815"/>
            </a:xfrm>
            <a:prstGeom prst="left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616039" y="387277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</p:grpSp>
      <p:sp>
        <p:nvSpPr>
          <p:cNvPr id="26" name="圆柱形 25"/>
          <p:cNvSpPr/>
          <p:nvPr/>
        </p:nvSpPr>
        <p:spPr>
          <a:xfrm rot="5400000">
            <a:off x="6659877" y="1821698"/>
            <a:ext cx="767039" cy="2458675"/>
          </a:xfrm>
          <a:prstGeom prst="can">
            <a:avLst>
              <a:gd name="adj" fmla="val 3649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6021238" y="2680444"/>
            <a:ext cx="2889703" cy="736856"/>
            <a:chOff x="6021238" y="2680444"/>
            <a:chExt cx="2889703" cy="736856"/>
          </a:xfrm>
        </p:grpSpPr>
        <p:sp>
          <p:nvSpPr>
            <p:cNvPr id="10" name="右弧形箭头 9"/>
            <p:cNvSpPr/>
            <p:nvPr/>
          </p:nvSpPr>
          <p:spPr>
            <a:xfrm>
              <a:off x="8074326" y="2826106"/>
              <a:ext cx="370933" cy="453306"/>
            </a:xfrm>
            <a:prstGeom prst="curvedLeftArrow">
              <a:avLst>
                <a:gd name="adj1" fmla="val 25000"/>
                <a:gd name="adj2" fmla="val 46748"/>
                <a:gd name="adj3" fmla="val 25000"/>
              </a:avLst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367202" y="2787135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切换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方向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021238" y="2680444"/>
              <a:ext cx="1860928" cy="383623"/>
              <a:chOff x="6021238" y="2602810"/>
              <a:chExt cx="1860928" cy="383623"/>
            </a:xfrm>
          </p:grpSpPr>
          <p:sp>
            <p:nvSpPr>
              <p:cNvPr id="8" name="右箭头 7"/>
              <p:cNvSpPr/>
              <p:nvPr/>
            </p:nvSpPr>
            <p:spPr>
              <a:xfrm>
                <a:off x="6021238" y="2602810"/>
                <a:ext cx="1860928" cy="383623"/>
              </a:xfrm>
              <a:prstGeom prst="rightArrow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616039" y="265942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6021238" y="3018258"/>
              <a:ext cx="1860928" cy="399042"/>
              <a:chOff x="6021238" y="3044140"/>
              <a:chExt cx="1860928" cy="399042"/>
            </a:xfrm>
          </p:grpSpPr>
          <p:sp>
            <p:nvSpPr>
              <p:cNvPr id="9" name="左箭头 8"/>
              <p:cNvSpPr/>
              <p:nvPr/>
            </p:nvSpPr>
            <p:spPr>
              <a:xfrm>
                <a:off x="6021238" y="3044140"/>
                <a:ext cx="1860928" cy="399042"/>
              </a:xfrm>
              <a:prstGeom prst="leftArrow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616039" y="311173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</a:p>
            </p:txBody>
          </p:sp>
        </p:grpSp>
      </p:grpSp>
      <p:sp>
        <p:nvSpPr>
          <p:cNvPr id="27" name="圆柱形 26"/>
          <p:cNvSpPr/>
          <p:nvPr/>
        </p:nvSpPr>
        <p:spPr>
          <a:xfrm rot="5400000">
            <a:off x="6812766" y="1058935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6028676" y="2078488"/>
            <a:ext cx="1860928" cy="399042"/>
            <a:chOff x="6028676" y="2078488"/>
            <a:chExt cx="1860928" cy="399042"/>
          </a:xfrm>
        </p:grpSpPr>
        <p:sp>
          <p:nvSpPr>
            <p:cNvPr id="28" name="左箭头 27"/>
            <p:cNvSpPr/>
            <p:nvPr/>
          </p:nvSpPr>
          <p:spPr>
            <a:xfrm>
              <a:off x="6028676" y="2078488"/>
              <a:ext cx="1860928" cy="399042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624981" y="21325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202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有关信道的几个基本概念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zh-CN" altLang="en-US" dirty="0">
                <a:solidFill>
                  <a:srgbClr val="0000FF"/>
                </a:solidFill>
              </a:rPr>
              <a:t>基带信号</a:t>
            </a:r>
            <a:r>
              <a:rPr lang="zh-CN" altLang="en-US" dirty="0"/>
              <a:t>（即基本频带信号）</a:t>
            </a:r>
            <a:endParaRPr lang="en-US" altLang="zh-CN" dirty="0"/>
          </a:p>
          <a:p>
            <a:pPr lvl="1">
              <a:lnSpc>
                <a:spcPts val="2800"/>
              </a:lnSpc>
            </a:pPr>
            <a:r>
              <a:rPr lang="zh-CN" altLang="en-US" dirty="0"/>
              <a:t>来自信源的信号。</a:t>
            </a:r>
            <a:endParaRPr lang="en-US" altLang="zh-CN" dirty="0"/>
          </a:p>
          <a:p>
            <a:pPr lvl="1">
              <a:lnSpc>
                <a:spcPts val="2800"/>
              </a:lnSpc>
            </a:pPr>
            <a:r>
              <a:rPr lang="zh-CN" altLang="en-US" dirty="0"/>
              <a:t>包含有较多的低频成分，甚至有直流成分。</a:t>
            </a:r>
            <a:endParaRPr lang="en-US" altLang="zh-CN" dirty="0"/>
          </a:p>
          <a:p>
            <a:pPr>
              <a:lnSpc>
                <a:spcPts val="2800"/>
              </a:lnSpc>
            </a:pPr>
            <a:r>
              <a:rPr lang="zh-CN" altLang="en-US" dirty="0">
                <a:solidFill>
                  <a:srgbClr val="0000FF"/>
                </a:solidFill>
              </a:rPr>
              <a:t>调制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C00000"/>
                </a:solidFill>
              </a:rPr>
              <a:t>基带调制：</a:t>
            </a:r>
            <a:r>
              <a:rPr lang="zh-CN" altLang="en-US" dirty="0"/>
              <a:t>仅对基带信号的波形进行变换，</a:t>
            </a:r>
            <a:r>
              <a:rPr lang="zh-CN" altLang="en-US" dirty="0">
                <a:solidFill>
                  <a:srgbClr val="0000FF"/>
                </a:solidFill>
              </a:rPr>
              <a:t>把数字信号转换为另一种形式的数字信号。</a:t>
            </a:r>
            <a:r>
              <a:rPr lang="zh-CN" altLang="en-US" dirty="0"/>
              <a:t>把这种过程称为</a:t>
            </a:r>
            <a:r>
              <a:rPr lang="zh-CN" altLang="en-US" dirty="0">
                <a:solidFill>
                  <a:srgbClr val="0000FF"/>
                </a:solidFill>
              </a:rPr>
              <a:t>编码</a:t>
            </a:r>
            <a:r>
              <a:rPr lang="zh-CN" altLang="en-US" dirty="0"/>
              <a:t> </a:t>
            </a:r>
            <a:r>
              <a:rPr lang="en-US" altLang="zh-CN" dirty="0"/>
              <a:t>(coding)</a:t>
            </a:r>
            <a:r>
              <a:rPr lang="zh-CN" altLang="en-US" dirty="0"/>
              <a:t>。</a:t>
            </a:r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C00000"/>
                </a:solidFill>
              </a:rPr>
              <a:t>带通调制：</a:t>
            </a:r>
            <a:r>
              <a:rPr lang="zh-CN" altLang="en-US" dirty="0"/>
              <a:t>使用载波 </a:t>
            </a:r>
            <a:r>
              <a:rPr lang="en-US" altLang="zh-CN" dirty="0"/>
              <a:t>(carrier)</a:t>
            </a:r>
            <a:r>
              <a:rPr lang="zh-CN" altLang="en-US" dirty="0"/>
              <a:t>进行调制，把基带信号的频率范围搬移到较高的频段，并</a:t>
            </a:r>
            <a:r>
              <a:rPr lang="zh-CN" altLang="en-US" dirty="0">
                <a:solidFill>
                  <a:srgbClr val="0000FF"/>
                </a:solidFill>
              </a:rPr>
              <a:t>转换为模拟信号。</a:t>
            </a:r>
            <a:r>
              <a:rPr lang="zh-CN" altLang="en-US" dirty="0"/>
              <a:t>经过载波调制后的信号称为</a:t>
            </a:r>
            <a:r>
              <a:rPr lang="zh-CN" altLang="en-US" dirty="0">
                <a:solidFill>
                  <a:srgbClr val="0000FF"/>
                </a:solidFill>
              </a:rPr>
              <a:t>带通信号</a:t>
            </a:r>
            <a:r>
              <a:rPr lang="zh-CN" altLang="en-US" dirty="0"/>
              <a:t>（即仅在一段频率范围内能够通过信道）。</a:t>
            </a:r>
          </a:p>
        </p:txBody>
      </p:sp>
    </p:spTree>
    <p:extLst>
      <p:ext uri="{BB962C8B-B14F-4D97-AF65-F5344CB8AC3E}">
        <p14:creationId xmlns:p14="http://schemas.microsoft.com/office/powerpoint/2010/main" val="236308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zh-CN" sz="2700" dirty="0">
                <a:ea typeface="宋体" panose="02010600030101010101" pitchFamily="2" charset="-122"/>
              </a:rPr>
            </a:br>
            <a:r>
              <a:rPr lang="en-US" altLang="zh-CN" sz="2700" dirty="0">
                <a:ea typeface="宋体" panose="02010600030101010101" pitchFamily="2" charset="-122"/>
              </a:rPr>
              <a:t>                                                           </a:t>
            </a:r>
            <a:r>
              <a:rPr lang="zh-CN" altLang="en-US" sz="2700" dirty="0">
                <a:ea typeface="宋体" panose="02010600030101010101" pitchFamily="2" charset="-122"/>
              </a:rPr>
              <a:t>数据传输 </a:t>
            </a:r>
            <a:r>
              <a:rPr lang="en-US" altLang="zh-CN" sz="2700" dirty="0">
                <a:ea typeface="宋体" panose="02010600030101010101" pitchFamily="2" charset="-122"/>
              </a:rPr>
              <a:t>vs. </a:t>
            </a:r>
            <a:r>
              <a:rPr lang="zh-CN" altLang="en-US" sz="2700" dirty="0">
                <a:ea typeface="宋体" panose="02010600030101010101" pitchFamily="2" charset="-122"/>
              </a:rPr>
              <a:t>信道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756745" y="953814"/>
            <a:ext cx="7583213" cy="34467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1800" dirty="0">
                <a:ea typeface="宋体" panose="02010600030101010101" pitchFamily="2" charset="-122"/>
              </a:rPr>
              <a:t>模拟数据在模拟信道上传输</a:t>
            </a:r>
            <a:r>
              <a:rPr lang="en-US" altLang="zh-CN" sz="1800" dirty="0">
                <a:ea typeface="宋体" panose="02010600030101010101" pitchFamily="2" charset="-122"/>
              </a:rPr>
              <a:t> :</a:t>
            </a:r>
          </a:p>
          <a:p>
            <a:pPr eaLnBrk="1" hangingPunct="1"/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1800" dirty="0">
              <a:ea typeface="宋体" panose="02010600030101010101" pitchFamily="2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>
                <a:ea typeface="宋体" panose="02010600030101010101" pitchFamily="2" charset="-122"/>
              </a:rPr>
              <a:t>数字数据在模拟信道上传输：</a:t>
            </a:r>
            <a:r>
              <a:rPr lang="zh-CN" altLang="en-US" sz="1800" b="1" dirty="0"/>
              <a:t>载波调制（</a:t>
            </a:r>
            <a:r>
              <a:rPr lang="zh-CN" altLang="en-US" sz="1800" b="1" dirty="0">
                <a:solidFill>
                  <a:srgbClr val="C00000"/>
                </a:solidFill>
              </a:rPr>
              <a:t>带通调制</a:t>
            </a:r>
            <a:r>
              <a:rPr lang="zh-CN" altLang="en-US" sz="1800" b="1" dirty="0"/>
              <a:t>）</a:t>
            </a:r>
            <a:endParaRPr lang="en-US" altLang="zh-CN" sz="1800" b="1" dirty="0"/>
          </a:p>
          <a:p>
            <a:pPr>
              <a:buFont typeface="Arial" pitchFamily="34" charset="0"/>
              <a:buChar char="•"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1800" dirty="0">
              <a:ea typeface="宋体" panose="02010600030101010101" pitchFamily="2" charset="-122"/>
            </a:endParaRPr>
          </a:p>
        </p:txBody>
      </p:sp>
      <p:grpSp>
        <p:nvGrpSpPr>
          <p:cNvPr id="25604" name="Group 27"/>
          <p:cNvGrpSpPr>
            <a:grpSpLocks/>
          </p:cNvGrpSpPr>
          <p:nvPr/>
        </p:nvGrpSpPr>
        <p:grpSpPr bwMode="auto">
          <a:xfrm>
            <a:off x="1584436" y="1460363"/>
            <a:ext cx="5731012" cy="1042988"/>
            <a:chOff x="510" y="2400"/>
            <a:chExt cx="4290" cy="876"/>
          </a:xfrm>
        </p:grpSpPr>
        <p:sp>
          <p:nvSpPr>
            <p:cNvPr id="25625" name="Rectangle 6"/>
            <p:cNvSpPr>
              <a:spLocks noChangeArrowheads="1"/>
            </p:cNvSpPr>
            <p:nvPr/>
          </p:nvSpPr>
          <p:spPr bwMode="auto">
            <a:xfrm>
              <a:off x="1354" y="2862"/>
              <a:ext cx="667" cy="2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modulator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26" name="Rectangle 7"/>
            <p:cNvSpPr>
              <a:spLocks noChangeArrowheads="1"/>
            </p:cNvSpPr>
            <p:nvPr/>
          </p:nvSpPr>
          <p:spPr bwMode="auto">
            <a:xfrm>
              <a:off x="2355" y="2796"/>
              <a:ext cx="666" cy="3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analog channel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27" name="Rectangle 8"/>
            <p:cNvSpPr>
              <a:spLocks noChangeArrowheads="1"/>
            </p:cNvSpPr>
            <p:nvPr/>
          </p:nvSpPr>
          <p:spPr bwMode="auto">
            <a:xfrm>
              <a:off x="3355" y="2862"/>
              <a:ext cx="797" cy="2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demodulator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28" name="Line 9"/>
            <p:cNvSpPr>
              <a:spLocks noChangeShapeType="1"/>
            </p:cNvSpPr>
            <p:nvPr/>
          </p:nvSpPr>
          <p:spPr bwMode="auto">
            <a:xfrm>
              <a:off x="2021" y="2961"/>
              <a:ext cx="3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29" name="Line 10"/>
            <p:cNvSpPr>
              <a:spLocks noChangeShapeType="1"/>
            </p:cNvSpPr>
            <p:nvPr/>
          </p:nvSpPr>
          <p:spPr bwMode="auto">
            <a:xfrm>
              <a:off x="3021" y="2961"/>
              <a:ext cx="3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30" name="Line 11"/>
            <p:cNvSpPr>
              <a:spLocks noChangeShapeType="1"/>
            </p:cNvSpPr>
            <p:nvPr/>
          </p:nvSpPr>
          <p:spPr bwMode="auto">
            <a:xfrm>
              <a:off x="798" y="2961"/>
              <a:ext cx="5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31" name="Line 12"/>
            <p:cNvSpPr>
              <a:spLocks noChangeShapeType="1"/>
            </p:cNvSpPr>
            <p:nvPr/>
          </p:nvSpPr>
          <p:spPr bwMode="auto">
            <a:xfrm flipV="1">
              <a:off x="4152" y="2961"/>
              <a:ext cx="315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32" name="Oval 13"/>
            <p:cNvSpPr>
              <a:spLocks noChangeArrowheads="1"/>
            </p:cNvSpPr>
            <p:nvPr/>
          </p:nvSpPr>
          <p:spPr bwMode="auto">
            <a:xfrm>
              <a:off x="687" y="2891"/>
              <a:ext cx="111" cy="1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33" name="Rectangle 14"/>
            <p:cNvSpPr>
              <a:spLocks noChangeArrowheads="1"/>
            </p:cNvSpPr>
            <p:nvPr/>
          </p:nvSpPr>
          <p:spPr bwMode="auto">
            <a:xfrm>
              <a:off x="798" y="2400"/>
              <a:ext cx="556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analog data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34" name="Line 15"/>
            <p:cNvSpPr>
              <a:spLocks noChangeShapeType="1"/>
            </p:cNvSpPr>
            <p:nvPr/>
          </p:nvSpPr>
          <p:spPr bwMode="auto">
            <a:xfrm>
              <a:off x="1021" y="2681"/>
              <a:ext cx="0" cy="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35" name="Rectangle 16"/>
            <p:cNvSpPr>
              <a:spLocks noChangeArrowheads="1"/>
            </p:cNvSpPr>
            <p:nvPr/>
          </p:nvSpPr>
          <p:spPr bwMode="auto">
            <a:xfrm>
              <a:off x="3948" y="2400"/>
              <a:ext cx="519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analog data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36" name="Line 17"/>
            <p:cNvSpPr>
              <a:spLocks noChangeShapeType="1"/>
            </p:cNvSpPr>
            <p:nvPr/>
          </p:nvSpPr>
          <p:spPr bwMode="auto">
            <a:xfrm>
              <a:off x="4244" y="2681"/>
              <a:ext cx="0" cy="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37" name="Rectangle 18"/>
            <p:cNvSpPr>
              <a:spLocks noChangeArrowheads="1"/>
            </p:cNvSpPr>
            <p:nvPr/>
          </p:nvSpPr>
          <p:spPr bwMode="auto">
            <a:xfrm>
              <a:off x="1868" y="2400"/>
              <a:ext cx="562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analog signals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38" name="Line 19"/>
            <p:cNvSpPr>
              <a:spLocks noChangeShapeType="1"/>
            </p:cNvSpPr>
            <p:nvPr/>
          </p:nvSpPr>
          <p:spPr bwMode="auto">
            <a:xfrm>
              <a:off x="2132" y="2751"/>
              <a:ext cx="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39" name="Rectangle 20"/>
            <p:cNvSpPr>
              <a:spLocks noChangeArrowheads="1"/>
            </p:cNvSpPr>
            <p:nvPr/>
          </p:nvSpPr>
          <p:spPr bwMode="auto">
            <a:xfrm>
              <a:off x="2844" y="2400"/>
              <a:ext cx="576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analog signals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40" name="Line 21"/>
            <p:cNvSpPr>
              <a:spLocks noChangeShapeType="1"/>
            </p:cNvSpPr>
            <p:nvPr/>
          </p:nvSpPr>
          <p:spPr bwMode="auto">
            <a:xfrm>
              <a:off x="3133" y="2751"/>
              <a:ext cx="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41" name="Rectangle 22"/>
            <p:cNvSpPr>
              <a:spLocks noChangeArrowheads="1"/>
            </p:cNvSpPr>
            <p:nvPr/>
          </p:nvSpPr>
          <p:spPr bwMode="auto">
            <a:xfrm>
              <a:off x="510" y="3066"/>
              <a:ext cx="500" cy="2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source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42" name="Rectangle 23"/>
            <p:cNvSpPr>
              <a:spLocks noChangeArrowheads="1"/>
            </p:cNvSpPr>
            <p:nvPr/>
          </p:nvSpPr>
          <p:spPr bwMode="auto">
            <a:xfrm>
              <a:off x="4355" y="3031"/>
              <a:ext cx="445" cy="2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sink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43" name="Oval 24"/>
            <p:cNvSpPr>
              <a:spLocks noChangeArrowheads="1"/>
            </p:cNvSpPr>
            <p:nvPr/>
          </p:nvSpPr>
          <p:spPr bwMode="auto">
            <a:xfrm>
              <a:off x="4467" y="2891"/>
              <a:ext cx="111" cy="1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605" name="Group 27"/>
          <p:cNvGrpSpPr>
            <a:grpSpLocks/>
          </p:cNvGrpSpPr>
          <p:nvPr/>
        </p:nvGrpSpPr>
        <p:grpSpPr bwMode="auto">
          <a:xfrm>
            <a:off x="1762812" y="3240882"/>
            <a:ext cx="5631216" cy="1042988"/>
            <a:chOff x="510" y="2400"/>
            <a:chExt cx="4290" cy="876"/>
          </a:xfrm>
        </p:grpSpPr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1354" y="2862"/>
              <a:ext cx="667" cy="2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modulator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2355" y="2796"/>
              <a:ext cx="666" cy="3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analog channel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3355" y="2862"/>
              <a:ext cx="797" cy="2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demodulator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2021" y="2961"/>
              <a:ext cx="3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>
              <a:off x="3021" y="2961"/>
              <a:ext cx="3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798" y="2961"/>
              <a:ext cx="5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 flipV="1">
              <a:off x="4152" y="2961"/>
              <a:ext cx="315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13" name="Oval 13"/>
            <p:cNvSpPr>
              <a:spLocks noChangeArrowheads="1"/>
            </p:cNvSpPr>
            <p:nvPr/>
          </p:nvSpPr>
          <p:spPr bwMode="auto">
            <a:xfrm>
              <a:off x="687" y="2891"/>
              <a:ext cx="111" cy="1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>
              <a:off x="798" y="2400"/>
              <a:ext cx="556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digital data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>
              <a:off x="1021" y="2681"/>
              <a:ext cx="0" cy="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16" name="Rectangle 16"/>
            <p:cNvSpPr>
              <a:spLocks noChangeArrowheads="1"/>
            </p:cNvSpPr>
            <p:nvPr/>
          </p:nvSpPr>
          <p:spPr bwMode="auto">
            <a:xfrm>
              <a:off x="3948" y="2400"/>
              <a:ext cx="519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digital data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>
              <a:off x="4244" y="2681"/>
              <a:ext cx="0" cy="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18" name="Rectangle 18"/>
            <p:cNvSpPr>
              <a:spLocks noChangeArrowheads="1"/>
            </p:cNvSpPr>
            <p:nvPr/>
          </p:nvSpPr>
          <p:spPr bwMode="auto">
            <a:xfrm>
              <a:off x="1868" y="2400"/>
              <a:ext cx="562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analog signals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19" name="Line 19"/>
            <p:cNvSpPr>
              <a:spLocks noChangeShapeType="1"/>
            </p:cNvSpPr>
            <p:nvPr/>
          </p:nvSpPr>
          <p:spPr bwMode="auto">
            <a:xfrm>
              <a:off x="2132" y="2751"/>
              <a:ext cx="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20" name="Rectangle 20"/>
            <p:cNvSpPr>
              <a:spLocks noChangeArrowheads="1"/>
            </p:cNvSpPr>
            <p:nvPr/>
          </p:nvSpPr>
          <p:spPr bwMode="auto">
            <a:xfrm>
              <a:off x="2844" y="2400"/>
              <a:ext cx="576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analog signals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21" name="Line 21"/>
            <p:cNvSpPr>
              <a:spLocks noChangeShapeType="1"/>
            </p:cNvSpPr>
            <p:nvPr/>
          </p:nvSpPr>
          <p:spPr bwMode="auto">
            <a:xfrm>
              <a:off x="3133" y="2751"/>
              <a:ext cx="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22" name="Rectangle 22"/>
            <p:cNvSpPr>
              <a:spLocks noChangeArrowheads="1"/>
            </p:cNvSpPr>
            <p:nvPr/>
          </p:nvSpPr>
          <p:spPr bwMode="auto">
            <a:xfrm>
              <a:off x="510" y="3066"/>
              <a:ext cx="500" cy="2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source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23" name="Rectangle 23"/>
            <p:cNvSpPr>
              <a:spLocks noChangeArrowheads="1"/>
            </p:cNvSpPr>
            <p:nvPr/>
          </p:nvSpPr>
          <p:spPr bwMode="auto">
            <a:xfrm>
              <a:off x="4355" y="3031"/>
              <a:ext cx="445" cy="2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sink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24" name="Oval 24"/>
            <p:cNvSpPr>
              <a:spLocks noChangeArrowheads="1"/>
            </p:cNvSpPr>
            <p:nvPr/>
          </p:nvSpPr>
          <p:spPr bwMode="auto">
            <a:xfrm>
              <a:off x="4467" y="2891"/>
              <a:ext cx="111" cy="1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2563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543910" y="364332"/>
            <a:ext cx="8287670" cy="403621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1800" dirty="0">
                <a:ea typeface="宋体" panose="02010600030101010101" pitchFamily="2" charset="-122"/>
              </a:rPr>
              <a:t>模拟数据在数字信道上传输</a:t>
            </a:r>
            <a:r>
              <a:rPr lang="en-US" altLang="zh-CN" sz="1800" dirty="0">
                <a:ea typeface="宋体" panose="02010600030101010101" pitchFamily="2" charset="-122"/>
              </a:rPr>
              <a:t>: </a:t>
            </a:r>
            <a:r>
              <a:rPr lang="zh-CN" altLang="en-US" sz="1800" dirty="0"/>
              <a:t>脉冲</a:t>
            </a:r>
            <a:r>
              <a:rPr lang="zh-CN" altLang="en-US" sz="1800" b="1" dirty="0"/>
              <a:t>编码</a:t>
            </a:r>
            <a:r>
              <a:rPr lang="zh-CN" altLang="en-US" sz="1800" dirty="0"/>
              <a:t>调制（</a:t>
            </a:r>
            <a:r>
              <a:rPr lang="en-US" altLang="zh-CN" sz="1800" dirty="0"/>
              <a:t>PCM</a:t>
            </a:r>
            <a:r>
              <a:rPr lang="zh-CN" altLang="en-US" sz="1800" dirty="0"/>
              <a:t>）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>
                <a:ea typeface="宋体" panose="02010600030101010101" pitchFamily="2" charset="-122"/>
              </a:rPr>
              <a:t>数字数据在数字信道上传输</a:t>
            </a:r>
            <a:r>
              <a:rPr lang="en-US" altLang="zh-CN" sz="1800" dirty="0">
                <a:ea typeface="宋体" panose="02010600030101010101" pitchFamily="2" charset="-122"/>
              </a:rPr>
              <a:t>: </a:t>
            </a:r>
            <a:r>
              <a:rPr lang="zh-CN" altLang="en-US" sz="1800" b="1" dirty="0"/>
              <a:t>编码（</a:t>
            </a:r>
            <a:r>
              <a:rPr lang="zh-CN" altLang="en-US" sz="1800" b="1" dirty="0">
                <a:solidFill>
                  <a:srgbClr val="C00000"/>
                </a:solidFill>
              </a:rPr>
              <a:t>基带调制</a:t>
            </a:r>
            <a:r>
              <a:rPr lang="zh-CN" altLang="en-US" sz="1800" b="1" dirty="0"/>
              <a:t>）</a:t>
            </a:r>
            <a:endParaRPr lang="zh-CN" altLang="en-US" sz="1800" b="1" dirty="0">
              <a:ea typeface="宋体" panose="02010600030101010101" pitchFamily="2" charset="-122"/>
            </a:endParaRPr>
          </a:p>
        </p:txBody>
      </p:sp>
      <p:grpSp>
        <p:nvGrpSpPr>
          <p:cNvPr id="26627" name="Group 6"/>
          <p:cNvGrpSpPr>
            <a:grpSpLocks/>
          </p:cNvGrpSpPr>
          <p:nvPr/>
        </p:nvGrpSpPr>
        <p:grpSpPr bwMode="auto">
          <a:xfrm>
            <a:off x="1300784" y="992627"/>
            <a:ext cx="5728666" cy="1289447"/>
            <a:chOff x="2700" y="5280"/>
            <a:chExt cx="6840" cy="1884"/>
          </a:xfrm>
        </p:grpSpPr>
        <p:sp>
          <p:nvSpPr>
            <p:cNvPr id="26648" name="Rectangle 7"/>
            <p:cNvSpPr>
              <a:spLocks noChangeArrowheads="1"/>
            </p:cNvSpPr>
            <p:nvPr/>
          </p:nvSpPr>
          <p:spPr bwMode="auto">
            <a:xfrm>
              <a:off x="3960" y="6216"/>
              <a:ext cx="1080" cy="7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A/D</a:t>
              </a:r>
              <a:r>
                <a: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converter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49" name="Rectangle 8"/>
            <p:cNvSpPr>
              <a:spLocks noChangeArrowheads="1"/>
            </p:cNvSpPr>
            <p:nvPr/>
          </p:nvSpPr>
          <p:spPr bwMode="auto">
            <a:xfrm>
              <a:off x="5580" y="6216"/>
              <a:ext cx="1080" cy="7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Digital channel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50" name="Rectangle 9"/>
            <p:cNvSpPr>
              <a:spLocks noChangeArrowheads="1"/>
            </p:cNvSpPr>
            <p:nvPr/>
          </p:nvSpPr>
          <p:spPr bwMode="auto">
            <a:xfrm>
              <a:off x="7200" y="6216"/>
              <a:ext cx="1080" cy="7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A/D converter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51" name="Line 10"/>
            <p:cNvSpPr>
              <a:spLocks noChangeShapeType="1"/>
            </p:cNvSpPr>
            <p:nvPr/>
          </p:nvSpPr>
          <p:spPr bwMode="auto">
            <a:xfrm>
              <a:off x="5040" y="6528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52" name="Line 11"/>
            <p:cNvSpPr>
              <a:spLocks noChangeShapeType="1"/>
            </p:cNvSpPr>
            <p:nvPr/>
          </p:nvSpPr>
          <p:spPr bwMode="auto">
            <a:xfrm>
              <a:off x="6660" y="6528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53" name="Line 12"/>
            <p:cNvSpPr>
              <a:spLocks noChangeShapeType="1"/>
            </p:cNvSpPr>
            <p:nvPr/>
          </p:nvSpPr>
          <p:spPr bwMode="auto">
            <a:xfrm>
              <a:off x="3060" y="6528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54" name="Line 13"/>
            <p:cNvSpPr>
              <a:spLocks noChangeShapeType="1"/>
            </p:cNvSpPr>
            <p:nvPr/>
          </p:nvSpPr>
          <p:spPr bwMode="auto">
            <a:xfrm>
              <a:off x="8280" y="652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55" name="Oval 14"/>
            <p:cNvSpPr>
              <a:spLocks noChangeArrowheads="1"/>
            </p:cNvSpPr>
            <p:nvPr/>
          </p:nvSpPr>
          <p:spPr bwMode="auto">
            <a:xfrm>
              <a:off x="2880" y="6372"/>
              <a:ext cx="180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56" name="Rectangle 15"/>
            <p:cNvSpPr>
              <a:spLocks noChangeArrowheads="1"/>
            </p:cNvSpPr>
            <p:nvPr/>
          </p:nvSpPr>
          <p:spPr bwMode="auto">
            <a:xfrm>
              <a:off x="2880" y="5280"/>
              <a:ext cx="90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analog data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57" name="Line 16"/>
            <p:cNvSpPr>
              <a:spLocks noChangeShapeType="1"/>
            </p:cNvSpPr>
            <p:nvPr/>
          </p:nvSpPr>
          <p:spPr bwMode="auto">
            <a:xfrm>
              <a:off x="3420" y="5904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58" name="Rectangle 17"/>
            <p:cNvSpPr>
              <a:spLocks noChangeArrowheads="1"/>
            </p:cNvSpPr>
            <p:nvPr/>
          </p:nvSpPr>
          <p:spPr bwMode="auto">
            <a:xfrm>
              <a:off x="8194" y="5280"/>
              <a:ext cx="806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analog data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59" name="Line 18"/>
            <p:cNvSpPr>
              <a:spLocks noChangeShapeType="1"/>
            </p:cNvSpPr>
            <p:nvPr/>
          </p:nvSpPr>
          <p:spPr bwMode="auto">
            <a:xfrm>
              <a:off x="8640" y="5904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60" name="Rectangle 19"/>
            <p:cNvSpPr>
              <a:spLocks noChangeArrowheads="1"/>
            </p:cNvSpPr>
            <p:nvPr/>
          </p:nvSpPr>
          <p:spPr bwMode="auto">
            <a:xfrm>
              <a:off x="4830" y="5280"/>
              <a:ext cx="828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digital signal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61" name="Line 20"/>
            <p:cNvSpPr>
              <a:spLocks noChangeShapeType="1"/>
            </p:cNvSpPr>
            <p:nvPr/>
          </p:nvSpPr>
          <p:spPr bwMode="auto">
            <a:xfrm>
              <a:off x="5220" y="6060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62" name="Rectangle 21"/>
            <p:cNvSpPr>
              <a:spLocks noChangeArrowheads="1"/>
            </p:cNvSpPr>
            <p:nvPr/>
          </p:nvSpPr>
          <p:spPr bwMode="auto">
            <a:xfrm>
              <a:off x="6480" y="5280"/>
              <a:ext cx="829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digital signal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63" name="Line 22"/>
            <p:cNvSpPr>
              <a:spLocks noChangeShapeType="1"/>
            </p:cNvSpPr>
            <p:nvPr/>
          </p:nvSpPr>
          <p:spPr bwMode="auto">
            <a:xfrm>
              <a:off x="6840" y="6060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64" name="Rectangle 23"/>
            <p:cNvSpPr>
              <a:spLocks noChangeArrowheads="1"/>
            </p:cNvSpPr>
            <p:nvPr/>
          </p:nvSpPr>
          <p:spPr bwMode="auto">
            <a:xfrm>
              <a:off x="2700" y="6696"/>
              <a:ext cx="884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source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65" name="Rectangle 24"/>
            <p:cNvSpPr>
              <a:spLocks noChangeArrowheads="1"/>
            </p:cNvSpPr>
            <p:nvPr/>
          </p:nvSpPr>
          <p:spPr bwMode="auto">
            <a:xfrm>
              <a:off x="8820" y="6684"/>
              <a:ext cx="72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sink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66" name="Oval 25"/>
            <p:cNvSpPr>
              <a:spLocks noChangeArrowheads="1"/>
            </p:cNvSpPr>
            <p:nvPr/>
          </p:nvSpPr>
          <p:spPr bwMode="auto">
            <a:xfrm>
              <a:off x="9000" y="6372"/>
              <a:ext cx="180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628" name="Group 6"/>
          <p:cNvGrpSpPr>
            <a:grpSpLocks/>
          </p:cNvGrpSpPr>
          <p:nvPr/>
        </p:nvGrpSpPr>
        <p:grpSpPr bwMode="auto">
          <a:xfrm>
            <a:off x="1300783" y="2872978"/>
            <a:ext cx="5943471" cy="1527572"/>
            <a:chOff x="2160" y="8839"/>
            <a:chExt cx="8280" cy="1675"/>
          </a:xfrm>
        </p:grpSpPr>
        <p:sp>
          <p:nvSpPr>
            <p:cNvPr id="26629" name="Rectangle 7"/>
            <p:cNvSpPr>
              <a:spLocks noChangeArrowheads="1"/>
            </p:cNvSpPr>
            <p:nvPr/>
          </p:nvSpPr>
          <p:spPr bwMode="auto">
            <a:xfrm>
              <a:off x="4790" y="8840"/>
              <a:ext cx="969" cy="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digital signal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30" name="Rectangle 8"/>
            <p:cNvSpPr>
              <a:spLocks noChangeArrowheads="1"/>
            </p:cNvSpPr>
            <p:nvPr/>
          </p:nvSpPr>
          <p:spPr bwMode="auto">
            <a:xfrm>
              <a:off x="5759" y="9512"/>
              <a:ext cx="1104" cy="5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Digital channel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31" name="Rectangle 9"/>
            <p:cNvSpPr>
              <a:spLocks noChangeArrowheads="1"/>
            </p:cNvSpPr>
            <p:nvPr/>
          </p:nvSpPr>
          <p:spPr bwMode="auto">
            <a:xfrm>
              <a:off x="6967" y="8880"/>
              <a:ext cx="877" cy="4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digital signal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32" name="Rectangle 10"/>
            <p:cNvSpPr>
              <a:spLocks noChangeArrowheads="1"/>
            </p:cNvSpPr>
            <p:nvPr/>
          </p:nvSpPr>
          <p:spPr bwMode="auto">
            <a:xfrm>
              <a:off x="8884" y="8896"/>
              <a:ext cx="1053" cy="4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digital data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33" name="Rectangle 11"/>
            <p:cNvSpPr>
              <a:spLocks noChangeArrowheads="1"/>
            </p:cNvSpPr>
            <p:nvPr/>
          </p:nvSpPr>
          <p:spPr bwMode="auto">
            <a:xfrm>
              <a:off x="2608" y="8839"/>
              <a:ext cx="920" cy="5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digital data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34" name="Rectangle 12"/>
            <p:cNvSpPr>
              <a:spLocks noChangeArrowheads="1"/>
            </p:cNvSpPr>
            <p:nvPr/>
          </p:nvSpPr>
          <p:spPr bwMode="auto">
            <a:xfrm>
              <a:off x="7956" y="9618"/>
              <a:ext cx="1128" cy="2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decoder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35" name="Rectangle 13"/>
            <p:cNvSpPr>
              <a:spLocks noChangeArrowheads="1"/>
            </p:cNvSpPr>
            <p:nvPr/>
          </p:nvSpPr>
          <p:spPr bwMode="auto">
            <a:xfrm>
              <a:off x="3703" y="9670"/>
              <a:ext cx="797" cy="3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coder</a:t>
              </a:r>
            </a:p>
          </p:txBody>
        </p:sp>
        <p:sp>
          <p:nvSpPr>
            <p:cNvPr id="26636" name="Line 14"/>
            <p:cNvSpPr>
              <a:spLocks noChangeShapeType="1"/>
            </p:cNvSpPr>
            <p:nvPr/>
          </p:nvSpPr>
          <p:spPr bwMode="auto">
            <a:xfrm>
              <a:off x="2520" y="9804"/>
              <a:ext cx="1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37" name="Line 15"/>
            <p:cNvSpPr>
              <a:spLocks noChangeShapeType="1"/>
            </p:cNvSpPr>
            <p:nvPr/>
          </p:nvSpPr>
          <p:spPr bwMode="auto">
            <a:xfrm flipV="1">
              <a:off x="4500" y="9800"/>
              <a:ext cx="1259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38" name="Line 16"/>
            <p:cNvSpPr>
              <a:spLocks noChangeShapeType="1"/>
            </p:cNvSpPr>
            <p:nvPr/>
          </p:nvSpPr>
          <p:spPr bwMode="auto">
            <a:xfrm>
              <a:off x="6863" y="9800"/>
              <a:ext cx="1057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39" name="Line 17"/>
            <p:cNvSpPr>
              <a:spLocks noChangeShapeType="1"/>
            </p:cNvSpPr>
            <p:nvPr/>
          </p:nvSpPr>
          <p:spPr bwMode="auto">
            <a:xfrm>
              <a:off x="9130" y="9804"/>
              <a:ext cx="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40" name="Oval 18"/>
            <p:cNvSpPr>
              <a:spLocks noChangeArrowheads="1"/>
            </p:cNvSpPr>
            <p:nvPr/>
          </p:nvSpPr>
          <p:spPr bwMode="auto">
            <a:xfrm>
              <a:off x="10080" y="9648"/>
              <a:ext cx="180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41" name="Line 19"/>
            <p:cNvSpPr>
              <a:spLocks noChangeShapeType="1"/>
            </p:cNvSpPr>
            <p:nvPr/>
          </p:nvSpPr>
          <p:spPr bwMode="auto">
            <a:xfrm>
              <a:off x="3060" y="933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42" name="Line 20"/>
            <p:cNvSpPr>
              <a:spLocks noChangeShapeType="1"/>
            </p:cNvSpPr>
            <p:nvPr/>
          </p:nvSpPr>
          <p:spPr bwMode="auto">
            <a:xfrm>
              <a:off x="5220" y="933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43" name="Line 21"/>
            <p:cNvSpPr>
              <a:spLocks noChangeShapeType="1"/>
            </p:cNvSpPr>
            <p:nvPr/>
          </p:nvSpPr>
          <p:spPr bwMode="auto">
            <a:xfrm>
              <a:off x="7380" y="933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44" name="Line 22"/>
            <p:cNvSpPr>
              <a:spLocks noChangeShapeType="1"/>
            </p:cNvSpPr>
            <p:nvPr/>
          </p:nvSpPr>
          <p:spPr bwMode="auto">
            <a:xfrm>
              <a:off x="9360" y="933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45" name="Rectangle 23"/>
            <p:cNvSpPr>
              <a:spLocks noChangeArrowheads="1"/>
            </p:cNvSpPr>
            <p:nvPr/>
          </p:nvSpPr>
          <p:spPr bwMode="auto">
            <a:xfrm>
              <a:off x="2160" y="9960"/>
              <a:ext cx="9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source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46" name="Oval 24"/>
            <p:cNvSpPr>
              <a:spLocks noChangeArrowheads="1"/>
            </p:cNvSpPr>
            <p:nvPr/>
          </p:nvSpPr>
          <p:spPr bwMode="auto">
            <a:xfrm>
              <a:off x="2340" y="9648"/>
              <a:ext cx="180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47" name="Rectangle 25"/>
            <p:cNvSpPr>
              <a:spLocks noChangeArrowheads="1"/>
            </p:cNvSpPr>
            <p:nvPr/>
          </p:nvSpPr>
          <p:spPr bwMode="auto">
            <a:xfrm>
              <a:off x="9720" y="10046"/>
              <a:ext cx="72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sink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740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不归零制</a:t>
            </a:r>
            <a:r>
              <a:rPr lang="zh-CN" altLang="en-US" dirty="0"/>
              <a:t>：正电平代表 </a:t>
            </a:r>
            <a:r>
              <a:rPr lang="en-US" altLang="zh-CN" dirty="0"/>
              <a:t>1</a:t>
            </a:r>
            <a:r>
              <a:rPr lang="zh-CN" altLang="en-US" dirty="0"/>
              <a:t>，负电平代表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归零制</a:t>
            </a:r>
            <a:r>
              <a:rPr lang="zh-CN" altLang="en-US" dirty="0"/>
              <a:t>：正脉冲代表 </a:t>
            </a:r>
            <a:r>
              <a:rPr lang="en-US" altLang="zh-CN" dirty="0"/>
              <a:t>1</a:t>
            </a:r>
            <a:r>
              <a:rPr lang="zh-CN" altLang="en-US" dirty="0"/>
              <a:t>，负脉冲代表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曼彻斯特编码</a:t>
            </a:r>
            <a:r>
              <a:rPr lang="zh-CN" altLang="en-US" dirty="0"/>
              <a:t>：位周期中心的向上跳变代表 </a:t>
            </a:r>
            <a:r>
              <a:rPr lang="en-US" altLang="zh-CN" dirty="0"/>
              <a:t>0</a:t>
            </a:r>
            <a:r>
              <a:rPr lang="zh-CN" altLang="en-US" dirty="0"/>
              <a:t>，位周期中心的向下跳变代表 </a:t>
            </a:r>
            <a:r>
              <a:rPr lang="en-US" altLang="zh-CN" dirty="0"/>
              <a:t>1</a:t>
            </a:r>
            <a:r>
              <a:rPr lang="zh-CN" altLang="en-US" dirty="0"/>
              <a:t>。但也可反过来定义。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差分曼彻斯特编码</a:t>
            </a:r>
            <a:r>
              <a:rPr lang="zh-CN" altLang="en-US" dirty="0"/>
              <a:t>：在每一位的中心处始终都有跳变。位开始边界有跳变代表 </a:t>
            </a:r>
            <a:r>
              <a:rPr lang="en-US" altLang="zh-CN" dirty="0"/>
              <a:t>0</a:t>
            </a:r>
            <a:r>
              <a:rPr lang="zh-CN" altLang="en-US" dirty="0"/>
              <a:t>，而位开始边界没有跳变代表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</a:p>
        </p:txBody>
      </p:sp>
    </p:spTree>
    <p:extLst>
      <p:ext uri="{BB962C8B-B14F-4D97-AF65-F5344CB8AC3E}">
        <p14:creationId xmlns:p14="http://schemas.microsoft.com/office/powerpoint/2010/main" val="34632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5145" y="1032954"/>
            <a:ext cx="8053711" cy="288590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096660" y="3923380"/>
            <a:ext cx="2924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数字信号常用的编码方式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766490" y="1328798"/>
            <a:ext cx="7345085" cy="2294626"/>
            <a:chOff x="766490" y="1642196"/>
            <a:chExt cx="7345085" cy="2294626"/>
          </a:xfrm>
        </p:grpSpPr>
        <p:sp>
          <p:nvSpPr>
            <p:cNvPr id="120" name="Rectangle 6"/>
            <p:cNvSpPr>
              <a:spLocks noChangeArrowheads="1"/>
            </p:cNvSpPr>
            <p:nvPr/>
          </p:nvSpPr>
          <p:spPr bwMode="auto">
            <a:xfrm>
              <a:off x="933205" y="2128211"/>
              <a:ext cx="1247137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不归零制</a:t>
              </a:r>
            </a:p>
          </p:txBody>
        </p:sp>
        <p:sp>
          <p:nvSpPr>
            <p:cNvPr id="121" name="Rectangle 7"/>
            <p:cNvSpPr>
              <a:spLocks noChangeArrowheads="1"/>
            </p:cNvSpPr>
            <p:nvPr/>
          </p:nvSpPr>
          <p:spPr bwMode="auto">
            <a:xfrm>
              <a:off x="1176859" y="3108207"/>
              <a:ext cx="100348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曼彻斯特</a:t>
              </a:r>
            </a:p>
          </p:txBody>
        </p:sp>
        <p:sp>
          <p:nvSpPr>
            <p:cNvPr id="122" name="Rectangle 8"/>
            <p:cNvSpPr>
              <a:spLocks noChangeArrowheads="1"/>
            </p:cNvSpPr>
            <p:nvPr/>
          </p:nvSpPr>
          <p:spPr bwMode="auto">
            <a:xfrm>
              <a:off x="6936193" y="1646180"/>
              <a:ext cx="596323" cy="22906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Rectangle 9"/>
            <p:cNvSpPr>
              <a:spLocks noChangeArrowheads="1"/>
            </p:cNvSpPr>
            <p:nvPr/>
          </p:nvSpPr>
          <p:spPr bwMode="auto">
            <a:xfrm>
              <a:off x="3370203" y="1646180"/>
              <a:ext cx="583043" cy="22906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Rectangle 10"/>
            <p:cNvSpPr>
              <a:spLocks noChangeArrowheads="1"/>
            </p:cNvSpPr>
            <p:nvPr/>
          </p:nvSpPr>
          <p:spPr bwMode="auto">
            <a:xfrm>
              <a:off x="4570820" y="1642196"/>
              <a:ext cx="577731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Rectangle 11"/>
            <p:cNvSpPr>
              <a:spLocks noChangeArrowheads="1"/>
            </p:cNvSpPr>
            <p:nvPr/>
          </p:nvSpPr>
          <p:spPr bwMode="auto">
            <a:xfrm>
              <a:off x="5762139" y="1642196"/>
              <a:ext cx="576402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Rectangle 12"/>
            <p:cNvSpPr>
              <a:spLocks noChangeArrowheads="1"/>
            </p:cNvSpPr>
            <p:nvPr/>
          </p:nvSpPr>
          <p:spPr bwMode="auto">
            <a:xfrm>
              <a:off x="2196149" y="1642196"/>
              <a:ext cx="597652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Rectangle 13"/>
            <p:cNvSpPr>
              <a:spLocks noChangeArrowheads="1"/>
            </p:cNvSpPr>
            <p:nvPr/>
          </p:nvSpPr>
          <p:spPr bwMode="auto">
            <a:xfrm>
              <a:off x="234622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dirty="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28" name="Rectangle 14"/>
            <p:cNvSpPr>
              <a:spLocks noChangeArrowheads="1"/>
            </p:cNvSpPr>
            <p:nvPr/>
          </p:nvSpPr>
          <p:spPr bwMode="auto">
            <a:xfrm>
              <a:off x="7669313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29" name="Rectangle 15"/>
            <p:cNvSpPr>
              <a:spLocks noChangeArrowheads="1"/>
            </p:cNvSpPr>
            <p:nvPr/>
          </p:nvSpPr>
          <p:spPr bwMode="auto">
            <a:xfrm>
              <a:off x="4727537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30" name="Rectangle 16"/>
            <p:cNvSpPr>
              <a:spLocks noChangeArrowheads="1"/>
            </p:cNvSpPr>
            <p:nvPr/>
          </p:nvSpPr>
          <p:spPr bwMode="auto">
            <a:xfrm>
              <a:off x="7075645" y="1696641"/>
              <a:ext cx="249686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31" name="Rectangle 17"/>
            <p:cNvSpPr>
              <a:spLocks noChangeArrowheads="1"/>
            </p:cNvSpPr>
            <p:nvPr/>
          </p:nvSpPr>
          <p:spPr bwMode="auto">
            <a:xfrm>
              <a:off x="6487290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32" name="Rectangle 18"/>
            <p:cNvSpPr>
              <a:spLocks noChangeArrowheads="1"/>
            </p:cNvSpPr>
            <p:nvPr/>
          </p:nvSpPr>
          <p:spPr bwMode="auto">
            <a:xfrm>
              <a:off x="295184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3" name="Rectangle 19"/>
            <p:cNvSpPr>
              <a:spLocks noChangeArrowheads="1"/>
            </p:cNvSpPr>
            <p:nvPr/>
          </p:nvSpPr>
          <p:spPr bwMode="auto">
            <a:xfrm>
              <a:off x="3558796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4" name="Rectangle 20"/>
            <p:cNvSpPr>
              <a:spLocks noChangeArrowheads="1"/>
            </p:cNvSpPr>
            <p:nvPr/>
          </p:nvSpPr>
          <p:spPr bwMode="auto">
            <a:xfrm>
              <a:off x="4137854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5" name="Rectangle 21"/>
            <p:cNvSpPr>
              <a:spLocks noChangeArrowheads="1"/>
            </p:cNvSpPr>
            <p:nvPr/>
          </p:nvSpPr>
          <p:spPr bwMode="auto">
            <a:xfrm>
              <a:off x="5319877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6" name="Rectangle 22"/>
            <p:cNvSpPr>
              <a:spLocks noChangeArrowheads="1"/>
            </p:cNvSpPr>
            <p:nvPr/>
          </p:nvSpPr>
          <p:spPr bwMode="auto">
            <a:xfrm>
              <a:off x="589760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grpSp>
          <p:nvGrpSpPr>
            <p:cNvPr id="137" name="Group 23"/>
            <p:cNvGrpSpPr>
              <a:grpSpLocks/>
            </p:cNvGrpSpPr>
            <p:nvPr/>
          </p:nvGrpSpPr>
          <p:grpSpPr bwMode="auto">
            <a:xfrm>
              <a:off x="2173572" y="2088373"/>
              <a:ext cx="5859645" cy="325338"/>
              <a:chOff x="832" y="286"/>
              <a:chExt cx="4728" cy="965"/>
            </a:xfrm>
          </p:grpSpPr>
          <p:sp>
            <p:nvSpPr>
              <p:cNvPr id="138" name="Freeform 24"/>
              <p:cNvSpPr>
                <a:spLocks/>
              </p:cNvSpPr>
              <p:nvPr/>
            </p:nvSpPr>
            <p:spPr bwMode="auto">
              <a:xfrm>
                <a:off x="832" y="298"/>
                <a:ext cx="4728" cy="953"/>
              </a:xfrm>
              <a:custGeom>
                <a:avLst/>
                <a:gdLst>
                  <a:gd name="T0" fmla="*/ 0 w 4728"/>
                  <a:gd name="T1" fmla="*/ 0 h 953"/>
                  <a:gd name="T2" fmla="*/ 486 w 4728"/>
                  <a:gd name="T3" fmla="*/ 0 h 953"/>
                  <a:gd name="T4" fmla="*/ 486 w 4728"/>
                  <a:gd name="T5" fmla="*/ 952 h 953"/>
                  <a:gd name="T6" fmla="*/ 1924 w 4728"/>
                  <a:gd name="T7" fmla="*/ 952 h 953"/>
                  <a:gd name="T8" fmla="*/ 1924 w 4728"/>
                  <a:gd name="T9" fmla="*/ 0 h 953"/>
                  <a:gd name="T10" fmla="*/ 2410 w 4728"/>
                  <a:gd name="T11" fmla="*/ 0 h 953"/>
                  <a:gd name="T12" fmla="*/ 2410 w 4728"/>
                  <a:gd name="T13" fmla="*/ 952 h 953"/>
                  <a:gd name="T14" fmla="*/ 3372 w 4728"/>
                  <a:gd name="T15" fmla="*/ 952 h 953"/>
                  <a:gd name="T16" fmla="*/ 3372 w 4728"/>
                  <a:gd name="T17" fmla="*/ 0 h 953"/>
                  <a:gd name="T18" fmla="*/ 4727 w 4728"/>
                  <a:gd name="T19" fmla="*/ 0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28" h="953">
                    <a:moveTo>
                      <a:pt x="0" y="0"/>
                    </a:moveTo>
                    <a:lnTo>
                      <a:pt x="486" y="0"/>
                    </a:lnTo>
                    <a:lnTo>
                      <a:pt x="486" y="952"/>
                    </a:lnTo>
                    <a:lnTo>
                      <a:pt x="1924" y="952"/>
                    </a:lnTo>
                    <a:lnTo>
                      <a:pt x="1924" y="0"/>
                    </a:lnTo>
                    <a:lnTo>
                      <a:pt x="2410" y="0"/>
                    </a:lnTo>
                    <a:lnTo>
                      <a:pt x="2410" y="952"/>
                    </a:lnTo>
                    <a:lnTo>
                      <a:pt x="3372" y="952"/>
                    </a:lnTo>
                    <a:lnTo>
                      <a:pt x="3372" y="0"/>
                    </a:lnTo>
                    <a:lnTo>
                      <a:pt x="4727" y="0"/>
                    </a:lnTo>
                  </a:path>
                </a:pathLst>
              </a:custGeom>
              <a:noFill/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25"/>
              <p:cNvSpPr>
                <a:spLocks noChangeShapeType="1"/>
              </p:cNvSpPr>
              <p:nvPr/>
            </p:nvSpPr>
            <p:spPr bwMode="auto">
              <a:xfrm flipV="1">
                <a:off x="3721" y="1152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" name="Line 26"/>
              <p:cNvSpPr>
                <a:spLocks noChangeShapeType="1"/>
              </p:cNvSpPr>
              <p:nvPr/>
            </p:nvSpPr>
            <p:spPr bwMode="auto">
              <a:xfrm flipV="1">
                <a:off x="4676" y="286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" name="Line 27"/>
              <p:cNvSpPr>
                <a:spLocks noChangeShapeType="1"/>
              </p:cNvSpPr>
              <p:nvPr/>
            </p:nvSpPr>
            <p:spPr bwMode="auto">
              <a:xfrm flipV="1">
                <a:off x="5155" y="299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" name="Line 28"/>
              <p:cNvSpPr>
                <a:spLocks noChangeShapeType="1"/>
              </p:cNvSpPr>
              <p:nvPr/>
            </p:nvSpPr>
            <p:spPr bwMode="auto">
              <a:xfrm flipV="1">
                <a:off x="2282" y="1150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Line 29"/>
              <p:cNvSpPr>
                <a:spLocks noChangeShapeType="1"/>
              </p:cNvSpPr>
              <p:nvPr/>
            </p:nvSpPr>
            <p:spPr bwMode="auto">
              <a:xfrm flipV="1">
                <a:off x="1796" y="1151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" name="Freeform 30"/>
            <p:cNvSpPr>
              <a:spLocks/>
            </p:cNvSpPr>
            <p:nvPr/>
          </p:nvSpPr>
          <p:spPr bwMode="auto">
            <a:xfrm>
              <a:off x="2174900" y="3108207"/>
              <a:ext cx="5845036" cy="318698"/>
            </a:xfrm>
            <a:custGeom>
              <a:avLst/>
              <a:gdLst>
                <a:gd name="T0" fmla="*/ 0 w 4401"/>
                <a:gd name="T1" fmla="*/ 0 h 245"/>
                <a:gd name="T2" fmla="*/ 222 w 4401"/>
                <a:gd name="T3" fmla="*/ 0 h 245"/>
                <a:gd name="T4" fmla="*/ 222 w 4401"/>
                <a:gd name="T5" fmla="*/ 245 h 245"/>
                <a:gd name="T6" fmla="*/ 676 w 4401"/>
                <a:gd name="T7" fmla="*/ 245 h 245"/>
                <a:gd name="T8" fmla="*/ 676 w 4401"/>
                <a:gd name="T9" fmla="*/ 0 h 245"/>
                <a:gd name="T10" fmla="*/ 898 w 4401"/>
                <a:gd name="T11" fmla="*/ 0 h 245"/>
                <a:gd name="T12" fmla="*/ 898 w 4401"/>
                <a:gd name="T13" fmla="*/ 245 h 245"/>
                <a:gd name="T14" fmla="*/ 1129 w 4401"/>
                <a:gd name="T15" fmla="*/ 245 h 245"/>
                <a:gd name="T16" fmla="*/ 1129 w 4401"/>
                <a:gd name="T17" fmla="*/ 0 h 245"/>
                <a:gd name="T18" fmla="*/ 1351 w 4401"/>
                <a:gd name="T19" fmla="*/ 0 h 245"/>
                <a:gd name="T20" fmla="*/ 1351 w 4401"/>
                <a:gd name="T21" fmla="*/ 245 h 245"/>
                <a:gd name="T22" fmla="*/ 1573 w 4401"/>
                <a:gd name="T23" fmla="*/ 245 h 245"/>
                <a:gd name="T24" fmla="*/ 1573 w 4401"/>
                <a:gd name="T25" fmla="*/ 0 h 245"/>
                <a:gd name="T26" fmla="*/ 2027 w 4401"/>
                <a:gd name="T27" fmla="*/ 0 h 245"/>
                <a:gd name="T28" fmla="*/ 2027 w 4401"/>
                <a:gd name="T29" fmla="*/ 245 h 245"/>
                <a:gd name="T30" fmla="*/ 2471 w 4401"/>
                <a:gd name="T31" fmla="*/ 245 h 245"/>
                <a:gd name="T32" fmla="*/ 2471 w 4401"/>
                <a:gd name="T33" fmla="*/ 3 h 245"/>
                <a:gd name="T34" fmla="*/ 2693 w 4401"/>
                <a:gd name="T35" fmla="*/ 0 h 245"/>
                <a:gd name="T36" fmla="*/ 2693 w 4401"/>
                <a:gd name="T37" fmla="*/ 245 h 245"/>
                <a:gd name="T38" fmla="*/ 2915 w 4401"/>
                <a:gd name="T39" fmla="*/ 245 h 245"/>
                <a:gd name="T40" fmla="*/ 2915 w 4401"/>
                <a:gd name="T41" fmla="*/ 0 h 245"/>
                <a:gd name="T42" fmla="*/ 3368 w 4401"/>
                <a:gd name="T43" fmla="*/ 0 h 245"/>
                <a:gd name="T44" fmla="*/ 3368 w 4401"/>
                <a:gd name="T45" fmla="*/ 245 h 245"/>
                <a:gd name="T46" fmla="*/ 3590 w 4401"/>
                <a:gd name="T47" fmla="*/ 245 h 245"/>
                <a:gd name="T48" fmla="*/ 3590 w 4401"/>
                <a:gd name="T49" fmla="*/ 0 h 245"/>
                <a:gd name="T50" fmla="*/ 3812 w 4401"/>
                <a:gd name="T51" fmla="*/ 0 h 245"/>
                <a:gd name="T52" fmla="*/ 3812 w 4401"/>
                <a:gd name="T53" fmla="*/ 245 h 245"/>
                <a:gd name="T54" fmla="*/ 4034 w 4401"/>
                <a:gd name="T55" fmla="*/ 245 h 245"/>
                <a:gd name="T56" fmla="*/ 4034 w 4401"/>
                <a:gd name="T57" fmla="*/ 0 h 245"/>
                <a:gd name="T58" fmla="*/ 4256 w 4401"/>
                <a:gd name="T59" fmla="*/ 0 h 245"/>
                <a:gd name="T60" fmla="*/ 4256 w 4401"/>
                <a:gd name="T61" fmla="*/ 245 h 245"/>
                <a:gd name="T62" fmla="*/ 4401 w 4401"/>
                <a:gd name="T63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01" h="245">
                  <a:moveTo>
                    <a:pt x="0" y="0"/>
                  </a:moveTo>
                  <a:lnTo>
                    <a:pt x="222" y="0"/>
                  </a:lnTo>
                  <a:lnTo>
                    <a:pt x="222" y="245"/>
                  </a:lnTo>
                  <a:lnTo>
                    <a:pt x="676" y="245"/>
                  </a:lnTo>
                  <a:lnTo>
                    <a:pt x="676" y="0"/>
                  </a:lnTo>
                  <a:lnTo>
                    <a:pt x="898" y="0"/>
                  </a:lnTo>
                  <a:lnTo>
                    <a:pt x="898" y="245"/>
                  </a:lnTo>
                  <a:lnTo>
                    <a:pt x="1129" y="245"/>
                  </a:lnTo>
                  <a:lnTo>
                    <a:pt x="1129" y="0"/>
                  </a:lnTo>
                  <a:lnTo>
                    <a:pt x="1351" y="0"/>
                  </a:lnTo>
                  <a:lnTo>
                    <a:pt x="1351" y="245"/>
                  </a:lnTo>
                  <a:lnTo>
                    <a:pt x="1573" y="245"/>
                  </a:lnTo>
                  <a:lnTo>
                    <a:pt x="1573" y="0"/>
                  </a:lnTo>
                  <a:lnTo>
                    <a:pt x="2027" y="0"/>
                  </a:lnTo>
                  <a:lnTo>
                    <a:pt x="2027" y="245"/>
                  </a:lnTo>
                  <a:lnTo>
                    <a:pt x="2471" y="245"/>
                  </a:lnTo>
                  <a:lnTo>
                    <a:pt x="2471" y="3"/>
                  </a:lnTo>
                  <a:lnTo>
                    <a:pt x="2693" y="0"/>
                  </a:lnTo>
                  <a:lnTo>
                    <a:pt x="2693" y="245"/>
                  </a:lnTo>
                  <a:lnTo>
                    <a:pt x="2915" y="245"/>
                  </a:lnTo>
                  <a:lnTo>
                    <a:pt x="2915" y="0"/>
                  </a:lnTo>
                  <a:lnTo>
                    <a:pt x="3368" y="0"/>
                  </a:lnTo>
                  <a:lnTo>
                    <a:pt x="3368" y="245"/>
                  </a:lnTo>
                  <a:lnTo>
                    <a:pt x="3590" y="245"/>
                  </a:lnTo>
                  <a:lnTo>
                    <a:pt x="3590" y="0"/>
                  </a:lnTo>
                  <a:lnTo>
                    <a:pt x="3812" y="0"/>
                  </a:lnTo>
                  <a:lnTo>
                    <a:pt x="3812" y="245"/>
                  </a:lnTo>
                  <a:lnTo>
                    <a:pt x="4034" y="245"/>
                  </a:lnTo>
                  <a:lnTo>
                    <a:pt x="4034" y="0"/>
                  </a:lnTo>
                  <a:lnTo>
                    <a:pt x="4256" y="0"/>
                  </a:lnTo>
                  <a:lnTo>
                    <a:pt x="4256" y="245"/>
                  </a:lnTo>
                  <a:lnTo>
                    <a:pt x="4401" y="245"/>
                  </a:lnTo>
                </a:path>
              </a:pathLst>
            </a:custGeom>
            <a:noFill/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32"/>
            <p:cNvSpPr>
              <a:spLocks noChangeShapeType="1"/>
            </p:cNvSpPr>
            <p:nvPr/>
          </p:nvSpPr>
          <p:spPr bwMode="auto">
            <a:xfrm flipH="1" flipV="1">
              <a:off x="2190837" y="1675394"/>
              <a:ext cx="2656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33"/>
            <p:cNvSpPr>
              <a:spLocks noChangeShapeType="1"/>
            </p:cNvSpPr>
            <p:nvPr/>
          </p:nvSpPr>
          <p:spPr bwMode="auto">
            <a:xfrm flipV="1">
              <a:off x="2779192" y="1664771"/>
              <a:ext cx="0" cy="227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Line 34"/>
            <p:cNvSpPr>
              <a:spLocks noChangeShapeType="1"/>
            </p:cNvSpPr>
            <p:nvPr/>
          </p:nvSpPr>
          <p:spPr bwMode="auto">
            <a:xfrm flipV="1">
              <a:off x="3366219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35"/>
            <p:cNvSpPr>
              <a:spLocks noChangeShapeType="1"/>
            </p:cNvSpPr>
            <p:nvPr/>
          </p:nvSpPr>
          <p:spPr bwMode="auto">
            <a:xfrm flipH="1" flipV="1">
              <a:off x="3959887" y="1642196"/>
              <a:ext cx="0" cy="2294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36"/>
            <p:cNvSpPr>
              <a:spLocks noChangeShapeType="1"/>
            </p:cNvSpPr>
            <p:nvPr/>
          </p:nvSpPr>
          <p:spPr bwMode="auto">
            <a:xfrm flipV="1">
              <a:off x="4558867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37"/>
            <p:cNvSpPr>
              <a:spLocks noChangeShapeType="1"/>
            </p:cNvSpPr>
            <p:nvPr/>
          </p:nvSpPr>
          <p:spPr bwMode="auto">
            <a:xfrm flipV="1">
              <a:off x="5161831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38"/>
            <p:cNvSpPr>
              <a:spLocks noChangeShapeType="1"/>
            </p:cNvSpPr>
            <p:nvPr/>
          </p:nvSpPr>
          <p:spPr bwMode="auto">
            <a:xfrm flipV="1">
              <a:off x="5752842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Line 39"/>
            <p:cNvSpPr>
              <a:spLocks noChangeShapeType="1"/>
            </p:cNvSpPr>
            <p:nvPr/>
          </p:nvSpPr>
          <p:spPr bwMode="auto">
            <a:xfrm flipV="1">
              <a:off x="6347838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Line 40"/>
            <p:cNvSpPr>
              <a:spLocks noChangeShapeType="1"/>
            </p:cNvSpPr>
            <p:nvPr/>
          </p:nvSpPr>
          <p:spPr bwMode="auto">
            <a:xfrm flipH="1" flipV="1">
              <a:off x="6938850" y="1675394"/>
              <a:ext cx="1328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41"/>
            <p:cNvSpPr>
              <a:spLocks noChangeShapeType="1"/>
            </p:cNvSpPr>
            <p:nvPr/>
          </p:nvSpPr>
          <p:spPr bwMode="auto">
            <a:xfrm flipV="1">
              <a:off x="7520564" y="1676722"/>
              <a:ext cx="11953" cy="2260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Rectangle 42"/>
            <p:cNvSpPr>
              <a:spLocks noChangeArrowheads="1"/>
            </p:cNvSpPr>
            <p:nvPr/>
          </p:nvSpPr>
          <p:spPr bwMode="auto">
            <a:xfrm>
              <a:off x="1321130" y="1703280"/>
              <a:ext cx="85921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比特流</a:t>
              </a:r>
            </a:p>
          </p:txBody>
        </p:sp>
        <p:grpSp>
          <p:nvGrpSpPr>
            <p:cNvPr id="156" name="Group 66"/>
            <p:cNvGrpSpPr>
              <a:grpSpLocks/>
            </p:cNvGrpSpPr>
            <p:nvPr/>
          </p:nvGrpSpPr>
          <p:grpSpPr bwMode="auto">
            <a:xfrm>
              <a:off x="2174900" y="2591651"/>
              <a:ext cx="5936675" cy="325337"/>
              <a:chOff x="1260" y="3138"/>
              <a:chExt cx="4470" cy="192"/>
            </a:xfrm>
          </p:grpSpPr>
          <p:sp>
            <p:nvSpPr>
              <p:cNvPr id="157" name="Freeform 46"/>
              <p:cNvSpPr>
                <a:spLocks/>
              </p:cNvSpPr>
              <p:nvPr/>
            </p:nvSpPr>
            <p:spPr bwMode="auto">
              <a:xfrm>
                <a:off x="126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Freeform 47"/>
              <p:cNvSpPr>
                <a:spLocks/>
              </p:cNvSpPr>
              <p:nvPr/>
            </p:nvSpPr>
            <p:spPr bwMode="auto">
              <a:xfrm>
                <a:off x="3036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Freeform 48"/>
              <p:cNvSpPr>
                <a:spLocks/>
              </p:cNvSpPr>
              <p:nvPr/>
            </p:nvSpPr>
            <p:spPr bwMode="auto">
              <a:xfrm>
                <a:off x="4386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Freeform 49"/>
              <p:cNvSpPr>
                <a:spLocks/>
              </p:cNvSpPr>
              <p:nvPr/>
            </p:nvSpPr>
            <p:spPr bwMode="auto">
              <a:xfrm>
                <a:off x="483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Freeform 50"/>
              <p:cNvSpPr>
                <a:spLocks/>
              </p:cNvSpPr>
              <p:nvPr/>
            </p:nvSpPr>
            <p:spPr bwMode="auto">
              <a:xfrm>
                <a:off x="525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Freeform 51"/>
              <p:cNvSpPr>
                <a:spLocks/>
              </p:cNvSpPr>
              <p:nvPr/>
            </p:nvSpPr>
            <p:spPr bwMode="auto">
              <a:xfrm flipV="1">
                <a:off x="1692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Freeform 52"/>
              <p:cNvSpPr>
                <a:spLocks/>
              </p:cNvSpPr>
              <p:nvPr/>
            </p:nvSpPr>
            <p:spPr bwMode="auto">
              <a:xfrm flipV="1">
                <a:off x="2130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Freeform 53"/>
              <p:cNvSpPr>
                <a:spLocks/>
              </p:cNvSpPr>
              <p:nvPr/>
            </p:nvSpPr>
            <p:spPr bwMode="auto">
              <a:xfrm flipV="1">
                <a:off x="2592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Freeform 54"/>
              <p:cNvSpPr>
                <a:spLocks/>
              </p:cNvSpPr>
              <p:nvPr/>
            </p:nvSpPr>
            <p:spPr bwMode="auto">
              <a:xfrm flipV="1">
                <a:off x="3486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55"/>
              <p:cNvSpPr>
                <a:spLocks/>
              </p:cNvSpPr>
              <p:nvPr/>
            </p:nvSpPr>
            <p:spPr bwMode="auto">
              <a:xfrm flipV="1">
                <a:off x="3936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7" name="Group 65"/>
            <p:cNvGrpSpPr>
              <a:grpSpLocks/>
            </p:cNvGrpSpPr>
            <p:nvPr/>
          </p:nvGrpSpPr>
          <p:grpSpPr bwMode="auto">
            <a:xfrm>
              <a:off x="2182868" y="3594222"/>
              <a:ext cx="5924723" cy="318698"/>
              <a:chOff x="1264" y="2804"/>
              <a:chExt cx="4461" cy="258"/>
            </a:xfrm>
          </p:grpSpPr>
          <p:sp>
            <p:nvSpPr>
              <p:cNvPr id="168" name="Freeform 63"/>
              <p:cNvSpPr>
                <a:spLocks/>
              </p:cNvSpPr>
              <p:nvPr/>
            </p:nvSpPr>
            <p:spPr bwMode="auto">
              <a:xfrm>
                <a:off x="1264" y="2804"/>
                <a:ext cx="2909" cy="258"/>
              </a:xfrm>
              <a:custGeom>
                <a:avLst/>
                <a:gdLst>
                  <a:gd name="T0" fmla="*/ 0 w 2909"/>
                  <a:gd name="T1" fmla="*/ 0 h 258"/>
                  <a:gd name="T2" fmla="*/ 223 w 2909"/>
                  <a:gd name="T3" fmla="*/ 0 h 258"/>
                  <a:gd name="T4" fmla="*/ 223 w 2909"/>
                  <a:gd name="T5" fmla="*/ 258 h 258"/>
                  <a:gd name="T6" fmla="*/ 446 w 2909"/>
                  <a:gd name="T7" fmla="*/ 258 h 258"/>
                  <a:gd name="T8" fmla="*/ 446 w 2909"/>
                  <a:gd name="T9" fmla="*/ 5 h 258"/>
                  <a:gd name="T10" fmla="*/ 681 w 2909"/>
                  <a:gd name="T11" fmla="*/ 5 h 258"/>
                  <a:gd name="T12" fmla="*/ 681 w 2909"/>
                  <a:gd name="T13" fmla="*/ 258 h 258"/>
                  <a:gd name="T14" fmla="*/ 887 w 2909"/>
                  <a:gd name="T15" fmla="*/ 258 h 258"/>
                  <a:gd name="T16" fmla="*/ 887 w 2909"/>
                  <a:gd name="T17" fmla="*/ 0 h 258"/>
                  <a:gd name="T18" fmla="*/ 1111 w 2909"/>
                  <a:gd name="T19" fmla="*/ 0 h 258"/>
                  <a:gd name="T20" fmla="*/ 1111 w 2909"/>
                  <a:gd name="T21" fmla="*/ 258 h 258"/>
                  <a:gd name="T22" fmla="*/ 1340 w 2909"/>
                  <a:gd name="T23" fmla="*/ 258 h 258"/>
                  <a:gd name="T24" fmla="*/ 1340 w 2909"/>
                  <a:gd name="T25" fmla="*/ 0 h 258"/>
                  <a:gd name="T26" fmla="*/ 1563 w 2909"/>
                  <a:gd name="T27" fmla="*/ 0 h 258"/>
                  <a:gd name="T28" fmla="*/ 1563 w 2909"/>
                  <a:gd name="T29" fmla="*/ 258 h 258"/>
                  <a:gd name="T30" fmla="*/ 2010 w 2909"/>
                  <a:gd name="T31" fmla="*/ 258 h 258"/>
                  <a:gd name="T32" fmla="*/ 2010 w 2909"/>
                  <a:gd name="T33" fmla="*/ 0 h 258"/>
                  <a:gd name="T34" fmla="*/ 2245 w 2909"/>
                  <a:gd name="T35" fmla="*/ 0 h 258"/>
                  <a:gd name="T36" fmla="*/ 2245 w 2909"/>
                  <a:gd name="T37" fmla="*/ 258 h 258"/>
                  <a:gd name="T38" fmla="*/ 2462 w 2909"/>
                  <a:gd name="T39" fmla="*/ 258 h 258"/>
                  <a:gd name="T40" fmla="*/ 2462 w 2909"/>
                  <a:gd name="T41" fmla="*/ 0 h 258"/>
                  <a:gd name="T42" fmla="*/ 2686 w 2909"/>
                  <a:gd name="T43" fmla="*/ 0 h 258"/>
                  <a:gd name="T44" fmla="*/ 2686 w 2909"/>
                  <a:gd name="T45" fmla="*/ 258 h 258"/>
                  <a:gd name="T46" fmla="*/ 2909 w 2909"/>
                  <a:gd name="T47" fmla="*/ 258 h 258"/>
                  <a:gd name="T48" fmla="*/ 2909 w 2909"/>
                  <a:gd name="T4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09" h="258">
                    <a:moveTo>
                      <a:pt x="0" y="0"/>
                    </a:moveTo>
                    <a:lnTo>
                      <a:pt x="223" y="0"/>
                    </a:lnTo>
                    <a:lnTo>
                      <a:pt x="223" y="258"/>
                    </a:lnTo>
                    <a:lnTo>
                      <a:pt x="446" y="258"/>
                    </a:lnTo>
                    <a:lnTo>
                      <a:pt x="446" y="5"/>
                    </a:lnTo>
                    <a:lnTo>
                      <a:pt x="681" y="5"/>
                    </a:lnTo>
                    <a:lnTo>
                      <a:pt x="681" y="258"/>
                    </a:lnTo>
                    <a:lnTo>
                      <a:pt x="887" y="258"/>
                    </a:lnTo>
                    <a:lnTo>
                      <a:pt x="887" y="0"/>
                    </a:lnTo>
                    <a:lnTo>
                      <a:pt x="1111" y="0"/>
                    </a:lnTo>
                    <a:lnTo>
                      <a:pt x="1111" y="258"/>
                    </a:lnTo>
                    <a:lnTo>
                      <a:pt x="1340" y="258"/>
                    </a:lnTo>
                    <a:lnTo>
                      <a:pt x="1340" y="0"/>
                    </a:lnTo>
                    <a:lnTo>
                      <a:pt x="1563" y="0"/>
                    </a:lnTo>
                    <a:lnTo>
                      <a:pt x="1563" y="258"/>
                    </a:lnTo>
                    <a:lnTo>
                      <a:pt x="2010" y="258"/>
                    </a:lnTo>
                    <a:lnTo>
                      <a:pt x="2010" y="0"/>
                    </a:lnTo>
                    <a:lnTo>
                      <a:pt x="2245" y="0"/>
                    </a:lnTo>
                    <a:lnTo>
                      <a:pt x="2245" y="258"/>
                    </a:lnTo>
                    <a:lnTo>
                      <a:pt x="2462" y="258"/>
                    </a:lnTo>
                    <a:lnTo>
                      <a:pt x="2462" y="0"/>
                    </a:lnTo>
                    <a:lnTo>
                      <a:pt x="2686" y="0"/>
                    </a:lnTo>
                    <a:lnTo>
                      <a:pt x="2686" y="258"/>
                    </a:lnTo>
                    <a:lnTo>
                      <a:pt x="2909" y="258"/>
                    </a:lnTo>
                    <a:lnTo>
                      <a:pt x="29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Freeform 64"/>
              <p:cNvSpPr>
                <a:spLocks/>
              </p:cNvSpPr>
              <p:nvPr/>
            </p:nvSpPr>
            <p:spPr bwMode="auto">
              <a:xfrm>
                <a:off x="4173" y="2804"/>
                <a:ext cx="1552" cy="258"/>
              </a:xfrm>
              <a:custGeom>
                <a:avLst/>
                <a:gdLst>
                  <a:gd name="T0" fmla="*/ 0 w 1552"/>
                  <a:gd name="T1" fmla="*/ 0 h 258"/>
                  <a:gd name="T2" fmla="*/ 453 w 1552"/>
                  <a:gd name="T3" fmla="*/ 0 h 258"/>
                  <a:gd name="T4" fmla="*/ 453 w 1552"/>
                  <a:gd name="T5" fmla="*/ 258 h 258"/>
                  <a:gd name="T6" fmla="*/ 905 w 1552"/>
                  <a:gd name="T7" fmla="*/ 258 h 258"/>
                  <a:gd name="T8" fmla="*/ 905 w 1552"/>
                  <a:gd name="T9" fmla="*/ 0 h 258"/>
                  <a:gd name="T10" fmla="*/ 1329 w 1552"/>
                  <a:gd name="T11" fmla="*/ 0 h 258"/>
                  <a:gd name="T12" fmla="*/ 1329 w 1552"/>
                  <a:gd name="T13" fmla="*/ 258 h 258"/>
                  <a:gd name="T14" fmla="*/ 1552 w 1552"/>
                  <a:gd name="T15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2" h="258">
                    <a:moveTo>
                      <a:pt x="0" y="0"/>
                    </a:moveTo>
                    <a:lnTo>
                      <a:pt x="453" y="0"/>
                    </a:lnTo>
                    <a:lnTo>
                      <a:pt x="453" y="258"/>
                    </a:lnTo>
                    <a:lnTo>
                      <a:pt x="905" y="258"/>
                    </a:lnTo>
                    <a:lnTo>
                      <a:pt x="905" y="0"/>
                    </a:lnTo>
                    <a:lnTo>
                      <a:pt x="1329" y="0"/>
                    </a:lnTo>
                    <a:lnTo>
                      <a:pt x="1329" y="258"/>
                    </a:lnTo>
                    <a:lnTo>
                      <a:pt x="1552" y="25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0" name="Rectangle 68"/>
            <p:cNvSpPr>
              <a:spLocks noChangeArrowheads="1"/>
            </p:cNvSpPr>
            <p:nvPr/>
          </p:nvSpPr>
          <p:spPr bwMode="auto">
            <a:xfrm>
              <a:off x="766490" y="3594222"/>
              <a:ext cx="1413850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差分曼彻斯特</a:t>
              </a:r>
            </a:p>
          </p:txBody>
        </p:sp>
        <p:sp>
          <p:nvSpPr>
            <p:cNvPr id="171" name="Rectangle 69"/>
            <p:cNvSpPr>
              <a:spLocks noChangeArrowheads="1"/>
            </p:cNvSpPr>
            <p:nvPr/>
          </p:nvSpPr>
          <p:spPr bwMode="auto">
            <a:xfrm>
              <a:off x="1138388" y="2598290"/>
              <a:ext cx="1041953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归零制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51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信号频率：</a:t>
            </a:r>
            <a:endParaRPr lang="en-US" altLang="zh-CN" dirty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曼彻斯特编码和差分曼彻斯特编码产生的信号频率比不归零制高。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自同步能力：</a:t>
            </a:r>
            <a:endParaRPr lang="en-US" altLang="zh-CN" dirty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不归零制</a:t>
            </a:r>
            <a:r>
              <a:rPr lang="zh-CN" altLang="en-US" dirty="0">
                <a:solidFill>
                  <a:srgbClr val="C00000"/>
                </a:solidFill>
              </a:rPr>
              <a:t>不能</a:t>
            </a:r>
            <a:r>
              <a:rPr lang="zh-CN" altLang="en-US" dirty="0"/>
              <a:t>从信号波形本身中提取信号时钟频率（这叫做没有自同步能力）。</a:t>
            </a:r>
            <a:endParaRPr lang="en-US" altLang="zh-CN" dirty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曼彻斯特编码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差分曼彻斯特编码</a:t>
            </a:r>
            <a:r>
              <a:rPr lang="zh-CN" altLang="en-US" dirty="0"/>
              <a:t>具有</a:t>
            </a:r>
            <a:r>
              <a:rPr lang="zh-CN" altLang="en-US" dirty="0">
                <a:solidFill>
                  <a:srgbClr val="C00000"/>
                </a:solidFill>
              </a:rPr>
              <a:t>自同步能力。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</a:p>
        </p:txBody>
      </p:sp>
    </p:spTree>
    <p:extLst>
      <p:ext uri="{BB962C8B-B14F-4D97-AF65-F5344CB8AC3E}">
        <p14:creationId xmlns:p14="http://schemas.microsoft.com/office/powerpoint/2010/main" val="384398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66345" y="61654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16859" y="593457"/>
            <a:ext cx="2492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a typeface="微软雅黑" pitchFamily="34" charset="-122"/>
              </a:rPr>
              <a:t>计算机网络体系结构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505072" y="1041128"/>
            <a:ext cx="8133856" cy="320039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1557339" y="1494207"/>
            <a:ext cx="1341438" cy="2356685"/>
            <a:chOff x="1557339" y="1623511"/>
            <a:chExt cx="1341438" cy="2356685"/>
          </a:xfrm>
        </p:grpSpPr>
        <p:sp>
          <p:nvSpPr>
            <p:cNvPr id="50" name="AutoShape 58"/>
            <p:cNvSpPr>
              <a:spLocks noChangeArrowheads="1"/>
            </p:cNvSpPr>
            <p:nvPr/>
          </p:nvSpPr>
          <p:spPr bwMode="auto">
            <a:xfrm>
              <a:off x="1560514" y="1623511"/>
              <a:ext cx="1338263" cy="2301875"/>
            </a:xfrm>
            <a:prstGeom prst="cube">
              <a:avLst>
                <a:gd name="adj" fmla="val 9144"/>
              </a:avLst>
            </a:prstGeom>
            <a:solidFill>
              <a:srgbClr val="85D1F7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560514" y="18727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Freeform 59"/>
            <p:cNvSpPr/>
            <p:nvPr/>
          </p:nvSpPr>
          <p:spPr bwMode="auto">
            <a:xfrm>
              <a:off x="1560514" y="2185486"/>
              <a:ext cx="1328738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Freeform 60"/>
            <p:cNvSpPr/>
            <p:nvPr/>
          </p:nvSpPr>
          <p:spPr bwMode="auto">
            <a:xfrm>
              <a:off x="1560514" y="2498223"/>
              <a:ext cx="1328738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Freeform 61"/>
            <p:cNvSpPr/>
            <p:nvPr/>
          </p:nvSpPr>
          <p:spPr bwMode="auto">
            <a:xfrm>
              <a:off x="1560514" y="2810961"/>
              <a:ext cx="1328738" cy="171450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Freeform 62"/>
            <p:cNvSpPr/>
            <p:nvPr/>
          </p:nvSpPr>
          <p:spPr bwMode="auto">
            <a:xfrm>
              <a:off x="1558927" y="3122111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Freeform 63"/>
            <p:cNvSpPr/>
            <p:nvPr/>
          </p:nvSpPr>
          <p:spPr bwMode="auto">
            <a:xfrm>
              <a:off x="1557339" y="34348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2027239" y="1779086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2006602" y="2707916"/>
              <a:ext cx="608012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2014539" y="3006223"/>
              <a:ext cx="608013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60" name="Text Box 54"/>
            <p:cNvSpPr txBox="1">
              <a:spLocks noChangeArrowheads="1"/>
            </p:cNvSpPr>
            <p:nvPr/>
          </p:nvSpPr>
          <p:spPr bwMode="auto">
            <a:xfrm>
              <a:off x="2014539" y="2079123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表示层</a:t>
              </a:r>
            </a:p>
          </p:txBody>
        </p:sp>
        <p:sp>
          <p:nvSpPr>
            <p:cNvPr id="61" name="Text Box 55"/>
            <p:cNvSpPr txBox="1">
              <a:spLocks noChangeArrowheads="1"/>
            </p:cNvSpPr>
            <p:nvPr/>
          </p:nvSpPr>
          <p:spPr bwMode="auto">
            <a:xfrm>
              <a:off x="2014539" y="2391861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会话层</a:t>
              </a:r>
            </a:p>
          </p:txBody>
        </p:sp>
        <p:sp>
          <p:nvSpPr>
            <p:cNvPr id="62" name="Text Box 56"/>
            <p:cNvSpPr txBox="1">
              <a:spLocks noChangeArrowheads="1"/>
            </p:cNvSpPr>
            <p:nvPr/>
          </p:nvSpPr>
          <p:spPr bwMode="auto">
            <a:xfrm>
              <a:off x="1911352" y="3314198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63" name="Text Box 57"/>
            <p:cNvSpPr txBox="1">
              <a:spLocks noChangeArrowheads="1"/>
            </p:cNvSpPr>
            <p:nvPr/>
          </p:nvSpPr>
          <p:spPr bwMode="auto">
            <a:xfrm>
              <a:off x="2014539" y="3638048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64" name="Text Box 43"/>
            <p:cNvSpPr txBox="1">
              <a:spLocks noChangeArrowheads="1"/>
            </p:cNvSpPr>
            <p:nvPr/>
          </p:nvSpPr>
          <p:spPr bwMode="auto">
            <a:xfrm>
              <a:off x="1622427" y="1683083"/>
              <a:ext cx="271462" cy="229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1156623" y="1157657"/>
            <a:ext cx="21691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OSI </a:t>
            </a:r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的七层协议体系结构</a:t>
            </a: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3432593" y="1146544"/>
            <a:ext cx="24619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的四层协议体系结构</a:t>
            </a:r>
          </a:p>
        </p:txBody>
      </p:sp>
      <p:sp>
        <p:nvSpPr>
          <p:cNvPr id="67" name="Text Box 95"/>
          <p:cNvSpPr txBox="1">
            <a:spLocks noChangeArrowheads="1"/>
          </p:cNvSpPr>
          <p:nvPr/>
        </p:nvSpPr>
        <p:spPr bwMode="auto">
          <a:xfrm>
            <a:off x="1993066" y="3796082"/>
            <a:ext cx="392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</a:p>
        </p:txBody>
      </p:sp>
      <p:sp>
        <p:nvSpPr>
          <p:cNvPr id="68" name="Text Box 96"/>
          <p:cNvSpPr txBox="1">
            <a:spLocks noChangeArrowheads="1"/>
          </p:cNvSpPr>
          <p:nvPr/>
        </p:nvSpPr>
        <p:spPr bwMode="auto">
          <a:xfrm>
            <a:off x="4328191" y="3796082"/>
            <a:ext cx="404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</a:p>
        </p:txBody>
      </p:sp>
      <p:sp>
        <p:nvSpPr>
          <p:cNvPr id="69" name="Text Box 97"/>
          <p:cNvSpPr txBox="1">
            <a:spLocks noChangeArrowheads="1"/>
          </p:cNvSpPr>
          <p:nvPr/>
        </p:nvSpPr>
        <p:spPr bwMode="auto">
          <a:xfrm>
            <a:off x="6655970" y="3804103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</a:p>
        </p:txBody>
      </p:sp>
      <p:sp>
        <p:nvSpPr>
          <p:cNvPr id="70" name="Text Box 113"/>
          <p:cNvSpPr txBox="1">
            <a:spLocks noChangeArrowheads="1"/>
          </p:cNvSpPr>
          <p:nvPr/>
        </p:nvSpPr>
        <p:spPr bwMode="auto">
          <a:xfrm>
            <a:off x="5946357" y="1141782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五层协议的体系结构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3578724" y="1462457"/>
            <a:ext cx="1974894" cy="2338387"/>
            <a:chOff x="3578724" y="1591761"/>
            <a:chExt cx="1974894" cy="2338387"/>
          </a:xfrm>
        </p:grpSpPr>
        <p:sp>
          <p:nvSpPr>
            <p:cNvPr id="72" name="AutoShape 66"/>
            <p:cNvSpPr>
              <a:spLocks noChangeArrowheads="1"/>
            </p:cNvSpPr>
            <p:nvPr/>
          </p:nvSpPr>
          <p:spPr bwMode="auto">
            <a:xfrm>
              <a:off x="3647070" y="1591761"/>
              <a:ext cx="1889125" cy="2338387"/>
            </a:xfrm>
            <a:prstGeom prst="cube">
              <a:avLst>
                <a:gd name="adj" fmla="val 9144"/>
              </a:avLst>
            </a:prstGeom>
            <a:solidFill>
              <a:srgbClr val="7CE07C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69"/>
            <p:cNvSpPr/>
            <p:nvPr/>
          </p:nvSpPr>
          <p:spPr bwMode="auto">
            <a:xfrm>
              <a:off x="3642309" y="2488698"/>
              <a:ext cx="1911309" cy="200366"/>
            </a:xfrm>
            <a:custGeom>
              <a:avLst/>
              <a:gdLst>
                <a:gd name="T0" fmla="*/ 2147483647 w 1684"/>
                <a:gd name="T1" fmla="*/ 0 h 176"/>
                <a:gd name="T2" fmla="*/ 2147483647 w 1684"/>
                <a:gd name="T3" fmla="*/ 2147483647 h 176"/>
                <a:gd name="T4" fmla="*/ 0 w 1684"/>
                <a:gd name="T5" fmla="*/ 2147483647 h 176"/>
                <a:gd name="T6" fmla="*/ 0 60000 65536"/>
                <a:gd name="T7" fmla="*/ 0 60000 65536"/>
                <a:gd name="T8" fmla="*/ 0 60000 65536"/>
                <a:gd name="T9" fmla="*/ 0 w 1684"/>
                <a:gd name="T10" fmla="*/ 0 h 176"/>
                <a:gd name="T11" fmla="*/ 1684 w 1684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4" h="176">
                  <a:moveTo>
                    <a:pt x="1684" y="0"/>
                  </a:moveTo>
                  <a:lnTo>
                    <a:pt x="1528" y="172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70"/>
            <p:cNvSpPr/>
            <p:nvPr/>
          </p:nvSpPr>
          <p:spPr bwMode="auto">
            <a:xfrm>
              <a:off x="3642309" y="2790240"/>
              <a:ext cx="1907824" cy="212561"/>
            </a:xfrm>
            <a:custGeom>
              <a:avLst/>
              <a:gdLst>
                <a:gd name="T0" fmla="*/ 2147483647 w 1679"/>
                <a:gd name="T1" fmla="*/ 0 h 186"/>
                <a:gd name="T2" fmla="*/ 2147483647 w 1679"/>
                <a:gd name="T3" fmla="*/ 2147483647 h 186"/>
                <a:gd name="T4" fmla="*/ 0 w 1679"/>
                <a:gd name="T5" fmla="*/ 2147483647 h 186"/>
                <a:gd name="T6" fmla="*/ 0 60000 65536"/>
                <a:gd name="T7" fmla="*/ 0 60000 65536"/>
                <a:gd name="T8" fmla="*/ 0 60000 65536"/>
                <a:gd name="T9" fmla="*/ 0 w 1679"/>
                <a:gd name="T10" fmla="*/ 0 h 186"/>
                <a:gd name="T11" fmla="*/ 1679 w 1679"/>
                <a:gd name="T12" fmla="*/ 186 h 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9" h="186">
                  <a:moveTo>
                    <a:pt x="1679" y="0"/>
                  </a:moveTo>
                  <a:lnTo>
                    <a:pt x="1525" y="186"/>
                  </a:lnTo>
                  <a:lnTo>
                    <a:pt x="0" y="183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71"/>
            <p:cNvSpPr/>
            <p:nvPr/>
          </p:nvSpPr>
          <p:spPr bwMode="auto">
            <a:xfrm>
              <a:off x="3642309" y="3122027"/>
              <a:ext cx="1893886" cy="184684"/>
            </a:xfrm>
            <a:custGeom>
              <a:avLst/>
              <a:gdLst>
                <a:gd name="T0" fmla="*/ 2147483647 w 1668"/>
                <a:gd name="T1" fmla="*/ 0 h 162"/>
                <a:gd name="T2" fmla="*/ 2147483647 w 1668"/>
                <a:gd name="T3" fmla="*/ 2147483647 h 162"/>
                <a:gd name="T4" fmla="*/ 0 w 1668"/>
                <a:gd name="T5" fmla="*/ 2147483647 h 162"/>
                <a:gd name="T6" fmla="*/ 0 60000 65536"/>
                <a:gd name="T7" fmla="*/ 0 60000 65536"/>
                <a:gd name="T8" fmla="*/ 0 60000 65536"/>
                <a:gd name="T9" fmla="*/ 0 w 1668"/>
                <a:gd name="T10" fmla="*/ 0 h 162"/>
                <a:gd name="T11" fmla="*/ 1668 w 1668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8" h="162">
                  <a:moveTo>
                    <a:pt x="1668" y="0"/>
                  </a:moveTo>
                  <a:lnTo>
                    <a:pt x="1527" y="160"/>
                  </a:lnTo>
                  <a:lnTo>
                    <a:pt x="0" y="16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Text Box 73"/>
            <p:cNvSpPr txBox="1">
              <a:spLocks noChangeArrowheads="1"/>
            </p:cNvSpPr>
            <p:nvPr/>
          </p:nvSpPr>
          <p:spPr bwMode="auto">
            <a:xfrm>
              <a:off x="3647071" y="1844173"/>
              <a:ext cx="1687178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  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3642308" y="3374523"/>
              <a:ext cx="16351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网络接口层</a:t>
              </a:r>
            </a:p>
          </p:txBody>
        </p:sp>
        <p:sp>
          <p:nvSpPr>
            <p:cNvPr id="78" name="Text Box 9"/>
            <p:cNvSpPr txBox="1">
              <a:spLocks noChangeArrowheads="1"/>
            </p:cNvSpPr>
            <p:nvPr/>
          </p:nvSpPr>
          <p:spPr bwMode="auto">
            <a:xfrm>
              <a:off x="3642309" y="3009398"/>
              <a:ext cx="16919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网际层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</p:txBody>
        </p:sp>
        <p:sp>
          <p:nvSpPr>
            <p:cNvPr id="79" name="Text Box 16"/>
            <p:cNvSpPr txBox="1">
              <a:spLocks noChangeArrowheads="1"/>
            </p:cNvSpPr>
            <p:nvPr/>
          </p:nvSpPr>
          <p:spPr bwMode="auto">
            <a:xfrm>
              <a:off x="3660606" y="2104523"/>
              <a:ext cx="1697038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各种应用层协议，如</a:t>
              </a:r>
            </a:p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DNS, HTTP, SMTP </a:t>
              </a:r>
              <a:r>
                <a:rPr kumimoji="1" lang="zh-CN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80" name="Text Box 41"/>
            <p:cNvSpPr txBox="1">
              <a:spLocks noChangeArrowheads="1"/>
            </p:cNvSpPr>
            <p:nvPr/>
          </p:nvSpPr>
          <p:spPr bwMode="auto">
            <a:xfrm>
              <a:off x="3631348" y="2709361"/>
              <a:ext cx="17844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  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(TCP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UDP)</a:t>
              </a:r>
            </a:p>
          </p:txBody>
        </p:sp>
        <p:sp>
          <p:nvSpPr>
            <p:cNvPr id="81" name="Text Box 15"/>
            <p:cNvSpPr txBox="1">
              <a:spLocks noChangeArrowheads="1"/>
            </p:cNvSpPr>
            <p:nvPr/>
          </p:nvSpPr>
          <p:spPr bwMode="auto">
            <a:xfrm>
              <a:off x="3578724" y="3609473"/>
              <a:ext cx="187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（这一层并没有具体内容）</a:t>
              </a:r>
            </a:p>
          </p:txBody>
        </p:sp>
      </p:grpSp>
      <p:cxnSp>
        <p:nvCxnSpPr>
          <p:cNvPr id="82" name="直接连接符 81"/>
          <p:cNvCxnSpPr/>
          <p:nvPr/>
        </p:nvCxnSpPr>
        <p:spPr>
          <a:xfrm>
            <a:off x="5334249" y="3164424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334249" y="3793157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6217820" y="1494290"/>
            <a:ext cx="1341437" cy="2350069"/>
            <a:chOff x="6217820" y="1623594"/>
            <a:chExt cx="1341437" cy="2350069"/>
          </a:xfrm>
        </p:grpSpPr>
        <p:sp>
          <p:nvSpPr>
            <p:cNvPr id="85" name="AutoShape 98"/>
            <p:cNvSpPr>
              <a:spLocks noChangeArrowheads="1"/>
            </p:cNvSpPr>
            <p:nvPr/>
          </p:nvSpPr>
          <p:spPr bwMode="auto">
            <a:xfrm>
              <a:off x="6220995" y="1623594"/>
              <a:ext cx="1338262" cy="2300288"/>
            </a:xfrm>
            <a:prstGeom prst="cube">
              <a:avLst>
                <a:gd name="adj" fmla="val 9144"/>
              </a:avLst>
            </a:prstGeom>
            <a:solidFill>
              <a:srgbClr val="0099FF"/>
            </a:solidFill>
            <a:ln w="19050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101"/>
            <p:cNvSpPr/>
            <p:nvPr/>
          </p:nvSpPr>
          <p:spPr bwMode="auto">
            <a:xfrm>
              <a:off x="6220995" y="2496719"/>
              <a:ext cx="1328737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Freeform 102"/>
            <p:cNvSpPr/>
            <p:nvPr/>
          </p:nvSpPr>
          <p:spPr bwMode="auto">
            <a:xfrm>
              <a:off x="6220995" y="2817478"/>
              <a:ext cx="1328737" cy="173037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8" name="Freeform 103"/>
            <p:cNvSpPr/>
            <p:nvPr/>
          </p:nvSpPr>
          <p:spPr bwMode="auto">
            <a:xfrm>
              <a:off x="6219407" y="3122194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9" name="Freeform 104"/>
            <p:cNvSpPr/>
            <p:nvPr/>
          </p:nvSpPr>
          <p:spPr bwMode="auto">
            <a:xfrm>
              <a:off x="6217820" y="3434932"/>
              <a:ext cx="1330325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0" name="Text Box 106"/>
            <p:cNvSpPr txBox="1">
              <a:spLocks noChangeArrowheads="1"/>
            </p:cNvSpPr>
            <p:nvPr/>
          </p:nvSpPr>
          <p:spPr bwMode="auto">
            <a:xfrm>
              <a:off x="6667082" y="2698332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91" name="Text Box 107"/>
            <p:cNvSpPr txBox="1">
              <a:spLocks noChangeArrowheads="1"/>
            </p:cNvSpPr>
            <p:nvPr/>
          </p:nvSpPr>
          <p:spPr bwMode="auto">
            <a:xfrm>
              <a:off x="6675020" y="3023769"/>
              <a:ext cx="60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92" name="Text Box 108"/>
            <p:cNvSpPr txBox="1">
              <a:spLocks noChangeArrowheads="1"/>
            </p:cNvSpPr>
            <p:nvPr/>
          </p:nvSpPr>
          <p:spPr bwMode="auto">
            <a:xfrm>
              <a:off x="6675020" y="20204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93" name="Text Box 110"/>
            <p:cNvSpPr txBox="1">
              <a:spLocks noChangeArrowheads="1"/>
            </p:cNvSpPr>
            <p:nvPr/>
          </p:nvSpPr>
          <p:spPr bwMode="auto">
            <a:xfrm>
              <a:off x="6571832" y="3319044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94" name="Text Box 111"/>
            <p:cNvSpPr txBox="1">
              <a:spLocks noChangeArrowheads="1"/>
            </p:cNvSpPr>
            <p:nvPr/>
          </p:nvSpPr>
          <p:spPr bwMode="auto">
            <a:xfrm>
              <a:off x="6675020" y="36333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95" name="Text Box 112"/>
            <p:cNvSpPr txBox="1">
              <a:spLocks noChangeArrowheads="1"/>
            </p:cNvSpPr>
            <p:nvPr/>
          </p:nvSpPr>
          <p:spPr bwMode="auto">
            <a:xfrm>
              <a:off x="6282907" y="1629944"/>
              <a:ext cx="271228" cy="234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45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基带信号往往包含有较多的低频成分，甚至有直流成分，而许多信道并不能传输这种低频分量或直流分量。</a:t>
            </a:r>
            <a:endParaRPr lang="en-US" altLang="zh-CN" dirty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必须对基带信号进行</a:t>
            </a:r>
            <a:r>
              <a:rPr lang="zh-CN" altLang="en-US" dirty="0">
                <a:solidFill>
                  <a:srgbClr val="C00000"/>
                </a:solidFill>
              </a:rPr>
              <a:t>调制</a:t>
            </a:r>
            <a:r>
              <a:rPr lang="zh-CN" altLang="en-US" dirty="0"/>
              <a:t> </a:t>
            </a:r>
            <a:r>
              <a:rPr lang="en-US" altLang="zh-CN" dirty="0"/>
              <a:t>(modulation)</a:t>
            </a:r>
            <a:r>
              <a:rPr lang="zh-CN" altLang="en-US" dirty="0"/>
              <a:t>。 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最基本的调制方法有以下几种：</a:t>
            </a:r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调幅</a:t>
            </a:r>
            <a:r>
              <a:rPr lang="en-US" altLang="zh-CN" dirty="0">
                <a:solidFill>
                  <a:srgbClr val="0000FF"/>
                </a:solidFill>
              </a:rPr>
              <a:t>(AM)</a:t>
            </a:r>
            <a:r>
              <a:rPr lang="zh-CN" altLang="en-US" dirty="0"/>
              <a:t>：载波的振幅随基带数字信号而变化。 </a:t>
            </a:r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调频</a:t>
            </a:r>
            <a:r>
              <a:rPr lang="en-US" altLang="zh-CN" dirty="0">
                <a:solidFill>
                  <a:srgbClr val="0000FF"/>
                </a:solidFill>
              </a:rPr>
              <a:t>(FM)</a:t>
            </a:r>
            <a:r>
              <a:rPr lang="zh-CN" altLang="en-US" dirty="0"/>
              <a:t>：载波的频率随基带数字信号而变化。</a:t>
            </a:r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调相</a:t>
            </a:r>
            <a:r>
              <a:rPr lang="en-US" altLang="zh-CN" dirty="0">
                <a:solidFill>
                  <a:srgbClr val="0000FF"/>
                </a:solidFill>
              </a:rPr>
              <a:t>(PM) </a:t>
            </a:r>
            <a:r>
              <a:rPr lang="zh-CN" altLang="en-US" dirty="0"/>
              <a:t>：载波的初始相位随基带数字信号而变化。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基本的带通调制方法</a:t>
            </a:r>
          </a:p>
        </p:txBody>
      </p:sp>
    </p:spTree>
    <p:extLst>
      <p:ext uri="{BB962C8B-B14F-4D97-AF65-F5344CB8AC3E}">
        <p14:creationId xmlns:p14="http://schemas.microsoft.com/office/powerpoint/2010/main" val="218809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圆角矩形 179"/>
          <p:cNvSpPr/>
          <p:nvPr/>
        </p:nvSpPr>
        <p:spPr>
          <a:xfrm>
            <a:off x="545145" y="1041663"/>
            <a:ext cx="8053711" cy="298169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Rectangle 12"/>
          <p:cNvSpPr>
            <a:spLocks noChangeArrowheads="1"/>
          </p:cNvSpPr>
          <p:nvPr/>
        </p:nvSpPr>
        <p:spPr bwMode="auto">
          <a:xfrm>
            <a:off x="6860578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" name="Rectangle 12"/>
          <p:cNvSpPr>
            <a:spLocks noChangeArrowheads="1"/>
          </p:cNvSpPr>
          <p:nvPr/>
        </p:nvSpPr>
        <p:spPr bwMode="auto">
          <a:xfrm>
            <a:off x="5757144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Rectangle 12"/>
          <p:cNvSpPr>
            <a:spLocks noChangeArrowheads="1"/>
          </p:cNvSpPr>
          <p:nvPr/>
        </p:nvSpPr>
        <p:spPr bwMode="auto">
          <a:xfrm>
            <a:off x="4678722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Rectangle 12"/>
          <p:cNvSpPr>
            <a:spLocks noChangeArrowheads="1"/>
          </p:cNvSpPr>
          <p:nvPr/>
        </p:nvSpPr>
        <p:spPr bwMode="auto">
          <a:xfrm>
            <a:off x="3591793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" name="Rectangle 12"/>
          <p:cNvSpPr>
            <a:spLocks noChangeArrowheads="1"/>
          </p:cNvSpPr>
          <p:nvPr/>
        </p:nvSpPr>
        <p:spPr bwMode="auto">
          <a:xfrm>
            <a:off x="2513371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基本的带通调制方法</a:t>
            </a: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auto">
          <a:xfrm>
            <a:off x="1313552" y="1230696"/>
            <a:ext cx="10034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基带信号</a:t>
            </a: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auto">
          <a:xfrm>
            <a:off x="1723920" y="1887921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调幅</a:t>
            </a: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auto">
          <a:xfrm>
            <a:off x="1723920" y="2602296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调频</a:t>
            </a: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auto">
          <a:xfrm>
            <a:off x="1723920" y="3288096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调相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6181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1515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681772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2453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7787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3121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8439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407509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695678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9" name="Freeform 13"/>
          <p:cNvSpPr>
            <a:spLocks/>
          </p:cNvSpPr>
          <p:nvPr/>
        </p:nvSpPr>
        <p:spPr bwMode="auto">
          <a:xfrm>
            <a:off x="2497497" y="1298270"/>
            <a:ext cx="4875212" cy="282575"/>
          </a:xfrm>
          <a:custGeom>
            <a:avLst/>
            <a:gdLst>
              <a:gd name="T0" fmla="*/ 0 w 4321"/>
              <a:gd name="T1" fmla="*/ 486 h 487"/>
              <a:gd name="T2" fmla="*/ 477 w 4321"/>
              <a:gd name="T3" fmla="*/ 486 h 487"/>
              <a:gd name="T4" fmla="*/ 477 w 4321"/>
              <a:gd name="T5" fmla="*/ 0 h 487"/>
              <a:gd name="T6" fmla="*/ 963 w 4321"/>
              <a:gd name="T7" fmla="*/ 0 h 487"/>
              <a:gd name="T8" fmla="*/ 963 w 4321"/>
              <a:gd name="T9" fmla="*/ 486 h 487"/>
              <a:gd name="T10" fmla="*/ 1926 w 4321"/>
              <a:gd name="T11" fmla="*/ 486 h 487"/>
              <a:gd name="T12" fmla="*/ 1926 w 4321"/>
              <a:gd name="T13" fmla="*/ 0 h 487"/>
              <a:gd name="T14" fmla="*/ 3357 w 4321"/>
              <a:gd name="T15" fmla="*/ 0 h 487"/>
              <a:gd name="T16" fmla="*/ 3357 w 4321"/>
              <a:gd name="T17" fmla="*/ 486 h 487"/>
              <a:gd name="T18" fmla="*/ 4320 w 4321"/>
              <a:gd name="T19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21" h="487">
                <a:moveTo>
                  <a:pt x="0" y="486"/>
                </a:moveTo>
                <a:lnTo>
                  <a:pt x="477" y="486"/>
                </a:lnTo>
                <a:lnTo>
                  <a:pt x="477" y="0"/>
                </a:lnTo>
                <a:lnTo>
                  <a:pt x="963" y="0"/>
                </a:lnTo>
                <a:lnTo>
                  <a:pt x="963" y="486"/>
                </a:lnTo>
                <a:lnTo>
                  <a:pt x="1926" y="486"/>
                </a:lnTo>
                <a:lnTo>
                  <a:pt x="1926" y="0"/>
                </a:lnTo>
                <a:lnTo>
                  <a:pt x="3357" y="0"/>
                </a:lnTo>
                <a:lnTo>
                  <a:pt x="3357" y="486"/>
                </a:lnTo>
                <a:lnTo>
                  <a:pt x="4320" y="486"/>
                </a:lnTo>
              </a:path>
            </a:pathLst>
          </a:custGeom>
          <a:noFill/>
          <a:ln w="1905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173"/>
          <p:cNvGrpSpPr>
            <a:grpSpLocks/>
          </p:cNvGrpSpPr>
          <p:nvPr/>
        </p:nvGrpSpPr>
        <p:grpSpPr bwMode="auto">
          <a:xfrm>
            <a:off x="2500672" y="2550808"/>
            <a:ext cx="4857750" cy="423862"/>
            <a:chOff x="771" y="669"/>
            <a:chExt cx="3060" cy="267"/>
          </a:xfrm>
        </p:grpSpPr>
        <p:sp>
          <p:nvSpPr>
            <p:cNvPr id="22" name="Freeform 47"/>
            <p:cNvSpPr>
              <a:spLocks/>
            </p:cNvSpPr>
            <p:nvPr/>
          </p:nvSpPr>
          <p:spPr bwMode="auto">
            <a:xfrm>
              <a:off x="1108" y="671"/>
              <a:ext cx="27" cy="142"/>
            </a:xfrm>
            <a:custGeom>
              <a:avLst/>
              <a:gdLst>
                <a:gd name="T0" fmla="*/ 0 w 38"/>
                <a:gd name="T1" fmla="*/ 290 h 290"/>
                <a:gd name="T2" fmla="*/ 26 w 38"/>
                <a:gd name="T3" fmla="*/ 40 h 290"/>
                <a:gd name="T4" fmla="*/ 27 w 38"/>
                <a:gd name="T5" fmla="*/ 28 h 290"/>
                <a:gd name="T6" fmla="*/ 28 w 38"/>
                <a:gd name="T7" fmla="*/ 19 h 290"/>
                <a:gd name="T8" fmla="*/ 30 w 38"/>
                <a:gd name="T9" fmla="*/ 11 h 290"/>
                <a:gd name="T10" fmla="*/ 33 w 38"/>
                <a:gd name="T11" fmla="*/ 4 h 290"/>
                <a:gd name="T12" fmla="*/ 38 w 38"/>
                <a:gd name="T1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90">
                  <a:moveTo>
                    <a:pt x="0" y="290"/>
                  </a:moveTo>
                  <a:lnTo>
                    <a:pt x="26" y="40"/>
                  </a:lnTo>
                  <a:lnTo>
                    <a:pt x="27" y="28"/>
                  </a:lnTo>
                  <a:lnTo>
                    <a:pt x="28" y="19"/>
                  </a:lnTo>
                  <a:lnTo>
                    <a:pt x="30" y="11"/>
                  </a:lnTo>
                  <a:lnTo>
                    <a:pt x="33" y="4"/>
                  </a:lnTo>
                  <a:lnTo>
                    <a:pt x="3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8"/>
            <p:cNvSpPr>
              <a:spLocks/>
            </p:cNvSpPr>
            <p:nvPr/>
          </p:nvSpPr>
          <p:spPr bwMode="auto">
            <a:xfrm>
              <a:off x="1136" y="673"/>
              <a:ext cx="61" cy="260"/>
            </a:xfrm>
            <a:custGeom>
              <a:avLst/>
              <a:gdLst>
                <a:gd name="T0" fmla="*/ 0 w 87"/>
                <a:gd name="T1" fmla="*/ 0 h 709"/>
                <a:gd name="T2" fmla="*/ 7 w 87"/>
                <a:gd name="T3" fmla="*/ 4 h 709"/>
                <a:gd name="T4" fmla="*/ 12 w 87"/>
                <a:gd name="T5" fmla="*/ 16 h 709"/>
                <a:gd name="T6" fmla="*/ 14 w 87"/>
                <a:gd name="T7" fmla="*/ 33 h 709"/>
                <a:gd name="T8" fmla="*/ 16 w 87"/>
                <a:gd name="T9" fmla="*/ 59 h 709"/>
                <a:gd name="T10" fmla="*/ 43 w 87"/>
                <a:gd name="T11" fmla="*/ 651 h 709"/>
                <a:gd name="T12" fmla="*/ 46 w 87"/>
                <a:gd name="T13" fmla="*/ 684 h 709"/>
                <a:gd name="T14" fmla="*/ 48 w 87"/>
                <a:gd name="T15" fmla="*/ 694 h 709"/>
                <a:gd name="T16" fmla="*/ 53 w 87"/>
                <a:gd name="T17" fmla="*/ 704 h 709"/>
                <a:gd name="T18" fmla="*/ 58 w 87"/>
                <a:gd name="T19" fmla="*/ 708 h 709"/>
                <a:gd name="T20" fmla="*/ 64 w 87"/>
                <a:gd name="T21" fmla="*/ 700 h 709"/>
                <a:gd name="T22" fmla="*/ 68 w 87"/>
                <a:gd name="T23" fmla="*/ 684 h 709"/>
                <a:gd name="T24" fmla="*/ 86 w 87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6" y="59"/>
                  </a:lnTo>
                  <a:lnTo>
                    <a:pt x="43" y="651"/>
                  </a:lnTo>
                  <a:lnTo>
                    <a:pt x="46" y="684"/>
                  </a:lnTo>
                  <a:lnTo>
                    <a:pt x="48" y="694"/>
                  </a:lnTo>
                  <a:lnTo>
                    <a:pt x="53" y="704"/>
                  </a:lnTo>
                  <a:lnTo>
                    <a:pt x="58" y="708"/>
                  </a:lnTo>
                  <a:lnTo>
                    <a:pt x="64" y="700"/>
                  </a:lnTo>
                  <a:lnTo>
                    <a:pt x="68" y="684"/>
                  </a:lnTo>
                  <a:lnTo>
                    <a:pt x="86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" name="Group 49"/>
            <p:cNvGrpSpPr>
              <a:grpSpLocks/>
            </p:cNvGrpSpPr>
            <p:nvPr/>
          </p:nvGrpSpPr>
          <p:grpSpPr bwMode="auto">
            <a:xfrm>
              <a:off x="1197" y="671"/>
              <a:ext cx="85" cy="262"/>
              <a:chOff x="1557" y="2272"/>
              <a:chExt cx="119" cy="713"/>
            </a:xfrm>
          </p:grpSpPr>
          <p:sp>
            <p:nvSpPr>
              <p:cNvPr id="80" name="Freeform 50"/>
              <p:cNvSpPr>
                <a:spLocks/>
              </p:cNvSpPr>
              <p:nvPr/>
            </p:nvSpPr>
            <p:spPr bwMode="auto">
              <a:xfrm>
                <a:off x="1557" y="2272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51"/>
              <p:cNvSpPr>
                <a:spLocks/>
              </p:cNvSpPr>
              <p:nvPr/>
            </p:nvSpPr>
            <p:spPr bwMode="auto">
              <a:xfrm>
                <a:off x="1590" y="2276"/>
                <a:ext cx="86" cy="709"/>
              </a:xfrm>
              <a:custGeom>
                <a:avLst/>
                <a:gdLst>
                  <a:gd name="T0" fmla="*/ 0 w 86"/>
                  <a:gd name="T1" fmla="*/ 0 h 709"/>
                  <a:gd name="T2" fmla="*/ 7 w 86"/>
                  <a:gd name="T3" fmla="*/ 4 h 709"/>
                  <a:gd name="T4" fmla="*/ 12 w 86"/>
                  <a:gd name="T5" fmla="*/ 16 h 709"/>
                  <a:gd name="T6" fmla="*/ 14 w 86"/>
                  <a:gd name="T7" fmla="*/ 33 h 709"/>
                  <a:gd name="T8" fmla="*/ 15 w 86"/>
                  <a:gd name="T9" fmla="*/ 59 h 709"/>
                  <a:gd name="T10" fmla="*/ 43 w 86"/>
                  <a:gd name="T11" fmla="*/ 651 h 709"/>
                  <a:gd name="T12" fmla="*/ 45 w 86"/>
                  <a:gd name="T13" fmla="*/ 684 h 709"/>
                  <a:gd name="T14" fmla="*/ 47 w 86"/>
                  <a:gd name="T15" fmla="*/ 694 h 709"/>
                  <a:gd name="T16" fmla="*/ 53 w 86"/>
                  <a:gd name="T17" fmla="*/ 704 h 709"/>
                  <a:gd name="T18" fmla="*/ 57 w 86"/>
                  <a:gd name="T19" fmla="*/ 708 h 709"/>
                  <a:gd name="T20" fmla="*/ 63 w 86"/>
                  <a:gd name="T21" fmla="*/ 700 h 709"/>
                  <a:gd name="T22" fmla="*/ 67 w 86"/>
                  <a:gd name="T23" fmla="*/ 684 h 709"/>
                  <a:gd name="T24" fmla="*/ 85 w 86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4" y="33"/>
                    </a:lnTo>
                    <a:lnTo>
                      <a:pt x="15" y="59"/>
                    </a:lnTo>
                    <a:lnTo>
                      <a:pt x="43" y="651"/>
                    </a:lnTo>
                    <a:lnTo>
                      <a:pt x="45" y="684"/>
                    </a:lnTo>
                    <a:lnTo>
                      <a:pt x="47" y="694"/>
                    </a:lnTo>
                    <a:lnTo>
                      <a:pt x="53" y="704"/>
                    </a:lnTo>
                    <a:lnTo>
                      <a:pt x="57" y="708"/>
                    </a:lnTo>
                    <a:lnTo>
                      <a:pt x="63" y="700"/>
                    </a:lnTo>
                    <a:lnTo>
                      <a:pt x="67" y="684"/>
                    </a:lnTo>
                    <a:lnTo>
                      <a:pt x="85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" name="Freeform 52"/>
            <p:cNvSpPr>
              <a:spLocks/>
            </p:cNvSpPr>
            <p:nvPr/>
          </p:nvSpPr>
          <p:spPr bwMode="auto">
            <a:xfrm>
              <a:off x="1280" y="669"/>
              <a:ext cx="25" cy="144"/>
            </a:xfrm>
            <a:custGeom>
              <a:avLst/>
              <a:gdLst>
                <a:gd name="T0" fmla="*/ 0 w 35"/>
                <a:gd name="T1" fmla="*/ 294 h 294"/>
                <a:gd name="T2" fmla="*/ 22 w 35"/>
                <a:gd name="T3" fmla="*/ 40 h 294"/>
                <a:gd name="T4" fmla="*/ 24 w 35"/>
                <a:gd name="T5" fmla="*/ 28 h 294"/>
                <a:gd name="T6" fmla="*/ 25 w 35"/>
                <a:gd name="T7" fmla="*/ 19 h 294"/>
                <a:gd name="T8" fmla="*/ 26 w 35"/>
                <a:gd name="T9" fmla="*/ 11 h 294"/>
                <a:gd name="T10" fmla="*/ 30 w 35"/>
                <a:gd name="T11" fmla="*/ 4 h 294"/>
                <a:gd name="T12" fmla="*/ 35 w 35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4">
                  <a:moveTo>
                    <a:pt x="0" y="294"/>
                  </a:moveTo>
                  <a:lnTo>
                    <a:pt x="22" y="40"/>
                  </a:lnTo>
                  <a:lnTo>
                    <a:pt x="24" y="28"/>
                  </a:lnTo>
                  <a:lnTo>
                    <a:pt x="25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53"/>
            <p:cNvSpPr>
              <a:spLocks/>
            </p:cNvSpPr>
            <p:nvPr/>
          </p:nvSpPr>
          <p:spPr bwMode="auto">
            <a:xfrm>
              <a:off x="1306" y="671"/>
              <a:ext cx="61" cy="259"/>
            </a:xfrm>
            <a:custGeom>
              <a:avLst/>
              <a:gdLst>
                <a:gd name="T0" fmla="*/ 0 w 85"/>
                <a:gd name="T1" fmla="*/ 0 h 709"/>
                <a:gd name="T2" fmla="*/ 7 w 85"/>
                <a:gd name="T3" fmla="*/ 4 h 709"/>
                <a:gd name="T4" fmla="*/ 12 w 85"/>
                <a:gd name="T5" fmla="*/ 16 h 709"/>
                <a:gd name="T6" fmla="*/ 14 w 85"/>
                <a:gd name="T7" fmla="*/ 33 h 709"/>
                <a:gd name="T8" fmla="*/ 15 w 85"/>
                <a:gd name="T9" fmla="*/ 59 h 709"/>
                <a:gd name="T10" fmla="*/ 42 w 85"/>
                <a:gd name="T11" fmla="*/ 651 h 709"/>
                <a:gd name="T12" fmla="*/ 45 w 85"/>
                <a:gd name="T13" fmla="*/ 684 h 709"/>
                <a:gd name="T14" fmla="*/ 47 w 85"/>
                <a:gd name="T15" fmla="*/ 694 h 709"/>
                <a:gd name="T16" fmla="*/ 52 w 85"/>
                <a:gd name="T17" fmla="*/ 704 h 709"/>
                <a:gd name="T18" fmla="*/ 57 w 85"/>
                <a:gd name="T19" fmla="*/ 708 h 709"/>
                <a:gd name="T20" fmla="*/ 62 w 85"/>
                <a:gd name="T21" fmla="*/ 700 h 709"/>
                <a:gd name="T22" fmla="*/ 66 w 85"/>
                <a:gd name="T23" fmla="*/ 684 h 709"/>
                <a:gd name="T24" fmla="*/ 84 w 85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5" y="59"/>
                  </a:lnTo>
                  <a:lnTo>
                    <a:pt x="42" y="651"/>
                  </a:lnTo>
                  <a:lnTo>
                    <a:pt x="45" y="684"/>
                  </a:lnTo>
                  <a:lnTo>
                    <a:pt x="47" y="694"/>
                  </a:lnTo>
                  <a:lnTo>
                    <a:pt x="52" y="704"/>
                  </a:lnTo>
                  <a:lnTo>
                    <a:pt x="57" y="708"/>
                  </a:lnTo>
                  <a:lnTo>
                    <a:pt x="62" y="700"/>
                  </a:lnTo>
                  <a:lnTo>
                    <a:pt x="66" y="684"/>
                  </a:lnTo>
                  <a:lnTo>
                    <a:pt x="84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54"/>
            <p:cNvSpPr>
              <a:spLocks/>
            </p:cNvSpPr>
            <p:nvPr/>
          </p:nvSpPr>
          <p:spPr bwMode="auto">
            <a:xfrm>
              <a:off x="1366" y="669"/>
              <a:ext cx="25" cy="137"/>
            </a:xfrm>
            <a:custGeom>
              <a:avLst/>
              <a:gdLst>
                <a:gd name="T0" fmla="*/ 0 w 35"/>
                <a:gd name="T1" fmla="*/ 279 h 279"/>
                <a:gd name="T2" fmla="*/ 22 w 35"/>
                <a:gd name="T3" fmla="*/ 40 h 279"/>
                <a:gd name="T4" fmla="*/ 23 w 35"/>
                <a:gd name="T5" fmla="*/ 28 h 279"/>
                <a:gd name="T6" fmla="*/ 24 w 35"/>
                <a:gd name="T7" fmla="*/ 19 h 279"/>
                <a:gd name="T8" fmla="*/ 26 w 35"/>
                <a:gd name="T9" fmla="*/ 11 h 279"/>
                <a:gd name="T10" fmla="*/ 30 w 35"/>
                <a:gd name="T11" fmla="*/ 4 h 279"/>
                <a:gd name="T12" fmla="*/ 35 w 3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79">
                  <a:moveTo>
                    <a:pt x="0" y="279"/>
                  </a:moveTo>
                  <a:lnTo>
                    <a:pt x="22" y="40"/>
                  </a:lnTo>
                  <a:lnTo>
                    <a:pt x="23" y="28"/>
                  </a:lnTo>
                  <a:lnTo>
                    <a:pt x="24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5"/>
            <p:cNvSpPr>
              <a:spLocks/>
            </p:cNvSpPr>
            <p:nvPr/>
          </p:nvSpPr>
          <p:spPr bwMode="auto">
            <a:xfrm>
              <a:off x="1392" y="671"/>
              <a:ext cx="67" cy="259"/>
            </a:xfrm>
            <a:custGeom>
              <a:avLst/>
              <a:gdLst>
                <a:gd name="T0" fmla="*/ 0 w 96"/>
                <a:gd name="T1" fmla="*/ 0 h 530"/>
                <a:gd name="T2" fmla="*/ 7 w 96"/>
                <a:gd name="T3" fmla="*/ 3 h 530"/>
                <a:gd name="T4" fmla="*/ 12 w 96"/>
                <a:gd name="T5" fmla="*/ 12 h 530"/>
                <a:gd name="T6" fmla="*/ 14 w 96"/>
                <a:gd name="T7" fmla="*/ 25 h 530"/>
                <a:gd name="T8" fmla="*/ 15 w 96"/>
                <a:gd name="T9" fmla="*/ 44 h 530"/>
                <a:gd name="T10" fmla="*/ 42 w 96"/>
                <a:gd name="T11" fmla="*/ 488 h 530"/>
                <a:gd name="T12" fmla="*/ 45 w 96"/>
                <a:gd name="T13" fmla="*/ 512 h 530"/>
                <a:gd name="T14" fmla="*/ 47 w 96"/>
                <a:gd name="T15" fmla="*/ 520 h 530"/>
                <a:gd name="T16" fmla="*/ 52 w 96"/>
                <a:gd name="T17" fmla="*/ 527 h 530"/>
                <a:gd name="T18" fmla="*/ 57 w 96"/>
                <a:gd name="T19" fmla="*/ 530 h 530"/>
                <a:gd name="T20" fmla="*/ 62 w 96"/>
                <a:gd name="T21" fmla="*/ 524 h 530"/>
                <a:gd name="T22" fmla="*/ 66 w 96"/>
                <a:gd name="T23" fmla="*/ 512 h 530"/>
                <a:gd name="T24" fmla="*/ 96 w 96"/>
                <a:gd name="T25" fmla="*/ 28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96" y="28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56"/>
            <p:cNvSpPr>
              <a:spLocks/>
            </p:cNvSpPr>
            <p:nvPr/>
          </p:nvSpPr>
          <p:spPr bwMode="auto">
            <a:xfrm>
              <a:off x="2817" y="672"/>
              <a:ext cx="24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7"/>
            <p:cNvSpPr>
              <a:spLocks/>
            </p:cNvSpPr>
            <p:nvPr/>
          </p:nvSpPr>
          <p:spPr bwMode="auto">
            <a:xfrm>
              <a:off x="2841" y="673"/>
              <a:ext cx="60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3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3 w 85"/>
                <a:gd name="T17" fmla="*/ 527 h 530"/>
                <a:gd name="T18" fmla="*/ 57 w 85"/>
                <a:gd name="T19" fmla="*/ 530 h 530"/>
                <a:gd name="T20" fmla="*/ 63 w 85"/>
                <a:gd name="T21" fmla="*/ 524 h 530"/>
                <a:gd name="T22" fmla="*/ 67 w 85"/>
                <a:gd name="T23" fmla="*/ 512 h 530"/>
                <a:gd name="T24" fmla="*/ 85 w 85"/>
                <a:gd name="T25" fmla="*/ 27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5" y="27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58"/>
            <p:cNvSpPr>
              <a:spLocks/>
            </p:cNvSpPr>
            <p:nvPr/>
          </p:nvSpPr>
          <p:spPr bwMode="auto">
            <a:xfrm>
              <a:off x="2901" y="672"/>
              <a:ext cx="24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59"/>
            <p:cNvSpPr>
              <a:spLocks/>
            </p:cNvSpPr>
            <p:nvPr/>
          </p:nvSpPr>
          <p:spPr bwMode="auto">
            <a:xfrm>
              <a:off x="2925" y="673"/>
              <a:ext cx="61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2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2 w 87"/>
                <a:gd name="T17" fmla="*/ 527 h 530"/>
                <a:gd name="T18" fmla="*/ 57 w 87"/>
                <a:gd name="T19" fmla="*/ 530 h 530"/>
                <a:gd name="T20" fmla="*/ 62 w 87"/>
                <a:gd name="T21" fmla="*/ 524 h 530"/>
                <a:gd name="T22" fmla="*/ 66 w 87"/>
                <a:gd name="T23" fmla="*/ 512 h 530"/>
                <a:gd name="T24" fmla="*/ 87 w 87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7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60"/>
            <p:cNvSpPr>
              <a:spLocks/>
            </p:cNvSpPr>
            <p:nvPr/>
          </p:nvSpPr>
          <p:spPr bwMode="auto">
            <a:xfrm>
              <a:off x="2985" y="670"/>
              <a:ext cx="24" cy="133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61"/>
            <p:cNvSpPr>
              <a:spLocks/>
            </p:cNvSpPr>
            <p:nvPr/>
          </p:nvSpPr>
          <p:spPr bwMode="auto">
            <a:xfrm>
              <a:off x="3009" y="671"/>
              <a:ext cx="61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3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4 w 85"/>
                <a:gd name="T13" fmla="*/ 512 h 530"/>
                <a:gd name="T14" fmla="*/ 46 w 85"/>
                <a:gd name="T15" fmla="*/ 520 h 530"/>
                <a:gd name="T16" fmla="*/ 52 w 85"/>
                <a:gd name="T17" fmla="*/ 527 h 530"/>
                <a:gd name="T18" fmla="*/ 56 w 85"/>
                <a:gd name="T19" fmla="*/ 530 h 530"/>
                <a:gd name="T20" fmla="*/ 62 w 85"/>
                <a:gd name="T21" fmla="*/ 524 h 530"/>
                <a:gd name="T22" fmla="*/ 65 w 85"/>
                <a:gd name="T23" fmla="*/ 512 h 530"/>
                <a:gd name="T24" fmla="*/ 85 w 85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5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" name="Group 62"/>
            <p:cNvGrpSpPr>
              <a:grpSpLocks/>
            </p:cNvGrpSpPr>
            <p:nvPr/>
          </p:nvGrpSpPr>
          <p:grpSpPr bwMode="auto">
            <a:xfrm>
              <a:off x="3069" y="670"/>
              <a:ext cx="85" cy="261"/>
              <a:chOff x="4190" y="2269"/>
              <a:chExt cx="119" cy="713"/>
            </a:xfrm>
          </p:grpSpPr>
          <p:sp>
            <p:nvSpPr>
              <p:cNvPr id="78" name="Freeform 63"/>
              <p:cNvSpPr>
                <a:spLocks/>
              </p:cNvSpPr>
              <p:nvPr/>
            </p:nvSpPr>
            <p:spPr bwMode="auto">
              <a:xfrm>
                <a:off x="4190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64"/>
              <p:cNvSpPr>
                <a:spLocks/>
              </p:cNvSpPr>
              <p:nvPr/>
            </p:nvSpPr>
            <p:spPr bwMode="auto">
              <a:xfrm>
                <a:off x="4225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" name="Freeform 65"/>
            <p:cNvSpPr>
              <a:spLocks/>
            </p:cNvSpPr>
            <p:nvPr/>
          </p:nvSpPr>
          <p:spPr bwMode="auto">
            <a:xfrm>
              <a:off x="2480" y="672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66"/>
            <p:cNvSpPr>
              <a:spLocks/>
            </p:cNvSpPr>
            <p:nvPr/>
          </p:nvSpPr>
          <p:spPr bwMode="auto">
            <a:xfrm>
              <a:off x="2503" y="673"/>
              <a:ext cx="63" cy="260"/>
            </a:xfrm>
            <a:custGeom>
              <a:avLst/>
              <a:gdLst>
                <a:gd name="T0" fmla="*/ 0 w 89"/>
                <a:gd name="T1" fmla="*/ 0 h 530"/>
                <a:gd name="T2" fmla="*/ 7 w 89"/>
                <a:gd name="T3" fmla="*/ 3 h 530"/>
                <a:gd name="T4" fmla="*/ 12 w 89"/>
                <a:gd name="T5" fmla="*/ 12 h 530"/>
                <a:gd name="T6" fmla="*/ 14 w 89"/>
                <a:gd name="T7" fmla="*/ 25 h 530"/>
                <a:gd name="T8" fmla="*/ 15 w 89"/>
                <a:gd name="T9" fmla="*/ 44 h 530"/>
                <a:gd name="T10" fmla="*/ 43 w 89"/>
                <a:gd name="T11" fmla="*/ 488 h 530"/>
                <a:gd name="T12" fmla="*/ 45 w 89"/>
                <a:gd name="T13" fmla="*/ 512 h 530"/>
                <a:gd name="T14" fmla="*/ 47 w 89"/>
                <a:gd name="T15" fmla="*/ 520 h 530"/>
                <a:gd name="T16" fmla="*/ 53 w 89"/>
                <a:gd name="T17" fmla="*/ 527 h 530"/>
                <a:gd name="T18" fmla="*/ 57 w 89"/>
                <a:gd name="T19" fmla="*/ 530 h 530"/>
                <a:gd name="T20" fmla="*/ 63 w 89"/>
                <a:gd name="T21" fmla="*/ 524 h 530"/>
                <a:gd name="T22" fmla="*/ 67 w 89"/>
                <a:gd name="T23" fmla="*/ 512 h 530"/>
                <a:gd name="T24" fmla="*/ 89 w 89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9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67"/>
            <p:cNvSpPr>
              <a:spLocks/>
            </p:cNvSpPr>
            <p:nvPr/>
          </p:nvSpPr>
          <p:spPr bwMode="auto">
            <a:xfrm>
              <a:off x="2564" y="672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68"/>
            <p:cNvSpPr>
              <a:spLocks/>
            </p:cNvSpPr>
            <p:nvPr/>
          </p:nvSpPr>
          <p:spPr bwMode="auto">
            <a:xfrm>
              <a:off x="2587" y="673"/>
              <a:ext cx="61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2 w 85"/>
                <a:gd name="T17" fmla="*/ 527 h 530"/>
                <a:gd name="T18" fmla="*/ 57 w 85"/>
                <a:gd name="T19" fmla="*/ 530 h 530"/>
                <a:gd name="T20" fmla="*/ 62 w 85"/>
                <a:gd name="T21" fmla="*/ 524 h 530"/>
                <a:gd name="T22" fmla="*/ 66 w 85"/>
                <a:gd name="T23" fmla="*/ 512 h 530"/>
                <a:gd name="T24" fmla="*/ 85 w 85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69"/>
            <p:cNvSpPr>
              <a:spLocks/>
            </p:cNvSpPr>
            <p:nvPr/>
          </p:nvSpPr>
          <p:spPr bwMode="auto">
            <a:xfrm>
              <a:off x="2648" y="670"/>
              <a:ext cx="24" cy="133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0"/>
            <p:cNvSpPr>
              <a:spLocks/>
            </p:cNvSpPr>
            <p:nvPr/>
          </p:nvSpPr>
          <p:spPr bwMode="auto">
            <a:xfrm>
              <a:off x="2672" y="671"/>
              <a:ext cx="61" cy="260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3 w 86"/>
                <a:gd name="T7" fmla="*/ 25 h 530"/>
                <a:gd name="T8" fmla="*/ 15 w 86"/>
                <a:gd name="T9" fmla="*/ 44 h 530"/>
                <a:gd name="T10" fmla="*/ 42 w 86"/>
                <a:gd name="T11" fmla="*/ 488 h 530"/>
                <a:gd name="T12" fmla="*/ 44 w 86"/>
                <a:gd name="T13" fmla="*/ 512 h 530"/>
                <a:gd name="T14" fmla="*/ 46 w 86"/>
                <a:gd name="T15" fmla="*/ 520 h 530"/>
                <a:gd name="T16" fmla="*/ 52 w 86"/>
                <a:gd name="T17" fmla="*/ 527 h 530"/>
                <a:gd name="T18" fmla="*/ 56 w 86"/>
                <a:gd name="T19" fmla="*/ 530 h 530"/>
                <a:gd name="T20" fmla="*/ 62 w 86"/>
                <a:gd name="T21" fmla="*/ 524 h 530"/>
                <a:gd name="T22" fmla="*/ 65 w 86"/>
                <a:gd name="T23" fmla="*/ 512 h 530"/>
                <a:gd name="T24" fmla="*/ 86 w 86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6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" name="Group 71"/>
            <p:cNvGrpSpPr>
              <a:grpSpLocks/>
            </p:cNvGrpSpPr>
            <p:nvPr/>
          </p:nvGrpSpPr>
          <p:grpSpPr bwMode="auto">
            <a:xfrm>
              <a:off x="2731" y="670"/>
              <a:ext cx="85" cy="261"/>
              <a:chOff x="3715" y="2269"/>
              <a:chExt cx="119" cy="713"/>
            </a:xfrm>
          </p:grpSpPr>
          <p:sp>
            <p:nvSpPr>
              <p:cNvPr id="76" name="Freeform 72"/>
              <p:cNvSpPr>
                <a:spLocks/>
              </p:cNvSpPr>
              <p:nvPr/>
            </p:nvSpPr>
            <p:spPr bwMode="auto">
              <a:xfrm>
                <a:off x="3715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73"/>
              <p:cNvSpPr>
                <a:spLocks/>
              </p:cNvSpPr>
              <p:nvPr/>
            </p:nvSpPr>
            <p:spPr bwMode="auto">
              <a:xfrm>
                <a:off x="3750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" name="Freeform 74"/>
            <p:cNvSpPr>
              <a:spLocks/>
            </p:cNvSpPr>
            <p:nvPr/>
          </p:nvSpPr>
          <p:spPr bwMode="auto">
            <a:xfrm>
              <a:off x="2136" y="672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5"/>
            <p:cNvSpPr>
              <a:spLocks/>
            </p:cNvSpPr>
            <p:nvPr/>
          </p:nvSpPr>
          <p:spPr bwMode="auto">
            <a:xfrm>
              <a:off x="2159" y="673"/>
              <a:ext cx="62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3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3 w 87"/>
                <a:gd name="T17" fmla="*/ 527 h 530"/>
                <a:gd name="T18" fmla="*/ 57 w 87"/>
                <a:gd name="T19" fmla="*/ 530 h 530"/>
                <a:gd name="T20" fmla="*/ 63 w 87"/>
                <a:gd name="T21" fmla="*/ 524 h 530"/>
                <a:gd name="T22" fmla="*/ 67 w 87"/>
                <a:gd name="T23" fmla="*/ 512 h 530"/>
                <a:gd name="T24" fmla="*/ 87 w 87"/>
                <a:gd name="T25" fmla="*/ 276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76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6"/>
            <p:cNvSpPr>
              <a:spLocks/>
            </p:cNvSpPr>
            <p:nvPr/>
          </p:nvSpPr>
          <p:spPr bwMode="auto">
            <a:xfrm>
              <a:off x="2220" y="672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7"/>
            <p:cNvSpPr>
              <a:spLocks/>
            </p:cNvSpPr>
            <p:nvPr/>
          </p:nvSpPr>
          <p:spPr bwMode="auto">
            <a:xfrm>
              <a:off x="2243" y="673"/>
              <a:ext cx="61" cy="260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5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78"/>
            <p:cNvSpPr>
              <a:spLocks/>
            </p:cNvSpPr>
            <p:nvPr/>
          </p:nvSpPr>
          <p:spPr bwMode="auto">
            <a:xfrm>
              <a:off x="2304" y="670"/>
              <a:ext cx="24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9"/>
            <p:cNvSpPr>
              <a:spLocks/>
            </p:cNvSpPr>
            <p:nvPr/>
          </p:nvSpPr>
          <p:spPr bwMode="auto">
            <a:xfrm>
              <a:off x="2328" y="671"/>
              <a:ext cx="61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3 w 87"/>
                <a:gd name="T7" fmla="*/ 25 h 530"/>
                <a:gd name="T8" fmla="*/ 15 w 87"/>
                <a:gd name="T9" fmla="*/ 44 h 530"/>
                <a:gd name="T10" fmla="*/ 42 w 87"/>
                <a:gd name="T11" fmla="*/ 488 h 530"/>
                <a:gd name="T12" fmla="*/ 44 w 87"/>
                <a:gd name="T13" fmla="*/ 512 h 530"/>
                <a:gd name="T14" fmla="*/ 46 w 87"/>
                <a:gd name="T15" fmla="*/ 520 h 530"/>
                <a:gd name="T16" fmla="*/ 52 w 87"/>
                <a:gd name="T17" fmla="*/ 527 h 530"/>
                <a:gd name="T18" fmla="*/ 56 w 87"/>
                <a:gd name="T19" fmla="*/ 530 h 530"/>
                <a:gd name="T20" fmla="*/ 62 w 87"/>
                <a:gd name="T21" fmla="*/ 524 h 530"/>
                <a:gd name="T22" fmla="*/ 65 w 87"/>
                <a:gd name="T23" fmla="*/ 512 h 530"/>
                <a:gd name="T24" fmla="*/ 87 w 87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7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0"/>
            <p:cNvSpPr>
              <a:spLocks/>
            </p:cNvSpPr>
            <p:nvPr/>
          </p:nvSpPr>
          <p:spPr bwMode="auto">
            <a:xfrm>
              <a:off x="2387" y="670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81"/>
            <p:cNvSpPr>
              <a:spLocks/>
            </p:cNvSpPr>
            <p:nvPr/>
          </p:nvSpPr>
          <p:spPr bwMode="auto">
            <a:xfrm>
              <a:off x="2412" y="671"/>
              <a:ext cx="67" cy="260"/>
            </a:xfrm>
            <a:custGeom>
              <a:avLst/>
              <a:gdLst>
                <a:gd name="T0" fmla="*/ 0 w 94"/>
                <a:gd name="T1" fmla="*/ 0 h 530"/>
                <a:gd name="T2" fmla="*/ 7 w 94"/>
                <a:gd name="T3" fmla="*/ 3 h 530"/>
                <a:gd name="T4" fmla="*/ 12 w 94"/>
                <a:gd name="T5" fmla="*/ 12 h 530"/>
                <a:gd name="T6" fmla="*/ 13 w 94"/>
                <a:gd name="T7" fmla="*/ 25 h 530"/>
                <a:gd name="T8" fmla="*/ 15 w 94"/>
                <a:gd name="T9" fmla="*/ 44 h 530"/>
                <a:gd name="T10" fmla="*/ 42 w 94"/>
                <a:gd name="T11" fmla="*/ 488 h 530"/>
                <a:gd name="T12" fmla="*/ 44 w 94"/>
                <a:gd name="T13" fmla="*/ 512 h 530"/>
                <a:gd name="T14" fmla="*/ 46 w 94"/>
                <a:gd name="T15" fmla="*/ 520 h 530"/>
                <a:gd name="T16" fmla="*/ 52 w 94"/>
                <a:gd name="T17" fmla="*/ 527 h 530"/>
                <a:gd name="T18" fmla="*/ 56 w 94"/>
                <a:gd name="T19" fmla="*/ 530 h 530"/>
                <a:gd name="T20" fmla="*/ 62 w 94"/>
                <a:gd name="T21" fmla="*/ 524 h 530"/>
                <a:gd name="T22" fmla="*/ 65 w 94"/>
                <a:gd name="T23" fmla="*/ 512 h 530"/>
                <a:gd name="T24" fmla="*/ 94 w 94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4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" name="Group 82"/>
            <p:cNvGrpSpPr>
              <a:grpSpLocks/>
            </p:cNvGrpSpPr>
            <p:nvPr/>
          </p:nvGrpSpPr>
          <p:grpSpPr bwMode="auto">
            <a:xfrm>
              <a:off x="771" y="676"/>
              <a:ext cx="337" cy="260"/>
              <a:chOff x="956" y="2283"/>
              <a:chExt cx="476" cy="711"/>
            </a:xfrm>
          </p:grpSpPr>
          <p:sp>
            <p:nvSpPr>
              <p:cNvPr id="72" name="Freeform 83"/>
              <p:cNvSpPr>
                <a:spLocks/>
              </p:cNvSpPr>
              <p:nvPr/>
            </p:nvSpPr>
            <p:spPr bwMode="auto">
              <a:xfrm>
                <a:off x="956" y="2284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Freeform 84"/>
              <p:cNvSpPr>
                <a:spLocks/>
              </p:cNvSpPr>
              <p:nvPr/>
            </p:nvSpPr>
            <p:spPr bwMode="auto">
              <a:xfrm>
                <a:off x="1022" y="2283"/>
                <a:ext cx="171" cy="711"/>
              </a:xfrm>
              <a:custGeom>
                <a:avLst/>
                <a:gdLst>
                  <a:gd name="T0" fmla="*/ 0 w 171"/>
                  <a:gd name="T1" fmla="*/ 0 h 711"/>
                  <a:gd name="T2" fmla="*/ 14 w 171"/>
                  <a:gd name="T3" fmla="*/ 4 h 711"/>
                  <a:gd name="T4" fmla="*/ 24 w 171"/>
                  <a:gd name="T5" fmla="*/ 16 h 711"/>
                  <a:gd name="T6" fmla="*/ 28 w 171"/>
                  <a:gd name="T7" fmla="*/ 33 h 711"/>
                  <a:gd name="T8" fmla="*/ 31 w 171"/>
                  <a:gd name="T9" fmla="*/ 59 h 711"/>
                  <a:gd name="T10" fmla="*/ 85 w 171"/>
                  <a:gd name="T11" fmla="*/ 653 h 711"/>
                  <a:gd name="T12" fmla="*/ 90 w 171"/>
                  <a:gd name="T13" fmla="*/ 686 h 711"/>
                  <a:gd name="T14" fmla="*/ 95 w 171"/>
                  <a:gd name="T15" fmla="*/ 696 h 711"/>
                  <a:gd name="T16" fmla="*/ 106 w 171"/>
                  <a:gd name="T17" fmla="*/ 706 h 711"/>
                  <a:gd name="T18" fmla="*/ 115 w 171"/>
                  <a:gd name="T19" fmla="*/ 710 h 711"/>
                  <a:gd name="T20" fmla="*/ 126 w 171"/>
                  <a:gd name="T21" fmla="*/ 702 h 711"/>
                  <a:gd name="T22" fmla="*/ 134 w 171"/>
                  <a:gd name="T23" fmla="*/ 686 h 711"/>
                  <a:gd name="T24" fmla="*/ 170 w 171"/>
                  <a:gd name="T25" fmla="*/ 381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11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3"/>
                    </a:lnTo>
                    <a:lnTo>
                      <a:pt x="90" y="686"/>
                    </a:lnTo>
                    <a:lnTo>
                      <a:pt x="95" y="696"/>
                    </a:lnTo>
                    <a:lnTo>
                      <a:pt x="106" y="706"/>
                    </a:lnTo>
                    <a:lnTo>
                      <a:pt x="115" y="710"/>
                    </a:lnTo>
                    <a:lnTo>
                      <a:pt x="126" y="702"/>
                    </a:lnTo>
                    <a:lnTo>
                      <a:pt x="134" y="686"/>
                    </a:lnTo>
                    <a:lnTo>
                      <a:pt x="170" y="381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Freeform 85"/>
              <p:cNvSpPr>
                <a:spLocks/>
              </p:cNvSpPr>
              <p:nvPr/>
            </p:nvSpPr>
            <p:spPr bwMode="auto">
              <a:xfrm>
                <a:off x="1194" y="2290"/>
                <a:ext cx="66" cy="363"/>
              </a:xfrm>
              <a:custGeom>
                <a:avLst/>
                <a:gdLst>
                  <a:gd name="T0" fmla="*/ 0 w 66"/>
                  <a:gd name="T1" fmla="*/ 362 h 363"/>
                  <a:gd name="T2" fmla="*/ 40 w 66"/>
                  <a:gd name="T3" fmla="*/ 54 h 363"/>
                  <a:gd name="T4" fmla="*/ 43 w 66"/>
                  <a:gd name="T5" fmla="*/ 38 h 363"/>
                  <a:gd name="T6" fmla="*/ 44 w 66"/>
                  <a:gd name="T7" fmla="*/ 25 h 363"/>
                  <a:gd name="T8" fmla="*/ 48 w 66"/>
                  <a:gd name="T9" fmla="*/ 15 h 363"/>
                  <a:gd name="T10" fmla="*/ 56 w 66"/>
                  <a:gd name="T11" fmla="*/ 6 h 363"/>
                  <a:gd name="T12" fmla="*/ 65 w 66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3" y="38"/>
                    </a:lnTo>
                    <a:lnTo>
                      <a:pt x="44" y="25"/>
                    </a:lnTo>
                    <a:lnTo>
                      <a:pt x="48" y="15"/>
                    </a:lnTo>
                    <a:lnTo>
                      <a:pt x="56" y="6"/>
                    </a:lnTo>
                    <a:lnTo>
                      <a:pt x="65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Freeform 86"/>
              <p:cNvSpPr>
                <a:spLocks/>
              </p:cNvSpPr>
              <p:nvPr/>
            </p:nvSpPr>
            <p:spPr bwMode="auto">
              <a:xfrm>
                <a:off x="1261" y="2285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" name="Group 87"/>
            <p:cNvGrpSpPr>
              <a:grpSpLocks/>
            </p:cNvGrpSpPr>
            <p:nvPr/>
          </p:nvGrpSpPr>
          <p:grpSpPr bwMode="auto">
            <a:xfrm>
              <a:off x="1462" y="671"/>
              <a:ext cx="338" cy="262"/>
              <a:chOff x="1929" y="2272"/>
              <a:chExt cx="476" cy="713"/>
            </a:xfrm>
          </p:grpSpPr>
          <p:grpSp>
            <p:nvGrpSpPr>
              <p:cNvPr id="66" name="Group 88"/>
              <p:cNvGrpSpPr>
                <a:grpSpLocks/>
              </p:cNvGrpSpPr>
              <p:nvPr/>
            </p:nvGrpSpPr>
            <p:grpSpPr bwMode="auto">
              <a:xfrm>
                <a:off x="1929" y="2272"/>
                <a:ext cx="238" cy="713"/>
                <a:chOff x="1929" y="2272"/>
                <a:chExt cx="238" cy="713"/>
              </a:xfrm>
            </p:grpSpPr>
            <p:sp>
              <p:nvSpPr>
                <p:cNvPr id="70" name="Freeform 89"/>
                <p:cNvSpPr>
                  <a:spLocks/>
                </p:cNvSpPr>
                <p:nvPr/>
              </p:nvSpPr>
              <p:spPr bwMode="auto">
                <a:xfrm>
                  <a:off x="1929" y="2272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Freeform 90"/>
                <p:cNvSpPr>
                  <a:spLocks/>
                </p:cNvSpPr>
                <p:nvPr/>
              </p:nvSpPr>
              <p:spPr bwMode="auto">
                <a:xfrm>
                  <a:off x="1995" y="2276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Group 91"/>
              <p:cNvGrpSpPr>
                <a:grpSpLocks/>
              </p:cNvGrpSpPr>
              <p:nvPr/>
            </p:nvGrpSpPr>
            <p:grpSpPr bwMode="auto">
              <a:xfrm>
                <a:off x="2169" y="2272"/>
                <a:ext cx="236" cy="713"/>
                <a:chOff x="2169" y="2272"/>
                <a:chExt cx="236" cy="713"/>
              </a:xfrm>
            </p:grpSpPr>
            <p:sp>
              <p:nvSpPr>
                <p:cNvPr id="68" name="Freeform 92"/>
                <p:cNvSpPr>
                  <a:spLocks/>
                </p:cNvSpPr>
                <p:nvPr/>
              </p:nvSpPr>
              <p:spPr bwMode="auto">
                <a:xfrm>
                  <a:off x="2169" y="2272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Freeform 93"/>
                <p:cNvSpPr>
                  <a:spLocks/>
                </p:cNvSpPr>
                <p:nvPr/>
              </p:nvSpPr>
              <p:spPr bwMode="auto">
                <a:xfrm>
                  <a:off x="2234" y="2276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3" name="Freeform 94"/>
            <p:cNvSpPr>
              <a:spLocks/>
            </p:cNvSpPr>
            <p:nvPr/>
          </p:nvSpPr>
          <p:spPr bwMode="auto">
            <a:xfrm>
              <a:off x="1799" y="669"/>
              <a:ext cx="48" cy="144"/>
            </a:xfrm>
            <a:custGeom>
              <a:avLst/>
              <a:gdLst>
                <a:gd name="T0" fmla="*/ 0 w 68"/>
                <a:gd name="T1" fmla="*/ 294 h 294"/>
                <a:gd name="T2" fmla="*/ 43 w 68"/>
                <a:gd name="T3" fmla="*/ 40 h 294"/>
                <a:gd name="T4" fmla="*/ 45 w 68"/>
                <a:gd name="T5" fmla="*/ 28 h 294"/>
                <a:gd name="T6" fmla="*/ 47 w 68"/>
                <a:gd name="T7" fmla="*/ 19 h 294"/>
                <a:gd name="T8" fmla="*/ 51 w 68"/>
                <a:gd name="T9" fmla="*/ 11 h 294"/>
                <a:gd name="T10" fmla="*/ 58 w 68"/>
                <a:gd name="T11" fmla="*/ 4 h 294"/>
                <a:gd name="T12" fmla="*/ 68 w 68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94">
                  <a:moveTo>
                    <a:pt x="0" y="294"/>
                  </a:moveTo>
                  <a:lnTo>
                    <a:pt x="43" y="40"/>
                  </a:lnTo>
                  <a:lnTo>
                    <a:pt x="45" y="28"/>
                  </a:lnTo>
                  <a:lnTo>
                    <a:pt x="47" y="19"/>
                  </a:lnTo>
                  <a:lnTo>
                    <a:pt x="51" y="11"/>
                  </a:lnTo>
                  <a:lnTo>
                    <a:pt x="58" y="4"/>
                  </a:lnTo>
                  <a:lnTo>
                    <a:pt x="6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95"/>
            <p:cNvSpPr>
              <a:spLocks/>
            </p:cNvSpPr>
            <p:nvPr/>
          </p:nvSpPr>
          <p:spPr bwMode="auto">
            <a:xfrm>
              <a:off x="1848" y="671"/>
              <a:ext cx="120" cy="259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96"/>
            <p:cNvSpPr>
              <a:spLocks/>
            </p:cNvSpPr>
            <p:nvPr/>
          </p:nvSpPr>
          <p:spPr bwMode="auto">
            <a:xfrm>
              <a:off x="1968" y="669"/>
              <a:ext cx="49" cy="143"/>
            </a:xfrm>
            <a:custGeom>
              <a:avLst/>
              <a:gdLst>
                <a:gd name="T0" fmla="*/ 0 w 71"/>
                <a:gd name="T1" fmla="*/ 291 h 291"/>
                <a:gd name="T2" fmla="*/ 45 w 71"/>
                <a:gd name="T3" fmla="*/ 40 h 291"/>
                <a:gd name="T4" fmla="*/ 48 w 71"/>
                <a:gd name="T5" fmla="*/ 28 h 291"/>
                <a:gd name="T6" fmla="*/ 50 w 71"/>
                <a:gd name="T7" fmla="*/ 19 h 291"/>
                <a:gd name="T8" fmla="*/ 53 w 71"/>
                <a:gd name="T9" fmla="*/ 11 h 291"/>
                <a:gd name="T10" fmla="*/ 61 w 71"/>
                <a:gd name="T11" fmla="*/ 4 h 291"/>
                <a:gd name="T12" fmla="*/ 71 w 71"/>
                <a:gd name="T13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291">
                  <a:moveTo>
                    <a:pt x="0" y="291"/>
                  </a:moveTo>
                  <a:lnTo>
                    <a:pt x="45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97"/>
            <p:cNvSpPr>
              <a:spLocks/>
            </p:cNvSpPr>
            <p:nvPr/>
          </p:nvSpPr>
          <p:spPr bwMode="auto">
            <a:xfrm>
              <a:off x="2019" y="671"/>
              <a:ext cx="117" cy="259"/>
            </a:xfrm>
            <a:custGeom>
              <a:avLst/>
              <a:gdLst>
                <a:gd name="T0" fmla="*/ 0 w 164"/>
                <a:gd name="T1" fmla="*/ 0 h 530"/>
                <a:gd name="T2" fmla="*/ 14 w 164"/>
                <a:gd name="T3" fmla="*/ 3 h 530"/>
                <a:gd name="T4" fmla="*/ 24 w 164"/>
                <a:gd name="T5" fmla="*/ 12 h 530"/>
                <a:gd name="T6" fmla="*/ 27 w 164"/>
                <a:gd name="T7" fmla="*/ 25 h 530"/>
                <a:gd name="T8" fmla="*/ 30 w 164"/>
                <a:gd name="T9" fmla="*/ 44 h 530"/>
                <a:gd name="T10" fmla="*/ 84 w 164"/>
                <a:gd name="T11" fmla="*/ 488 h 530"/>
                <a:gd name="T12" fmla="*/ 89 w 164"/>
                <a:gd name="T13" fmla="*/ 512 h 530"/>
                <a:gd name="T14" fmla="*/ 93 w 164"/>
                <a:gd name="T15" fmla="*/ 520 h 530"/>
                <a:gd name="T16" fmla="*/ 104 w 164"/>
                <a:gd name="T17" fmla="*/ 527 h 530"/>
                <a:gd name="T18" fmla="*/ 113 w 164"/>
                <a:gd name="T19" fmla="*/ 530 h 530"/>
                <a:gd name="T20" fmla="*/ 124 w 164"/>
                <a:gd name="T21" fmla="*/ 524 h 530"/>
                <a:gd name="T22" fmla="*/ 132 w 164"/>
                <a:gd name="T23" fmla="*/ 512 h 530"/>
                <a:gd name="T24" fmla="*/ 164 w 164"/>
                <a:gd name="T25" fmla="*/ 282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64" y="28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98"/>
            <p:cNvSpPr>
              <a:spLocks/>
            </p:cNvSpPr>
            <p:nvPr/>
          </p:nvSpPr>
          <p:spPr bwMode="auto">
            <a:xfrm>
              <a:off x="3155" y="672"/>
              <a:ext cx="46" cy="133"/>
            </a:xfrm>
            <a:custGeom>
              <a:avLst/>
              <a:gdLst>
                <a:gd name="T0" fmla="*/ 0 w 65"/>
                <a:gd name="T1" fmla="*/ 362 h 363"/>
                <a:gd name="T2" fmla="*/ 40 w 65"/>
                <a:gd name="T3" fmla="*/ 54 h 363"/>
                <a:gd name="T4" fmla="*/ 42 w 65"/>
                <a:gd name="T5" fmla="*/ 38 h 363"/>
                <a:gd name="T6" fmla="*/ 44 w 65"/>
                <a:gd name="T7" fmla="*/ 25 h 363"/>
                <a:gd name="T8" fmla="*/ 47 w 65"/>
                <a:gd name="T9" fmla="*/ 15 h 363"/>
                <a:gd name="T10" fmla="*/ 55 w 65"/>
                <a:gd name="T11" fmla="*/ 6 h 363"/>
                <a:gd name="T12" fmla="*/ 64 w 6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63">
                  <a:moveTo>
                    <a:pt x="0" y="362"/>
                  </a:moveTo>
                  <a:lnTo>
                    <a:pt x="40" y="54"/>
                  </a:lnTo>
                  <a:lnTo>
                    <a:pt x="42" y="38"/>
                  </a:lnTo>
                  <a:lnTo>
                    <a:pt x="44" y="25"/>
                  </a:lnTo>
                  <a:lnTo>
                    <a:pt x="47" y="15"/>
                  </a:lnTo>
                  <a:lnTo>
                    <a:pt x="55" y="6"/>
                  </a:lnTo>
                  <a:lnTo>
                    <a:pt x="6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99"/>
            <p:cNvSpPr>
              <a:spLocks/>
            </p:cNvSpPr>
            <p:nvPr/>
          </p:nvSpPr>
          <p:spPr bwMode="auto">
            <a:xfrm>
              <a:off x="3202" y="673"/>
              <a:ext cx="124" cy="260"/>
            </a:xfrm>
            <a:custGeom>
              <a:avLst/>
              <a:gdLst>
                <a:gd name="T0" fmla="*/ 0 w 174"/>
                <a:gd name="T1" fmla="*/ 0 h 530"/>
                <a:gd name="T2" fmla="*/ 14 w 174"/>
                <a:gd name="T3" fmla="*/ 3 h 530"/>
                <a:gd name="T4" fmla="*/ 24 w 174"/>
                <a:gd name="T5" fmla="*/ 12 h 530"/>
                <a:gd name="T6" fmla="*/ 28 w 174"/>
                <a:gd name="T7" fmla="*/ 25 h 530"/>
                <a:gd name="T8" fmla="*/ 31 w 174"/>
                <a:gd name="T9" fmla="*/ 44 h 530"/>
                <a:gd name="T10" fmla="*/ 86 w 174"/>
                <a:gd name="T11" fmla="*/ 488 h 530"/>
                <a:gd name="T12" fmla="*/ 91 w 174"/>
                <a:gd name="T13" fmla="*/ 512 h 530"/>
                <a:gd name="T14" fmla="*/ 95 w 174"/>
                <a:gd name="T15" fmla="*/ 520 h 530"/>
                <a:gd name="T16" fmla="*/ 106 w 174"/>
                <a:gd name="T17" fmla="*/ 527 h 530"/>
                <a:gd name="T18" fmla="*/ 115 w 174"/>
                <a:gd name="T19" fmla="*/ 530 h 530"/>
                <a:gd name="T20" fmla="*/ 127 w 174"/>
                <a:gd name="T21" fmla="*/ 524 h 530"/>
                <a:gd name="T22" fmla="*/ 135 w 174"/>
                <a:gd name="T23" fmla="*/ 512 h 530"/>
                <a:gd name="T24" fmla="*/ 174 w 174"/>
                <a:gd name="T25" fmla="*/ 26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6" y="488"/>
                  </a:lnTo>
                  <a:lnTo>
                    <a:pt x="91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7" y="524"/>
                  </a:lnTo>
                  <a:lnTo>
                    <a:pt x="135" y="512"/>
                  </a:lnTo>
                  <a:lnTo>
                    <a:pt x="174" y="26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00"/>
            <p:cNvSpPr>
              <a:spLocks/>
            </p:cNvSpPr>
            <p:nvPr/>
          </p:nvSpPr>
          <p:spPr bwMode="auto">
            <a:xfrm>
              <a:off x="3326" y="672"/>
              <a:ext cx="45" cy="133"/>
            </a:xfrm>
            <a:custGeom>
              <a:avLst/>
              <a:gdLst>
                <a:gd name="T0" fmla="*/ 0 w 64"/>
                <a:gd name="T1" fmla="*/ 362 h 363"/>
                <a:gd name="T2" fmla="*/ 39 w 64"/>
                <a:gd name="T3" fmla="*/ 54 h 363"/>
                <a:gd name="T4" fmla="*/ 41 w 64"/>
                <a:gd name="T5" fmla="*/ 38 h 363"/>
                <a:gd name="T6" fmla="*/ 43 w 64"/>
                <a:gd name="T7" fmla="*/ 25 h 363"/>
                <a:gd name="T8" fmla="*/ 46 w 64"/>
                <a:gd name="T9" fmla="*/ 15 h 363"/>
                <a:gd name="T10" fmla="*/ 54 w 64"/>
                <a:gd name="T11" fmla="*/ 6 h 363"/>
                <a:gd name="T12" fmla="*/ 63 w 6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101"/>
            <p:cNvSpPr>
              <a:spLocks/>
            </p:cNvSpPr>
            <p:nvPr/>
          </p:nvSpPr>
          <p:spPr bwMode="auto">
            <a:xfrm>
              <a:off x="3371" y="673"/>
              <a:ext cx="125" cy="260"/>
            </a:xfrm>
            <a:custGeom>
              <a:avLst/>
              <a:gdLst>
                <a:gd name="T0" fmla="*/ 0 w 175"/>
                <a:gd name="T1" fmla="*/ 0 h 530"/>
                <a:gd name="T2" fmla="*/ 14 w 175"/>
                <a:gd name="T3" fmla="*/ 3 h 530"/>
                <a:gd name="T4" fmla="*/ 24 w 175"/>
                <a:gd name="T5" fmla="*/ 12 h 530"/>
                <a:gd name="T6" fmla="*/ 28 w 175"/>
                <a:gd name="T7" fmla="*/ 25 h 530"/>
                <a:gd name="T8" fmla="*/ 31 w 175"/>
                <a:gd name="T9" fmla="*/ 44 h 530"/>
                <a:gd name="T10" fmla="*/ 85 w 175"/>
                <a:gd name="T11" fmla="*/ 488 h 530"/>
                <a:gd name="T12" fmla="*/ 90 w 175"/>
                <a:gd name="T13" fmla="*/ 512 h 530"/>
                <a:gd name="T14" fmla="*/ 95 w 175"/>
                <a:gd name="T15" fmla="*/ 520 h 530"/>
                <a:gd name="T16" fmla="*/ 106 w 175"/>
                <a:gd name="T17" fmla="*/ 527 h 530"/>
                <a:gd name="T18" fmla="*/ 115 w 175"/>
                <a:gd name="T19" fmla="*/ 530 h 530"/>
                <a:gd name="T20" fmla="*/ 126 w 175"/>
                <a:gd name="T21" fmla="*/ 524 h 530"/>
                <a:gd name="T22" fmla="*/ 134 w 175"/>
                <a:gd name="T23" fmla="*/ 512 h 530"/>
                <a:gd name="T24" fmla="*/ 175 w 175"/>
                <a:gd name="T25" fmla="*/ 25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5" y="488"/>
                  </a:lnTo>
                  <a:lnTo>
                    <a:pt x="90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6" y="524"/>
                  </a:lnTo>
                  <a:lnTo>
                    <a:pt x="134" y="512"/>
                  </a:lnTo>
                  <a:lnTo>
                    <a:pt x="175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102"/>
            <p:cNvSpPr>
              <a:spLocks/>
            </p:cNvSpPr>
            <p:nvPr/>
          </p:nvSpPr>
          <p:spPr bwMode="auto">
            <a:xfrm>
              <a:off x="3493" y="670"/>
              <a:ext cx="48" cy="133"/>
            </a:xfrm>
            <a:custGeom>
              <a:avLst/>
              <a:gdLst>
                <a:gd name="T0" fmla="*/ 0 w 67"/>
                <a:gd name="T1" fmla="*/ 362 h 363"/>
                <a:gd name="T2" fmla="*/ 41 w 67"/>
                <a:gd name="T3" fmla="*/ 54 h 363"/>
                <a:gd name="T4" fmla="*/ 43 w 67"/>
                <a:gd name="T5" fmla="*/ 38 h 363"/>
                <a:gd name="T6" fmla="*/ 45 w 67"/>
                <a:gd name="T7" fmla="*/ 25 h 363"/>
                <a:gd name="T8" fmla="*/ 49 w 67"/>
                <a:gd name="T9" fmla="*/ 15 h 363"/>
                <a:gd name="T10" fmla="*/ 56 w 67"/>
                <a:gd name="T11" fmla="*/ 6 h 363"/>
                <a:gd name="T12" fmla="*/ 66 w 67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103"/>
            <p:cNvSpPr>
              <a:spLocks/>
            </p:cNvSpPr>
            <p:nvPr/>
          </p:nvSpPr>
          <p:spPr bwMode="auto">
            <a:xfrm>
              <a:off x="3541" y="671"/>
              <a:ext cx="122" cy="260"/>
            </a:xfrm>
            <a:custGeom>
              <a:avLst/>
              <a:gdLst>
                <a:gd name="T0" fmla="*/ 0 w 170"/>
                <a:gd name="T1" fmla="*/ 0 h 530"/>
                <a:gd name="T2" fmla="*/ 14 w 170"/>
                <a:gd name="T3" fmla="*/ 3 h 530"/>
                <a:gd name="T4" fmla="*/ 24 w 170"/>
                <a:gd name="T5" fmla="*/ 12 h 530"/>
                <a:gd name="T6" fmla="*/ 27 w 170"/>
                <a:gd name="T7" fmla="*/ 25 h 530"/>
                <a:gd name="T8" fmla="*/ 30 w 170"/>
                <a:gd name="T9" fmla="*/ 44 h 530"/>
                <a:gd name="T10" fmla="*/ 84 w 170"/>
                <a:gd name="T11" fmla="*/ 488 h 530"/>
                <a:gd name="T12" fmla="*/ 89 w 170"/>
                <a:gd name="T13" fmla="*/ 512 h 530"/>
                <a:gd name="T14" fmla="*/ 93 w 170"/>
                <a:gd name="T15" fmla="*/ 520 h 530"/>
                <a:gd name="T16" fmla="*/ 104 w 170"/>
                <a:gd name="T17" fmla="*/ 527 h 530"/>
                <a:gd name="T18" fmla="*/ 113 w 170"/>
                <a:gd name="T19" fmla="*/ 530 h 530"/>
                <a:gd name="T20" fmla="*/ 124 w 170"/>
                <a:gd name="T21" fmla="*/ 524 h 530"/>
                <a:gd name="T22" fmla="*/ 132 w 170"/>
                <a:gd name="T23" fmla="*/ 512 h 530"/>
                <a:gd name="T24" fmla="*/ 170 w 170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3" name="Group 104"/>
            <p:cNvGrpSpPr>
              <a:grpSpLocks/>
            </p:cNvGrpSpPr>
            <p:nvPr/>
          </p:nvGrpSpPr>
          <p:grpSpPr bwMode="auto">
            <a:xfrm>
              <a:off x="3663" y="670"/>
              <a:ext cx="168" cy="261"/>
              <a:chOff x="5025" y="2269"/>
              <a:chExt cx="238" cy="713"/>
            </a:xfrm>
          </p:grpSpPr>
          <p:sp>
            <p:nvSpPr>
              <p:cNvPr id="64" name="Freeform 105"/>
              <p:cNvSpPr>
                <a:spLocks/>
              </p:cNvSpPr>
              <p:nvPr/>
            </p:nvSpPr>
            <p:spPr bwMode="auto">
              <a:xfrm>
                <a:off x="5025" y="2269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06"/>
              <p:cNvSpPr>
                <a:spLocks/>
              </p:cNvSpPr>
              <p:nvPr/>
            </p:nvSpPr>
            <p:spPr bwMode="auto">
              <a:xfrm>
                <a:off x="5095" y="2273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Group 172"/>
          <p:cNvGrpSpPr>
            <a:grpSpLocks/>
          </p:cNvGrpSpPr>
          <p:nvPr/>
        </p:nvGrpSpPr>
        <p:grpSpPr bwMode="auto">
          <a:xfrm>
            <a:off x="2486384" y="3235020"/>
            <a:ext cx="4879975" cy="425450"/>
            <a:chOff x="762" y="1028"/>
            <a:chExt cx="3074" cy="268"/>
          </a:xfrm>
        </p:grpSpPr>
        <p:grpSp>
          <p:nvGrpSpPr>
            <p:cNvPr id="83" name="Group 107"/>
            <p:cNvGrpSpPr>
              <a:grpSpLocks/>
            </p:cNvGrpSpPr>
            <p:nvPr/>
          </p:nvGrpSpPr>
          <p:grpSpPr bwMode="auto">
            <a:xfrm>
              <a:off x="762" y="1029"/>
              <a:ext cx="168" cy="262"/>
              <a:chOff x="944" y="3250"/>
              <a:chExt cx="237" cy="713"/>
            </a:xfrm>
          </p:grpSpPr>
          <p:sp>
            <p:nvSpPr>
              <p:cNvPr id="128" name="Freeform 108"/>
              <p:cNvSpPr>
                <a:spLocks/>
              </p:cNvSpPr>
              <p:nvPr/>
            </p:nvSpPr>
            <p:spPr bwMode="auto">
              <a:xfrm>
                <a:off x="944" y="3250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Freeform 109"/>
              <p:cNvSpPr>
                <a:spLocks/>
              </p:cNvSpPr>
              <p:nvPr/>
            </p:nvSpPr>
            <p:spPr bwMode="auto">
              <a:xfrm>
                <a:off x="1010" y="3254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" name="Freeform 110"/>
            <p:cNvSpPr>
              <a:spLocks/>
            </p:cNvSpPr>
            <p:nvPr/>
          </p:nvSpPr>
          <p:spPr bwMode="auto">
            <a:xfrm>
              <a:off x="931" y="1029"/>
              <a:ext cx="47" cy="133"/>
            </a:xfrm>
            <a:custGeom>
              <a:avLst/>
              <a:gdLst>
                <a:gd name="T0" fmla="*/ 0 w 66"/>
                <a:gd name="T1" fmla="*/ 362 h 363"/>
                <a:gd name="T2" fmla="*/ 40 w 66"/>
                <a:gd name="T3" fmla="*/ 54 h 363"/>
                <a:gd name="T4" fmla="*/ 43 w 66"/>
                <a:gd name="T5" fmla="*/ 38 h 363"/>
                <a:gd name="T6" fmla="*/ 44 w 66"/>
                <a:gd name="T7" fmla="*/ 25 h 363"/>
                <a:gd name="T8" fmla="*/ 48 w 66"/>
                <a:gd name="T9" fmla="*/ 15 h 363"/>
                <a:gd name="T10" fmla="*/ 56 w 66"/>
                <a:gd name="T11" fmla="*/ 6 h 363"/>
                <a:gd name="T12" fmla="*/ 65 w 66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63">
                  <a:moveTo>
                    <a:pt x="0" y="362"/>
                  </a:moveTo>
                  <a:lnTo>
                    <a:pt x="40" y="54"/>
                  </a:lnTo>
                  <a:lnTo>
                    <a:pt x="43" y="38"/>
                  </a:lnTo>
                  <a:lnTo>
                    <a:pt x="44" y="25"/>
                  </a:lnTo>
                  <a:lnTo>
                    <a:pt x="48" y="15"/>
                  </a:lnTo>
                  <a:lnTo>
                    <a:pt x="56" y="6"/>
                  </a:lnTo>
                  <a:lnTo>
                    <a:pt x="6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111"/>
            <p:cNvSpPr>
              <a:spLocks/>
            </p:cNvSpPr>
            <p:nvPr/>
          </p:nvSpPr>
          <p:spPr bwMode="auto">
            <a:xfrm>
              <a:off x="978" y="1030"/>
              <a:ext cx="132" cy="260"/>
            </a:xfrm>
            <a:custGeom>
              <a:avLst/>
              <a:gdLst>
                <a:gd name="T0" fmla="*/ 0 w 185"/>
                <a:gd name="T1" fmla="*/ 1 h 531"/>
                <a:gd name="T2" fmla="*/ 8 w 185"/>
                <a:gd name="T3" fmla="*/ 0 h 531"/>
                <a:gd name="T4" fmla="*/ 24 w 185"/>
                <a:gd name="T5" fmla="*/ 13 h 531"/>
                <a:gd name="T6" fmla="*/ 28 w 185"/>
                <a:gd name="T7" fmla="*/ 26 h 531"/>
                <a:gd name="T8" fmla="*/ 31 w 185"/>
                <a:gd name="T9" fmla="*/ 45 h 531"/>
                <a:gd name="T10" fmla="*/ 85 w 185"/>
                <a:gd name="T11" fmla="*/ 489 h 531"/>
                <a:gd name="T12" fmla="*/ 90 w 185"/>
                <a:gd name="T13" fmla="*/ 513 h 531"/>
                <a:gd name="T14" fmla="*/ 95 w 185"/>
                <a:gd name="T15" fmla="*/ 521 h 531"/>
                <a:gd name="T16" fmla="*/ 106 w 185"/>
                <a:gd name="T17" fmla="*/ 528 h 531"/>
                <a:gd name="T18" fmla="*/ 115 w 185"/>
                <a:gd name="T19" fmla="*/ 531 h 531"/>
                <a:gd name="T20" fmla="*/ 126 w 185"/>
                <a:gd name="T21" fmla="*/ 525 h 531"/>
                <a:gd name="T22" fmla="*/ 134 w 185"/>
                <a:gd name="T23" fmla="*/ 513 h 531"/>
                <a:gd name="T24" fmla="*/ 185 w 185"/>
                <a:gd name="T25" fmla="*/ 258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" h="531">
                  <a:moveTo>
                    <a:pt x="0" y="1"/>
                  </a:moveTo>
                  <a:lnTo>
                    <a:pt x="8" y="0"/>
                  </a:lnTo>
                  <a:lnTo>
                    <a:pt x="24" y="13"/>
                  </a:lnTo>
                  <a:lnTo>
                    <a:pt x="28" y="26"/>
                  </a:lnTo>
                  <a:lnTo>
                    <a:pt x="31" y="45"/>
                  </a:lnTo>
                  <a:lnTo>
                    <a:pt x="85" y="489"/>
                  </a:lnTo>
                  <a:lnTo>
                    <a:pt x="90" y="513"/>
                  </a:lnTo>
                  <a:lnTo>
                    <a:pt x="95" y="521"/>
                  </a:lnTo>
                  <a:lnTo>
                    <a:pt x="106" y="528"/>
                  </a:lnTo>
                  <a:lnTo>
                    <a:pt x="115" y="531"/>
                  </a:lnTo>
                  <a:lnTo>
                    <a:pt x="126" y="525"/>
                  </a:lnTo>
                  <a:lnTo>
                    <a:pt x="134" y="513"/>
                  </a:lnTo>
                  <a:lnTo>
                    <a:pt x="185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6" name="Group 112"/>
            <p:cNvGrpSpPr>
              <a:grpSpLocks/>
            </p:cNvGrpSpPr>
            <p:nvPr/>
          </p:nvGrpSpPr>
          <p:grpSpPr bwMode="auto">
            <a:xfrm>
              <a:off x="1111" y="1029"/>
              <a:ext cx="169" cy="262"/>
              <a:chOff x="1436" y="3250"/>
              <a:chExt cx="237" cy="713"/>
            </a:xfrm>
          </p:grpSpPr>
          <p:sp>
            <p:nvSpPr>
              <p:cNvPr id="126" name="Freeform 113"/>
              <p:cNvSpPr>
                <a:spLocks/>
              </p:cNvSpPr>
              <p:nvPr/>
            </p:nvSpPr>
            <p:spPr bwMode="auto">
              <a:xfrm>
                <a:off x="1436" y="3600"/>
                <a:ext cx="65" cy="363"/>
              </a:xfrm>
              <a:custGeom>
                <a:avLst/>
                <a:gdLst>
                  <a:gd name="T0" fmla="*/ 0 w 65"/>
                  <a:gd name="T1" fmla="*/ 0 h 363"/>
                  <a:gd name="T2" fmla="*/ 40 w 65"/>
                  <a:gd name="T3" fmla="*/ 308 h 363"/>
                  <a:gd name="T4" fmla="*/ 42 w 65"/>
                  <a:gd name="T5" fmla="*/ 324 h 363"/>
                  <a:gd name="T6" fmla="*/ 44 w 65"/>
                  <a:gd name="T7" fmla="*/ 337 h 363"/>
                  <a:gd name="T8" fmla="*/ 47 w 65"/>
                  <a:gd name="T9" fmla="*/ 347 h 363"/>
                  <a:gd name="T10" fmla="*/ 55 w 65"/>
                  <a:gd name="T11" fmla="*/ 356 h 363"/>
                  <a:gd name="T12" fmla="*/ 64 w 65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0"/>
                    </a:moveTo>
                    <a:lnTo>
                      <a:pt x="40" y="308"/>
                    </a:lnTo>
                    <a:lnTo>
                      <a:pt x="42" y="324"/>
                    </a:lnTo>
                    <a:lnTo>
                      <a:pt x="44" y="337"/>
                    </a:lnTo>
                    <a:lnTo>
                      <a:pt x="47" y="347"/>
                    </a:lnTo>
                    <a:lnTo>
                      <a:pt x="55" y="356"/>
                    </a:lnTo>
                    <a:lnTo>
                      <a:pt x="64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114"/>
              <p:cNvSpPr>
                <a:spLocks/>
              </p:cNvSpPr>
              <p:nvPr/>
            </p:nvSpPr>
            <p:spPr bwMode="auto">
              <a:xfrm>
                <a:off x="1502" y="3250"/>
                <a:ext cx="171" cy="709"/>
              </a:xfrm>
              <a:custGeom>
                <a:avLst/>
                <a:gdLst>
                  <a:gd name="T0" fmla="*/ 0 w 171"/>
                  <a:gd name="T1" fmla="*/ 708 h 709"/>
                  <a:gd name="T2" fmla="*/ 14 w 171"/>
                  <a:gd name="T3" fmla="*/ 704 h 709"/>
                  <a:gd name="T4" fmla="*/ 24 w 171"/>
                  <a:gd name="T5" fmla="*/ 692 h 709"/>
                  <a:gd name="T6" fmla="*/ 28 w 171"/>
                  <a:gd name="T7" fmla="*/ 675 h 709"/>
                  <a:gd name="T8" fmla="*/ 31 w 171"/>
                  <a:gd name="T9" fmla="*/ 649 h 709"/>
                  <a:gd name="T10" fmla="*/ 85 w 171"/>
                  <a:gd name="T11" fmla="*/ 57 h 709"/>
                  <a:gd name="T12" fmla="*/ 90 w 171"/>
                  <a:gd name="T13" fmla="*/ 24 h 709"/>
                  <a:gd name="T14" fmla="*/ 95 w 171"/>
                  <a:gd name="T15" fmla="*/ 14 h 709"/>
                  <a:gd name="T16" fmla="*/ 106 w 171"/>
                  <a:gd name="T17" fmla="*/ 4 h 709"/>
                  <a:gd name="T18" fmla="*/ 115 w 171"/>
                  <a:gd name="T19" fmla="*/ 0 h 709"/>
                  <a:gd name="T20" fmla="*/ 126 w 171"/>
                  <a:gd name="T21" fmla="*/ 8 h 709"/>
                  <a:gd name="T22" fmla="*/ 134 w 171"/>
                  <a:gd name="T23" fmla="*/ 24 h 709"/>
                  <a:gd name="T24" fmla="*/ 170 w 171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8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5" y="14"/>
                    </a:lnTo>
                    <a:lnTo>
                      <a:pt x="106" y="4"/>
                    </a:lnTo>
                    <a:lnTo>
                      <a:pt x="115" y="0"/>
                    </a:lnTo>
                    <a:lnTo>
                      <a:pt x="126" y="8"/>
                    </a:lnTo>
                    <a:lnTo>
                      <a:pt x="134" y="24"/>
                    </a:lnTo>
                    <a:lnTo>
                      <a:pt x="170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7" name="Freeform 115"/>
            <p:cNvSpPr>
              <a:spLocks/>
            </p:cNvSpPr>
            <p:nvPr/>
          </p:nvSpPr>
          <p:spPr bwMode="auto">
            <a:xfrm>
              <a:off x="1280" y="1158"/>
              <a:ext cx="48" cy="133"/>
            </a:xfrm>
            <a:custGeom>
              <a:avLst/>
              <a:gdLst>
                <a:gd name="T0" fmla="*/ 0 w 66"/>
                <a:gd name="T1" fmla="*/ 0 h 363"/>
                <a:gd name="T2" fmla="*/ 40 w 66"/>
                <a:gd name="T3" fmla="*/ 308 h 363"/>
                <a:gd name="T4" fmla="*/ 43 w 66"/>
                <a:gd name="T5" fmla="*/ 324 h 363"/>
                <a:gd name="T6" fmla="*/ 44 w 66"/>
                <a:gd name="T7" fmla="*/ 337 h 363"/>
                <a:gd name="T8" fmla="*/ 48 w 66"/>
                <a:gd name="T9" fmla="*/ 347 h 363"/>
                <a:gd name="T10" fmla="*/ 56 w 66"/>
                <a:gd name="T11" fmla="*/ 356 h 363"/>
                <a:gd name="T12" fmla="*/ 65 w 66"/>
                <a:gd name="T13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63">
                  <a:moveTo>
                    <a:pt x="0" y="0"/>
                  </a:moveTo>
                  <a:lnTo>
                    <a:pt x="40" y="308"/>
                  </a:lnTo>
                  <a:lnTo>
                    <a:pt x="43" y="324"/>
                  </a:lnTo>
                  <a:lnTo>
                    <a:pt x="44" y="337"/>
                  </a:lnTo>
                  <a:lnTo>
                    <a:pt x="48" y="347"/>
                  </a:lnTo>
                  <a:lnTo>
                    <a:pt x="56" y="356"/>
                  </a:lnTo>
                  <a:lnTo>
                    <a:pt x="65" y="36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116"/>
            <p:cNvSpPr>
              <a:spLocks/>
            </p:cNvSpPr>
            <p:nvPr/>
          </p:nvSpPr>
          <p:spPr bwMode="auto">
            <a:xfrm>
              <a:off x="1329" y="1029"/>
              <a:ext cx="129" cy="260"/>
            </a:xfrm>
            <a:custGeom>
              <a:avLst/>
              <a:gdLst>
                <a:gd name="T0" fmla="*/ 0 w 182"/>
                <a:gd name="T1" fmla="*/ 530 h 530"/>
                <a:gd name="T2" fmla="*/ 14 w 182"/>
                <a:gd name="T3" fmla="*/ 527 h 530"/>
                <a:gd name="T4" fmla="*/ 24 w 182"/>
                <a:gd name="T5" fmla="*/ 518 h 530"/>
                <a:gd name="T6" fmla="*/ 28 w 182"/>
                <a:gd name="T7" fmla="*/ 506 h 530"/>
                <a:gd name="T8" fmla="*/ 31 w 182"/>
                <a:gd name="T9" fmla="*/ 486 h 530"/>
                <a:gd name="T10" fmla="*/ 85 w 182"/>
                <a:gd name="T11" fmla="*/ 43 h 530"/>
                <a:gd name="T12" fmla="*/ 90 w 182"/>
                <a:gd name="T13" fmla="*/ 18 h 530"/>
                <a:gd name="T14" fmla="*/ 95 w 182"/>
                <a:gd name="T15" fmla="*/ 10 h 530"/>
                <a:gd name="T16" fmla="*/ 106 w 182"/>
                <a:gd name="T17" fmla="*/ 3 h 530"/>
                <a:gd name="T18" fmla="*/ 115 w 182"/>
                <a:gd name="T19" fmla="*/ 0 h 530"/>
                <a:gd name="T20" fmla="*/ 126 w 182"/>
                <a:gd name="T21" fmla="*/ 6 h 530"/>
                <a:gd name="T22" fmla="*/ 134 w 182"/>
                <a:gd name="T23" fmla="*/ 18 h 530"/>
                <a:gd name="T24" fmla="*/ 182 w 182"/>
                <a:gd name="T25" fmla="*/ 29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8" y="506"/>
                  </a:lnTo>
                  <a:lnTo>
                    <a:pt x="31" y="486"/>
                  </a:lnTo>
                  <a:lnTo>
                    <a:pt x="85" y="43"/>
                  </a:lnTo>
                  <a:lnTo>
                    <a:pt x="90" y="18"/>
                  </a:lnTo>
                  <a:lnTo>
                    <a:pt x="95" y="10"/>
                  </a:lnTo>
                  <a:lnTo>
                    <a:pt x="106" y="3"/>
                  </a:lnTo>
                  <a:lnTo>
                    <a:pt x="115" y="0"/>
                  </a:lnTo>
                  <a:lnTo>
                    <a:pt x="126" y="6"/>
                  </a:lnTo>
                  <a:lnTo>
                    <a:pt x="134" y="18"/>
                  </a:lnTo>
                  <a:lnTo>
                    <a:pt x="182" y="29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17"/>
            <p:cNvSpPr>
              <a:spLocks/>
            </p:cNvSpPr>
            <p:nvPr/>
          </p:nvSpPr>
          <p:spPr bwMode="auto">
            <a:xfrm>
              <a:off x="1462" y="1030"/>
              <a:ext cx="49" cy="141"/>
            </a:xfrm>
            <a:custGeom>
              <a:avLst/>
              <a:gdLst>
                <a:gd name="T0" fmla="*/ 0 w 70"/>
                <a:gd name="T1" fmla="*/ 288 h 288"/>
                <a:gd name="T2" fmla="*/ 46 w 70"/>
                <a:gd name="T3" fmla="*/ 40 h 288"/>
                <a:gd name="T4" fmla="*/ 48 w 70"/>
                <a:gd name="T5" fmla="*/ 28 h 288"/>
                <a:gd name="T6" fmla="*/ 50 w 70"/>
                <a:gd name="T7" fmla="*/ 19 h 288"/>
                <a:gd name="T8" fmla="*/ 53 w 70"/>
                <a:gd name="T9" fmla="*/ 11 h 288"/>
                <a:gd name="T10" fmla="*/ 61 w 70"/>
                <a:gd name="T11" fmla="*/ 4 h 288"/>
                <a:gd name="T12" fmla="*/ 70 w 70"/>
                <a:gd name="T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288">
                  <a:moveTo>
                    <a:pt x="0" y="288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0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18"/>
            <p:cNvSpPr>
              <a:spLocks/>
            </p:cNvSpPr>
            <p:nvPr/>
          </p:nvSpPr>
          <p:spPr bwMode="auto">
            <a:xfrm>
              <a:off x="1513" y="1031"/>
              <a:ext cx="122" cy="260"/>
            </a:xfrm>
            <a:custGeom>
              <a:avLst/>
              <a:gdLst>
                <a:gd name="T0" fmla="*/ 0 w 172"/>
                <a:gd name="T1" fmla="*/ 0 h 709"/>
                <a:gd name="T2" fmla="*/ 14 w 172"/>
                <a:gd name="T3" fmla="*/ 4 h 709"/>
                <a:gd name="T4" fmla="*/ 24 w 172"/>
                <a:gd name="T5" fmla="*/ 16 h 709"/>
                <a:gd name="T6" fmla="*/ 28 w 172"/>
                <a:gd name="T7" fmla="*/ 33 h 709"/>
                <a:gd name="T8" fmla="*/ 31 w 172"/>
                <a:gd name="T9" fmla="*/ 59 h 709"/>
                <a:gd name="T10" fmla="*/ 86 w 172"/>
                <a:gd name="T11" fmla="*/ 651 h 709"/>
                <a:gd name="T12" fmla="*/ 91 w 172"/>
                <a:gd name="T13" fmla="*/ 684 h 709"/>
                <a:gd name="T14" fmla="*/ 95 w 172"/>
                <a:gd name="T15" fmla="*/ 694 h 709"/>
                <a:gd name="T16" fmla="*/ 106 w 172"/>
                <a:gd name="T17" fmla="*/ 704 h 709"/>
                <a:gd name="T18" fmla="*/ 115 w 172"/>
                <a:gd name="T19" fmla="*/ 708 h 709"/>
                <a:gd name="T20" fmla="*/ 127 w 172"/>
                <a:gd name="T21" fmla="*/ 700 h 709"/>
                <a:gd name="T22" fmla="*/ 135 w 172"/>
                <a:gd name="T23" fmla="*/ 684 h 709"/>
                <a:gd name="T24" fmla="*/ 171 w 172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8" y="33"/>
                  </a:lnTo>
                  <a:lnTo>
                    <a:pt x="31" y="59"/>
                  </a:lnTo>
                  <a:lnTo>
                    <a:pt x="86" y="651"/>
                  </a:lnTo>
                  <a:lnTo>
                    <a:pt x="91" y="684"/>
                  </a:lnTo>
                  <a:lnTo>
                    <a:pt x="95" y="694"/>
                  </a:lnTo>
                  <a:lnTo>
                    <a:pt x="106" y="704"/>
                  </a:lnTo>
                  <a:lnTo>
                    <a:pt x="115" y="708"/>
                  </a:lnTo>
                  <a:lnTo>
                    <a:pt x="127" y="700"/>
                  </a:lnTo>
                  <a:lnTo>
                    <a:pt x="135" y="684"/>
                  </a:lnTo>
                  <a:lnTo>
                    <a:pt x="171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19"/>
            <p:cNvSpPr>
              <a:spLocks/>
            </p:cNvSpPr>
            <p:nvPr/>
          </p:nvSpPr>
          <p:spPr bwMode="auto">
            <a:xfrm>
              <a:off x="1637" y="1034"/>
              <a:ext cx="45" cy="133"/>
            </a:xfrm>
            <a:custGeom>
              <a:avLst/>
              <a:gdLst>
                <a:gd name="T0" fmla="*/ 0 w 64"/>
                <a:gd name="T1" fmla="*/ 362 h 363"/>
                <a:gd name="T2" fmla="*/ 39 w 64"/>
                <a:gd name="T3" fmla="*/ 54 h 363"/>
                <a:gd name="T4" fmla="*/ 41 w 64"/>
                <a:gd name="T5" fmla="*/ 38 h 363"/>
                <a:gd name="T6" fmla="*/ 43 w 64"/>
                <a:gd name="T7" fmla="*/ 25 h 363"/>
                <a:gd name="T8" fmla="*/ 46 w 64"/>
                <a:gd name="T9" fmla="*/ 15 h 363"/>
                <a:gd name="T10" fmla="*/ 54 w 64"/>
                <a:gd name="T11" fmla="*/ 6 h 363"/>
                <a:gd name="T12" fmla="*/ 63 w 6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120"/>
            <p:cNvSpPr>
              <a:spLocks/>
            </p:cNvSpPr>
            <p:nvPr/>
          </p:nvSpPr>
          <p:spPr bwMode="auto">
            <a:xfrm>
              <a:off x="1684" y="1033"/>
              <a:ext cx="126" cy="259"/>
            </a:xfrm>
            <a:custGeom>
              <a:avLst/>
              <a:gdLst>
                <a:gd name="T0" fmla="*/ 0 w 176"/>
                <a:gd name="T1" fmla="*/ 0 h 708"/>
                <a:gd name="T2" fmla="*/ 15 w 176"/>
                <a:gd name="T3" fmla="*/ 4 h 708"/>
                <a:gd name="T4" fmla="*/ 25 w 176"/>
                <a:gd name="T5" fmla="*/ 16 h 708"/>
                <a:gd name="T6" fmla="*/ 28 w 176"/>
                <a:gd name="T7" fmla="*/ 33 h 708"/>
                <a:gd name="T8" fmla="*/ 32 w 176"/>
                <a:gd name="T9" fmla="*/ 59 h 708"/>
                <a:gd name="T10" fmla="*/ 88 w 176"/>
                <a:gd name="T11" fmla="*/ 650 h 708"/>
                <a:gd name="T12" fmla="*/ 93 w 176"/>
                <a:gd name="T13" fmla="*/ 683 h 708"/>
                <a:gd name="T14" fmla="*/ 97 w 176"/>
                <a:gd name="T15" fmla="*/ 693 h 708"/>
                <a:gd name="T16" fmla="*/ 109 w 176"/>
                <a:gd name="T17" fmla="*/ 703 h 708"/>
                <a:gd name="T18" fmla="*/ 118 w 176"/>
                <a:gd name="T19" fmla="*/ 707 h 708"/>
                <a:gd name="T20" fmla="*/ 130 w 176"/>
                <a:gd name="T21" fmla="*/ 699 h 708"/>
                <a:gd name="T22" fmla="*/ 138 w 176"/>
                <a:gd name="T23" fmla="*/ 683 h 708"/>
                <a:gd name="T24" fmla="*/ 175 w 176"/>
                <a:gd name="T25" fmla="*/ 3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708">
                  <a:moveTo>
                    <a:pt x="0" y="0"/>
                  </a:moveTo>
                  <a:lnTo>
                    <a:pt x="15" y="4"/>
                  </a:lnTo>
                  <a:lnTo>
                    <a:pt x="25" y="16"/>
                  </a:lnTo>
                  <a:lnTo>
                    <a:pt x="28" y="33"/>
                  </a:lnTo>
                  <a:lnTo>
                    <a:pt x="32" y="59"/>
                  </a:lnTo>
                  <a:lnTo>
                    <a:pt x="88" y="650"/>
                  </a:lnTo>
                  <a:lnTo>
                    <a:pt x="93" y="683"/>
                  </a:lnTo>
                  <a:lnTo>
                    <a:pt x="97" y="693"/>
                  </a:lnTo>
                  <a:lnTo>
                    <a:pt x="109" y="703"/>
                  </a:lnTo>
                  <a:lnTo>
                    <a:pt x="118" y="707"/>
                  </a:lnTo>
                  <a:lnTo>
                    <a:pt x="130" y="699"/>
                  </a:lnTo>
                  <a:lnTo>
                    <a:pt x="138" y="683"/>
                  </a:lnTo>
                  <a:lnTo>
                    <a:pt x="175" y="379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21"/>
            <p:cNvSpPr>
              <a:spLocks/>
            </p:cNvSpPr>
            <p:nvPr/>
          </p:nvSpPr>
          <p:spPr bwMode="auto">
            <a:xfrm>
              <a:off x="1810" y="1035"/>
              <a:ext cx="48" cy="134"/>
            </a:xfrm>
            <a:custGeom>
              <a:avLst/>
              <a:gdLst>
                <a:gd name="T0" fmla="*/ 0 w 67"/>
                <a:gd name="T1" fmla="*/ 362 h 363"/>
                <a:gd name="T2" fmla="*/ 41 w 67"/>
                <a:gd name="T3" fmla="*/ 54 h 363"/>
                <a:gd name="T4" fmla="*/ 43 w 67"/>
                <a:gd name="T5" fmla="*/ 38 h 363"/>
                <a:gd name="T6" fmla="*/ 45 w 67"/>
                <a:gd name="T7" fmla="*/ 25 h 363"/>
                <a:gd name="T8" fmla="*/ 49 w 67"/>
                <a:gd name="T9" fmla="*/ 15 h 363"/>
                <a:gd name="T10" fmla="*/ 56 w 67"/>
                <a:gd name="T11" fmla="*/ 6 h 363"/>
                <a:gd name="T12" fmla="*/ 66 w 67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22"/>
            <p:cNvSpPr>
              <a:spLocks/>
            </p:cNvSpPr>
            <p:nvPr/>
          </p:nvSpPr>
          <p:spPr bwMode="auto">
            <a:xfrm>
              <a:off x="1861" y="1035"/>
              <a:ext cx="119" cy="260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23"/>
            <p:cNvSpPr>
              <a:spLocks/>
            </p:cNvSpPr>
            <p:nvPr/>
          </p:nvSpPr>
          <p:spPr bwMode="auto">
            <a:xfrm>
              <a:off x="1981" y="1035"/>
              <a:ext cx="49" cy="134"/>
            </a:xfrm>
            <a:custGeom>
              <a:avLst/>
              <a:gdLst>
                <a:gd name="T0" fmla="*/ 0 w 69"/>
                <a:gd name="T1" fmla="*/ 362 h 363"/>
                <a:gd name="T2" fmla="*/ 42 w 69"/>
                <a:gd name="T3" fmla="*/ 54 h 363"/>
                <a:gd name="T4" fmla="*/ 45 w 69"/>
                <a:gd name="T5" fmla="*/ 38 h 363"/>
                <a:gd name="T6" fmla="*/ 47 w 69"/>
                <a:gd name="T7" fmla="*/ 25 h 363"/>
                <a:gd name="T8" fmla="*/ 50 w 69"/>
                <a:gd name="T9" fmla="*/ 15 h 363"/>
                <a:gd name="T10" fmla="*/ 58 w 69"/>
                <a:gd name="T11" fmla="*/ 6 h 363"/>
                <a:gd name="T12" fmla="*/ 68 w 69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363">
                  <a:moveTo>
                    <a:pt x="0" y="362"/>
                  </a:moveTo>
                  <a:lnTo>
                    <a:pt x="42" y="54"/>
                  </a:lnTo>
                  <a:lnTo>
                    <a:pt x="45" y="38"/>
                  </a:lnTo>
                  <a:lnTo>
                    <a:pt x="47" y="25"/>
                  </a:lnTo>
                  <a:lnTo>
                    <a:pt x="50" y="15"/>
                  </a:lnTo>
                  <a:lnTo>
                    <a:pt x="58" y="6"/>
                  </a:lnTo>
                  <a:lnTo>
                    <a:pt x="6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24"/>
            <p:cNvSpPr>
              <a:spLocks/>
            </p:cNvSpPr>
            <p:nvPr/>
          </p:nvSpPr>
          <p:spPr bwMode="auto">
            <a:xfrm>
              <a:off x="2032" y="1034"/>
              <a:ext cx="119" cy="260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7" name="Group 125"/>
            <p:cNvGrpSpPr>
              <a:grpSpLocks/>
            </p:cNvGrpSpPr>
            <p:nvPr/>
          </p:nvGrpSpPr>
          <p:grpSpPr bwMode="auto">
            <a:xfrm>
              <a:off x="2150" y="1035"/>
              <a:ext cx="168" cy="261"/>
              <a:chOff x="2898" y="3265"/>
              <a:chExt cx="235" cy="713"/>
            </a:xfrm>
          </p:grpSpPr>
          <p:sp>
            <p:nvSpPr>
              <p:cNvPr id="124" name="Freeform 126"/>
              <p:cNvSpPr>
                <a:spLocks/>
              </p:cNvSpPr>
              <p:nvPr/>
            </p:nvSpPr>
            <p:spPr bwMode="auto">
              <a:xfrm>
                <a:off x="2898" y="3615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Freeform 127"/>
              <p:cNvSpPr>
                <a:spLocks/>
              </p:cNvSpPr>
              <p:nvPr/>
            </p:nvSpPr>
            <p:spPr bwMode="auto">
              <a:xfrm>
                <a:off x="2963" y="3265"/>
                <a:ext cx="170" cy="709"/>
              </a:xfrm>
              <a:custGeom>
                <a:avLst/>
                <a:gdLst>
                  <a:gd name="T0" fmla="*/ 0 w 170"/>
                  <a:gd name="T1" fmla="*/ 708 h 709"/>
                  <a:gd name="T2" fmla="*/ 14 w 170"/>
                  <a:gd name="T3" fmla="*/ 704 h 709"/>
                  <a:gd name="T4" fmla="*/ 24 w 170"/>
                  <a:gd name="T5" fmla="*/ 692 h 709"/>
                  <a:gd name="T6" fmla="*/ 27 w 170"/>
                  <a:gd name="T7" fmla="*/ 675 h 709"/>
                  <a:gd name="T8" fmla="*/ 31 w 170"/>
                  <a:gd name="T9" fmla="*/ 649 h 709"/>
                  <a:gd name="T10" fmla="*/ 85 w 170"/>
                  <a:gd name="T11" fmla="*/ 57 h 709"/>
                  <a:gd name="T12" fmla="*/ 90 w 170"/>
                  <a:gd name="T13" fmla="*/ 24 h 709"/>
                  <a:gd name="T14" fmla="*/ 94 w 170"/>
                  <a:gd name="T15" fmla="*/ 14 h 709"/>
                  <a:gd name="T16" fmla="*/ 105 w 170"/>
                  <a:gd name="T17" fmla="*/ 4 h 709"/>
                  <a:gd name="T18" fmla="*/ 114 w 170"/>
                  <a:gd name="T19" fmla="*/ 0 h 709"/>
                  <a:gd name="T20" fmla="*/ 126 w 170"/>
                  <a:gd name="T21" fmla="*/ 8 h 709"/>
                  <a:gd name="T22" fmla="*/ 133 w 170"/>
                  <a:gd name="T23" fmla="*/ 24 h 709"/>
                  <a:gd name="T24" fmla="*/ 169 w 170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0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4" y="14"/>
                    </a:lnTo>
                    <a:lnTo>
                      <a:pt x="105" y="4"/>
                    </a:lnTo>
                    <a:lnTo>
                      <a:pt x="114" y="0"/>
                    </a:lnTo>
                    <a:lnTo>
                      <a:pt x="126" y="8"/>
                    </a:lnTo>
                    <a:lnTo>
                      <a:pt x="133" y="24"/>
                    </a:lnTo>
                    <a:lnTo>
                      <a:pt x="169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8" name="Freeform 128"/>
            <p:cNvSpPr>
              <a:spLocks/>
            </p:cNvSpPr>
            <p:nvPr/>
          </p:nvSpPr>
          <p:spPr bwMode="auto">
            <a:xfrm>
              <a:off x="2317" y="1159"/>
              <a:ext cx="44" cy="133"/>
            </a:xfrm>
            <a:custGeom>
              <a:avLst/>
              <a:gdLst>
                <a:gd name="T0" fmla="*/ 0 w 63"/>
                <a:gd name="T1" fmla="*/ 0 h 363"/>
                <a:gd name="T2" fmla="*/ 38 w 63"/>
                <a:gd name="T3" fmla="*/ 308 h 363"/>
                <a:gd name="T4" fmla="*/ 41 w 63"/>
                <a:gd name="T5" fmla="*/ 324 h 363"/>
                <a:gd name="T6" fmla="*/ 42 w 63"/>
                <a:gd name="T7" fmla="*/ 337 h 363"/>
                <a:gd name="T8" fmla="*/ 46 w 63"/>
                <a:gd name="T9" fmla="*/ 347 h 363"/>
                <a:gd name="T10" fmla="*/ 53 w 63"/>
                <a:gd name="T11" fmla="*/ 356 h 363"/>
                <a:gd name="T12" fmla="*/ 62 w 63"/>
                <a:gd name="T13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63">
                  <a:moveTo>
                    <a:pt x="0" y="0"/>
                  </a:moveTo>
                  <a:lnTo>
                    <a:pt x="38" y="308"/>
                  </a:lnTo>
                  <a:lnTo>
                    <a:pt x="41" y="324"/>
                  </a:lnTo>
                  <a:lnTo>
                    <a:pt x="42" y="337"/>
                  </a:lnTo>
                  <a:lnTo>
                    <a:pt x="46" y="347"/>
                  </a:lnTo>
                  <a:lnTo>
                    <a:pt x="53" y="356"/>
                  </a:lnTo>
                  <a:lnTo>
                    <a:pt x="62" y="36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29"/>
            <p:cNvSpPr>
              <a:spLocks/>
            </p:cNvSpPr>
            <p:nvPr/>
          </p:nvSpPr>
          <p:spPr bwMode="auto">
            <a:xfrm>
              <a:off x="2362" y="1035"/>
              <a:ext cx="121" cy="260"/>
            </a:xfrm>
            <a:custGeom>
              <a:avLst/>
              <a:gdLst>
                <a:gd name="T0" fmla="*/ 0 w 169"/>
                <a:gd name="T1" fmla="*/ 708 h 709"/>
                <a:gd name="T2" fmla="*/ 14 w 169"/>
                <a:gd name="T3" fmla="*/ 704 h 709"/>
                <a:gd name="T4" fmla="*/ 24 w 169"/>
                <a:gd name="T5" fmla="*/ 692 h 709"/>
                <a:gd name="T6" fmla="*/ 27 w 169"/>
                <a:gd name="T7" fmla="*/ 675 h 709"/>
                <a:gd name="T8" fmla="*/ 31 w 169"/>
                <a:gd name="T9" fmla="*/ 649 h 709"/>
                <a:gd name="T10" fmla="*/ 84 w 169"/>
                <a:gd name="T11" fmla="*/ 57 h 709"/>
                <a:gd name="T12" fmla="*/ 89 w 169"/>
                <a:gd name="T13" fmla="*/ 24 h 709"/>
                <a:gd name="T14" fmla="*/ 94 w 169"/>
                <a:gd name="T15" fmla="*/ 14 h 709"/>
                <a:gd name="T16" fmla="*/ 104 w 169"/>
                <a:gd name="T17" fmla="*/ 4 h 709"/>
                <a:gd name="T18" fmla="*/ 113 w 169"/>
                <a:gd name="T19" fmla="*/ 0 h 709"/>
                <a:gd name="T20" fmla="*/ 125 w 169"/>
                <a:gd name="T21" fmla="*/ 8 h 709"/>
                <a:gd name="T22" fmla="*/ 132 w 169"/>
                <a:gd name="T23" fmla="*/ 24 h 709"/>
                <a:gd name="T24" fmla="*/ 168 w 169"/>
                <a:gd name="T25" fmla="*/ 32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709">
                  <a:moveTo>
                    <a:pt x="0" y="708"/>
                  </a:moveTo>
                  <a:lnTo>
                    <a:pt x="14" y="704"/>
                  </a:lnTo>
                  <a:lnTo>
                    <a:pt x="24" y="692"/>
                  </a:lnTo>
                  <a:lnTo>
                    <a:pt x="27" y="675"/>
                  </a:lnTo>
                  <a:lnTo>
                    <a:pt x="31" y="649"/>
                  </a:lnTo>
                  <a:lnTo>
                    <a:pt x="84" y="57"/>
                  </a:lnTo>
                  <a:lnTo>
                    <a:pt x="89" y="24"/>
                  </a:lnTo>
                  <a:lnTo>
                    <a:pt x="94" y="14"/>
                  </a:lnTo>
                  <a:lnTo>
                    <a:pt x="104" y="4"/>
                  </a:lnTo>
                  <a:lnTo>
                    <a:pt x="113" y="0"/>
                  </a:lnTo>
                  <a:lnTo>
                    <a:pt x="125" y="8"/>
                  </a:lnTo>
                  <a:lnTo>
                    <a:pt x="132" y="24"/>
                  </a:lnTo>
                  <a:lnTo>
                    <a:pt x="168" y="32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0" name="Group 130"/>
            <p:cNvGrpSpPr>
              <a:grpSpLocks/>
            </p:cNvGrpSpPr>
            <p:nvPr/>
          </p:nvGrpSpPr>
          <p:grpSpPr bwMode="auto">
            <a:xfrm>
              <a:off x="2483" y="1032"/>
              <a:ext cx="334" cy="260"/>
              <a:chOff x="3365" y="3256"/>
              <a:chExt cx="470" cy="713"/>
            </a:xfrm>
          </p:grpSpPr>
          <p:grpSp>
            <p:nvGrpSpPr>
              <p:cNvPr id="118" name="Group 131"/>
              <p:cNvGrpSpPr>
                <a:grpSpLocks/>
              </p:cNvGrpSpPr>
              <p:nvPr/>
            </p:nvGrpSpPr>
            <p:grpSpPr bwMode="auto">
              <a:xfrm>
                <a:off x="3365" y="3256"/>
                <a:ext cx="233" cy="713"/>
                <a:chOff x="3365" y="3256"/>
                <a:chExt cx="233" cy="713"/>
              </a:xfrm>
            </p:grpSpPr>
            <p:sp>
              <p:nvSpPr>
                <p:cNvPr id="122" name="Freeform 132"/>
                <p:cNvSpPr>
                  <a:spLocks/>
                </p:cNvSpPr>
                <p:nvPr/>
              </p:nvSpPr>
              <p:spPr bwMode="auto">
                <a:xfrm>
                  <a:off x="3365" y="3606"/>
                  <a:ext cx="66" cy="363"/>
                </a:xfrm>
                <a:custGeom>
                  <a:avLst/>
                  <a:gdLst>
                    <a:gd name="T0" fmla="*/ 0 w 66"/>
                    <a:gd name="T1" fmla="*/ 0 h 363"/>
                    <a:gd name="T2" fmla="*/ 40 w 66"/>
                    <a:gd name="T3" fmla="*/ 308 h 363"/>
                    <a:gd name="T4" fmla="*/ 43 w 66"/>
                    <a:gd name="T5" fmla="*/ 324 h 363"/>
                    <a:gd name="T6" fmla="*/ 44 w 66"/>
                    <a:gd name="T7" fmla="*/ 337 h 363"/>
                    <a:gd name="T8" fmla="*/ 48 w 66"/>
                    <a:gd name="T9" fmla="*/ 347 h 363"/>
                    <a:gd name="T10" fmla="*/ 56 w 66"/>
                    <a:gd name="T11" fmla="*/ 356 h 363"/>
                    <a:gd name="T12" fmla="*/ 65 w 66"/>
                    <a:gd name="T13" fmla="*/ 36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" h="363">
                      <a:moveTo>
                        <a:pt x="0" y="0"/>
                      </a:moveTo>
                      <a:lnTo>
                        <a:pt x="40" y="308"/>
                      </a:lnTo>
                      <a:lnTo>
                        <a:pt x="43" y="324"/>
                      </a:lnTo>
                      <a:lnTo>
                        <a:pt x="44" y="337"/>
                      </a:lnTo>
                      <a:lnTo>
                        <a:pt x="48" y="347"/>
                      </a:lnTo>
                      <a:lnTo>
                        <a:pt x="56" y="356"/>
                      </a:lnTo>
                      <a:lnTo>
                        <a:pt x="65" y="362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Freeform 133"/>
                <p:cNvSpPr>
                  <a:spLocks/>
                </p:cNvSpPr>
                <p:nvPr/>
              </p:nvSpPr>
              <p:spPr bwMode="auto">
                <a:xfrm>
                  <a:off x="3432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" name="Group 134"/>
              <p:cNvGrpSpPr>
                <a:grpSpLocks/>
              </p:cNvGrpSpPr>
              <p:nvPr/>
            </p:nvGrpSpPr>
            <p:grpSpPr bwMode="auto">
              <a:xfrm>
                <a:off x="3600" y="3256"/>
                <a:ext cx="235" cy="713"/>
                <a:chOff x="3600" y="3256"/>
                <a:chExt cx="235" cy="713"/>
              </a:xfrm>
            </p:grpSpPr>
            <p:sp>
              <p:nvSpPr>
                <p:cNvPr id="120" name="Freeform 135"/>
                <p:cNvSpPr>
                  <a:spLocks/>
                </p:cNvSpPr>
                <p:nvPr/>
              </p:nvSpPr>
              <p:spPr bwMode="auto">
                <a:xfrm>
                  <a:off x="3600" y="3606"/>
                  <a:ext cx="68" cy="363"/>
                </a:xfrm>
                <a:custGeom>
                  <a:avLst/>
                  <a:gdLst>
                    <a:gd name="T0" fmla="*/ 0 w 68"/>
                    <a:gd name="T1" fmla="*/ 0 h 363"/>
                    <a:gd name="T2" fmla="*/ 41 w 68"/>
                    <a:gd name="T3" fmla="*/ 308 h 363"/>
                    <a:gd name="T4" fmla="*/ 44 w 68"/>
                    <a:gd name="T5" fmla="*/ 324 h 363"/>
                    <a:gd name="T6" fmla="*/ 46 w 68"/>
                    <a:gd name="T7" fmla="*/ 337 h 363"/>
                    <a:gd name="T8" fmla="*/ 49 w 68"/>
                    <a:gd name="T9" fmla="*/ 347 h 363"/>
                    <a:gd name="T10" fmla="*/ 57 w 68"/>
                    <a:gd name="T11" fmla="*/ 356 h 363"/>
                    <a:gd name="T12" fmla="*/ 67 w 68"/>
                    <a:gd name="T13" fmla="*/ 36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" h="363">
                      <a:moveTo>
                        <a:pt x="0" y="0"/>
                      </a:moveTo>
                      <a:lnTo>
                        <a:pt x="41" y="308"/>
                      </a:lnTo>
                      <a:lnTo>
                        <a:pt x="44" y="324"/>
                      </a:lnTo>
                      <a:lnTo>
                        <a:pt x="46" y="337"/>
                      </a:lnTo>
                      <a:lnTo>
                        <a:pt x="49" y="347"/>
                      </a:lnTo>
                      <a:lnTo>
                        <a:pt x="57" y="356"/>
                      </a:lnTo>
                      <a:lnTo>
                        <a:pt x="67" y="362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" name="Freeform 136"/>
                <p:cNvSpPr>
                  <a:spLocks/>
                </p:cNvSpPr>
                <p:nvPr/>
              </p:nvSpPr>
              <p:spPr bwMode="auto">
                <a:xfrm>
                  <a:off x="3669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1" name="Group 137"/>
            <p:cNvGrpSpPr>
              <a:grpSpLocks/>
            </p:cNvGrpSpPr>
            <p:nvPr/>
          </p:nvGrpSpPr>
          <p:grpSpPr bwMode="auto">
            <a:xfrm>
              <a:off x="2815" y="1028"/>
              <a:ext cx="167" cy="261"/>
              <a:chOff x="3833" y="3247"/>
              <a:chExt cx="234" cy="713"/>
            </a:xfrm>
          </p:grpSpPr>
          <p:sp>
            <p:nvSpPr>
              <p:cNvPr id="116" name="Freeform 138"/>
              <p:cNvSpPr>
                <a:spLocks/>
              </p:cNvSpPr>
              <p:nvPr/>
            </p:nvSpPr>
            <p:spPr bwMode="auto">
              <a:xfrm>
                <a:off x="3833" y="3597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Freeform 139"/>
              <p:cNvSpPr>
                <a:spLocks/>
              </p:cNvSpPr>
              <p:nvPr/>
            </p:nvSpPr>
            <p:spPr bwMode="auto">
              <a:xfrm>
                <a:off x="3898" y="3247"/>
                <a:ext cx="169" cy="709"/>
              </a:xfrm>
              <a:custGeom>
                <a:avLst/>
                <a:gdLst>
                  <a:gd name="T0" fmla="*/ 0 w 169"/>
                  <a:gd name="T1" fmla="*/ 708 h 709"/>
                  <a:gd name="T2" fmla="*/ 14 w 169"/>
                  <a:gd name="T3" fmla="*/ 704 h 709"/>
                  <a:gd name="T4" fmla="*/ 24 w 169"/>
                  <a:gd name="T5" fmla="*/ 692 h 709"/>
                  <a:gd name="T6" fmla="*/ 27 w 169"/>
                  <a:gd name="T7" fmla="*/ 675 h 709"/>
                  <a:gd name="T8" fmla="*/ 31 w 169"/>
                  <a:gd name="T9" fmla="*/ 649 h 709"/>
                  <a:gd name="T10" fmla="*/ 84 w 169"/>
                  <a:gd name="T11" fmla="*/ 57 h 709"/>
                  <a:gd name="T12" fmla="*/ 89 w 169"/>
                  <a:gd name="T13" fmla="*/ 24 h 709"/>
                  <a:gd name="T14" fmla="*/ 94 w 169"/>
                  <a:gd name="T15" fmla="*/ 14 h 709"/>
                  <a:gd name="T16" fmla="*/ 104 w 169"/>
                  <a:gd name="T17" fmla="*/ 4 h 709"/>
                  <a:gd name="T18" fmla="*/ 113 w 169"/>
                  <a:gd name="T19" fmla="*/ 0 h 709"/>
                  <a:gd name="T20" fmla="*/ 125 w 169"/>
                  <a:gd name="T21" fmla="*/ 8 h 709"/>
                  <a:gd name="T22" fmla="*/ 132 w 169"/>
                  <a:gd name="T23" fmla="*/ 24 h 709"/>
                  <a:gd name="T24" fmla="*/ 168 w 169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4" y="57"/>
                    </a:lnTo>
                    <a:lnTo>
                      <a:pt x="89" y="24"/>
                    </a:lnTo>
                    <a:lnTo>
                      <a:pt x="94" y="14"/>
                    </a:lnTo>
                    <a:lnTo>
                      <a:pt x="104" y="4"/>
                    </a:lnTo>
                    <a:lnTo>
                      <a:pt x="113" y="0"/>
                    </a:lnTo>
                    <a:lnTo>
                      <a:pt x="125" y="8"/>
                    </a:lnTo>
                    <a:lnTo>
                      <a:pt x="132" y="24"/>
                    </a:lnTo>
                    <a:lnTo>
                      <a:pt x="168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" name="Freeform 140"/>
            <p:cNvSpPr>
              <a:spLocks/>
            </p:cNvSpPr>
            <p:nvPr/>
          </p:nvSpPr>
          <p:spPr bwMode="auto">
            <a:xfrm>
              <a:off x="2982" y="1156"/>
              <a:ext cx="46" cy="133"/>
            </a:xfrm>
            <a:custGeom>
              <a:avLst/>
              <a:gdLst>
                <a:gd name="T0" fmla="*/ 0 w 64"/>
                <a:gd name="T1" fmla="*/ 0 h 271"/>
                <a:gd name="T2" fmla="*/ 40 w 64"/>
                <a:gd name="T3" fmla="*/ 231 h 271"/>
                <a:gd name="T4" fmla="*/ 42 w 64"/>
                <a:gd name="T5" fmla="*/ 243 h 271"/>
                <a:gd name="T6" fmla="*/ 44 w 64"/>
                <a:gd name="T7" fmla="*/ 253 h 271"/>
                <a:gd name="T8" fmla="*/ 55 w 64"/>
                <a:gd name="T9" fmla="*/ 267 h 271"/>
                <a:gd name="T10" fmla="*/ 64 w 64"/>
                <a:gd name="T11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71">
                  <a:moveTo>
                    <a:pt x="0" y="0"/>
                  </a:moveTo>
                  <a:lnTo>
                    <a:pt x="40" y="231"/>
                  </a:lnTo>
                  <a:lnTo>
                    <a:pt x="42" y="243"/>
                  </a:lnTo>
                  <a:lnTo>
                    <a:pt x="44" y="253"/>
                  </a:lnTo>
                  <a:lnTo>
                    <a:pt x="55" y="267"/>
                  </a:lnTo>
                  <a:lnTo>
                    <a:pt x="64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41"/>
            <p:cNvSpPr>
              <a:spLocks/>
            </p:cNvSpPr>
            <p:nvPr/>
          </p:nvSpPr>
          <p:spPr bwMode="auto">
            <a:xfrm>
              <a:off x="3029" y="1028"/>
              <a:ext cx="126" cy="260"/>
            </a:xfrm>
            <a:custGeom>
              <a:avLst/>
              <a:gdLst>
                <a:gd name="T0" fmla="*/ 0 w 177"/>
                <a:gd name="T1" fmla="*/ 530 h 530"/>
                <a:gd name="T2" fmla="*/ 14 w 177"/>
                <a:gd name="T3" fmla="*/ 527 h 530"/>
                <a:gd name="T4" fmla="*/ 24 w 177"/>
                <a:gd name="T5" fmla="*/ 518 h 530"/>
                <a:gd name="T6" fmla="*/ 27 w 177"/>
                <a:gd name="T7" fmla="*/ 506 h 530"/>
                <a:gd name="T8" fmla="*/ 31 w 177"/>
                <a:gd name="T9" fmla="*/ 486 h 530"/>
                <a:gd name="T10" fmla="*/ 84 w 177"/>
                <a:gd name="T11" fmla="*/ 43 h 530"/>
                <a:gd name="T12" fmla="*/ 89 w 177"/>
                <a:gd name="T13" fmla="*/ 18 h 530"/>
                <a:gd name="T14" fmla="*/ 94 w 177"/>
                <a:gd name="T15" fmla="*/ 10 h 530"/>
                <a:gd name="T16" fmla="*/ 104 w 177"/>
                <a:gd name="T17" fmla="*/ 3 h 530"/>
                <a:gd name="T18" fmla="*/ 113 w 177"/>
                <a:gd name="T19" fmla="*/ 0 h 530"/>
                <a:gd name="T20" fmla="*/ 125 w 177"/>
                <a:gd name="T21" fmla="*/ 6 h 530"/>
                <a:gd name="T22" fmla="*/ 132 w 177"/>
                <a:gd name="T23" fmla="*/ 18 h 530"/>
                <a:gd name="T24" fmla="*/ 177 w 177"/>
                <a:gd name="T25" fmla="*/ 28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7" y="506"/>
                  </a:lnTo>
                  <a:lnTo>
                    <a:pt x="31" y="486"/>
                  </a:lnTo>
                  <a:lnTo>
                    <a:pt x="84" y="43"/>
                  </a:lnTo>
                  <a:lnTo>
                    <a:pt x="89" y="18"/>
                  </a:lnTo>
                  <a:lnTo>
                    <a:pt x="94" y="10"/>
                  </a:lnTo>
                  <a:lnTo>
                    <a:pt x="104" y="3"/>
                  </a:lnTo>
                  <a:lnTo>
                    <a:pt x="113" y="0"/>
                  </a:lnTo>
                  <a:lnTo>
                    <a:pt x="125" y="6"/>
                  </a:lnTo>
                  <a:lnTo>
                    <a:pt x="132" y="18"/>
                  </a:lnTo>
                  <a:lnTo>
                    <a:pt x="177" y="2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" name="Group 142"/>
            <p:cNvGrpSpPr>
              <a:grpSpLocks/>
            </p:cNvGrpSpPr>
            <p:nvPr/>
          </p:nvGrpSpPr>
          <p:grpSpPr bwMode="auto">
            <a:xfrm>
              <a:off x="3159" y="1029"/>
              <a:ext cx="339" cy="262"/>
              <a:chOff x="4317" y="3250"/>
              <a:chExt cx="476" cy="713"/>
            </a:xfrm>
          </p:grpSpPr>
          <p:grpSp>
            <p:nvGrpSpPr>
              <p:cNvPr id="110" name="Group 143"/>
              <p:cNvGrpSpPr>
                <a:grpSpLocks/>
              </p:cNvGrpSpPr>
              <p:nvPr/>
            </p:nvGrpSpPr>
            <p:grpSpPr bwMode="auto">
              <a:xfrm>
                <a:off x="4317" y="3250"/>
                <a:ext cx="238" cy="713"/>
                <a:chOff x="4317" y="3250"/>
                <a:chExt cx="238" cy="713"/>
              </a:xfrm>
            </p:grpSpPr>
            <p:sp>
              <p:nvSpPr>
                <p:cNvPr id="114" name="Freeform 144"/>
                <p:cNvSpPr>
                  <a:spLocks/>
                </p:cNvSpPr>
                <p:nvPr/>
              </p:nvSpPr>
              <p:spPr bwMode="auto">
                <a:xfrm>
                  <a:off x="4317" y="3250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" name="Freeform 145"/>
                <p:cNvSpPr>
                  <a:spLocks/>
                </p:cNvSpPr>
                <p:nvPr/>
              </p:nvSpPr>
              <p:spPr bwMode="auto">
                <a:xfrm>
                  <a:off x="4383" y="3254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1" name="Group 146"/>
              <p:cNvGrpSpPr>
                <a:grpSpLocks/>
              </p:cNvGrpSpPr>
              <p:nvPr/>
            </p:nvGrpSpPr>
            <p:grpSpPr bwMode="auto">
              <a:xfrm>
                <a:off x="4557" y="3250"/>
                <a:ext cx="236" cy="713"/>
                <a:chOff x="4557" y="3250"/>
                <a:chExt cx="236" cy="713"/>
              </a:xfrm>
            </p:grpSpPr>
            <p:sp>
              <p:nvSpPr>
                <p:cNvPr id="112" name="Freeform 147"/>
                <p:cNvSpPr>
                  <a:spLocks/>
                </p:cNvSpPr>
                <p:nvPr/>
              </p:nvSpPr>
              <p:spPr bwMode="auto">
                <a:xfrm>
                  <a:off x="4557" y="3250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" name="Freeform 148"/>
                <p:cNvSpPr>
                  <a:spLocks/>
                </p:cNvSpPr>
                <p:nvPr/>
              </p:nvSpPr>
              <p:spPr bwMode="auto">
                <a:xfrm>
                  <a:off x="4622" y="3254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5" name="Freeform 149"/>
            <p:cNvSpPr>
              <a:spLocks/>
            </p:cNvSpPr>
            <p:nvPr/>
          </p:nvSpPr>
          <p:spPr bwMode="auto">
            <a:xfrm>
              <a:off x="3494" y="1028"/>
              <a:ext cx="50" cy="151"/>
            </a:xfrm>
            <a:custGeom>
              <a:avLst/>
              <a:gdLst>
                <a:gd name="T0" fmla="*/ 0 w 71"/>
                <a:gd name="T1" fmla="*/ 309 h 309"/>
                <a:gd name="T2" fmla="*/ 46 w 71"/>
                <a:gd name="T3" fmla="*/ 40 h 309"/>
                <a:gd name="T4" fmla="*/ 48 w 71"/>
                <a:gd name="T5" fmla="*/ 28 h 309"/>
                <a:gd name="T6" fmla="*/ 50 w 71"/>
                <a:gd name="T7" fmla="*/ 19 h 309"/>
                <a:gd name="T8" fmla="*/ 54 w 71"/>
                <a:gd name="T9" fmla="*/ 11 h 309"/>
                <a:gd name="T10" fmla="*/ 61 w 71"/>
                <a:gd name="T11" fmla="*/ 4 h 309"/>
                <a:gd name="T12" fmla="*/ 71 w 71"/>
                <a:gd name="T1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309">
                  <a:moveTo>
                    <a:pt x="0" y="309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4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50"/>
            <p:cNvSpPr>
              <a:spLocks/>
            </p:cNvSpPr>
            <p:nvPr/>
          </p:nvSpPr>
          <p:spPr bwMode="auto">
            <a:xfrm>
              <a:off x="3546" y="1029"/>
              <a:ext cx="120" cy="259"/>
            </a:xfrm>
            <a:custGeom>
              <a:avLst/>
              <a:gdLst>
                <a:gd name="T0" fmla="*/ 0 w 170"/>
                <a:gd name="T1" fmla="*/ 0 h 530"/>
                <a:gd name="T2" fmla="*/ 14 w 170"/>
                <a:gd name="T3" fmla="*/ 3 h 530"/>
                <a:gd name="T4" fmla="*/ 24 w 170"/>
                <a:gd name="T5" fmla="*/ 12 h 530"/>
                <a:gd name="T6" fmla="*/ 27 w 170"/>
                <a:gd name="T7" fmla="*/ 25 h 530"/>
                <a:gd name="T8" fmla="*/ 30 w 170"/>
                <a:gd name="T9" fmla="*/ 44 h 530"/>
                <a:gd name="T10" fmla="*/ 84 w 170"/>
                <a:gd name="T11" fmla="*/ 488 h 530"/>
                <a:gd name="T12" fmla="*/ 89 w 170"/>
                <a:gd name="T13" fmla="*/ 512 h 530"/>
                <a:gd name="T14" fmla="*/ 93 w 170"/>
                <a:gd name="T15" fmla="*/ 520 h 530"/>
                <a:gd name="T16" fmla="*/ 104 w 170"/>
                <a:gd name="T17" fmla="*/ 527 h 530"/>
                <a:gd name="T18" fmla="*/ 113 w 170"/>
                <a:gd name="T19" fmla="*/ 530 h 530"/>
                <a:gd name="T20" fmla="*/ 124 w 170"/>
                <a:gd name="T21" fmla="*/ 524 h 530"/>
                <a:gd name="T22" fmla="*/ 132 w 170"/>
                <a:gd name="T23" fmla="*/ 512 h 530"/>
                <a:gd name="T24" fmla="*/ 170 w 170"/>
                <a:gd name="T25" fmla="*/ 267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7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7" name="Group 151"/>
            <p:cNvGrpSpPr>
              <a:grpSpLocks/>
            </p:cNvGrpSpPr>
            <p:nvPr/>
          </p:nvGrpSpPr>
          <p:grpSpPr bwMode="auto">
            <a:xfrm>
              <a:off x="3666" y="1028"/>
              <a:ext cx="170" cy="261"/>
              <a:chOff x="5031" y="3244"/>
              <a:chExt cx="238" cy="713"/>
            </a:xfrm>
          </p:grpSpPr>
          <p:sp>
            <p:nvSpPr>
              <p:cNvPr id="108" name="Freeform 152"/>
              <p:cNvSpPr>
                <a:spLocks/>
              </p:cNvSpPr>
              <p:nvPr/>
            </p:nvSpPr>
            <p:spPr bwMode="auto">
              <a:xfrm>
                <a:off x="5031" y="3244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Freeform 153"/>
              <p:cNvSpPr>
                <a:spLocks/>
              </p:cNvSpPr>
              <p:nvPr/>
            </p:nvSpPr>
            <p:spPr bwMode="auto">
              <a:xfrm>
                <a:off x="5101" y="3248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0" name="Group 174"/>
          <p:cNvGrpSpPr>
            <a:grpSpLocks/>
          </p:cNvGrpSpPr>
          <p:nvPr/>
        </p:nvGrpSpPr>
        <p:grpSpPr bwMode="auto">
          <a:xfrm>
            <a:off x="2505434" y="1872945"/>
            <a:ext cx="4857750" cy="415925"/>
            <a:chOff x="774" y="319"/>
            <a:chExt cx="3060" cy="262"/>
          </a:xfrm>
        </p:grpSpPr>
        <p:sp>
          <p:nvSpPr>
            <p:cNvPr id="131" name="Freeform 15"/>
            <p:cNvSpPr>
              <a:spLocks/>
            </p:cNvSpPr>
            <p:nvPr/>
          </p:nvSpPr>
          <p:spPr bwMode="auto">
            <a:xfrm>
              <a:off x="774" y="456"/>
              <a:ext cx="338" cy="0"/>
            </a:xfrm>
            <a:custGeom>
              <a:avLst/>
              <a:gdLst>
                <a:gd name="T0" fmla="*/ 0 w 475"/>
                <a:gd name="T1" fmla="*/ 0 h 1"/>
                <a:gd name="T2" fmla="*/ 475 w 475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5" h="1">
                  <a:moveTo>
                    <a:pt x="0" y="0"/>
                  </a:moveTo>
                  <a:lnTo>
                    <a:pt x="475" y="1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Freeform 16"/>
            <p:cNvSpPr>
              <a:spLocks/>
            </p:cNvSpPr>
            <p:nvPr/>
          </p:nvSpPr>
          <p:spPr bwMode="auto">
            <a:xfrm>
              <a:off x="1452" y="455"/>
              <a:ext cx="688" cy="1"/>
            </a:xfrm>
            <a:custGeom>
              <a:avLst/>
              <a:gdLst>
                <a:gd name="T0" fmla="*/ 0 w 969"/>
                <a:gd name="T1" fmla="*/ 3 h 3"/>
                <a:gd name="T2" fmla="*/ 969 w 969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9" h="3">
                  <a:moveTo>
                    <a:pt x="0" y="3"/>
                  </a:moveTo>
                  <a:lnTo>
                    <a:pt x="969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Line 17"/>
            <p:cNvSpPr>
              <a:spLocks noChangeShapeType="1"/>
            </p:cNvSpPr>
            <p:nvPr/>
          </p:nvSpPr>
          <p:spPr bwMode="auto">
            <a:xfrm>
              <a:off x="3161" y="456"/>
              <a:ext cx="67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Freeform 18"/>
            <p:cNvSpPr>
              <a:spLocks/>
            </p:cNvSpPr>
            <p:nvPr/>
          </p:nvSpPr>
          <p:spPr bwMode="auto">
            <a:xfrm>
              <a:off x="2820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9"/>
            <p:cNvSpPr>
              <a:spLocks/>
            </p:cNvSpPr>
            <p:nvPr/>
          </p:nvSpPr>
          <p:spPr bwMode="auto">
            <a:xfrm>
              <a:off x="2843" y="322"/>
              <a:ext cx="62" cy="259"/>
            </a:xfrm>
            <a:custGeom>
              <a:avLst/>
              <a:gdLst>
                <a:gd name="T0" fmla="*/ 0 w 88"/>
                <a:gd name="T1" fmla="*/ 0 h 530"/>
                <a:gd name="T2" fmla="*/ 7 w 88"/>
                <a:gd name="T3" fmla="*/ 3 h 530"/>
                <a:gd name="T4" fmla="*/ 12 w 88"/>
                <a:gd name="T5" fmla="*/ 12 h 530"/>
                <a:gd name="T6" fmla="*/ 14 w 88"/>
                <a:gd name="T7" fmla="*/ 25 h 530"/>
                <a:gd name="T8" fmla="*/ 15 w 88"/>
                <a:gd name="T9" fmla="*/ 44 h 530"/>
                <a:gd name="T10" fmla="*/ 43 w 88"/>
                <a:gd name="T11" fmla="*/ 488 h 530"/>
                <a:gd name="T12" fmla="*/ 45 w 88"/>
                <a:gd name="T13" fmla="*/ 512 h 530"/>
                <a:gd name="T14" fmla="*/ 47 w 88"/>
                <a:gd name="T15" fmla="*/ 520 h 530"/>
                <a:gd name="T16" fmla="*/ 53 w 88"/>
                <a:gd name="T17" fmla="*/ 527 h 530"/>
                <a:gd name="T18" fmla="*/ 57 w 88"/>
                <a:gd name="T19" fmla="*/ 530 h 530"/>
                <a:gd name="T20" fmla="*/ 63 w 88"/>
                <a:gd name="T21" fmla="*/ 524 h 530"/>
                <a:gd name="T22" fmla="*/ 67 w 88"/>
                <a:gd name="T23" fmla="*/ 512 h 530"/>
                <a:gd name="T24" fmla="*/ 88 w 88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8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20"/>
            <p:cNvSpPr>
              <a:spLocks/>
            </p:cNvSpPr>
            <p:nvPr/>
          </p:nvSpPr>
          <p:spPr bwMode="auto">
            <a:xfrm>
              <a:off x="2904" y="321"/>
              <a:ext cx="22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21"/>
            <p:cNvSpPr>
              <a:spLocks/>
            </p:cNvSpPr>
            <p:nvPr/>
          </p:nvSpPr>
          <p:spPr bwMode="auto">
            <a:xfrm>
              <a:off x="2926" y="322"/>
              <a:ext cx="60" cy="259"/>
            </a:xfrm>
            <a:custGeom>
              <a:avLst/>
              <a:gdLst>
                <a:gd name="T0" fmla="*/ 0 w 84"/>
                <a:gd name="T1" fmla="*/ 0 h 530"/>
                <a:gd name="T2" fmla="*/ 7 w 84"/>
                <a:gd name="T3" fmla="*/ 3 h 530"/>
                <a:gd name="T4" fmla="*/ 12 w 84"/>
                <a:gd name="T5" fmla="*/ 12 h 530"/>
                <a:gd name="T6" fmla="*/ 14 w 84"/>
                <a:gd name="T7" fmla="*/ 25 h 530"/>
                <a:gd name="T8" fmla="*/ 15 w 84"/>
                <a:gd name="T9" fmla="*/ 44 h 530"/>
                <a:gd name="T10" fmla="*/ 42 w 84"/>
                <a:gd name="T11" fmla="*/ 488 h 530"/>
                <a:gd name="T12" fmla="*/ 45 w 84"/>
                <a:gd name="T13" fmla="*/ 512 h 530"/>
                <a:gd name="T14" fmla="*/ 47 w 84"/>
                <a:gd name="T15" fmla="*/ 520 h 530"/>
                <a:gd name="T16" fmla="*/ 52 w 84"/>
                <a:gd name="T17" fmla="*/ 527 h 530"/>
                <a:gd name="T18" fmla="*/ 57 w 84"/>
                <a:gd name="T19" fmla="*/ 530 h 530"/>
                <a:gd name="T20" fmla="*/ 62 w 84"/>
                <a:gd name="T21" fmla="*/ 524 h 530"/>
                <a:gd name="T22" fmla="*/ 66 w 84"/>
                <a:gd name="T23" fmla="*/ 512 h 530"/>
                <a:gd name="T24" fmla="*/ 84 w 84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4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8" name="Group 22"/>
            <p:cNvGrpSpPr>
              <a:grpSpLocks/>
            </p:cNvGrpSpPr>
            <p:nvPr/>
          </p:nvGrpSpPr>
          <p:grpSpPr bwMode="auto">
            <a:xfrm>
              <a:off x="2987" y="319"/>
              <a:ext cx="84" cy="261"/>
              <a:chOff x="4075" y="1309"/>
              <a:chExt cx="118" cy="713"/>
            </a:xfrm>
          </p:grpSpPr>
          <p:sp>
            <p:nvSpPr>
              <p:cNvPr id="173" name="Freeform 23"/>
              <p:cNvSpPr>
                <a:spLocks/>
              </p:cNvSpPr>
              <p:nvPr/>
            </p:nvSpPr>
            <p:spPr bwMode="auto">
              <a:xfrm>
                <a:off x="4075" y="1309"/>
                <a:ext cx="34" cy="363"/>
              </a:xfrm>
              <a:custGeom>
                <a:avLst/>
                <a:gdLst>
                  <a:gd name="T0" fmla="*/ 0 w 34"/>
                  <a:gd name="T1" fmla="*/ 362 h 363"/>
                  <a:gd name="T2" fmla="*/ 20 w 34"/>
                  <a:gd name="T3" fmla="*/ 54 h 363"/>
                  <a:gd name="T4" fmla="*/ 22 w 34"/>
                  <a:gd name="T5" fmla="*/ 38 h 363"/>
                  <a:gd name="T6" fmla="*/ 23 w 34"/>
                  <a:gd name="T7" fmla="*/ 25 h 363"/>
                  <a:gd name="T8" fmla="*/ 24 w 34"/>
                  <a:gd name="T9" fmla="*/ 15 h 363"/>
                  <a:gd name="T10" fmla="*/ 28 w 34"/>
                  <a:gd name="T11" fmla="*/ 6 h 363"/>
                  <a:gd name="T12" fmla="*/ 33 w 34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4" y="15"/>
                    </a:lnTo>
                    <a:lnTo>
                      <a:pt x="28" y="6"/>
                    </a:lnTo>
                    <a:lnTo>
                      <a:pt x="33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Freeform 24"/>
              <p:cNvSpPr>
                <a:spLocks/>
              </p:cNvSpPr>
              <p:nvPr/>
            </p:nvSpPr>
            <p:spPr bwMode="auto">
              <a:xfrm>
                <a:off x="4109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9" name="Freeform 25"/>
            <p:cNvSpPr>
              <a:spLocks/>
            </p:cNvSpPr>
            <p:nvPr/>
          </p:nvSpPr>
          <p:spPr bwMode="auto">
            <a:xfrm>
              <a:off x="3071" y="319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26"/>
            <p:cNvSpPr>
              <a:spLocks/>
            </p:cNvSpPr>
            <p:nvPr/>
          </p:nvSpPr>
          <p:spPr bwMode="auto">
            <a:xfrm>
              <a:off x="3096" y="320"/>
              <a:ext cx="59" cy="259"/>
            </a:xfrm>
            <a:custGeom>
              <a:avLst/>
              <a:gdLst>
                <a:gd name="T0" fmla="*/ 0 w 83"/>
                <a:gd name="T1" fmla="*/ 0 h 530"/>
                <a:gd name="T2" fmla="*/ 7 w 83"/>
                <a:gd name="T3" fmla="*/ 3 h 530"/>
                <a:gd name="T4" fmla="*/ 12 w 83"/>
                <a:gd name="T5" fmla="*/ 12 h 530"/>
                <a:gd name="T6" fmla="*/ 13 w 83"/>
                <a:gd name="T7" fmla="*/ 25 h 530"/>
                <a:gd name="T8" fmla="*/ 15 w 83"/>
                <a:gd name="T9" fmla="*/ 44 h 530"/>
                <a:gd name="T10" fmla="*/ 42 w 83"/>
                <a:gd name="T11" fmla="*/ 488 h 530"/>
                <a:gd name="T12" fmla="*/ 44 w 83"/>
                <a:gd name="T13" fmla="*/ 512 h 530"/>
                <a:gd name="T14" fmla="*/ 46 w 83"/>
                <a:gd name="T15" fmla="*/ 520 h 530"/>
                <a:gd name="T16" fmla="*/ 52 w 83"/>
                <a:gd name="T17" fmla="*/ 527 h 530"/>
                <a:gd name="T18" fmla="*/ 56 w 83"/>
                <a:gd name="T19" fmla="*/ 530 h 530"/>
                <a:gd name="T20" fmla="*/ 62 w 83"/>
                <a:gd name="T21" fmla="*/ 524 h 530"/>
                <a:gd name="T22" fmla="*/ 65 w 83"/>
                <a:gd name="T23" fmla="*/ 512 h 530"/>
                <a:gd name="T24" fmla="*/ 83 w 83"/>
                <a:gd name="T25" fmla="*/ 27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3" y="27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27"/>
            <p:cNvSpPr>
              <a:spLocks/>
            </p:cNvSpPr>
            <p:nvPr/>
          </p:nvSpPr>
          <p:spPr bwMode="auto">
            <a:xfrm>
              <a:off x="2482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28"/>
            <p:cNvSpPr>
              <a:spLocks/>
            </p:cNvSpPr>
            <p:nvPr/>
          </p:nvSpPr>
          <p:spPr bwMode="auto">
            <a:xfrm>
              <a:off x="2505" y="322"/>
              <a:ext cx="61" cy="259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6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6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29"/>
            <p:cNvSpPr>
              <a:spLocks/>
            </p:cNvSpPr>
            <p:nvPr/>
          </p:nvSpPr>
          <p:spPr bwMode="auto">
            <a:xfrm>
              <a:off x="2566" y="321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30"/>
            <p:cNvSpPr>
              <a:spLocks/>
            </p:cNvSpPr>
            <p:nvPr/>
          </p:nvSpPr>
          <p:spPr bwMode="auto">
            <a:xfrm>
              <a:off x="2589" y="322"/>
              <a:ext cx="60" cy="259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2 w 85"/>
                <a:gd name="T17" fmla="*/ 527 h 530"/>
                <a:gd name="T18" fmla="*/ 57 w 85"/>
                <a:gd name="T19" fmla="*/ 530 h 530"/>
                <a:gd name="T20" fmla="*/ 62 w 85"/>
                <a:gd name="T21" fmla="*/ 524 h 530"/>
                <a:gd name="T22" fmla="*/ 66 w 85"/>
                <a:gd name="T23" fmla="*/ 512 h 530"/>
                <a:gd name="T24" fmla="*/ 85 w 85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5" name="Group 31"/>
            <p:cNvGrpSpPr>
              <a:grpSpLocks/>
            </p:cNvGrpSpPr>
            <p:nvPr/>
          </p:nvGrpSpPr>
          <p:grpSpPr bwMode="auto">
            <a:xfrm>
              <a:off x="2649" y="319"/>
              <a:ext cx="169" cy="261"/>
              <a:chOff x="3600" y="1309"/>
              <a:chExt cx="237" cy="713"/>
            </a:xfrm>
          </p:grpSpPr>
          <p:grpSp>
            <p:nvGrpSpPr>
              <p:cNvPr id="167" name="Group 32"/>
              <p:cNvGrpSpPr>
                <a:grpSpLocks/>
              </p:cNvGrpSpPr>
              <p:nvPr/>
            </p:nvGrpSpPr>
            <p:grpSpPr bwMode="auto">
              <a:xfrm>
                <a:off x="3600" y="1309"/>
                <a:ext cx="118" cy="713"/>
                <a:chOff x="3600" y="1309"/>
                <a:chExt cx="118" cy="713"/>
              </a:xfrm>
            </p:grpSpPr>
            <p:sp>
              <p:nvSpPr>
                <p:cNvPr id="171" name="Freeform 33"/>
                <p:cNvSpPr>
                  <a:spLocks/>
                </p:cNvSpPr>
                <p:nvPr/>
              </p:nvSpPr>
              <p:spPr bwMode="auto">
                <a:xfrm>
                  <a:off x="3600" y="1309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2" name="Freeform 34"/>
                <p:cNvSpPr>
                  <a:spLocks/>
                </p:cNvSpPr>
                <p:nvPr/>
              </p:nvSpPr>
              <p:spPr bwMode="auto">
                <a:xfrm>
                  <a:off x="3634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8" name="Group 35"/>
              <p:cNvGrpSpPr>
                <a:grpSpLocks/>
              </p:cNvGrpSpPr>
              <p:nvPr/>
            </p:nvGrpSpPr>
            <p:grpSpPr bwMode="auto">
              <a:xfrm>
                <a:off x="3718" y="1309"/>
                <a:ext cx="119" cy="713"/>
                <a:chOff x="3718" y="1309"/>
                <a:chExt cx="119" cy="713"/>
              </a:xfrm>
            </p:grpSpPr>
            <p:sp>
              <p:nvSpPr>
                <p:cNvPr id="169" name="Freeform 36"/>
                <p:cNvSpPr>
                  <a:spLocks/>
                </p:cNvSpPr>
                <p:nvPr/>
              </p:nvSpPr>
              <p:spPr bwMode="auto">
                <a:xfrm>
                  <a:off x="3718" y="1309"/>
                  <a:ext cx="35" cy="363"/>
                </a:xfrm>
                <a:custGeom>
                  <a:avLst/>
                  <a:gdLst>
                    <a:gd name="T0" fmla="*/ 0 w 35"/>
                    <a:gd name="T1" fmla="*/ 362 h 363"/>
                    <a:gd name="T2" fmla="*/ 21 w 35"/>
                    <a:gd name="T3" fmla="*/ 54 h 363"/>
                    <a:gd name="T4" fmla="*/ 22 w 35"/>
                    <a:gd name="T5" fmla="*/ 38 h 363"/>
                    <a:gd name="T6" fmla="*/ 23 w 35"/>
                    <a:gd name="T7" fmla="*/ 25 h 363"/>
                    <a:gd name="T8" fmla="*/ 25 w 35"/>
                    <a:gd name="T9" fmla="*/ 15 h 363"/>
                    <a:gd name="T10" fmla="*/ 29 w 35"/>
                    <a:gd name="T11" fmla="*/ 6 h 363"/>
                    <a:gd name="T12" fmla="*/ 34 w 3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" h="363">
                      <a:moveTo>
                        <a:pt x="0" y="362"/>
                      </a:moveTo>
                      <a:lnTo>
                        <a:pt x="21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5" y="15"/>
                      </a:lnTo>
                      <a:lnTo>
                        <a:pt x="29" y="6"/>
                      </a:lnTo>
                      <a:lnTo>
                        <a:pt x="3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" name="Freeform 37"/>
                <p:cNvSpPr>
                  <a:spLocks/>
                </p:cNvSpPr>
                <p:nvPr/>
              </p:nvSpPr>
              <p:spPr bwMode="auto">
                <a:xfrm>
                  <a:off x="3753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6" name="Freeform 38"/>
            <p:cNvSpPr>
              <a:spLocks/>
            </p:cNvSpPr>
            <p:nvPr/>
          </p:nvSpPr>
          <p:spPr bwMode="auto">
            <a:xfrm>
              <a:off x="2138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39"/>
            <p:cNvSpPr>
              <a:spLocks/>
            </p:cNvSpPr>
            <p:nvPr/>
          </p:nvSpPr>
          <p:spPr bwMode="auto">
            <a:xfrm>
              <a:off x="2161" y="322"/>
              <a:ext cx="62" cy="259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3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3 w 87"/>
                <a:gd name="T17" fmla="*/ 527 h 530"/>
                <a:gd name="T18" fmla="*/ 57 w 87"/>
                <a:gd name="T19" fmla="*/ 530 h 530"/>
                <a:gd name="T20" fmla="*/ 63 w 87"/>
                <a:gd name="T21" fmla="*/ 524 h 530"/>
                <a:gd name="T22" fmla="*/ 67 w 87"/>
                <a:gd name="T23" fmla="*/ 512 h 530"/>
                <a:gd name="T24" fmla="*/ 87 w 87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40"/>
            <p:cNvSpPr>
              <a:spLocks/>
            </p:cNvSpPr>
            <p:nvPr/>
          </p:nvSpPr>
          <p:spPr bwMode="auto">
            <a:xfrm>
              <a:off x="2222" y="321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41"/>
            <p:cNvSpPr>
              <a:spLocks/>
            </p:cNvSpPr>
            <p:nvPr/>
          </p:nvSpPr>
          <p:spPr bwMode="auto">
            <a:xfrm>
              <a:off x="2245" y="322"/>
              <a:ext cx="61" cy="259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0" name="Group 42"/>
            <p:cNvGrpSpPr>
              <a:grpSpLocks/>
            </p:cNvGrpSpPr>
            <p:nvPr/>
          </p:nvGrpSpPr>
          <p:grpSpPr bwMode="auto">
            <a:xfrm>
              <a:off x="2306" y="319"/>
              <a:ext cx="83" cy="261"/>
              <a:chOff x="3117" y="1309"/>
              <a:chExt cx="117" cy="713"/>
            </a:xfrm>
          </p:grpSpPr>
          <p:sp>
            <p:nvSpPr>
              <p:cNvPr id="165" name="Freeform 43"/>
              <p:cNvSpPr>
                <a:spLocks/>
              </p:cNvSpPr>
              <p:nvPr/>
            </p:nvSpPr>
            <p:spPr bwMode="auto">
              <a:xfrm>
                <a:off x="3117" y="1309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44"/>
              <p:cNvSpPr>
                <a:spLocks/>
              </p:cNvSpPr>
              <p:nvPr/>
            </p:nvSpPr>
            <p:spPr bwMode="auto">
              <a:xfrm>
                <a:off x="3150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1" name="Freeform 45"/>
            <p:cNvSpPr>
              <a:spLocks/>
            </p:cNvSpPr>
            <p:nvPr/>
          </p:nvSpPr>
          <p:spPr bwMode="auto">
            <a:xfrm>
              <a:off x="2389" y="319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46"/>
            <p:cNvSpPr>
              <a:spLocks/>
            </p:cNvSpPr>
            <p:nvPr/>
          </p:nvSpPr>
          <p:spPr bwMode="auto">
            <a:xfrm>
              <a:off x="2414" y="320"/>
              <a:ext cx="65" cy="259"/>
            </a:xfrm>
            <a:custGeom>
              <a:avLst/>
              <a:gdLst>
                <a:gd name="T0" fmla="*/ 0 w 91"/>
                <a:gd name="T1" fmla="*/ 0 h 530"/>
                <a:gd name="T2" fmla="*/ 7 w 91"/>
                <a:gd name="T3" fmla="*/ 3 h 530"/>
                <a:gd name="T4" fmla="*/ 12 w 91"/>
                <a:gd name="T5" fmla="*/ 12 h 530"/>
                <a:gd name="T6" fmla="*/ 13 w 91"/>
                <a:gd name="T7" fmla="*/ 25 h 530"/>
                <a:gd name="T8" fmla="*/ 15 w 91"/>
                <a:gd name="T9" fmla="*/ 44 h 530"/>
                <a:gd name="T10" fmla="*/ 42 w 91"/>
                <a:gd name="T11" fmla="*/ 488 h 530"/>
                <a:gd name="T12" fmla="*/ 44 w 91"/>
                <a:gd name="T13" fmla="*/ 512 h 530"/>
                <a:gd name="T14" fmla="*/ 46 w 91"/>
                <a:gd name="T15" fmla="*/ 520 h 530"/>
                <a:gd name="T16" fmla="*/ 52 w 91"/>
                <a:gd name="T17" fmla="*/ 527 h 530"/>
                <a:gd name="T18" fmla="*/ 56 w 91"/>
                <a:gd name="T19" fmla="*/ 530 h 530"/>
                <a:gd name="T20" fmla="*/ 62 w 91"/>
                <a:gd name="T21" fmla="*/ 524 h 530"/>
                <a:gd name="T22" fmla="*/ 65 w 91"/>
                <a:gd name="T23" fmla="*/ 512 h 530"/>
                <a:gd name="T24" fmla="*/ 91 w 91"/>
                <a:gd name="T25" fmla="*/ 28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1" y="28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" name="Group 158"/>
            <p:cNvGrpSpPr>
              <a:grpSpLocks/>
            </p:cNvGrpSpPr>
            <p:nvPr/>
          </p:nvGrpSpPr>
          <p:grpSpPr bwMode="auto">
            <a:xfrm>
              <a:off x="1114" y="321"/>
              <a:ext cx="338" cy="260"/>
              <a:chOff x="1439" y="1316"/>
              <a:chExt cx="476" cy="711"/>
            </a:xfrm>
          </p:grpSpPr>
          <p:grpSp>
            <p:nvGrpSpPr>
              <p:cNvPr id="154" name="Group 159"/>
              <p:cNvGrpSpPr>
                <a:grpSpLocks/>
              </p:cNvGrpSpPr>
              <p:nvPr/>
            </p:nvGrpSpPr>
            <p:grpSpPr bwMode="auto">
              <a:xfrm>
                <a:off x="1439" y="1316"/>
                <a:ext cx="239" cy="711"/>
                <a:chOff x="1439" y="1316"/>
                <a:chExt cx="239" cy="711"/>
              </a:xfrm>
            </p:grpSpPr>
            <p:sp>
              <p:nvSpPr>
                <p:cNvPr id="161" name="Freeform 160"/>
                <p:cNvSpPr>
                  <a:spLocks/>
                </p:cNvSpPr>
                <p:nvPr/>
              </p:nvSpPr>
              <p:spPr bwMode="auto">
                <a:xfrm>
                  <a:off x="1439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" name="Freeform 161"/>
                <p:cNvSpPr>
                  <a:spLocks/>
                </p:cNvSpPr>
                <p:nvPr/>
              </p:nvSpPr>
              <p:spPr bwMode="auto">
                <a:xfrm>
                  <a:off x="1472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" name="Freeform 162"/>
                <p:cNvSpPr>
                  <a:spLocks/>
                </p:cNvSpPr>
                <p:nvPr/>
              </p:nvSpPr>
              <p:spPr bwMode="auto">
                <a:xfrm>
                  <a:off x="1558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" name="Freeform 163"/>
                <p:cNvSpPr>
                  <a:spLocks/>
                </p:cNvSpPr>
                <p:nvPr/>
              </p:nvSpPr>
              <p:spPr bwMode="auto">
                <a:xfrm>
                  <a:off x="1592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" name="Group 164"/>
              <p:cNvGrpSpPr>
                <a:grpSpLocks/>
              </p:cNvGrpSpPr>
              <p:nvPr/>
            </p:nvGrpSpPr>
            <p:grpSpPr bwMode="auto">
              <a:xfrm>
                <a:off x="1676" y="1316"/>
                <a:ext cx="239" cy="711"/>
                <a:chOff x="1676" y="1316"/>
                <a:chExt cx="239" cy="711"/>
              </a:xfrm>
            </p:grpSpPr>
            <p:sp>
              <p:nvSpPr>
                <p:cNvPr id="157" name="Freeform 165"/>
                <p:cNvSpPr>
                  <a:spLocks/>
                </p:cNvSpPr>
                <p:nvPr/>
              </p:nvSpPr>
              <p:spPr bwMode="auto">
                <a:xfrm>
                  <a:off x="1676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166"/>
                <p:cNvSpPr>
                  <a:spLocks/>
                </p:cNvSpPr>
                <p:nvPr/>
              </p:nvSpPr>
              <p:spPr bwMode="auto">
                <a:xfrm>
                  <a:off x="1709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" name="Freeform 167"/>
                <p:cNvSpPr>
                  <a:spLocks/>
                </p:cNvSpPr>
                <p:nvPr/>
              </p:nvSpPr>
              <p:spPr bwMode="auto">
                <a:xfrm>
                  <a:off x="1795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" name="Freeform 168"/>
                <p:cNvSpPr>
                  <a:spLocks/>
                </p:cNvSpPr>
                <p:nvPr/>
              </p:nvSpPr>
              <p:spPr bwMode="auto">
                <a:xfrm>
                  <a:off x="1829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6" name="Line 169"/>
              <p:cNvSpPr>
                <a:spLocks noChangeShapeType="1"/>
              </p:cNvSpPr>
              <p:nvPr/>
            </p:nvSpPr>
            <p:spPr bwMode="auto">
              <a:xfrm flipV="1">
                <a:off x="1674" y="1661"/>
                <a:ext cx="3" cy="5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2767043" y="4038067"/>
            <a:ext cx="3316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最基本的三种调制方法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85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一种多元制的振幅相位混合调制方法，以达到更高的信息传输速率。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57646" y="609273"/>
            <a:ext cx="7571867" cy="354012"/>
          </a:xfrm>
        </p:spPr>
        <p:txBody>
          <a:bodyPr/>
          <a:lstStyle/>
          <a:p>
            <a:r>
              <a:rPr lang="zh-CN" altLang="en-US" dirty="0"/>
              <a:t>正交振幅调制 </a:t>
            </a:r>
            <a:r>
              <a:rPr lang="en-US" altLang="zh-CN" dirty="0"/>
              <a:t>QAM (Quadrature Amplitude Modulation) 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943185" y="1585007"/>
            <a:ext cx="2522157" cy="2309216"/>
            <a:chOff x="6148560" y="1193129"/>
            <a:chExt cx="2522157" cy="2309216"/>
          </a:xfrm>
        </p:grpSpPr>
        <p:grpSp>
          <p:nvGrpSpPr>
            <p:cNvPr id="8" name="组合 7"/>
            <p:cNvGrpSpPr/>
            <p:nvPr/>
          </p:nvGrpSpPr>
          <p:grpSpPr>
            <a:xfrm>
              <a:off x="6148560" y="1193129"/>
              <a:ext cx="2522157" cy="2309216"/>
              <a:chOff x="584729" y="2640013"/>
              <a:chExt cx="2971800" cy="2584450"/>
            </a:xfrm>
          </p:grpSpPr>
          <p:sp>
            <p:nvSpPr>
              <p:cNvPr id="10" name="Line 4"/>
              <p:cNvSpPr>
                <a:spLocks noChangeShapeType="1"/>
              </p:cNvSpPr>
              <p:nvPr/>
            </p:nvSpPr>
            <p:spPr bwMode="auto">
              <a:xfrm>
                <a:off x="2077508" y="2640013"/>
                <a:ext cx="0" cy="258445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 type="triangle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1172898" y="42306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1172898" y="31511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2344076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Oval 8"/>
              <p:cNvSpPr>
                <a:spLocks noChangeArrowheads="1"/>
              </p:cNvSpPr>
              <p:nvPr/>
            </p:nvSpPr>
            <p:spPr bwMode="auto">
              <a:xfrm>
                <a:off x="1749029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Oval 9"/>
              <p:cNvSpPr>
                <a:spLocks noChangeArrowheads="1"/>
              </p:cNvSpPr>
              <p:nvPr/>
            </p:nvSpPr>
            <p:spPr bwMode="auto">
              <a:xfrm>
                <a:off x="1172898" y="36972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Oval 10"/>
              <p:cNvSpPr>
                <a:spLocks noChangeArrowheads="1"/>
              </p:cNvSpPr>
              <p:nvPr/>
            </p:nvSpPr>
            <p:spPr bwMode="auto">
              <a:xfrm>
                <a:off x="2345796" y="3695701"/>
                <a:ext cx="80831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Oval 11"/>
              <p:cNvSpPr>
                <a:spLocks noChangeArrowheads="1"/>
              </p:cNvSpPr>
              <p:nvPr/>
            </p:nvSpPr>
            <p:spPr bwMode="auto">
              <a:xfrm>
                <a:off x="1750748" y="36972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Oval 12"/>
              <p:cNvSpPr>
                <a:spLocks noChangeArrowheads="1"/>
              </p:cNvSpPr>
              <p:nvPr/>
            </p:nvSpPr>
            <p:spPr bwMode="auto">
              <a:xfrm>
                <a:off x="2918487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Oval 13"/>
              <p:cNvSpPr>
                <a:spLocks noChangeArrowheads="1"/>
              </p:cNvSpPr>
              <p:nvPr/>
            </p:nvSpPr>
            <p:spPr bwMode="auto">
              <a:xfrm>
                <a:off x="2345796" y="4229101"/>
                <a:ext cx="80831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Oval 14"/>
              <p:cNvSpPr>
                <a:spLocks noChangeArrowheads="1"/>
              </p:cNvSpPr>
              <p:nvPr/>
            </p:nvSpPr>
            <p:spPr bwMode="auto">
              <a:xfrm>
                <a:off x="1750748" y="42306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918487" y="3695701"/>
                <a:ext cx="80830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Oval 16"/>
              <p:cNvSpPr>
                <a:spLocks noChangeArrowheads="1"/>
              </p:cNvSpPr>
              <p:nvPr/>
            </p:nvSpPr>
            <p:spPr bwMode="auto">
              <a:xfrm>
                <a:off x="2344076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Oval 17"/>
              <p:cNvSpPr>
                <a:spLocks noChangeArrowheads="1"/>
              </p:cNvSpPr>
              <p:nvPr/>
            </p:nvSpPr>
            <p:spPr bwMode="auto">
              <a:xfrm>
                <a:off x="1172898" y="4786313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Oval 18"/>
              <p:cNvSpPr>
                <a:spLocks noChangeArrowheads="1"/>
              </p:cNvSpPr>
              <p:nvPr/>
            </p:nvSpPr>
            <p:spPr bwMode="auto">
              <a:xfrm>
                <a:off x="2918487" y="42306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Oval 19"/>
              <p:cNvSpPr>
                <a:spLocks noChangeArrowheads="1"/>
              </p:cNvSpPr>
              <p:nvPr/>
            </p:nvSpPr>
            <p:spPr bwMode="auto">
              <a:xfrm>
                <a:off x="1749029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Oval 20"/>
              <p:cNvSpPr>
                <a:spLocks noChangeArrowheads="1"/>
              </p:cNvSpPr>
              <p:nvPr/>
            </p:nvSpPr>
            <p:spPr bwMode="auto">
              <a:xfrm>
                <a:off x="2918487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>
                <a:off x="584729" y="4011613"/>
                <a:ext cx="2641600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584729" y="4011613"/>
                <a:ext cx="2971800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 flipV="1">
                <a:off x="2077508" y="3197225"/>
                <a:ext cx="297525" cy="808038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Freeform 24"/>
              <p:cNvSpPr>
                <a:spLocks/>
              </p:cNvSpPr>
              <p:nvPr/>
            </p:nvSpPr>
            <p:spPr bwMode="auto">
              <a:xfrm>
                <a:off x="2170378" y="3751263"/>
                <a:ext cx="189177" cy="260350"/>
              </a:xfrm>
              <a:custGeom>
                <a:avLst/>
                <a:gdLst>
                  <a:gd name="T0" fmla="*/ 0 w 110"/>
                  <a:gd name="T1" fmla="*/ 0 h 164"/>
                  <a:gd name="T2" fmla="*/ 44 w 110"/>
                  <a:gd name="T3" fmla="*/ 24 h 164"/>
                  <a:gd name="T4" fmla="*/ 86 w 110"/>
                  <a:gd name="T5" fmla="*/ 66 h 164"/>
                  <a:gd name="T6" fmla="*/ 104 w 110"/>
                  <a:gd name="T7" fmla="*/ 112 h 164"/>
                  <a:gd name="T8" fmla="*/ 110 w 110"/>
                  <a:gd name="T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4">
                    <a:moveTo>
                      <a:pt x="0" y="0"/>
                    </a:moveTo>
                    <a:cubicBezTo>
                      <a:pt x="7" y="4"/>
                      <a:pt x="30" y="13"/>
                      <a:pt x="44" y="24"/>
                    </a:cubicBezTo>
                    <a:cubicBezTo>
                      <a:pt x="58" y="35"/>
                      <a:pt x="76" y="51"/>
                      <a:pt x="86" y="66"/>
                    </a:cubicBezTo>
                    <a:cubicBezTo>
                      <a:pt x="96" y="81"/>
                      <a:pt x="100" y="96"/>
                      <a:pt x="104" y="112"/>
                    </a:cubicBezTo>
                    <a:cubicBezTo>
                      <a:pt x="108" y="128"/>
                      <a:pt x="109" y="153"/>
                      <a:pt x="110" y="164"/>
                    </a:cubicBez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2001737" y="3288761"/>
                <a:ext cx="338470" cy="413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b="1" dirty="0">
                    <a:solidFill>
                      <a:srgbClr val="CC00CC"/>
                    </a:solidFill>
                    <a:latin typeface="Times New Roman" pitchFamily="18" charset="0"/>
                  </a:rPr>
                  <a:t>r</a:t>
                </a:r>
              </a:p>
            </p:txBody>
          </p:sp>
        </p:grpSp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7611834" y="2074413"/>
              <a:ext cx="3241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solidFill>
                    <a:srgbClr val="CC00CC"/>
                  </a:solidFill>
                  <a:latin typeface="Times New Roman" pitchFamily="18" charset="0"/>
                  <a:sym typeface="Symbol" pitchFamily="18" charset="2"/>
                </a:rPr>
                <a:t></a:t>
              </a:r>
              <a:endParaRPr kumimoji="1" lang="en-US" altLang="zh-CN" b="1" dirty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7452478" y="1304962"/>
              <a:ext cx="67486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solidFill>
                    <a:srgbClr val="CC00CC"/>
                  </a:solidFill>
                  <a:latin typeface="Times New Roman" pitchFamily="18" charset="0"/>
                  <a:sym typeface="Symbol" pitchFamily="18" charset="2"/>
                </a:rPr>
                <a:t>(r, )</a:t>
              </a:r>
              <a:endParaRPr kumimoji="1" lang="en-US" altLang="zh-CN" b="1" dirty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</p:grpSp>
      <p:sp>
        <p:nvSpPr>
          <p:cNvPr id="32" name="内容占位符 2"/>
          <p:cNvSpPr txBox="1">
            <a:spLocks/>
          </p:cNvSpPr>
          <p:nvPr/>
        </p:nvSpPr>
        <p:spPr>
          <a:xfrm>
            <a:off x="466344" y="1415510"/>
            <a:ext cx="5476841" cy="277647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例如：</a:t>
            </a:r>
          </a:p>
          <a:p>
            <a:pPr lvl="1"/>
            <a:r>
              <a:rPr lang="zh-CN" altLang="en-US" dirty="0"/>
              <a:t>可供选择的相位有 </a:t>
            </a:r>
            <a:r>
              <a:rPr lang="en-US" altLang="zh-CN" dirty="0"/>
              <a:t>12 </a:t>
            </a:r>
            <a:r>
              <a:rPr lang="zh-CN" altLang="en-US" dirty="0"/>
              <a:t>种，而对于每一种相位有 </a:t>
            </a:r>
            <a:r>
              <a:rPr lang="en-US" altLang="zh-CN" dirty="0"/>
              <a:t>1 </a:t>
            </a:r>
            <a:r>
              <a:rPr lang="zh-CN" altLang="en-US" dirty="0"/>
              <a:t>或 </a:t>
            </a:r>
            <a:r>
              <a:rPr lang="en-US" altLang="zh-CN" dirty="0"/>
              <a:t>2 </a:t>
            </a:r>
            <a:r>
              <a:rPr lang="zh-CN" altLang="en-US" dirty="0"/>
              <a:t>种振幅可供选择。总共有 </a:t>
            </a:r>
            <a:r>
              <a:rPr lang="en-US" altLang="zh-CN" dirty="0"/>
              <a:t>16 </a:t>
            </a:r>
            <a:r>
              <a:rPr lang="zh-CN" altLang="en-US" dirty="0"/>
              <a:t>种组合，即 </a:t>
            </a:r>
            <a:r>
              <a:rPr lang="en-US" altLang="zh-CN" dirty="0"/>
              <a:t>16 </a:t>
            </a:r>
            <a:r>
              <a:rPr lang="zh-CN" altLang="en-US" dirty="0"/>
              <a:t>个码元。</a:t>
            </a:r>
          </a:p>
          <a:p>
            <a:pPr lvl="1"/>
            <a:r>
              <a:rPr lang="zh-CN" altLang="en-US" dirty="0"/>
              <a:t>由于 </a:t>
            </a:r>
            <a:r>
              <a:rPr lang="en-US" altLang="zh-CN" dirty="0"/>
              <a:t>4 bit </a:t>
            </a:r>
            <a:r>
              <a:rPr lang="zh-CN" altLang="en-US" dirty="0"/>
              <a:t>编码共有 </a:t>
            </a:r>
            <a:r>
              <a:rPr lang="en-US" altLang="zh-CN" dirty="0"/>
              <a:t>16 </a:t>
            </a:r>
            <a:r>
              <a:rPr lang="zh-CN" altLang="en-US" dirty="0"/>
              <a:t>种不同的组合，因此这 </a:t>
            </a:r>
            <a:r>
              <a:rPr lang="en-US" altLang="zh-CN" dirty="0"/>
              <a:t>16 </a:t>
            </a:r>
            <a:r>
              <a:rPr lang="zh-CN" altLang="en-US" dirty="0"/>
              <a:t>个点中的每个点可对应于一种 </a:t>
            </a:r>
            <a:r>
              <a:rPr lang="en-US" altLang="zh-CN" dirty="0"/>
              <a:t>4 bit </a:t>
            </a:r>
            <a:r>
              <a:rPr lang="zh-CN" altLang="en-US" dirty="0"/>
              <a:t>的编码。数据传输率可提高 </a:t>
            </a:r>
            <a:r>
              <a:rPr lang="en-US" altLang="zh-CN" dirty="0"/>
              <a:t>4 </a:t>
            </a:r>
            <a:r>
              <a:rPr lang="zh-CN" altLang="en-US" dirty="0"/>
              <a:t>倍。</a:t>
            </a:r>
          </a:p>
        </p:txBody>
      </p:sp>
    </p:spTree>
    <p:extLst>
      <p:ext uri="{BB962C8B-B14F-4D97-AF65-F5344CB8AC3E}">
        <p14:creationId xmlns:p14="http://schemas.microsoft.com/office/powerpoint/2010/main" val="38167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组合 3"/>
          <p:cNvGrpSpPr>
            <a:grpSpLocks/>
          </p:cNvGrpSpPr>
          <p:nvPr/>
        </p:nvGrpSpPr>
        <p:grpSpPr bwMode="auto">
          <a:xfrm>
            <a:off x="1082040" y="920114"/>
            <a:ext cx="6967062" cy="3316605"/>
            <a:chOff x="571500" y="2181225"/>
            <a:chExt cx="8220075" cy="3800965"/>
          </a:xfrm>
        </p:grpSpPr>
        <p:grpSp>
          <p:nvGrpSpPr>
            <p:cNvPr id="57347" name="Group 31"/>
            <p:cNvGrpSpPr>
              <a:grpSpLocks/>
            </p:cNvGrpSpPr>
            <p:nvPr/>
          </p:nvGrpSpPr>
          <p:grpSpPr bwMode="auto">
            <a:xfrm>
              <a:off x="571500" y="2181225"/>
              <a:ext cx="8220075" cy="3144466"/>
              <a:chOff x="571500" y="2419350"/>
              <a:chExt cx="8220075" cy="3144466"/>
            </a:xfrm>
          </p:grpSpPr>
          <p:pic>
            <p:nvPicPr>
              <p:cNvPr id="5735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057"/>
              <a:stretch>
                <a:fillRect/>
              </a:stretch>
            </p:blipFill>
            <p:spPr bwMode="auto">
              <a:xfrm>
                <a:off x="804862" y="2419350"/>
                <a:ext cx="7686675" cy="2524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7353" name="Group 25"/>
              <p:cNvGrpSpPr>
                <a:grpSpLocks/>
              </p:cNvGrpSpPr>
              <p:nvPr/>
            </p:nvGrpSpPr>
            <p:grpSpPr bwMode="auto">
              <a:xfrm>
                <a:off x="571500" y="2686051"/>
                <a:ext cx="8220075" cy="2877765"/>
                <a:chOff x="609600" y="2867026"/>
                <a:chExt cx="8220075" cy="2877765"/>
              </a:xfrm>
            </p:grpSpPr>
            <p:grpSp>
              <p:nvGrpSpPr>
                <p:cNvPr id="57360" name="Group 20"/>
                <p:cNvGrpSpPr>
                  <a:grpSpLocks/>
                </p:cNvGrpSpPr>
                <p:nvPr/>
              </p:nvGrpSpPr>
              <p:grpSpPr bwMode="auto">
                <a:xfrm>
                  <a:off x="609600" y="2867026"/>
                  <a:ext cx="8220075" cy="1977754"/>
                  <a:chOff x="323850" y="3124201"/>
                  <a:chExt cx="8220075" cy="1977754"/>
                </a:xfrm>
              </p:grpSpPr>
              <p:pic>
                <p:nvPicPr>
                  <p:cNvPr id="5736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14713"/>
                  <a:stretch>
                    <a:fillRect/>
                  </a:stretch>
                </p:blipFill>
                <p:spPr bwMode="auto">
                  <a:xfrm>
                    <a:off x="2333625" y="3124201"/>
                    <a:ext cx="6210300" cy="19777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57366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323850" y="3124201"/>
                    <a:ext cx="2085975" cy="1977754"/>
                    <a:chOff x="2486025" y="3276601"/>
                    <a:chExt cx="2085975" cy="1977754"/>
                  </a:xfrm>
                </p:grpSpPr>
                <p:pic>
                  <p:nvPicPr>
                    <p:cNvPr id="57367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66411" b="14713"/>
                    <a:stretch>
                      <a:fillRect/>
                    </a:stretch>
                  </p:blipFill>
                  <p:spPr bwMode="auto">
                    <a:xfrm>
                      <a:off x="2486025" y="3276601"/>
                      <a:ext cx="2085975" cy="19777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26" name="Rectangle 19"/>
                    <p:cNvSpPr/>
                    <p:nvPr/>
                  </p:nvSpPr>
                  <p:spPr>
                    <a:xfrm>
                      <a:off x="3114675" y="4000093"/>
                      <a:ext cx="361950" cy="2380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endParaRPr lang="en-US" altLang="zh-CN" sz="1350">
                        <a:solidFill>
                          <a:srgbClr val="FFFFFF"/>
                        </a:solidFill>
                        <a:ea typeface="宋体" charset="-122"/>
                        <a:cs typeface="Arial" charset="0"/>
                      </a:endParaRPr>
                    </a:p>
                  </p:txBody>
                </p:sp>
                <p:sp>
                  <p:nvSpPr>
                    <p:cNvPr id="27" name="Rectangle 20"/>
                    <p:cNvSpPr/>
                    <p:nvPr/>
                  </p:nvSpPr>
                  <p:spPr>
                    <a:xfrm>
                      <a:off x="3619500" y="4000093"/>
                      <a:ext cx="361950" cy="2380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endParaRPr lang="en-US" altLang="zh-CN" sz="1350">
                        <a:solidFill>
                          <a:srgbClr val="FFFFFF"/>
                        </a:solidFill>
                        <a:ea typeface="宋体" charset="-122"/>
                        <a:cs typeface="Arial" charset="0"/>
                      </a:endParaRPr>
                    </a:p>
                  </p:txBody>
                </p:sp>
                <p:sp>
                  <p:nvSpPr>
                    <p:cNvPr id="28" name="Rectangle 21"/>
                    <p:cNvSpPr/>
                    <p:nvPr/>
                  </p:nvSpPr>
                  <p:spPr>
                    <a:xfrm>
                      <a:off x="3638550" y="4428542"/>
                      <a:ext cx="361950" cy="2380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endParaRPr lang="en-US" altLang="zh-CN" sz="1350">
                        <a:solidFill>
                          <a:srgbClr val="FFFFFF"/>
                        </a:solidFill>
                        <a:ea typeface="宋体" charset="-122"/>
                        <a:cs typeface="Arial" charset="0"/>
                      </a:endParaRPr>
                    </a:p>
                  </p:txBody>
                </p:sp>
                <p:sp>
                  <p:nvSpPr>
                    <p:cNvPr id="29" name="Rectangle 22"/>
                    <p:cNvSpPr/>
                    <p:nvPr/>
                  </p:nvSpPr>
                  <p:spPr>
                    <a:xfrm>
                      <a:off x="3086100" y="4476148"/>
                      <a:ext cx="361950" cy="2380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endParaRPr lang="en-US" altLang="zh-CN" sz="1350">
                        <a:solidFill>
                          <a:srgbClr val="FFFFFF"/>
                        </a:solidFill>
                        <a:ea typeface="宋体" charset="-122"/>
                        <a:cs typeface="Arial" charset="0"/>
                      </a:endParaRPr>
                    </a:p>
                  </p:txBody>
                </p:sp>
                <p:sp>
                  <p:nvSpPr>
                    <p:cNvPr id="30" name="Oval 23"/>
                    <p:cNvSpPr/>
                    <p:nvPr/>
                  </p:nvSpPr>
                  <p:spPr>
                    <a:xfrm>
                      <a:off x="3124200" y="4304768"/>
                      <a:ext cx="92075" cy="9203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endParaRPr lang="en-US" altLang="zh-CN" sz="1350">
                        <a:solidFill>
                          <a:srgbClr val="FFFFFF"/>
                        </a:solidFill>
                        <a:ea typeface="宋体" charset="-122"/>
                        <a:cs typeface="Arial" charset="0"/>
                      </a:endParaRPr>
                    </a:p>
                  </p:txBody>
                </p:sp>
                <p:sp>
                  <p:nvSpPr>
                    <p:cNvPr id="31" name="Oval 24"/>
                    <p:cNvSpPr/>
                    <p:nvPr/>
                  </p:nvSpPr>
                  <p:spPr>
                    <a:xfrm>
                      <a:off x="3924300" y="4304768"/>
                      <a:ext cx="92075" cy="9203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endParaRPr lang="en-US" altLang="zh-CN" sz="1350">
                        <a:solidFill>
                          <a:srgbClr val="FFFFFF"/>
                        </a:solidFill>
                        <a:ea typeface="宋体" charset="-122"/>
                        <a:cs typeface="Arial" charset="0"/>
                      </a:endParaRPr>
                    </a:p>
                  </p:txBody>
                </p:sp>
              </p:grpSp>
            </p:grpSp>
            <p:sp>
              <p:nvSpPr>
                <p:cNvPr id="57361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971436" y="4791074"/>
                  <a:ext cx="1406796" cy="9537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350" dirty="0"/>
                    <a:t>BPSK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350" dirty="0"/>
                    <a:t>2 symbols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350" dirty="0"/>
                    <a:t>1 bit/symbol</a:t>
                  </a:r>
                </a:p>
              </p:txBody>
            </p:sp>
            <p:sp>
              <p:nvSpPr>
                <p:cNvPr id="57362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2945855" y="4791075"/>
                  <a:ext cx="1496564" cy="9537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350"/>
                    <a:t>QPSK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350"/>
                    <a:t>4 symbols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350"/>
                    <a:t>2 bits/symbol</a:t>
                  </a:r>
                </a:p>
              </p:txBody>
            </p:sp>
            <p:sp>
              <p:nvSpPr>
                <p:cNvPr id="57363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4917530" y="4781551"/>
                  <a:ext cx="1496564" cy="9537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350"/>
                    <a:t>QAM-16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350"/>
                    <a:t>16 symbols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350"/>
                    <a:t>4 bits/symbol</a:t>
                  </a:r>
                </a:p>
              </p:txBody>
            </p:sp>
            <p:sp>
              <p:nvSpPr>
                <p:cNvPr id="57364" name="TextBox 21"/>
                <p:cNvSpPr txBox="1">
                  <a:spLocks noChangeArrowheads="1"/>
                </p:cNvSpPr>
                <p:nvPr/>
              </p:nvSpPr>
              <p:spPr bwMode="auto">
                <a:xfrm>
                  <a:off x="7060655" y="4791075"/>
                  <a:ext cx="1496564" cy="9537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350"/>
                    <a:t>QAM-64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350"/>
                    <a:t>64 symbols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350"/>
                    <a:t>6 bits/symbol</a:t>
                  </a:r>
                </a:p>
              </p:txBody>
            </p:sp>
          </p:grpSp>
          <p:sp>
            <p:nvSpPr>
              <p:cNvPr id="57354" name="Rectangle 25"/>
              <p:cNvSpPr>
                <a:spLocks noChangeArrowheads="1"/>
              </p:cNvSpPr>
              <p:nvPr/>
            </p:nvSpPr>
            <p:spPr bwMode="auto">
              <a:xfrm>
                <a:off x="4248150" y="2524125"/>
                <a:ext cx="514350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57355" name="Rectangle 26"/>
              <p:cNvSpPr>
                <a:spLocks noChangeArrowheads="1"/>
              </p:cNvSpPr>
              <p:nvPr/>
            </p:nvSpPr>
            <p:spPr bwMode="auto">
              <a:xfrm>
                <a:off x="4286250" y="4581525"/>
                <a:ext cx="514350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57356" name="Rectangle 27"/>
              <p:cNvSpPr>
                <a:spLocks noChangeArrowheads="1"/>
              </p:cNvSpPr>
              <p:nvPr/>
            </p:nvSpPr>
            <p:spPr bwMode="auto">
              <a:xfrm>
                <a:off x="1990725" y="4610100"/>
                <a:ext cx="514350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57357" name="Rectangle 28"/>
              <p:cNvSpPr>
                <a:spLocks noChangeArrowheads="1"/>
              </p:cNvSpPr>
              <p:nvPr/>
            </p:nvSpPr>
            <p:spPr bwMode="auto">
              <a:xfrm>
                <a:off x="6838950" y="4591050"/>
                <a:ext cx="514350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57358" name="Rectangle 29"/>
              <p:cNvSpPr>
                <a:spLocks noChangeArrowheads="1"/>
              </p:cNvSpPr>
              <p:nvPr/>
            </p:nvSpPr>
            <p:spPr bwMode="auto">
              <a:xfrm>
                <a:off x="1866900" y="2581275"/>
                <a:ext cx="514350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57359" name="Rectangle 30"/>
              <p:cNvSpPr>
                <a:spLocks noChangeArrowheads="1"/>
              </p:cNvSpPr>
              <p:nvPr/>
            </p:nvSpPr>
            <p:spPr bwMode="auto">
              <a:xfrm>
                <a:off x="6905625" y="2533650"/>
                <a:ext cx="514350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35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7348" name="Left Brace 32"/>
            <p:cNvSpPr>
              <a:spLocks/>
            </p:cNvSpPr>
            <p:nvPr/>
          </p:nvSpPr>
          <p:spPr bwMode="auto">
            <a:xfrm rot="-5400000">
              <a:off x="6581775" y="4105275"/>
              <a:ext cx="219075" cy="2695575"/>
            </a:xfrm>
            <a:prstGeom prst="leftBrace">
              <a:avLst>
                <a:gd name="adj1" fmla="val 8317"/>
                <a:gd name="adj2" fmla="val 50000"/>
              </a:avLst>
            </a:prstGeom>
            <a:noFill/>
            <a:ln w="19050" algn="ctr">
              <a:solidFill>
                <a:srgbClr val="FF2BD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350">
                <a:latin typeface="Arial" panose="020B0604020202020204" pitchFamily="34" charset="0"/>
              </a:endParaRPr>
            </a:p>
          </p:txBody>
        </p:sp>
        <p:sp>
          <p:nvSpPr>
            <p:cNvPr id="57349" name="Left Brace 33"/>
            <p:cNvSpPr>
              <a:spLocks/>
            </p:cNvSpPr>
            <p:nvPr/>
          </p:nvSpPr>
          <p:spPr bwMode="auto">
            <a:xfrm rot="-5400000">
              <a:off x="2486025" y="4076700"/>
              <a:ext cx="219075" cy="2695575"/>
            </a:xfrm>
            <a:prstGeom prst="leftBrace">
              <a:avLst>
                <a:gd name="adj1" fmla="val 8317"/>
                <a:gd name="adj2" fmla="val 50000"/>
              </a:avLst>
            </a:prstGeom>
            <a:noFill/>
            <a:ln w="19050" algn="ctr">
              <a:solidFill>
                <a:srgbClr val="FF2BD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350">
                <a:latin typeface="Arial" panose="020B0604020202020204" pitchFamily="34" charset="0"/>
              </a:endParaRPr>
            </a:p>
          </p:txBody>
        </p:sp>
        <p:sp>
          <p:nvSpPr>
            <p:cNvPr id="57350" name="TextBox 7"/>
            <p:cNvSpPr txBox="1">
              <a:spLocks noChangeArrowheads="1"/>
            </p:cNvSpPr>
            <p:nvPr/>
          </p:nvSpPr>
          <p:spPr bwMode="auto">
            <a:xfrm>
              <a:off x="5057794" y="5582245"/>
              <a:ext cx="3349635" cy="39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50"/>
                <a:t>QAM varies amplitude and phase</a:t>
              </a:r>
            </a:p>
          </p:txBody>
        </p:sp>
        <p:sp>
          <p:nvSpPr>
            <p:cNvPr id="57351" name="TextBox 8"/>
            <p:cNvSpPr txBox="1">
              <a:spLocks noChangeArrowheads="1"/>
            </p:cNvSpPr>
            <p:nvPr/>
          </p:nvSpPr>
          <p:spPr bwMode="auto">
            <a:xfrm>
              <a:off x="1077367" y="5572719"/>
              <a:ext cx="3138039" cy="39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50"/>
                <a:t>BPSK/QPSK varies only phase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4227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56184" y="289230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2400" b="1" kern="0" dirty="0">
                <a:solidFill>
                  <a:schemeClr val="bg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3</a:t>
            </a:r>
            <a:r>
              <a:rPr lang="zh-CN" altLang="en-US" sz="2400" b="1" kern="0" dirty="0">
                <a:solidFill>
                  <a:schemeClr val="bg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）脉冲编码调制</a:t>
            </a:r>
            <a:r>
              <a:rPr lang="en-US" altLang="zh-CN" sz="2400" b="1" kern="0" dirty="0">
                <a:solidFill>
                  <a:schemeClr val="bg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(PCM)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3400" y="765811"/>
            <a:ext cx="8051800" cy="36421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采样（</a:t>
            </a:r>
            <a:r>
              <a:rPr lang="en-US" altLang="zh-CN" dirty="0"/>
              <a:t>Sampling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量化（</a:t>
            </a:r>
            <a:r>
              <a:rPr lang="en-US" altLang="zh-CN" dirty="0"/>
              <a:t>Quantizing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编码（</a:t>
            </a:r>
            <a:r>
              <a:rPr lang="en-US" altLang="zh-CN" dirty="0"/>
              <a:t>Encoding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14464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39"/>
          <p:cNvGrpSpPr>
            <a:grpSpLocks/>
          </p:cNvGrpSpPr>
          <p:nvPr/>
        </p:nvGrpSpPr>
        <p:grpSpPr bwMode="auto">
          <a:xfrm>
            <a:off x="1743075" y="670322"/>
            <a:ext cx="4819650" cy="1771650"/>
            <a:chOff x="1080" y="1776"/>
            <a:chExt cx="2160" cy="1124"/>
          </a:xfrm>
        </p:grpSpPr>
        <p:sp>
          <p:nvSpPr>
            <p:cNvPr id="61492" name="Rectangle 4"/>
            <p:cNvSpPr>
              <a:spLocks noChangeArrowheads="1"/>
            </p:cNvSpPr>
            <p:nvPr/>
          </p:nvSpPr>
          <p:spPr bwMode="auto">
            <a:xfrm>
              <a:off x="1296" y="2650"/>
              <a:ext cx="360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0.11≈0.1</a:t>
              </a:r>
            </a:p>
          </p:txBody>
        </p:sp>
        <p:sp>
          <p:nvSpPr>
            <p:cNvPr id="61493" name="Rectangle 5"/>
            <p:cNvSpPr>
              <a:spLocks noChangeArrowheads="1"/>
            </p:cNvSpPr>
            <p:nvPr/>
          </p:nvSpPr>
          <p:spPr bwMode="auto">
            <a:xfrm>
              <a:off x="1080" y="2650"/>
              <a:ext cx="216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0.1</a:t>
              </a:r>
            </a:p>
          </p:txBody>
        </p:sp>
        <p:sp>
          <p:nvSpPr>
            <p:cNvPr id="61494" name="Rectangle 6"/>
            <p:cNvSpPr>
              <a:spLocks noChangeArrowheads="1"/>
            </p:cNvSpPr>
            <p:nvPr/>
          </p:nvSpPr>
          <p:spPr bwMode="auto">
            <a:xfrm>
              <a:off x="2880" y="2525"/>
              <a:ext cx="360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0.32≈0.3</a:t>
              </a:r>
            </a:p>
          </p:txBody>
        </p:sp>
        <p:sp>
          <p:nvSpPr>
            <p:cNvPr id="61495" name="Rectangle 7"/>
            <p:cNvSpPr>
              <a:spLocks noChangeArrowheads="1"/>
            </p:cNvSpPr>
            <p:nvPr/>
          </p:nvSpPr>
          <p:spPr bwMode="auto">
            <a:xfrm>
              <a:off x="2448" y="2525"/>
              <a:ext cx="360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0.28≈0.3</a:t>
              </a:r>
            </a:p>
          </p:txBody>
        </p:sp>
        <p:sp>
          <p:nvSpPr>
            <p:cNvPr id="61496" name="Rectangle 8"/>
            <p:cNvSpPr>
              <a:spLocks noChangeArrowheads="1"/>
            </p:cNvSpPr>
            <p:nvPr/>
          </p:nvSpPr>
          <p:spPr bwMode="auto">
            <a:xfrm>
              <a:off x="2232" y="2276"/>
              <a:ext cx="360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0.72≈0.7</a:t>
              </a:r>
            </a:p>
          </p:txBody>
        </p:sp>
        <p:sp>
          <p:nvSpPr>
            <p:cNvPr id="61497" name="Rectangle 9"/>
            <p:cNvSpPr>
              <a:spLocks noChangeArrowheads="1"/>
            </p:cNvSpPr>
            <p:nvPr/>
          </p:nvSpPr>
          <p:spPr bwMode="auto">
            <a:xfrm>
              <a:off x="1872" y="2026"/>
              <a:ext cx="360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1.16≈1.1</a:t>
              </a:r>
            </a:p>
          </p:txBody>
        </p:sp>
        <p:sp>
          <p:nvSpPr>
            <p:cNvPr id="61498" name="Rectangle 10"/>
            <p:cNvSpPr>
              <a:spLocks noChangeArrowheads="1"/>
            </p:cNvSpPr>
            <p:nvPr/>
          </p:nvSpPr>
          <p:spPr bwMode="auto">
            <a:xfrm>
              <a:off x="1656" y="1776"/>
              <a:ext cx="360" cy="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1.48≈1.5</a:t>
              </a:r>
            </a:p>
          </p:txBody>
        </p:sp>
        <p:sp>
          <p:nvSpPr>
            <p:cNvPr id="61499" name="Rectangle 11"/>
            <p:cNvSpPr>
              <a:spLocks noChangeArrowheads="1"/>
            </p:cNvSpPr>
            <p:nvPr/>
          </p:nvSpPr>
          <p:spPr bwMode="auto">
            <a:xfrm>
              <a:off x="1296" y="1964"/>
              <a:ext cx="360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1.21≈1.2</a:t>
              </a:r>
            </a:p>
          </p:txBody>
        </p:sp>
        <p:sp>
          <p:nvSpPr>
            <p:cNvPr id="61500" name="Rectangle 12"/>
            <p:cNvSpPr>
              <a:spLocks noChangeArrowheads="1"/>
            </p:cNvSpPr>
            <p:nvPr/>
          </p:nvSpPr>
          <p:spPr bwMode="auto">
            <a:xfrm>
              <a:off x="1080" y="2400"/>
              <a:ext cx="216" cy="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0.5</a:t>
              </a:r>
            </a:p>
          </p:txBody>
        </p:sp>
        <p:sp>
          <p:nvSpPr>
            <p:cNvPr id="61501" name="Rectangle 13"/>
            <p:cNvSpPr>
              <a:spLocks noChangeArrowheads="1"/>
            </p:cNvSpPr>
            <p:nvPr/>
          </p:nvSpPr>
          <p:spPr bwMode="auto">
            <a:xfrm>
              <a:off x="1080" y="2088"/>
              <a:ext cx="216" cy="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1.0</a:t>
              </a:r>
            </a:p>
          </p:txBody>
        </p:sp>
        <p:sp>
          <p:nvSpPr>
            <p:cNvPr id="61502" name="Rectangle 14"/>
            <p:cNvSpPr>
              <a:spLocks noChangeArrowheads="1"/>
            </p:cNvSpPr>
            <p:nvPr/>
          </p:nvSpPr>
          <p:spPr bwMode="auto">
            <a:xfrm>
              <a:off x="1080" y="1776"/>
              <a:ext cx="216" cy="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1.5</a:t>
              </a:r>
            </a:p>
          </p:txBody>
        </p:sp>
        <p:sp>
          <p:nvSpPr>
            <p:cNvPr id="61503" name="Line 15"/>
            <p:cNvSpPr>
              <a:spLocks noChangeShapeType="1"/>
            </p:cNvSpPr>
            <p:nvPr/>
          </p:nvSpPr>
          <p:spPr bwMode="auto">
            <a:xfrm flipV="1">
              <a:off x="1224" y="1776"/>
              <a:ext cx="0" cy="1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04" name="Line 16"/>
            <p:cNvSpPr>
              <a:spLocks noChangeShapeType="1"/>
            </p:cNvSpPr>
            <p:nvPr/>
          </p:nvSpPr>
          <p:spPr bwMode="auto">
            <a:xfrm>
              <a:off x="1080" y="2837"/>
              <a:ext cx="2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05" name="Line 17"/>
            <p:cNvSpPr>
              <a:spLocks noChangeShapeType="1"/>
            </p:cNvSpPr>
            <p:nvPr/>
          </p:nvSpPr>
          <p:spPr bwMode="auto">
            <a:xfrm>
              <a:off x="1224" y="2588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06" name="Line 18"/>
            <p:cNvSpPr>
              <a:spLocks noChangeShapeType="1"/>
            </p:cNvSpPr>
            <p:nvPr/>
          </p:nvSpPr>
          <p:spPr bwMode="auto">
            <a:xfrm>
              <a:off x="1224" y="2525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07" name="Line 19"/>
            <p:cNvSpPr>
              <a:spLocks noChangeShapeType="1"/>
            </p:cNvSpPr>
            <p:nvPr/>
          </p:nvSpPr>
          <p:spPr bwMode="auto">
            <a:xfrm>
              <a:off x="1224" y="2463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08" name="Line 20"/>
            <p:cNvSpPr>
              <a:spLocks noChangeShapeType="1"/>
            </p:cNvSpPr>
            <p:nvPr/>
          </p:nvSpPr>
          <p:spPr bwMode="auto">
            <a:xfrm>
              <a:off x="1224" y="2400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09" name="Line 21"/>
            <p:cNvSpPr>
              <a:spLocks noChangeShapeType="1"/>
            </p:cNvSpPr>
            <p:nvPr/>
          </p:nvSpPr>
          <p:spPr bwMode="auto">
            <a:xfrm>
              <a:off x="1224" y="2338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0" name="Line 22"/>
            <p:cNvSpPr>
              <a:spLocks noChangeShapeType="1"/>
            </p:cNvSpPr>
            <p:nvPr/>
          </p:nvSpPr>
          <p:spPr bwMode="auto">
            <a:xfrm>
              <a:off x="1224" y="2276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1" name="Line 23"/>
            <p:cNvSpPr>
              <a:spLocks noChangeShapeType="1"/>
            </p:cNvSpPr>
            <p:nvPr/>
          </p:nvSpPr>
          <p:spPr bwMode="auto">
            <a:xfrm>
              <a:off x="1224" y="2213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2" name="Line 24"/>
            <p:cNvSpPr>
              <a:spLocks noChangeShapeType="1"/>
            </p:cNvSpPr>
            <p:nvPr/>
          </p:nvSpPr>
          <p:spPr bwMode="auto">
            <a:xfrm>
              <a:off x="1224" y="2151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3" name="Line 25"/>
            <p:cNvSpPr>
              <a:spLocks noChangeShapeType="1"/>
            </p:cNvSpPr>
            <p:nvPr/>
          </p:nvSpPr>
          <p:spPr bwMode="auto">
            <a:xfrm>
              <a:off x="1224" y="2088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4" name="Line 26"/>
            <p:cNvSpPr>
              <a:spLocks noChangeShapeType="1"/>
            </p:cNvSpPr>
            <p:nvPr/>
          </p:nvSpPr>
          <p:spPr bwMode="auto">
            <a:xfrm>
              <a:off x="1224" y="2026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5" name="Line 27"/>
            <p:cNvSpPr>
              <a:spLocks noChangeShapeType="1"/>
            </p:cNvSpPr>
            <p:nvPr/>
          </p:nvSpPr>
          <p:spPr bwMode="auto">
            <a:xfrm>
              <a:off x="1224" y="1964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6" name="Line 28"/>
            <p:cNvSpPr>
              <a:spLocks noChangeShapeType="1"/>
            </p:cNvSpPr>
            <p:nvPr/>
          </p:nvSpPr>
          <p:spPr bwMode="auto">
            <a:xfrm>
              <a:off x="1224" y="1901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7" name="Line 29"/>
            <p:cNvSpPr>
              <a:spLocks noChangeShapeType="1"/>
            </p:cNvSpPr>
            <p:nvPr/>
          </p:nvSpPr>
          <p:spPr bwMode="auto">
            <a:xfrm>
              <a:off x="1224" y="2775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8" name="Line 30"/>
            <p:cNvSpPr>
              <a:spLocks noChangeShapeType="1"/>
            </p:cNvSpPr>
            <p:nvPr/>
          </p:nvSpPr>
          <p:spPr bwMode="auto">
            <a:xfrm>
              <a:off x="1224" y="2712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9" name="Line 31"/>
            <p:cNvSpPr>
              <a:spLocks noChangeShapeType="1"/>
            </p:cNvSpPr>
            <p:nvPr/>
          </p:nvSpPr>
          <p:spPr bwMode="auto">
            <a:xfrm>
              <a:off x="1512" y="2088"/>
              <a:ext cx="0" cy="7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20" name="Line 32"/>
            <p:cNvSpPr>
              <a:spLocks noChangeShapeType="1"/>
            </p:cNvSpPr>
            <p:nvPr/>
          </p:nvSpPr>
          <p:spPr bwMode="auto">
            <a:xfrm>
              <a:off x="1800" y="1901"/>
              <a:ext cx="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21" name="Line 33"/>
            <p:cNvSpPr>
              <a:spLocks noChangeShapeType="1"/>
            </p:cNvSpPr>
            <p:nvPr/>
          </p:nvSpPr>
          <p:spPr bwMode="auto">
            <a:xfrm>
              <a:off x="2088" y="2151"/>
              <a:ext cx="0" cy="6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22" name="Line 34"/>
            <p:cNvSpPr>
              <a:spLocks noChangeShapeType="1"/>
            </p:cNvSpPr>
            <p:nvPr/>
          </p:nvSpPr>
          <p:spPr bwMode="auto">
            <a:xfrm>
              <a:off x="2376" y="2400"/>
              <a:ext cx="0" cy="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23" name="Line 35"/>
            <p:cNvSpPr>
              <a:spLocks noChangeShapeType="1"/>
            </p:cNvSpPr>
            <p:nvPr/>
          </p:nvSpPr>
          <p:spPr bwMode="auto">
            <a:xfrm>
              <a:off x="2664" y="2650"/>
              <a:ext cx="0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24" name="Line 36"/>
            <p:cNvSpPr>
              <a:spLocks noChangeShapeType="1"/>
            </p:cNvSpPr>
            <p:nvPr/>
          </p:nvSpPr>
          <p:spPr bwMode="auto">
            <a:xfrm>
              <a:off x="2952" y="2650"/>
              <a:ext cx="0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25" name="Freeform 37"/>
            <p:cNvSpPr>
              <a:spLocks/>
            </p:cNvSpPr>
            <p:nvPr/>
          </p:nvSpPr>
          <p:spPr bwMode="auto">
            <a:xfrm>
              <a:off x="1224" y="1891"/>
              <a:ext cx="1800" cy="905"/>
            </a:xfrm>
            <a:custGeom>
              <a:avLst/>
              <a:gdLst>
                <a:gd name="T0" fmla="*/ 0 w 4500"/>
                <a:gd name="T1" fmla="*/ 4 h 2262"/>
                <a:gd name="T2" fmla="*/ 2 w 4500"/>
                <a:gd name="T3" fmla="*/ 0 h 2262"/>
                <a:gd name="T4" fmla="*/ 6 w 4500"/>
                <a:gd name="T5" fmla="*/ 3 h 2262"/>
                <a:gd name="T6" fmla="*/ 7 w 4500"/>
                <a:gd name="T7" fmla="*/ 2 h 22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00" h="2262">
                  <a:moveTo>
                    <a:pt x="0" y="2210"/>
                  </a:moveTo>
                  <a:cubicBezTo>
                    <a:pt x="315" y="1131"/>
                    <a:pt x="630" y="52"/>
                    <a:pt x="1260" y="26"/>
                  </a:cubicBezTo>
                  <a:cubicBezTo>
                    <a:pt x="1890" y="0"/>
                    <a:pt x="3240" y="1846"/>
                    <a:pt x="3780" y="2054"/>
                  </a:cubicBezTo>
                  <a:cubicBezTo>
                    <a:pt x="4320" y="2262"/>
                    <a:pt x="4380" y="1404"/>
                    <a:pt x="4500" y="127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26" name="Line 38"/>
            <p:cNvSpPr>
              <a:spLocks noChangeShapeType="1"/>
            </p:cNvSpPr>
            <p:nvPr/>
          </p:nvSpPr>
          <p:spPr bwMode="auto">
            <a:xfrm>
              <a:off x="1224" y="2650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0" name="Group 58"/>
          <p:cNvGrpSpPr>
            <a:grpSpLocks/>
          </p:cNvGrpSpPr>
          <p:nvPr/>
        </p:nvGrpSpPr>
        <p:grpSpPr bwMode="auto">
          <a:xfrm>
            <a:off x="1764507" y="2559844"/>
            <a:ext cx="4798219" cy="1143000"/>
            <a:chOff x="1080" y="1728"/>
            <a:chExt cx="2160" cy="936"/>
          </a:xfrm>
        </p:grpSpPr>
        <p:sp>
          <p:nvSpPr>
            <p:cNvPr id="61484" name="Line 59"/>
            <p:cNvSpPr>
              <a:spLocks noChangeShapeType="1"/>
            </p:cNvSpPr>
            <p:nvPr/>
          </p:nvSpPr>
          <p:spPr bwMode="auto">
            <a:xfrm>
              <a:off x="1080" y="2664"/>
              <a:ext cx="2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85" name="Line 60"/>
            <p:cNvSpPr>
              <a:spLocks noChangeShapeType="1"/>
            </p:cNvSpPr>
            <p:nvPr/>
          </p:nvSpPr>
          <p:spPr bwMode="auto">
            <a:xfrm>
              <a:off x="1512" y="1916"/>
              <a:ext cx="0" cy="7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86" name="Line 61"/>
            <p:cNvSpPr>
              <a:spLocks noChangeShapeType="1"/>
            </p:cNvSpPr>
            <p:nvPr/>
          </p:nvSpPr>
          <p:spPr bwMode="auto">
            <a:xfrm>
              <a:off x="1800" y="1728"/>
              <a:ext cx="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87" name="Line 62"/>
            <p:cNvSpPr>
              <a:spLocks noChangeShapeType="1"/>
            </p:cNvSpPr>
            <p:nvPr/>
          </p:nvSpPr>
          <p:spPr bwMode="auto">
            <a:xfrm>
              <a:off x="2088" y="1978"/>
              <a:ext cx="0" cy="6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88" name="Line 63"/>
            <p:cNvSpPr>
              <a:spLocks noChangeShapeType="1"/>
            </p:cNvSpPr>
            <p:nvPr/>
          </p:nvSpPr>
          <p:spPr bwMode="auto">
            <a:xfrm>
              <a:off x="2376" y="2228"/>
              <a:ext cx="0" cy="4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89" name="Line 64"/>
            <p:cNvSpPr>
              <a:spLocks noChangeShapeType="1"/>
            </p:cNvSpPr>
            <p:nvPr/>
          </p:nvSpPr>
          <p:spPr bwMode="auto">
            <a:xfrm>
              <a:off x="2664" y="2477"/>
              <a:ext cx="0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90" name="Line 65"/>
            <p:cNvSpPr>
              <a:spLocks noChangeShapeType="1"/>
            </p:cNvSpPr>
            <p:nvPr/>
          </p:nvSpPr>
          <p:spPr bwMode="auto">
            <a:xfrm>
              <a:off x="2952" y="2477"/>
              <a:ext cx="0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91" name="Line 66"/>
            <p:cNvSpPr>
              <a:spLocks noChangeShapeType="1"/>
            </p:cNvSpPr>
            <p:nvPr/>
          </p:nvSpPr>
          <p:spPr bwMode="auto">
            <a:xfrm>
              <a:off x="1224" y="2540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444" name="Rectangle 41"/>
          <p:cNvSpPr>
            <a:spLocks noChangeArrowheads="1"/>
          </p:cNvSpPr>
          <p:nvPr/>
        </p:nvSpPr>
        <p:spPr bwMode="auto">
          <a:xfrm>
            <a:off x="6193631" y="2134791"/>
            <a:ext cx="1714500" cy="2857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200">
                <a:solidFill>
                  <a:srgbClr val="000000"/>
                </a:solidFill>
                <a:ea typeface="宋体" panose="02010600030101010101" pitchFamily="2" charset="-122"/>
              </a:rPr>
              <a:t>Original analog signal </a:t>
            </a:r>
            <a:endParaRPr lang="zh-CN" altLang="en-US" sz="1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0" name="Rectangle 41"/>
          <p:cNvSpPr>
            <a:spLocks noChangeArrowheads="1"/>
          </p:cNvSpPr>
          <p:nvPr/>
        </p:nvSpPr>
        <p:spPr bwMode="auto">
          <a:xfrm>
            <a:off x="6631781" y="3398044"/>
            <a:ext cx="1119188" cy="2857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200">
                <a:solidFill>
                  <a:srgbClr val="000000"/>
                </a:solidFill>
                <a:ea typeface="宋体" panose="02010600030101010101" pitchFamily="2" charset="-122"/>
              </a:rPr>
              <a:t>After sampling</a:t>
            </a:r>
            <a:endParaRPr lang="zh-CN" altLang="en-US" sz="1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52" name="Group 69"/>
          <p:cNvGrpSpPr>
            <a:grpSpLocks/>
          </p:cNvGrpSpPr>
          <p:nvPr/>
        </p:nvGrpSpPr>
        <p:grpSpPr bwMode="auto">
          <a:xfrm>
            <a:off x="1800226" y="3971925"/>
            <a:ext cx="5841206" cy="628650"/>
            <a:chOff x="384" y="2976"/>
            <a:chExt cx="5305" cy="528"/>
          </a:xfrm>
        </p:grpSpPr>
        <p:sp>
          <p:nvSpPr>
            <p:cNvPr id="61447" name="Rectangle 29"/>
            <p:cNvSpPr>
              <a:spLocks noChangeArrowheads="1"/>
            </p:cNvSpPr>
            <p:nvPr/>
          </p:nvSpPr>
          <p:spPr bwMode="auto">
            <a:xfrm>
              <a:off x="1634" y="3322"/>
              <a:ext cx="417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675">
                  <a:solidFill>
                    <a:srgbClr val="000000"/>
                  </a:solidFill>
                  <a:ea typeface="宋体" panose="02010600030101010101" pitchFamily="2" charset="-122"/>
                </a:rPr>
                <a:t>1111</a:t>
              </a:r>
            </a:p>
          </p:txBody>
        </p:sp>
        <p:sp>
          <p:nvSpPr>
            <p:cNvPr id="61448" name="Rectangle 30"/>
            <p:cNvSpPr>
              <a:spLocks noChangeArrowheads="1"/>
            </p:cNvSpPr>
            <p:nvPr/>
          </p:nvSpPr>
          <p:spPr bwMode="auto">
            <a:xfrm>
              <a:off x="1009" y="3322"/>
              <a:ext cx="417" cy="1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675">
                  <a:solidFill>
                    <a:srgbClr val="000000"/>
                  </a:solidFill>
                  <a:ea typeface="宋体" panose="02010600030101010101" pitchFamily="2" charset="-122"/>
                </a:rPr>
                <a:t>1100</a:t>
              </a:r>
            </a:p>
          </p:txBody>
        </p:sp>
        <p:sp>
          <p:nvSpPr>
            <p:cNvPr id="61449" name="Rectangle 31"/>
            <p:cNvSpPr>
              <a:spLocks noChangeArrowheads="1"/>
            </p:cNvSpPr>
            <p:nvPr/>
          </p:nvSpPr>
          <p:spPr bwMode="auto">
            <a:xfrm>
              <a:off x="384" y="3322"/>
              <a:ext cx="417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675">
                  <a:solidFill>
                    <a:srgbClr val="000000"/>
                  </a:solidFill>
                  <a:ea typeface="宋体" panose="02010600030101010101" pitchFamily="2" charset="-122"/>
                </a:rPr>
                <a:t>0001</a:t>
              </a:r>
            </a:p>
          </p:txBody>
        </p:sp>
        <p:sp>
          <p:nvSpPr>
            <p:cNvPr id="61450" name="Line 32"/>
            <p:cNvSpPr>
              <a:spLocks noChangeShapeType="1"/>
            </p:cNvSpPr>
            <p:nvPr/>
          </p:nvSpPr>
          <p:spPr bwMode="auto">
            <a:xfrm>
              <a:off x="697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51" name="Line 33"/>
            <p:cNvSpPr>
              <a:spLocks noChangeShapeType="1"/>
            </p:cNvSpPr>
            <p:nvPr/>
          </p:nvSpPr>
          <p:spPr bwMode="auto">
            <a:xfrm>
              <a:off x="384" y="3148"/>
              <a:ext cx="0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52" name="Line 34"/>
            <p:cNvSpPr>
              <a:spLocks noChangeShapeType="1"/>
            </p:cNvSpPr>
            <p:nvPr/>
          </p:nvSpPr>
          <p:spPr bwMode="auto">
            <a:xfrm>
              <a:off x="592" y="3148"/>
              <a:ext cx="0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53" name="Line 35"/>
            <p:cNvSpPr>
              <a:spLocks noChangeShapeType="1"/>
            </p:cNvSpPr>
            <p:nvPr/>
          </p:nvSpPr>
          <p:spPr bwMode="auto">
            <a:xfrm>
              <a:off x="488" y="3148"/>
              <a:ext cx="0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54" name="Line 36"/>
            <p:cNvSpPr>
              <a:spLocks noChangeShapeType="1"/>
            </p:cNvSpPr>
            <p:nvPr/>
          </p:nvSpPr>
          <p:spPr bwMode="auto">
            <a:xfrm>
              <a:off x="1009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55" name="Line 37"/>
            <p:cNvSpPr>
              <a:spLocks noChangeShapeType="1"/>
            </p:cNvSpPr>
            <p:nvPr/>
          </p:nvSpPr>
          <p:spPr bwMode="auto">
            <a:xfrm>
              <a:off x="1113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56" name="Line 38"/>
            <p:cNvSpPr>
              <a:spLocks noChangeShapeType="1"/>
            </p:cNvSpPr>
            <p:nvPr/>
          </p:nvSpPr>
          <p:spPr bwMode="auto">
            <a:xfrm>
              <a:off x="1218" y="3148"/>
              <a:ext cx="0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57" name="Line 39"/>
            <p:cNvSpPr>
              <a:spLocks noChangeShapeType="1"/>
            </p:cNvSpPr>
            <p:nvPr/>
          </p:nvSpPr>
          <p:spPr bwMode="auto">
            <a:xfrm>
              <a:off x="1322" y="3148"/>
              <a:ext cx="0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58" name="Line 40"/>
            <p:cNvSpPr>
              <a:spLocks noChangeShapeType="1"/>
            </p:cNvSpPr>
            <p:nvPr/>
          </p:nvSpPr>
          <p:spPr bwMode="auto">
            <a:xfrm>
              <a:off x="1634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59" name="Line 41"/>
            <p:cNvSpPr>
              <a:spLocks noChangeShapeType="1"/>
            </p:cNvSpPr>
            <p:nvPr/>
          </p:nvSpPr>
          <p:spPr bwMode="auto">
            <a:xfrm>
              <a:off x="1843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60" name="Line 42"/>
            <p:cNvSpPr>
              <a:spLocks noChangeShapeType="1"/>
            </p:cNvSpPr>
            <p:nvPr/>
          </p:nvSpPr>
          <p:spPr bwMode="auto">
            <a:xfrm>
              <a:off x="1739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61" name="Line 43"/>
            <p:cNvSpPr>
              <a:spLocks noChangeShapeType="1"/>
            </p:cNvSpPr>
            <p:nvPr/>
          </p:nvSpPr>
          <p:spPr bwMode="auto">
            <a:xfrm>
              <a:off x="1947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62" name="Rectangle 44"/>
            <p:cNvSpPr>
              <a:spLocks noChangeArrowheads="1"/>
            </p:cNvSpPr>
            <p:nvPr/>
          </p:nvSpPr>
          <p:spPr bwMode="auto">
            <a:xfrm>
              <a:off x="3504" y="3322"/>
              <a:ext cx="417" cy="1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675">
                  <a:solidFill>
                    <a:srgbClr val="000000"/>
                  </a:solidFill>
                  <a:ea typeface="宋体" panose="02010600030101010101" pitchFamily="2" charset="-122"/>
                </a:rPr>
                <a:t>0011</a:t>
              </a:r>
            </a:p>
          </p:txBody>
        </p:sp>
        <p:sp>
          <p:nvSpPr>
            <p:cNvPr id="61463" name="Rectangle 45"/>
            <p:cNvSpPr>
              <a:spLocks noChangeArrowheads="1"/>
            </p:cNvSpPr>
            <p:nvPr/>
          </p:nvSpPr>
          <p:spPr bwMode="auto">
            <a:xfrm>
              <a:off x="2847" y="3312"/>
              <a:ext cx="417" cy="1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675">
                  <a:solidFill>
                    <a:srgbClr val="000000"/>
                  </a:solidFill>
                  <a:ea typeface="宋体" panose="02010600030101010101" pitchFamily="2" charset="-122"/>
                </a:rPr>
                <a:t>0111</a:t>
              </a:r>
            </a:p>
          </p:txBody>
        </p:sp>
        <p:sp>
          <p:nvSpPr>
            <p:cNvPr id="61464" name="Rectangle 46"/>
            <p:cNvSpPr>
              <a:spLocks noChangeArrowheads="1"/>
            </p:cNvSpPr>
            <p:nvPr/>
          </p:nvSpPr>
          <p:spPr bwMode="auto">
            <a:xfrm>
              <a:off x="2260" y="3322"/>
              <a:ext cx="416" cy="1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675">
                  <a:solidFill>
                    <a:srgbClr val="000000"/>
                  </a:solidFill>
                  <a:ea typeface="宋体" panose="02010600030101010101" pitchFamily="2" charset="-122"/>
                </a:rPr>
                <a:t>1011</a:t>
              </a:r>
            </a:p>
          </p:txBody>
        </p:sp>
        <p:sp>
          <p:nvSpPr>
            <p:cNvPr id="61465" name="Line 47"/>
            <p:cNvSpPr>
              <a:spLocks noChangeShapeType="1"/>
            </p:cNvSpPr>
            <p:nvPr/>
          </p:nvSpPr>
          <p:spPr bwMode="auto">
            <a:xfrm>
              <a:off x="2572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66" name="Line 48"/>
            <p:cNvSpPr>
              <a:spLocks noChangeShapeType="1"/>
            </p:cNvSpPr>
            <p:nvPr/>
          </p:nvSpPr>
          <p:spPr bwMode="auto">
            <a:xfrm>
              <a:off x="2260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67" name="Line 49"/>
            <p:cNvSpPr>
              <a:spLocks noChangeShapeType="1"/>
            </p:cNvSpPr>
            <p:nvPr/>
          </p:nvSpPr>
          <p:spPr bwMode="auto">
            <a:xfrm>
              <a:off x="2468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68" name="Line 50"/>
            <p:cNvSpPr>
              <a:spLocks noChangeShapeType="1"/>
            </p:cNvSpPr>
            <p:nvPr/>
          </p:nvSpPr>
          <p:spPr bwMode="auto">
            <a:xfrm>
              <a:off x="2364" y="3148"/>
              <a:ext cx="0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69" name="Line 51"/>
            <p:cNvSpPr>
              <a:spLocks noChangeShapeType="1"/>
            </p:cNvSpPr>
            <p:nvPr/>
          </p:nvSpPr>
          <p:spPr bwMode="auto">
            <a:xfrm>
              <a:off x="3197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70" name="Line 52"/>
            <p:cNvSpPr>
              <a:spLocks noChangeShapeType="1"/>
            </p:cNvSpPr>
            <p:nvPr/>
          </p:nvSpPr>
          <p:spPr bwMode="auto">
            <a:xfrm>
              <a:off x="3093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71" name="Line 53"/>
            <p:cNvSpPr>
              <a:spLocks noChangeShapeType="1"/>
            </p:cNvSpPr>
            <p:nvPr/>
          </p:nvSpPr>
          <p:spPr bwMode="auto">
            <a:xfrm>
              <a:off x="2989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72" name="Line 54"/>
            <p:cNvSpPr>
              <a:spLocks noChangeShapeType="1"/>
            </p:cNvSpPr>
            <p:nvPr/>
          </p:nvSpPr>
          <p:spPr bwMode="auto">
            <a:xfrm>
              <a:off x="2885" y="3148"/>
              <a:ext cx="0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73" name="Line 55"/>
            <p:cNvSpPr>
              <a:spLocks noChangeShapeType="1"/>
            </p:cNvSpPr>
            <p:nvPr/>
          </p:nvSpPr>
          <p:spPr bwMode="auto">
            <a:xfrm>
              <a:off x="3510" y="3148"/>
              <a:ext cx="0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74" name="Line 56"/>
            <p:cNvSpPr>
              <a:spLocks noChangeShapeType="1"/>
            </p:cNvSpPr>
            <p:nvPr/>
          </p:nvSpPr>
          <p:spPr bwMode="auto">
            <a:xfrm>
              <a:off x="3718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75" name="Line 57"/>
            <p:cNvSpPr>
              <a:spLocks noChangeShapeType="1"/>
            </p:cNvSpPr>
            <p:nvPr/>
          </p:nvSpPr>
          <p:spPr bwMode="auto">
            <a:xfrm>
              <a:off x="3614" y="3148"/>
              <a:ext cx="0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76" name="Line 58"/>
            <p:cNvSpPr>
              <a:spLocks noChangeShapeType="1"/>
            </p:cNvSpPr>
            <p:nvPr/>
          </p:nvSpPr>
          <p:spPr bwMode="auto">
            <a:xfrm>
              <a:off x="3822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77" name="Rectangle 59"/>
            <p:cNvSpPr>
              <a:spLocks noChangeArrowheads="1"/>
            </p:cNvSpPr>
            <p:nvPr/>
          </p:nvSpPr>
          <p:spPr bwMode="auto">
            <a:xfrm>
              <a:off x="4135" y="3322"/>
              <a:ext cx="417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675">
                  <a:solidFill>
                    <a:srgbClr val="000000"/>
                  </a:solidFill>
                  <a:ea typeface="宋体" panose="02010600030101010101" pitchFamily="2" charset="-122"/>
                </a:rPr>
                <a:t>0011</a:t>
              </a:r>
            </a:p>
          </p:txBody>
        </p:sp>
        <p:sp>
          <p:nvSpPr>
            <p:cNvPr id="61478" name="Line 60"/>
            <p:cNvSpPr>
              <a:spLocks noChangeShapeType="1"/>
            </p:cNvSpPr>
            <p:nvPr/>
          </p:nvSpPr>
          <p:spPr bwMode="auto">
            <a:xfrm>
              <a:off x="4135" y="3148"/>
              <a:ext cx="0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79" name="Line 61"/>
            <p:cNvSpPr>
              <a:spLocks noChangeShapeType="1"/>
            </p:cNvSpPr>
            <p:nvPr/>
          </p:nvSpPr>
          <p:spPr bwMode="auto">
            <a:xfrm>
              <a:off x="4343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80" name="Line 62"/>
            <p:cNvSpPr>
              <a:spLocks noChangeShapeType="1"/>
            </p:cNvSpPr>
            <p:nvPr/>
          </p:nvSpPr>
          <p:spPr bwMode="auto">
            <a:xfrm>
              <a:off x="4239" y="3148"/>
              <a:ext cx="0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81" name="Line 63"/>
            <p:cNvSpPr>
              <a:spLocks noChangeShapeType="1"/>
            </p:cNvSpPr>
            <p:nvPr/>
          </p:nvSpPr>
          <p:spPr bwMode="auto">
            <a:xfrm>
              <a:off x="4448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82" name="Line 64"/>
            <p:cNvSpPr>
              <a:spLocks noChangeShapeType="1"/>
            </p:cNvSpPr>
            <p:nvPr/>
          </p:nvSpPr>
          <p:spPr bwMode="auto">
            <a:xfrm>
              <a:off x="384" y="3322"/>
              <a:ext cx="4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83" name="Rectangle 68"/>
            <p:cNvSpPr>
              <a:spLocks noChangeArrowheads="1"/>
            </p:cNvSpPr>
            <p:nvPr/>
          </p:nvSpPr>
          <p:spPr bwMode="auto">
            <a:xfrm>
              <a:off x="4873" y="3168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宋体" panose="02010600030101010101" pitchFamily="2" charset="-122"/>
                </a:rPr>
                <a:t>After quantizing </a:t>
              </a:r>
            </a:p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宋体" panose="02010600030101010101" pitchFamily="2" charset="-122"/>
                </a:rPr>
                <a:t>and encoding</a:t>
              </a:r>
              <a:endParaRPr lang="zh-CN" altLang="en-US" sz="12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562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zh-CN" altLang="en-US" dirty="0"/>
              <a:t>信道的极限容量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45145" y="1085082"/>
            <a:ext cx="8053711" cy="316500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779527" y="1247003"/>
            <a:ext cx="5654545" cy="1264401"/>
            <a:chOff x="490636" y="1498303"/>
            <a:chExt cx="8839846" cy="1976659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 rot="-5400000">
              <a:off x="4592787" y="806591"/>
              <a:ext cx="395287" cy="4399227"/>
            </a:xfrm>
            <a:prstGeom prst="can">
              <a:avLst>
                <a:gd name="adj" fmla="val 66775"/>
              </a:avLst>
            </a:prstGeom>
            <a:gradFill rotWithShape="1">
              <a:gsLst>
                <a:gs pos="0">
                  <a:srgbClr val="00B050"/>
                </a:gs>
                <a:gs pos="50000">
                  <a:schemeClr val="bg1"/>
                </a:gs>
                <a:gs pos="100000">
                  <a:srgbClr val="0099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693887" y="2214835"/>
              <a:ext cx="1668198" cy="658812"/>
            </a:xfrm>
            <a:custGeom>
              <a:avLst/>
              <a:gdLst>
                <a:gd name="T0" fmla="*/ 0 w 1056"/>
                <a:gd name="T1" fmla="*/ 480 h 480"/>
                <a:gd name="T2" fmla="*/ 144 w 1056"/>
                <a:gd name="T3" fmla="*/ 480 h 480"/>
                <a:gd name="T4" fmla="*/ 144 w 1056"/>
                <a:gd name="T5" fmla="*/ 0 h 480"/>
                <a:gd name="T6" fmla="*/ 384 w 1056"/>
                <a:gd name="T7" fmla="*/ 0 h 480"/>
                <a:gd name="T8" fmla="*/ 384 w 1056"/>
                <a:gd name="T9" fmla="*/ 480 h 480"/>
                <a:gd name="T10" fmla="*/ 624 w 1056"/>
                <a:gd name="T11" fmla="*/ 480 h 480"/>
                <a:gd name="T12" fmla="*/ 624 w 1056"/>
                <a:gd name="T13" fmla="*/ 0 h 480"/>
                <a:gd name="T14" fmla="*/ 864 w 1056"/>
                <a:gd name="T15" fmla="*/ 0 h 480"/>
                <a:gd name="T16" fmla="*/ 864 w 1056"/>
                <a:gd name="T17" fmla="*/ 480 h 480"/>
                <a:gd name="T18" fmla="*/ 1056 w 1056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93887" y="3005410"/>
              <a:ext cx="212394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292727" y="2214835"/>
              <a:ext cx="1669918" cy="658812"/>
            </a:xfrm>
            <a:custGeom>
              <a:avLst/>
              <a:gdLst>
                <a:gd name="T0" fmla="*/ 0 w 1056"/>
                <a:gd name="T1" fmla="*/ 480 h 480"/>
                <a:gd name="T2" fmla="*/ 144 w 1056"/>
                <a:gd name="T3" fmla="*/ 480 h 480"/>
                <a:gd name="T4" fmla="*/ 144 w 1056"/>
                <a:gd name="T5" fmla="*/ 0 h 480"/>
                <a:gd name="T6" fmla="*/ 384 w 1056"/>
                <a:gd name="T7" fmla="*/ 0 h 480"/>
                <a:gd name="T8" fmla="*/ 384 w 1056"/>
                <a:gd name="T9" fmla="*/ 480 h 480"/>
                <a:gd name="T10" fmla="*/ 624 w 1056"/>
                <a:gd name="T11" fmla="*/ 480 h 480"/>
                <a:gd name="T12" fmla="*/ 624 w 1056"/>
                <a:gd name="T13" fmla="*/ 0 h 480"/>
                <a:gd name="T14" fmla="*/ 864 w 1056"/>
                <a:gd name="T15" fmla="*/ 0 h 480"/>
                <a:gd name="T16" fmla="*/ 864 w 1056"/>
                <a:gd name="T17" fmla="*/ 480 h 480"/>
                <a:gd name="T18" fmla="*/ 1056 w 1056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28575" cap="flat" cmpd="sng">
              <a:solidFill>
                <a:srgbClr val="CC00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6990045" y="3005410"/>
              <a:ext cx="2340437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308206" y="2251348"/>
              <a:ext cx="1620044" cy="633413"/>
            </a:xfrm>
            <a:custGeom>
              <a:avLst/>
              <a:gdLst>
                <a:gd name="T0" fmla="*/ 0 w 1026"/>
                <a:gd name="T1" fmla="*/ 447 h 461"/>
                <a:gd name="T2" fmla="*/ 57 w 1026"/>
                <a:gd name="T3" fmla="*/ 459 h 461"/>
                <a:gd name="T4" fmla="*/ 78 w 1026"/>
                <a:gd name="T5" fmla="*/ 456 h 461"/>
                <a:gd name="T6" fmla="*/ 105 w 1026"/>
                <a:gd name="T7" fmla="*/ 444 h 461"/>
                <a:gd name="T8" fmla="*/ 153 w 1026"/>
                <a:gd name="T9" fmla="*/ 444 h 461"/>
                <a:gd name="T10" fmla="*/ 177 w 1026"/>
                <a:gd name="T11" fmla="*/ 354 h 461"/>
                <a:gd name="T12" fmla="*/ 180 w 1026"/>
                <a:gd name="T13" fmla="*/ 258 h 461"/>
                <a:gd name="T14" fmla="*/ 183 w 1026"/>
                <a:gd name="T15" fmla="*/ 246 h 461"/>
                <a:gd name="T16" fmla="*/ 189 w 1026"/>
                <a:gd name="T17" fmla="*/ 207 h 461"/>
                <a:gd name="T18" fmla="*/ 198 w 1026"/>
                <a:gd name="T19" fmla="*/ 180 h 461"/>
                <a:gd name="T20" fmla="*/ 213 w 1026"/>
                <a:gd name="T21" fmla="*/ 96 h 461"/>
                <a:gd name="T22" fmla="*/ 228 w 1026"/>
                <a:gd name="T23" fmla="*/ 18 h 461"/>
                <a:gd name="T24" fmla="*/ 252 w 1026"/>
                <a:gd name="T25" fmla="*/ 3 h 461"/>
                <a:gd name="T26" fmla="*/ 261 w 1026"/>
                <a:gd name="T27" fmla="*/ 0 h 461"/>
                <a:gd name="T28" fmla="*/ 321 w 1026"/>
                <a:gd name="T29" fmla="*/ 27 h 461"/>
                <a:gd name="T30" fmla="*/ 363 w 1026"/>
                <a:gd name="T31" fmla="*/ 27 h 461"/>
                <a:gd name="T32" fmla="*/ 387 w 1026"/>
                <a:gd name="T33" fmla="*/ 81 h 461"/>
                <a:gd name="T34" fmla="*/ 399 w 1026"/>
                <a:gd name="T35" fmla="*/ 222 h 461"/>
                <a:gd name="T36" fmla="*/ 417 w 1026"/>
                <a:gd name="T37" fmla="*/ 366 h 461"/>
                <a:gd name="T38" fmla="*/ 450 w 1026"/>
                <a:gd name="T39" fmla="*/ 417 h 461"/>
                <a:gd name="T40" fmla="*/ 504 w 1026"/>
                <a:gd name="T41" fmla="*/ 444 h 461"/>
                <a:gd name="T42" fmla="*/ 540 w 1026"/>
                <a:gd name="T43" fmla="*/ 450 h 461"/>
                <a:gd name="T44" fmla="*/ 558 w 1026"/>
                <a:gd name="T45" fmla="*/ 444 h 461"/>
                <a:gd name="T46" fmla="*/ 615 w 1026"/>
                <a:gd name="T47" fmla="*/ 459 h 461"/>
                <a:gd name="T48" fmla="*/ 639 w 1026"/>
                <a:gd name="T49" fmla="*/ 450 h 461"/>
                <a:gd name="T50" fmla="*/ 642 w 1026"/>
                <a:gd name="T51" fmla="*/ 432 h 461"/>
                <a:gd name="T52" fmla="*/ 654 w 1026"/>
                <a:gd name="T53" fmla="*/ 405 h 461"/>
                <a:gd name="T54" fmla="*/ 672 w 1026"/>
                <a:gd name="T55" fmla="*/ 315 h 461"/>
                <a:gd name="T56" fmla="*/ 690 w 1026"/>
                <a:gd name="T57" fmla="*/ 171 h 461"/>
                <a:gd name="T58" fmla="*/ 711 w 1026"/>
                <a:gd name="T59" fmla="*/ 81 h 461"/>
                <a:gd name="T60" fmla="*/ 741 w 1026"/>
                <a:gd name="T61" fmla="*/ 24 h 461"/>
                <a:gd name="T62" fmla="*/ 804 w 1026"/>
                <a:gd name="T63" fmla="*/ 45 h 461"/>
                <a:gd name="T64" fmla="*/ 831 w 1026"/>
                <a:gd name="T65" fmla="*/ 66 h 461"/>
                <a:gd name="T66" fmla="*/ 867 w 1026"/>
                <a:gd name="T67" fmla="*/ 69 h 461"/>
                <a:gd name="T68" fmla="*/ 870 w 1026"/>
                <a:gd name="T69" fmla="*/ 84 h 461"/>
                <a:gd name="T70" fmla="*/ 879 w 1026"/>
                <a:gd name="T71" fmla="*/ 135 h 461"/>
                <a:gd name="T72" fmla="*/ 901 w 1026"/>
                <a:gd name="T73" fmla="*/ 267 h 461"/>
                <a:gd name="T74" fmla="*/ 924 w 1026"/>
                <a:gd name="T75" fmla="*/ 363 h 461"/>
                <a:gd name="T76" fmla="*/ 963 w 1026"/>
                <a:gd name="T77" fmla="*/ 432 h 461"/>
                <a:gd name="T78" fmla="*/ 1026 w 1026"/>
                <a:gd name="T79" fmla="*/ 453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26" h="461">
                  <a:moveTo>
                    <a:pt x="0" y="447"/>
                  </a:moveTo>
                  <a:cubicBezTo>
                    <a:pt x="9" y="449"/>
                    <a:pt x="44" y="457"/>
                    <a:pt x="57" y="459"/>
                  </a:cubicBezTo>
                  <a:cubicBezTo>
                    <a:pt x="64" y="461"/>
                    <a:pt x="71" y="457"/>
                    <a:pt x="78" y="456"/>
                  </a:cubicBezTo>
                  <a:cubicBezTo>
                    <a:pt x="88" y="453"/>
                    <a:pt x="95" y="447"/>
                    <a:pt x="105" y="444"/>
                  </a:cubicBezTo>
                  <a:cubicBezTo>
                    <a:pt x="121" y="445"/>
                    <a:pt x="142" y="455"/>
                    <a:pt x="153" y="444"/>
                  </a:cubicBezTo>
                  <a:cubicBezTo>
                    <a:pt x="163" y="434"/>
                    <a:pt x="174" y="371"/>
                    <a:pt x="177" y="354"/>
                  </a:cubicBezTo>
                  <a:cubicBezTo>
                    <a:pt x="178" y="322"/>
                    <a:pt x="178" y="290"/>
                    <a:pt x="180" y="258"/>
                  </a:cubicBezTo>
                  <a:cubicBezTo>
                    <a:pt x="180" y="254"/>
                    <a:pt x="182" y="250"/>
                    <a:pt x="183" y="246"/>
                  </a:cubicBezTo>
                  <a:cubicBezTo>
                    <a:pt x="187" y="221"/>
                    <a:pt x="184" y="225"/>
                    <a:pt x="189" y="207"/>
                  </a:cubicBezTo>
                  <a:cubicBezTo>
                    <a:pt x="192" y="198"/>
                    <a:pt x="198" y="180"/>
                    <a:pt x="198" y="180"/>
                  </a:cubicBezTo>
                  <a:cubicBezTo>
                    <a:pt x="200" y="148"/>
                    <a:pt x="206" y="126"/>
                    <a:pt x="213" y="96"/>
                  </a:cubicBezTo>
                  <a:cubicBezTo>
                    <a:pt x="215" y="75"/>
                    <a:pt x="214" y="38"/>
                    <a:pt x="228" y="18"/>
                  </a:cubicBezTo>
                  <a:cubicBezTo>
                    <a:pt x="238" y="4"/>
                    <a:pt x="231" y="10"/>
                    <a:pt x="252" y="3"/>
                  </a:cubicBezTo>
                  <a:cubicBezTo>
                    <a:pt x="255" y="2"/>
                    <a:pt x="261" y="0"/>
                    <a:pt x="261" y="0"/>
                  </a:cubicBezTo>
                  <a:cubicBezTo>
                    <a:pt x="284" y="11"/>
                    <a:pt x="295" y="23"/>
                    <a:pt x="321" y="27"/>
                  </a:cubicBezTo>
                  <a:cubicBezTo>
                    <a:pt x="335" y="26"/>
                    <a:pt x="355" y="16"/>
                    <a:pt x="363" y="27"/>
                  </a:cubicBezTo>
                  <a:cubicBezTo>
                    <a:pt x="374" y="42"/>
                    <a:pt x="376" y="65"/>
                    <a:pt x="387" y="81"/>
                  </a:cubicBezTo>
                  <a:cubicBezTo>
                    <a:pt x="389" y="141"/>
                    <a:pt x="399" y="159"/>
                    <a:pt x="399" y="222"/>
                  </a:cubicBezTo>
                  <a:cubicBezTo>
                    <a:pt x="401" y="267"/>
                    <a:pt x="413" y="321"/>
                    <a:pt x="417" y="366"/>
                  </a:cubicBezTo>
                  <a:cubicBezTo>
                    <a:pt x="425" y="397"/>
                    <a:pt x="436" y="404"/>
                    <a:pt x="450" y="417"/>
                  </a:cubicBezTo>
                  <a:cubicBezTo>
                    <a:pt x="462" y="435"/>
                    <a:pt x="483" y="440"/>
                    <a:pt x="504" y="444"/>
                  </a:cubicBezTo>
                  <a:cubicBezTo>
                    <a:pt x="518" y="453"/>
                    <a:pt x="522" y="454"/>
                    <a:pt x="540" y="450"/>
                  </a:cubicBezTo>
                  <a:cubicBezTo>
                    <a:pt x="546" y="448"/>
                    <a:pt x="558" y="444"/>
                    <a:pt x="558" y="444"/>
                  </a:cubicBezTo>
                  <a:cubicBezTo>
                    <a:pt x="570" y="445"/>
                    <a:pt x="602" y="458"/>
                    <a:pt x="615" y="459"/>
                  </a:cubicBezTo>
                  <a:cubicBezTo>
                    <a:pt x="622" y="454"/>
                    <a:pt x="633" y="456"/>
                    <a:pt x="639" y="450"/>
                  </a:cubicBezTo>
                  <a:cubicBezTo>
                    <a:pt x="643" y="445"/>
                    <a:pt x="641" y="438"/>
                    <a:pt x="642" y="432"/>
                  </a:cubicBezTo>
                  <a:cubicBezTo>
                    <a:pt x="644" y="422"/>
                    <a:pt x="651" y="415"/>
                    <a:pt x="654" y="405"/>
                  </a:cubicBezTo>
                  <a:cubicBezTo>
                    <a:pt x="658" y="327"/>
                    <a:pt x="656" y="363"/>
                    <a:pt x="672" y="315"/>
                  </a:cubicBezTo>
                  <a:cubicBezTo>
                    <a:pt x="677" y="266"/>
                    <a:pt x="678" y="219"/>
                    <a:pt x="690" y="171"/>
                  </a:cubicBezTo>
                  <a:cubicBezTo>
                    <a:pt x="693" y="134"/>
                    <a:pt x="700" y="113"/>
                    <a:pt x="711" y="81"/>
                  </a:cubicBezTo>
                  <a:cubicBezTo>
                    <a:pt x="714" y="53"/>
                    <a:pt x="712" y="34"/>
                    <a:pt x="741" y="24"/>
                  </a:cubicBezTo>
                  <a:cubicBezTo>
                    <a:pt x="783" y="28"/>
                    <a:pt x="771" y="37"/>
                    <a:pt x="804" y="45"/>
                  </a:cubicBezTo>
                  <a:cubicBezTo>
                    <a:pt x="815" y="52"/>
                    <a:pt x="843" y="54"/>
                    <a:pt x="831" y="66"/>
                  </a:cubicBezTo>
                  <a:cubicBezTo>
                    <a:pt x="842" y="64"/>
                    <a:pt x="856" y="62"/>
                    <a:pt x="867" y="69"/>
                  </a:cubicBezTo>
                  <a:cubicBezTo>
                    <a:pt x="871" y="72"/>
                    <a:pt x="868" y="79"/>
                    <a:pt x="870" y="84"/>
                  </a:cubicBezTo>
                  <a:cubicBezTo>
                    <a:pt x="873" y="91"/>
                    <a:pt x="875" y="129"/>
                    <a:pt x="879" y="135"/>
                  </a:cubicBezTo>
                  <a:cubicBezTo>
                    <a:pt x="884" y="165"/>
                    <a:pt x="893" y="229"/>
                    <a:pt x="901" y="267"/>
                  </a:cubicBezTo>
                  <a:cubicBezTo>
                    <a:pt x="909" y="305"/>
                    <a:pt x="914" y="335"/>
                    <a:pt x="924" y="363"/>
                  </a:cubicBezTo>
                  <a:cubicBezTo>
                    <a:pt x="934" y="391"/>
                    <a:pt x="946" y="417"/>
                    <a:pt x="963" y="432"/>
                  </a:cubicBezTo>
                  <a:cubicBezTo>
                    <a:pt x="980" y="447"/>
                    <a:pt x="1013" y="449"/>
                    <a:pt x="1026" y="453"/>
                  </a:cubicBezTo>
                </a:path>
              </a:pathLst>
            </a:custGeom>
            <a:noFill/>
            <a:ln w="5715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41325" y="2089438"/>
              <a:ext cx="4137909" cy="721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实际的信道</a:t>
              </a:r>
            </a:p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（带宽受限、有噪声、干扰和失真）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747101" y="3027636"/>
              <a:ext cx="1732149" cy="433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发送信号波形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7116551" y="3041925"/>
              <a:ext cx="2084388" cy="433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12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接收信号波形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90636" y="1498303"/>
              <a:ext cx="2854837" cy="5677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有失真，但</a:t>
              </a:r>
              <a:r>
                <a:rPr lang="zh-CN" altLang="en-US" sz="16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可识别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724322" y="2825609"/>
            <a:ext cx="5709269" cy="1282060"/>
            <a:chOff x="404333" y="3837509"/>
            <a:chExt cx="8925396" cy="2004266"/>
          </a:xfrm>
        </p:grpSpPr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627584" y="4409850"/>
              <a:ext cx="8702145" cy="1431925"/>
              <a:chOff x="343" y="2904"/>
              <a:chExt cx="5060" cy="902"/>
            </a:xfrm>
          </p:grpSpPr>
          <p:sp>
            <p:nvSpPr>
              <p:cNvPr id="20" name="AutoShape 13"/>
              <p:cNvSpPr>
                <a:spLocks noChangeArrowheads="1"/>
              </p:cNvSpPr>
              <p:nvPr/>
            </p:nvSpPr>
            <p:spPr bwMode="auto">
              <a:xfrm rot="-5400000">
                <a:off x="2600" y="2210"/>
                <a:ext cx="250" cy="2558"/>
              </a:xfrm>
              <a:prstGeom prst="can">
                <a:avLst>
                  <a:gd name="adj" fmla="val 66508"/>
                </a:avLst>
              </a:prstGeom>
              <a:gradFill rotWithShape="1">
                <a:gsLst>
                  <a:gs pos="0">
                    <a:srgbClr val="00B050"/>
                  </a:gs>
                  <a:gs pos="50000">
                    <a:schemeClr val="bg1"/>
                  </a:gs>
                  <a:gs pos="100000">
                    <a:srgbClr val="0099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343" y="2991"/>
                <a:ext cx="970" cy="415"/>
              </a:xfrm>
              <a:custGeom>
                <a:avLst/>
                <a:gdLst>
                  <a:gd name="T0" fmla="*/ 0 w 1056"/>
                  <a:gd name="T1" fmla="*/ 480 h 480"/>
                  <a:gd name="T2" fmla="*/ 144 w 1056"/>
                  <a:gd name="T3" fmla="*/ 480 h 480"/>
                  <a:gd name="T4" fmla="*/ 144 w 1056"/>
                  <a:gd name="T5" fmla="*/ 0 h 480"/>
                  <a:gd name="T6" fmla="*/ 384 w 1056"/>
                  <a:gd name="T7" fmla="*/ 0 h 480"/>
                  <a:gd name="T8" fmla="*/ 384 w 1056"/>
                  <a:gd name="T9" fmla="*/ 480 h 480"/>
                  <a:gd name="T10" fmla="*/ 624 w 1056"/>
                  <a:gd name="T11" fmla="*/ 480 h 480"/>
                  <a:gd name="T12" fmla="*/ 624 w 1056"/>
                  <a:gd name="T13" fmla="*/ 0 h 480"/>
                  <a:gd name="T14" fmla="*/ 864 w 1056"/>
                  <a:gd name="T15" fmla="*/ 0 h 480"/>
                  <a:gd name="T16" fmla="*/ 864 w 1056"/>
                  <a:gd name="T17" fmla="*/ 480 h 480"/>
                  <a:gd name="T18" fmla="*/ 1056 w 1056"/>
                  <a:gd name="T19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6" h="480">
                    <a:moveTo>
                      <a:pt x="0" y="480"/>
                    </a:moveTo>
                    <a:lnTo>
                      <a:pt x="144" y="480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480"/>
                    </a:lnTo>
                    <a:lnTo>
                      <a:pt x="624" y="480"/>
                    </a:lnTo>
                    <a:lnTo>
                      <a:pt x="624" y="0"/>
                    </a:lnTo>
                    <a:lnTo>
                      <a:pt x="864" y="0"/>
                    </a:lnTo>
                    <a:lnTo>
                      <a:pt x="864" y="480"/>
                    </a:lnTo>
                    <a:lnTo>
                      <a:pt x="1056" y="480"/>
                    </a:lnTo>
                  </a:path>
                </a:pathLst>
              </a:custGeom>
              <a:noFill/>
              <a:ln w="38100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>
                <a:off x="343" y="3489"/>
                <a:ext cx="1235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/>
            </p:nvSpPr>
            <p:spPr bwMode="auto">
              <a:xfrm>
                <a:off x="4180" y="2991"/>
                <a:ext cx="971" cy="415"/>
              </a:xfrm>
              <a:custGeom>
                <a:avLst/>
                <a:gdLst>
                  <a:gd name="T0" fmla="*/ 0 w 1056"/>
                  <a:gd name="T1" fmla="*/ 480 h 480"/>
                  <a:gd name="T2" fmla="*/ 144 w 1056"/>
                  <a:gd name="T3" fmla="*/ 480 h 480"/>
                  <a:gd name="T4" fmla="*/ 144 w 1056"/>
                  <a:gd name="T5" fmla="*/ 0 h 480"/>
                  <a:gd name="T6" fmla="*/ 384 w 1056"/>
                  <a:gd name="T7" fmla="*/ 0 h 480"/>
                  <a:gd name="T8" fmla="*/ 384 w 1056"/>
                  <a:gd name="T9" fmla="*/ 480 h 480"/>
                  <a:gd name="T10" fmla="*/ 624 w 1056"/>
                  <a:gd name="T11" fmla="*/ 480 h 480"/>
                  <a:gd name="T12" fmla="*/ 624 w 1056"/>
                  <a:gd name="T13" fmla="*/ 0 h 480"/>
                  <a:gd name="T14" fmla="*/ 864 w 1056"/>
                  <a:gd name="T15" fmla="*/ 0 h 480"/>
                  <a:gd name="T16" fmla="*/ 864 w 1056"/>
                  <a:gd name="T17" fmla="*/ 480 h 480"/>
                  <a:gd name="T18" fmla="*/ 1056 w 1056"/>
                  <a:gd name="T19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6" h="480">
                    <a:moveTo>
                      <a:pt x="0" y="480"/>
                    </a:moveTo>
                    <a:lnTo>
                      <a:pt x="144" y="480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480"/>
                    </a:lnTo>
                    <a:lnTo>
                      <a:pt x="624" y="480"/>
                    </a:lnTo>
                    <a:lnTo>
                      <a:pt x="624" y="0"/>
                    </a:lnTo>
                    <a:lnTo>
                      <a:pt x="864" y="0"/>
                    </a:lnTo>
                    <a:lnTo>
                      <a:pt x="864" y="480"/>
                    </a:lnTo>
                    <a:lnTo>
                      <a:pt x="1056" y="480"/>
                    </a:lnTo>
                  </a:path>
                </a:pathLst>
              </a:custGeom>
              <a:noFill/>
              <a:ln w="28575" cap="flat" cmpd="sng">
                <a:solidFill>
                  <a:srgbClr val="CC00CC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4004" y="3489"/>
                <a:ext cx="1399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5" name="Freeform 18"/>
              <p:cNvSpPr>
                <a:spLocks/>
              </p:cNvSpPr>
              <p:nvPr/>
            </p:nvSpPr>
            <p:spPr bwMode="auto">
              <a:xfrm>
                <a:off x="4186" y="3270"/>
                <a:ext cx="934" cy="124"/>
              </a:xfrm>
              <a:custGeom>
                <a:avLst/>
                <a:gdLst>
                  <a:gd name="T0" fmla="*/ 0 w 1017"/>
                  <a:gd name="T1" fmla="*/ 109 h 143"/>
                  <a:gd name="T2" fmla="*/ 57 w 1017"/>
                  <a:gd name="T3" fmla="*/ 130 h 143"/>
                  <a:gd name="T4" fmla="*/ 84 w 1017"/>
                  <a:gd name="T5" fmla="*/ 130 h 143"/>
                  <a:gd name="T6" fmla="*/ 114 w 1017"/>
                  <a:gd name="T7" fmla="*/ 91 h 143"/>
                  <a:gd name="T8" fmla="*/ 162 w 1017"/>
                  <a:gd name="T9" fmla="*/ 34 h 143"/>
                  <a:gd name="T10" fmla="*/ 180 w 1017"/>
                  <a:gd name="T11" fmla="*/ 58 h 143"/>
                  <a:gd name="T12" fmla="*/ 189 w 1017"/>
                  <a:gd name="T13" fmla="*/ 109 h 143"/>
                  <a:gd name="T14" fmla="*/ 201 w 1017"/>
                  <a:gd name="T15" fmla="*/ 76 h 143"/>
                  <a:gd name="T16" fmla="*/ 219 w 1017"/>
                  <a:gd name="T17" fmla="*/ 82 h 143"/>
                  <a:gd name="T18" fmla="*/ 252 w 1017"/>
                  <a:gd name="T19" fmla="*/ 79 h 143"/>
                  <a:gd name="T20" fmla="*/ 327 w 1017"/>
                  <a:gd name="T21" fmla="*/ 100 h 143"/>
                  <a:gd name="T22" fmla="*/ 351 w 1017"/>
                  <a:gd name="T23" fmla="*/ 121 h 143"/>
                  <a:gd name="T24" fmla="*/ 408 w 1017"/>
                  <a:gd name="T25" fmla="*/ 79 h 143"/>
                  <a:gd name="T26" fmla="*/ 465 w 1017"/>
                  <a:gd name="T27" fmla="*/ 103 h 143"/>
                  <a:gd name="T28" fmla="*/ 507 w 1017"/>
                  <a:gd name="T29" fmla="*/ 121 h 143"/>
                  <a:gd name="T30" fmla="*/ 564 w 1017"/>
                  <a:gd name="T31" fmla="*/ 121 h 143"/>
                  <a:gd name="T32" fmla="*/ 615 w 1017"/>
                  <a:gd name="T33" fmla="*/ 88 h 143"/>
                  <a:gd name="T34" fmla="*/ 639 w 1017"/>
                  <a:gd name="T35" fmla="*/ 70 h 143"/>
                  <a:gd name="T36" fmla="*/ 657 w 1017"/>
                  <a:gd name="T37" fmla="*/ 109 h 143"/>
                  <a:gd name="T38" fmla="*/ 672 w 1017"/>
                  <a:gd name="T39" fmla="*/ 49 h 143"/>
                  <a:gd name="T40" fmla="*/ 699 w 1017"/>
                  <a:gd name="T41" fmla="*/ 40 h 143"/>
                  <a:gd name="T42" fmla="*/ 756 w 1017"/>
                  <a:gd name="T43" fmla="*/ 64 h 143"/>
                  <a:gd name="T44" fmla="*/ 801 w 1017"/>
                  <a:gd name="T45" fmla="*/ 67 h 143"/>
                  <a:gd name="T46" fmla="*/ 834 w 1017"/>
                  <a:gd name="T47" fmla="*/ 97 h 143"/>
                  <a:gd name="T48" fmla="*/ 873 w 1017"/>
                  <a:gd name="T49" fmla="*/ 115 h 143"/>
                  <a:gd name="T50" fmla="*/ 891 w 1017"/>
                  <a:gd name="T51" fmla="*/ 85 h 143"/>
                  <a:gd name="T52" fmla="*/ 912 w 1017"/>
                  <a:gd name="T53" fmla="*/ 103 h 143"/>
                  <a:gd name="T54" fmla="*/ 927 w 1017"/>
                  <a:gd name="T55" fmla="*/ 67 h 143"/>
                  <a:gd name="T56" fmla="*/ 972 w 1017"/>
                  <a:gd name="T57" fmla="*/ 112 h 143"/>
                  <a:gd name="T58" fmla="*/ 1017 w 1017"/>
                  <a:gd name="T59" fmla="*/ 12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17" h="143">
                    <a:moveTo>
                      <a:pt x="0" y="109"/>
                    </a:moveTo>
                    <a:cubicBezTo>
                      <a:pt x="9" y="111"/>
                      <a:pt x="44" y="128"/>
                      <a:pt x="57" y="130"/>
                    </a:cubicBezTo>
                    <a:cubicBezTo>
                      <a:pt x="64" y="132"/>
                      <a:pt x="77" y="131"/>
                      <a:pt x="84" y="130"/>
                    </a:cubicBezTo>
                    <a:cubicBezTo>
                      <a:pt x="94" y="127"/>
                      <a:pt x="104" y="94"/>
                      <a:pt x="114" y="91"/>
                    </a:cubicBezTo>
                    <a:cubicBezTo>
                      <a:pt x="130" y="92"/>
                      <a:pt x="151" y="45"/>
                      <a:pt x="162" y="34"/>
                    </a:cubicBezTo>
                    <a:cubicBezTo>
                      <a:pt x="172" y="24"/>
                      <a:pt x="177" y="75"/>
                      <a:pt x="180" y="58"/>
                    </a:cubicBezTo>
                    <a:cubicBezTo>
                      <a:pt x="181" y="26"/>
                      <a:pt x="187" y="141"/>
                      <a:pt x="189" y="109"/>
                    </a:cubicBezTo>
                    <a:cubicBezTo>
                      <a:pt x="189" y="105"/>
                      <a:pt x="200" y="80"/>
                      <a:pt x="201" y="76"/>
                    </a:cubicBezTo>
                    <a:cubicBezTo>
                      <a:pt x="205" y="51"/>
                      <a:pt x="214" y="100"/>
                      <a:pt x="219" y="82"/>
                    </a:cubicBezTo>
                    <a:cubicBezTo>
                      <a:pt x="222" y="73"/>
                      <a:pt x="252" y="79"/>
                      <a:pt x="252" y="79"/>
                    </a:cubicBezTo>
                    <a:cubicBezTo>
                      <a:pt x="254" y="47"/>
                      <a:pt x="320" y="130"/>
                      <a:pt x="327" y="100"/>
                    </a:cubicBezTo>
                    <a:cubicBezTo>
                      <a:pt x="355" y="75"/>
                      <a:pt x="322" y="123"/>
                      <a:pt x="351" y="121"/>
                    </a:cubicBezTo>
                    <a:cubicBezTo>
                      <a:pt x="364" y="92"/>
                      <a:pt x="396" y="88"/>
                      <a:pt x="408" y="79"/>
                    </a:cubicBezTo>
                    <a:cubicBezTo>
                      <a:pt x="425" y="79"/>
                      <a:pt x="448" y="96"/>
                      <a:pt x="465" y="103"/>
                    </a:cubicBezTo>
                    <a:cubicBezTo>
                      <a:pt x="477" y="121"/>
                      <a:pt x="486" y="117"/>
                      <a:pt x="507" y="121"/>
                    </a:cubicBezTo>
                    <a:cubicBezTo>
                      <a:pt x="523" y="128"/>
                      <a:pt x="546" y="114"/>
                      <a:pt x="564" y="121"/>
                    </a:cubicBezTo>
                    <a:cubicBezTo>
                      <a:pt x="576" y="122"/>
                      <a:pt x="602" y="87"/>
                      <a:pt x="615" y="88"/>
                    </a:cubicBezTo>
                    <a:cubicBezTo>
                      <a:pt x="628" y="90"/>
                      <a:pt x="632" y="67"/>
                      <a:pt x="639" y="70"/>
                    </a:cubicBezTo>
                    <a:cubicBezTo>
                      <a:pt x="641" y="60"/>
                      <a:pt x="654" y="119"/>
                      <a:pt x="657" y="109"/>
                    </a:cubicBezTo>
                    <a:cubicBezTo>
                      <a:pt x="661" y="31"/>
                      <a:pt x="656" y="97"/>
                      <a:pt x="672" y="49"/>
                    </a:cubicBezTo>
                    <a:cubicBezTo>
                      <a:pt x="677" y="0"/>
                      <a:pt x="687" y="88"/>
                      <a:pt x="699" y="40"/>
                    </a:cubicBezTo>
                    <a:cubicBezTo>
                      <a:pt x="712" y="40"/>
                      <a:pt x="737" y="85"/>
                      <a:pt x="756" y="64"/>
                    </a:cubicBezTo>
                    <a:cubicBezTo>
                      <a:pt x="798" y="68"/>
                      <a:pt x="768" y="59"/>
                      <a:pt x="801" y="67"/>
                    </a:cubicBezTo>
                    <a:cubicBezTo>
                      <a:pt x="820" y="26"/>
                      <a:pt x="822" y="143"/>
                      <a:pt x="834" y="97"/>
                    </a:cubicBezTo>
                    <a:cubicBezTo>
                      <a:pt x="838" y="100"/>
                      <a:pt x="871" y="110"/>
                      <a:pt x="873" y="115"/>
                    </a:cubicBezTo>
                    <a:cubicBezTo>
                      <a:pt x="876" y="122"/>
                      <a:pt x="887" y="79"/>
                      <a:pt x="891" y="85"/>
                    </a:cubicBezTo>
                    <a:cubicBezTo>
                      <a:pt x="896" y="115"/>
                      <a:pt x="906" y="106"/>
                      <a:pt x="912" y="103"/>
                    </a:cubicBezTo>
                    <a:cubicBezTo>
                      <a:pt x="918" y="100"/>
                      <a:pt x="917" y="65"/>
                      <a:pt x="927" y="67"/>
                    </a:cubicBezTo>
                    <a:cubicBezTo>
                      <a:pt x="937" y="69"/>
                      <a:pt x="957" y="103"/>
                      <a:pt x="972" y="112"/>
                    </a:cubicBezTo>
                    <a:cubicBezTo>
                      <a:pt x="987" y="121"/>
                      <a:pt x="1005" y="112"/>
                      <a:pt x="1017" y="121"/>
                    </a:cubicBezTo>
                  </a:path>
                </a:pathLst>
              </a:custGeom>
              <a:noFill/>
              <a:ln w="57150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374" y="3503"/>
                <a:ext cx="1007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2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发送信号波形</a:t>
                </a:r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1547" y="2904"/>
                <a:ext cx="2406" cy="4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实际的信道</a:t>
                </a:r>
              </a:p>
              <a:p>
                <a:pPr algn="ctr"/>
                <a:r>
                  <a:rPr kumimoji="1" lang="zh-CN" altLang="en-US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（带宽受限、有噪声、干扰和失真）</a:t>
                </a:r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4143" y="3533"/>
                <a:ext cx="1167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接收信号波形</a:t>
                </a: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404333" y="3837509"/>
              <a:ext cx="2950065" cy="529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失真大，</a:t>
              </a:r>
              <a:r>
                <a:rPr lang="zh-CN" altLang="en-US" sz="16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无法识别 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760617" y="4265038"/>
            <a:ext cx="337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数字信号通过实际的信道</a:t>
            </a:r>
          </a:p>
        </p:txBody>
      </p:sp>
    </p:spTree>
    <p:extLst>
      <p:ext uri="{BB962C8B-B14F-4D97-AF65-F5344CB8AC3E}">
        <p14:creationId xmlns:p14="http://schemas.microsoft.com/office/powerpoint/2010/main" val="100256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700" dirty="0">
                <a:ea typeface="宋体" panose="02010600030101010101" pitchFamily="2" charset="-122"/>
              </a:rPr>
              <a:t>傅里叶分析</a:t>
            </a:r>
            <a:endParaRPr lang="en-US" altLang="zh-CN" sz="2700" dirty="0">
              <a:ea typeface="宋体" panose="02010600030101010101" pitchFamily="2" charset="-122"/>
            </a:endParaRPr>
          </a:p>
        </p:txBody>
      </p:sp>
      <p:sp>
        <p:nvSpPr>
          <p:cNvPr id="34819" name="Content Placeholder 4"/>
          <p:cNvSpPr>
            <a:spLocks noGrp="1"/>
          </p:cNvSpPr>
          <p:nvPr>
            <p:ph idx="1"/>
          </p:nvPr>
        </p:nvSpPr>
        <p:spPr>
          <a:xfrm>
            <a:off x="533401" y="1028701"/>
            <a:ext cx="8115299" cy="3813572"/>
          </a:xfrm>
        </p:spPr>
        <p:txBody>
          <a:bodyPr/>
          <a:lstStyle/>
          <a:p>
            <a:pPr eaLnBrk="1" hangingPunct="1"/>
            <a:r>
              <a:rPr lang="en-US" altLang="zh-CN" sz="1800" dirty="0">
                <a:ea typeface="宋体" panose="02010600030101010101" pitchFamily="2" charset="-122"/>
              </a:rPr>
              <a:t>A time-varying signal can be equivalently represented as a series of frequency components (harmonics):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531" y="1643063"/>
            <a:ext cx="5186363" cy="86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Box 14"/>
          <p:cNvSpPr txBox="1">
            <a:spLocks noChangeArrowheads="1"/>
          </p:cNvSpPr>
          <p:nvPr/>
        </p:nvSpPr>
        <p:spPr bwMode="auto">
          <a:xfrm>
            <a:off x="5136356" y="4107656"/>
            <a:ext cx="214674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a, b weights of harmonics</a:t>
            </a:r>
          </a:p>
        </p:txBody>
      </p:sp>
      <p:pic>
        <p:nvPicPr>
          <p:cNvPr id="348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0"/>
          <a:stretch>
            <a:fillRect/>
          </a:stretch>
        </p:blipFill>
        <p:spPr bwMode="auto">
          <a:xfrm>
            <a:off x="1626394" y="2921794"/>
            <a:ext cx="5823347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Rectangle 32"/>
          <p:cNvSpPr>
            <a:spLocks noChangeArrowheads="1"/>
          </p:cNvSpPr>
          <p:nvPr/>
        </p:nvSpPr>
        <p:spPr bwMode="auto">
          <a:xfrm>
            <a:off x="2714626" y="3993356"/>
            <a:ext cx="792956" cy="200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24" name="TextBox 12"/>
          <p:cNvSpPr txBox="1">
            <a:spLocks noChangeArrowheads="1"/>
          </p:cNvSpPr>
          <p:nvPr/>
        </p:nvSpPr>
        <p:spPr bwMode="auto">
          <a:xfrm>
            <a:off x="2364581" y="4079081"/>
            <a:ext cx="132921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350">
                <a:solidFill>
                  <a:srgbClr val="000000"/>
                </a:solidFill>
                <a:ea typeface="宋体" panose="02010600030101010101" pitchFamily="2" charset="-122"/>
              </a:rPr>
              <a:t>Signal over time</a:t>
            </a:r>
          </a:p>
        </p:txBody>
      </p:sp>
      <p:cxnSp>
        <p:nvCxnSpPr>
          <p:cNvPr id="34825" name="Straight Arrow Connector 34"/>
          <p:cNvCxnSpPr>
            <a:cxnSpLocks noChangeShapeType="1"/>
          </p:cNvCxnSpPr>
          <p:nvPr/>
        </p:nvCxnSpPr>
        <p:spPr bwMode="auto">
          <a:xfrm>
            <a:off x="3714750" y="4236244"/>
            <a:ext cx="314325" cy="119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5572126" y="1871663"/>
            <a:ext cx="335756" cy="335756"/>
          </a:xfrm>
          <a:prstGeom prst="ellipse">
            <a:avLst/>
          </a:prstGeom>
          <a:solidFill>
            <a:srgbClr val="FF2BD8">
              <a:alpha val="39999"/>
            </a:srgbClr>
          </a:solidFill>
          <a:ln w="9525" algn="ctr">
            <a:solidFill>
              <a:srgbClr val="FF2BD8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3621882" y="1878807"/>
            <a:ext cx="335756" cy="335756"/>
          </a:xfrm>
          <a:prstGeom prst="ellipse">
            <a:avLst/>
          </a:prstGeom>
          <a:solidFill>
            <a:srgbClr val="FF2BD8">
              <a:alpha val="39999"/>
            </a:srgbClr>
          </a:solidFill>
          <a:ln w="9525" algn="ctr">
            <a:solidFill>
              <a:srgbClr val="FF2BD8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2025254" y="1882379"/>
            <a:ext cx="335756" cy="335756"/>
          </a:xfrm>
          <a:prstGeom prst="ellipse">
            <a:avLst/>
          </a:prstGeom>
          <a:solidFill>
            <a:srgbClr val="0000FF">
              <a:alpha val="3999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1828800" y="3307557"/>
            <a:ext cx="2228850" cy="650081"/>
          </a:xfrm>
          <a:custGeom>
            <a:avLst/>
            <a:gdLst>
              <a:gd name="connsiteX0" fmla="*/ 0 w 2971800"/>
              <a:gd name="connsiteY0" fmla="*/ 857250 h 866775"/>
              <a:gd name="connsiteX1" fmla="*/ 400050 w 2971800"/>
              <a:gd name="connsiteY1" fmla="*/ 866775 h 866775"/>
              <a:gd name="connsiteX2" fmla="*/ 409575 w 2971800"/>
              <a:gd name="connsiteY2" fmla="*/ 9525 h 866775"/>
              <a:gd name="connsiteX3" fmla="*/ 1257300 w 2971800"/>
              <a:gd name="connsiteY3" fmla="*/ 19050 h 866775"/>
              <a:gd name="connsiteX4" fmla="*/ 1257300 w 2971800"/>
              <a:gd name="connsiteY4" fmla="*/ 866775 h 866775"/>
              <a:gd name="connsiteX5" fmla="*/ 2533650 w 2971800"/>
              <a:gd name="connsiteY5" fmla="*/ 866775 h 866775"/>
              <a:gd name="connsiteX6" fmla="*/ 2533650 w 2971800"/>
              <a:gd name="connsiteY6" fmla="*/ 0 h 866775"/>
              <a:gd name="connsiteX7" fmla="*/ 2962275 w 2971800"/>
              <a:gd name="connsiteY7" fmla="*/ 0 h 866775"/>
              <a:gd name="connsiteX8" fmla="*/ 2971800 w 2971800"/>
              <a:gd name="connsiteY8" fmla="*/ 86677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1800" h="866775">
                <a:moveTo>
                  <a:pt x="0" y="857250"/>
                </a:moveTo>
                <a:lnTo>
                  <a:pt x="400050" y="866775"/>
                </a:lnTo>
                <a:lnTo>
                  <a:pt x="409575" y="9525"/>
                </a:lnTo>
                <a:lnTo>
                  <a:pt x="1257300" y="19050"/>
                </a:lnTo>
                <a:lnTo>
                  <a:pt x="1257300" y="866775"/>
                </a:lnTo>
                <a:lnTo>
                  <a:pt x="2533650" y="866775"/>
                </a:lnTo>
                <a:lnTo>
                  <a:pt x="2533650" y="0"/>
                </a:lnTo>
                <a:lnTo>
                  <a:pt x="2962275" y="0"/>
                </a:lnTo>
                <a:lnTo>
                  <a:pt x="2971800" y="866775"/>
                </a:ln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>
              <a:solidFill>
                <a:srgbClr val="000000"/>
              </a:solidFill>
              <a:latin typeface="Comic Sans MS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4847034" y="3796904"/>
            <a:ext cx="321469" cy="0"/>
          </a:xfrm>
          <a:prstGeom prst="line">
            <a:avLst/>
          </a:prstGeom>
          <a:ln w="28575">
            <a:solidFill>
              <a:srgbClr val="FF2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4850606" y="3657600"/>
            <a:ext cx="614363" cy="0"/>
          </a:xfrm>
          <a:prstGeom prst="line">
            <a:avLst/>
          </a:prstGeom>
          <a:ln w="28575">
            <a:solidFill>
              <a:srgbClr val="FF2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5197078" y="3839766"/>
            <a:ext cx="250031" cy="0"/>
          </a:xfrm>
          <a:prstGeom prst="line">
            <a:avLst/>
          </a:prstGeom>
          <a:ln w="28575">
            <a:solidFill>
              <a:srgbClr val="FF2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5382816" y="3868341"/>
            <a:ext cx="192881" cy="0"/>
          </a:xfrm>
          <a:prstGeom prst="line">
            <a:avLst/>
          </a:prstGeom>
          <a:ln w="28575">
            <a:solidFill>
              <a:srgbClr val="FF2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5561409" y="3882629"/>
            <a:ext cx="150019" cy="0"/>
          </a:xfrm>
          <a:prstGeom prst="line">
            <a:avLst/>
          </a:prstGeom>
          <a:ln w="28575">
            <a:solidFill>
              <a:srgbClr val="FF2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5700712" y="3857625"/>
            <a:ext cx="185738" cy="0"/>
          </a:xfrm>
          <a:prstGeom prst="line">
            <a:avLst/>
          </a:prstGeom>
          <a:ln w="28575">
            <a:solidFill>
              <a:srgbClr val="FF2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5922169" y="3929063"/>
            <a:ext cx="57150" cy="0"/>
          </a:xfrm>
          <a:prstGeom prst="line">
            <a:avLst/>
          </a:prstGeom>
          <a:ln w="28575">
            <a:solidFill>
              <a:srgbClr val="FF2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6232922" y="3925491"/>
            <a:ext cx="78581" cy="0"/>
          </a:xfrm>
          <a:prstGeom prst="line">
            <a:avLst/>
          </a:prstGeom>
          <a:ln w="28575">
            <a:solidFill>
              <a:srgbClr val="FF2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6379369" y="3893344"/>
            <a:ext cx="100013" cy="0"/>
          </a:xfrm>
          <a:prstGeom prst="line">
            <a:avLst/>
          </a:prstGeom>
          <a:ln w="28575">
            <a:solidFill>
              <a:srgbClr val="FF2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6550819" y="3921919"/>
            <a:ext cx="71438" cy="0"/>
          </a:xfrm>
          <a:prstGeom prst="line">
            <a:avLst/>
          </a:prstGeom>
          <a:ln w="28575">
            <a:solidFill>
              <a:srgbClr val="FF2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6704410" y="3911204"/>
            <a:ext cx="78581" cy="0"/>
          </a:xfrm>
          <a:prstGeom prst="line">
            <a:avLst/>
          </a:prstGeom>
          <a:ln w="28575">
            <a:solidFill>
              <a:srgbClr val="FF2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6847285" y="3904060"/>
            <a:ext cx="107156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7015162" y="3893344"/>
            <a:ext cx="100013" cy="0"/>
          </a:xfrm>
          <a:prstGeom prst="line">
            <a:avLst/>
          </a:prstGeom>
          <a:ln w="28575">
            <a:solidFill>
              <a:srgbClr val="FF2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7186612" y="3914775"/>
            <a:ext cx="71438" cy="0"/>
          </a:xfrm>
          <a:prstGeom prst="line">
            <a:avLst/>
          </a:prstGeom>
          <a:ln w="28575">
            <a:solidFill>
              <a:srgbClr val="FF2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44" name="TextBox 53"/>
          <p:cNvSpPr txBox="1">
            <a:spLocks noChangeArrowheads="1"/>
          </p:cNvSpPr>
          <p:nvPr/>
        </p:nvSpPr>
        <p:spPr bwMode="auto">
          <a:xfrm>
            <a:off x="4471988" y="3436144"/>
            <a:ext cx="34176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08322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4"/>
          <p:cNvGraphicFramePr>
            <a:graphicFrameLocks noGrp="1" noChangeAspect="1"/>
          </p:cNvGraphicFramePr>
          <p:nvPr>
            <p:ph/>
          </p:nvPr>
        </p:nvGraphicFramePr>
        <p:xfrm>
          <a:off x="1497806" y="347663"/>
          <a:ext cx="5853113" cy="3783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2" imgW="16309076" imgH="10542857" progId="Paint.Picture">
                  <p:embed/>
                </p:oleObj>
              </mc:Choice>
              <mc:Fallback>
                <p:oleObj name="BMP 图象" r:id="rId2" imgW="16309076" imgH="10542857" progId="Paint.Picture">
                  <p:embed/>
                  <p:pic>
                    <p:nvPicPr>
                      <p:cNvPr id="35842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806" y="347663"/>
                        <a:ext cx="5853113" cy="3783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Rectangle 6"/>
          <p:cNvSpPr>
            <a:spLocks noChangeArrowheads="1"/>
          </p:cNvSpPr>
          <p:nvPr/>
        </p:nvSpPr>
        <p:spPr bwMode="auto">
          <a:xfrm>
            <a:off x="3171825" y="3846910"/>
            <a:ext cx="2915841" cy="4321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116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585" y="280988"/>
            <a:ext cx="3109913" cy="191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11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347" y="280988"/>
            <a:ext cx="3109913" cy="191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11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7" y="2518173"/>
            <a:ext cx="3109913" cy="191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11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87254"/>
            <a:ext cx="3109913" cy="191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95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4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654339" y="1231023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654339" y="1711144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654339" y="2201138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654339" y="2689632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654339" y="3170448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654339" y="3663270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2402049" y="1049852"/>
            <a:ext cx="0" cy="3087642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686086" y="1072882"/>
            <a:ext cx="5661539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2.1                                       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物理层的基本概念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                                    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数据通信的基础知识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                                 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物理层下面的传输媒体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                                              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信道复用技术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2.5                                              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数字传输系统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                                              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宽带接入技术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5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466" y="195263"/>
            <a:ext cx="3109913" cy="191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21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347" y="195263"/>
            <a:ext cx="3109913" cy="191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21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35" y="2733675"/>
            <a:ext cx="3109913" cy="191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213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578" y="2842023"/>
            <a:ext cx="3109913" cy="191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617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3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4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4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4840" y="110729"/>
            <a:ext cx="8024813" cy="857250"/>
          </a:xfrm>
        </p:spPr>
        <p:txBody>
          <a:bodyPr/>
          <a:lstStyle/>
          <a:p>
            <a:pPr eaLnBrk="1" hangingPunct="1"/>
            <a:r>
              <a:rPr lang="zh-CN" altLang="en-US" sz="2700" dirty="0">
                <a:ea typeface="宋体" panose="02010600030101010101" pitchFamily="2" charset="-122"/>
              </a:rPr>
              <a:t>带宽受限的信号</a:t>
            </a:r>
            <a:endParaRPr lang="en-US" altLang="zh-CN" sz="2700" dirty="0">
              <a:ea typeface="宋体" panose="02010600030101010101" pitchFamily="2" charset="-122"/>
            </a:endParaRPr>
          </a:p>
        </p:txBody>
      </p:sp>
      <p:sp>
        <p:nvSpPr>
          <p:cNvPr id="38915" name="Content Placeholder 46"/>
          <p:cNvSpPr>
            <a:spLocks noGrp="1"/>
          </p:cNvSpPr>
          <p:nvPr>
            <p:ph idx="1"/>
          </p:nvPr>
        </p:nvSpPr>
        <p:spPr>
          <a:xfrm>
            <a:off x="624840" y="971551"/>
            <a:ext cx="7933374" cy="387072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Having less bandwidth (harmonics) degrades the signal</a:t>
            </a:r>
          </a:p>
        </p:txBody>
      </p:sp>
      <p:grpSp>
        <p:nvGrpSpPr>
          <p:cNvPr id="38916" name="Group 69"/>
          <p:cNvGrpSpPr>
            <a:grpSpLocks/>
          </p:cNvGrpSpPr>
          <p:nvPr/>
        </p:nvGrpSpPr>
        <p:grpSpPr bwMode="auto">
          <a:xfrm>
            <a:off x="1841898" y="2624138"/>
            <a:ext cx="5644753" cy="960835"/>
            <a:chOff x="541337" y="3019425"/>
            <a:chExt cx="7955280" cy="1322381"/>
          </a:xfrm>
        </p:grpSpPr>
        <p:pic>
          <p:nvPicPr>
            <p:cNvPr id="3894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337" y="3019425"/>
              <a:ext cx="7955280" cy="1322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8945" name="Group 66"/>
            <p:cNvGrpSpPr>
              <a:grpSpLocks/>
            </p:cNvGrpSpPr>
            <p:nvPr/>
          </p:nvGrpSpPr>
          <p:grpSpPr bwMode="auto">
            <a:xfrm>
              <a:off x="5229226" y="3219453"/>
              <a:ext cx="640080" cy="841248"/>
              <a:chOff x="5229226" y="3238503"/>
              <a:chExt cx="628650" cy="819146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5400000">
                <a:off x="5015785" y="3833545"/>
                <a:ext cx="427617" cy="0"/>
              </a:xfrm>
              <a:prstGeom prst="line">
                <a:avLst/>
              </a:prstGeom>
              <a:ln w="28575">
                <a:solidFill>
                  <a:srgbClr val="FF2B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5019735" y="3647659"/>
                <a:ext cx="818536" cy="0"/>
              </a:xfrm>
              <a:prstGeom prst="line">
                <a:avLst/>
              </a:prstGeom>
              <a:ln w="28575">
                <a:solidFill>
                  <a:srgbClr val="FF2B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>
                <a:off x="5481450" y="3890188"/>
                <a:ext cx="333478" cy="0"/>
              </a:xfrm>
              <a:prstGeom prst="line">
                <a:avLst/>
              </a:prstGeom>
              <a:ln w="28575">
                <a:solidFill>
                  <a:srgbClr val="FF2B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5729041" y="3928482"/>
                <a:ext cx="256890" cy="0"/>
              </a:xfrm>
              <a:prstGeom prst="line">
                <a:avLst/>
              </a:prstGeom>
              <a:ln w="28575">
                <a:solidFill>
                  <a:srgbClr val="FF2B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917" name="Group 70"/>
          <p:cNvGrpSpPr>
            <a:grpSpLocks/>
          </p:cNvGrpSpPr>
          <p:nvPr/>
        </p:nvGrpSpPr>
        <p:grpSpPr bwMode="auto">
          <a:xfrm>
            <a:off x="1810941" y="1301353"/>
            <a:ext cx="5711428" cy="1070372"/>
            <a:chOff x="490538" y="1403337"/>
            <a:chExt cx="8046720" cy="1473213"/>
          </a:xfrm>
        </p:grpSpPr>
        <p:pic>
          <p:nvPicPr>
            <p:cNvPr id="3893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538" y="1403337"/>
              <a:ext cx="8046720" cy="147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8936" name="Group 37"/>
            <p:cNvGrpSpPr>
              <a:grpSpLocks/>
            </p:cNvGrpSpPr>
            <p:nvPr/>
          </p:nvGrpSpPr>
          <p:grpSpPr bwMode="auto">
            <a:xfrm>
              <a:off x="5229225" y="1771653"/>
              <a:ext cx="1289304" cy="868680"/>
              <a:chOff x="5229225" y="1790703"/>
              <a:chExt cx="1257302" cy="8191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5229327" y="2172762"/>
                <a:ext cx="0" cy="428042"/>
              </a:xfrm>
              <a:prstGeom prst="line">
                <a:avLst/>
              </a:prstGeom>
              <a:ln w="28575">
                <a:solidFill>
                  <a:srgbClr val="FF2B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428896" y="1791077"/>
                <a:ext cx="0" cy="818999"/>
              </a:xfrm>
              <a:prstGeom prst="line">
                <a:avLst/>
              </a:prstGeom>
              <a:ln w="28575">
                <a:solidFill>
                  <a:srgbClr val="FF2B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648095" y="2267023"/>
                <a:ext cx="0" cy="333781"/>
              </a:xfrm>
              <a:prstGeom prst="line">
                <a:avLst/>
              </a:prstGeom>
              <a:ln w="28575">
                <a:solidFill>
                  <a:srgbClr val="FF2B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859115" y="2344287"/>
                <a:ext cx="0" cy="256517"/>
              </a:xfrm>
              <a:prstGeom prst="line">
                <a:avLst/>
              </a:prstGeom>
              <a:ln w="28575">
                <a:solidFill>
                  <a:srgbClr val="FF2B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068499" y="2399918"/>
                <a:ext cx="0" cy="200887"/>
              </a:xfrm>
              <a:prstGeom prst="line">
                <a:avLst/>
              </a:prstGeom>
              <a:ln w="28575">
                <a:solidFill>
                  <a:srgbClr val="FF2B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277883" y="2342743"/>
                <a:ext cx="0" cy="248790"/>
              </a:xfrm>
              <a:prstGeom prst="line">
                <a:avLst/>
              </a:prstGeom>
              <a:ln w="28575">
                <a:solidFill>
                  <a:srgbClr val="FF2B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6487267" y="2537448"/>
                <a:ext cx="0" cy="54084"/>
              </a:xfrm>
              <a:prstGeom prst="line">
                <a:avLst/>
              </a:prstGeom>
              <a:ln w="28575">
                <a:solidFill>
                  <a:srgbClr val="FF2B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918" name="Group 68"/>
          <p:cNvGrpSpPr>
            <a:grpSpLocks/>
          </p:cNvGrpSpPr>
          <p:nvPr/>
        </p:nvGrpSpPr>
        <p:grpSpPr bwMode="auto">
          <a:xfrm>
            <a:off x="1850232" y="3752850"/>
            <a:ext cx="5760244" cy="948929"/>
            <a:chOff x="548640" y="4448177"/>
            <a:chExt cx="8145874" cy="1321918"/>
          </a:xfrm>
        </p:grpSpPr>
        <p:pic>
          <p:nvPicPr>
            <p:cNvPr id="3893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" y="4448177"/>
              <a:ext cx="8145874" cy="1321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9" name="Straight Connector 38"/>
            <p:cNvCxnSpPr/>
            <p:nvPr/>
          </p:nvCxnSpPr>
          <p:spPr>
            <a:xfrm rot="5400000">
              <a:off x="5005338" y="5300707"/>
              <a:ext cx="427923" cy="0"/>
            </a:xfrm>
            <a:prstGeom prst="line">
              <a:avLst/>
            </a:prstGeom>
            <a:ln w="28575">
              <a:solidFill>
                <a:srgbClr val="FF2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009307" y="5107478"/>
              <a:ext cx="840919" cy="0"/>
            </a:xfrm>
            <a:prstGeom prst="line">
              <a:avLst/>
            </a:prstGeom>
            <a:ln w="28575">
              <a:solidFill>
                <a:srgbClr val="FF2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/>
          <p:cNvCxnSpPr/>
          <p:nvPr/>
        </p:nvCxnSpPr>
        <p:spPr>
          <a:xfrm>
            <a:off x="5157787" y="2414588"/>
            <a:ext cx="1100138" cy="1191"/>
          </a:xfrm>
          <a:prstGeom prst="straightConnector1">
            <a:avLst/>
          </a:prstGeom>
          <a:ln w="19050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129213" y="3629025"/>
            <a:ext cx="535781" cy="1191"/>
          </a:xfrm>
          <a:prstGeom prst="straightConnector1">
            <a:avLst/>
          </a:prstGeom>
          <a:ln w="19050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122069" y="4743450"/>
            <a:ext cx="200025" cy="1191"/>
          </a:xfrm>
          <a:prstGeom prst="straightConnector1">
            <a:avLst/>
          </a:prstGeom>
          <a:ln w="19050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843588" y="1371600"/>
            <a:ext cx="885825" cy="235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350">
              <a:solidFill>
                <a:srgbClr val="FFFFFF"/>
              </a:solidFill>
              <a:latin typeface="Comic Sans MS"/>
              <a:ea typeface="宋体" charset="-122"/>
              <a:cs typeface="Arial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757863" y="2586038"/>
            <a:ext cx="885825" cy="235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350">
              <a:solidFill>
                <a:srgbClr val="FFFFFF"/>
              </a:solidFill>
              <a:latin typeface="Comic Sans MS"/>
              <a:ea typeface="宋体" charset="-122"/>
              <a:cs typeface="Arial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750719" y="3729038"/>
            <a:ext cx="885825" cy="235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350">
              <a:solidFill>
                <a:srgbClr val="FFFFFF"/>
              </a:solidFill>
              <a:latin typeface="Comic Sans MS"/>
              <a:ea typeface="宋体" charset="-122"/>
              <a:cs typeface="Arial" charset="0"/>
            </a:endParaRPr>
          </a:p>
        </p:txBody>
      </p:sp>
      <p:sp>
        <p:nvSpPr>
          <p:cNvPr id="38925" name="TextBox 84"/>
          <p:cNvSpPr txBox="1">
            <a:spLocks noChangeArrowheads="1"/>
          </p:cNvSpPr>
          <p:nvPr/>
        </p:nvSpPr>
        <p:spPr bwMode="auto">
          <a:xfrm>
            <a:off x="5693569" y="1607344"/>
            <a:ext cx="103586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350">
                <a:solidFill>
                  <a:srgbClr val="000000"/>
                </a:solidFill>
                <a:ea typeface="宋体" panose="02010600030101010101" pitchFamily="2" charset="-122"/>
              </a:rPr>
              <a:t>8 harmonics</a:t>
            </a:r>
          </a:p>
        </p:txBody>
      </p:sp>
      <p:sp>
        <p:nvSpPr>
          <p:cNvPr id="38926" name="TextBox 85"/>
          <p:cNvSpPr txBox="1">
            <a:spLocks noChangeArrowheads="1"/>
          </p:cNvSpPr>
          <p:nvPr/>
        </p:nvSpPr>
        <p:spPr bwMode="auto">
          <a:xfrm>
            <a:off x="5636419" y="2921794"/>
            <a:ext cx="103586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350">
                <a:solidFill>
                  <a:srgbClr val="000000"/>
                </a:solidFill>
                <a:ea typeface="宋体" panose="02010600030101010101" pitchFamily="2" charset="-122"/>
              </a:rPr>
              <a:t>4 harmonics</a:t>
            </a:r>
          </a:p>
        </p:txBody>
      </p:sp>
      <p:sp>
        <p:nvSpPr>
          <p:cNvPr id="38927" name="TextBox 86"/>
          <p:cNvSpPr txBox="1">
            <a:spLocks noChangeArrowheads="1"/>
          </p:cNvSpPr>
          <p:nvPr/>
        </p:nvSpPr>
        <p:spPr bwMode="auto">
          <a:xfrm>
            <a:off x="5579269" y="4014787"/>
            <a:ext cx="103586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350">
                <a:solidFill>
                  <a:srgbClr val="000000"/>
                </a:solidFill>
                <a:ea typeface="宋体" panose="02010600030101010101" pitchFamily="2" charset="-122"/>
              </a:rPr>
              <a:t>2 harmonics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6369844" y="2007394"/>
            <a:ext cx="891779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Lost!</a:t>
            </a:r>
          </a:p>
        </p:txBody>
      </p:sp>
      <p:sp>
        <p:nvSpPr>
          <p:cNvPr id="38929" name="TextBox 76"/>
          <p:cNvSpPr txBox="1">
            <a:spLocks noChangeArrowheads="1"/>
          </p:cNvSpPr>
          <p:nvPr/>
        </p:nvSpPr>
        <p:spPr bwMode="auto">
          <a:xfrm>
            <a:off x="5214938" y="2407444"/>
            <a:ext cx="94448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350">
                <a:solidFill>
                  <a:srgbClr val="000000"/>
                </a:solidFill>
                <a:ea typeface="宋体" panose="02010600030101010101" pitchFamily="2" charset="-122"/>
              </a:rPr>
              <a:t>Bandwidth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5741194" y="3207544"/>
            <a:ext cx="1508522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Lost!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5448301" y="4364831"/>
            <a:ext cx="1783556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Lost!</a:t>
            </a:r>
          </a:p>
        </p:txBody>
      </p:sp>
    </p:spTree>
    <p:extLst>
      <p:ext uri="{BB962C8B-B14F-4D97-AF65-F5344CB8AC3E}">
        <p14:creationId xmlns:p14="http://schemas.microsoft.com/office/powerpoint/2010/main" val="3713324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zh-CN" altLang="en-US" dirty="0"/>
              <a:t>信道的极限容量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任何实际的信道都</a:t>
            </a:r>
            <a:r>
              <a:rPr lang="zh-CN" altLang="en-US" dirty="0">
                <a:solidFill>
                  <a:srgbClr val="C00000"/>
                </a:solidFill>
              </a:rPr>
              <a:t>不是理想</a:t>
            </a:r>
            <a:r>
              <a:rPr lang="zh-CN" altLang="en-US" dirty="0"/>
              <a:t>的，都</a:t>
            </a:r>
            <a:r>
              <a:rPr lang="zh-CN" altLang="en-US" dirty="0">
                <a:solidFill>
                  <a:srgbClr val="C00000"/>
                </a:solidFill>
              </a:rPr>
              <a:t>不可能</a:t>
            </a:r>
            <a:r>
              <a:rPr lang="zh-CN" altLang="en-US" dirty="0"/>
              <a:t>以任意高的速率进行传送。</a:t>
            </a:r>
          </a:p>
          <a:p>
            <a:r>
              <a:rPr lang="zh-CN" altLang="en-US" dirty="0"/>
              <a:t>码元传输的速率越高，或信号传输的距离越远，或噪声干扰越大，或传输媒体质量越差，在接收端的波形的</a:t>
            </a:r>
            <a:r>
              <a:rPr lang="zh-CN" altLang="en-US" dirty="0">
                <a:solidFill>
                  <a:srgbClr val="C00000"/>
                </a:solidFill>
              </a:rPr>
              <a:t>失真就越严重。</a:t>
            </a:r>
          </a:p>
          <a:p>
            <a:r>
              <a:rPr lang="zh-CN" altLang="en-US" dirty="0"/>
              <a:t>限制码元在信道上的传输速率的</a:t>
            </a:r>
            <a:r>
              <a:rPr lang="zh-CN" altLang="en-US" dirty="0">
                <a:solidFill>
                  <a:srgbClr val="0000FF"/>
                </a:solidFill>
              </a:rPr>
              <a:t>两个因素：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信道能够通过的频率范围。</a:t>
            </a:r>
          </a:p>
          <a:p>
            <a:pPr lvl="1"/>
            <a:r>
              <a:rPr lang="zh-CN" altLang="en-US" dirty="0"/>
              <a:t>信噪比。</a:t>
            </a:r>
          </a:p>
        </p:txBody>
      </p:sp>
    </p:spTree>
    <p:extLst>
      <p:ext uri="{BB962C8B-B14F-4D97-AF65-F5344CB8AC3E}">
        <p14:creationId xmlns:p14="http://schemas.microsoft.com/office/powerpoint/2010/main" val="418563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具体的信道所能通过的频率范围总是有限的。信号中的许多高频分量往往不能通过信道。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码间串扰：</a:t>
            </a:r>
            <a:r>
              <a:rPr lang="zh-CN" altLang="en-US" dirty="0"/>
              <a:t>接收端收到的信号波形</a:t>
            </a:r>
            <a:r>
              <a:rPr lang="zh-CN" altLang="en-US" dirty="0">
                <a:solidFill>
                  <a:srgbClr val="C00000"/>
                </a:solidFill>
              </a:rPr>
              <a:t>失去</a:t>
            </a:r>
            <a:r>
              <a:rPr lang="zh-CN" altLang="en-US" dirty="0"/>
              <a:t>了码元之间的清晰界限。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信道能够通过的频率范围</a:t>
            </a:r>
          </a:p>
        </p:txBody>
      </p:sp>
      <p:sp>
        <p:nvSpPr>
          <p:cNvPr id="6" name="矩形 5"/>
          <p:cNvSpPr/>
          <p:nvPr/>
        </p:nvSpPr>
        <p:spPr>
          <a:xfrm>
            <a:off x="2624632" y="2306569"/>
            <a:ext cx="5668539" cy="461665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码元传输的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速率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2W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（码元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5022" y="3008167"/>
            <a:ext cx="7111687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在带宽为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 (Hz)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的低通信道中，若不考虑噪声影响，则码元传输的最高速率是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2W (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码元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。传输速率超过此上限，就会出现严重的码间串扰的问题，使接收端对码元的判决（即识别）成为不可能。</a:t>
            </a:r>
          </a:p>
        </p:txBody>
      </p:sp>
      <p:sp>
        <p:nvSpPr>
          <p:cNvPr id="9" name="矩形 8"/>
          <p:cNvSpPr/>
          <p:nvPr/>
        </p:nvSpPr>
        <p:spPr>
          <a:xfrm>
            <a:off x="911332" y="2306569"/>
            <a:ext cx="1723549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奈氏准则：</a:t>
            </a:r>
          </a:p>
        </p:txBody>
      </p:sp>
    </p:spTree>
    <p:extLst>
      <p:ext uri="{BB962C8B-B14F-4D97-AF65-F5344CB8AC3E}">
        <p14:creationId xmlns:p14="http://schemas.microsoft.com/office/powerpoint/2010/main" val="100738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信噪比</a:t>
            </a:r>
            <a:r>
              <a:rPr lang="zh-CN" altLang="en-US" dirty="0"/>
              <a:t>就是信号的平均功率和噪声的平均功率之比。常记为 </a:t>
            </a:r>
            <a:r>
              <a:rPr lang="en-US" altLang="zh-CN" i="1" dirty="0"/>
              <a:t>S/N</a:t>
            </a:r>
            <a:r>
              <a:rPr lang="zh-CN" altLang="en-US" dirty="0"/>
              <a:t>，并用分贝 </a:t>
            </a:r>
            <a:r>
              <a:rPr lang="en-US" altLang="zh-CN" dirty="0"/>
              <a:t>(dB) </a:t>
            </a:r>
            <a:r>
              <a:rPr lang="zh-CN" altLang="en-US" dirty="0"/>
              <a:t>作为度量单位。即：</a:t>
            </a:r>
            <a:endParaRPr lang="en-US" altLang="zh-CN" dirty="0"/>
          </a:p>
          <a:p>
            <a:pPr marL="285750" indent="-285750" eaLnBrk="0" hangingPunct="0">
              <a:buClr>
                <a:srgbClr val="0070C0"/>
              </a:buClr>
            </a:pPr>
            <a:endParaRPr lang="zh-CN" altLang="en-US" dirty="0"/>
          </a:p>
          <a:p>
            <a:pPr marL="285750" indent="-285750" eaLnBrk="0" hangingPunct="0">
              <a:buClr>
                <a:srgbClr val="0070C0"/>
              </a:buClr>
            </a:pPr>
            <a:endParaRPr lang="en-US" altLang="zh-CN" dirty="0"/>
          </a:p>
          <a:p>
            <a:pPr marL="285750" indent="-285750" eaLnBrk="0" hangingPunct="0">
              <a:buClr>
                <a:srgbClr val="0070C0"/>
              </a:buClr>
            </a:pPr>
            <a:r>
              <a:rPr lang="zh-CN" altLang="en-US" dirty="0"/>
              <a:t>例如：当 </a:t>
            </a:r>
            <a:r>
              <a:rPr lang="en-US" altLang="zh-CN" i="1" dirty="0"/>
              <a:t>S/N </a:t>
            </a:r>
            <a:r>
              <a:rPr lang="en-US" altLang="zh-CN" dirty="0"/>
              <a:t>=10 </a:t>
            </a:r>
            <a:r>
              <a:rPr lang="zh-CN" altLang="en-US" dirty="0"/>
              <a:t>时，信噪比为</a:t>
            </a:r>
            <a:r>
              <a:rPr lang="en-US" altLang="zh-CN" dirty="0"/>
              <a:t>10dB</a:t>
            </a:r>
            <a:r>
              <a:rPr lang="zh-CN" altLang="en-US" dirty="0"/>
              <a:t>，而当 </a:t>
            </a:r>
            <a:r>
              <a:rPr lang="en-US" altLang="zh-CN" i="1" dirty="0"/>
              <a:t>S/N </a:t>
            </a:r>
            <a:r>
              <a:rPr lang="en-US" altLang="zh-CN" dirty="0"/>
              <a:t>=1000 </a:t>
            </a:r>
            <a:r>
              <a:rPr lang="zh-CN" altLang="en-US" dirty="0"/>
              <a:t>时，信噪比为</a:t>
            </a:r>
            <a:r>
              <a:rPr lang="en-US" altLang="zh-CN" dirty="0"/>
              <a:t>30dB</a:t>
            </a:r>
            <a:r>
              <a:rPr lang="zh-CN" altLang="en-US" dirty="0"/>
              <a:t>。 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信噪比</a:t>
            </a:r>
          </a:p>
        </p:txBody>
      </p:sp>
      <p:sp>
        <p:nvSpPr>
          <p:cNvPr id="4" name="矩形 3"/>
          <p:cNvSpPr/>
          <p:nvPr/>
        </p:nvSpPr>
        <p:spPr>
          <a:xfrm>
            <a:off x="1567543" y="1881988"/>
            <a:ext cx="5625737" cy="461665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pt-BR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信噪比</a:t>
            </a:r>
            <a:r>
              <a:rPr lang="pt-BR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(dB) = 10 log</a:t>
            </a:r>
            <a:r>
              <a:rPr lang="pt-BR" altLang="zh-CN" sz="2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pt-BR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(S/N ) (dB) 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60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信道的</a:t>
            </a:r>
            <a:r>
              <a:rPr lang="zh-CN" altLang="en-US" dirty="0">
                <a:solidFill>
                  <a:srgbClr val="C00000"/>
                </a:solidFill>
              </a:rPr>
              <a:t>极限</a:t>
            </a:r>
            <a:r>
              <a:rPr lang="zh-CN" altLang="en-US" dirty="0"/>
              <a:t>信息传输速率 </a:t>
            </a:r>
            <a:r>
              <a:rPr lang="en-US" altLang="zh-CN" i="1" dirty="0"/>
              <a:t>C  </a:t>
            </a:r>
            <a:r>
              <a:rPr lang="zh-CN" altLang="en-US" dirty="0"/>
              <a:t>可表达为：</a:t>
            </a:r>
            <a:endParaRPr lang="en-US" altLang="zh-CN" dirty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香农公式</a:t>
            </a:r>
          </a:p>
        </p:txBody>
      </p:sp>
      <p:sp>
        <p:nvSpPr>
          <p:cNvPr id="4" name="矩形 3"/>
          <p:cNvSpPr/>
          <p:nvPr/>
        </p:nvSpPr>
        <p:spPr>
          <a:xfrm>
            <a:off x="973288" y="1578479"/>
            <a:ext cx="4413388" cy="461665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W log</a:t>
            </a:r>
            <a:r>
              <a:rPr lang="en-US" altLang="zh-CN" sz="2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(1+S/N)  (bit/s) </a:t>
            </a:r>
          </a:p>
        </p:txBody>
      </p:sp>
      <p:sp>
        <p:nvSpPr>
          <p:cNvPr id="5" name="矩形 4"/>
          <p:cNvSpPr/>
          <p:nvPr/>
        </p:nvSpPr>
        <p:spPr>
          <a:xfrm>
            <a:off x="5472000" y="1534934"/>
            <a:ext cx="3630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信道的带宽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(Hz)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ts val="24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为信道内所传信号的平均功率；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为信道内部的高斯噪声功率。 </a:t>
            </a:r>
          </a:p>
        </p:txBody>
      </p:sp>
      <p:sp>
        <p:nvSpPr>
          <p:cNvPr id="6" name="对角圆角矩形 5"/>
          <p:cNvSpPr/>
          <p:nvPr/>
        </p:nvSpPr>
        <p:spPr>
          <a:xfrm>
            <a:off x="798126" y="2931650"/>
            <a:ext cx="7570809" cy="1215061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931817" y="2993141"/>
            <a:ext cx="725423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信道的带宽或信道中的信噪比越大，则信息的极限传输速率就越高。 </a:t>
            </a: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只要信息传输速率低于信道的极限信息传输速率，就一定可以找到某种办法来实现无差错的传输。</a:t>
            </a:r>
          </a:p>
        </p:txBody>
      </p:sp>
    </p:spTree>
    <p:extLst>
      <p:ext uri="{BB962C8B-B14F-4D97-AF65-F5344CB8AC3E}">
        <p14:creationId xmlns:p14="http://schemas.microsoft.com/office/powerpoint/2010/main" val="238037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C00000"/>
                </a:solidFill>
              </a:rPr>
              <a:t>方法：</a:t>
            </a:r>
            <a:r>
              <a:rPr lang="zh-CN" altLang="en-US" dirty="0"/>
              <a:t>用编码的方法让每一个码元携带更多比特的信息量。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提高信息的传输速率的方法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627017" y="1480440"/>
            <a:ext cx="7889966" cy="2629998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836024" y="2971384"/>
            <a:ext cx="7479822" cy="418120"/>
            <a:chOff x="836024" y="3119437"/>
            <a:chExt cx="7479822" cy="418120"/>
          </a:xfrm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836024" y="3119437"/>
              <a:ext cx="48977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M1 =  </a:t>
              </a:r>
              <a:r>
                <a:rPr kumimoji="1" lang="el-GR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5</a:t>
              </a:r>
              <a:r>
                <a:rPr kumimoji="1" lang="en-US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 </a:t>
              </a:r>
              <a:r>
                <a:rPr kumimoji="1" lang="el-GR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3  </a:t>
              </a:r>
              <a:r>
                <a:rPr kumimoji="1" lang="en-US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0  </a:t>
              </a:r>
              <a:r>
                <a:rPr kumimoji="1" lang="en-US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6  </a:t>
              </a:r>
              <a:r>
                <a:rPr kumimoji="1" lang="en-US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7 </a:t>
              </a:r>
              <a:r>
                <a:rPr kumimoji="1" lang="en-US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 </a:t>
              </a:r>
              <a:r>
                <a:rPr kumimoji="1" lang="el-GR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2</a:t>
              </a:r>
              <a:endParaRPr kumimoji="1" lang="en-US" altLang="zh-CN" sz="2000" b="1" baseline="-25000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08325" y="3168225"/>
              <a:ext cx="2707521" cy="369332"/>
              <a:chOff x="5608325" y="3142098"/>
              <a:chExt cx="2707521" cy="369332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6983434" y="3142098"/>
                <a:ext cx="1332412" cy="369332"/>
              </a:xfrm>
              <a:prstGeom prst="rect">
                <a:avLst/>
              </a:prstGeom>
              <a:solidFill>
                <a:srgbClr val="66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bit/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码元</a:t>
                </a: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5608325" y="3344182"/>
                <a:ext cx="1297577" cy="0"/>
              </a:xfrm>
              <a:prstGeom prst="straightConnector1">
                <a:avLst/>
              </a:prstGeom>
              <a:ln w="38100">
                <a:solidFill>
                  <a:srgbClr val="CC00CC"/>
                </a:solidFill>
                <a:prstDash val="sysDash"/>
                <a:headEnd w="lg" len="lg"/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组合 17"/>
          <p:cNvGrpSpPr/>
          <p:nvPr/>
        </p:nvGrpSpPr>
        <p:grpSpPr>
          <a:xfrm>
            <a:off x="635725" y="1525756"/>
            <a:ext cx="7680121" cy="810478"/>
            <a:chOff x="635725" y="1673809"/>
            <a:chExt cx="7680121" cy="810478"/>
          </a:xfrm>
        </p:grpSpPr>
        <p:sp>
          <p:nvSpPr>
            <p:cNvPr id="5" name="矩形 4"/>
            <p:cNvSpPr/>
            <p:nvPr/>
          </p:nvSpPr>
          <p:spPr>
            <a:xfrm>
              <a:off x="635725" y="1673809"/>
              <a:ext cx="5286104" cy="810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 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基带信号 </a:t>
              </a:r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 = 101011000110111010…… 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000206" y="2087233"/>
              <a:ext cx="2315640" cy="369332"/>
              <a:chOff x="6000206" y="2087233"/>
              <a:chExt cx="2315640" cy="369332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6983434" y="2087233"/>
                <a:ext cx="133241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bit/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码元</a:t>
                </a: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>
                <a:off x="6000206" y="2271899"/>
                <a:ext cx="905696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prstDash val="sysDash"/>
                <a:headEnd w="lg" len="lg"/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矩形 13"/>
          <p:cNvSpPr/>
          <p:nvPr/>
        </p:nvSpPr>
        <p:spPr>
          <a:xfrm>
            <a:off x="836024" y="3588473"/>
            <a:ext cx="7479822" cy="369332"/>
          </a:xfrm>
          <a:prstGeom prst="rect">
            <a:avLst/>
          </a:prstGeom>
          <a:solidFill>
            <a:srgbClr val="00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若以同样的速率发送码元，则同样时间所传送的信息量就提高到了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34887" y="2294256"/>
            <a:ext cx="634854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将信号中的每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个比特编为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组：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101 011 000 110 111 010 ……</a:t>
            </a:r>
          </a:p>
        </p:txBody>
      </p:sp>
    </p:spTree>
    <p:extLst>
      <p:ext uri="{BB962C8B-B14F-4D97-AF65-F5344CB8AC3E}">
        <p14:creationId xmlns:p14="http://schemas.microsoft.com/office/powerpoint/2010/main" val="41323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奈氏准则：</a:t>
            </a:r>
            <a:r>
              <a:rPr lang="zh-CN" altLang="en-US" dirty="0">
                <a:solidFill>
                  <a:srgbClr val="0000FF"/>
                </a:solidFill>
              </a:rPr>
              <a:t>激励</a:t>
            </a:r>
            <a:r>
              <a:rPr lang="zh-CN" altLang="en-US" dirty="0"/>
              <a:t>工程人员不断探索更加先进的编码技术，使每一个码元携带更多比特的信息量。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香农公式：</a:t>
            </a:r>
            <a:r>
              <a:rPr lang="zh-CN" altLang="en-US" dirty="0">
                <a:solidFill>
                  <a:srgbClr val="0000FF"/>
                </a:solidFill>
              </a:rPr>
              <a:t>告诫</a:t>
            </a:r>
            <a:r>
              <a:rPr lang="zh-CN" altLang="en-US" dirty="0"/>
              <a:t>工程人员，在实际有噪声的信道上，不论采用多么复杂的编码技术，都不可能突破信息传输速率的绝对极限。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注意：</a:t>
            </a:r>
            <a:r>
              <a:rPr lang="zh-CN" altLang="en-US" dirty="0"/>
              <a:t>奈氏准则和香农公式的意义不同</a:t>
            </a:r>
          </a:p>
        </p:txBody>
      </p:sp>
    </p:spTree>
    <p:extLst>
      <p:ext uri="{BB962C8B-B14F-4D97-AF65-F5344CB8AC3E}">
        <p14:creationId xmlns:p14="http://schemas.microsoft.com/office/powerpoint/2010/main" val="30932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9"/>
          <p:cNvSpPr>
            <a:spLocks noChangeArrowheads="1"/>
          </p:cNvSpPr>
          <p:nvPr/>
        </p:nvSpPr>
        <p:spPr bwMode="auto">
          <a:xfrm>
            <a:off x="2629135" y="1424797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02" name="Rectangle 10"/>
          <p:cNvSpPr>
            <a:spLocks noChangeArrowheads="1"/>
          </p:cNvSpPr>
          <p:nvPr/>
        </p:nvSpPr>
        <p:spPr bwMode="auto">
          <a:xfrm>
            <a:off x="2629135" y="2031222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05" name="Line 16"/>
          <p:cNvSpPr>
            <a:spLocks noChangeShapeType="1"/>
          </p:cNvSpPr>
          <p:nvPr/>
        </p:nvSpPr>
        <p:spPr bwMode="auto">
          <a:xfrm>
            <a:off x="3637198" y="1353359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Rectangle 8"/>
          <p:cNvSpPr>
            <a:spLocks noChangeArrowheads="1"/>
          </p:cNvSpPr>
          <p:nvPr/>
        </p:nvSpPr>
        <p:spPr bwMode="auto">
          <a:xfrm>
            <a:off x="2700573" y="1170797"/>
            <a:ext cx="559869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2.3.1   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导引型传输媒体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2.3.2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非导引型传输媒体</a:t>
            </a: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639730" y="1424797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08" name="Rectangle 29"/>
          <p:cNvSpPr>
            <a:spLocks noChangeArrowheads="1"/>
          </p:cNvSpPr>
          <p:nvPr/>
        </p:nvSpPr>
        <p:spPr bwMode="auto">
          <a:xfrm>
            <a:off x="648619" y="1519729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2.3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物理层下面的传输媒体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58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2.3</a:t>
            </a:r>
            <a:r>
              <a:rPr lang="en-US" altLang="zh-CN" dirty="0"/>
              <a:t>  </a:t>
            </a:r>
            <a:r>
              <a:rPr lang="zh-CN" altLang="en-US" dirty="0"/>
              <a:t>物理层下面的传输媒体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传输媒体是数据传输系统中在发送器和接收器之间的</a:t>
            </a:r>
            <a:r>
              <a:rPr lang="zh-CN" altLang="en-US" dirty="0">
                <a:solidFill>
                  <a:srgbClr val="C00000"/>
                </a:solidFill>
              </a:rPr>
              <a:t>物理通路。</a:t>
            </a:r>
          </a:p>
          <a:p>
            <a:r>
              <a:rPr lang="zh-CN" altLang="en-US" dirty="0"/>
              <a:t>两大类：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导引型传输媒体：</a:t>
            </a:r>
            <a:r>
              <a:rPr lang="zh-CN" altLang="en-US" dirty="0"/>
              <a:t>电磁波被导引沿着固体媒体（铜线或光纤）传播。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非导引型传输媒体：</a:t>
            </a:r>
            <a:r>
              <a:rPr lang="zh-CN" altLang="en-US" dirty="0"/>
              <a:t>指自由空间。非导引型传输媒体中电磁波的传输常称为</a:t>
            </a:r>
            <a:r>
              <a:rPr lang="zh-CN" altLang="en-US" dirty="0">
                <a:solidFill>
                  <a:srgbClr val="C00000"/>
                </a:solidFill>
              </a:rPr>
              <a:t>无线传输。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84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2.1</a:t>
            </a:r>
            <a:r>
              <a:rPr lang="en-US" altLang="zh-CN" dirty="0"/>
              <a:t>  </a:t>
            </a:r>
            <a:r>
              <a:rPr lang="zh-CN" altLang="en-US" dirty="0"/>
              <a:t>物理层的基本概念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物理层考虑的是怎样才能在连接各种计算机的传输媒体上</a:t>
            </a:r>
            <a:r>
              <a:rPr lang="zh-CN" altLang="en-US" dirty="0">
                <a:solidFill>
                  <a:srgbClr val="0000FF"/>
                </a:solidFill>
              </a:rPr>
              <a:t>传输数据比特流</a:t>
            </a:r>
            <a:r>
              <a:rPr lang="zh-CN" altLang="en-US" dirty="0"/>
              <a:t>，而</a:t>
            </a:r>
            <a:r>
              <a:rPr lang="zh-CN" altLang="en-US" dirty="0">
                <a:solidFill>
                  <a:srgbClr val="C00000"/>
                </a:solidFill>
              </a:rPr>
              <a:t>不是</a:t>
            </a:r>
            <a:r>
              <a:rPr lang="zh-CN" altLang="en-US" dirty="0"/>
              <a:t>指具体的传输媒体。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C00000"/>
                </a:solidFill>
              </a:rPr>
              <a:t>作用：</a:t>
            </a:r>
            <a:r>
              <a:rPr lang="zh-CN" altLang="en-US" dirty="0"/>
              <a:t>尽可能</a:t>
            </a:r>
            <a:r>
              <a:rPr lang="zh-CN" altLang="en-US" dirty="0">
                <a:solidFill>
                  <a:srgbClr val="0000FF"/>
                </a:solidFill>
              </a:rPr>
              <a:t>屏蔽</a:t>
            </a:r>
            <a:r>
              <a:rPr lang="zh-CN" altLang="en-US" dirty="0"/>
              <a:t>掉不同传输媒体和通信手段的差异。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用于物理层的协议也常称为物理层</a:t>
            </a:r>
            <a:r>
              <a:rPr lang="zh-CN" altLang="en-US" dirty="0">
                <a:solidFill>
                  <a:srgbClr val="0000FF"/>
                </a:solidFill>
              </a:rPr>
              <a:t>规程</a:t>
            </a:r>
            <a:r>
              <a:rPr lang="zh-CN" altLang="en-US" dirty="0"/>
              <a:t> </a:t>
            </a:r>
            <a:r>
              <a:rPr lang="en-US" altLang="zh-CN" dirty="0"/>
              <a:t>(procedure)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47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2.3</a:t>
            </a:r>
            <a:r>
              <a:rPr lang="en-US" altLang="zh-CN" dirty="0"/>
              <a:t>  </a:t>
            </a:r>
            <a:r>
              <a:rPr lang="zh-CN" altLang="en-US" dirty="0"/>
              <a:t>物理层下面的传输媒体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99881" y="1036010"/>
            <a:ext cx="7501556" cy="40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Clr>
                <a:srgbClr val="0070C0"/>
              </a:buClr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电信领域使用的电磁波的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频谱：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08590" y="1493557"/>
            <a:ext cx="7441419" cy="2975697"/>
            <a:chOff x="708590" y="1493557"/>
            <a:chExt cx="7441419" cy="2975697"/>
          </a:xfrm>
        </p:grpSpPr>
        <p:sp>
          <p:nvSpPr>
            <p:cNvPr id="5" name="矩形 4"/>
            <p:cNvSpPr/>
            <p:nvPr/>
          </p:nvSpPr>
          <p:spPr>
            <a:xfrm>
              <a:off x="1470699" y="2763196"/>
              <a:ext cx="2096586" cy="141473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538069" y="2763197"/>
              <a:ext cx="1558987" cy="141473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099220" y="2756523"/>
              <a:ext cx="1546580" cy="1439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164288" y="2741893"/>
              <a:ext cx="526774" cy="144640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580112" y="1773018"/>
              <a:ext cx="1666036" cy="30429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292081" y="1773018"/>
              <a:ext cx="334414" cy="30429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283968" y="1773018"/>
              <a:ext cx="921671" cy="3042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24821" y="1773018"/>
              <a:ext cx="921671" cy="304295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524992" y="1770964"/>
              <a:ext cx="896585" cy="30429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5615267" y="2079146"/>
              <a:ext cx="2077198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7108604" y="2507973"/>
              <a:ext cx="320001" cy="19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V="1">
              <a:off x="1470698" y="2079146"/>
              <a:ext cx="1035792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1382275" y="2507972"/>
              <a:ext cx="286317" cy="178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2505084" y="2747649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1992803" y="2750240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025788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4579474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1463679" y="1768213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1480520" y="2079146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1460871" y="1768213"/>
              <a:ext cx="0" cy="497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3414560" y="1772099"/>
              <a:ext cx="0" cy="3070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2513506" y="1781170"/>
              <a:ext cx="0" cy="313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5292459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7246148" y="1775987"/>
              <a:ext cx="0" cy="299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V="1">
              <a:off x="1466486" y="2752831"/>
              <a:ext cx="6232997" cy="38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2670699" y="1783760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3636820" y="178376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微波</a:t>
              </a: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4346492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5205442" y="1768213"/>
              <a:ext cx="0" cy="3109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4458773" y="1783760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红外线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4694563" y="2181573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可见光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5314153" y="2181573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紫外线</a:t>
              </a:r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5626495" y="1768213"/>
              <a:ext cx="0" cy="3148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6030706" y="1783760"/>
              <a:ext cx="59438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射线</a:t>
              </a:r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7378079" y="1757849"/>
              <a:ext cx="24652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</a:t>
              </a: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7510008" y="178376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射线</a:t>
              </a: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1466485" y="3011941"/>
              <a:ext cx="1195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3874912" y="3036556"/>
              <a:ext cx="1010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4200528" y="3385059"/>
              <a:ext cx="830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51"/>
            <p:cNvSpPr>
              <a:spLocks noChangeShapeType="1"/>
            </p:cNvSpPr>
            <p:nvPr/>
          </p:nvSpPr>
          <p:spPr bwMode="auto">
            <a:xfrm>
              <a:off x="3369648" y="3820364"/>
              <a:ext cx="3817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 Box 52"/>
            <p:cNvSpPr txBox="1">
              <a:spLocks noChangeArrowheads="1"/>
            </p:cNvSpPr>
            <p:nvPr/>
          </p:nvSpPr>
          <p:spPr bwMode="auto">
            <a:xfrm>
              <a:off x="6659479" y="277615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6637024" y="3046920"/>
              <a:ext cx="527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55"/>
            <p:cNvSpPr>
              <a:spLocks noChangeShapeType="1"/>
            </p:cNvSpPr>
            <p:nvPr/>
          </p:nvSpPr>
          <p:spPr bwMode="auto">
            <a:xfrm flipV="1">
              <a:off x="5099220" y="1892586"/>
              <a:ext cx="156748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 flipH="1" flipV="1">
              <a:off x="5469301" y="1892586"/>
              <a:ext cx="72982" cy="3109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57"/>
            <p:cNvSpPr>
              <a:spLocks noChangeShapeType="1"/>
            </p:cNvSpPr>
            <p:nvPr/>
          </p:nvSpPr>
          <p:spPr bwMode="auto">
            <a:xfrm>
              <a:off x="1584381" y="3882550"/>
              <a:ext cx="606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Line 58"/>
            <p:cNvSpPr>
              <a:spLocks noChangeShapeType="1"/>
            </p:cNvSpPr>
            <p:nvPr/>
          </p:nvSpPr>
          <p:spPr bwMode="auto">
            <a:xfrm>
              <a:off x="2325435" y="3882550"/>
              <a:ext cx="404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59"/>
            <p:cNvSpPr>
              <a:spLocks noChangeShapeType="1"/>
            </p:cNvSpPr>
            <p:nvPr/>
          </p:nvSpPr>
          <p:spPr bwMode="auto">
            <a:xfrm>
              <a:off x="3403333" y="4131296"/>
              <a:ext cx="66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>
              <a:off x="1462276" y="4187004"/>
              <a:ext cx="6241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1472100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62"/>
            <p:cNvSpPr>
              <a:spLocks noChangeShapeType="1"/>
            </p:cNvSpPr>
            <p:nvPr/>
          </p:nvSpPr>
          <p:spPr bwMode="auto">
            <a:xfrm>
              <a:off x="4062983" y="2751535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>
              <a:off x="5095968" y="2758013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5612460" y="2755422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Line 65"/>
            <p:cNvSpPr>
              <a:spLocks noChangeShapeType="1"/>
            </p:cNvSpPr>
            <p:nvPr/>
          </p:nvSpPr>
          <p:spPr bwMode="auto">
            <a:xfrm>
              <a:off x="6133163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Line 66"/>
            <p:cNvSpPr>
              <a:spLocks noChangeShapeType="1"/>
            </p:cNvSpPr>
            <p:nvPr/>
          </p:nvSpPr>
          <p:spPr bwMode="auto">
            <a:xfrm>
              <a:off x="6653867" y="276578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Line 67"/>
            <p:cNvSpPr>
              <a:spLocks noChangeShapeType="1"/>
            </p:cNvSpPr>
            <p:nvPr/>
          </p:nvSpPr>
          <p:spPr bwMode="auto">
            <a:xfrm>
              <a:off x="7170359" y="2759308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Line 68"/>
            <p:cNvSpPr>
              <a:spLocks noChangeShapeType="1"/>
            </p:cNvSpPr>
            <p:nvPr/>
          </p:nvSpPr>
          <p:spPr bwMode="auto">
            <a:xfrm>
              <a:off x="7691062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5" name="Group 69"/>
            <p:cNvGrpSpPr>
              <a:grpSpLocks/>
            </p:cNvGrpSpPr>
            <p:nvPr/>
          </p:nvGrpSpPr>
          <p:grpSpPr bwMode="auto">
            <a:xfrm>
              <a:off x="708590" y="1519470"/>
              <a:ext cx="673686" cy="275952"/>
              <a:chOff x="6" y="352"/>
              <a:chExt cx="480" cy="213"/>
            </a:xfrm>
          </p:grpSpPr>
          <p:sp>
            <p:nvSpPr>
              <p:cNvPr id="93" name="Text Box 70"/>
              <p:cNvSpPr txBox="1">
                <a:spLocks noChangeArrowheads="1"/>
              </p:cNvSpPr>
              <p:nvPr/>
            </p:nvSpPr>
            <p:spPr bwMode="auto">
              <a:xfrm>
                <a:off x="127" y="35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(Hz)</a:t>
                </a:r>
              </a:p>
            </p:txBody>
          </p:sp>
          <p:sp>
            <p:nvSpPr>
              <p:cNvPr id="94" name="Text Box 71"/>
              <p:cNvSpPr txBox="1">
                <a:spLocks noChangeArrowheads="1"/>
              </p:cNvSpPr>
              <p:nvPr/>
            </p:nvSpPr>
            <p:spPr bwMode="auto">
              <a:xfrm>
                <a:off x="6" y="352"/>
                <a:ext cx="17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2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f</a:t>
                </a:r>
              </a:p>
            </p:txBody>
          </p:sp>
        </p:grpSp>
        <p:sp>
          <p:nvSpPr>
            <p:cNvPr id="91" name="Text Box 73"/>
            <p:cNvSpPr txBox="1">
              <a:spLocks noChangeArrowheads="1"/>
            </p:cNvSpPr>
            <p:nvPr/>
          </p:nvSpPr>
          <p:spPr bwMode="auto">
            <a:xfrm>
              <a:off x="723381" y="2478176"/>
              <a:ext cx="6639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f  (Hz)</a:t>
              </a:r>
            </a:p>
          </p:txBody>
        </p:sp>
        <p:sp>
          <p:nvSpPr>
            <p:cNvPr id="67" name="Line 75"/>
            <p:cNvSpPr>
              <a:spLocks noChangeShapeType="1"/>
            </p:cNvSpPr>
            <p:nvPr/>
          </p:nvSpPr>
          <p:spPr bwMode="auto">
            <a:xfrm>
              <a:off x="1651749" y="4187004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76"/>
            <p:cNvSpPr>
              <a:spLocks noChangeShapeType="1"/>
            </p:cNvSpPr>
            <p:nvPr/>
          </p:nvSpPr>
          <p:spPr bwMode="auto">
            <a:xfrm>
              <a:off x="2157014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77"/>
            <p:cNvSpPr>
              <a:spLocks noChangeShapeType="1"/>
            </p:cNvSpPr>
            <p:nvPr/>
          </p:nvSpPr>
          <p:spPr bwMode="auto">
            <a:xfrm>
              <a:off x="2666489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78"/>
            <p:cNvSpPr>
              <a:spLocks noChangeShapeType="1"/>
            </p:cNvSpPr>
            <p:nvPr/>
          </p:nvSpPr>
          <p:spPr bwMode="auto">
            <a:xfrm>
              <a:off x="3192805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79"/>
            <p:cNvSpPr>
              <a:spLocks noChangeShapeType="1"/>
            </p:cNvSpPr>
            <p:nvPr/>
          </p:nvSpPr>
          <p:spPr bwMode="auto">
            <a:xfrm>
              <a:off x="3693859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Line 80"/>
            <p:cNvSpPr>
              <a:spLocks noChangeShapeType="1"/>
            </p:cNvSpPr>
            <p:nvPr/>
          </p:nvSpPr>
          <p:spPr bwMode="auto">
            <a:xfrm>
              <a:off x="4220176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Line 81"/>
            <p:cNvSpPr>
              <a:spLocks noChangeShapeType="1"/>
            </p:cNvSpPr>
            <p:nvPr/>
          </p:nvSpPr>
          <p:spPr bwMode="auto">
            <a:xfrm>
              <a:off x="4742282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Line 82"/>
            <p:cNvSpPr>
              <a:spLocks noChangeShapeType="1"/>
            </p:cNvSpPr>
            <p:nvPr/>
          </p:nvSpPr>
          <p:spPr bwMode="auto">
            <a:xfrm>
              <a:off x="5251758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Line 83"/>
            <p:cNvSpPr>
              <a:spLocks noChangeShapeType="1"/>
            </p:cNvSpPr>
            <p:nvPr/>
          </p:nvSpPr>
          <p:spPr bwMode="auto">
            <a:xfrm>
              <a:off x="5782285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Line 84"/>
            <p:cNvSpPr>
              <a:spLocks noChangeShapeType="1"/>
            </p:cNvSpPr>
            <p:nvPr/>
          </p:nvSpPr>
          <p:spPr bwMode="auto">
            <a:xfrm>
              <a:off x="6300181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Line 85"/>
            <p:cNvSpPr>
              <a:spLocks noChangeShapeType="1"/>
            </p:cNvSpPr>
            <p:nvPr/>
          </p:nvSpPr>
          <p:spPr bwMode="auto">
            <a:xfrm>
              <a:off x="6826498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Line 86"/>
            <p:cNvSpPr>
              <a:spLocks noChangeShapeType="1"/>
            </p:cNvSpPr>
            <p:nvPr/>
          </p:nvSpPr>
          <p:spPr bwMode="auto">
            <a:xfrm>
              <a:off x="7348605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 Box 87"/>
            <p:cNvSpPr txBox="1">
              <a:spLocks noChangeArrowheads="1"/>
            </p:cNvSpPr>
            <p:nvPr/>
          </p:nvSpPr>
          <p:spPr bwMode="auto">
            <a:xfrm>
              <a:off x="1709294" y="4194777"/>
              <a:ext cx="352945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LF</a:t>
              </a:r>
            </a:p>
          </p:txBody>
        </p:sp>
        <p:sp>
          <p:nvSpPr>
            <p:cNvPr id="80" name="Text Box 88"/>
            <p:cNvSpPr txBox="1">
              <a:spLocks noChangeArrowheads="1"/>
            </p:cNvSpPr>
            <p:nvPr/>
          </p:nvSpPr>
          <p:spPr bwMode="auto">
            <a:xfrm>
              <a:off x="2227190" y="4194777"/>
              <a:ext cx="42601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MF</a:t>
              </a:r>
            </a:p>
          </p:txBody>
        </p:sp>
        <p:sp>
          <p:nvSpPr>
            <p:cNvPr id="81" name="Text Box 89"/>
            <p:cNvSpPr txBox="1">
              <a:spLocks noChangeArrowheads="1"/>
            </p:cNvSpPr>
            <p:nvPr/>
          </p:nvSpPr>
          <p:spPr bwMode="auto">
            <a:xfrm>
              <a:off x="2745087" y="4194777"/>
              <a:ext cx="3942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HF</a:t>
              </a:r>
            </a:p>
          </p:txBody>
        </p:sp>
        <p:sp>
          <p:nvSpPr>
            <p:cNvPr id="82" name="Text Box 90"/>
            <p:cNvSpPr txBox="1">
              <a:spLocks noChangeArrowheads="1"/>
            </p:cNvSpPr>
            <p:nvPr/>
          </p:nvSpPr>
          <p:spPr bwMode="auto">
            <a:xfrm>
              <a:off x="3204034" y="4194777"/>
              <a:ext cx="5038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VHF</a:t>
              </a:r>
            </a:p>
          </p:txBody>
        </p:sp>
        <p:sp>
          <p:nvSpPr>
            <p:cNvPr id="83" name="Text Box 91"/>
            <p:cNvSpPr txBox="1">
              <a:spLocks noChangeArrowheads="1"/>
            </p:cNvSpPr>
            <p:nvPr/>
          </p:nvSpPr>
          <p:spPr bwMode="auto">
            <a:xfrm>
              <a:off x="3709298" y="4194777"/>
              <a:ext cx="51337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UHF</a:t>
              </a:r>
            </a:p>
          </p:txBody>
        </p:sp>
        <p:sp>
          <p:nvSpPr>
            <p:cNvPr id="84" name="Text Box 92"/>
            <p:cNvSpPr txBox="1">
              <a:spLocks noChangeArrowheads="1"/>
            </p:cNvSpPr>
            <p:nvPr/>
          </p:nvSpPr>
          <p:spPr bwMode="auto">
            <a:xfrm>
              <a:off x="4210354" y="4194777"/>
              <a:ext cx="486370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SHF</a:t>
              </a:r>
            </a:p>
          </p:txBody>
        </p:sp>
        <p:sp>
          <p:nvSpPr>
            <p:cNvPr id="85" name="Text Box 93"/>
            <p:cNvSpPr txBox="1">
              <a:spLocks noChangeArrowheads="1"/>
            </p:cNvSpPr>
            <p:nvPr/>
          </p:nvSpPr>
          <p:spPr bwMode="auto">
            <a:xfrm>
              <a:off x="4740879" y="4194777"/>
              <a:ext cx="481604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EHF</a:t>
              </a:r>
            </a:p>
          </p:txBody>
        </p:sp>
        <p:sp>
          <p:nvSpPr>
            <p:cNvPr id="86" name="Text Box 94"/>
            <p:cNvSpPr txBox="1">
              <a:spLocks noChangeArrowheads="1"/>
            </p:cNvSpPr>
            <p:nvPr/>
          </p:nvSpPr>
          <p:spPr bwMode="auto">
            <a:xfrm>
              <a:off x="5254565" y="4194777"/>
              <a:ext cx="489547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THF</a:t>
              </a:r>
            </a:p>
          </p:txBody>
        </p:sp>
        <p:sp>
          <p:nvSpPr>
            <p:cNvPr id="87" name="Text Box 95"/>
            <p:cNvSpPr txBox="1">
              <a:spLocks noChangeArrowheads="1"/>
            </p:cNvSpPr>
            <p:nvPr/>
          </p:nvSpPr>
          <p:spPr bwMode="auto">
            <a:xfrm>
              <a:off x="889046" y="418529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波段</a:t>
              </a:r>
            </a:p>
          </p:txBody>
        </p:sp>
        <p:sp>
          <p:nvSpPr>
            <p:cNvPr id="88" name="Text Box 96"/>
            <p:cNvSpPr txBox="1">
              <a:spLocks noChangeArrowheads="1"/>
            </p:cNvSpPr>
            <p:nvPr/>
          </p:nvSpPr>
          <p:spPr bwMode="auto">
            <a:xfrm>
              <a:off x="1286836" y="2491130"/>
              <a:ext cx="675580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5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7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9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11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13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15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 Box 97"/>
            <p:cNvSpPr txBox="1">
              <a:spLocks noChangeArrowheads="1"/>
            </p:cNvSpPr>
            <p:nvPr/>
          </p:nvSpPr>
          <p:spPr bwMode="auto">
            <a:xfrm>
              <a:off x="1314906" y="1493557"/>
              <a:ext cx="6817758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0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18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20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24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Line 98"/>
            <p:cNvSpPr>
              <a:spLocks noChangeShapeType="1"/>
            </p:cNvSpPr>
            <p:nvPr/>
          </p:nvSpPr>
          <p:spPr bwMode="auto">
            <a:xfrm flipV="1">
              <a:off x="3897369" y="3817774"/>
              <a:ext cx="315791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Text Box 29"/>
            <p:cNvSpPr txBox="1">
              <a:spLocks noChangeArrowheads="1"/>
            </p:cNvSpPr>
            <p:nvPr/>
          </p:nvSpPr>
          <p:spPr bwMode="auto">
            <a:xfrm>
              <a:off x="1730140" y="1783760"/>
              <a:ext cx="49244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低频</a:t>
              </a:r>
            </a:p>
          </p:txBody>
        </p:sp>
        <p:sp>
          <p:nvSpPr>
            <p:cNvPr id="96" name="Rectangle 20"/>
            <p:cNvSpPr>
              <a:spLocks noChangeArrowheads="1"/>
            </p:cNvSpPr>
            <p:nvPr/>
          </p:nvSpPr>
          <p:spPr bwMode="auto">
            <a:xfrm>
              <a:off x="4178552" y="3123651"/>
              <a:ext cx="808737" cy="18655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 Box 46"/>
            <p:cNvSpPr txBox="1">
              <a:spLocks noChangeArrowheads="1"/>
            </p:cNvSpPr>
            <p:nvPr/>
          </p:nvSpPr>
          <p:spPr bwMode="auto">
            <a:xfrm>
              <a:off x="4186454" y="3107328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地面微波</a:t>
              </a: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2620213" y="3082487"/>
              <a:ext cx="808737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Text Box 46"/>
            <p:cNvSpPr txBox="1">
              <a:spLocks noChangeArrowheads="1"/>
            </p:cNvSpPr>
            <p:nvPr/>
          </p:nvSpPr>
          <p:spPr bwMode="auto">
            <a:xfrm>
              <a:off x="2662752" y="3031515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102" name="Rectangle 20"/>
            <p:cNvSpPr>
              <a:spLocks noChangeArrowheads="1"/>
            </p:cNvSpPr>
            <p:nvPr/>
          </p:nvSpPr>
          <p:spPr bwMode="auto">
            <a:xfrm>
              <a:off x="1651749" y="2805207"/>
              <a:ext cx="654233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 Box 46"/>
            <p:cNvSpPr txBox="1">
              <a:spLocks noChangeArrowheads="1"/>
            </p:cNvSpPr>
            <p:nvPr/>
          </p:nvSpPr>
          <p:spPr bwMode="auto">
            <a:xfrm>
              <a:off x="1702319" y="2771461"/>
              <a:ext cx="646331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双绞线</a:t>
              </a:r>
            </a:p>
          </p:txBody>
        </p:sp>
        <p:sp>
          <p:nvSpPr>
            <p:cNvPr id="105" name="Rectangle 13"/>
            <p:cNvSpPr>
              <a:spLocks noChangeArrowheads="1"/>
            </p:cNvSpPr>
            <p:nvPr/>
          </p:nvSpPr>
          <p:spPr bwMode="auto">
            <a:xfrm>
              <a:off x="1636738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Text Box 50"/>
            <p:cNvSpPr txBox="1">
              <a:spLocks noChangeArrowheads="1"/>
            </p:cNvSpPr>
            <p:nvPr/>
          </p:nvSpPr>
          <p:spPr bwMode="auto">
            <a:xfrm>
              <a:off x="1585989" y="3382992"/>
              <a:ext cx="640446" cy="42086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海事</a:t>
              </a:r>
            </a:p>
            <a:p>
              <a:pPr algn="l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08" name="Rectangle 13"/>
            <p:cNvSpPr>
              <a:spLocks noChangeArrowheads="1"/>
            </p:cNvSpPr>
            <p:nvPr/>
          </p:nvSpPr>
          <p:spPr bwMode="auto">
            <a:xfrm>
              <a:off x="2246485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Text Box 50"/>
            <p:cNvSpPr txBox="1">
              <a:spLocks noChangeArrowheads="1"/>
            </p:cNvSpPr>
            <p:nvPr/>
          </p:nvSpPr>
          <p:spPr bwMode="auto">
            <a:xfrm>
              <a:off x="2195736" y="3382992"/>
              <a:ext cx="646331" cy="42473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调幅</a:t>
              </a:r>
              <a:endParaRPr kumimoji="1" lang="en-US" altLang="zh-CN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14" name="Rectangle 13"/>
            <p:cNvSpPr>
              <a:spLocks noChangeArrowheads="1"/>
            </p:cNvSpPr>
            <p:nvPr/>
          </p:nvSpPr>
          <p:spPr bwMode="auto">
            <a:xfrm>
              <a:off x="3799407" y="33541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Text Box 50"/>
            <p:cNvSpPr txBox="1">
              <a:spLocks noChangeArrowheads="1"/>
            </p:cNvSpPr>
            <p:nvPr/>
          </p:nvSpPr>
          <p:spPr bwMode="auto">
            <a:xfrm>
              <a:off x="3748658" y="3344892"/>
              <a:ext cx="646331" cy="424732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移动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133850" y="280520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Text Box 44"/>
            <p:cNvSpPr txBox="1">
              <a:spLocks noChangeArrowheads="1"/>
            </p:cNvSpPr>
            <p:nvPr/>
          </p:nvSpPr>
          <p:spPr bwMode="auto">
            <a:xfrm>
              <a:off x="4089718" y="2797053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卫星</a:t>
              </a:r>
            </a:p>
          </p:txBody>
        </p:sp>
        <p:sp>
          <p:nvSpPr>
            <p:cNvPr id="120" name="矩形 119"/>
            <p:cNvSpPr/>
            <p:nvPr/>
          </p:nvSpPr>
          <p:spPr>
            <a:xfrm>
              <a:off x="3608392" y="386871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Text Box 44"/>
            <p:cNvSpPr txBox="1">
              <a:spLocks noChangeArrowheads="1"/>
            </p:cNvSpPr>
            <p:nvPr/>
          </p:nvSpPr>
          <p:spPr bwMode="auto">
            <a:xfrm>
              <a:off x="3555551" y="387702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电视</a:t>
              </a: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3542281" y="2758013"/>
              <a:ext cx="0" cy="596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3137206" y="3344892"/>
              <a:ext cx="646331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调频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16" name="Line 17"/>
            <p:cNvSpPr>
              <a:spLocks noChangeShapeType="1"/>
            </p:cNvSpPr>
            <p:nvPr/>
          </p:nvSpPr>
          <p:spPr bwMode="auto">
            <a:xfrm>
              <a:off x="3542281" y="3756499"/>
              <a:ext cx="0" cy="4287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1988592" y="3316395"/>
              <a:ext cx="20210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18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2.3.1  </a:t>
            </a:r>
            <a:r>
              <a:rPr lang="zh-CN" altLang="en-US" dirty="0"/>
              <a:t>导引型传输媒体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66344" y="1594937"/>
            <a:ext cx="7310410" cy="2707096"/>
          </a:xfrm>
        </p:spPr>
        <p:txBody>
          <a:bodyPr/>
          <a:lstStyle/>
          <a:p>
            <a:r>
              <a:rPr lang="zh-CN" altLang="en-US" dirty="0"/>
              <a:t>最古老但又最常用的传输媒体。</a:t>
            </a:r>
            <a:endParaRPr lang="en-US" altLang="zh-CN" dirty="0"/>
          </a:p>
          <a:p>
            <a:r>
              <a:rPr lang="zh-CN" altLang="en-US" dirty="0"/>
              <a:t>把两根互相绝缘的铜导线并排放在一起，然后用规则的方法</a:t>
            </a:r>
            <a:r>
              <a:rPr lang="zh-CN" altLang="en-US" dirty="0">
                <a:solidFill>
                  <a:srgbClr val="0000FF"/>
                </a:solidFill>
              </a:rPr>
              <a:t>绞合 </a:t>
            </a:r>
            <a:r>
              <a:rPr lang="en-US" altLang="zh-CN" dirty="0"/>
              <a:t>(twist) </a:t>
            </a:r>
            <a:r>
              <a:rPr lang="zh-CN" altLang="en-US" dirty="0"/>
              <a:t>起来就构成了双绞线。</a:t>
            </a:r>
            <a:endParaRPr lang="en-US" altLang="zh-CN" dirty="0"/>
          </a:p>
          <a:p>
            <a:r>
              <a:rPr lang="zh-CN" altLang="zh-CN" dirty="0">
                <a:solidFill>
                  <a:srgbClr val="0000FF"/>
                </a:solidFill>
              </a:rPr>
              <a:t>绞合度越高</a:t>
            </a:r>
            <a:r>
              <a:rPr lang="zh-CN" altLang="en-US" dirty="0">
                <a:solidFill>
                  <a:srgbClr val="0000FF"/>
                </a:solidFill>
              </a:rPr>
              <a:t>，可用的</a:t>
            </a:r>
            <a:r>
              <a:rPr lang="zh-CN" altLang="zh-CN" dirty="0">
                <a:solidFill>
                  <a:srgbClr val="0000FF"/>
                </a:solidFill>
              </a:rPr>
              <a:t>数据</a:t>
            </a:r>
            <a:r>
              <a:rPr lang="zh-CN" altLang="en-US" dirty="0">
                <a:solidFill>
                  <a:srgbClr val="0000FF"/>
                </a:solidFill>
              </a:rPr>
              <a:t>传输</a:t>
            </a:r>
            <a:r>
              <a:rPr lang="zh-CN" altLang="zh-CN" dirty="0">
                <a:solidFill>
                  <a:srgbClr val="0000FF"/>
                </a:solidFill>
              </a:rPr>
              <a:t>率</a:t>
            </a:r>
            <a:r>
              <a:rPr lang="zh-CN" altLang="en-US" dirty="0">
                <a:solidFill>
                  <a:srgbClr val="0000FF"/>
                </a:solidFill>
              </a:rPr>
              <a:t>越高</a:t>
            </a:r>
            <a:r>
              <a:rPr lang="zh-CN" altLang="zh-CN" dirty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dirty="0"/>
              <a:t>2 </a:t>
            </a:r>
            <a:r>
              <a:rPr lang="zh-CN" altLang="en-US" dirty="0"/>
              <a:t>大类：</a:t>
            </a:r>
            <a:endParaRPr lang="en-US" altLang="zh-CN" dirty="0"/>
          </a:p>
          <a:p>
            <a:pPr lvl="1"/>
            <a:r>
              <a:rPr lang="zh-CN" altLang="en-US" dirty="0"/>
              <a:t>无屏蔽双绞线 </a:t>
            </a:r>
            <a:r>
              <a:rPr lang="en-US" altLang="zh-CN" dirty="0"/>
              <a:t>UTP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屏蔽双绞线 </a:t>
            </a:r>
            <a:r>
              <a:rPr lang="en-US" altLang="zh-CN" dirty="0"/>
              <a:t>STP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6344" y="1229662"/>
            <a:ext cx="8129016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8990" y="1196451"/>
            <a:ext cx="1263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双绞线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215114" y="2659365"/>
            <a:ext cx="3310578" cy="1390121"/>
            <a:chOff x="2533235" y="4175362"/>
            <a:chExt cx="4052229" cy="1421285"/>
          </a:xfrm>
        </p:grpSpPr>
        <p:pic>
          <p:nvPicPr>
            <p:cNvPr id="9" name="Picture 19" descr="3UT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" t="5208" r="50562"/>
            <a:stretch>
              <a:fillRect/>
            </a:stretch>
          </p:blipFill>
          <p:spPr bwMode="auto">
            <a:xfrm>
              <a:off x="3446330" y="4175362"/>
              <a:ext cx="2581275" cy="433387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0" descr="3UT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95" r="3209"/>
            <a:stretch>
              <a:fillRect/>
            </a:stretch>
          </p:blipFill>
          <p:spPr bwMode="auto">
            <a:xfrm>
              <a:off x="3438392" y="4771387"/>
              <a:ext cx="2587625" cy="4572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2533235" y="4207455"/>
              <a:ext cx="928414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 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类线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2560327" y="4824142"/>
              <a:ext cx="928414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 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类线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2877923" y="5231644"/>
              <a:ext cx="3707541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sz="1400" b="1" dirty="0">
                  <a:latin typeface="微软雅黑" pitchFamily="34" charset="-122"/>
                  <a:ea typeface="微软雅黑" pitchFamily="34" charset="-122"/>
                </a:rPr>
                <a:t>不同的绞合度的双绞线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24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无屏蔽双绞线 </a:t>
            </a:r>
            <a:r>
              <a:rPr lang="en-US" altLang="zh-CN" dirty="0">
                <a:solidFill>
                  <a:srgbClr val="C00000"/>
                </a:solidFill>
              </a:rPr>
              <a:t>UTP </a:t>
            </a:r>
            <a:r>
              <a:rPr lang="en-US" altLang="zh-CN" dirty="0"/>
              <a:t>(Unshielded Twisted Pair) 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无屏蔽层。</a:t>
            </a:r>
            <a:endParaRPr lang="en-US" altLang="zh-CN" dirty="0"/>
          </a:p>
          <a:p>
            <a:pPr lvl="1"/>
            <a:r>
              <a:rPr lang="zh-CN" altLang="en-US" dirty="0"/>
              <a:t>价格较便宜。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屏蔽双绞线 </a:t>
            </a:r>
            <a:r>
              <a:rPr lang="en-US" altLang="zh-CN" dirty="0">
                <a:solidFill>
                  <a:srgbClr val="C00000"/>
                </a:solidFill>
              </a:rPr>
              <a:t>STP </a:t>
            </a:r>
            <a:r>
              <a:rPr lang="en-US" altLang="zh-CN" dirty="0"/>
              <a:t>(Shielded Twisted Pair)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带屏蔽层。</a:t>
            </a:r>
            <a:endParaRPr lang="en-US" altLang="zh-CN" dirty="0"/>
          </a:p>
          <a:p>
            <a:pPr lvl="1"/>
            <a:r>
              <a:rPr lang="zh-CN" altLang="en-US" dirty="0"/>
              <a:t>都必须有接地线。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双绞线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808165" y="1404311"/>
            <a:ext cx="2199152" cy="1137360"/>
            <a:chOff x="6084727" y="1481545"/>
            <a:chExt cx="2199152" cy="1223138"/>
          </a:xfrm>
        </p:grpSpPr>
        <p:pic>
          <p:nvPicPr>
            <p:cNvPr id="7" name="图片 19" descr="UTP.jpg"/>
            <p:cNvPicPr>
              <a:picLocks noChangeAspect="1"/>
            </p:cNvPicPr>
            <p:nvPr/>
          </p:nvPicPr>
          <p:blipFill>
            <a:blip r:embed="rId2" cstate="print"/>
            <a:srcRect l="18561" t="31329" r="43436" b="33200"/>
            <a:stretch>
              <a:fillRect/>
            </a:stretch>
          </p:blipFill>
          <p:spPr bwMode="auto">
            <a:xfrm>
              <a:off x="6638866" y="1619738"/>
              <a:ext cx="1645013" cy="862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140808" y="1481545"/>
              <a:ext cx="1441420" cy="330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9" name="直接连接符 21"/>
            <p:cNvCxnSpPr>
              <a:cxnSpLocks noChangeShapeType="1"/>
              <a:stCxn id="6" idx="0"/>
            </p:cNvCxnSpPr>
            <p:nvPr/>
          </p:nvCxnSpPr>
          <p:spPr bwMode="auto">
            <a:xfrm flipV="1">
              <a:off x="6611777" y="2196648"/>
              <a:ext cx="205611" cy="20021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10" name="直接连接符 22"/>
            <p:cNvCxnSpPr>
              <a:cxnSpLocks noChangeShapeType="1"/>
            </p:cNvCxnSpPr>
            <p:nvPr/>
          </p:nvCxnSpPr>
          <p:spPr bwMode="auto">
            <a:xfrm>
              <a:off x="7067556" y="1787676"/>
              <a:ext cx="227062" cy="18557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lg"/>
              <a:tailEnd type="triangle" w="sm" len="lg"/>
            </a:ln>
          </p:spPr>
        </p:cxn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6084727" y="2396864"/>
              <a:ext cx="1054100" cy="307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48949" y="3260592"/>
            <a:ext cx="3267482" cy="1490350"/>
            <a:chOff x="4497712" y="3150184"/>
            <a:chExt cx="3267482" cy="1490350"/>
          </a:xfrm>
        </p:grpSpPr>
        <p:pic>
          <p:nvPicPr>
            <p:cNvPr id="25" name="图片 35" descr="STP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4809" y="3299631"/>
              <a:ext cx="2087562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5515330" y="4279073"/>
              <a:ext cx="10823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铝箔屏蔽层</a:t>
              </a: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7041919" y="4332757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接地线</a:t>
              </a: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4497712" y="4296346"/>
              <a:ext cx="1054100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5068609" y="3150184"/>
              <a:ext cx="14414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30" name="直接连接符 30"/>
            <p:cNvCxnSpPr>
              <a:cxnSpLocks noChangeShapeType="1"/>
            </p:cNvCxnSpPr>
            <p:nvPr/>
          </p:nvCxnSpPr>
          <p:spPr bwMode="auto">
            <a:xfrm>
              <a:off x="5969926" y="3442595"/>
              <a:ext cx="223134" cy="1500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sm" len="lg"/>
            </a:ln>
          </p:spPr>
        </p:cxnSp>
        <p:cxnSp>
          <p:nvCxnSpPr>
            <p:cNvPr id="31" name="直接连接符 32"/>
            <p:cNvCxnSpPr>
              <a:cxnSpLocks noChangeShapeType="1"/>
            </p:cNvCxnSpPr>
            <p:nvPr/>
          </p:nvCxnSpPr>
          <p:spPr bwMode="auto">
            <a:xfrm flipV="1">
              <a:off x="5144809" y="4090976"/>
              <a:ext cx="143966" cy="2316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32" name="直接连接符 38"/>
            <p:cNvCxnSpPr>
              <a:cxnSpLocks noChangeShapeType="1"/>
            </p:cNvCxnSpPr>
            <p:nvPr/>
          </p:nvCxnSpPr>
          <p:spPr bwMode="auto">
            <a:xfrm>
              <a:off x="5843778" y="4057338"/>
              <a:ext cx="126148" cy="2652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33" name="直接连接符 38"/>
            <p:cNvCxnSpPr>
              <a:cxnSpLocks noChangeShapeType="1"/>
            </p:cNvCxnSpPr>
            <p:nvPr/>
          </p:nvCxnSpPr>
          <p:spPr bwMode="auto">
            <a:xfrm>
              <a:off x="6728935" y="4379007"/>
              <a:ext cx="364094" cy="12909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</p:grpSp>
    </p:spTree>
    <p:extLst>
      <p:ext uri="{BB962C8B-B14F-4D97-AF65-F5344CB8AC3E}">
        <p14:creationId xmlns:p14="http://schemas.microsoft.com/office/powerpoint/2010/main" val="4787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x/UTP</a:t>
            </a:r>
            <a:r>
              <a:rPr lang="zh-CN" altLang="en-US" dirty="0"/>
              <a:t>：对整条双绞线电缆进行屏蔽。</a:t>
            </a:r>
            <a:endParaRPr lang="en-US" altLang="zh-CN" dirty="0"/>
          </a:p>
          <a:p>
            <a:pPr lvl="1"/>
            <a:r>
              <a:rPr lang="en-US" altLang="zh-CN" dirty="0"/>
              <a:t>F/UTP (F=Foiled)</a:t>
            </a:r>
            <a:r>
              <a:rPr lang="zh-CN" altLang="en-US" dirty="0"/>
              <a:t>：表明采用铝箔屏蔽层。</a:t>
            </a:r>
            <a:endParaRPr lang="en-US" altLang="zh-CN" dirty="0"/>
          </a:p>
          <a:p>
            <a:pPr lvl="1"/>
            <a:r>
              <a:rPr lang="en-US" altLang="zh-CN" dirty="0"/>
              <a:t>S/UTP (S=braid Screen)</a:t>
            </a:r>
            <a:r>
              <a:rPr lang="zh-CN" altLang="en-US" dirty="0"/>
              <a:t>：表明采用金属编织层进行屏蔽。</a:t>
            </a:r>
            <a:endParaRPr lang="en-US" altLang="zh-CN" dirty="0"/>
          </a:p>
          <a:p>
            <a:pPr lvl="1"/>
            <a:r>
              <a:rPr lang="en-US" altLang="zh-CN" dirty="0"/>
              <a:t>SF/UTP</a:t>
            </a:r>
            <a:r>
              <a:rPr lang="zh-CN" altLang="en-US" dirty="0"/>
              <a:t>：表明在铝箔屏蔽层外面再加上金属编织层的屏蔽。</a:t>
            </a:r>
            <a:endParaRPr lang="en-US" altLang="zh-CN" dirty="0"/>
          </a:p>
          <a:p>
            <a:pPr lvl="1"/>
            <a:r>
              <a:rPr lang="en-US" altLang="zh-CN" dirty="0"/>
              <a:t>FTP </a:t>
            </a:r>
            <a:r>
              <a:rPr lang="zh-CN" altLang="en-US" dirty="0"/>
              <a:t>或 </a:t>
            </a:r>
            <a:r>
              <a:rPr lang="en-US" altLang="zh-CN" dirty="0"/>
              <a:t>U/FTP</a:t>
            </a:r>
            <a:r>
              <a:rPr lang="zh-CN" altLang="en-US" dirty="0"/>
              <a:t>：把电缆中的每一对双绞线都加上铝箔屏蔽层。</a:t>
            </a:r>
            <a:r>
              <a:rPr lang="en-US" altLang="zh-CN" dirty="0"/>
              <a:t>U</a:t>
            </a:r>
            <a:r>
              <a:rPr lang="zh-CN" altLang="en-US" dirty="0"/>
              <a:t>表明对整条电缆不另增加屏蔽层</a:t>
            </a:r>
            <a:endParaRPr lang="en-US" altLang="zh-CN" dirty="0"/>
          </a:p>
          <a:p>
            <a:pPr lvl="1"/>
            <a:r>
              <a:rPr lang="en-US" altLang="zh-CN" dirty="0"/>
              <a:t>F/FTP</a:t>
            </a:r>
            <a:r>
              <a:rPr lang="zh-CN" altLang="en-US" dirty="0"/>
              <a:t>：在 </a:t>
            </a:r>
            <a:r>
              <a:rPr lang="en-US" altLang="zh-CN" dirty="0"/>
              <a:t>FTP </a:t>
            </a:r>
            <a:r>
              <a:rPr lang="zh-CN" altLang="en-US" dirty="0"/>
              <a:t>基础上对整条电缆再加上铝箔屏蔽层。</a:t>
            </a:r>
            <a:endParaRPr lang="en-US" altLang="zh-CN" dirty="0"/>
          </a:p>
          <a:p>
            <a:pPr lvl="1"/>
            <a:r>
              <a:rPr lang="en-US" altLang="zh-CN" dirty="0"/>
              <a:t>S/FTP</a:t>
            </a:r>
            <a:r>
              <a:rPr lang="zh-CN" altLang="en-US" dirty="0"/>
              <a:t>：在 </a:t>
            </a:r>
            <a:r>
              <a:rPr lang="en-US" altLang="zh-CN" dirty="0"/>
              <a:t>FTP </a:t>
            </a:r>
            <a:r>
              <a:rPr lang="zh-CN" altLang="en-US" dirty="0"/>
              <a:t>基础上对整条电缆再加上金属编织层的屏蔽。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屏蔽双绞线 </a:t>
            </a:r>
            <a:r>
              <a:rPr lang="en-US" altLang="zh-CN" dirty="0"/>
              <a:t>STP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6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屏蔽双绞线 </a:t>
            </a:r>
            <a:r>
              <a:rPr lang="en-US" altLang="zh-CN" dirty="0"/>
              <a:t>STP</a:t>
            </a:r>
            <a:endParaRPr lang="zh-CN" altLang="en-US" dirty="0"/>
          </a:p>
        </p:txBody>
      </p:sp>
      <p:pic>
        <p:nvPicPr>
          <p:cNvPr id="7" name="图片 6" descr="三种UTP.jpg"/>
          <p:cNvPicPr>
            <a:picLocks noChangeAspect="1"/>
          </p:cNvPicPr>
          <p:nvPr/>
        </p:nvPicPr>
        <p:blipFill>
          <a:blip r:embed="rId2" cstate="print"/>
          <a:srcRect l="10626" t="29524" r="11249" b="26338"/>
          <a:stretch>
            <a:fillRect/>
          </a:stretch>
        </p:blipFill>
        <p:spPr>
          <a:xfrm>
            <a:off x="3605876" y="1496499"/>
            <a:ext cx="4824536" cy="1533201"/>
          </a:xfrm>
          <a:prstGeom prst="rect">
            <a:avLst/>
          </a:prstGeom>
        </p:spPr>
      </p:pic>
      <p:sp>
        <p:nvSpPr>
          <p:cNvPr id="8" name="TextBox 47"/>
          <p:cNvSpPr txBox="1"/>
          <p:nvPr/>
        </p:nvSpPr>
        <p:spPr>
          <a:xfrm>
            <a:off x="4005943" y="1163896"/>
            <a:ext cx="4424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F/UTP                U/FTP                  F/FTP  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TextBox 53"/>
          <p:cNvSpPr txBox="1"/>
          <p:nvPr/>
        </p:nvSpPr>
        <p:spPr>
          <a:xfrm>
            <a:off x="6480491" y="29848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屏蔽层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6624507" y="2767961"/>
            <a:ext cx="478160" cy="2548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093661" y="2781306"/>
            <a:ext cx="478160" cy="2548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TextBox 58"/>
          <p:cNvSpPr txBox="1"/>
          <p:nvPr/>
        </p:nvSpPr>
        <p:spPr>
          <a:xfrm>
            <a:off x="4987626" y="27377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铝箔</a:t>
            </a:r>
          </a:p>
        </p:txBody>
      </p:sp>
      <p:sp>
        <p:nvSpPr>
          <p:cNvPr id="13" name="TextBox 55"/>
          <p:cNvSpPr txBox="1"/>
          <p:nvPr/>
        </p:nvSpPr>
        <p:spPr>
          <a:xfrm>
            <a:off x="6562024" y="27657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铝箔</a:t>
            </a:r>
          </a:p>
        </p:txBody>
      </p:sp>
      <p:sp>
        <p:nvSpPr>
          <p:cNvPr id="14" name="TextBox 59"/>
          <p:cNvSpPr txBox="1"/>
          <p:nvPr/>
        </p:nvSpPr>
        <p:spPr>
          <a:xfrm>
            <a:off x="4901901" y="2957926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屏蔽层 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04204" y="1558763"/>
            <a:ext cx="3241355" cy="1490350"/>
            <a:chOff x="4497712" y="3150184"/>
            <a:chExt cx="3241355" cy="1490350"/>
          </a:xfrm>
        </p:grpSpPr>
        <p:pic>
          <p:nvPicPr>
            <p:cNvPr id="16" name="图片 35" descr="STP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4809" y="3299631"/>
              <a:ext cx="2087562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5515330" y="4279073"/>
              <a:ext cx="10823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铝箔屏蔽层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7015792" y="4332757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接地线</a:t>
              </a: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4497712" y="4296346"/>
              <a:ext cx="1054100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5068609" y="3150184"/>
              <a:ext cx="14414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21" name="直接连接符 30"/>
            <p:cNvCxnSpPr>
              <a:cxnSpLocks noChangeShapeType="1"/>
            </p:cNvCxnSpPr>
            <p:nvPr/>
          </p:nvCxnSpPr>
          <p:spPr bwMode="auto">
            <a:xfrm>
              <a:off x="5969926" y="3442595"/>
              <a:ext cx="223134" cy="1500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sm" len="lg"/>
            </a:ln>
          </p:spPr>
        </p:cxnSp>
        <p:cxnSp>
          <p:nvCxnSpPr>
            <p:cNvPr id="22" name="直接连接符 32"/>
            <p:cNvCxnSpPr>
              <a:cxnSpLocks noChangeShapeType="1"/>
            </p:cNvCxnSpPr>
            <p:nvPr/>
          </p:nvCxnSpPr>
          <p:spPr bwMode="auto">
            <a:xfrm flipV="1">
              <a:off x="5144809" y="4090976"/>
              <a:ext cx="143966" cy="2316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23" name="直接连接符 38"/>
            <p:cNvCxnSpPr>
              <a:cxnSpLocks noChangeShapeType="1"/>
            </p:cNvCxnSpPr>
            <p:nvPr/>
          </p:nvCxnSpPr>
          <p:spPr bwMode="auto">
            <a:xfrm>
              <a:off x="5843778" y="4057338"/>
              <a:ext cx="126148" cy="2652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24" name="直接连接符 38"/>
            <p:cNvCxnSpPr>
              <a:cxnSpLocks noChangeShapeType="1"/>
            </p:cNvCxnSpPr>
            <p:nvPr/>
          </p:nvCxnSpPr>
          <p:spPr bwMode="auto">
            <a:xfrm>
              <a:off x="6728935" y="4379007"/>
              <a:ext cx="364094" cy="12909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</p:grpSp>
      <p:sp>
        <p:nvSpPr>
          <p:cNvPr id="25" name="TextBox 47"/>
          <p:cNvSpPr txBox="1"/>
          <p:nvPr/>
        </p:nvSpPr>
        <p:spPr>
          <a:xfrm>
            <a:off x="1290770" y="1167146"/>
            <a:ext cx="84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F/UTP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3770" y="3537401"/>
            <a:ext cx="7646641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在抗干扰能力上，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U/FTP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F/UTP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好，而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F/FTP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则是最好的。</a:t>
            </a:r>
          </a:p>
        </p:txBody>
      </p:sp>
    </p:spTree>
    <p:extLst>
      <p:ext uri="{BB962C8B-B14F-4D97-AF65-F5344CB8AC3E}">
        <p14:creationId xmlns:p14="http://schemas.microsoft.com/office/powerpoint/2010/main" val="123182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双绞线标准 </a:t>
            </a:r>
            <a:r>
              <a:rPr lang="en-US" altLang="zh-CN" dirty="0"/>
              <a:t>EIA/TIA-568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40374"/>
              </p:ext>
            </p:extLst>
          </p:nvPr>
        </p:nvGraphicFramePr>
        <p:xfrm>
          <a:off x="513807" y="1370370"/>
          <a:ext cx="8046720" cy="2968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524">
                  <a:extLst>
                    <a:ext uri="{9D8B030D-6E8A-4147-A177-3AD203B41FA5}">
                      <a16:colId xmlns:a16="http://schemas.microsoft.com/office/drawing/2014/main" val="1889052077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909568552"/>
                    </a:ext>
                  </a:extLst>
                </a:gridCol>
                <a:gridCol w="2786743">
                  <a:extLst>
                    <a:ext uri="{9D8B030D-6E8A-4147-A177-3AD203B41FA5}">
                      <a16:colId xmlns:a16="http://schemas.microsoft.com/office/drawing/2014/main" val="2693267567"/>
                    </a:ext>
                  </a:extLst>
                </a:gridCol>
                <a:gridCol w="3378927">
                  <a:extLst>
                    <a:ext uri="{9D8B030D-6E8A-4147-A177-3AD203B41FA5}">
                      <a16:colId xmlns:a16="http://schemas.microsoft.com/office/drawing/2014/main" val="2377595142"/>
                    </a:ext>
                  </a:extLst>
                </a:gridCol>
              </a:tblGrid>
              <a:tr h="353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绞合线类别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 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 缆 特 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典 型 应 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4333217"/>
                  </a:ext>
                </a:extLst>
              </a:tr>
              <a:tr h="367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模拟电话；传统以太网（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Mbit/s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5931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类相比增加了绞合度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Mbit/s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3527379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5E(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 MHz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类相比衰减更小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65690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 ~ 55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2678843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1751904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传输速率超过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，距离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1163200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，距离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 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431731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703317" y="1051949"/>
            <a:ext cx="38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常用绞合线的类别、带宽和典型应用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75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双绞线标准 </a:t>
            </a:r>
            <a:r>
              <a:rPr lang="en-US" altLang="zh-CN" dirty="0"/>
              <a:t>EIA/TIA-568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40374"/>
              </p:ext>
            </p:extLst>
          </p:nvPr>
        </p:nvGraphicFramePr>
        <p:xfrm>
          <a:off x="513807" y="1370370"/>
          <a:ext cx="8046720" cy="2968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524">
                  <a:extLst>
                    <a:ext uri="{9D8B030D-6E8A-4147-A177-3AD203B41FA5}">
                      <a16:colId xmlns:a16="http://schemas.microsoft.com/office/drawing/2014/main" val="1889052077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909568552"/>
                    </a:ext>
                  </a:extLst>
                </a:gridCol>
                <a:gridCol w="2786743">
                  <a:extLst>
                    <a:ext uri="{9D8B030D-6E8A-4147-A177-3AD203B41FA5}">
                      <a16:colId xmlns:a16="http://schemas.microsoft.com/office/drawing/2014/main" val="2693267567"/>
                    </a:ext>
                  </a:extLst>
                </a:gridCol>
                <a:gridCol w="3378927">
                  <a:extLst>
                    <a:ext uri="{9D8B030D-6E8A-4147-A177-3AD203B41FA5}">
                      <a16:colId xmlns:a16="http://schemas.microsoft.com/office/drawing/2014/main" val="2377595142"/>
                    </a:ext>
                  </a:extLst>
                </a:gridCol>
              </a:tblGrid>
              <a:tr h="353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绞合线类别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 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 缆 特 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典 型 应 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4333217"/>
                  </a:ext>
                </a:extLst>
              </a:tr>
              <a:tr h="367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模拟电话；传统以太网（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Mbit/s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5931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类相比增加了绞合度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Mbit/s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3527379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5E(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 MHz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类相比衰减更小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65690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 ~ 55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2678843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1751904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传输速率超过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，距离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1163200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，距离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 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431731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703317" y="1051949"/>
            <a:ext cx="38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常用绞合线的类别、带宽和典型应用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81247" y="2165445"/>
            <a:ext cx="6414130" cy="8617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无论是哪种类别的双绞线，衰减都随频率的升高而增大。</a:t>
            </a: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双绞线的最高速率还与数字信号的编码方法有很大的关系。</a:t>
            </a:r>
          </a:p>
        </p:txBody>
      </p:sp>
    </p:spTree>
    <p:extLst>
      <p:ext uri="{BB962C8B-B14F-4D97-AF65-F5344CB8AC3E}">
        <p14:creationId xmlns:p14="http://schemas.microsoft.com/office/powerpoint/2010/main" val="235911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由内导体铜质芯线（单股实心线或多股绞合线）、绝缘层、网状编织的外导体屏蔽层（也可以是单股的）以及保护塑料外层所组成。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具有很好的抗干扰特性，被广泛用于传输较高速率的数据。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同轴电缆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404018" y="1935298"/>
            <a:ext cx="4553426" cy="1077868"/>
            <a:chOff x="2421436" y="2074635"/>
            <a:chExt cx="4553426" cy="1077868"/>
          </a:xfrm>
        </p:grpSpPr>
        <p:pic>
          <p:nvPicPr>
            <p:cNvPr id="5" name="Picture 3" descr="D:\1xxr\1paper\Cable\222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741" r="21053" b="25261"/>
            <a:stretch>
              <a:fillRect/>
            </a:stretch>
          </p:blipFill>
          <p:spPr bwMode="auto">
            <a:xfrm>
              <a:off x="2421436" y="2397517"/>
              <a:ext cx="3768353" cy="75498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213050" y="2627074"/>
              <a:ext cx="76181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内导体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231467" y="2093421"/>
              <a:ext cx="158468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外导体屏蔽层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883029" y="2074635"/>
              <a:ext cx="8824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绝缘层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715113" y="2100558"/>
              <a:ext cx="151635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绝缘保护套层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875759" y="2868559"/>
              <a:ext cx="314030" cy="217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68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光纤是光纤通信的传输媒体。通过传递光脉冲来进行通信。</a:t>
            </a:r>
            <a:endParaRPr lang="en-US" altLang="zh-CN" dirty="0"/>
          </a:p>
          <a:p>
            <a:r>
              <a:rPr lang="zh-CN" altLang="en-US" dirty="0"/>
              <a:t>其</a:t>
            </a:r>
            <a:r>
              <a:rPr lang="zh-CN" altLang="zh-CN" dirty="0"/>
              <a:t>传输带宽远远大于目前其他各种传输媒体的带宽。</a:t>
            </a:r>
            <a:endParaRPr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光缆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466344" y="1864029"/>
            <a:ext cx="4662889" cy="242375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发送端：</a:t>
            </a:r>
            <a:r>
              <a:rPr lang="zh-CN" altLang="en-US" dirty="0"/>
              <a:t>要有</a:t>
            </a:r>
            <a:r>
              <a:rPr lang="zh-CN" altLang="en-US" dirty="0">
                <a:solidFill>
                  <a:srgbClr val="0000FF"/>
                </a:solidFill>
              </a:rPr>
              <a:t>光源，</a:t>
            </a:r>
            <a:r>
              <a:rPr lang="zh-CN" altLang="en-US" dirty="0"/>
              <a:t>在电脉冲的作用下能产生出光脉冲。</a:t>
            </a:r>
          </a:p>
          <a:p>
            <a:pPr lvl="1"/>
            <a:r>
              <a:rPr lang="zh-CN" altLang="en-US" dirty="0"/>
              <a:t>光源：发光二极管，半导体激光器等。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接收端：</a:t>
            </a:r>
            <a:r>
              <a:rPr lang="zh-CN" altLang="en-US" dirty="0"/>
              <a:t>要有</a:t>
            </a:r>
            <a:r>
              <a:rPr lang="zh-CN" altLang="en-US" dirty="0">
                <a:solidFill>
                  <a:srgbClr val="0000FF"/>
                </a:solidFill>
              </a:rPr>
              <a:t>光检测器，</a:t>
            </a:r>
            <a:r>
              <a:rPr lang="zh-CN" altLang="en-US" dirty="0"/>
              <a:t>利用光电二极管做成，在检测到光脉冲时还原出电脉冲。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479781" y="2374100"/>
            <a:ext cx="2921787" cy="1860366"/>
            <a:chOff x="5401403" y="2321848"/>
            <a:chExt cx="2921787" cy="1860366"/>
          </a:xfrm>
        </p:grpSpPr>
        <p:grpSp>
          <p:nvGrpSpPr>
            <p:cNvPr id="14" name="组合 13"/>
            <p:cNvGrpSpPr/>
            <p:nvPr/>
          </p:nvGrpSpPr>
          <p:grpSpPr>
            <a:xfrm>
              <a:off x="5401403" y="2321848"/>
              <a:ext cx="2921787" cy="1577787"/>
              <a:chOff x="4437102" y="2182216"/>
              <a:chExt cx="2921787" cy="1577787"/>
            </a:xfrm>
          </p:grpSpPr>
          <p:grpSp>
            <p:nvGrpSpPr>
              <p:cNvPr id="15" name="Group 105"/>
              <p:cNvGrpSpPr>
                <a:grpSpLocks/>
              </p:cNvGrpSpPr>
              <p:nvPr/>
            </p:nvGrpSpPr>
            <p:grpSpPr bwMode="auto">
              <a:xfrm>
                <a:off x="5201085" y="2190370"/>
                <a:ext cx="617224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4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1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发送器</a:t>
                  </a:r>
                </a:p>
              </p:txBody>
            </p:sp>
          </p:grpSp>
          <p:grpSp>
            <p:nvGrpSpPr>
              <p:cNvPr id="16" name="Group 109"/>
              <p:cNvGrpSpPr>
                <a:grpSpLocks/>
              </p:cNvGrpSpPr>
              <p:nvPr/>
            </p:nvGrpSpPr>
            <p:grpSpPr bwMode="auto">
              <a:xfrm>
                <a:off x="5927477" y="3191724"/>
                <a:ext cx="615107" cy="447587"/>
                <a:chOff x="3760" y="2931"/>
                <a:chExt cx="581" cy="458"/>
              </a:xfrm>
              <a:solidFill>
                <a:srgbClr val="008000"/>
              </a:solidFill>
            </p:grpSpPr>
            <p:sp>
              <p:nvSpPr>
                <p:cNvPr id="31" name="AutoShape 14"/>
                <p:cNvSpPr>
                  <a:spLocks noChangeArrowheads="1"/>
                </p:cNvSpPr>
                <p:nvPr/>
              </p:nvSpPr>
              <p:spPr bwMode="auto">
                <a:xfrm>
                  <a:off x="3805" y="2931"/>
                  <a:ext cx="535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2" name="Rectangle 25"/>
                <p:cNvSpPr>
                  <a:spLocks noChangeArrowheads="1"/>
                </p:cNvSpPr>
                <p:nvPr/>
              </p:nvSpPr>
              <p:spPr bwMode="auto">
                <a:xfrm>
                  <a:off x="3760" y="3059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1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接收器</a:t>
                  </a:r>
                </a:p>
              </p:txBody>
            </p:sp>
          </p:grpSp>
          <p:sp>
            <p:nvSpPr>
              <p:cNvPr id="17" name="Freeform 52"/>
              <p:cNvSpPr>
                <a:spLocks/>
              </p:cNvSpPr>
              <p:nvPr/>
            </p:nvSpPr>
            <p:spPr bwMode="auto">
              <a:xfrm>
                <a:off x="4437102" y="2182216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4437102" y="2424506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9" name="Group 105"/>
              <p:cNvGrpSpPr>
                <a:grpSpLocks/>
              </p:cNvGrpSpPr>
              <p:nvPr/>
            </p:nvGrpSpPr>
            <p:grpSpPr bwMode="auto">
              <a:xfrm>
                <a:off x="6308084" y="2190370"/>
                <a:ext cx="852568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29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0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100" b="1" dirty="0">
                      <a:latin typeface="微软雅黑" pitchFamily="34" charset="-122"/>
                      <a:ea typeface="微软雅黑" pitchFamily="34" charset="-122"/>
                    </a:rPr>
                    <a:t>光源</a:t>
                  </a:r>
                </a:p>
              </p:txBody>
            </p:sp>
          </p:grp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5833610" y="2424506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1" name="Group 105"/>
              <p:cNvGrpSpPr>
                <a:grpSpLocks/>
              </p:cNvGrpSpPr>
              <p:nvPr/>
            </p:nvGrpSpPr>
            <p:grpSpPr bwMode="auto">
              <a:xfrm>
                <a:off x="4565878" y="3198076"/>
                <a:ext cx="857819" cy="561927"/>
                <a:chOff x="1210" y="2931"/>
                <a:chExt cx="583" cy="575"/>
              </a:xfrm>
              <a:solidFill>
                <a:srgbClr val="0070C0"/>
              </a:solidFill>
            </p:grpSpPr>
            <p:sp>
              <p:nvSpPr>
                <p:cNvPr id="27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4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100" b="1" dirty="0">
                      <a:latin typeface="微软雅黑" pitchFamily="34" charset="-122"/>
                      <a:ea typeface="微软雅黑" pitchFamily="34" charset="-122"/>
                    </a:rPr>
                    <a:t>光检测器</a:t>
                  </a:r>
                </a:p>
              </p:txBody>
            </p:sp>
          </p:grp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5445584" y="3421869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52"/>
              <p:cNvSpPr>
                <a:spLocks/>
              </p:cNvSpPr>
              <p:nvPr/>
            </p:nvSpPr>
            <p:spPr bwMode="auto">
              <a:xfrm>
                <a:off x="6589751" y="3179579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6546206" y="3421869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5" name="肘形连接符 24"/>
              <p:cNvCxnSpPr>
                <a:stCxn id="30" idx="3"/>
                <a:endCxn id="27" idx="2"/>
              </p:cNvCxnSpPr>
              <p:nvPr/>
            </p:nvCxnSpPr>
            <p:spPr>
              <a:xfrm flipH="1">
                <a:off x="4633562" y="2453743"/>
                <a:ext cx="2524165" cy="997374"/>
              </a:xfrm>
              <a:prstGeom prst="bentConnector5">
                <a:avLst>
                  <a:gd name="adj1" fmla="val -9056"/>
                  <a:gd name="adj2" fmla="val 51664"/>
                  <a:gd name="adj3" fmla="val 109056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5689753" y="2693320"/>
                <a:ext cx="5437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光缆</a:t>
                </a:r>
              </a:p>
            </p:txBody>
          </p:sp>
        </p:grp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5479617" y="3874437"/>
              <a:ext cx="28243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基本的光纤通信系统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268" name="Picture 4" descr="Fiber Optic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190" y="1283119"/>
            <a:ext cx="1246362" cy="87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9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光波在纤芯中的传播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56963" y="1079861"/>
            <a:ext cx="8048776" cy="202038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706825" y="1159693"/>
            <a:ext cx="6827284" cy="1802278"/>
            <a:chOff x="-387650" y="1506188"/>
            <a:chExt cx="10707451" cy="2826571"/>
          </a:xfrm>
        </p:grpSpPr>
        <p:sp>
          <p:nvSpPr>
            <p:cNvPr id="6" name="Arc 84"/>
            <p:cNvSpPr>
              <a:spLocks/>
            </p:cNvSpPr>
            <p:nvPr/>
          </p:nvSpPr>
          <p:spPr bwMode="auto">
            <a:xfrm rot="9720000">
              <a:off x="3682984" y="3278659"/>
              <a:ext cx="104908" cy="793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" name="Group 85"/>
            <p:cNvGrpSpPr>
              <a:grpSpLocks/>
            </p:cNvGrpSpPr>
            <p:nvPr/>
          </p:nvGrpSpPr>
          <p:grpSpPr bwMode="auto">
            <a:xfrm>
              <a:off x="3167047" y="2459508"/>
              <a:ext cx="3190214" cy="488950"/>
              <a:chOff x="292" y="1032"/>
              <a:chExt cx="1732" cy="216"/>
            </a:xfrm>
          </p:grpSpPr>
          <p:grpSp>
            <p:nvGrpSpPr>
              <p:cNvPr id="44" name="Group 86"/>
              <p:cNvGrpSpPr>
                <a:grpSpLocks/>
              </p:cNvGrpSpPr>
              <p:nvPr/>
            </p:nvGrpSpPr>
            <p:grpSpPr bwMode="auto">
              <a:xfrm>
                <a:off x="292" y="1032"/>
                <a:ext cx="1732" cy="216"/>
                <a:chOff x="292" y="1032"/>
                <a:chExt cx="1732" cy="216"/>
              </a:xfrm>
            </p:grpSpPr>
            <p:sp>
              <p:nvSpPr>
                <p:cNvPr id="46" name="Line 87"/>
                <p:cNvSpPr>
                  <a:spLocks noChangeShapeType="1"/>
                </p:cNvSpPr>
                <p:nvPr/>
              </p:nvSpPr>
              <p:spPr bwMode="auto">
                <a:xfrm>
                  <a:off x="292" y="1032"/>
                  <a:ext cx="17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7" name="Line 88"/>
                <p:cNvSpPr>
                  <a:spLocks noChangeShapeType="1"/>
                </p:cNvSpPr>
                <p:nvPr/>
              </p:nvSpPr>
              <p:spPr bwMode="auto">
                <a:xfrm>
                  <a:off x="292" y="1248"/>
                  <a:ext cx="17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5" name="Rectangle 89"/>
              <p:cNvSpPr>
                <a:spLocks noChangeArrowheads="1"/>
              </p:cNvSpPr>
              <p:nvPr/>
            </p:nvSpPr>
            <p:spPr bwMode="auto">
              <a:xfrm>
                <a:off x="296" y="1041"/>
                <a:ext cx="1716" cy="198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90"/>
            <p:cNvGrpSpPr>
              <a:grpSpLocks/>
            </p:cNvGrpSpPr>
            <p:nvPr/>
          </p:nvGrpSpPr>
          <p:grpSpPr bwMode="auto">
            <a:xfrm>
              <a:off x="3153289" y="3881908"/>
              <a:ext cx="3167856" cy="436562"/>
              <a:chOff x="284" y="1656"/>
              <a:chExt cx="1720" cy="192"/>
            </a:xfrm>
          </p:grpSpPr>
          <p:grpSp>
            <p:nvGrpSpPr>
              <p:cNvPr id="40" name="Group 91"/>
              <p:cNvGrpSpPr>
                <a:grpSpLocks/>
              </p:cNvGrpSpPr>
              <p:nvPr/>
            </p:nvGrpSpPr>
            <p:grpSpPr bwMode="auto">
              <a:xfrm>
                <a:off x="284" y="1656"/>
                <a:ext cx="1720" cy="192"/>
                <a:chOff x="284" y="1656"/>
                <a:chExt cx="1720" cy="192"/>
              </a:xfrm>
            </p:grpSpPr>
            <p:sp>
              <p:nvSpPr>
                <p:cNvPr id="42" name="Line 92"/>
                <p:cNvSpPr>
                  <a:spLocks noChangeShapeType="1"/>
                </p:cNvSpPr>
                <p:nvPr/>
              </p:nvSpPr>
              <p:spPr bwMode="auto">
                <a:xfrm>
                  <a:off x="284" y="1656"/>
                  <a:ext cx="1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3" name="Line 93"/>
                <p:cNvSpPr>
                  <a:spLocks noChangeShapeType="1"/>
                </p:cNvSpPr>
                <p:nvPr/>
              </p:nvSpPr>
              <p:spPr bwMode="auto">
                <a:xfrm>
                  <a:off x="284" y="1848"/>
                  <a:ext cx="1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1" name="Rectangle 94"/>
              <p:cNvSpPr>
                <a:spLocks noChangeArrowheads="1"/>
              </p:cNvSpPr>
              <p:nvPr/>
            </p:nvSpPr>
            <p:spPr bwMode="auto">
              <a:xfrm>
                <a:off x="288" y="1664"/>
                <a:ext cx="1704" cy="176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95"/>
            <p:cNvSpPr>
              <a:spLocks noChangeShapeType="1"/>
            </p:cNvSpPr>
            <p:nvPr/>
          </p:nvSpPr>
          <p:spPr bwMode="auto">
            <a:xfrm>
              <a:off x="3808529" y="1930870"/>
              <a:ext cx="0" cy="19319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97"/>
            <p:cNvSpPr>
              <a:spLocks noChangeShapeType="1"/>
            </p:cNvSpPr>
            <p:nvPr/>
          </p:nvSpPr>
          <p:spPr bwMode="auto">
            <a:xfrm flipV="1">
              <a:off x="3492087" y="2951633"/>
              <a:ext cx="316442" cy="7493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rc 98"/>
            <p:cNvSpPr>
              <a:spLocks/>
            </p:cNvSpPr>
            <p:nvPr/>
          </p:nvSpPr>
          <p:spPr bwMode="auto">
            <a:xfrm>
              <a:off x="3811970" y="2700809"/>
              <a:ext cx="154781" cy="1238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99"/>
            <p:cNvSpPr>
              <a:spLocks noChangeShapeType="1"/>
            </p:cNvSpPr>
            <p:nvPr/>
          </p:nvSpPr>
          <p:spPr bwMode="auto">
            <a:xfrm>
              <a:off x="5237676" y="1949920"/>
              <a:ext cx="0" cy="19319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00"/>
            <p:cNvSpPr>
              <a:spLocks noChangeShapeType="1"/>
            </p:cNvSpPr>
            <p:nvPr/>
          </p:nvSpPr>
          <p:spPr bwMode="auto">
            <a:xfrm flipV="1">
              <a:off x="4405297" y="2951634"/>
              <a:ext cx="844418" cy="3460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01"/>
            <p:cNvSpPr>
              <a:spLocks noChangeShapeType="1"/>
            </p:cNvSpPr>
            <p:nvPr/>
          </p:nvSpPr>
          <p:spPr bwMode="auto">
            <a:xfrm>
              <a:off x="5244555" y="2951633"/>
              <a:ext cx="966523" cy="355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Arc 102"/>
            <p:cNvSpPr>
              <a:spLocks/>
            </p:cNvSpPr>
            <p:nvPr/>
          </p:nvSpPr>
          <p:spPr bwMode="auto">
            <a:xfrm rot="9840000">
              <a:off x="4936713" y="3054821"/>
              <a:ext cx="256248" cy="3286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103"/>
            <p:cNvSpPr>
              <a:spLocks/>
            </p:cNvSpPr>
            <p:nvPr/>
          </p:nvSpPr>
          <p:spPr bwMode="auto">
            <a:xfrm>
              <a:off x="3027745" y="2500783"/>
              <a:ext cx="166819" cy="1820862"/>
            </a:xfrm>
            <a:custGeom>
              <a:avLst/>
              <a:gdLst>
                <a:gd name="T0" fmla="*/ 78 w 91"/>
                <a:gd name="T1" fmla="*/ 0 h 799"/>
                <a:gd name="T2" fmla="*/ 78 w 91"/>
                <a:gd name="T3" fmla="*/ 18 h 799"/>
                <a:gd name="T4" fmla="*/ 78 w 91"/>
                <a:gd name="T5" fmla="*/ 36 h 799"/>
                <a:gd name="T6" fmla="*/ 60 w 91"/>
                <a:gd name="T7" fmla="*/ 54 h 799"/>
                <a:gd name="T8" fmla="*/ 60 w 91"/>
                <a:gd name="T9" fmla="*/ 72 h 799"/>
                <a:gd name="T10" fmla="*/ 54 w 91"/>
                <a:gd name="T11" fmla="*/ 90 h 799"/>
                <a:gd name="T12" fmla="*/ 54 w 91"/>
                <a:gd name="T13" fmla="*/ 108 h 799"/>
                <a:gd name="T14" fmla="*/ 72 w 91"/>
                <a:gd name="T15" fmla="*/ 126 h 799"/>
                <a:gd name="T16" fmla="*/ 90 w 91"/>
                <a:gd name="T17" fmla="*/ 144 h 799"/>
                <a:gd name="T18" fmla="*/ 90 w 91"/>
                <a:gd name="T19" fmla="*/ 162 h 799"/>
                <a:gd name="T20" fmla="*/ 90 w 91"/>
                <a:gd name="T21" fmla="*/ 180 h 799"/>
                <a:gd name="T22" fmla="*/ 90 w 91"/>
                <a:gd name="T23" fmla="*/ 198 h 799"/>
                <a:gd name="T24" fmla="*/ 84 w 91"/>
                <a:gd name="T25" fmla="*/ 198 h 799"/>
                <a:gd name="T26" fmla="*/ 66 w 91"/>
                <a:gd name="T27" fmla="*/ 210 h 799"/>
                <a:gd name="T28" fmla="*/ 48 w 91"/>
                <a:gd name="T29" fmla="*/ 228 h 799"/>
                <a:gd name="T30" fmla="*/ 36 w 91"/>
                <a:gd name="T31" fmla="*/ 246 h 799"/>
                <a:gd name="T32" fmla="*/ 18 w 91"/>
                <a:gd name="T33" fmla="*/ 258 h 799"/>
                <a:gd name="T34" fmla="*/ 12 w 91"/>
                <a:gd name="T35" fmla="*/ 276 h 799"/>
                <a:gd name="T36" fmla="*/ 12 w 91"/>
                <a:gd name="T37" fmla="*/ 294 h 799"/>
                <a:gd name="T38" fmla="*/ 12 w 91"/>
                <a:gd name="T39" fmla="*/ 312 h 799"/>
                <a:gd name="T40" fmla="*/ 12 w 91"/>
                <a:gd name="T41" fmla="*/ 330 h 799"/>
                <a:gd name="T42" fmla="*/ 0 w 91"/>
                <a:gd name="T43" fmla="*/ 348 h 799"/>
                <a:gd name="T44" fmla="*/ 0 w 91"/>
                <a:gd name="T45" fmla="*/ 366 h 799"/>
                <a:gd name="T46" fmla="*/ 0 w 91"/>
                <a:gd name="T47" fmla="*/ 384 h 799"/>
                <a:gd name="T48" fmla="*/ 0 w 91"/>
                <a:gd name="T49" fmla="*/ 402 h 799"/>
                <a:gd name="T50" fmla="*/ 0 w 91"/>
                <a:gd name="T51" fmla="*/ 420 h 799"/>
                <a:gd name="T52" fmla="*/ 0 w 91"/>
                <a:gd name="T53" fmla="*/ 438 h 799"/>
                <a:gd name="T54" fmla="*/ 18 w 91"/>
                <a:gd name="T55" fmla="*/ 450 h 799"/>
                <a:gd name="T56" fmla="*/ 36 w 91"/>
                <a:gd name="T57" fmla="*/ 462 h 799"/>
                <a:gd name="T58" fmla="*/ 54 w 91"/>
                <a:gd name="T59" fmla="*/ 474 h 799"/>
                <a:gd name="T60" fmla="*/ 60 w 91"/>
                <a:gd name="T61" fmla="*/ 492 h 799"/>
                <a:gd name="T62" fmla="*/ 78 w 91"/>
                <a:gd name="T63" fmla="*/ 510 h 799"/>
                <a:gd name="T64" fmla="*/ 84 w 91"/>
                <a:gd name="T65" fmla="*/ 528 h 799"/>
                <a:gd name="T66" fmla="*/ 90 w 91"/>
                <a:gd name="T67" fmla="*/ 546 h 799"/>
                <a:gd name="T68" fmla="*/ 90 w 91"/>
                <a:gd name="T69" fmla="*/ 564 h 799"/>
                <a:gd name="T70" fmla="*/ 90 w 91"/>
                <a:gd name="T71" fmla="*/ 582 h 799"/>
                <a:gd name="T72" fmla="*/ 90 w 91"/>
                <a:gd name="T73" fmla="*/ 600 h 799"/>
                <a:gd name="T74" fmla="*/ 72 w 91"/>
                <a:gd name="T75" fmla="*/ 600 h 799"/>
                <a:gd name="T76" fmla="*/ 66 w 91"/>
                <a:gd name="T77" fmla="*/ 618 h 799"/>
                <a:gd name="T78" fmla="*/ 60 w 91"/>
                <a:gd name="T79" fmla="*/ 636 h 799"/>
                <a:gd name="T80" fmla="*/ 54 w 91"/>
                <a:gd name="T81" fmla="*/ 654 h 799"/>
                <a:gd name="T82" fmla="*/ 48 w 91"/>
                <a:gd name="T83" fmla="*/ 672 h 799"/>
                <a:gd name="T84" fmla="*/ 48 w 91"/>
                <a:gd name="T85" fmla="*/ 690 h 799"/>
                <a:gd name="T86" fmla="*/ 48 w 91"/>
                <a:gd name="T87" fmla="*/ 708 h 799"/>
                <a:gd name="T88" fmla="*/ 48 w 91"/>
                <a:gd name="T89" fmla="*/ 726 h 799"/>
                <a:gd name="T90" fmla="*/ 48 w 91"/>
                <a:gd name="T91" fmla="*/ 744 h 799"/>
                <a:gd name="T92" fmla="*/ 54 w 91"/>
                <a:gd name="T93" fmla="*/ 762 h 799"/>
                <a:gd name="T94" fmla="*/ 60 w 91"/>
                <a:gd name="T95" fmla="*/ 780 h 799"/>
                <a:gd name="T96" fmla="*/ 72 w 91"/>
                <a:gd name="T97" fmla="*/ 798 h 799"/>
                <a:gd name="T98" fmla="*/ 72 w 91"/>
                <a:gd name="T99" fmla="*/ 792 h 799"/>
                <a:gd name="T100" fmla="*/ 72 w 91"/>
                <a:gd name="T101" fmla="*/ 786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1" h="799">
                  <a:moveTo>
                    <a:pt x="78" y="0"/>
                  </a:moveTo>
                  <a:lnTo>
                    <a:pt x="78" y="18"/>
                  </a:lnTo>
                  <a:lnTo>
                    <a:pt x="78" y="36"/>
                  </a:lnTo>
                  <a:lnTo>
                    <a:pt x="60" y="54"/>
                  </a:lnTo>
                  <a:lnTo>
                    <a:pt x="60" y="72"/>
                  </a:lnTo>
                  <a:lnTo>
                    <a:pt x="54" y="90"/>
                  </a:lnTo>
                  <a:lnTo>
                    <a:pt x="54" y="108"/>
                  </a:lnTo>
                  <a:lnTo>
                    <a:pt x="72" y="126"/>
                  </a:lnTo>
                  <a:lnTo>
                    <a:pt x="90" y="144"/>
                  </a:lnTo>
                  <a:lnTo>
                    <a:pt x="90" y="162"/>
                  </a:lnTo>
                  <a:lnTo>
                    <a:pt x="90" y="180"/>
                  </a:lnTo>
                  <a:lnTo>
                    <a:pt x="90" y="198"/>
                  </a:lnTo>
                  <a:lnTo>
                    <a:pt x="84" y="198"/>
                  </a:lnTo>
                  <a:lnTo>
                    <a:pt x="66" y="210"/>
                  </a:lnTo>
                  <a:lnTo>
                    <a:pt x="48" y="228"/>
                  </a:lnTo>
                  <a:lnTo>
                    <a:pt x="36" y="246"/>
                  </a:lnTo>
                  <a:lnTo>
                    <a:pt x="18" y="258"/>
                  </a:lnTo>
                  <a:lnTo>
                    <a:pt x="12" y="276"/>
                  </a:lnTo>
                  <a:lnTo>
                    <a:pt x="12" y="294"/>
                  </a:lnTo>
                  <a:lnTo>
                    <a:pt x="12" y="312"/>
                  </a:lnTo>
                  <a:lnTo>
                    <a:pt x="12" y="330"/>
                  </a:lnTo>
                  <a:lnTo>
                    <a:pt x="0" y="348"/>
                  </a:lnTo>
                  <a:lnTo>
                    <a:pt x="0" y="366"/>
                  </a:lnTo>
                  <a:lnTo>
                    <a:pt x="0" y="384"/>
                  </a:lnTo>
                  <a:lnTo>
                    <a:pt x="0" y="402"/>
                  </a:lnTo>
                  <a:lnTo>
                    <a:pt x="0" y="420"/>
                  </a:lnTo>
                  <a:lnTo>
                    <a:pt x="0" y="438"/>
                  </a:lnTo>
                  <a:lnTo>
                    <a:pt x="18" y="450"/>
                  </a:lnTo>
                  <a:lnTo>
                    <a:pt x="36" y="462"/>
                  </a:lnTo>
                  <a:lnTo>
                    <a:pt x="54" y="474"/>
                  </a:lnTo>
                  <a:lnTo>
                    <a:pt x="60" y="492"/>
                  </a:lnTo>
                  <a:lnTo>
                    <a:pt x="78" y="510"/>
                  </a:lnTo>
                  <a:lnTo>
                    <a:pt x="84" y="528"/>
                  </a:lnTo>
                  <a:lnTo>
                    <a:pt x="90" y="546"/>
                  </a:lnTo>
                  <a:lnTo>
                    <a:pt x="90" y="564"/>
                  </a:lnTo>
                  <a:lnTo>
                    <a:pt x="90" y="582"/>
                  </a:lnTo>
                  <a:lnTo>
                    <a:pt x="90" y="600"/>
                  </a:lnTo>
                  <a:lnTo>
                    <a:pt x="72" y="600"/>
                  </a:lnTo>
                  <a:lnTo>
                    <a:pt x="66" y="618"/>
                  </a:lnTo>
                  <a:lnTo>
                    <a:pt x="60" y="636"/>
                  </a:lnTo>
                  <a:lnTo>
                    <a:pt x="54" y="654"/>
                  </a:lnTo>
                  <a:lnTo>
                    <a:pt x="48" y="672"/>
                  </a:lnTo>
                  <a:lnTo>
                    <a:pt x="48" y="690"/>
                  </a:lnTo>
                  <a:lnTo>
                    <a:pt x="48" y="708"/>
                  </a:lnTo>
                  <a:lnTo>
                    <a:pt x="48" y="726"/>
                  </a:lnTo>
                  <a:lnTo>
                    <a:pt x="48" y="744"/>
                  </a:lnTo>
                  <a:lnTo>
                    <a:pt x="54" y="762"/>
                  </a:lnTo>
                  <a:lnTo>
                    <a:pt x="60" y="780"/>
                  </a:lnTo>
                  <a:lnTo>
                    <a:pt x="72" y="798"/>
                  </a:lnTo>
                  <a:lnTo>
                    <a:pt x="72" y="792"/>
                  </a:lnTo>
                  <a:lnTo>
                    <a:pt x="72" y="78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Rectangle 104"/>
            <p:cNvSpPr>
              <a:spLocks noChangeArrowheads="1"/>
            </p:cNvSpPr>
            <p:nvPr/>
          </p:nvSpPr>
          <p:spPr bwMode="auto">
            <a:xfrm>
              <a:off x="4685413" y="1506188"/>
              <a:ext cx="1131320" cy="478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折射角</a:t>
              </a:r>
            </a:p>
          </p:txBody>
        </p:sp>
        <p:sp>
          <p:nvSpPr>
            <p:cNvPr id="18" name="Rectangle 105"/>
            <p:cNvSpPr>
              <a:spLocks noChangeArrowheads="1"/>
            </p:cNvSpPr>
            <p:nvPr/>
          </p:nvSpPr>
          <p:spPr bwMode="auto">
            <a:xfrm>
              <a:off x="3869973" y="3431396"/>
              <a:ext cx="1188377" cy="478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入射角</a:t>
              </a:r>
            </a:p>
          </p:txBody>
        </p:sp>
        <p:sp>
          <p:nvSpPr>
            <p:cNvPr id="19" name="Line 106"/>
            <p:cNvSpPr>
              <a:spLocks noChangeShapeType="1"/>
            </p:cNvSpPr>
            <p:nvPr/>
          </p:nvSpPr>
          <p:spPr bwMode="auto">
            <a:xfrm>
              <a:off x="5333984" y="2003896"/>
              <a:ext cx="128985" cy="72072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07"/>
            <p:cNvSpPr>
              <a:spLocks noChangeShapeType="1"/>
            </p:cNvSpPr>
            <p:nvPr/>
          </p:nvSpPr>
          <p:spPr bwMode="auto">
            <a:xfrm flipV="1">
              <a:off x="3896238" y="1959445"/>
              <a:ext cx="1135063" cy="76835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08"/>
            <p:cNvSpPr>
              <a:spLocks noChangeShapeType="1"/>
            </p:cNvSpPr>
            <p:nvPr/>
          </p:nvSpPr>
          <p:spPr bwMode="auto">
            <a:xfrm>
              <a:off x="3728864" y="3356992"/>
              <a:ext cx="323321" cy="25558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09"/>
            <p:cNvSpPr>
              <a:spLocks noChangeShapeType="1"/>
            </p:cNvSpPr>
            <p:nvPr/>
          </p:nvSpPr>
          <p:spPr bwMode="auto">
            <a:xfrm flipV="1">
              <a:off x="4827505" y="3297708"/>
              <a:ext cx="215834" cy="26759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110"/>
            <p:cNvSpPr>
              <a:spLocks noChangeShapeType="1"/>
            </p:cNvSpPr>
            <p:nvPr/>
          </p:nvSpPr>
          <p:spPr bwMode="auto">
            <a:xfrm flipV="1">
              <a:off x="6259231" y="3025868"/>
              <a:ext cx="658679" cy="363914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111"/>
            <p:cNvSpPr>
              <a:spLocks noChangeShapeType="1"/>
            </p:cNvSpPr>
            <p:nvPr/>
          </p:nvSpPr>
          <p:spPr bwMode="auto">
            <a:xfrm flipH="1">
              <a:off x="6104450" y="2192605"/>
              <a:ext cx="813461" cy="51603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Freeform 112"/>
            <p:cNvSpPr>
              <a:spLocks/>
            </p:cNvSpPr>
            <p:nvPr/>
          </p:nvSpPr>
          <p:spPr bwMode="auto">
            <a:xfrm>
              <a:off x="6343503" y="2473796"/>
              <a:ext cx="24077" cy="493713"/>
            </a:xfrm>
            <a:custGeom>
              <a:avLst/>
              <a:gdLst>
                <a:gd name="T0" fmla="*/ 0 w 13"/>
                <a:gd name="T1" fmla="*/ 0 h 217"/>
                <a:gd name="T2" fmla="*/ 6 w 13"/>
                <a:gd name="T3" fmla="*/ 18 h 217"/>
                <a:gd name="T4" fmla="*/ 6 w 13"/>
                <a:gd name="T5" fmla="*/ 36 h 217"/>
                <a:gd name="T6" fmla="*/ 6 w 13"/>
                <a:gd name="T7" fmla="*/ 54 h 217"/>
                <a:gd name="T8" fmla="*/ 6 w 13"/>
                <a:gd name="T9" fmla="*/ 72 h 217"/>
                <a:gd name="T10" fmla="*/ 6 w 13"/>
                <a:gd name="T11" fmla="*/ 90 h 217"/>
                <a:gd name="T12" fmla="*/ 0 w 13"/>
                <a:gd name="T13" fmla="*/ 108 h 217"/>
                <a:gd name="T14" fmla="*/ 0 w 13"/>
                <a:gd name="T15" fmla="*/ 126 h 217"/>
                <a:gd name="T16" fmla="*/ 0 w 13"/>
                <a:gd name="T17" fmla="*/ 144 h 217"/>
                <a:gd name="T18" fmla="*/ 0 w 13"/>
                <a:gd name="T19" fmla="*/ 162 h 217"/>
                <a:gd name="T20" fmla="*/ 0 w 13"/>
                <a:gd name="T21" fmla="*/ 180 h 217"/>
                <a:gd name="T22" fmla="*/ 6 w 13"/>
                <a:gd name="T23" fmla="*/ 198 h 217"/>
                <a:gd name="T24" fmla="*/ 12 w 13"/>
                <a:gd name="T25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17">
                  <a:moveTo>
                    <a:pt x="0" y="0"/>
                  </a:moveTo>
                  <a:lnTo>
                    <a:pt x="6" y="18"/>
                  </a:lnTo>
                  <a:lnTo>
                    <a:pt x="6" y="36"/>
                  </a:lnTo>
                  <a:lnTo>
                    <a:pt x="6" y="54"/>
                  </a:lnTo>
                  <a:lnTo>
                    <a:pt x="6" y="72"/>
                  </a:lnTo>
                  <a:lnTo>
                    <a:pt x="6" y="90"/>
                  </a:lnTo>
                  <a:lnTo>
                    <a:pt x="0" y="108"/>
                  </a:lnTo>
                  <a:lnTo>
                    <a:pt x="0" y="126"/>
                  </a:lnTo>
                  <a:lnTo>
                    <a:pt x="0" y="144"/>
                  </a:lnTo>
                  <a:lnTo>
                    <a:pt x="0" y="162"/>
                  </a:lnTo>
                  <a:lnTo>
                    <a:pt x="0" y="180"/>
                  </a:lnTo>
                  <a:lnTo>
                    <a:pt x="6" y="198"/>
                  </a:lnTo>
                  <a:lnTo>
                    <a:pt x="12" y="21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Freeform 113"/>
            <p:cNvSpPr>
              <a:spLocks/>
            </p:cNvSpPr>
            <p:nvPr/>
          </p:nvSpPr>
          <p:spPr bwMode="auto">
            <a:xfrm>
              <a:off x="6310826" y="2951633"/>
              <a:ext cx="89429" cy="919162"/>
            </a:xfrm>
            <a:custGeom>
              <a:avLst/>
              <a:gdLst>
                <a:gd name="T0" fmla="*/ 18 w 49"/>
                <a:gd name="T1" fmla="*/ 0 h 403"/>
                <a:gd name="T2" fmla="*/ 12 w 49"/>
                <a:gd name="T3" fmla="*/ 18 h 403"/>
                <a:gd name="T4" fmla="*/ 12 w 49"/>
                <a:gd name="T5" fmla="*/ 36 h 403"/>
                <a:gd name="T6" fmla="*/ 12 w 49"/>
                <a:gd name="T7" fmla="*/ 54 h 403"/>
                <a:gd name="T8" fmla="*/ 12 w 49"/>
                <a:gd name="T9" fmla="*/ 72 h 403"/>
                <a:gd name="T10" fmla="*/ 24 w 49"/>
                <a:gd name="T11" fmla="*/ 90 h 403"/>
                <a:gd name="T12" fmla="*/ 24 w 49"/>
                <a:gd name="T13" fmla="*/ 108 h 403"/>
                <a:gd name="T14" fmla="*/ 30 w 49"/>
                <a:gd name="T15" fmla="*/ 126 h 403"/>
                <a:gd name="T16" fmla="*/ 36 w 49"/>
                <a:gd name="T17" fmla="*/ 144 h 403"/>
                <a:gd name="T18" fmla="*/ 36 w 49"/>
                <a:gd name="T19" fmla="*/ 162 h 403"/>
                <a:gd name="T20" fmla="*/ 48 w 49"/>
                <a:gd name="T21" fmla="*/ 180 h 403"/>
                <a:gd name="T22" fmla="*/ 48 w 49"/>
                <a:gd name="T23" fmla="*/ 198 h 403"/>
                <a:gd name="T24" fmla="*/ 48 w 49"/>
                <a:gd name="T25" fmla="*/ 216 h 403"/>
                <a:gd name="T26" fmla="*/ 48 w 49"/>
                <a:gd name="T27" fmla="*/ 234 h 403"/>
                <a:gd name="T28" fmla="*/ 48 w 49"/>
                <a:gd name="T29" fmla="*/ 252 h 403"/>
                <a:gd name="T30" fmla="*/ 48 w 49"/>
                <a:gd name="T31" fmla="*/ 270 h 403"/>
                <a:gd name="T32" fmla="*/ 42 w 49"/>
                <a:gd name="T33" fmla="*/ 288 h 403"/>
                <a:gd name="T34" fmla="*/ 36 w 49"/>
                <a:gd name="T35" fmla="*/ 306 h 403"/>
                <a:gd name="T36" fmla="*/ 30 w 49"/>
                <a:gd name="T37" fmla="*/ 324 h 403"/>
                <a:gd name="T38" fmla="*/ 18 w 49"/>
                <a:gd name="T39" fmla="*/ 342 h 403"/>
                <a:gd name="T40" fmla="*/ 12 w 49"/>
                <a:gd name="T41" fmla="*/ 366 h 403"/>
                <a:gd name="T42" fmla="*/ 12 w 49"/>
                <a:gd name="T43" fmla="*/ 384 h 403"/>
                <a:gd name="T44" fmla="*/ 0 w 49"/>
                <a:gd name="T45" fmla="*/ 402 h 403"/>
                <a:gd name="T46" fmla="*/ 0 w 49"/>
                <a:gd name="T47" fmla="*/ 4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403">
                  <a:moveTo>
                    <a:pt x="18" y="0"/>
                  </a:moveTo>
                  <a:lnTo>
                    <a:pt x="12" y="18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12" y="72"/>
                  </a:lnTo>
                  <a:lnTo>
                    <a:pt x="24" y="90"/>
                  </a:lnTo>
                  <a:lnTo>
                    <a:pt x="24" y="108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36" y="162"/>
                  </a:lnTo>
                  <a:lnTo>
                    <a:pt x="48" y="180"/>
                  </a:lnTo>
                  <a:lnTo>
                    <a:pt x="48" y="198"/>
                  </a:lnTo>
                  <a:lnTo>
                    <a:pt x="48" y="216"/>
                  </a:lnTo>
                  <a:lnTo>
                    <a:pt x="48" y="234"/>
                  </a:lnTo>
                  <a:lnTo>
                    <a:pt x="48" y="252"/>
                  </a:lnTo>
                  <a:lnTo>
                    <a:pt x="48" y="270"/>
                  </a:lnTo>
                  <a:lnTo>
                    <a:pt x="42" y="288"/>
                  </a:lnTo>
                  <a:lnTo>
                    <a:pt x="36" y="306"/>
                  </a:lnTo>
                  <a:lnTo>
                    <a:pt x="30" y="324"/>
                  </a:lnTo>
                  <a:lnTo>
                    <a:pt x="18" y="342"/>
                  </a:lnTo>
                  <a:lnTo>
                    <a:pt x="12" y="366"/>
                  </a:lnTo>
                  <a:lnTo>
                    <a:pt x="12" y="384"/>
                  </a:lnTo>
                  <a:lnTo>
                    <a:pt x="0" y="402"/>
                  </a:lnTo>
                  <a:lnTo>
                    <a:pt x="0" y="40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114"/>
            <p:cNvSpPr>
              <a:spLocks/>
            </p:cNvSpPr>
            <p:nvPr/>
          </p:nvSpPr>
          <p:spPr bwMode="auto">
            <a:xfrm>
              <a:off x="6288469" y="3867621"/>
              <a:ext cx="24077" cy="454025"/>
            </a:xfrm>
            <a:custGeom>
              <a:avLst/>
              <a:gdLst>
                <a:gd name="T0" fmla="*/ 12 w 13"/>
                <a:gd name="T1" fmla="*/ 0 h 199"/>
                <a:gd name="T2" fmla="*/ 12 w 13"/>
                <a:gd name="T3" fmla="*/ 18 h 199"/>
                <a:gd name="T4" fmla="*/ 12 w 13"/>
                <a:gd name="T5" fmla="*/ 36 h 199"/>
                <a:gd name="T6" fmla="*/ 12 w 13"/>
                <a:gd name="T7" fmla="*/ 54 h 199"/>
                <a:gd name="T8" fmla="*/ 12 w 13"/>
                <a:gd name="T9" fmla="*/ 72 h 199"/>
                <a:gd name="T10" fmla="*/ 12 w 13"/>
                <a:gd name="T11" fmla="*/ 90 h 199"/>
                <a:gd name="T12" fmla="*/ 12 w 13"/>
                <a:gd name="T13" fmla="*/ 108 h 199"/>
                <a:gd name="T14" fmla="*/ 12 w 13"/>
                <a:gd name="T15" fmla="*/ 126 h 199"/>
                <a:gd name="T16" fmla="*/ 12 w 13"/>
                <a:gd name="T17" fmla="*/ 144 h 199"/>
                <a:gd name="T18" fmla="*/ 12 w 13"/>
                <a:gd name="T19" fmla="*/ 162 h 199"/>
                <a:gd name="T20" fmla="*/ 6 w 13"/>
                <a:gd name="T21" fmla="*/ 180 h 199"/>
                <a:gd name="T22" fmla="*/ 0 w 13"/>
                <a:gd name="T23" fmla="*/ 1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99">
                  <a:moveTo>
                    <a:pt x="12" y="0"/>
                  </a:moveTo>
                  <a:lnTo>
                    <a:pt x="12" y="18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12" y="72"/>
                  </a:lnTo>
                  <a:lnTo>
                    <a:pt x="12" y="90"/>
                  </a:lnTo>
                  <a:lnTo>
                    <a:pt x="12" y="108"/>
                  </a:lnTo>
                  <a:lnTo>
                    <a:pt x="12" y="126"/>
                  </a:lnTo>
                  <a:lnTo>
                    <a:pt x="12" y="144"/>
                  </a:lnTo>
                  <a:lnTo>
                    <a:pt x="12" y="162"/>
                  </a:lnTo>
                  <a:lnTo>
                    <a:pt x="6" y="180"/>
                  </a:lnTo>
                  <a:lnTo>
                    <a:pt x="0" y="19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Arc 115"/>
            <p:cNvSpPr>
              <a:spLocks/>
            </p:cNvSpPr>
            <p:nvPr/>
          </p:nvSpPr>
          <p:spPr bwMode="auto">
            <a:xfrm rot="540000">
              <a:off x="5230797" y="2689696"/>
              <a:ext cx="383514" cy="3460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116"/>
            <p:cNvSpPr txBox="1">
              <a:spLocks noChangeArrowheads="1"/>
            </p:cNvSpPr>
            <p:nvPr/>
          </p:nvSpPr>
          <p:spPr bwMode="auto">
            <a:xfrm>
              <a:off x="6766959" y="1873506"/>
              <a:ext cx="3552842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包层（低折射率的媒体）</a:t>
              </a:r>
            </a:p>
          </p:txBody>
        </p:sp>
        <p:sp>
          <p:nvSpPr>
            <p:cNvPr id="30" name="Line 117"/>
            <p:cNvSpPr>
              <a:spLocks noChangeShapeType="1"/>
            </p:cNvSpPr>
            <p:nvPr/>
          </p:nvSpPr>
          <p:spPr bwMode="auto">
            <a:xfrm flipH="1">
              <a:off x="6082090" y="3820992"/>
              <a:ext cx="835821" cy="34830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 Box 118"/>
            <p:cNvSpPr txBox="1">
              <a:spLocks noChangeArrowheads="1"/>
            </p:cNvSpPr>
            <p:nvPr/>
          </p:nvSpPr>
          <p:spPr bwMode="auto">
            <a:xfrm>
              <a:off x="6762632" y="3565304"/>
              <a:ext cx="3552844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包层（低折射率的媒体）</a:t>
              </a:r>
            </a:p>
          </p:txBody>
        </p:sp>
        <p:sp>
          <p:nvSpPr>
            <p:cNvPr id="32" name="Text Box 119"/>
            <p:cNvSpPr txBox="1">
              <a:spLocks noChangeArrowheads="1"/>
            </p:cNvSpPr>
            <p:nvPr/>
          </p:nvSpPr>
          <p:spPr bwMode="auto">
            <a:xfrm>
              <a:off x="6762632" y="2748698"/>
              <a:ext cx="3475453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纤芯（高折射率的媒体）            </a:t>
              </a: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auto">
            <a:xfrm rot="5400000">
              <a:off x="541256" y="2682089"/>
              <a:ext cx="1885950" cy="1415389"/>
            </a:xfrm>
            <a:prstGeom prst="can">
              <a:avLst>
                <a:gd name="adj" fmla="val 29815"/>
              </a:avLst>
            </a:prstGeom>
            <a:gradFill rotWithShape="1">
              <a:gsLst>
                <a:gs pos="0">
                  <a:srgbClr val="66FFFF">
                    <a:gamma/>
                    <a:shade val="46275"/>
                    <a:invGamma/>
                  </a:srgbClr>
                </a:gs>
                <a:gs pos="50000">
                  <a:srgbClr val="66FFFF"/>
                </a:gs>
                <a:gs pos="100000">
                  <a:srgbClr val="66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auto">
            <a:xfrm rot="5400000">
              <a:off x="1828784" y="3062493"/>
              <a:ext cx="901700" cy="708554"/>
            </a:xfrm>
            <a:prstGeom prst="can">
              <a:avLst>
                <a:gd name="adj" fmla="val 27343"/>
              </a:avLst>
            </a:prstGeom>
            <a:solidFill>
              <a:srgbClr val="FFFFFF"/>
            </a:solidFill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 Box 122"/>
            <p:cNvSpPr txBox="1">
              <a:spLocks noChangeArrowheads="1"/>
            </p:cNvSpPr>
            <p:nvPr/>
          </p:nvSpPr>
          <p:spPr bwMode="auto">
            <a:xfrm>
              <a:off x="-387650" y="2465081"/>
              <a:ext cx="852764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</a:t>
              </a:r>
            </a:p>
          </p:txBody>
        </p:sp>
        <p:sp>
          <p:nvSpPr>
            <p:cNvPr id="36" name="Line 123"/>
            <p:cNvSpPr>
              <a:spLocks noChangeShapeType="1"/>
            </p:cNvSpPr>
            <p:nvPr/>
          </p:nvSpPr>
          <p:spPr bwMode="auto">
            <a:xfrm>
              <a:off x="362941" y="2720651"/>
              <a:ext cx="1209859" cy="1190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124"/>
            <p:cNvSpPr txBox="1">
              <a:spLocks noChangeArrowheads="1"/>
            </p:cNvSpPr>
            <p:nvPr/>
          </p:nvSpPr>
          <p:spPr bwMode="auto">
            <a:xfrm>
              <a:off x="2048516" y="1857846"/>
              <a:ext cx="1002640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</a:t>
              </a:r>
            </a:p>
          </p:txBody>
        </p:sp>
        <p:sp>
          <p:nvSpPr>
            <p:cNvPr id="38" name="Line 125"/>
            <p:cNvSpPr>
              <a:spLocks noChangeShapeType="1"/>
            </p:cNvSpPr>
            <p:nvPr/>
          </p:nvSpPr>
          <p:spPr bwMode="auto">
            <a:xfrm flipH="1">
              <a:off x="2186765" y="2295996"/>
              <a:ext cx="270008" cy="87471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96"/>
            <p:cNvSpPr>
              <a:spLocks noChangeShapeType="1"/>
            </p:cNvSpPr>
            <p:nvPr/>
          </p:nvSpPr>
          <p:spPr bwMode="auto">
            <a:xfrm flipV="1">
              <a:off x="3815409" y="2596034"/>
              <a:ext cx="428228" cy="3651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" name="对角圆角矩形 47"/>
          <p:cNvSpPr/>
          <p:nvPr/>
        </p:nvSpPr>
        <p:spPr>
          <a:xfrm>
            <a:off x="556963" y="3152502"/>
            <a:ext cx="8048776" cy="1245324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31519" y="3241826"/>
            <a:ext cx="77998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光纤通常由非常透明的石英玻璃拉成细丝，主要由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纤芯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包层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构成双层通信圆柱体。当光线从高折射率的媒体射向低折射率的媒体时，其折射角将大于入射角。如果入射角足够大，就会出现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全反射，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光也就沿着光纤传输下去。</a:t>
            </a:r>
          </a:p>
        </p:txBody>
      </p:sp>
      <p:sp>
        <p:nvSpPr>
          <p:cNvPr id="50" name="矩形 49"/>
          <p:cNvSpPr/>
          <p:nvPr/>
        </p:nvSpPr>
        <p:spPr>
          <a:xfrm>
            <a:off x="659940" y="1193478"/>
            <a:ext cx="2292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光线在光纤中的折射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36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确定与传输媒体的</a:t>
            </a:r>
            <a:r>
              <a:rPr lang="zh-CN" altLang="en-US" dirty="0">
                <a:solidFill>
                  <a:srgbClr val="C00000"/>
                </a:solidFill>
              </a:rPr>
              <a:t>接口</a:t>
            </a:r>
            <a:r>
              <a:rPr lang="zh-CN" altLang="en-US" dirty="0"/>
              <a:t>的一些特性。</a:t>
            </a:r>
            <a:r>
              <a:rPr lang="en-US" altLang="zh-CN" dirty="0"/>
              <a:t>4 </a:t>
            </a:r>
            <a:r>
              <a:rPr lang="zh-CN" altLang="en-US" dirty="0"/>
              <a:t>个特性：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机械特性：</a:t>
            </a:r>
            <a:r>
              <a:rPr lang="zh-CN" altLang="en-US" dirty="0"/>
              <a:t>指明接口所用接线器的形状和尺寸、引线数目和排列、固定和锁定装置等。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电气特性：</a:t>
            </a:r>
            <a:r>
              <a:rPr lang="zh-CN" altLang="en-US" dirty="0"/>
              <a:t>指明在接口电缆的各条线上出现的电压的范围。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功能特性：</a:t>
            </a:r>
            <a:r>
              <a:rPr lang="zh-CN" altLang="en-US" dirty="0"/>
              <a:t>指明某条线上出现的某一电平的电压的意义。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过程特性：</a:t>
            </a:r>
            <a:r>
              <a:rPr lang="zh-CN" altLang="en-US" dirty="0"/>
              <a:t>指明对于不同功能的各种可能事件的出现顺序。 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物理层的主要任务</a:t>
            </a:r>
          </a:p>
        </p:txBody>
      </p:sp>
    </p:spTree>
    <p:extLst>
      <p:ext uri="{BB962C8B-B14F-4D97-AF65-F5344CB8AC3E}">
        <p14:creationId xmlns:p14="http://schemas.microsoft.com/office/powerpoint/2010/main" val="29832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光波在纤芯中的传播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556963" y="1098584"/>
            <a:ext cx="8048776" cy="198424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82332" y="1324111"/>
            <a:ext cx="2292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光波在纤芯中的传播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081518" y="1301854"/>
            <a:ext cx="7086690" cy="1522349"/>
            <a:chOff x="1299015" y="2482915"/>
            <a:chExt cx="7086690" cy="1522349"/>
          </a:xfrm>
        </p:grpSpPr>
        <p:sp>
          <p:nvSpPr>
            <p:cNvPr id="56" name="Rectangle 3"/>
            <p:cNvSpPr>
              <a:spLocks noChangeArrowheads="1"/>
            </p:cNvSpPr>
            <p:nvPr/>
          </p:nvSpPr>
          <p:spPr bwMode="auto">
            <a:xfrm>
              <a:off x="2884091" y="3170239"/>
              <a:ext cx="5298678" cy="24447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7" name="Rectangle 4"/>
            <p:cNvSpPr>
              <a:spLocks noChangeArrowheads="1"/>
            </p:cNvSpPr>
            <p:nvPr/>
          </p:nvSpPr>
          <p:spPr bwMode="auto">
            <a:xfrm>
              <a:off x="2884091" y="3414713"/>
              <a:ext cx="5298678" cy="3444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2884091" y="3759201"/>
              <a:ext cx="5298678" cy="246063"/>
            </a:xfrm>
            <a:prstGeom prst="rect">
              <a:avLst/>
            </a:prstGeom>
            <a:solidFill>
              <a:srgbClr val="00FFCC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9" name="AutoShape 6"/>
            <p:cNvSpPr>
              <a:spLocks noChangeArrowheads="1"/>
            </p:cNvSpPr>
            <p:nvPr/>
          </p:nvSpPr>
          <p:spPr bwMode="auto">
            <a:xfrm rot="5400000">
              <a:off x="1524133" y="3116528"/>
              <a:ext cx="835025" cy="942446"/>
            </a:xfrm>
            <a:prstGeom prst="can">
              <a:avLst>
                <a:gd name="adj" fmla="val 26046"/>
              </a:avLst>
            </a:prstGeom>
            <a:gradFill rotWithShape="1">
              <a:gsLst>
                <a:gs pos="0">
                  <a:schemeClr val="accent5">
                    <a:lumMod val="50000"/>
                  </a:schemeClr>
                </a:gs>
                <a:gs pos="50000">
                  <a:srgbClr val="00FFCC"/>
                </a:gs>
                <a:gs pos="100000">
                  <a:schemeClr val="accent5">
                    <a:lumMod val="50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0" name="AutoShape 7"/>
            <p:cNvSpPr>
              <a:spLocks noChangeArrowheads="1"/>
            </p:cNvSpPr>
            <p:nvPr/>
          </p:nvSpPr>
          <p:spPr bwMode="auto">
            <a:xfrm rot="5400000">
              <a:off x="2299098" y="3351345"/>
              <a:ext cx="344487" cy="471223"/>
            </a:xfrm>
            <a:prstGeom prst="can">
              <a:avLst>
                <a:gd name="adj" fmla="val 2071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grpSp>
          <p:nvGrpSpPr>
            <p:cNvPr id="61" name="Group 8"/>
            <p:cNvGrpSpPr>
              <a:grpSpLocks/>
            </p:cNvGrpSpPr>
            <p:nvPr/>
          </p:nvGrpSpPr>
          <p:grpSpPr bwMode="auto">
            <a:xfrm>
              <a:off x="2884091" y="3170239"/>
              <a:ext cx="5298678" cy="835025"/>
              <a:chOff x="912" y="912"/>
              <a:chExt cx="4608" cy="816"/>
            </a:xfrm>
          </p:grpSpPr>
          <p:sp>
            <p:nvSpPr>
              <p:cNvPr id="68" name="Line 9"/>
              <p:cNvSpPr>
                <a:spLocks noChangeShapeType="1"/>
              </p:cNvSpPr>
              <p:nvPr/>
            </p:nvSpPr>
            <p:spPr bwMode="auto">
              <a:xfrm>
                <a:off x="912" y="91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69" name="Line 10"/>
              <p:cNvSpPr>
                <a:spLocks noChangeShapeType="1"/>
              </p:cNvSpPr>
              <p:nvPr/>
            </p:nvSpPr>
            <p:spPr bwMode="auto">
              <a:xfrm>
                <a:off x="912" y="115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0" name="Line 11"/>
              <p:cNvSpPr>
                <a:spLocks noChangeShapeType="1"/>
              </p:cNvSpPr>
              <p:nvPr/>
            </p:nvSpPr>
            <p:spPr bwMode="auto">
              <a:xfrm>
                <a:off x="912" y="1488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1" name="Line 12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4608" cy="0"/>
              </a:xfrm>
              <a:prstGeom prst="line">
                <a:avLst/>
              </a:prstGeom>
              <a:noFill/>
              <a:ln w="12700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>
              <a:off x="2777465" y="3584576"/>
              <a:ext cx="5608240" cy="317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2217733" y="2482915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高折射率</a:t>
              </a:r>
            </a:p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</a:t>
              </a:r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64" name="Text Box 15"/>
            <p:cNvSpPr txBox="1">
              <a:spLocks noChangeArrowheads="1"/>
            </p:cNvSpPr>
            <p:nvPr/>
          </p:nvSpPr>
          <p:spPr bwMode="auto">
            <a:xfrm>
              <a:off x="1299015" y="2482915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低折射率</a:t>
              </a:r>
            </a:p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</a:t>
              </a:r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 flipH="1">
              <a:off x="2529814" y="3006135"/>
              <a:ext cx="139324" cy="40857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1730971" y="3006134"/>
              <a:ext cx="0" cy="16410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</p:grpSp>
      <p:sp>
        <p:nvSpPr>
          <p:cNvPr id="72" name="Freeform 19"/>
          <p:cNvSpPr>
            <a:spLocks/>
          </p:cNvSpPr>
          <p:nvPr/>
        </p:nvSpPr>
        <p:spPr bwMode="auto">
          <a:xfrm>
            <a:off x="2695830" y="2234774"/>
            <a:ext cx="5276321" cy="343365"/>
          </a:xfrm>
          <a:custGeom>
            <a:avLst/>
            <a:gdLst>
              <a:gd name="T0" fmla="*/ 0 w 4302"/>
              <a:gd name="T1" fmla="*/ 108 h 336"/>
              <a:gd name="T2" fmla="*/ 384 w 4302"/>
              <a:gd name="T3" fmla="*/ 0 h 336"/>
              <a:gd name="T4" fmla="*/ 1560 w 4302"/>
              <a:gd name="T5" fmla="*/ 336 h 336"/>
              <a:gd name="T6" fmla="*/ 2742 w 4302"/>
              <a:gd name="T7" fmla="*/ 0 h 336"/>
              <a:gd name="T8" fmla="*/ 3918 w 4302"/>
              <a:gd name="T9" fmla="*/ 330 h 336"/>
              <a:gd name="T10" fmla="*/ 4302 w 4302"/>
              <a:gd name="T11" fmla="*/ 204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02" h="336">
                <a:moveTo>
                  <a:pt x="0" y="108"/>
                </a:moveTo>
                <a:lnTo>
                  <a:pt x="384" y="0"/>
                </a:lnTo>
                <a:lnTo>
                  <a:pt x="1560" y="336"/>
                </a:lnTo>
                <a:lnTo>
                  <a:pt x="2742" y="0"/>
                </a:lnTo>
                <a:lnTo>
                  <a:pt x="3918" y="330"/>
                </a:lnTo>
                <a:lnTo>
                  <a:pt x="4302" y="204"/>
                </a:lnTo>
              </a:path>
            </a:pathLst>
          </a:custGeom>
          <a:noFill/>
          <a:ln w="57150" cmpd="sng">
            <a:solidFill>
              <a:srgbClr val="0000FF"/>
            </a:solidFill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2018233" y="3153078"/>
            <a:ext cx="48789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光线在纤芯中传输的方式是不断地</a:t>
            </a:r>
            <a:r>
              <a:rPr kumimoji="1"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全反射</a:t>
            </a:r>
          </a:p>
        </p:txBody>
      </p:sp>
    </p:spTree>
    <p:extLst>
      <p:ext uri="{BB962C8B-B14F-4D97-AF65-F5344CB8AC3E}">
        <p14:creationId xmlns:p14="http://schemas.microsoft.com/office/powerpoint/2010/main" val="106562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多模光纤 </a:t>
            </a:r>
          </a:p>
          <a:p>
            <a:pPr lvl="1"/>
            <a:r>
              <a:rPr lang="zh-CN" altLang="en-US" dirty="0"/>
              <a:t>可以存在</a:t>
            </a:r>
            <a:r>
              <a:rPr lang="zh-CN" altLang="en-US" dirty="0">
                <a:solidFill>
                  <a:srgbClr val="0000FF"/>
                </a:solidFill>
              </a:rPr>
              <a:t>多条</a:t>
            </a:r>
            <a:r>
              <a:rPr lang="zh-CN" altLang="en-US" dirty="0"/>
              <a:t>不同角度入射的</a:t>
            </a:r>
            <a:r>
              <a:rPr lang="zh-CN" altLang="en-US" dirty="0">
                <a:solidFill>
                  <a:srgbClr val="0000FF"/>
                </a:solidFill>
              </a:rPr>
              <a:t>光线</a:t>
            </a:r>
            <a:r>
              <a:rPr lang="zh-CN" altLang="en-US" dirty="0"/>
              <a:t>在一条光纤中传输。</a:t>
            </a:r>
            <a:endParaRPr lang="en-US" altLang="zh-CN" dirty="0"/>
          </a:p>
          <a:p>
            <a:pPr lvl="1"/>
            <a:r>
              <a:rPr lang="zh-CN" altLang="en-US" dirty="0"/>
              <a:t>光脉冲在多模光纤中传输时会逐渐展宽，造成失真，只适合于近距离传输。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单模光纤</a:t>
            </a:r>
          </a:p>
          <a:p>
            <a:pPr lvl="1"/>
            <a:r>
              <a:rPr lang="zh-CN" altLang="en-US" dirty="0"/>
              <a:t>其直径减小到只有一个光的波长（几个微米），可使光线一直向前传播，而</a:t>
            </a:r>
            <a:r>
              <a:rPr lang="zh-CN" altLang="en-US" dirty="0">
                <a:solidFill>
                  <a:srgbClr val="0000FF"/>
                </a:solidFill>
              </a:rPr>
              <a:t>不会产生多次反射。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制造成本较高，但衰耗较小。</a:t>
            </a:r>
            <a:endParaRPr lang="en-US" altLang="zh-CN" dirty="0"/>
          </a:p>
          <a:p>
            <a:pPr lvl="1"/>
            <a:r>
              <a:rPr lang="zh-CN" altLang="en-US" dirty="0"/>
              <a:t>光源要使用昂贵的半导体激光器，不能使用较便宜的发光二极管。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多模光纤与单模光纤</a:t>
            </a:r>
          </a:p>
        </p:txBody>
      </p:sp>
    </p:spTree>
    <p:extLst>
      <p:ext uri="{BB962C8B-B14F-4D97-AF65-F5344CB8AC3E}">
        <p14:creationId xmlns:p14="http://schemas.microsoft.com/office/powerpoint/2010/main" val="378856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多模光纤与单模光纤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56963" y="1067665"/>
            <a:ext cx="8048776" cy="291214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2277820" y="1673073"/>
            <a:ext cx="4648822" cy="5602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2264907" y="1566779"/>
            <a:ext cx="4648822" cy="2384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2275668" y="2137946"/>
            <a:ext cx="4648822" cy="2384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2275668" y="1565786"/>
            <a:ext cx="4648822" cy="810561"/>
            <a:chOff x="912" y="912"/>
            <a:chExt cx="4608" cy="816"/>
          </a:xfrm>
        </p:grpSpPr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912" y="91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912" y="115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912" y="148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912" y="172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Line 38"/>
          <p:cNvSpPr>
            <a:spLocks noChangeShapeType="1"/>
          </p:cNvSpPr>
          <p:nvPr/>
        </p:nvSpPr>
        <p:spPr bwMode="auto">
          <a:xfrm>
            <a:off x="2183122" y="1968086"/>
            <a:ext cx="4816697" cy="298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1476116" y="1339310"/>
            <a:ext cx="6280213" cy="894005"/>
            <a:chOff x="15" y="1206"/>
            <a:chExt cx="5836" cy="900"/>
          </a:xfrm>
        </p:grpSpPr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15" y="1232"/>
              <a:ext cx="839" cy="874"/>
              <a:chOff x="15" y="1232"/>
              <a:chExt cx="839" cy="874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77" y="1578"/>
                <a:ext cx="480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Line 42"/>
              <p:cNvSpPr>
                <a:spLocks noChangeShapeType="1"/>
              </p:cNvSpPr>
              <p:nvPr/>
            </p:nvSpPr>
            <p:spPr bwMode="auto">
              <a:xfrm>
                <a:off x="417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43"/>
              <p:cNvSpPr>
                <a:spLocks/>
              </p:cNvSpPr>
              <p:nvPr/>
            </p:nvSpPr>
            <p:spPr bwMode="auto">
              <a:xfrm>
                <a:off x="177" y="1580"/>
                <a:ext cx="480" cy="526"/>
              </a:xfrm>
              <a:custGeom>
                <a:avLst/>
                <a:gdLst>
                  <a:gd name="T0" fmla="*/ 0 w 672"/>
                  <a:gd name="T1" fmla="*/ 670 h 670"/>
                  <a:gd name="T2" fmla="*/ 126 w 672"/>
                  <a:gd name="T3" fmla="*/ 637 h 670"/>
                  <a:gd name="T4" fmla="*/ 192 w 672"/>
                  <a:gd name="T5" fmla="*/ 526 h 670"/>
                  <a:gd name="T6" fmla="*/ 240 w 672"/>
                  <a:gd name="T7" fmla="*/ 334 h 670"/>
                  <a:gd name="T8" fmla="*/ 279 w 672"/>
                  <a:gd name="T9" fmla="*/ 139 h 670"/>
                  <a:gd name="T10" fmla="*/ 303 w 672"/>
                  <a:gd name="T11" fmla="*/ 40 h 670"/>
                  <a:gd name="T12" fmla="*/ 339 w 672"/>
                  <a:gd name="T13" fmla="*/ 1 h 670"/>
                  <a:gd name="T14" fmla="*/ 369 w 672"/>
                  <a:gd name="T15" fmla="*/ 34 h 670"/>
                  <a:gd name="T16" fmla="*/ 396 w 672"/>
                  <a:gd name="T17" fmla="*/ 136 h 670"/>
                  <a:gd name="T18" fmla="*/ 432 w 672"/>
                  <a:gd name="T19" fmla="*/ 337 h 670"/>
                  <a:gd name="T20" fmla="*/ 456 w 672"/>
                  <a:gd name="T21" fmla="*/ 457 h 670"/>
                  <a:gd name="T22" fmla="*/ 504 w 672"/>
                  <a:gd name="T23" fmla="*/ 595 h 670"/>
                  <a:gd name="T24" fmla="*/ 573 w 672"/>
                  <a:gd name="T25" fmla="*/ 643 h 670"/>
                  <a:gd name="T26" fmla="*/ 612 w 672"/>
                  <a:gd name="T27" fmla="*/ 655 h 670"/>
                  <a:gd name="T28" fmla="*/ 672 w 672"/>
                  <a:gd name="T29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2" h="670">
                    <a:moveTo>
                      <a:pt x="0" y="670"/>
                    </a:moveTo>
                    <a:cubicBezTo>
                      <a:pt x="21" y="664"/>
                      <a:pt x="94" y="661"/>
                      <a:pt x="126" y="637"/>
                    </a:cubicBezTo>
                    <a:cubicBezTo>
                      <a:pt x="158" y="613"/>
                      <a:pt x="173" y="576"/>
                      <a:pt x="192" y="526"/>
                    </a:cubicBezTo>
                    <a:cubicBezTo>
                      <a:pt x="211" y="476"/>
                      <a:pt x="226" y="398"/>
                      <a:pt x="240" y="334"/>
                    </a:cubicBezTo>
                    <a:cubicBezTo>
                      <a:pt x="254" y="270"/>
                      <a:pt x="269" y="188"/>
                      <a:pt x="279" y="139"/>
                    </a:cubicBezTo>
                    <a:cubicBezTo>
                      <a:pt x="289" y="90"/>
                      <a:pt x="293" y="63"/>
                      <a:pt x="303" y="40"/>
                    </a:cubicBezTo>
                    <a:cubicBezTo>
                      <a:pt x="313" y="17"/>
                      <a:pt x="328" y="2"/>
                      <a:pt x="339" y="1"/>
                    </a:cubicBezTo>
                    <a:cubicBezTo>
                      <a:pt x="350" y="0"/>
                      <a:pt x="360" y="12"/>
                      <a:pt x="369" y="34"/>
                    </a:cubicBezTo>
                    <a:cubicBezTo>
                      <a:pt x="378" y="56"/>
                      <a:pt x="386" y="86"/>
                      <a:pt x="396" y="136"/>
                    </a:cubicBezTo>
                    <a:cubicBezTo>
                      <a:pt x="406" y="186"/>
                      <a:pt x="422" y="284"/>
                      <a:pt x="432" y="337"/>
                    </a:cubicBezTo>
                    <a:cubicBezTo>
                      <a:pt x="442" y="390"/>
                      <a:pt x="444" y="414"/>
                      <a:pt x="456" y="457"/>
                    </a:cubicBezTo>
                    <a:cubicBezTo>
                      <a:pt x="468" y="500"/>
                      <a:pt x="485" y="564"/>
                      <a:pt x="504" y="595"/>
                    </a:cubicBezTo>
                    <a:cubicBezTo>
                      <a:pt x="523" y="626"/>
                      <a:pt x="555" y="633"/>
                      <a:pt x="573" y="643"/>
                    </a:cubicBezTo>
                    <a:cubicBezTo>
                      <a:pt x="591" y="653"/>
                      <a:pt x="596" y="651"/>
                      <a:pt x="612" y="655"/>
                    </a:cubicBezTo>
                    <a:cubicBezTo>
                      <a:pt x="628" y="659"/>
                      <a:pt x="660" y="667"/>
                      <a:pt x="672" y="670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Text Box 44"/>
              <p:cNvSpPr txBox="1">
                <a:spLocks noChangeArrowheads="1"/>
              </p:cNvSpPr>
              <p:nvPr/>
            </p:nvSpPr>
            <p:spPr bwMode="auto">
              <a:xfrm>
                <a:off x="15" y="1232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输入脉冲</a:t>
                </a:r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5012" y="1206"/>
              <a:ext cx="839" cy="900"/>
              <a:chOff x="5012" y="1206"/>
              <a:chExt cx="839" cy="900"/>
            </a:xfrm>
          </p:grpSpPr>
          <p:sp>
            <p:nvSpPr>
              <p:cNvPr id="17" name="Rectangle 46"/>
              <p:cNvSpPr>
                <a:spLocks noChangeArrowheads="1"/>
              </p:cNvSpPr>
              <p:nvPr/>
            </p:nvSpPr>
            <p:spPr bwMode="auto">
              <a:xfrm>
                <a:off x="5110" y="1578"/>
                <a:ext cx="476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47"/>
              <p:cNvSpPr>
                <a:spLocks noChangeShapeType="1"/>
              </p:cNvSpPr>
              <p:nvPr/>
            </p:nvSpPr>
            <p:spPr bwMode="auto">
              <a:xfrm>
                <a:off x="5348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48"/>
              <p:cNvSpPr>
                <a:spLocks/>
              </p:cNvSpPr>
              <p:nvPr/>
            </p:nvSpPr>
            <p:spPr bwMode="auto">
              <a:xfrm>
                <a:off x="5108" y="1726"/>
                <a:ext cx="480" cy="222"/>
              </a:xfrm>
              <a:custGeom>
                <a:avLst/>
                <a:gdLst>
                  <a:gd name="T0" fmla="*/ 0 w 678"/>
                  <a:gd name="T1" fmla="*/ 280 h 283"/>
                  <a:gd name="T2" fmla="*/ 87 w 678"/>
                  <a:gd name="T3" fmla="*/ 244 h 283"/>
                  <a:gd name="T4" fmla="*/ 150 w 678"/>
                  <a:gd name="T5" fmla="*/ 193 h 283"/>
                  <a:gd name="T6" fmla="*/ 201 w 678"/>
                  <a:gd name="T7" fmla="*/ 130 h 283"/>
                  <a:gd name="T8" fmla="*/ 258 w 678"/>
                  <a:gd name="T9" fmla="*/ 43 h 283"/>
                  <a:gd name="T10" fmla="*/ 339 w 678"/>
                  <a:gd name="T11" fmla="*/ 1 h 283"/>
                  <a:gd name="T12" fmla="*/ 426 w 678"/>
                  <a:gd name="T13" fmla="*/ 37 h 283"/>
                  <a:gd name="T14" fmla="*/ 492 w 678"/>
                  <a:gd name="T15" fmla="*/ 139 h 283"/>
                  <a:gd name="T16" fmla="*/ 528 w 678"/>
                  <a:gd name="T17" fmla="*/ 190 h 283"/>
                  <a:gd name="T18" fmla="*/ 591 w 678"/>
                  <a:gd name="T19" fmla="*/ 238 h 283"/>
                  <a:gd name="T20" fmla="*/ 678 w 678"/>
                  <a:gd name="T2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8" h="283">
                    <a:moveTo>
                      <a:pt x="0" y="280"/>
                    </a:moveTo>
                    <a:cubicBezTo>
                      <a:pt x="14" y="274"/>
                      <a:pt x="62" y="258"/>
                      <a:pt x="87" y="244"/>
                    </a:cubicBezTo>
                    <a:cubicBezTo>
                      <a:pt x="112" y="230"/>
                      <a:pt x="131" y="212"/>
                      <a:pt x="150" y="193"/>
                    </a:cubicBezTo>
                    <a:cubicBezTo>
                      <a:pt x="169" y="174"/>
                      <a:pt x="183" y="155"/>
                      <a:pt x="201" y="130"/>
                    </a:cubicBezTo>
                    <a:cubicBezTo>
                      <a:pt x="219" y="105"/>
                      <a:pt x="235" y="64"/>
                      <a:pt x="258" y="43"/>
                    </a:cubicBezTo>
                    <a:cubicBezTo>
                      <a:pt x="281" y="22"/>
                      <a:pt x="311" y="2"/>
                      <a:pt x="339" y="1"/>
                    </a:cubicBezTo>
                    <a:cubicBezTo>
                      <a:pt x="367" y="0"/>
                      <a:pt x="401" y="14"/>
                      <a:pt x="426" y="37"/>
                    </a:cubicBezTo>
                    <a:cubicBezTo>
                      <a:pt x="451" y="60"/>
                      <a:pt x="475" y="113"/>
                      <a:pt x="492" y="139"/>
                    </a:cubicBezTo>
                    <a:cubicBezTo>
                      <a:pt x="509" y="165"/>
                      <a:pt x="512" y="174"/>
                      <a:pt x="528" y="190"/>
                    </a:cubicBezTo>
                    <a:cubicBezTo>
                      <a:pt x="544" y="206"/>
                      <a:pt x="566" y="222"/>
                      <a:pt x="591" y="238"/>
                    </a:cubicBezTo>
                    <a:cubicBezTo>
                      <a:pt x="616" y="254"/>
                      <a:pt x="660" y="274"/>
                      <a:pt x="678" y="283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Text Box 49"/>
              <p:cNvSpPr txBox="1">
                <a:spLocks noChangeArrowheads="1"/>
              </p:cNvSpPr>
              <p:nvPr/>
            </p:nvSpPr>
            <p:spPr bwMode="auto">
              <a:xfrm>
                <a:off x="5012" y="1206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输出脉冲</a:t>
                </a: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264907" y="1799219"/>
            <a:ext cx="4657432" cy="333760"/>
            <a:chOff x="2264907" y="1874555"/>
            <a:chExt cx="4657432" cy="333760"/>
          </a:xfrm>
        </p:grpSpPr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2338083" y="1874555"/>
              <a:ext cx="4584256" cy="333760"/>
            </a:xfrm>
            <a:custGeom>
              <a:avLst/>
              <a:gdLst>
                <a:gd name="T0" fmla="*/ 0 w 4260"/>
                <a:gd name="T1" fmla="*/ 150 h 336"/>
                <a:gd name="T2" fmla="*/ 666 w 4260"/>
                <a:gd name="T3" fmla="*/ 0 h 336"/>
                <a:gd name="T4" fmla="*/ 2310 w 4260"/>
                <a:gd name="T5" fmla="*/ 336 h 336"/>
                <a:gd name="T6" fmla="*/ 3936 w 4260"/>
                <a:gd name="T7" fmla="*/ 0 h 336"/>
                <a:gd name="T8" fmla="*/ 4260 w 4260"/>
                <a:gd name="T9" fmla="*/ 7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0" h="336">
                  <a:moveTo>
                    <a:pt x="0" y="150"/>
                  </a:moveTo>
                  <a:lnTo>
                    <a:pt x="666" y="0"/>
                  </a:lnTo>
                  <a:lnTo>
                    <a:pt x="2310" y="336"/>
                  </a:lnTo>
                  <a:lnTo>
                    <a:pt x="3936" y="0"/>
                  </a:lnTo>
                  <a:lnTo>
                    <a:pt x="4260" y="72"/>
                  </a:lnTo>
                </a:path>
              </a:pathLst>
            </a:custGeom>
            <a:noFill/>
            <a:ln w="38100" cmpd="sng">
              <a:solidFill>
                <a:srgbClr val="CC00CC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>
              <a:off x="2264907" y="1874556"/>
              <a:ext cx="4644518" cy="327800"/>
            </a:xfrm>
            <a:custGeom>
              <a:avLst/>
              <a:gdLst>
                <a:gd name="T0" fmla="*/ 0 w 4316"/>
                <a:gd name="T1" fmla="*/ 128 h 330"/>
                <a:gd name="T2" fmla="*/ 434 w 4316"/>
                <a:gd name="T3" fmla="*/ 0 h 330"/>
                <a:gd name="T4" fmla="*/ 1586 w 4316"/>
                <a:gd name="T5" fmla="*/ 330 h 330"/>
                <a:gd name="T6" fmla="*/ 2738 w 4316"/>
                <a:gd name="T7" fmla="*/ 0 h 330"/>
                <a:gd name="T8" fmla="*/ 3944 w 4316"/>
                <a:gd name="T9" fmla="*/ 330 h 330"/>
                <a:gd name="T10" fmla="*/ 4316 w 4316"/>
                <a:gd name="T11" fmla="*/ 204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6" h="330">
                  <a:moveTo>
                    <a:pt x="0" y="128"/>
                  </a:moveTo>
                  <a:lnTo>
                    <a:pt x="434" y="0"/>
                  </a:lnTo>
                  <a:lnTo>
                    <a:pt x="1586" y="330"/>
                  </a:lnTo>
                  <a:lnTo>
                    <a:pt x="2738" y="0"/>
                  </a:lnTo>
                  <a:lnTo>
                    <a:pt x="3944" y="330"/>
                  </a:lnTo>
                  <a:lnTo>
                    <a:pt x="4316" y="204"/>
                  </a:lnTo>
                </a:path>
              </a:pathLst>
            </a:custGeom>
            <a:noFill/>
            <a:ln w="38100" cmpd="sng">
              <a:solidFill>
                <a:srgbClr val="CC00CC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 Box 52"/>
          <p:cNvSpPr txBox="1">
            <a:spLocks noChangeArrowheads="1"/>
          </p:cNvSpPr>
          <p:nvPr/>
        </p:nvSpPr>
        <p:spPr bwMode="auto">
          <a:xfrm>
            <a:off x="4113645" y="1247000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多模光纤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476115" y="2645551"/>
            <a:ext cx="6280213" cy="921818"/>
            <a:chOff x="1476115" y="2720887"/>
            <a:chExt cx="6280213" cy="921818"/>
          </a:xfrm>
        </p:grpSpPr>
        <p:grpSp>
          <p:nvGrpSpPr>
            <p:cNvPr id="31" name="Group 2"/>
            <p:cNvGrpSpPr>
              <a:grpSpLocks/>
            </p:cNvGrpSpPr>
            <p:nvPr/>
          </p:nvGrpSpPr>
          <p:grpSpPr bwMode="auto">
            <a:xfrm>
              <a:off x="1476115" y="2720887"/>
              <a:ext cx="6280213" cy="921818"/>
              <a:chOff x="15" y="2758"/>
              <a:chExt cx="5836" cy="928"/>
            </a:xfrm>
          </p:grpSpPr>
          <p:grpSp>
            <p:nvGrpSpPr>
              <p:cNvPr id="33" name="Group 3"/>
              <p:cNvGrpSpPr>
                <a:grpSpLocks/>
              </p:cNvGrpSpPr>
              <p:nvPr/>
            </p:nvGrpSpPr>
            <p:grpSpPr bwMode="auto">
              <a:xfrm>
                <a:off x="768" y="3158"/>
                <a:ext cx="4320" cy="528"/>
                <a:chOff x="768" y="3072"/>
                <a:chExt cx="4320" cy="528"/>
              </a:xfrm>
            </p:grpSpPr>
            <p:sp>
              <p:nvSpPr>
                <p:cNvPr id="50" name="Rectangle 4"/>
                <p:cNvSpPr>
                  <a:spLocks noChangeArrowheads="1"/>
                </p:cNvSpPr>
                <p:nvPr/>
              </p:nvSpPr>
              <p:spPr bwMode="auto">
                <a:xfrm>
                  <a:off x="768" y="3168"/>
                  <a:ext cx="4320" cy="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51" name="Group 5"/>
                <p:cNvGrpSpPr>
                  <a:grpSpLocks/>
                </p:cNvGrpSpPr>
                <p:nvPr/>
              </p:nvGrpSpPr>
              <p:grpSpPr bwMode="auto">
                <a:xfrm>
                  <a:off x="768" y="3072"/>
                  <a:ext cx="4320" cy="528"/>
                  <a:chOff x="768" y="3072"/>
                  <a:chExt cx="4320" cy="528"/>
                </a:xfrm>
              </p:grpSpPr>
              <p:sp>
                <p:nvSpPr>
                  <p:cNvPr id="52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072"/>
                    <a:ext cx="4320" cy="190"/>
                  </a:xfrm>
                  <a:prstGeom prst="rect">
                    <a:avLst/>
                  </a:prstGeom>
                  <a:solidFill>
                    <a:srgbClr val="99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410"/>
                    <a:ext cx="4320" cy="190"/>
                  </a:xfrm>
                  <a:prstGeom prst="rect">
                    <a:avLst/>
                  </a:prstGeom>
                  <a:solidFill>
                    <a:srgbClr val="99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4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072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5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262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410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600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</p:grpSp>
          <p:grpSp>
            <p:nvGrpSpPr>
              <p:cNvPr id="34" name="Group 13"/>
              <p:cNvGrpSpPr>
                <a:grpSpLocks/>
              </p:cNvGrpSpPr>
              <p:nvPr/>
            </p:nvGrpSpPr>
            <p:grpSpPr bwMode="auto">
              <a:xfrm>
                <a:off x="15" y="2758"/>
                <a:ext cx="5836" cy="900"/>
                <a:chOff x="15" y="2848"/>
                <a:chExt cx="5836" cy="900"/>
              </a:xfrm>
            </p:grpSpPr>
            <p:grpSp>
              <p:nvGrpSpPr>
                <p:cNvPr id="36" name="Group 14"/>
                <p:cNvGrpSpPr>
                  <a:grpSpLocks/>
                </p:cNvGrpSpPr>
                <p:nvPr/>
              </p:nvGrpSpPr>
              <p:grpSpPr bwMode="auto">
                <a:xfrm>
                  <a:off x="15" y="2849"/>
                  <a:ext cx="839" cy="899"/>
                  <a:chOff x="15" y="2849"/>
                  <a:chExt cx="839" cy="899"/>
                </a:xfrm>
              </p:grpSpPr>
              <p:grpSp>
                <p:nvGrpSpPr>
                  <p:cNvPr id="44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58" y="3220"/>
                    <a:ext cx="480" cy="528"/>
                    <a:chOff x="240" y="2448"/>
                    <a:chExt cx="480" cy="528"/>
                  </a:xfrm>
                </p:grpSpPr>
                <p:grpSp>
                  <p:nvGrpSpPr>
                    <p:cNvPr id="46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" y="2448"/>
                      <a:ext cx="480" cy="528"/>
                      <a:chOff x="240" y="2448"/>
                      <a:chExt cx="672" cy="672"/>
                    </a:xfrm>
                  </p:grpSpPr>
                  <p:sp>
                    <p:nvSpPr>
                      <p:cNvPr id="48" name="Rectangl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" y="2448"/>
                        <a:ext cx="672" cy="6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9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448"/>
                        <a:ext cx="0" cy="67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333399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47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240" y="2450"/>
                      <a:ext cx="480" cy="526"/>
                    </a:xfrm>
                    <a:custGeom>
                      <a:avLst/>
                      <a:gdLst>
                        <a:gd name="T0" fmla="*/ 0 w 672"/>
                        <a:gd name="T1" fmla="*/ 670 h 670"/>
                        <a:gd name="T2" fmla="*/ 126 w 672"/>
                        <a:gd name="T3" fmla="*/ 637 h 670"/>
                        <a:gd name="T4" fmla="*/ 192 w 672"/>
                        <a:gd name="T5" fmla="*/ 526 h 670"/>
                        <a:gd name="T6" fmla="*/ 240 w 672"/>
                        <a:gd name="T7" fmla="*/ 334 h 670"/>
                        <a:gd name="T8" fmla="*/ 279 w 672"/>
                        <a:gd name="T9" fmla="*/ 139 h 670"/>
                        <a:gd name="T10" fmla="*/ 303 w 672"/>
                        <a:gd name="T11" fmla="*/ 40 h 670"/>
                        <a:gd name="T12" fmla="*/ 339 w 672"/>
                        <a:gd name="T13" fmla="*/ 1 h 670"/>
                        <a:gd name="T14" fmla="*/ 369 w 672"/>
                        <a:gd name="T15" fmla="*/ 34 h 670"/>
                        <a:gd name="T16" fmla="*/ 396 w 672"/>
                        <a:gd name="T17" fmla="*/ 136 h 670"/>
                        <a:gd name="T18" fmla="*/ 432 w 672"/>
                        <a:gd name="T19" fmla="*/ 337 h 670"/>
                        <a:gd name="T20" fmla="*/ 456 w 672"/>
                        <a:gd name="T21" fmla="*/ 457 h 670"/>
                        <a:gd name="T22" fmla="*/ 504 w 672"/>
                        <a:gd name="T23" fmla="*/ 595 h 670"/>
                        <a:gd name="T24" fmla="*/ 573 w 672"/>
                        <a:gd name="T25" fmla="*/ 643 h 670"/>
                        <a:gd name="T26" fmla="*/ 612 w 672"/>
                        <a:gd name="T27" fmla="*/ 655 h 670"/>
                        <a:gd name="T28" fmla="*/ 672 w 672"/>
                        <a:gd name="T29" fmla="*/ 670 h 6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72" h="670">
                          <a:moveTo>
                            <a:pt x="0" y="670"/>
                          </a:moveTo>
                          <a:cubicBezTo>
                            <a:pt x="21" y="664"/>
                            <a:pt x="94" y="661"/>
                            <a:pt x="126" y="637"/>
                          </a:cubicBezTo>
                          <a:cubicBezTo>
                            <a:pt x="158" y="613"/>
                            <a:pt x="173" y="576"/>
                            <a:pt x="192" y="526"/>
                          </a:cubicBezTo>
                          <a:cubicBezTo>
                            <a:pt x="211" y="476"/>
                            <a:pt x="226" y="398"/>
                            <a:pt x="240" y="334"/>
                          </a:cubicBezTo>
                          <a:cubicBezTo>
                            <a:pt x="254" y="270"/>
                            <a:pt x="269" y="188"/>
                            <a:pt x="279" y="139"/>
                          </a:cubicBezTo>
                          <a:cubicBezTo>
                            <a:pt x="289" y="90"/>
                            <a:pt x="293" y="63"/>
                            <a:pt x="303" y="40"/>
                          </a:cubicBezTo>
                          <a:cubicBezTo>
                            <a:pt x="313" y="17"/>
                            <a:pt x="328" y="2"/>
                            <a:pt x="339" y="1"/>
                          </a:cubicBezTo>
                          <a:cubicBezTo>
                            <a:pt x="350" y="0"/>
                            <a:pt x="360" y="12"/>
                            <a:pt x="369" y="34"/>
                          </a:cubicBezTo>
                          <a:cubicBezTo>
                            <a:pt x="378" y="56"/>
                            <a:pt x="386" y="86"/>
                            <a:pt x="396" y="136"/>
                          </a:cubicBezTo>
                          <a:cubicBezTo>
                            <a:pt x="406" y="186"/>
                            <a:pt x="422" y="284"/>
                            <a:pt x="432" y="337"/>
                          </a:cubicBezTo>
                          <a:cubicBezTo>
                            <a:pt x="442" y="390"/>
                            <a:pt x="444" y="414"/>
                            <a:pt x="456" y="457"/>
                          </a:cubicBezTo>
                          <a:cubicBezTo>
                            <a:pt x="468" y="500"/>
                            <a:pt x="485" y="564"/>
                            <a:pt x="504" y="595"/>
                          </a:cubicBezTo>
                          <a:cubicBezTo>
                            <a:pt x="523" y="626"/>
                            <a:pt x="555" y="633"/>
                            <a:pt x="573" y="643"/>
                          </a:cubicBezTo>
                          <a:cubicBezTo>
                            <a:pt x="591" y="653"/>
                            <a:pt x="596" y="651"/>
                            <a:pt x="612" y="655"/>
                          </a:cubicBezTo>
                          <a:cubicBezTo>
                            <a:pt x="628" y="659"/>
                            <a:pt x="660" y="667"/>
                            <a:pt x="672" y="670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3333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1400" b="1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45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" y="2849"/>
                    <a:ext cx="83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kumimoji="1" lang="zh-CN" altLang="en-US" sz="1400" b="1" dirty="0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输入脉冲</a:t>
                    </a:r>
                  </a:p>
                </p:txBody>
              </p:sp>
            </p:grpSp>
            <p:grpSp>
              <p:nvGrpSpPr>
                <p:cNvPr id="37" name="Group 21"/>
                <p:cNvGrpSpPr>
                  <a:grpSpLocks/>
                </p:cNvGrpSpPr>
                <p:nvPr/>
              </p:nvGrpSpPr>
              <p:grpSpPr bwMode="auto">
                <a:xfrm>
                  <a:off x="5012" y="2848"/>
                  <a:ext cx="839" cy="900"/>
                  <a:chOff x="5012" y="2848"/>
                  <a:chExt cx="839" cy="900"/>
                </a:xfrm>
              </p:grpSpPr>
              <p:sp>
                <p:nvSpPr>
                  <p:cNvPr id="3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12" y="2848"/>
                    <a:ext cx="83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kumimoji="1" lang="zh-CN" altLang="en-US" sz="1400" b="1" dirty="0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输出脉冲</a:t>
                    </a:r>
                  </a:p>
                </p:txBody>
              </p:sp>
              <p:grpSp>
                <p:nvGrpSpPr>
                  <p:cNvPr id="39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5148" y="3220"/>
                    <a:ext cx="480" cy="528"/>
                    <a:chOff x="240" y="2448"/>
                    <a:chExt cx="480" cy="528"/>
                  </a:xfrm>
                </p:grpSpPr>
                <p:grpSp>
                  <p:nvGrpSpPr>
                    <p:cNvPr id="40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" y="2448"/>
                      <a:ext cx="480" cy="528"/>
                      <a:chOff x="240" y="2448"/>
                      <a:chExt cx="672" cy="672"/>
                    </a:xfrm>
                  </p:grpSpPr>
                  <p:sp>
                    <p:nvSpPr>
                      <p:cNvPr id="42" name="Rectangl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" y="2448"/>
                        <a:ext cx="672" cy="6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3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448"/>
                        <a:ext cx="0" cy="67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333399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41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240" y="2450"/>
                      <a:ext cx="480" cy="526"/>
                    </a:xfrm>
                    <a:custGeom>
                      <a:avLst/>
                      <a:gdLst>
                        <a:gd name="T0" fmla="*/ 0 w 672"/>
                        <a:gd name="T1" fmla="*/ 670 h 670"/>
                        <a:gd name="T2" fmla="*/ 126 w 672"/>
                        <a:gd name="T3" fmla="*/ 637 h 670"/>
                        <a:gd name="T4" fmla="*/ 192 w 672"/>
                        <a:gd name="T5" fmla="*/ 526 h 670"/>
                        <a:gd name="T6" fmla="*/ 240 w 672"/>
                        <a:gd name="T7" fmla="*/ 334 h 670"/>
                        <a:gd name="T8" fmla="*/ 279 w 672"/>
                        <a:gd name="T9" fmla="*/ 139 h 670"/>
                        <a:gd name="T10" fmla="*/ 303 w 672"/>
                        <a:gd name="T11" fmla="*/ 40 h 670"/>
                        <a:gd name="T12" fmla="*/ 339 w 672"/>
                        <a:gd name="T13" fmla="*/ 1 h 670"/>
                        <a:gd name="T14" fmla="*/ 369 w 672"/>
                        <a:gd name="T15" fmla="*/ 34 h 670"/>
                        <a:gd name="T16" fmla="*/ 396 w 672"/>
                        <a:gd name="T17" fmla="*/ 136 h 670"/>
                        <a:gd name="T18" fmla="*/ 432 w 672"/>
                        <a:gd name="T19" fmla="*/ 337 h 670"/>
                        <a:gd name="T20" fmla="*/ 456 w 672"/>
                        <a:gd name="T21" fmla="*/ 457 h 670"/>
                        <a:gd name="T22" fmla="*/ 504 w 672"/>
                        <a:gd name="T23" fmla="*/ 595 h 670"/>
                        <a:gd name="T24" fmla="*/ 573 w 672"/>
                        <a:gd name="T25" fmla="*/ 643 h 670"/>
                        <a:gd name="T26" fmla="*/ 612 w 672"/>
                        <a:gd name="T27" fmla="*/ 655 h 670"/>
                        <a:gd name="T28" fmla="*/ 672 w 672"/>
                        <a:gd name="T29" fmla="*/ 670 h 6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72" h="670">
                          <a:moveTo>
                            <a:pt x="0" y="670"/>
                          </a:moveTo>
                          <a:cubicBezTo>
                            <a:pt x="21" y="664"/>
                            <a:pt x="94" y="661"/>
                            <a:pt x="126" y="637"/>
                          </a:cubicBezTo>
                          <a:cubicBezTo>
                            <a:pt x="158" y="613"/>
                            <a:pt x="173" y="576"/>
                            <a:pt x="192" y="526"/>
                          </a:cubicBezTo>
                          <a:cubicBezTo>
                            <a:pt x="211" y="476"/>
                            <a:pt x="226" y="398"/>
                            <a:pt x="240" y="334"/>
                          </a:cubicBezTo>
                          <a:cubicBezTo>
                            <a:pt x="254" y="270"/>
                            <a:pt x="269" y="188"/>
                            <a:pt x="279" y="139"/>
                          </a:cubicBezTo>
                          <a:cubicBezTo>
                            <a:pt x="289" y="90"/>
                            <a:pt x="293" y="63"/>
                            <a:pt x="303" y="40"/>
                          </a:cubicBezTo>
                          <a:cubicBezTo>
                            <a:pt x="313" y="17"/>
                            <a:pt x="328" y="2"/>
                            <a:pt x="339" y="1"/>
                          </a:cubicBezTo>
                          <a:cubicBezTo>
                            <a:pt x="350" y="0"/>
                            <a:pt x="360" y="12"/>
                            <a:pt x="369" y="34"/>
                          </a:cubicBezTo>
                          <a:cubicBezTo>
                            <a:pt x="378" y="56"/>
                            <a:pt x="386" y="86"/>
                            <a:pt x="396" y="136"/>
                          </a:cubicBezTo>
                          <a:cubicBezTo>
                            <a:pt x="406" y="186"/>
                            <a:pt x="422" y="284"/>
                            <a:pt x="432" y="337"/>
                          </a:cubicBezTo>
                          <a:cubicBezTo>
                            <a:pt x="442" y="390"/>
                            <a:pt x="444" y="414"/>
                            <a:pt x="456" y="457"/>
                          </a:cubicBezTo>
                          <a:cubicBezTo>
                            <a:pt x="468" y="500"/>
                            <a:pt x="485" y="564"/>
                            <a:pt x="504" y="595"/>
                          </a:cubicBezTo>
                          <a:cubicBezTo>
                            <a:pt x="523" y="626"/>
                            <a:pt x="555" y="633"/>
                            <a:pt x="573" y="643"/>
                          </a:cubicBezTo>
                          <a:cubicBezTo>
                            <a:pt x="591" y="653"/>
                            <a:pt x="596" y="651"/>
                            <a:pt x="612" y="655"/>
                          </a:cubicBezTo>
                          <a:cubicBezTo>
                            <a:pt x="628" y="659"/>
                            <a:pt x="660" y="667"/>
                            <a:pt x="672" y="670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3333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1400" b="1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</p:grpSp>
          </p:grpSp>
          <p:sp>
            <p:nvSpPr>
              <p:cNvPr id="35" name="Text Box 28"/>
              <p:cNvSpPr txBox="1">
                <a:spLocks noChangeArrowheads="1"/>
              </p:cNvSpPr>
              <p:nvPr/>
            </p:nvSpPr>
            <p:spPr bwMode="auto">
              <a:xfrm>
                <a:off x="2461" y="2853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单模光纤</a:t>
                </a:r>
              </a:p>
            </p:txBody>
          </p:sp>
        </p:grp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2193884" y="3377483"/>
              <a:ext cx="4816695" cy="29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Line 50"/>
          <p:cNvSpPr>
            <a:spLocks noChangeShapeType="1"/>
          </p:cNvSpPr>
          <p:nvPr/>
        </p:nvSpPr>
        <p:spPr bwMode="auto">
          <a:xfrm flipV="1">
            <a:off x="2286430" y="3294543"/>
            <a:ext cx="4712313" cy="6954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61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6344" y="975751"/>
            <a:ext cx="3771948" cy="3172691"/>
          </a:xfrm>
        </p:spPr>
        <p:txBody>
          <a:bodyPr/>
          <a:lstStyle/>
          <a:p>
            <a:r>
              <a:rPr lang="zh-CN" altLang="en-US" dirty="0"/>
              <a:t>常用的三个波段的中心：</a:t>
            </a:r>
            <a:endParaRPr lang="en-US" altLang="zh-CN" dirty="0"/>
          </a:p>
          <a:p>
            <a:pPr lvl="1"/>
            <a:r>
              <a:rPr lang="en-US" altLang="zh-CN" dirty="0"/>
              <a:t>850 nm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1300 nm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1550 nm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所有这三个波段都具有 </a:t>
            </a:r>
            <a:r>
              <a:rPr lang="en-US" altLang="zh-CN" dirty="0"/>
              <a:t>25000~30000 GHz </a:t>
            </a:r>
            <a:r>
              <a:rPr lang="zh-CN" altLang="en-US" dirty="0"/>
              <a:t>的带宽，通信容量非常大。</a:t>
            </a:r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光纤通信中使用的光波的波段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343012" y="1195600"/>
            <a:ext cx="4380412" cy="2727357"/>
            <a:chOff x="4343012" y="1195600"/>
            <a:chExt cx="4380412" cy="2727357"/>
          </a:xfrm>
        </p:grpSpPr>
        <p:grpSp>
          <p:nvGrpSpPr>
            <p:cNvPr id="57" name="组合 56"/>
            <p:cNvGrpSpPr/>
            <p:nvPr/>
          </p:nvGrpSpPr>
          <p:grpSpPr>
            <a:xfrm>
              <a:off x="4343012" y="1195600"/>
              <a:ext cx="4380412" cy="2727357"/>
              <a:chOff x="4432662" y="1372593"/>
              <a:chExt cx="4380412" cy="2727357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4432662" y="1372593"/>
                <a:ext cx="4380412" cy="2727357"/>
                <a:chOff x="4146095" y="1471749"/>
                <a:chExt cx="5295819" cy="2740723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4715688" y="1471749"/>
                  <a:ext cx="4428312" cy="2468863"/>
                  <a:chOff x="4715688" y="1471749"/>
                  <a:chExt cx="4428312" cy="2468863"/>
                </a:xfrm>
              </p:grpSpPr>
              <p:cxnSp>
                <p:nvCxnSpPr>
                  <p:cNvPr id="7" name="直接连接符 6"/>
                  <p:cNvCxnSpPr/>
                  <p:nvPr/>
                </p:nvCxnSpPr>
                <p:spPr>
                  <a:xfrm>
                    <a:off x="4720046" y="1471749"/>
                    <a:ext cx="0" cy="245581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连接符 8"/>
                  <p:cNvCxnSpPr/>
                  <p:nvPr/>
                </p:nvCxnSpPr>
                <p:spPr>
                  <a:xfrm>
                    <a:off x="4720046" y="3927566"/>
                    <a:ext cx="442395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连接符 13"/>
                  <p:cNvCxnSpPr/>
                  <p:nvPr/>
                </p:nvCxnSpPr>
                <p:spPr>
                  <a:xfrm>
                    <a:off x="4715688" y="37272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连接符 16"/>
                  <p:cNvCxnSpPr/>
                  <p:nvPr/>
                </p:nvCxnSpPr>
                <p:spPr>
                  <a:xfrm>
                    <a:off x="4715688" y="35052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4715688" y="32700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>
                    <a:off x="4715688" y="30480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/>
                  <p:cNvCxnSpPr/>
                  <p:nvPr/>
                </p:nvCxnSpPr>
                <p:spPr>
                  <a:xfrm>
                    <a:off x="4715688" y="37272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连接符 20"/>
                  <p:cNvCxnSpPr/>
                  <p:nvPr/>
                </p:nvCxnSpPr>
                <p:spPr>
                  <a:xfrm>
                    <a:off x="4715688" y="35052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/>
                  <p:cNvCxnSpPr/>
                  <p:nvPr/>
                </p:nvCxnSpPr>
                <p:spPr>
                  <a:xfrm>
                    <a:off x="4715688" y="28172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接连接符 22"/>
                  <p:cNvCxnSpPr/>
                  <p:nvPr/>
                </p:nvCxnSpPr>
                <p:spPr>
                  <a:xfrm>
                    <a:off x="4715688" y="25951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连接符 23"/>
                  <p:cNvCxnSpPr/>
                  <p:nvPr/>
                </p:nvCxnSpPr>
                <p:spPr>
                  <a:xfrm>
                    <a:off x="4715688" y="23600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4715688" y="21379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>
                  <a:xfrm>
                    <a:off x="4715688" y="28172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/>
                  <p:cNvCxnSpPr/>
                  <p:nvPr/>
                </p:nvCxnSpPr>
                <p:spPr>
                  <a:xfrm>
                    <a:off x="4715688" y="25951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>
                  <a:xfrm>
                    <a:off x="4715688" y="1911527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/>
                </p:nvCxnSpPr>
                <p:spPr>
                  <a:xfrm>
                    <a:off x="4715688" y="1689460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>
                    <a:off x="5094514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5482044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5856517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/>
                  <p:nvPr/>
                </p:nvCxnSpPr>
                <p:spPr>
                  <a:xfrm>
                    <a:off x="6244047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>
                    <a:off x="6622875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>
                    <a:off x="7010405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/>
                  <p:nvPr/>
                </p:nvCxnSpPr>
                <p:spPr>
                  <a:xfrm>
                    <a:off x="7384878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/>
                  <p:nvPr/>
                </p:nvCxnSpPr>
                <p:spPr>
                  <a:xfrm>
                    <a:off x="7772408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8181709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8556182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8943712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文本框 44"/>
                <p:cNvSpPr txBox="1"/>
                <p:nvPr/>
              </p:nvSpPr>
              <p:spPr>
                <a:xfrm>
                  <a:off x="4146095" y="1516996"/>
                  <a:ext cx="592182" cy="2400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/>
                    <a:t>2.0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/>
                    <a:t>1.8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/>
                    <a:t>1.6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/>
                    <a:t>1.4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/>
                    <a:t>1.2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/>
                    <a:t>1.0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/>
                    <a:t>0.8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/>
                    <a:t>0.6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/>
                    <a:t>0.4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/>
                    <a:t>0.2</a:t>
                  </a: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4850674" y="3887723"/>
                  <a:ext cx="4591240" cy="324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800"/>
                    </a:lnSpc>
                  </a:pPr>
                  <a:r>
                    <a:rPr lang="en-US" altLang="zh-CN" sz="1200" b="1" dirty="0"/>
                    <a:t>0.8    0.9   1.0    1.1    1.2   1.3    1.4   1.5    1.6   1.7    1.8</a:t>
                  </a:r>
                </a:p>
              </p:txBody>
            </p:sp>
          </p:grpSp>
          <p:sp>
            <p:nvSpPr>
              <p:cNvPr id="48" name="矩形 47"/>
              <p:cNvSpPr/>
              <p:nvPr/>
            </p:nvSpPr>
            <p:spPr>
              <a:xfrm>
                <a:off x="5255302" y="1736569"/>
                <a:ext cx="246700" cy="206999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530575" y="1736569"/>
                <a:ext cx="563025" cy="2069999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270353" y="1736569"/>
                <a:ext cx="661844" cy="206999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任意多边形 51"/>
            <p:cNvSpPr/>
            <p:nvPr/>
          </p:nvSpPr>
          <p:spPr>
            <a:xfrm>
              <a:off x="4925801" y="1334258"/>
              <a:ext cx="3443155" cy="2157381"/>
            </a:xfrm>
            <a:custGeom>
              <a:avLst/>
              <a:gdLst>
                <a:gd name="connsiteX0" fmla="*/ 0 w 4162697"/>
                <a:gd name="connsiteY0" fmla="*/ 0 h 2156407"/>
                <a:gd name="connsiteX1" fmla="*/ 278675 w 4162697"/>
                <a:gd name="connsiteY1" fmla="*/ 1524000 h 2156407"/>
                <a:gd name="connsiteX2" fmla="*/ 687977 w 4162697"/>
                <a:gd name="connsiteY2" fmla="*/ 1454331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687977 w 4162697"/>
                <a:gd name="connsiteY2" fmla="*/ 1454331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76252 w 4162697"/>
                <a:gd name="connsiteY5" fmla="*/ 2081349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76252 w 4162697"/>
                <a:gd name="connsiteY5" fmla="*/ 2081349 h 2156407"/>
                <a:gd name="connsiteX6" fmla="*/ 1785258 w 4162697"/>
                <a:gd name="connsiteY6" fmla="*/ 1959429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61928"/>
                <a:gd name="connsiteX1" fmla="*/ 243840 w 4162697"/>
                <a:gd name="connsiteY1" fmla="*/ 1393372 h 2161928"/>
                <a:gd name="connsiteX2" fmla="*/ 714103 w 4162697"/>
                <a:gd name="connsiteY2" fmla="*/ 1358537 h 2161928"/>
                <a:gd name="connsiteX3" fmla="*/ 836024 w 4162697"/>
                <a:gd name="connsiteY3" fmla="*/ 1576251 h 2161928"/>
                <a:gd name="connsiteX4" fmla="*/ 1480457 w 4162697"/>
                <a:gd name="connsiteY4" fmla="*/ 1968137 h 2161928"/>
                <a:gd name="connsiteX5" fmla="*/ 1576252 w 4162697"/>
                <a:gd name="connsiteY5" fmla="*/ 2081349 h 2161928"/>
                <a:gd name="connsiteX6" fmla="*/ 1785258 w 4162697"/>
                <a:gd name="connsiteY6" fmla="*/ 1959429 h 2161928"/>
                <a:gd name="connsiteX7" fmla="*/ 1942011 w 4162697"/>
                <a:gd name="connsiteY7" fmla="*/ 2133600 h 2161928"/>
                <a:gd name="connsiteX8" fmla="*/ 2403566 w 4162697"/>
                <a:gd name="connsiteY8" fmla="*/ 2098765 h 2161928"/>
                <a:gd name="connsiteX9" fmla="*/ 2569029 w 4162697"/>
                <a:gd name="connsiteY9" fmla="*/ 1541417 h 2161928"/>
                <a:gd name="connsiteX10" fmla="*/ 2708366 w 4162697"/>
                <a:gd name="connsiteY10" fmla="*/ 1985554 h 2161928"/>
                <a:gd name="connsiteX11" fmla="*/ 3187337 w 4162697"/>
                <a:gd name="connsiteY11" fmla="*/ 2116183 h 2161928"/>
                <a:gd name="connsiteX12" fmla="*/ 3640183 w 4162697"/>
                <a:gd name="connsiteY12" fmla="*/ 1314994 h 2161928"/>
                <a:gd name="connsiteX13" fmla="*/ 4162697 w 4162697"/>
                <a:gd name="connsiteY13" fmla="*/ 139337 h 2161928"/>
                <a:gd name="connsiteX14" fmla="*/ 4162697 w 4162697"/>
                <a:gd name="connsiteY14" fmla="*/ 139337 h 2161928"/>
                <a:gd name="connsiteX0" fmla="*/ 0 w 4162697"/>
                <a:gd name="connsiteY0" fmla="*/ 0 h 2163001"/>
                <a:gd name="connsiteX1" fmla="*/ 243840 w 4162697"/>
                <a:gd name="connsiteY1" fmla="*/ 1393372 h 2163001"/>
                <a:gd name="connsiteX2" fmla="*/ 714103 w 4162697"/>
                <a:gd name="connsiteY2" fmla="*/ 1358537 h 2163001"/>
                <a:gd name="connsiteX3" fmla="*/ 836024 w 4162697"/>
                <a:gd name="connsiteY3" fmla="*/ 1576251 h 2163001"/>
                <a:gd name="connsiteX4" fmla="*/ 1480457 w 4162697"/>
                <a:gd name="connsiteY4" fmla="*/ 1968137 h 2163001"/>
                <a:gd name="connsiteX5" fmla="*/ 1576252 w 4162697"/>
                <a:gd name="connsiteY5" fmla="*/ 2081349 h 2163001"/>
                <a:gd name="connsiteX6" fmla="*/ 1785258 w 4162697"/>
                <a:gd name="connsiteY6" fmla="*/ 1959429 h 2163001"/>
                <a:gd name="connsiteX7" fmla="*/ 1942011 w 4162697"/>
                <a:gd name="connsiteY7" fmla="*/ 2133600 h 2163001"/>
                <a:gd name="connsiteX8" fmla="*/ 2403566 w 4162697"/>
                <a:gd name="connsiteY8" fmla="*/ 2098765 h 2163001"/>
                <a:gd name="connsiteX9" fmla="*/ 2569029 w 4162697"/>
                <a:gd name="connsiteY9" fmla="*/ 1541417 h 2163001"/>
                <a:gd name="connsiteX10" fmla="*/ 2743200 w 4162697"/>
                <a:gd name="connsiteY10" fmla="*/ 2011680 h 2163001"/>
                <a:gd name="connsiteX11" fmla="*/ 3187337 w 4162697"/>
                <a:gd name="connsiteY11" fmla="*/ 2116183 h 2163001"/>
                <a:gd name="connsiteX12" fmla="*/ 3640183 w 4162697"/>
                <a:gd name="connsiteY12" fmla="*/ 1314994 h 2163001"/>
                <a:gd name="connsiteX13" fmla="*/ 4162697 w 4162697"/>
                <a:gd name="connsiteY13" fmla="*/ 139337 h 2163001"/>
                <a:gd name="connsiteX14" fmla="*/ 4162697 w 4162697"/>
                <a:gd name="connsiteY14" fmla="*/ 139337 h 2163001"/>
                <a:gd name="connsiteX0" fmla="*/ 0 w 4162697"/>
                <a:gd name="connsiteY0" fmla="*/ 0 h 2167955"/>
                <a:gd name="connsiteX1" fmla="*/ 243840 w 4162697"/>
                <a:gd name="connsiteY1" fmla="*/ 1393372 h 2167955"/>
                <a:gd name="connsiteX2" fmla="*/ 714103 w 4162697"/>
                <a:gd name="connsiteY2" fmla="*/ 1358537 h 2167955"/>
                <a:gd name="connsiteX3" fmla="*/ 836024 w 4162697"/>
                <a:gd name="connsiteY3" fmla="*/ 1576251 h 2167955"/>
                <a:gd name="connsiteX4" fmla="*/ 1480457 w 4162697"/>
                <a:gd name="connsiteY4" fmla="*/ 1968137 h 2167955"/>
                <a:gd name="connsiteX5" fmla="*/ 1576252 w 4162697"/>
                <a:gd name="connsiteY5" fmla="*/ 2081349 h 2167955"/>
                <a:gd name="connsiteX6" fmla="*/ 1785258 w 4162697"/>
                <a:gd name="connsiteY6" fmla="*/ 1959429 h 2167955"/>
                <a:gd name="connsiteX7" fmla="*/ 1942011 w 4162697"/>
                <a:gd name="connsiteY7" fmla="*/ 2133600 h 2167955"/>
                <a:gd name="connsiteX8" fmla="*/ 2403566 w 4162697"/>
                <a:gd name="connsiteY8" fmla="*/ 2098765 h 2167955"/>
                <a:gd name="connsiteX9" fmla="*/ 2569029 w 4162697"/>
                <a:gd name="connsiteY9" fmla="*/ 1541417 h 2167955"/>
                <a:gd name="connsiteX10" fmla="*/ 2743200 w 4162697"/>
                <a:gd name="connsiteY10" fmla="*/ 2011680 h 2167955"/>
                <a:gd name="connsiteX11" fmla="*/ 3187337 w 4162697"/>
                <a:gd name="connsiteY11" fmla="*/ 2116183 h 2167955"/>
                <a:gd name="connsiteX12" fmla="*/ 3640183 w 4162697"/>
                <a:gd name="connsiteY12" fmla="*/ 1314994 h 2167955"/>
                <a:gd name="connsiteX13" fmla="*/ 4162697 w 4162697"/>
                <a:gd name="connsiteY13" fmla="*/ 139337 h 2167955"/>
                <a:gd name="connsiteX14" fmla="*/ 4162697 w 4162697"/>
                <a:gd name="connsiteY14" fmla="*/ 139337 h 216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62697" h="2167955">
                  <a:moveTo>
                    <a:pt x="0" y="0"/>
                  </a:moveTo>
                  <a:cubicBezTo>
                    <a:pt x="82006" y="640806"/>
                    <a:pt x="124823" y="1166949"/>
                    <a:pt x="243840" y="1393372"/>
                  </a:cubicBezTo>
                  <a:cubicBezTo>
                    <a:pt x="362857" y="1619795"/>
                    <a:pt x="615406" y="1328057"/>
                    <a:pt x="714103" y="1358537"/>
                  </a:cubicBezTo>
                  <a:cubicBezTo>
                    <a:pt x="812800" y="1389017"/>
                    <a:pt x="708298" y="1474651"/>
                    <a:pt x="836024" y="1576251"/>
                  </a:cubicBezTo>
                  <a:cubicBezTo>
                    <a:pt x="963750" y="1677851"/>
                    <a:pt x="1357086" y="1883954"/>
                    <a:pt x="1480457" y="1968137"/>
                  </a:cubicBezTo>
                  <a:cubicBezTo>
                    <a:pt x="1603828" y="2052320"/>
                    <a:pt x="1525452" y="2082800"/>
                    <a:pt x="1576252" y="2081349"/>
                  </a:cubicBezTo>
                  <a:cubicBezTo>
                    <a:pt x="1627052" y="2079898"/>
                    <a:pt x="1724298" y="1950721"/>
                    <a:pt x="1785258" y="1959429"/>
                  </a:cubicBezTo>
                  <a:cubicBezTo>
                    <a:pt x="1846218" y="1968138"/>
                    <a:pt x="1838960" y="2110377"/>
                    <a:pt x="1942011" y="2133600"/>
                  </a:cubicBezTo>
                  <a:cubicBezTo>
                    <a:pt x="2045062" y="2156823"/>
                    <a:pt x="2299063" y="2197462"/>
                    <a:pt x="2403566" y="2098765"/>
                  </a:cubicBezTo>
                  <a:cubicBezTo>
                    <a:pt x="2508069" y="2000068"/>
                    <a:pt x="2512423" y="1555931"/>
                    <a:pt x="2569029" y="1541417"/>
                  </a:cubicBezTo>
                  <a:cubicBezTo>
                    <a:pt x="2625635" y="1526903"/>
                    <a:pt x="2631441" y="1889760"/>
                    <a:pt x="2743200" y="2011680"/>
                  </a:cubicBezTo>
                  <a:cubicBezTo>
                    <a:pt x="2854959" y="2133600"/>
                    <a:pt x="3037840" y="2232297"/>
                    <a:pt x="3187337" y="2116183"/>
                  </a:cubicBezTo>
                  <a:cubicBezTo>
                    <a:pt x="3336834" y="2000069"/>
                    <a:pt x="3477623" y="1644468"/>
                    <a:pt x="3640183" y="1314994"/>
                  </a:cubicBezTo>
                  <a:cubicBezTo>
                    <a:pt x="3802743" y="985520"/>
                    <a:pt x="4162697" y="139337"/>
                    <a:pt x="4162697" y="139337"/>
                  </a:cubicBezTo>
                  <a:lnTo>
                    <a:pt x="4162697" y="139337"/>
                  </a:lnTo>
                </a:path>
              </a:pathLst>
            </a:custGeom>
            <a:noFill/>
            <a:ln>
              <a:solidFill>
                <a:srgbClr val="99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5867089" y="3846224"/>
            <a:ext cx="18139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波长 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en-US" altLang="zh-CN" sz="1400" b="1" dirty="0" err="1">
                <a:latin typeface="微软雅黑" pitchFamily="34" charset="-122"/>
                <a:ea typeface="微软雅黑" pitchFamily="34" charset="-122"/>
              </a:rPr>
              <a:t>μm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)</a:t>
            </a:r>
            <a:endParaRPr kumimoji="1"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649166" y="1960407"/>
            <a:ext cx="9226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衰减 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(dB/km )</a:t>
            </a:r>
            <a:endParaRPr kumimoji="1"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54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6344" y="975753"/>
            <a:ext cx="5272605" cy="3172691"/>
          </a:xfrm>
        </p:spPr>
        <p:txBody>
          <a:bodyPr/>
          <a:lstStyle/>
          <a:p>
            <a:r>
              <a:rPr lang="zh-CN" altLang="en-US" dirty="0"/>
              <a:t>必须将光纤做成很结实的光缆。</a:t>
            </a:r>
            <a:endParaRPr lang="en-US" altLang="zh-CN" dirty="0"/>
          </a:p>
          <a:p>
            <a:pPr lvl="1"/>
            <a:r>
              <a:rPr lang="zh-CN" altLang="en-US" dirty="0"/>
              <a:t>数十至数百根光纤，</a:t>
            </a:r>
            <a:endParaRPr lang="en-US" altLang="zh-CN" dirty="0"/>
          </a:p>
          <a:p>
            <a:pPr lvl="1"/>
            <a:r>
              <a:rPr lang="zh-CN" altLang="en-US" dirty="0"/>
              <a:t>加强芯和填充物，</a:t>
            </a:r>
            <a:endParaRPr lang="en-US" altLang="zh-CN" dirty="0"/>
          </a:p>
          <a:p>
            <a:pPr lvl="1"/>
            <a:r>
              <a:rPr lang="zh-CN" altLang="en-US" dirty="0"/>
              <a:t>必要时还可放入远供电源线，</a:t>
            </a:r>
            <a:endParaRPr lang="en-US" altLang="zh-CN" dirty="0"/>
          </a:p>
          <a:p>
            <a:pPr lvl="1"/>
            <a:r>
              <a:rPr lang="zh-CN" altLang="en-US" dirty="0"/>
              <a:t>最后加上包带层和外护套。</a:t>
            </a:r>
            <a:endParaRPr lang="en-US" altLang="zh-CN" dirty="0"/>
          </a:p>
          <a:p>
            <a:r>
              <a:rPr lang="zh-CN" altLang="en-US" dirty="0"/>
              <a:t>使抗拉强度达到几公斤，完全可以满足工程施工的强度要求。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光缆</a:t>
            </a: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5217782" y="1149529"/>
            <a:ext cx="3299624" cy="1914869"/>
            <a:chOff x="1056" y="887"/>
            <a:chExt cx="3455" cy="2085"/>
          </a:xfrm>
        </p:grpSpPr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1056" y="912"/>
              <a:ext cx="1872" cy="187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Oval 4" descr="深色下对角线"/>
            <p:cNvSpPr>
              <a:spLocks noChangeArrowheads="1"/>
            </p:cNvSpPr>
            <p:nvPr/>
          </p:nvSpPr>
          <p:spPr bwMode="auto">
            <a:xfrm>
              <a:off x="1278" y="1134"/>
              <a:ext cx="1429" cy="1429"/>
            </a:xfrm>
            <a:prstGeom prst="ellipse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1704" y="1560"/>
              <a:ext cx="576" cy="5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320" y="1176"/>
              <a:ext cx="1344" cy="13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1737" y="1593"/>
              <a:ext cx="511" cy="511"/>
              <a:chOff x="3749" y="2352"/>
              <a:chExt cx="523" cy="523"/>
            </a:xfrm>
          </p:grpSpPr>
          <p:sp>
            <p:nvSpPr>
              <p:cNvPr id="42" name="Oval 6"/>
              <p:cNvSpPr>
                <a:spLocks noChangeArrowheads="1"/>
              </p:cNvSpPr>
              <p:nvPr/>
            </p:nvSpPr>
            <p:spPr bwMode="auto">
              <a:xfrm>
                <a:off x="3749" y="2352"/>
                <a:ext cx="523" cy="523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Oval 7" descr="小棋盘"/>
              <p:cNvSpPr>
                <a:spLocks noChangeArrowheads="1"/>
              </p:cNvSpPr>
              <p:nvPr/>
            </p:nvSpPr>
            <p:spPr bwMode="auto">
              <a:xfrm>
                <a:off x="3843" y="2446"/>
                <a:ext cx="336" cy="336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Oval 10" descr="10%"/>
            <p:cNvSpPr>
              <a:spLocks noChangeArrowheads="1"/>
            </p:cNvSpPr>
            <p:nvPr/>
          </p:nvSpPr>
          <p:spPr bwMode="auto">
            <a:xfrm>
              <a:off x="1324" y="1644"/>
              <a:ext cx="404" cy="405"/>
            </a:xfrm>
            <a:prstGeom prst="ellipse">
              <a:avLst/>
            </a:prstGeom>
            <a:pattFill prst="lgConfetti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1784" y="1181"/>
              <a:ext cx="427" cy="411"/>
              <a:chOff x="3456" y="1104"/>
              <a:chExt cx="336" cy="340"/>
            </a:xfrm>
          </p:grpSpPr>
          <p:sp>
            <p:nvSpPr>
              <p:cNvPr id="40" name="Oval 15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336" cy="34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Oval 16" descr="深色上对角线"/>
              <p:cNvSpPr>
                <a:spLocks noChangeArrowheads="1"/>
              </p:cNvSpPr>
              <p:nvPr/>
            </p:nvSpPr>
            <p:spPr bwMode="auto">
              <a:xfrm>
                <a:off x="3529" y="1179"/>
                <a:ext cx="191" cy="191"/>
              </a:xfrm>
              <a:prstGeom prst="ellipse">
                <a:avLst/>
              </a:prstGeom>
              <a:pattFill prst="dkUpDiag">
                <a:fgClr>
                  <a:schemeClr val="accent6">
                    <a:lumMod val="75000"/>
                  </a:schemeClr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Oval 18" descr="10%"/>
            <p:cNvSpPr>
              <a:spLocks noChangeArrowheads="1"/>
            </p:cNvSpPr>
            <p:nvPr/>
          </p:nvSpPr>
          <p:spPr bwMode="auto">
            <a:xfrm>
              <a:off x="2260" y="1660"/>
              <a:ext cx="400" cy="389"/>
            </a:xfrm>
            <a:prstGeom prst="ellipse">
              <a:avLst/>
            </a:prstGeom>
            <a:pattFill prst="lgConfetti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1777" y="2114"/>
              <a:ext cx="428" cy="400"/>
              <a:chOff x="3456" y="1104"/>
              <a:chExt cx="336" cy="340"/>
            </a:xfrm>
          </p:grpSpPr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336" cy="34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21" descr="深色上对角线"/>
              <p:cNvSpPr>
                <a:spLocks noChangeArrowheads="1"/>
              </p:cNvSpPr>
              <p:nvPr/>
            </p:nvSpPr>
            <p:spPr bwMode="auto">
              <a:xfrm>
                <a:off x="3529" y="1179"/>
                <a:ext cx="191" cy="191"/>
              </a:xfrm>
              <a:prstGeom prst="ellipse">
                <a:avLst/>
              </a:prstGeom>
              <a:pattFill prst="dkUpDiag">
                <a:fgClr>
                  <a:schemeClr val="accent6">
                    <a:lumMod val="75000"/>
                  </a:schemeClr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28"/>
            <p:cNvGrpSpPr>
              <a:grpSpLocks/>
            </p:cNvGrpSpPr>
            <p:nvPr/>
          </p:nvGrpSpPr>
          <p:grpSpPr bwMode="auto">
            <a:xfrm>
              <a:off x="2144" y="1996"/>
              <a:ext cx="234" cy="234"/>
              <a:chOff x="2160" y="2016"/>
              <a:chExt cx="258" cy="258"/>
            </a:xfrm>
          </p:grpSpPr>
          <p:sp>
            <p:nvSpPr>
              <p:cNvPr id="36" name="Oval 23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Oval 26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Group 29"/>
            <p:cNvGrpSpPr>
              <a:grpSpLocks/>
            </p:cNvGrpSpPr>
            <p:nvPr/>
          </p:nvGrpSpPr>
          <p:grpSpPr bwMode="auto">
            <a:xfrm>
              <a:off x="1604" y="2000"/>
              <a:ext cx="234" cy="234"/>
              <a:chOff x="2160" y="2016"/>
              <a:chExt cx="258" cy="258"/>
            </a:xfrm>
          </p:grpSpPr>
          <p:sp>
            <p:nvSpPr>
              <p:cNvPr id="34" name="Oval 30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Oval 31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Group 32"/>
            <p:cNvGrpSpPr>
              <a:grpSpLocks/>
            </p:cNvGrpSpPr>
            <p:nvPr/>
          </p:nvGrpSpPr>
          <p:grpSpPr bwMode="auto">
            <a:xfrm>
              <a:off x="1604" y="1464"/>
              <a:ext cx="234" cy="234"/>
              <a:chOff x="2160" y="2016"/>
              <a:chExt cx="258" cy="258"/>
            </a:xfrm>
          </p:grpSpPr>
          <p:sp>
            <p:nvSpPr>
              <p:cNvPr id="32" name="Oval 33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34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35"/>
            <p:cNvGrpSpPr>
              <a:grpSpLocks/>
            </p:cNvGrpSpPr>
            <p:nvPr/>
          </p:nvGrpSpPr>
          <p:grpSpPr bwMode="auto">
            <a:xfrm>
              <a:off x="2152" y="1472"/>
              <a:ext cx="234" cy="234"/>
              <a:chOff x="2160" y="2016"/>
              <a:chExt cx="258" cy="258"/>
            </a:xfrm>
          </p:grpSpPr>
          <p:sp>
            <p:nvSpPr>
              <p:cNvPr id="30" name="Oval 36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Oval 37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2939" y="2603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包带层</a:t>
              </a:r>
            </a:p>
          </p:txBody>
        </p:sp>
        <p:sp>
          <p:nvSpPr>
            <p:cNvPr id="19" name="Text Box 39"/>
            <p:cNvSpPr txBox="1">
              <a:spLocks noChangeArrowheads="1"/>
            </p:cNvSpPr>
            <p:nvPr/>
          </p:nvSpPr>
          <p:spPr bwMode="auto">
            <a:xfrm>
              <a:off x="3072" y="2260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加强芯</a:t>
              </a:r>
            </a:p>
          </p:txBody>
        </p:sp>
        <p:sp>
          <p:nvSpPr>
            <p:cNvPr id="20" name="Text Box 40"/>
            <p:cNvSpPr txBox="1">
              <a:spLocks noChangeArrowheads="1"/>
            </p:cNvSpPr>
            <p:nvPr/>
          </p:nvSpPr>
          <p:spPr bwMode="auto">
            <a:xfrm>
              <a:off x="2813" y="887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外护套</a:t>
              </a:r>
            </a:p>
          </p:txBody>
        </p:sp>
        <p:sp>
          <p:nvSpPr>
            <p:cNvPr id="21" name="Text Box 41"/>
            <p:cNvSpPr txBox="1">
              <a:spLocks noChangeArrowheads="1"/>
            </p:cNvSpPr>
            <p:nvPr/>
          </p:nvSpPr>
          <p:spPr bwMode="auto">
            <a:xfrm>
              <a:off x="3024" y="1216"/>
              <a:ext cx="126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远供电源线</a:t>
              </a:r>
            </a:p>
          </p:txBody>
        </p:sp>
        <p:sp>
          <p:nvSpPr>
            <p:cNvPr id="22" name="Text Box 42"/>
            <p:cNvSpPr txBox="1">
              <a:spLocks noChangeArrowheads="1"/>
            </p:cNvSpPr>
            <p:nvPr/>
          </p:nvSpPr>
          <p:spPr bwMode="auto">
            <a:xfrm>
              <a:off x="3029" y="1566"/>
              <a:ext cx="1482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光纤及其包层</a:t>
              </a:r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3163" y="1961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填充物</a:t>
              </a:r>
            </a:p>
          </p:txBody>
        </p: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>
              <a:off x="2304" y="2496"/>
              <a:ext cx="67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>
              <a:off x="2016" y="1872"/>
              <a:ext cx="110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47"/>
            <p:cNvSpPr>
              <a:spLocks noChangeShapeType="1"/>
            </p:cNvSpPr>
            <p:nvPr/>
          </p:nvSpPr>
          <p:spPr bwMode="auto">
            <a:xfrm>
              <a:off x="2496" y="1872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48"/>
            <p:cNvSpPr>
              <a:spLocks noChangeShapeType="1"/>
            </p:cNvSpPr>
            <p:nvPr/>
          </p:nvSpPr>
          <p:spPr bwMode="auto">
            <a:xfrm>
              <a:off x="2256" y="1584"/>
              <a:ext cx="81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49"/>
            <p:cNvSpPr>
              <a:spLocks noChangeShapeType="1"/>
            </p:cNvSpPr>
            <p:nvPr/>
          </p:nvSpPr>
          <p:spPr bwMode="auto">
            <a:xfrm>
              <a:off x="2016" y="134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50"/>
            <p:cNvSpPr>
              <a:spLocks noChangeShapeType="1"/>
            </p:cNvSpPr>
            <p:nvPr/>
          </p:nvSpPr>
          <p:spPr bwMode="auto">
            <a:xfrm flipV="1">
              <a:off x="2352" y="1008"/>
              <a:ext cx="48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38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通信容量非常大</a:t>
            </a:r>
            <a:endParaRPr lang="en-US" altLang="zh-CN" dirty="0"/>
          </a:p>
          <a:p>
            <a:r>
              <a:rPr lang="en-US" altLang="zh-CN" dirty="0"/>
              <a:t>(2) </a:t>
            </a:r>
            <a:r>
              <a:rPr lang="zh-CN" altLang="en-US" dirty="0"/>
              <a:t>传输损耗小，中继距离长，对远距离传输特别经济。</a:t>
            </a:r>
          </a:p>
          <a:p>
            <a:r>
              <a:rPr lang="en-US" altLang="zh-CN" dirty="0"/>
              <a:t>(3) </a:t>
            </a:r>
            <a:r>
              <a:rPr lang="zh-CN" altLang="en-US" dirty="0"/>
              <a:t>抗雷电和电磁干扰性能好。</a:t>
            </a:r>
          </a:p>
          <a:p>
            <a:r>
              <a:rPr lang="en-US" altLang="zh-CN" dirty="0"/>
              <a:t>(4) </a:t>
            </a:r>
            <a:r>
              <a:rPr lang="zh-CN" altLang="en-US" dirty="0"/>
              <a:t>无串音干扰，保密性好，不易被窃听或截取数据。</a:t>
            </a:r>
          </a:p>
          <a:p>
            <a:r>
              <a:rPr lang="en-US" altLang="zh-CN" dirty="0"/>
              <a:t>(5) </a:t>
            </a:r>
            <a:r>
              <a:rPr lang="zh-CN" altLang="en-US" dirty="0"/>
              <a:t>体积小，重量轻。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光纤优点</a:t>
            </a:r>
          </a:p>
        </p:txBody>
      </p:sp>
      <p:sp>
        <p:nvSpPr>
          <p:cNvPr id="4" name="矩形 3"/>
          <p:cNvSpPr/>
          <p:nvPr/>
        </p:nvSpPr>
        <p:spPr>
          <a:xfrm>
            <a:off x="1591901" y="3084608"/>
            <a:ext cx="5444625" cy="861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现在已经非常广泛地应用在计算机网络、电信网络和有线电视网络的主干网络中。</a:t>
            </a:r>
          </a:p>
        </p:txBody>
      </p:sp>
    </p:spTree>
    <p:extLst>
      <p:ext uri="{BB962C8B-B14F-4D97-AF65-F5344CB8AC3E}">
        <p14:creationId xmlns:p14="http://schemas.microsoft.com/office/powerpoint/2010/main" val="58403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2.3.2  </a:t>
            </a:r>
            <a:r>
              <a:rPr lang="zh-CN" altLang="en-US" dirty="0"/>
              <a:t>非导引型传输媒体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516640" y="946989"/>
            <a:ext cx="8129016" cy="3319038"/>
          </a:xfrm>
        </p:spPr>
        <p:txBody>
          <a:bodyPr/>
          <a:lstStyle/>
          <a:p>
            <a:r>
              <a:rPr lang="zh-CN" altLang="en-US" dirty="0"/>
              <a:t>利用无线电波在自由空间的传播可较快地实现多种通信，因此将自由空间称为“非导引型传输媒体”。</a:t>
            </a:r>
            <a:endParaRPr lang="en-US" altLang="zh-CN" dirty="0"/>
          </a:p>
          <a:p>
            <a:r>
              <a:rPr lang="zh-CN" altLang="en-US" dirty="0"/>
              <a:t>无线传输所使用的频段很广：</a:t>
            </a:r>
            <a:r>
              <a:rPr lang="en-US" altLang="zh-CN" dirty="0"/>
              <a:t>	LF ~ THF </a:t>
            </a:r>
            <a:r>
              <a:rPr lang="zh-CN" altLang="en-US" dirty="0"/>
              <a:t>（</a:t>
            </a:r>
            <a:r>
              <a:rPr lang="en-US" altLang="zh-CN" dirty="0"/>
              <a:t>30 kHz ~ 3000 GHz</a:t>
            </a:r>
            <a:r>
              <a:rPr lang="zh-CN" altLang="en-US" dirty="0"/>
              <a:t>）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1005770" y="2103157"/>
            <a:ext cx="7441419" cy="2975697"/>
            <a:chOff x="708590" y="1493557"/>
            <a:chExt cx="7441419" cy="2975697"/>
          </a:xfrm>
        </p:grpSpPr>
        <p:sp>
          <p:nvSpPr>
            <p:cNvPr id="80" name="矩形 79"/>
            <p:cNvSpPr/>
            <p:nvPr/>
          </p:nvSpPr>
          <p:spPr>
            <a:xfrm>
              <a:off x="1470699" y="2763196"/>
              <a:ext cx="2096586" cy="141473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3538069" y="2763197"/>
              <a:ext cx="1558987" cy="141473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5099220" y="2756523"/>
              <a:ext cx="1546580" cy="1439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7164288" y="2741893"/>
              <a:ext cx="526774" cy="144640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580112" y="1773018"/>
              <a:ext cx="1666036" cy="30429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5292081" y="1773018"/>
              <a:ext cx="334414" cy="30429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283968" y="1773018"/>
              <a:ext cx="921671" cy="3042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3424821" y="1773018"/>
              <a:ext cx="921671" cy="304295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2524992" y="1770964"/>
              <a:ext cx="896585" cy="30429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Line 6"/>
            <p:cNvSpPr>
              <a:spLocks noChangeShapeType="1"/>
            </p:cNvSpPr>
            <p:nvPr/>
          </p:nvSpPr>
          <p:spPr bwMode="auto">
            <a:xfrm>
              <a:off x="5615267" y="2079146"/>
              <a:ext cx="2077198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Rectangle 7"/>
            <p:cNvSpPr>
              <a:spLocks noChangeArrowheads="1"/>
            </p:cNvSpPr>
            <p:nvPr/>
          </p:nvSpPr>
          <p:spPr bwMode="auto">
            <a:xfrm>
              <a:off x="7108604" y="2507973"/>
              <a:ext cx="320001" cy="19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Line 8"/>
            <p:cNvSpPr>
              <a:spLocks noChangeShapeType="1"/>
            </p:cNvSpPr>
            <p:nvPr/>
          </p:nvSpPr>
          <p:spPr bwMode="auto">
            <a:xfrm flipV="1">
              <a:off x="1470698" y="2079146"/>
              <a:ext cx="1035792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Rectangle 9"/>
            <p:cNvSpPr>
              <a:spLocks noChangeArrowheads="1"/>
            </p:cNvSpPr>
            <p:nvPr/>
          </p:nvSpPr>
          <p:spPr bwMode="auto">
            <a:xfrm>
              <a:off x="1382275" y="2507972"/>
              <a:ext cx="286317" cy="178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Line 10"/>
            <p:cNvSpPr>
              <a:spLocks noChangeShapeType="1"/>
            </p:cNvSpPr>
            <p:nvPr/>
          </p:nvSpPr>
          <p:spPr bwMode="auto">
            <a:xfrm>
              <a:off x="2505084" y="2747649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Line 12"/>
            <p:cNvSpPr>
              <a:spLocks noChangeShapeType="1"/>
            </p:cNvSpPr>
            <p:nvPr/>
          </p:nvSpPr>
          <p:spPr bwMode="auto">
            <a:xfrm>
              <a:off x="1992803" y="2750240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Line 15"/>
            <p:cNvSpPr>
              <a:spLocks noChangeShapeType="1"/>
            </p:cNvSpPr>
            <p:nvPr/>
          </p:nvSpPr>
          <p:spPr bwMode="auto">
            <a:xfrm>
              <a:off x="3025788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Line 19"/>
            <p:cNvSpPr>
              <a:spLocks noChangeShapeType="1"/>
            </p:cNvSpPr>
            <p:nvPr/>
          </p:nvSpPr>
          <p:spPr bwMode="auto">
            <a:xfrm>
              <a:off x="4579474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Line 21"/>
            <p:cNvSpPr>
              <a:spLocks noChangeShapeType="1"/>
            </p:cNvSpPr>
            <p:nvPr/>
          </p:nvSpPr>
          <p:spPr bwMode="auto">
            <a:xfrm>
              <a:off x="1463679" y="1768213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Line 22"/>
            <p:cNvSpPr>
              <a:spLocks noChangeShapeType="1"/>
            </p:cNvSpPr>
            <p:nvPr/>
          </p:nvSpPr>
          <p:spPr bwMode="auto">
            <a:xfrm>
              <a:off x="1480520" y="2079146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Line 23"/>
            <p:cNvSpPr>
              <a:spLocks noChangeShapeType="1"/>
            </p:cNvSpPr>
            <p:nvPr/>
          </p:nvSpPr>
          <p:spPr bwMode="auto">
            <a:xfrm>
              <a:off x="1460871" y="1768213"/>
              <a:ext cx="0" cy="497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Line 24"/>
            <p:cNvSpPr>
              <a:spLocks noChangeShapeType="1"/>
            </p:cNvSpPr>
            <p:nvPr/>
          </p:nvSpPr>
          <p:spPr bwMode="auto">
            <a:xfrm>
              <a:off x="3414560" y="1772099"/>
              <a:ext cx="0" cy="3070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Line 25"/>
            <p:cNvSpPr>
              <a:spLocks noChangeShapeType="1"/>
            </p:cNvSpPr>
            <p:nvPr/>
          </p:nvSpPr>
          <p:spPr bwMode="auto">
            <a:xfrm>
              <a:off x="2513506" y="1781170"/>
              <a:ext cx="0" cy="313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Line 26"/>
            <p:cNvSpPr>
              <a:spLocks noChangeShapeType="1"/>
            </p:cNvSpPr>
            <p:nvPr/>
          </p:nvSpPr>
          <p:spPr bwMode="auto">
            <a:xfrm>
              <a:off x="5292459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Line 27"/>
            <p:cNvSpPr>
              <a:spLocks noChangeShapeType="1"/>
            </p:cNvSpPr>
            <p:nvPr/>
          </p:nvSpPr>
          <p:spPr bwMode="auto">
            <a:xfrm>
              <a:off x="7246148" y="1775987"/>
              <a:ext cx="0" cy="299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Line 28"/>
            <p:cNvSpPr>
              <a:spLocks noChangeShapeType="1"/>
            </p:cNvSpPr>
            <p:nvPr/>
          </p:nvSpPr>
          <p:spPr bwMode="auto">
            <a:xfrm flipV="1">
              <a:off x="1466486" y="2752831"/>
              <a:ext cx="6232997" cy="38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Text Box 29"/>
            <p:cNvSpPr txBox="1">
              <a:spLocks noChangeArrowheads="1"/>
            </p:cNvSpPr>
            <p:nvPr/>
          </p:nvSpPr>
          <p:spPr bwMode="auto">
            <a:xfrm>
              <a:off x="2670699" y="1783760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06" name="Text Box 30"/>
            <p:cNvSpPr txBox="1">
              <a:spLocks noChangeArrowheads="1"/>
            </p:cNvSpPr>
            <p:nvPr/>
          </p:nvSpPr>
          <p:spPr bwMode="auto">
            <a:xfrm>
              <a:off x="3636820" y="178376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微波</a:t>
              </a:r>
            </a:p>
          </p:txBody>
        </p:sp>
        <p:sp>
          <p:nvSpPr>
            <p:cNvPr id="107" name="Line 31"/>
            <p:cNvSpPr>
              <a:spLocks noChangeShapeType="1"/>
            </p:cNvSpPr>
            <p:nvPr/>
          </p:nvSpPr>
          <p:spPr bwMode="auto">
            <a:xfrm>
              <a:off x="4346492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" name="Line 32"/>
            <p:cNvSpPr>
              <a:spLocks noChangeShapeType="1"/>
            </p:cNvSpPr>
            <p:nvPr/>
          </p:nvSpPr>
          <p:spPr bwMode="auto">
            <a:xfrm>
              <a:off x="5205442" y="1768213"/>
              <a:ext cx="0" cy="3109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Text Box 33"/>
            <p:cNvSpPr txBox="1">
              <a:spLocks noChangeArrowheads="1"/>
            </p:cNvSpPr>
            <p:nvPr/>
          </p:nvSpPr>
          <p:spPr bwMode="auto">
            <a:xfrm>
              <a:off x="4458773" y="1783760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红外线</a:t>
              </a:r>
            </a:p>
          </p:txBody>
        </p:sp>
        <p:sp>
          <p:nvSpPr>
            <p:cNvPr id="110" name="Text Box 34"/>
            <p:cNvSpPr txBox="1">
              <a:spLocks noChangeArrowheads="1"/>
            </p:cNvSpPr>
            <p:nvPr/>
          </p:nvSpPr>
          <p:spPr bwMode="auto">
            <a:xfrm>
              <a:off x="4694563" y="2181573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可见光</a:t>
              </a:r>
            </a:p>
          </p:txBody>
        </p:sp>
        <p:sp>
          <p:nvSpPr>
            <p:cNvPr id="111" name="Text Box 35"/>
            <p:cNvSpPr txBox="1">
              <a:spLocks noChangeArrowheads="1"/>
            </p:cNvSpPr>
            <p:nvPr/>
          </p:nvSpPr>
          <p:spPr bwMode="auto">
            <a:xfrm>
              <a:off x="5314153" y="2181573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紫外线</a:t>
              </a:r>
            </a:p>
          </p:txBody>
        </p:sp>
        <p:sp>
          <p:nvSpPr>
            <p:cNvPr id="112" name="Line 36"/>
            <p:cNvSpPr>
              <a:spLocks noChangeShapeType="1"/>
            </p:cNvSpPr>
            <p:nvPr/>
          </p:nvSpPr>
          <p:spPr bwMode="auto">
            <a:xfrm>
              <a:off x="5626495" y="1768213"/>
              <a:ext cx="0" cy="3148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Text Box 37"/>
            <p:cNvSpPr txBox="1">
              <a:spLocks noChangeArrowheads="1"/>
            </p:cNvSpPr>
            <p:nvPr/>
          </p:nvSpPr>
          <p:spPr bwMode="auto">
            <a:xfrm>
              <a:off x="6030706" y="1783760"/>
              <a:ext cx="59438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射线</a:t>
              </a:r>
            </a:p>
          </p:txBody>
        </p:sp>
        <p:sp>
          <p:nvSpPr>
            <p:cNvPr id="114" name="Text Box 38"/>
            <p:cNvSpPr txBox="1">
              <a:spLocks noChangeArrowheads="1"/>
            </p:cNvSpPr>
            <p:nvPr/>
          </p:nvSpPr>
          <p:spPr bwMode="auto">
            <a:xfrm>
              <a:off x="7378079" y="1757849"/>
              <a:ext cx="24652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</a:t>
              </a:r>
            </a:p>
          </p:txBody>
        </p:sp>
        <p:sp>
          <p:nvSpPr>
            <p:cNvPr id="115" name="Text Box 39"/>
            <p:cNvSpPr txBox="1">
              <a:spLocks noChangeArrowheads="1"/>
            </p:cNvSpPr>
            <p:nvPr/>
          </p:nvSpPr>
          <p:spPr bwMode="auto">
            <a:xfrm>
              <a:off x="7510008" y="178376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射线</a:t>
              </a:r>
            </a:p>
          </p:txBody>
        </p:sp>
        <p:sp>
          <p:nvSpPr>
            <p:cNvPr id="116" name="Line 41"/>
            <p:cNvSpPr>
              <a:spLocks noChangeShapeType="1"/>
            </p:cNvSpPr>
            <p:nvPr/>
          </p:nvSpPr>
          <p:spPr bwMode="auto">
            <a:xfrm>
              <a:off x="1466485" y="3011941"/>
              <a:ext cx="1195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Line 45"/>
            <p:cNvSpPr>
              <a:spLocks noChangeShapeType="1"/>
            </p:cNvSpPr>
            <p:nvPr/>
          </p:nvSpPr>
          <p:spPr bwMode="auto">
            <a:xfrm>
              <a:off x="3874912" y="3036556"/>
              <a:ext cx="1010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" name="Line 47"/>
            <p:cNvSpPr>
              <a:spLocks noChangeShapeType="1"/>
            </p:cNvSpPr>
            <p:nvPr/>
          </p:nvSpPr>
          <p:spPr bwMode="auto">
            <a:xfrm>
              <a:off x="4200528" y="3385059"/>
              <a:ext cx="830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Line 51"/>
            <p:cNvSpPr>
              <a:spLocks noChangeShapeType="1"/>
            </p:cNvSpPr>
            <p:nvPr/>
          </p:nvSpPr>
          <p:spPr bwMode="auto">
            <a:xfrm>
              <a:off x="3369648" y="3820364"/>
              <a:ext cx="3817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" name="Text Box 52"/>
            <p:cNvSpPr txBox="1">
              <a:spLocks noChangeArrowheads="1"/>
            </p:cNvSpPr>
            <p:nvPr/>
          </p:nvSpPr>
          <p:spPr bwMode="auto">
            <a:xfrm>
              <a:off x="6659479" y="277615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121" name="Line 53"/>
            <p:cNvSpPr>
              <a:spLocks noChangeShapeType="1"/>
            </p:cNvSpPr>
            <p:nvPr/>
          </p:nvSpPr>
          <p:spPr bwMode="auto">
            <a:xfrm>
              <a:off x="6637024" y="3046920"/>
              <a:ext cx="527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Line 55"/>
            <p:cNvSpPr>
              <a:spLocks noChangeShapeType="1"/>
            </p:cNvSpPr>
            <p:nvPr/>
          </p:nvSpPr>
          <p:spPr bwMode="auto">
            <a:xfrm flipV="1">
              <a:off x="5099220" y="1892586"/>
              <a:ext cx="156748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" name="Line 56"/>
            <p:cNvSpPr>
              <a:spLocks noChangeShapeType="1"/>
            </p:cNvSpPr>
            <p:nvPr/>
          </p:nvSpPr>
          <p:spPr bwMode="auto">
            <a:xfrm flipH="1" flipV="1">
              <a:off x="5469301" y="1892586"/>
              <a:ext cx="72982" cy="3109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4" name="Line 57"/>
            <p:cNvSpPr>
              <a:spLocks noChangeShapeType="1"/>
            </p:cNvSpPr>
            <p:nvPr/>
          </p:nvSpPr>
          <p:spPr bwMode="auto">
            <a:xfrm>
              <a:off x="1584381" y="3882550"/>
              <a:ext cx="606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" name="Line 58"/>
            <p:cNvSpPr>
              <a:spLocks noChangeShapeType="1"/>
            </p:cNvSpPr>
            <p:nvPr/>
          </p:nvSpPr>
          <p:spPr bwMode="auto">
            <a:xfrm>
              <a:off x="2325435" y="3882550"/>
              <a:ext cx="404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Line 59"/>
            <p:cNvSpPr>
              <a:spLocks noChangeShapeType="1"/>
            </p:cNvSpPr>
            <p:nvPr/>
          </p:nvSpPr>
          <p:spPr bwMode="auto">
            <a:xfrm>
              <a:off x="3403333" y="4131296"/>
              <a:ext cx="66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" name="Line 60"/>
            <p:cNvSpPr>
              <a:spLocks noChangeShapeType="1"/>
            </p:cNvSpPr>
            <p:nvPr/>
          </p:nvSpPr>
          <p:spPr bwMode="auto">
            <a:xfrm>
              <a:off x="1462276" y="4187004"/>
              <a:ext cx="6241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" name="Line 61"/>
            <p:cNvSpPr>
              <a:spLocks noChangeShapeType="1"/>
            </p:cNvSpPr>
            <p:nvPr/>
          </p:nvSpPr>
          <p:spPr bwMode="auto">
            <a:xfrm>
              <a:off x="1472100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" name="Line 62"/>
            <p:cNvSpPr>
              <a:spLocks noChangeShapeType="1"/>
            </p:cNvSpPr>
            <p:nvPr/>
          </p:nvSpPr>
          <p:spPr bwMode="auto">
            <a:xfrm>
              <a:off x="4062983" y="2751535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Line 63"/>
            <p:cNvSpPr>
              <a:spLocks noChangeShapeType="1"/>
            </p:cNvSpPr>
            <p:nvPr/>
          </p:nvSpPr>
          <p:spPr bwMode="auto">
            <a:xfrm>
              <a:off x="5095968" y="2758013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1" name="Line 64"/>
            <p:cNvSpPr>
              <a:spLocks noChangeShapeType="1"/>
            </p:cNvSpPr>
            <p:nvPr/>
          </p:nvSpPr>
          <p:spPr bwMode="auto">
            <a:xfrm>
              <a:off x="5612460" y="2755422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Line 65"/>
            <p:cNvSpPr>
              <a:spLocks noChangeShapeType="1"/>
            </p:cNvSpPr>
            <p:nvPr/>
          </p:nvSpPr>
          <p:spPr bwMode="auto">
            <a:xfrm>
              <a:off x="6133163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" name="Line 66"/>
            <p:cNvSpPr>
              <a:spLocks noChangeShapeType="1"/>
            </p:cNvSpPr>
            <p:nvPr/>
          </p:nvSpPr>
          <p:spPr bwMode="auto">
            <a:xfrm>
              <a:off x="6653867" y="276578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Line 67"/>
            <p:cNvSpPr>
              <a:spLocks noChangeShapeType="1"/>
            </p:cNvSpPr>
            <p:nvPr/>
          </p:nvSpPr>
          <p:spPr bwMode="auto">
            <a:xfrm>
              <a:off x="7170359" y="2759308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5" name="Line 68"/>
            <p:cNvSpPr>
              <a:spLocks noChangeShapeType="1"/>
            </p:cNvSpPr>
            <p:nvPr/>
          </p:nvSpPr>
          <p:spPr bwMode="auto">
            <a:xfrm>
              <a:off x="7691062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36" name="Group 69"/>
            <p:cNvGrpSpPr>
              <a:grpSpLocks/>
            </p:cNvGrpSpPr>
            <p:nvPr/>
          </p:nvGrpSpPr>
          <p:grpSpPr bwMode="auto">
            <a:xfrm>
              <a:off x="708590" y="1519470"/>
              <a:ext cx="673686" cy="275952"/>
              <a:chOff x="6" y="352"/>
              <a:chExt cx="480" cy="213"/>
            </a:xfrm>
          </p:grpSpPr>
          <p:sp>
            <p:nvSpPr>
              <p:cNvPr id="255" name="Text Box 70"/>
              <p:cNvSpPr txBox="1">
                <a:spLocks noChangeArrowheads="1"/>
              </p:cNvSpPr>
              <p:nvPr/>
            </p:nvSpPr>
            <p:spPr bwMode="auto">
              <a:xfrm>
                <a:off x="127" y="35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(Hz)</a:t>
                </a:r>
              </a:p>
            </p:txBody>
          </p:sp>
          <p:sp>
            <p:nvSpPr>
              <p:cNvPr id="256" name="Text Box 71"/>
              <p:cNvSpPr txBox="1">
                <a:spLocks noChangeArrowheads="1"/>
              </p:cNvSpPr>
              <p:nvPr/>
            </p:nvSpPr>
            <p:spPr bwMode="auto">
              <a:xfrm>
                <a:off x="6" y="352"/>
                <a:ext cx="17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2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f</a:t>
                </a:r>
              </a:p>
            </p:txBody>
          </p:sp>
        </p:grpSp>
        <p:sp>
          <p:nvSpPr>
            <p:cNvPr id="137" name="Text Box 73"/>
            <p:cNvSpPr txBox="1">
              <a:spLocks noChangeArrowheads="1"/>
            </p:cNvSpPr>
            <p:nvPr/>
          </p:nvSpPr>
          <p:spPr bwMode="auto">
            <a:xfrm>
              <a:off x="723381" y="2478176"/>
              <a:ext cx="6639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f  (Hz)</a:t>
              </a:r>
            </a:p>
          </p:txBody>
        </p:sp>
        <p:sp>
          <p:nvSpPr>
            <p:cNvPr id="138" name="Line 75"/>
            <p:cNvSpPr>
              <a:spLocks noChangeShapeType="1"/>
            </p:cNvSpPr>
            <p:nvPr/>
          </p:nvSpPr>
          <p:spPr bwMode="auto">
            <a:xfrm>
              <a:off x="1651749" y="4187004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9" name="Line 76"/>
            <p:cNvSpPr>
              <a:spLocks noChangeShapeType="1"/>
            </p:cNvSpPr>
            <p:nvPr/>
          </p:nvSpPr>
          <p:spPr bwMode="auto">
            <a:xfrm>
              <a:off x="2157014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0" name="Line 77"/>
            <p:cNvSpPr>
              <a:spLocks noChangeShapeType="1"/>
            </p:cNvSpPr>
            <p:nvPr/>
          </p:nvSpPr>
          <p:spPr bwMode="auto">
            <a:xfrm>
              <a:off x="2666489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" name="Line 78"/>
            <p:cNvSpPr>
              <a:spLocks noChangeShapeType="1"/>
            </p:cNvSpPr>
            <p:nvPr/>
          </p:nvSpPr>
          <p:spPr bwMode="auto">
            <a:xfrm>
              <a:off x="3192805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2" name="Line 79"/>
            <p:cNvSpPr>
              <a:spLocks noChangeShapeType="1"/>
            </p:cNvSpPr>
            <p:nvPr/>
          </p:nvSpPr>
          <p:spPr bwMode="auto">
            <a:xfrm>
              <a:off x="3693859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Line 80"/>
            <p:cNvSpPr>
              <a:spLocks noChangeShapeType="1"/>
            </p:cNvSpPr>
            <p:nvPr/>
          </p:nvSpPr>
          <p:spPr bwMode="auto">
            <a:xfrm>
              <a:off x="4220176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" name="Line 81"/>
            <p:cNvSpPr>
              <a:spLocks noChangeShapeType="1"/>
            </p:cNvSpPr>
            <p:nvPr/>
          </p:nvSpPr>
          <p:spPr bwMode="auto">
            <a:xfrm>
              <a:off x="4742282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5" name="Line 82"/>
            <p:cNvSpPr>
              <a:spLocks noChangeShapeType="1"/>
            </p:cNvSpPr>
            <p:nvPr/>
          </p:nvSpPr>
          <p:spPr bwMode="auto">
            <a:xfrm>
              <a:off x="5251758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6" name="Line 83"/>
            <p:cNvSpPr>
              <a:spLocks noChangeShapeType="1"/>
            </p:cNvSpPr>
            <p:nvPr/>
          </p:nvSpPr>
          <p:spPr bwMode="auto">
            <a:xfrm>
              <a:off x="5782285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7" name="Line 84"/>
            <p:cNvSpPr>
              <a:spLocks noChangeShapeType="1"/>
            </p:cNvSpPr>
            <p:nvPr/>
          </p:nvSpPr>
          <p:spPr bwMode="auto">
            <a:xfrm>
              <a:off x="6300181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8" name="Line 85"/>
            <p:cNvSpPr>
              <a:spLocks noChangeShapeType="1"/>
            </p:cNvSpPr>
            <p:nvPr/>
          </p:nvSpPr>
          <p:spPr bwMode="auto">
            <a:xfrm>
              <a:off x="6826498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Line 86"/>
            <p:cNvSpPr>
              <a:spLocks noChangeShapeType="1"/>
            </p:cNvSpPr>
            <p:nvPr/>
          </p:nvSpPr>
          <p:spPr bwMode="auto">
            <a:xfrm>
              <a:off x="7348605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Text Box 87"/>
            <p:cNvSpPr txBox="1">
              <a:spLocks noChangeArrowheads="1"/>
            </p:cNvSpPr>
            <p:nvPr/>
          </p:nvSpPr>
          <p:spPr bwMode="auto">
            <a:xfrm>
              <a:off x="1709294" y="4194777"/>
              <a:ext cx="352945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LF</a:t>
              </a:r>
            </a:p>
          </p:txBody>
        </p:sp>
        <p:sp>
          <p:nvSpPr>
            <p:cNvPr id="151" name="Text Box 88"/>
            <p:cNvSpPr txBox="1">
              <a:spLocks noChangeArrowheads="1"/>
            </p:cNvSpPr>
            <p:nvPr/>
          </p:nvSpPr>
          <p:spPr bwMode="auto">
            <a:xfrm>
              <a:off x="2227190" y="4194777"/>
              <a:ext cx="42601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MF</a:t>
              </a:r>
            </a:p>
          </p:txBody>
        </p:sp>
        <p:sp>
          <p:nvSpPr>
            <p:cNvPr id="224" name="Text Box 89"/>
            <p:cNvSpPr txBox="1">
              <a:spLocks noChangeArrowheads="1"/>
            </p:cNvSpPr>
            <p:nvPr/>
          </p:nvSpPr>
          <p:spPr bwMode="auto">
            <a:xfrm>
              <a:off x="2745087" y="4194777"/>
              <a:ext cx="3942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HF</a:t>
              </a:r>
            </a:p>
          </p:txBody>
        </p:sp>
        <p:sp>
          <p:nvSpPr>
            <p:cNvPr id="225" name="Text Box 90"/>
            <p:cNvSpPr txBox="1">
              <a:spLocks noChangeArrowheads="1"/>
            </p:cNvSpPr>
            <p:nvPr/>
          </p:nvSpPr>
          <p:spPr bwMode="auto">
            <a:xfrm>
              <a:off x="3204034" y="4194777"/>
              <a:ext cx="5038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VHF</a:t>
              </a:r>
            </a:p>
          </p:txBody>
        </p:sp>
        <p:sp>
          <p:nvSpPr>
            <p:cNvPr id="226" name="Text Box 91"/>
            <p:cNvSpPr txBox="1">
              <a:spLocks noChangeArrowheads="1"/>
            </p:cNvSpPr>
            <p:nvPr/>
          </p:nvSpPr>
          <p:spPr bwMode="auto">
            <a:xfrm>
              <a:off x="3709298" y="4194777"/>
              <a:ext cx="51337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UHF</a:t>
              </a:r>
            </a:p>
          </p:txBody>
        </p:sp>
        <p:sp>
          <p:nvSpPr>
            <p:cNvPr id="227" name="Text Box 92"/>
            <p:cNvSpPr txBox="1">
              <a:spLocks noChangeArrowheads="1"/>
            </p:cNvSpPr>
            <p:nvPr/>
          </p:nvSpPr>
          <p:spPr bwMode="auto">
            <a:xfrm>
              <a:off x="4210354" y="4194777"/>
              <a:ext cx="486370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SHF</a:t>
              </a:r>
            </a:p>
          </p:txBody>
        </p:sp>
        <p:sp>
          <p:nvSpPr>
            <p:cNvPr id="228" name="Text Box 93"/>
            <p:cNvSpPr txBox="1">
              <a:spLocks noChangeArrowheads="1"/>
            </p:cNvSpPr>
            <p:nvPr/>
          </p:nvSpPr>
          <p:spPr bwMode="auto">
            <a:xfrm>
              <a:off x="4740879" y="4194777"/>
              <a:ext cx="481604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EHF</a:t>
              </a:r>
            </a:p>
          </p:txBody>
        </p:sp>
        <p:sp>
          <p:nvSpPr>
            <p:cNvPr id="229" name="Text Box 94"/>
            <p:cNvSpPr txBox="1">
              <a:spLocks noChangeArrowheads="1"/>
            </p:cNvSpPr>
            <p:nvPr/>
          </p:nvSpPr>
          <p:spPr bwMode="auto">
            <a:xfrm>
              <a:off x="5254565" y="4194777"/>
              <a:ext cx="489547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THF</a:t>
              </a:r>
            </a:p>
          </p:txBody>
        </p:sp>
        <p:sp>
          <p:nvSpPr>
            <p:cNvPr id="230" name="Text Box 95"/>
            <p:cNvSpPr txBox="1">
              <a:spLocks noChangeArrowheads="1"/>
            </p:cNvSpPr>
            <p:nvPr/>
          </p:nvSpPr>
          <p:spPr bwMode="auto">
            <a:xfrm>
              <a:off x="889046" y="418529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波段</a:t>
              </a:r>
            </a:p>
          </p:txBody>
        </p:sp>
        <p:sp>
          <p:nvSpPr>
            <p:cNvPr id="231" name="Text Box 96"/>
            <p:cNvSpPr txBox="1">
              <a:spLocks noChangeArrowheads="1"/>
            </p:cNvSpPr>
            <p:nvPr/>
          </p:nvSpPr>
          <p:spPr bwMode="auto">
            <a:xfrm>
              <a:off x="1286836" y="2491130"/>
              <a:ext cx="675580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5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7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9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11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13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15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2" name="Text Box 97"/>
            <p:cNvSpPr txBox="1">
              <a:spLocks noChangeArrowheads="1"/>
            </p:cNvSpPr>
            <p:nvPr/>
          </p:nvSpPr>
          <p:spPr bwMode="auto">
            <a:xfrm>
              <a:off x="1314906" y="1493557"/>
              <a:ext cx="6817758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0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18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20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24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3" name="Line 98"/>
            <p:cNvSpPr>
              <a:spLocks noChangeShapeType="1"/>
            </p:cNvSpPr>
            <p:nvPr/>
          </p:nvSpPr>
          <p:spPr bwMode="auto">
            <a:xfrm flipV="1">
              <a:off x="3897369" y="3817774"/>
              <a:ext cx="315791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4" name="Text Box 29"/>
            <p:cNvSpPr txBox="1">
              <a:spLocks noChangeArrowheads="1"/>
            </p:cNvSpPr>
            <p:nvPr/>
          </p:nvSpPr>
          <p:spPr bwMode="auto">
            <a:xfrm>
              <a:off x="1730140" y="1783760"/>
              <a:ext cx="49244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低频</a:t>
              </a:r>
            </a:p>
          </p:txBody>
        </p:sp>
        <p:sp>
          <p:nvSpPr>
            <p:cNvPr id="235" name="Rectangle 20"/>
            <p:cNvSpPr>
              <a:spLocks noChangeArrowheads="1"/>
            </p:cNvSpPr>
            <p:nvPr/>
          </p:nvSpPr>
          <p:spPr bwMode="auto">
            <a:xfrm>
              <a:off x="4178552" y="3123651"/>
              <a:ext cx="808737" cy="18655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6" name="Text Box 46"/>
            <p:cNvSpPr txBox="1">
              <a:spLocks noChangeArrowheads="1"/>
            </p:cNvSpPr>
            <p:nvPr/>
          </p:nvSpPr>
          <p:spPr bwMode="auto">
            <a:xfrm>
              <a:off x="4186454" y="3107328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地面微波</a:t>
              </a:r>
            </a:p>
          </p:txBody>
        </p:sp>
        <p:sp>
          <p:nvSpPr>
            <p:cNvPr id="237" name="Rectangle 20"/>
            <p:cNvSpPr>
              <a:spLocks noChangeArrowheads="1"/>
            </p:cNvSpPr>
            <p:nvPr/>
          </p:nvSpPr>
          <p:spPr bwMode="auto">
            <a:xfrm>
              <a:off x="2620213" y="3082487"/>
              <a:ext cx="808737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8" name="Text Box 46"/>
            <p:cNvSpPr txBox="1">
              <a:spLocks noChangeArrowheads="1"/>
            </p:cNvSpPr>
            <p:nvPr/>
          </p:nvSpPr>
          <p:spPr bwMode="auto">
            <a:xfrm>
              <a:off x="2662752" y="3031515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239" name="Rectangle 20"/>
            <p:cNvSpPr>
              <a:spLocks noChangeArrowheads="1"/>
            </p:cNvSpPr>
            <p:nvPr/>
          </p:nvSpPr>
          <p:spPr bwMode="auto">
            <a:xfrm>
              <a:off x="1651749" y="2805207"/>
              <a:ext cx="654233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0" name="Text Box 46"/>
            <p:cNvSpPr txBox="1">
              <a:spLocks noChangeArrowheads="1"/>
            </p:cNvSpPr>
            <p:nvPr/>
          </p:nvSpPr>
          <p:spPr bwMode="auto">
            <a:xfrm>
              <a:off x="1702319" y="2771461"/>
              <a:ext cx="646331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双绞线</a:t>
              </a:r>
            </a:p>
          </p:txBody>
        </p:sp>
        <p:sp>
          <p:nvSpPr>
            <p:cNvPr id="241" name="Rectangle 13"/>
            <p:cNvSpPr>
              <a:spLocks noChangeArrowheads="1"/>
            </p:cNvSpPr>
            <p:nvPr/>
          </p:nvSpPr>
          <p:spPr bwMode="auto">
            <a:xfrm>
              <a:off x="1636738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2" name="Text Box 50"/>
            <p:cNvSpPr txBox="1">
              <a:spLocks noChangeArrowheads="1"/>
            </p:cNvSpPr>
            <p:nvPr/>
          </p:nvSpPr>
          <p:spPr bwMode="auto">
            <a:xfrm>
              <a:off x="1585989" y="3382992"/>
              <a:ext cx="640446" cy="42086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海事</a:t>
              </a:r>
            </a:p>
            <a:p>
              <a:pPr algn="l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243" name="Rectangle 13"/>
            <p:cNvSpPr>
              <a:spLocks noChangeArrowheads="1"/>
            </p:cNvSpPr>
            <p:nvPr/>
          </p:nvSpPr>
          <p:spPr bwMode="auto">
            <a:xfrm>
              <a:off x="2246485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4" name="Text Box 50"/>
            <p:cNvSpPr txBox="1">
              <a:spLocks noChangeArrowheads="1"/>
            </p:cNvSpPr>
            <p:nvPr/>
          </p:nvSpPr>
          <p:spPr bwMode="auto">
            <a:xfrm>
              <a:off x="2195736" y="3382992"/>
              <a:ext cx="646331" cy="42473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调幅</a:t>
              </a:r>
              <a:endParaRPr kumimoji="1" lang="en-US" altLang="zh-CN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245" name="Rectangle 13"/>
            <p:cNvSpPr>
              <a:spLocks noChangeArrowheads="1"/>
            </p:cNvSpPr>
            <p:nvPr/>
          </p:nvSpPr>
          <p:spPr bwMode="auto">
            <a:xfrm>
              <a:off x="3799407" y="33541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6" name="Text Box 50"/>
            <p:cNvSpPr txBox="1">
              <a:spLocks noChangeArrowheads="1"/>
            </p:cNvSpPr>
            <p:nvPr/>
          </p:nvSpPr>
          <p:spPr bwMode="auto">
            <a:xfrm>
              <a:off x="3748658" y="3344892"/>
              <a:ext cx="646331" cy="424732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移动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247" name="矩形 246"/>
            <p:cNvSpPr/>
            <p:nvPr/>
          </p:nvSpPr>
          <p:spPr>
            <a:xfrm>
              <a:off x="4133850" y="280520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Text Box 44"/>
            <p:cNvSpPr txBox="1">
              <a:spLocks noChangeArrowheads="1"/>
            </p:cNvSpPr>
            <p:nvPr/>
          </p:nvSpPr>
          <p:spPr bwMode="auto">
            <a:xfrm>
              <a:off x="4089718" y="2797053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卫星</a:t>
              </a:r>
            </a:p>
          </p:txBody>
        </p:sp>
        <p:sp>
          <p:nvSpPr>
            <p:cNvPr id="249" name="矩形 248"/>
            <p:cNvSpPr/>
            <p:nvPr/>
          </p:nvSpPr>
          <p:spPr>
            <a:xfrm>
              <a:off x="3608392" y="386871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Text Box 44"/>
            <p:cNvSpPr txBox="1">
              <a:spLocks noChangeArrowheads="1"/>
            </p:cNvSpPr>
            <p:nvPr/>
          </p:nvSpPr>
          <p:spPr bwMode="auto">
            <a:xfrm>
              <a:off x="3555551" y="387702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电视</a:t>
              </a:r>
            </a:p>
          </p:txBody>
        </p:sp>
        <p:sp>
          <p:nvSpPr>
            <p:cNvPr id="251" name="Line 17"/>
            <p:cNvSpPr>
              <a:spLocks noChangeShapeType="1"/>
            </p:cNvSpPr>
            <p:nvPr/>
          </p:nvSpPr>
          <p:spPr bwMode="auto">
            <a:xfrm>
              <a:off x="3542281" y="2758013"/>
              <a:ext cx="0" cy="596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2" name="Text Box 50"/>
            <p:cNvSpPr txBox="1">
              <a:spLocks noChangeArrowheads="1"/>
            </p:cNvSpPr>
            <p:nvPr/>
          </p:nvSpPr>
          <p:spPr bwMode="auto">
            <a:xfrm>
              <a:off x="3137206" y="3344892"/>
              <a:ext cx="646331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调频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253" name="Line 17"/>
            <p:cNvSpPr>
              <a:spLocks noChangeShapeType="1"/>
            </p:cNvSpPr>
            <p:nvPr/>
          </p:nvSpPr>
          <p:spPr bwMode="auto">
            <a:xfrm>
              <a:off x="3542281" y="3756499"/>
              <a:ext cx="0" cy="4287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4" name="Line 43"/>
            <p:cNvSpPr>
              <a:spLocks noChangeShapeType="1"/>
            </p:cNvSpPr>
            <p:nvPr/>
          </p:nvSpPr>
          <p:spPr bwMode="auto">
            <a:xfrm>
              <a:off x="1988592" y="3316395"/>
              <a:ext cx="20210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72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占有特殊重要的地位。</a:t>
            </a:r>
            <a:endParaRPr lang="en-US" altLang="zh-CN" dirty="0"/>
          </a:p>
          <a:p>
            <a:r>
              <a:rPr lang="zh-CN" altLang="en-US" dirty="0"/>
              <a:t>微波频率范围：</a:t>
            </a:r>
            <a:endParaRPr lang="en-US" altLang="zh-CN" dirty="0"/>
          </a:p>
          <a:p>
            <a:pPr lvl="1"/>
            <a:r>
              <a:rPr lang="en-US" altLang="zh-CN" dirty="0"/>
              <a:t>300 MHz~300 GHz</a:t>
            </a:r>
            <a:r>
              <a:rPr lang="zh-CN" altLang="en-US" dirty="0"/>
              <a:t>（波长</a:t>
            </a:r>
            <a:r>
              <a:rPr lang="en-US" altLang="zh-CN" dirty="0"/>
              <a:t>1 m ~ 1 mm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/>
            <a:r>
              <a:rPr lang="zh-CN" altLang="en-US" dirty="0"/>
              <a:t>主要使用：</a:t>
            </a:r>
            <a:r>
              <a:rPr lang="en-US" altLang="zh-CN" dirty="0"/>
              <a:t>2 ~ 40 GHz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在空间主要是</a:t>
            </a:r>
            <a:r>
              <a:rPr lang="zh-CN" altLang="zh-CN" dirty="0">
                <a:solidFill>
                  <a:srgbClr val="C00000"/>
                </a:solidFill>
              </a:rPr>
              <a:t>直线</a:t>
            </a:r>
            <a:r>
              <a:rPr lang="zh-CN" altLang="zh-CN" dirty="0"/>
              <a:t>传播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地球表面：传播距离受到限制，一般只有 </a:t>
            </a:r>
            <a:r>
              <a:rPr lang="en-US" altLang="zh-CN" dirty="0"/>
              <a:t>50 km</a:t>
            </a:r>
            <a:r>
              <a:rPr lang="zh-CN" altLang="en-US" dirty="0"/>
              <a:t>左右。</a:t>
            </a:r>
            <a:endParaRPr lang="en-US" altLang="zh-CN" dirty="0"/>
          </a:p>
          <a:p>
            <a:pPr lvl="1"/>
            <a:r>
              <a:rPr lang="en-US" altLang="zh-CN" dirty="0"/>
              <a:t>100 m </a:t>
            </a:r>
            <a:r>
              <a:rPr lang="zh-CN" altLang="en-US" dirty="0"/>
              <a:t>高的天线塔：传播距离可增大到 </a:t>
            </a:r>
            <a:r>
              <a:rPr lang="en-US" altLang="zh-CN" dirty="0"/>
              <a:t>100 km</a:t>
            </a:r>
            <a:r>
              <a:rPr lang="zh-CN" altLang="en-US" dirty="0"/>
              <a:t>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无线电微波通信</a:t>
            </a:r>
          </a:p>
        </p:txBody>
      </p:sp>
    </p:spTree>
    <p:extLst>
      <p:ext uri="{BB962C8B-B14F-4D97-AF65-F5344CB8AC3E}">
        <p14:creationId xmlns:p14="http://schemas.microsoft.com/office/powerpoint/2010/main" val="272933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66344" y="963190"/>
            <a:ext cx="8129016" cy="1175399"/>
          </a:xfrm>
        </p:spPr>
        <p:txBody>
          <a:bodyPr/>
          <a:lstStyle/>
          <a:p>
            <a:r>
              <a:rPr lang="zh-CN" altLang="en-US" dirty="0"/>
              <a:t>基站发出的信号可以经过多个障碍物的数次反射，从多条路径、按不同时间等到达接收方。多条路径的信号叠加后一般都会产生很大的失真，这就是所谓的</a:t>
            </a:r>
            <a:r>
              <a:rPr lang="zh-CN" altLang="en-US" dirty="0">
                <a:solidFill>
                  <a:srgbClr val="C00000"/>
                </a:solidFill>
              </a:rPr>
              <a:t>多径效应。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多径效应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957939" y="2281963"/>
            <a:ext cx="4214951" cy="2182627"/>
            <a:chOff x="984066" y="2360343"/>
            <a:chExt cx="4214951" cy="2182627"/>
          </a:xfrm>
        </p:grpSpPr>
        <p:sp>
          <p:nvSpPr>
            <p:cNvPr id="6" name="矩形 5"/>
            <p:cNvSpPr/>
            <p:nvPr/>
          </p:nvSpPr>
          <p:spPr>
            <a:xfrm>
              <a:off x="2680833" y="3074047"/>
              <a:ext cx="375876" cy="69776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</a:p>
          </p:txBody>
        </p:sp>
        <p:grpSp>
          <p:nvGrpSpPr>
            <p:cNvPr id="7" name="Group 479"/>
            <p:cNvGrpSpPr>
              <a:grpSpLocks/>
            </p:cNvGrpSpPr>
            <p:nvPr/>
          </p:nvGrpSpPr>
          <p:grpSpPr bwMode="auto">
            <a:xfrm>
              <a:off x="4640064" y="3596748"/>
              <a:ext cx="316457" cy="621824"/>
              <a:chOff x="4186" y="1736"/>
              <a:chExt cx="246" cy="461"/>
            </a:xfrm>
          </p:grpSpPr>
          <p:pic>
            <p:nvPicPr>
              <p:cNvPr id="8" name="Picture 426" descr="icon-mobile-phone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4258" y="1795"/>
                <a:ext cx="174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9" name="Group 478"/>
              <p:cNvGrpSpPr>
                <a:grpSpLocks/>
              </p:cNvGrpSpPr>
              <p:nvPr/>
            </p:nvGrpSpPr>
            <p:grpSpPr bwMode="auto">
              <a:xfrm>
                <a:off x="4186" y="1736"/>
                <a:ext cx="198" cy="79"/>
                <a:chOff x="4513" y="1707"/>
                <a:chExt cx="198" cy="177"/>
              </a:xfrm>
            </p:grpSpPr>
            <p:sp>
              <p:nvSpPr>
                <p:cNvPr id="10" name="AutoShape 451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46" y="1674"/>
                  <a:ext cx="132" cy="198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AutoShape 452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70" y="1756"/>
                  <a:ext cx="83" cy="132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AutoShape 454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91" y="1830"/>
                  <a:ext cx="42" cy="66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3" name="Group 513"/>
            <p:cNvGrpSpPr>
              <a:grpSpLocks/>
            </p:cNvGrpSpPr>
            <p:nvPr/>
          </p:nvGrpSpPr>
          <p:grpSpPr bwMode="auto">
            <a:xfrm>
              <a:off x="1040814" y="2847704"/>
              <a:ext cx="465822" cy="748733"/>
              <a:chOff x="4608" y="700"/>
              <a:chExt cx="306" cy="553"/>
            </a:xfrm>
          </p:grpSpPr>
          <p:grpSp>
            <p:nvGrpSpPr>
              <p:cNvPr id="14" name="Group 505"/>
              <p:cNvGrpSpPr>
                <a:grpSpLocks/>
              </p:cNvGrpSpPr>
              <p:nvPr/>
            </p:nvGrpSpPr>
            <p:grpSpPr bwMode="auto">
              <a:xfrm>
                <a:off x="4694" y="784"/>
                <a:ext cx="134" cy="469"/>
                <a:chOff x="4740" y="784"/>
                <a:chExt cx="88" cy="692"/>
              </a:xfrm>
            </p:grpSpPr>
            <p:sp>
              <p:nvSpPr>
                <p:cNvPr id="22" name="Line 489"/>
                <p:cNvSpPr>
                  <a:spLocks noChangeShapeType="1"/>
                </p:cNvSpPr>
                <p:nvPr/>
              </p:nvSpPr>
              <p:spPr bwMode="auto">
                <a:xfrm>
                  <a:off x="4771" y="1032"/>
                  <a:ext cx="29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3" name="Group 504"/>
                <p:cNvGrpSpPr>
                  <a:grpSpLocks/>
                </p:cNvGrpSpPr>
                <p:nvPr/>
              </p:nvGrpSpPr>
              <p:grpSpPr bwMode="auto">
                <a:xfrm>
                  <a:off x="4740" y="784"/>
                  <a:ext cx="88" cy="692"/>
                  <a:chOff x="4740" y="784"/>
                  <a:chExt cx="88" cy="692"/>
                </a:xfrm>
              </p:grpSpPr>
              <p:sp>
                <p:nvSpPr>
                  <p:cNvPr id="24" name="Line 4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85" y="793"/>
                    <a:ext cx="1" cy="13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" name="Line 4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40" y="929"/>
                    <a:ext cx="35" cy="54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" name="Line 492"/>
                  <p:cNvSpPr>
                    <a:spLocks noChangeShapeType="1"/>
                  </p:cNvSpPr>
                  <p:nvPr/>
                </p:nvSpPr>
                <p:spPr bwMode="auto">
                  <a:xfrm>
                    <a:off x="4793" y="929"/>
                    <a:ext cx="35" cy="54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" name="Line 493"/>
                  <p:cNvSpPr>
                    <a:spLocks noChangeShapeType="1"/>
                  </p:cNvSpPr>
                  <p:nvPr/>
                </p:nvSpPr>
                <p:spPr bwMode="auto">
                  <a:xfrm>
                    <a:off x="4743" y="1461"/>
                    <a:ext cx="84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" name="Line 494"/>
                  <p:cNvSpPr>
                    <a:spLocks noChangeShapeType="1"/>
                  </p:cNvSpPr>
                  <p:nvPr/>
                </p:nvSpPr>
                <p:spPr bwMode="auto">
                  <a:xfrm>
                    <a:off x="4753" y="1312"/>
                    <a:ext cx="66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" name="Line 495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1314"/>
                    <a:ext cx="73" cy="15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" name="Line 4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1313"/>
                    <a:ext cx="73" cy="149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" name="Line 497"/>
                  <p:cNvSpPr>
                    <a:spLocks noChangeShapeType="1"/>
                  </p:cNvSpPr>
                  <p:nvPr/>
                </p:nvSpPr>
                <p:spPr bwMode="auto">
                  <a:xfrm>
                    <a:off x="4762" y="1167"/>
                    <a:ext cx="46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" name="Line 498"/>
                  <p:cNvSpPr>
                    <a:spLocks noChangeShapeType="1"/>
                  </p:cNvSpPr>
                  <p:nvPr/>
                </p:nvSpPr>
                <p:spPr bwMode="auto">
                  <a:xfrm>
                    <a:off x="4761" y="1166"/>
                    <a:ext cx="54" cy="14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" name="Line 4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0" y="1166"/>
                    <a:ext cx="57" cy="145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" name="Line 500"/>
                  <p:cNvSpPr>
                    <a:spLocks noChangeShapeType="1"/>
                  </p:cNvSpPr>
                  <p:nvPr/>
                </p:nvSpPr>
                <p:spPr bwMode="auto">
                  <a:xfrm>
                    <a:off x="4768" y="1032"/>
                    <a:ext cx="41" cy="13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" name="Line 5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9" y="1031"/>
                    <a:ext cx="39" cy="138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6" name="Line 5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6" y="930"/>
                    <a:ext cx="27" cy="10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" name="Oval 503"/>
                  <p:cNvSpPr>
                    <a:spLocks noChangeArrowheads="1"/>
                  </p:cNvSpPr>
                  <p:nvPr/>
                </p:nvSpPr>
                <p:spPr bwMode="auto">
                  <a:xfrm>
                    <a:off x="4774" y="784"/>
                    <a:ext cx="22" cy="1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5" name="Group 506"/>
              <p:cNvGrpSpPr>
                <a:grpSpLocks/>
              </p:cNvGrpSpPr>
              <p:nvPr/>
            </p:nvGrpSpPr>
            <p:grpSpPr bwMode="auto">
              <a:xfrm>
                <a:off x="4608" y="700"/>
                <a:ext cx="306" cy="90"/>
                <a:chOff x="748" y="2251"/>
                <a:chExt cx="306" cy="90"/>
              </a:xfrm>
            </p:grpSpPr>
            <p:sp>
              <p:nvSpPr>
                <p:cNvPr id="16" name="AutoShape 507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AutoShape 508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AutoShape 509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AutoShape 510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AutoShape 511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AutoShape 512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9" name="矩形 38"/>
            <p:cNvSpPr/>
            <p:nvPr/>
          </p:nvSpPr>
          <p:spPr>
            <a:xfrm>
              <a:off x="2584667" y="2360343"/>
              <a:ext cx="822102" cy="24318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4228870" y="3003449"/>
              <a:ext cx="822102" cy="23781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2331713" y="4190940"/>
              <a:ext cx="822102" cy="23781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</a:p>
          </p:txBody>
        </p:sp>
        <p:cxnSp>
          <p:nvCxnSpPr>
            <p:cNvPr id="42" name="直接箭头连接符 41"/>
            <p:cNvCxnSpPr>
              <a:endCxn id="39" idx="2"/>
            </p:cNvCxnSpPr>
            <p:nvPr/>
          </p:nvCxnSpPr>
          <p:spPr>
            <a:xfrm flipV="1">
              <a:off x="1457923" y="2603528"/>
              <a:ext cx="1537795" cy="39992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9" idx="2"/>
              <a:endCxn id="40" idx="1"/>
            </p:cNvCxnSpPr>
            <p:nvPr/>
          </p:nvCxnSpPr>
          <p:spPr>
            <a:xfrm>
              <a:off x="2995718" y="2603528"/>
              <a:ext cx="1233152" cy="51882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6" idx="3"/>
            </p:cNvCxnSpPr>
            <p:nvPr/>
          </p:nvCxnSpPr>
          <p:spPr>
            <a:xfrm>
              <a:off x="3056709" y="3422929"/>
              <a:ext cx="1583354" cy="47757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1453667" y="3188091"/>
              <a:ext cx="1289097" cy="100284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1" idx="0"/>
            </p:cNvCxnSpPr>
            <p:nvPr/>
          </p:nvCxnSpPr>
          <p:spPr>
            <a:xfrm flipV="1">
              <a:off x="2742764" y="3928517"/>
              <a:ext cx="1940844" cy="26242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0" idx="1"/>
              <a:endCxn id="6" idx="3"/>
            </p:cNvCxnSpPr>
            <p:nvPr/>
          </p:nvCxnSpPr>
          <p:spPr>
            <a:xfrm flipH="1">
              <a:off x="3056709" y="3122356"/>
              <a:ext cx="1172161" cy="30057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64"/>
            <p:cNvSpPr txBox="1"/>
            <p:nvPr/>
          </p:nvSpPr>
          <p:spPr>
            <a:xfrm>
              <a:off x="3869132" y="3402479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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65"/>
            <p:cNvSpPr txBox="1"/>
            <p:nvPr/>
          </p:nvSpPr>
          <p:spPr>
            <a:xfrm>
              <a:off x="3507119" y="3003449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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66"/>
            <p:cNvSpPr txBox="1"/>
            <p:nvPr/>
          </p:nvSpPr>
          <p:spPr>
            <a:xfrm>
              <a:off x="1879932" y="338417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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67"/>
            <p:cNvSpPr txBox="1"/>
            <p:nvPr/>
          </p:nvSpPr>
          <p:spPr>
            <a:xfrm>
              <a:off x="3380642" y="257829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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68"/>
            <p:cNvSpPr txBox="1"/>
            <p:nvPr/>
          </p:nvSpPr>
          <p:spPr>
            <a:xfrm>
              <a:off x="1808386" y="253474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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69"/>
            <p:cNvSpPr txBox="1"/>
            <p:nvPr/>
          </p:nvSpPr>
          <p:spPr>
            <a:xfrm>
              <a:off x="3437447" y="381892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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49"/>
            <p:cNvSpPr txBox="1"/>
            <p:nvPr/>
          </p:nvSpPr>
          <p:spPr>
            <a:xfrm>
              <a:off x="984066" y="3579681"/>
              <a:ext cx="6411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基站</a:t>
              </a:r>
            </a:p>
          </p:txBody>
        </p:sp>
        <p:sp>
          <p:nvSpPr>
            <p:cNvPr id="55" name="TextBox 51"/>
            <p:cNvSpPr txBox="1"/>
            <p:nvPr/>
          </p:nvSpPr>
          <p:spPr>
            <a:xfrm>
              <a:off x="4557294" y="4204416"/>
              <a:ext cx="6417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</a:t>
              </a:r>
            </a:p>
          </p:txBody>
        </p:sp>
        <p:cxnSp>
          <p:nvCxnSpPr>
            <p:cNvPr id="56" name="直接箭头连接符 55"/>
            <p:cNvCxnSpPr>
              <a:endCxn id="6" idx="1"/>
            </p:cNvCxnSpPr>
            <p:nvPr/>
          </p:nvCxnSpPr>
          <p:spPr>
            <a:xfrm>
              <a:off x="1457923" y="3074047"/>
              <a:ext cx="1222910" cy="34888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矩形 88"/>
          <p:cNvSpPr/>
          <p:nvPr/>
        </p:nvSpPr>
        <p:spPr>
          <a:xfrm>
            <a:off x="5412904" y="2670068"/>
            <a:ext cx="287967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信号从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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  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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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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 </a:t>
            </a:r>
          </a:p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两条路径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到达手机。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74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6344" y="975755"/>
            <a:ext cx="4575919" cy="3172691"/>
          </a:xfrm>
        </p:spPr>
        <p:txBody>
          <a:bodyPr/>
          <a:lstStyle/>
          <a:p>
            <a:r>
              <a:rPr lang="zh-CN" altLang="en-US" dirty="0"/>
              <a:t>对于给定的调制方式和数据率，信噪比越大，误码率就越低。</a:t>
            </a:r>
            <a:endParaRPr lang="en-US" altLang="zh-CN" dirty="0"/>
          </a:p>
          <a:p>
            <a:r>
              <a:rPr lang="zh-CN" altLang="en-US" dirty="0"/>
              <a:t>对于同样的信噪比，具有更高数据率的调制技术的误码率也更高。</a:t>
            </a:r>
            <a:endParaRPr lang="en-US" altLang="zh-CN" dirty="0"/>
          </a:p>
          <a:p>
            <a:r>
              <a:rPr lang="zh-CN" altLang="en-US" dirty="0"/>
              <a:t>如果用户在进行通信时不断改变自己的地理位置，就会引起无线信道特性的改变，因而信噪比和误码率都会发生变化。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误码率（即比特错误率）</a:t>
            </a:r>
            <a:r>
              <a:rPr lang="zh-CN" altLang="en-US" dirty="0">
                <a:solidFill>
                  <a:srgbClr val="FFFF00"/>
                </a:solidFill>
              </a:rPr>
              <a:t>不能大于</a:t>
            </a:r>
            <a:r>
              <a:rPr lang="zh-CN" altLang="en-US" dirty="0"/>
              <a:t>可容许的范围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033448" y="1021236"/>
            <a:ext cx="3407630" cy="3273580"/>
            <a:chOff x="5146496" y="1236610"/>
            <a:chExt cx="3407630" cy="3273580"/>
          </a:xfrm>
        </p:grpSpPr>
        <p:pic>
          <p:nvPicPr>
            <p:cNvPr id="4" name="图片 3" descr="SNR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2193" y="1236610"/>
              <a:ext cx="2627064" cy="28618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146496" y="2249685"/>
              <a:ext cx="31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误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码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率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94886" y="4233191"/>
              <a:ext cx="955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信噪比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(dB)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51756" y="4043505"/>
              <a:ext cx="2802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0          10         20         30        40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8" name="TextBox 9"/>
            <p:cNvSpPr txBox="1"/>
            <p:nvPr/>
          </p:nvSpPr>
          <p:spPr>
            <a:xfrm>
              <a:off x="5356284" y="1242732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1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5356284" y="1678962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2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0" name="TextBox 11"/>
            <p:cNvSpPr txBox="1"/>
            <p:nvPr/>
          </p:nvSpPr>
          <p:spPr>
            <a:xfrm>
              <a:off x="5356284" y="2115193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3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>
            <a:xfrm>
              <a:off x="5356284" y="2551424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4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2" name="TextBox 13"/>
            <p:cNvSpPr txBox="1"/>
            <p:nvPr/>
          </p:nvSpPr>
          <p:spPr>
            <a:xfrm>
              <a:off x="5356284" y="2987655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5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3" name="TextBox 14"/>
            <p:cNvSpPr txBox="1"/>
            <p:nvPr/>
          </p:nvSpPr>
          <p:spPr>
            <a:xfrm>
              <a:off x="5356284" y="3423885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6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5356284" y="3860116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7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5" name="TextBox 16"/>
            <p:cNvSpPr txBox="1"/>
            <p:nvPr/>
          </p:nvSpPr>
          <p:spPr>
            <a:xfrm>
              <a:off x="7390552" y="1351789"/>
              <a:ext cx="953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256QAM</a:t>
              </a:r>
            </a:p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 8 </a:t>
              </a:r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Mbit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6" name="TextBox 17"/>
            <p:cNvSpPr txBox="1"/>
            <p:nvPr/>
          </p:nvSpPr>
          <p:spPr>
            <a:xfrm>
              <a:off x="6569877" y="1351789"/>
              <a:ext cx="904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16QAM</a:t>
              </a:r>
            </a:p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4 </a:t>
              </a:r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Mbit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7" name="TextBox 18"/>
            <p:cNvSpPr txBox="1"/>
            <p:nvPr/>
          </p:nvSpPr>
          <p:spPr>
            <a:xfrm>
              <a:off x="6085260" y="1788020"/>
              <a:ext cx="904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BPSK</a:t>
              </a:r>
            </a:p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 </a:t>
              </a:r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Mbit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190655" y="4245807"/>
            <a:ext cx="29881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zh-CN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理想无线信道的误码率与信噪比、调制方式、数据率的关系</a:t>
            </a:r>
            <a:endParaRPr kumimoji="1" lang="zh-CN" altLang="en-US" sz="16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76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700" dirty="0">
                <a:ea typeface="宋体" panose="02010600030101010101" pitchFamily="2" charset="-122"/>
              </a:rPr>
              <a:t>                   </a:t>
            </a:r>
            <a:br>
              <a:rPr lang="en-US" altLang="zh-CN" sz="2700" dirty="0">
                <a:ea typeface="宋体" panose="02010600030101010101" pitchFamily="2" charset="-122"/>
              </a:rPr>
            </a:br>
            <a:r>
              <a:rPr lang="en-US" altLang="zh-CN" sz="2700" dirty="0">
                <a:ea typeface="宋体" panose="02010600030101010101" pitchFamily="2" charset="-122"/>
              </a:rPr>
              <a:t>                                 RS-232</a:t>
            </a:r>
            <a:endParaRPr lang="zh-CN" altLang="en-US" sz="2700" dirty="0">
              <a:ea typeface="宋体" panose="02010600030101010101" pitchFamily="2" charset="-122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772510" y="928688"/>
            <a:ext cx="7740869" cy="3642122"/>
          </a:xfrm>
        </p:spPr>
        <p:txBody>
          <a:bodyPr/>
          <a:lstStyle/>
          <a:p>
            <a:pPr eaLnBrk="1" hangingPunct="1"/>
            <a:r>
              <a:rPr lang="en-US" altLang="zh-CN" sz="1800" b="1" dirty="0">
                <a:ea typeface="宋体" panose="02010600030101010101" pitchFamily="2" charset="-122"/>
              </a:rPr>
              <a:t>RS-232</a:t>
            </a:r>
            <a:r>
              <a:rPr lang="en-US" altLang="zh-CN" sz="1800" dirty="0">
                <a:ea typeface="宋体" panose="02010600030101010101" pitchFamily="2" charset="-122"/>
              </a:rPr>
              <a:t> (Recommended Standard 232) is the traditional name for a series of standards for serial binary single-ended data and control signals connecting between a </a:t>
            </a:r>
            <a:r>
              <a:rPr lang="en-US" altLang="zh-CN" sz="1800" i="1" dirty="0">
                <a:ea typeface="宋体" panose="02010600030101010101" pitchFamily="2" charset="-122"/>
              </a:rPr>
              <a:t>DTE</a:t>
            </a:r>
            <a:r>
              <a:rPr lang="en-US" altLang="zh-CN" sz="1800" dirty="0">
                <a:ea typeface="宋体" panose="02010600030101010101" pitchFamily="2" charset="-122"/>
              </a:rPr>
              <a:t> (Data Terminal Equipment) and a </a:t>
            </a:r>
            <a:r>
              <a:rPr lang="en-US" altLang="zh-CN" sz="1800" i="1" dirty="0">
                <a:ea typeface="宋体" panose="02010600030101010101" pitchFamily="2" charset="-122"/>
              </a:rPr>
              <a:t>DCE</a:t>
            </a:r>
            <a:r>
              <a:rPr lang="en-US" altLang="zh-CN" sz="1800" dirty="0">
                <a:ea typeface="宋体" panose="02010600030101010101" pitchFamily="2" charset="-122"/>
              </a:rPr>
              <a:t> (Data Communications Equipment). It is commonly used in computer serial ports.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grpSp>
        <p:nvGrpSpPr>
          <p:cNvPr id="14340" name="组合 19"/>
          <p:cNvGrpSpPr>
            <a:grpSpLocks/>
          </p:cNvGrpSpPr>
          <p:nvPr/>
        </p:nvGrpSpPr>
        <p:grpSpPr bwMode="auto">
          <a:xfrm>
            <a:off x="2521744" y="2419350"/>
            <a:ext cx="4307681" cy="2538413"/>
            <a:chOff x="1838324" y="3073717"/>
            <a:chExt cx="5743575" cy="3384233"/>
          </a:xfrm>
        </p:grpSpPr>
        <p:pic>
          <p:nvPicPr>
            <p:cNvPr id="14341" name="il_fi" descr="http://www-scm.tees.ac.uk/users/u0000408/Async/Image144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324" y="3073717"/>
              <a:ext cx="5743575" cy="1993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2" name="图片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185" y="4838700"/>
              <a:ext cx="4581525" cy="161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343" name="曲线连接符 10"/>
            <p:cNvCxnSpPr>
              <a:cxnSpLocks noChangeShapeType="1"/>
            </p:cNvCxnSpPr>
            <p:nvPr/>
          </p:nvCxnSpPr>
          <p:spPr bwMode="auto">
            <a:xfrm>
              <a:off x="2209800" y="4724400"/>
              <a:ext cx="2724147" cy="828675"/>
            </a:xfrm>
            <a:prstGeom prst="curvedConnector3">
              <a:avLst>
                <a:gd name="adj1" fmla="val 98602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199713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微波接力：</a:t>
            </a:r>
            <a:r>
              <a:rPr lang="zh-CN" altLang="en-US" dirty="0"/>
              <a:t>中继站把前一站送来的信号</a:t>
            </a:r>
            <a:r>
              <a:rPr lang="zh-CN" altLang="en-US" dirty="0">
                <a:solidFill>
                  <a:srgbClr val="0000FF"/>
                </a:solidFill>
              </a:rPr>
              <a:t>放大后再发送</a:t>
            </a:r>
            <a:r>
              <a:rPr lang="zh-CN" altLang="en-US" dirty="0"/>
              <a:t>到下一站。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远距离微波通信：</a:t>
            </a:r>
            <a:r>
              <a:rPr lang="zh-CN" altLang="en-US" dirty="0">
                <a:solidFill>
                  <a:srgbClr val="FFFF00"/>
                </a:solidFill>
              </a:rPr>
              <a:t>微波接力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061483" y="1621737"/>
            <a:ext cx="3538165" cy="2629265"/>
            <a:chOff x="885792" y="2664822"/>
            <a:chExt cx="3538165" cy="2629265"/>
          </a:xfrm>
        </p:grpSpPr>
        <p:sp>
          <p:nvSpPr>
            <p:cNvPr id="7" name="弦形 6"/>
            <p:cNvSpPr/>
            <p:nvPr/>
          </p:nvSpPr>
          <p:spPr>
            <a:xfrm rot="5400000">
              <a:off x="1677465" y="2591139"/>
              <a:ext cx="1942936" cy="3462959"/>
            </a:xfrm>
            <a:prstGeom prst="chord">
              <a:avLst>
                <a:gd name="adj1" fmla="val 5820239"/>
                <a:gd name="adj2" fmla="val 15782700"/>
              </a:avLst>
            </a:prstGeom>
            <a:gradFill flip="none" rotWithShape="1">
              <a:gsLst>
                <a:gs pos="0">
                  <a:srgbClr val="800000">
                    <a:tint val="66000"/>
                    <a:satMod val="160000"/>
                  </a:srgbClr>
                </a:gs>
                <a:gs pos="50000">
                  <a:srgbClr val="800000">
                    <a:tint val="44500"/>
                    <a:satMod val="160000"/>
                  </a:srgbClr>
                </a:gs>
                <a:gs pos="100000">
                  <a:srgbClr val="80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85792" y="2664822"/>
              <a:ext cx="3538165" cy="1229629"/>
              <a:chOff x="885792" y="2664822"/>
              <a:chExt cx="3538165" cy="1229629"/>
            </a:xfrm>
          </p:grpSpPr>
          <p:pic>
            <p:nvPicPr>
              <p:cNvPr id="13" name="Picture 216" descr="天线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2031" y="26648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16" descr="天线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79116">
                <a:off x="3923687" y="3086304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16" descr="天线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450255">
                <a:off x="885792" y="30863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左右箭头 15"/>
              <p:cNvSpPr/>
              <p:nvPr/>
            </p:nvSpPr>
            <p:spPr>
              <a:xfrm rot="20456633">
                <a:off x="1253159" y="302542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左右箭头 16"/>
              <p:cNvSpPr/>
              <p:nvPr/>
            </p:nvSpPr>
            <p:spPr>
              <a:xfrm rot="1138772">
                <a:off x="2859359" y="302610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723894" y="1454818"/>
            <a:ext cx="1697398" cy="2230851"/>
            <a:chOff x="5887738" y="1735588"/>
            <a:chExt cx="1983662" cy="2665435"/>
          </a:xfrm>
        </p:grpSpPr>
        <p:graphicFrame>
          <p:nvGraphicFramePr>
            <p:cNvPr id="1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0750755"/>
                </p:ext>
              </p:extLst>
            </p:nvPr>
          </p:nvGraphicFramePr>
          <p:xfrm>
            <a:off x="6189213" y="3203537"/>
            <a:ext cx="1265096" cy="1197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绘图" r:id="rId3" imgW="294485" imgH="2535960" progId="">
                    <p:embed/>
                  </p:oleObj>
                </mc:Choice>
                <mc:Fallback>
                  <p:oleObj name="绘图" r:id="rId3" imgW="294485" imgH="2535960" progId="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9213" y="3203537"/>
                          <a:ext cx="1265096" cy="11974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0150946">
              <a:off x="6357744" y="1735588"/>
              <a:ext cx="1072989" cy="816935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925508">
              <a:off x="7353857" y="3299803"/>
              <a:ext cx="445053" cy="590032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9443868" flipH="1">
              <a:off x="5887738" y="3254126"/>
              <a:ext cx="445053" cy="590032"/>
            </a:xfrm>
            <a:prstGeom prst="rect">
              <a:avLst/>
            </a:prstGeom>
          </p:spPr>
        </p:pic>
        <p:cxnSp>
          <p:nvCxnSpPr>
            <p:cNvPr id="23" name="直接连接符 22"/>
            <p:cNvCxnSpPr/>
            <p:nvPr/>
          </p:nvCxnSpPr>
          <p:spPr>
            <a:xfrm flipH="1">
              <a:off x="6237581" y="2325189"/>
              <a:ext cx="556714" cy="9900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928360" y="2325189"/>
              <a:ext cx="578914" cy="9900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1284427" y="3192526"/>
            <a:ext cx="32108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100 m 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高的天线塔可使传播距离增大到 </a:t>
            </a:r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100 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公里</a:t>
            </a:r>
          </a:p>
        </p:txBody>
      </p:sp>
      <p:sp>
        <p:nvSpPr>
          <p:cNvPr id="32" name="矩形 31"/>
          <p:cNvSpPr/>
          <p:nvPr/>
        </p:nvSpPr>
        <p:spPr>
          <a:xfrm>
            <a:off x="5127435" y="3776585"/>
            <a:ext cx="30789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同步地球卫星通信覆盖区的跨度达 </a:t>
            </a:r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18000 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多公里</a:t>
            </a:r>
          </a:p>
        </p:txBody>
      </p:sp>
      <p:sp>
        <p:nvSpPr>
          <p:cNvPr id="33" name="矩形 32"/>
          <p:cNvSpPr/>
          <p:nvPr/>
        </p:nvSpPr>
        <p:spPr>
          <a:xfrm>
            <a:off x="7064393" y="1715564"/>
            <a:ext cx="1023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卫星作为中继器</a:t>
            </a:r>
          </a:p>
        </p:txBody>
      </p:sp>
    </p:spTree>
    <p:extLst>
      <p:ext uri="{BB962C8B-B14F-4D97-AF65-F5344CB8AC3E}">
        <p14:creationId xmlns:p14="http://schemas.microsoft.com/office/powerpoint/2010/main" val="253779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srgbClr val="0000FF"/>
                </a:solidFill>
              </a:rPr>
              <a:t>主要</a:t>
            </a:r>
            <a:r>
              <a:rPr lang="zh-CN" altLang="en-US" dirty="0">
                <a:solidFill>
                  <a:srgbClr val="C00000"/>
                </a:solidFill>
              </a:rPr>
              <a:t>特点：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微波波段频率很高，频段范围很宽，其通信信道的容量很大。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工业干扰和天电干扰对微波通信的危害小，微波传输质量较高。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与相同容量和长度的电缆载波通信比较，微波接力通信建设投资少，见效快，易于实施。</a:t>
            </a:r>
            <a:endParaRPr lang="en-US" altLang="zh-CN" dirty="0"/>
          </a:p>
          <a:p>
            <a:pPr>
              <a:lnSpc>
                <a:spcPts val="2600"/>
              </a:lnSpc>
            </a:pPr>
            <a:r>
              <a:rPr lang="zh-CN" altLang="en-US" dirty="0">
                <a:solidFill>
                  <a:srgbClr val="0000FF"/>
                </a:solidFill>
              </a:rPr>
              <a:t>主要缺点：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相邻站之间必须直视（常称为视距 </a:t>
            </a:r>
            <a:r>
              <a:rPr lang="en-US" altLang="zh-CN" dirty="0"/>
              <a:t>LOS (Line Of Sight)</a:t>
            </a:r>
            <a:r>
              <a:rPr lang="zh-CN" altLang="en-US" dirty="0"/>
              <a:t>），不能有障碍物，存在多径效应。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有时会受到恶劣气候的影响。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与电缆通信系统比较，微波通信的隐蔽性和保密性较差。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(4) </a:t>
            </a:r>
            <a:r>
              <a:rPr lang="zh-CN" altLang="en-US" dirty="0"/>
              <a:t>对大量中继站的使用和维护要耗费较多的人力和物力。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远距离微波通信：</a:t>
            </a:r>
            <a:r>
              <a:rPr lang="zh-CN" altLang="en-US" dirty="0">
                <a:solidFill>
                  <a:srgbClr val="FFFF00"/>
                </a:solidFill>
              </a:rPr>
              <a:t>微波接力</a:t>
            </a:r>
          </a:p>
        </p:txBody>
      </p:sp>
    </p:spTree>
    <p:extLst>
      <p:ext uri="{BB962C8B-B14F-4D97-AF65-F5344CB8AC3E}">
        <p14:creationId xmlns:p14="http://schemas.microsoft.com/office/powerpoint/2010/main" val="319001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卫星通信</a:t>
            </a:r>
          </a:p>
        </p:txBody>
      </p:sp>
      <p:sp>
        <p:nvSpPr>
          <p:cNvPr id="48" name="矩形 47"/>
          <p:cNvSpPr/>
          <p:nvPr/>
        </p:nvSpPr>
        <p:spPr>
          <a:xfrm>
            <a:off x="663729" y="971991"/>
            <a:ext cx="4426862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通信容量大，通信距离远，通信比较稳定，通信费用与通信距离无关。</a:t>
            </a:r>
          </a:p>
        </p:txBody>
      </p:sp>
      <p:sp>
        <p:nvSpPr>
          <p:cNvPr id="49" name="矩形 48"/>
          <p:cNvSpPr/>
          <p:nvPr/>
        </p:nvSpPr>
        <p:spPr>
          <a:xfrm>
            <a:off x="663728" y="1808855"/>
            <a:ext cx="4757639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传播时延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较大：在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250~300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之间。</a:t>
            </a:r>
          </a:p>
        </p:txBody>
      </p:sp>
      <p:sp>
        <p:nvSpPr>
          <p:cNvPr id="50" name="矩形 49"/>
          <p:cNvSpPr/>
          <p:nvPr/>
        </p:nvSpPr>
        <p:spPr>
          <a:xfrm>
            <a:off x="707019" y="2264631"/>
            <a:ext cx="4723432" cy="1140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请注意：“卫星信道的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传播时延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较大”并不等于“用卫星信道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传送数据的时延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较大”。</a:t>
            </a:r>
          </a:p>
        </p:txBody>
      </p:sp>
      <p:sp>
        <p:nvSpPr>
          <p:cNvPr id="51" name="矩形 50"/>
          <p:cNvSpPr/>
          <p:nvPr/>
        </p:nvSpPr>
        <p:spPr>
          <a:xfrm>
            <a:off x="663728" y="3584981"/>
            <a:ext cx="4572000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保密性相对较差。造价较高。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5505442" y="1168997"/>
            <a:ext cx="3288302" cy="2532146"/>
            <a:chOff x="5500067" y="1113556"/>
            <a:chExt cx="3581787" cy="2744339"/>
          </a:xfrm>
        </p:grpSpPr>
        <p:grpSp>
          <p:nvGrpSpPr>
            <p:cNvPr id="46" name="组合 45"/>
            <p:cNvGrpSpPr/>
            <p:nvPr/>
          </p:nvGrpSpPr>
          <p:grpSpPr>
            <a:xfrm>
              <a:off x="5500067" y="1289262"/>
              <a:ext cx="3581787" cy="2568633"/>
              <a:chOff x="5845150" y="1523458"/>
              <a:chExt cx="3286773" cy="2284898"/>
            </a:xfrm>
          </p:grpSpPr>
          <p:graphicFrame>
            <p:nvGraphicFramePr>
              <p:cNvPr id="5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80706143"/>
                  </p:ext>
                </p:extLst>
              </p:nvPr>
            </p:nvGraphicFramePr>
            <p:xfrm>
              <a:off x="6897189" y="2534385"/>
              <a:ext cx="628758" cy="582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绘图" r:id="rId2" imgW="294485" imgH="2535960" progId="">
                      <p:embed/>
                    </p:oleObj>
                  </mc:Choice>
                  <mc:Fallback>
                    <p:oleObj name="绘图" r:id="rId2" imgW="294485" imgH="2535960" progId="">
                      <p:embed/>
                      <p:pic>
                        <p:nvPicPr>
                          <p:cNvPr id="0" name="Picture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97189" y="2534385"/>
                            <a:ext cx="628758" cy="5821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150946">
                <a:off x="6752495" y="1523458"/>
                <a:ext cx="918145" cy="683738"/>
              </a:xfrm>
              <a:prstGeom prst="rect">
                <a:avLst/>
              </a:prstGeom>
            </p:spPr>
          </p:pic>
          <p:cxnSp>
            <p:nvCxnSpPr>
              <p:cNvPr id="9" name="直接连接符 8"/>
              <p:cNvCxnSpPr>
                <a:endCxn id="5" idx="1"/>
              </p:cNvCxnSpPr>
              <p:nvPr/>
            </p:nvCxnSpPr>
            <p:spPr>
              <a:xfrm flipH="1">
                <a:off x="6897189" y="2003669"/>
                <a:ext cx="265543" cy="82177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endCxn id="5" idx="3"/>
              </p:cNvCxnSpPr>
              <p:nvPr/>
            </p:nvCxnSpPr>
            <p:spPr>
              <a:xfrm>
                <a:off x="7211567" y="2003669"/>
                <a:ext cx="314380" cy="82177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6170623">
                <a:off x="7797191" y="3007415"/>
                <a:ext cx="918145" cy="683738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1909173">
                <a:off x="5845150" y="3007416"/>
                <a:ext cx="918145" cy="683738"/>
              </a:xfrm>
              <a:prstGeom prst="rect">
                <a:avLst/>
              </a:prstGeom>
            </p:spPr>
          </p:pic>
          <p:cxnSp>
            <p:nvCxnSpPr>
              <p:cNvPr id="20" name="直接连接符 19"/>
              <p:cNvCxnSpPr/>
              <p:nvPr/>
            </p:nvCxnSpPr>
            <p:spPr>
              <a:xfrm flipV="1">
                <a:off x="6419555" y="2597083"/>
                <a:ext cx="580918" cy="65976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V="1">
                <a:off x="6425005" y="3116512"/>
                <a:ext cx="918261" cy="17776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 flipV="1">
                <a:off x="7085841" y="3116511"/>
                <a:ext cx="1049784" cy="17776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 flipV="1">
                <a:off x="7392450" y="2612554"/>
                <a:ext cx="743175" cy="6442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7764037" y="1865327"/>
                <a:ext cx="3715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7764037" y="2612554"/>
                <a:ext cx="3715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>
                <a:off x="7882166" y="1865327"/>
                <a:ext cx="0" cy="747227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7849796" y="2082587"/>
                <a:ext cx="1282127" cy="296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万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 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千公里</a:t>
                </a:r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6494866" y="1113556"/>
              <a:ext cx="983388" cy="3488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同步卫星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4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700" dirty="0">
                <a:ea typeface="宋体" panose="02010600030101010101" pitchFamily="2" charset="-122"/>
              </a:rPr>
              <a:t>卫星类型</a:t>
            </a:r>
            <a:endParaRPr lang="en-US" altLang="zh-CN" sz="2700" dirty="0">
              <a:ea typeface="宋体" panose="02010600030101010101" pitchFamily="2" charset="-122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464821" y="1015604"/>
            <a:ext cx="7206378" cy="3449240"/>
          </a:xfrm>
        </p:spPr>
        <p:txBody>
          <a:bodyPr/>
          <a:lstStyle/>
          <a:p>
            <a:pPr lvl="1" eaLnBrk="1" hangingPunct="1"/>
            <a:r>
              <a:rPr lang="zh-CN" altLang="en-US" sz="2000" dirty="0">
                <a:ea typeface="宋体" panose="02010600030101010101" pitchFamily="2" charset="-122"/>
              </a:rPr>
              <a:t>地球同步卫星</a:t>
            </a:r>
            <a:r>
              <a:rPr lang="en-US" altLang="zh-CN" sz="2000" dirty="0">
                <a:ea typeface="宋体" panose="02010600030101010101" pitchFamily="2" charset="-122"/>
              </a:rPr>
              <a:t> (GEO), </a:t>
            </a:r>
            <a:r>
              <a:rPr lang="zh-CN" altLang="en-US" sz="2000" dirty="0">
                <a:ea typeface="宋体" panose="02010600030101010101" pitchFamily="2" charset="-122"/>
              </a:rPr>
              <a:t>中轨道卫星</a:t>
            </a:r>
            <a:r>
              <a:rPr lang="en-US" altLang="zh-CN" sz="2000" dirty="0">
                <a:ea typeface="宋体" panose="02010600030101010101" pitchFamily="2" charset="-122"/>
              </a:rPr>
              <a:t>(MEO), </a:t>
            </a:r>
            <a:r>
              <a:rPr lang="zh-CN" altLang="en-US" sz="2000" dirty="0">
                <a:ea typeface="宋体" panose="02010600030101010101" pitchFamily="2" charset="-122"/>
              </a:rPr>
              <a:t>低轨道卫星</a:t>
            </a:r>
            <a:r>
              <a:rPr lang="en-US" altLang="zh-CN" sz="2000" dirty="0">
                <a:ea typeface="宋体" panose="02010600030101010101" pitchFamily="2" charset="-122"/>
              </a:rPr>
              <a:t>(LEO)</a:t>
            </a:r>
          </a:p>
        </p:txBody>
      </p:sp>
      <p:grpSp>
        <p:nvGrpSpPr>
          <p:cNvPr id="113668" name="Group 12"/>
          <p:cNvGrpSpPr>
            <a:grpSpLocks/>
          </p:cNvGrpSpPr>
          <p:nvPr/>
        </p:nvGrpSpPr>
        <p:grpSpPr bwMode="auto">
          <a:xfrm>
            <a:off x="1516380" y="1455420"/>
            <a:ext cx="5227320" cy="3088005"/>
            <a:chOff x="1657350" y="2590800"/>
            <a:chExt cx="5943600" cy="3267075"/>
          </a:xfrm>
        </p:grpSpPr>
        <p:pic>
          <p:nvPicPr>
            <p:cNvPr id="11366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7350" y="2590800"/>
              <a:ext cx="5810250" cy="326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70" name="TextBox 11"/>
            <p:cNvSpPr txBox="1">
              <a:spLocks noChangeArrowheads="1"/>
            </p:cNvSpPr>
            <p:nvPr/>
          </p:nvSpPr>
          <p:spPr bwMode="auto">
            <a:xfrm>
              <a:off x="6153150" y="2619375"/>
              <a:ext cx="1447800" cy="492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Sats needed for global coverage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3741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卫星通信</a:t>
            </a:r>
          </a:p>
        </p:txBody>
      </p:sp>
      <p:sp>
        <p:nvSpPr>
          <p:cNvPr id="48" name="矩形 47"/>
          <p:cNvSpPr/>
          <p:nvPr/>
        </p:nvSpPr>
        <p:spPr>
          <a:xfrm>
            <a:off x="1033689" y="3629618"/>
            <a:ext cx="7073992" cy="9936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低轨道卫星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通信系统（卫星高度在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公里以下）已开始使用。目前，大功率、大容量、低轨道宽带卫星已开始在空间部署，并构成了空间高速链路。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33688" y="1100764"/>
            <a:ext cx="3338316" cy="2598526"/>
            <a:chOff x="5221598" y="1330787"/>
            <a:chExt cx="3338316" cy="2598526"/>
          </a:xfrm>
        </p:grpSpPr>
        <p:pic>
          <p:nvPicPr>
            <p:cNvPr id="10246" name="Picture 6" descr="https://www.nextbigcoins.io/wp-content/uploads/2018/04/starlinkspacex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598" y="1330787"/>
              <a:ext cx="3338316" cy="196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5308834" y="3221427"/>
              <a:ext cx="316384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SpaceX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 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2015 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 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月提出了“星链”（</a:t>
              </a: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Starlink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）计划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524328" y="1100764"/>
            <a:ext cx="2391764" cy="2410856"/>
            <a:chOff x="2667917" y="1330786"/>
            <a:chExt cx="2391764" cy="2410856"/>
          </a:xfrm>
        </p:grpSpPr>
        <p:pic>
          <p:nvPicPr>
            <p:cNvPr id="10248" name="Picture 8" descr="See the source imag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19" b="16262"/>
            <a:stretch/>
          </p:blipFill>
          <p:spPr bwMode="auto">
            <a:xfrm>
              <a:off x="2667917" y="1330786"/>
              <a:ext cx="2391764" cy="196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2745544" y="3290236"/>
              <a:ext cx="2236510" cy="451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鸿雁卫星星座通信系统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88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556963" y="2177144"/>
            <a:ext cx="8048776" cy="215972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8"/>
          <p:cNvSpPr>
            <a:spLocks noChangeArrowheads="1"/>
          </p:cNvSpPr>
          <p:nvPr/>
        </p:nvSpPr>
        <p:spPr bwMode="auto">
          <a:xfrm>
            <a:off x="556963" y="977770"/>
            <a:ext cx="8048776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无线局域网：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无线信道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的计算机局域网。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无线电频段：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通常必须得到无线电频谱管理机构的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许可证。</a:t>
            </a:r>
            <a:endParaRPr lang="en-US" altLang="zh-CN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ISM 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频段：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可以自由使用。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638076" y="2306162"/>
            <a:ext cx="5822428" cy="1851823"/>
            <a:chOff x="1619788" y="2215097"/>
            <a:chExt cx="5822428" cy="1851823"/>
          </a:xfrm>
        </p:grpSpPr>
        <p:grpSp>
          <p:nvGrpSpPr>
            <p:cNvPr id="8" name="组合 7"/>
            <p:cNvGrpSpPr/>
            <p:nvPr/>
          </p:nvGrpSpPr>
          <p:grpSpPr>
            <a:xfrm>
              <a:off x="1619788" y="2215097"/>
              <a:ext cx="5822428" cy="1851823"/>
              <a:chOff x="507339" y="3213083"/>
              <a:chExt cx="9327781" cy="2966700"/>
            </a:xfrm>
          </p:grpSpPr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507339" y="3213083"/>
                <a:ext cx="9054171" cy="734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26                      83.5                                    125</a:t>
                </a:r>
              </a:p>
              <a:p>
                <a:pPr algn="l">
                  <a:lnSpc>
                    <a:spcPct val="85000"/>
                  </a:lnSpc>
                </a:pPr>
                <a:r>
                  <a:rPr lang="zh-CN" altLang="en-US" sz="1400" b="1" dirty="0">
                    <a:latin typeface="微软雅黑" pitchFamily="34" charset="-122"/>
                    <a:ea typeface="微软雅黑" pitchFamily="34" charset="-122"/>
                  </a:rPr>
                  <a:t>频带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   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   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endPara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507339" y="5445107"/>
                <a:ext cx="9327781" cy="734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zh-CN" altLang="en-US" sz="1400" b="1" dirty="0">
                    <a:latin typeface="微软雅黑" pitchFamily="34" charset="-122"/>
                    <a:ea typeface="微软雅黑" pitchFamily="34" charset="-122"/>
                  </a:rPr>
                  <a:t>频率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902    928       2.4            2.4835          5.725               5.850</a:t>
                </a:r>
              </a:p>
              <a:p>
                <a:pPr algn="l">
                  <a:lnSpc>
                    <a:spcPct val="85000"/>
                  </a:lnSpc>
                </a:pP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MHz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GHz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endPara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1396471" y="4062395"/>
                <a:ext cx="8014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1396471" y="5356207"/>
                <a:ext cx="8014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792023" y="4062395"/>
                <a:ext cx="693077" cy="1293812"/>
              </a:xfrm>
              <a:prstGeom prst="rect">
                <a:avLst/>
              </a:prstGeom>
              <a:solidFill>
                <a:srgbClr val="99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3769783" y="4062395"/>
                <a:ext cx="1485900" cy="129381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7035669" y="4062395"/>
                <a:ext cx="2079228" cy="1293812"/>
              </a:xfrm>
              <a:prstGeom prst="rect">
                <a:avLst/>
              </a:prstGeom>
              <a:solidFill>
                <a:srgbClr val="FF00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1792023" y="3933807"/>
                <a:ext cx="6930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>
                <a:off x="3769783" y="3933807"/>
                <a:ext cx="14859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7035669" y="3933807"/>
                <a:ext cx="20792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088814" y="3279209"/>
              <a:ext cx="415498" cy="369332"/>
              <a:chOff x="3088814" y="3270065"/>
              <a:chExt cx="415498" cy="36933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088814" y="2499742"/>
              <a:ext cx="415498" cy="369332"/>
              <a:chOff x="3088814" y="3270065"/>
              <a:chExt cx="415498" cy="369332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959472" y="3279209"/>
              <a:ext cx="415498" cy="369332"/>
              <a:chOff x="3088814" y="3270065"/>
              <a:chExt cx="415498" cy="36933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959472" y="2499742"/>
              <a:ext cx="415498" cy="369332"/>
              <a:chOff x="3088814" y="3270065"/>
              <a:chExt cx="415498" cy="36933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</p:grpSp>
      <p:sp>
        <p:nvSpPr>
          <p:cNvPr id="19" name="文本占位符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 无线局域网使用的 </a:t>
            </a:r>
            <a:r>
              <a:rPr lang="en-US" altLang="zh-CN" dirty="0"/>
              <a:t>ISM </a:t>
            </a:r>
            <a:r>
              <a:rPr lang="zh-CN" altLang="en-US" dirty="0"/>
              <a:t>频段</a:t>
            </a:r>
          </a:p>
        </p:txBody>
      </p:sp>
    </p:spTree>
    <p:extLst>
      <p:ext uri="{BB962C8B-B14F-4D97-AF65-F5344CB8AC3E}">
        <p14:creationId xmlns:p14="http://schemas.microsoft.com/office/powerpoint/2010/main" val="373473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629135" y="2589381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629135" y="1388221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629135" y="1994646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37198" y="1316783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00573" y="1134221"/>
            <a:ext cx="56161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2.4.1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频分复用、时分复用和统计时分复用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2.4.2             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波分复用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2.4.3             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码分复用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639730" y="1388221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48619" y="1483153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信道复用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18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2.4.1  </a:t>
            </a:r>
            <a:r>
              <a:rPr lang="zh-CN" altLang="en-US" dirty="0"/>
              <a:t>频分复用、时分复用和统计时分复用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复用</a:t>
            </a:r>
            <a:r>
              <a:rPr lang="zh-CN" altLang="en-US" dirty="0"/>
              <a:t> </a:t>
            </a:r>
            <a:r>
              <a:rPr lang="en-US" altLang="zh-CN" dirty="0"/>
              <a:t>(multiplexing) </a:t>
            </a:r>
            <a:r>
              <a:rPr lang="zh-CN" altLang="en-US" dirty="0"/>
              <a:t>：允许用户使用一个共享信道进行通信。</a:t>
            </a: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9446" y="1515868"/>
            <a:ext cx="6522720" cy="290808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998524" y="1565660"/>
            <a:ext cx="5168206" cy="1317176"/>
            <a:chOff x="1442906" y="2204864"/>
            <a:chExt cx="7099300" cy="1809336"/>
          </a:xfrm>
        </p:grpSpPr>
        <p:sp>
          <p:nvSpPr>
            <p:cNvPr id="7" name="Line 39"/>
            <p:cNvSpPr>
              <a:spLocks noChangeShapeType="1"/>
            </p:cNvSpPr>
            <p:nvPr/>
          </p:nvSpPr>
          <p:spPr bwMode="auto">
            <a:xfrm>
              <a:off x="1840178" y="2546177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40"/>
            <p:cNvSpPr>
              <a:spLocks noChangeShapeType="1"/>
            </p:cNvSpPr>
            <p:nvPr/>
          </p:nvSpPr>
          <p:spPr bwMode="auto">
            <a:xfrm>
              <a:off x="1840178" y="3039889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41"/>
            <p:cNvSpPr>
              <a:spLocks noChangeShapeType="1"/>
            </p:cNvSpPr>
            <p:nvPr/>
          </p:nvSpPr>
          <p:spPr bwMode="auto">
            <a:xfrm>
              <a:off x="1840178" y="3533602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Oval 42"/>
            <p:cNvSpPr>
              <a:spLocks noChangeArrowheads="1"/>
            </p:cNvSpPr>
            <p:nvPr/>
          </p:nvSpPr>
          <p:spPr bwMode="auto">
            <a:xfrm>
              <a:off x="1442906" y="2357265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1" name="Oval 43"/>
            <p:cNvSpPr>
              <a:spLocks noChangeArrowheads="1"/>
            </p:cNvSpPr>
            <p:nvPr/>
          </p:nvSpPr>
          <p:spPr bwMode="auto">
            <a:xfrm>
              <a:off x="8144934" y="2357265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2" name="Oval 44"/>
            <p:cNvSpPr>
              <a:spLocks noChangeArrowheads="1"/>
            </p:cNvSpPr>
            <p:nvPr/>
          </p:nvSpPr>
          <p:spPr bwMode="auto">
            <a:xfrm>
              <a:off x="1442906" y="285097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3" name="Oval 45"/>
            <p:cNvSpPr>
              <a:spLocks noChangeArrowheads="1"/>
            </p:cNvSpPr>
            <p:nvPr/>
          </p:nvSpPr>
          <p:spPr bwMode="auto">
            <a:xfrm>
              <a:off x="8144934" y="285097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4" name="Oval 46"/>
            <p:cNvSpPr>
              <a:spLocks noChangeArrowheads="1"/>
            </p:cNvSpPr>
            <p:nvPr/>
          </p:nvSpPr>
          <p:spPr bwMode="auto">
            <a:xfrm>
              <a:off x="1442906" y="3344689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5" name="Oval 47"/>
            <p:cNvSpPr>
              <a:spLocks noChangeArrowheads="1"/>
            </p:cNvSpPr>
            <p:nvPr/>
          </p:nvSpPr>
          <p:spPr bwMode="auto">
            <a:xfrm>
              <a:off x="8144934" y="3344689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6" name="Text Box 60"/>
            <p:cNvSpPr txBox="1">
              <a:spLocks noChangeArrowheads="1"/>
            </p:cNvSpPr>
            <p:nvPr/>
          </p:nvSpPr>
          <p:spPr bwMode="auto">
            <a:xfrm>
              <a:off x="3766221" y="3591424"/>
              <a:ext cx="2389571" cy="422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(a)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使用单独的信道</a:t>
              </a:r>
            </a:p>
          </p:txBody>
        </p:sp>
        <p:sp>
          <p:nvSpPr>
            <p:cNvPr id="17" name="Line 64"/>
            <p:cNvSpPr>
              <a:spLocks noChangeShapeType="1"/>
            </p:cNvSpPr>
            <p:nvPr/>
          </p:nvSpPr>
          <p:spPr bwMode="auto">
            <a:xfrm>
              <a:off x="3676915" y="2431877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65"/>
            <p:cNvSpPr>
              <a:spLocks noChangeShapeType="1"/>
            </p:cNvSpPr>
            <p:nvPr/>
          </p:nvSpPr>
          <p:spPr bwMode="auto">
            <a:xfrm>
              <a:off x="3676915" y="2912889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66"/>
            <p:cNvSpPr>
              <a:spLocks noChangeShapeType="1"/>
            </p:cNvSpPr>
            <p:nvPr/>
          </p:nvSpPr>
          <p:spPr bwMode="auto">
            <a:xfrm>
              <a:off x="3676915" y="3417714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78"/>
            <p:cNvSpPr>
              <a:spLocks noChangeArrowheads="1"/>
            </p:cNvSpPr>
            <p:nvPr/>
          </p:nvSpPr>
          <p:spPr bwMode="auto">
            <a:xfrm>
              <a:off x="4793060" y="319228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80"/>
            <p:cNvSpPr>
              <a:spLocks noChangeArrowheads="1"/>
            </p:cNvSpPr>
            <p:nvPr/>
          </p:nvSpPr>
          <p:spPr bwMode="auto">
            <a:xfrm>
              <a:off x="1921008" y="2357264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Oval 81"/>
            <p:cNvSpPr>
              <a:spLocks noChangeArrowheads="1"/>
            </p:cNvSpPr>
            <p:nvPr/>
          </p:nvSpPr>
          <p:spPr bwMode="auto">
            <a:xfrm>
              <a:off x="4801658" y="22048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Oval 82"/>
            <p:cNvSpPr>
              <a:spLocks noChangeArrowheads="1"/>
            </p:cNvSpPr>
            <p:nvPr/>
          </p:nvSpPr>
          <p:spPr bwMode="auto">
            <a:xfrm>
              <a:off x="7904163" y="23572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83"/>
            <p:cNvSpPr>
              <a:spLocks noChangeArrowheads="1"/>
            </p:cNvSpPr>
            <p:nvPr/>
          </p:nvSpPr>
          <p:spPr bwMode="auto">
            <a:xfrm>
              <a:off x="7904163" y="2887489"/>
              <a:ext cx="12726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84"/>
            <p:cNvSpPr>
              <a:spLocks noChangeArrowheads="1"/>
            </p:cNvSpPr>
            <p:nvPr/>
          </p:nvSpPr>
          <p:spPr bwMode="auto">
            <a:xfrm>
              <a:off x="1921008" y="288748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Rectangle 85"/>
            <p:cNvSpPr>
              <a:spLocks noChangeArrowheads="1"/>
            </p:cNvSpPr>
            <p:nvPr/>
          </p:nvSpPr>
          <p:spPr bwMode="auto">
            <a:xfrm>
              <a:off x="4817137" y="2736678"/>
              <a:ext cx="128984" cy="122237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AutoShape 86"/>
            <p:cNvSpPr>
              <a:spLocks noChangeArrowheads="1"/>
            </p:cNvSpPr>
            <p:nvPr/>
          </p:nvSpPr>
          <p:spPr bwMode="auto">
            <a:xfrm>
              <a:off x="7905328" y="3309765"/>
              <a:ext cx="178858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AutoShape 87"/>
            <p:cNvSpPr>
              <a:spLocks noChangeArrowheads="1"/>
            </p:cNvSpPr>
            <p:nvPr/>
          </p:nvSpPr>
          <p:spPr bwMode="auto">
            <a:xfrm>
              <a:off x="1895211" y="3324052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98524" y="3093975"/>
            <a:ext cx="5168206" cy="1130668"/>
            <a:chOff x="1442906" y="4221088"/>
            <a:chExt cx="7099300" cy="1553139"/>
          </a:xfrm>
        </p:grpSpPr>
        <p:sp>
          <p:nvSpPr>
            <p:cNvPr id="30" name="Text Box 92"/>
            <p:cNvSpPr txBox="1">
              <a:spLocks noChangeArrowheads="1"/>
            </p:cNvSpPr>
            <p:nvPr/>
          </p:nvSpPr>
          <p:spPr bwMode="auto">
            <a:xfrm>
              <a:off x="4518274" y="4421112"/>
              <a:ext cx="440834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31" name="Text Box 93"/>
            <p:cNvSpPr txBox="1">
              <a:spLocks noChangeArrowheads="1"/>
            </p:cNvSpPr>
            <p:nvPr/>
          </p:nvSpPr>
          <p:spPr bwMode="auto">
            <a:xfrm>
              <a:off x="3944925" y="4403926"/>
              <a:ext cx="1948046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               )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4925864" y="4421112"/>
              <a:ext cx="440834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1840178" y="4903712"/>
              <a:ext cx="6382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48"/>
            <p:cNvSpPr>
              <a:spLocks noChangeShapeType="1"/>
            </p:cNvSpPr>
            <p:nvPr/>
          </p:nvSpPr>
          <p:spPr bwMode="auto">
            <a:xfrm>
              <a:off x="2717271" y="4903712"/>
              <a:ext cx="470879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49"/>
            <p:cNvSpPr>
              <a:spLocks noChangeShapeType="1"/>
            </p:cNvSpPr>
            <p:nvPr/>
          </p:nvSpPr>
          <p:spPr bwMode="auto">
            <a:xfrm>
              <a:off x="7426061" y="4979912"/>
              <a:ext cx="877094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50"/>
            <p:cNvSpPr>
              <a:spLocks noChangeShapeType="1"/>
            </p:cNvSpPr>
            <p:nvPr/>
          </p:nvSpPr>
          <p:spPr bwMode="auto">
            <a:xfrm flipH="1">
              <a:off x="7426061" y="4448099"/>
              <a:ext cx="877094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51"/>
            <p:cNvSpPr>
              <a:spLocks noChangeShapeType="1"/>
            </p:cNvSpPr>
            <p:nvPr/>
          </p:nvSpPr>
          <p:spPr bwMode="auto">
            <a:xfrm flipV="1">
              <a:off x="1759347" y="4979912"/>
              <a:ext cx="878813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52"/>
            <p:cNvSpPr>
              <a:spLocks noChangeShapeType="1"/>
            </p:cNvSpPr>
            <p:nvPr/>
          </p:nvSpPr>
          <p:spPr bwMode="auto">
            <a:xfrm>
              <a:off x="1759347" y="4448099"/>
              <a:ext cx="878813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53"/>
            <p:cNvSpPr>
              <a:spLocks noChangeArrowheads="1"/>
            </p:cNvSpPr>
            <p:nvPr/>
          </p:nvSpPr>
          <p:spPr bwMode="auto">
            <a:xfrm>
              <a:off x="1442906" y="4221088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0" name="Oval 54"/>
            <p:cNvSpPr>
              <a:spLocks noChangeArrowheads="1"/>
            </p:cNvSpPr>
            <p:nvPr/>
          </p:nvSpPr>
          <p:spPr bwMode="auto">
            <a:xfrm>
              <a:off x="8144934" y="422108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1" name="Oval 55"/>
            <p:cNvSpPr>
              <a:spLocks noChangeArrowheads="1"/>
            </p:cNvSpPr>
            <p:nvPr/>
          </p:nvSpPr>
          <p:spPr bwMode="auto">
            <a:xfrm>
              <a:off x="1442906" y="4703688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2" name="Oval 56"/>
            <p:cNvSpPr>
              <a:spLocks noChangeArrowheads="1"/>
            </p:cNvSpPr>
            <p:nvPr/>
          </p:nvSpPr>
          <p:spPr bwMode="auto">
            <a:xfrm>
              <a:off x="8144934" y="470368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3" name="Oval 57"/>
            <p:cNvSpPr>
              <a:spLocks noChangeArrowheads="1"/>
            </p:cNvSpPr>
            <p:nvPr/>
          </p:nvSpPr>
          <p:spPr bwMode="auto">
            <a:xfrm>
              <a:off x="1442906" y="5208513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4" name="Oval 58"/>
            <p:cNvSpPr>
              <a:spLocks noChangeArrowheads="1"/>
            </p:cNvSpPr>
            <p:nvPr/>
          </p:nvSpPr>
          <p:spPr bwMode="auto">
            <a:xfrm>
              <a:off x="8144934" y="5208513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4328715" y="4929112"/>
              <a:ext cx="1240145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共享信道</a:t>
              </a: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3916411" y="5351450"/>
              <a:ext cx="2164969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(b)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使用共享信道</a:t>
              </a:r>
            </a:p>
          </p:txBody>
        </p:sp>
        <p:sp>
          <p:nvSpPr>
            <p:cNvPr id="47" name="Oval 62"/>
            <p:cNvSpPr>
              <a:spLocks noChangeArrowheads="1"/>
            </p:cNvSpPr>
            <p:nvPr/>
          </p:nvSpPr>
          <p:spPr bwMode="auto">
            <a:xfrm>
              <a:off x="2431785" y="4702100"/>
              <a:ext cx="717154" cy="3794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复用</a:t>
              </a:r>
            </a:p>
          </p:txBody>
        </p:sp>
        <p:sp>
          <p:nvSpPr>
            <p:cNvPr id="48" name="Oval 63"/>
            <p:cNvSpPr>
              <a:spLocks noChangeArrowheads="1"/>
            </p:cNvSpPr>
            <p:nvPr/>
          </p:nvSpPr>
          <p:spPr bwMode="auto">
            <a:xfrm>
              <a:off x="7047706" y="4716387"/>
              <a:ext cx="717154" cy="3794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分用</a:t>
              </a:r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>
              <a:off x="3676915" y="4776712"/>
              <a:ext cx="2390510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auto">
            <a:xfrm>
              <a:off x="1910689" y="4859262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69"/>
            <p:cNvSpPr>
              <a:spLocks noChangeShapeType="1"/>
            </p:cNvSpPr>
            <p:nvPr/>
          </p:nvSpPr>
          <p:spPr bwMode="auto">
            <a:xfrm>
              <a:off x="7744222" y="4829099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70"/>
            <p:cNvSpPr>
              <a:spLocks noChangeShapeType="1"/>
            </p:cNvSpPr>
            <p:nvPr/>
          </p:nvSpPr>
          <p:spPr bwMode="auto">
            <a:xfrm rot="1484370">
              <a:off x="1979481" y="4554462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71"/>
            <p:cNvSpPr>
              <a:spLocks noChangeShapeType="1"/>
            </p:cNvSpPr>
            <p:nvPr/>
          </p:nvSpPr>
          <p:spPr bwMode="auto">
            <a:xfrm rot="1484370">
              <a:off x="7802695" y="5171999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Line 72"/>
            <p:cNvSpPr>
              <a:spLocks noChangeShapeType="1"/>
            </p:cNvSpPr>
            <p:nvPr/>
          </p:nvSpPr>
          <p:spPr bwMode="auto">
            <a:xfrm rot="-1648508">
              <a:off x="1922727" y="5138663"/>
              <a:ext cx="398992" cy="15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73"/>
            <p:cNvSpPr>
              <a:spLocks noChangeShapeType="1"/>
            </p:cNvSpPr>
            <p:nvPr/>
          </p:nvSpPr>
          <p:spPr bwMode="auto">
            <a:xfrm rot="-1648508">
              <a:off x="7659952" y="4563988"/>
              <a:ext cx="398992" cy="15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Oval 74"/>
            <p:cNvSpPr>
              <a:spLocks noChangeArrowheads="1"/>
            </p:cNvSpPr>
            <p:nvPr/>
          </p:nvSpPr>
          <p:spPr bwMode="auto">
            <a:xfrm>
              <a:off x="2098146" y="4293096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Oval 75"/>
            <p:cNvSpPr>
              <a:spLocks noChangeArrowheads="1"/>
            </p:cNvSpPr>
            <p:nvPr/>
          </p:nvSpPr>
          <p:spPr bwMode="auto">
            <a:xfrm>
              <a:off x="7728744" y="4365104"/>
              <a:ext cx="159941" cy="150812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Rectangle 76"/>
            <p:cNvSpPr>
              <a:spLocks noChangeArrowheads="1"/>
            </p:cNvSpPr>
            <p:nvPr/>
          </p:nvSpPr>
          <p:spPr bwMode="auto">
            <a:xfrm>
              <a:off x="2012157" y="4692574"/>
              <a:ext cx="12898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Rectangle 77"/>
            <p:cNvSpPr>
              <a:spLocks noChangeArrowheads="1"/>
            </p:cNvSpPr>
            <p:nvPr/>
          </p:nvSpPr>
          <p:spPr bwMode="auto">
            <a:xfrm>
              <a:off x="7874927" y="4679874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AutoShape 79"/>
            <p:cNvSpPr>
              <a:spLocks noChangeArrowheads="1"/>
            </p:cNvSpPr>
            <p:nvPr/>
          </p:nvSpPr>
          <p:spPr bwMode="auto">
            <a:xfrm>
              <a:off x="7919641" y="496244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AutoShape 88"/>
            <p:cNvSpPr>
              <a:spLocks noChangeArrowheads="1"/>
            </p:cNvSpPr>
            <p:nvPr/>
          </p:nvSpPr>
          <p:spPr bwMode="auto">
            <a:xfrm>
              <a:off x="1943364" y="4978325"/>
              <a:ext cx="180579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Oval 89"/>
            <p:cNvSpPr>
              <a:spLocks noChangeArrowheads="1"/>
            </p:cNvSpPr>
            <p:nvPr/>
          </p:nvSpPr>
          <p:spPr bwMode="auto">
            <a:xfrm>
              <a:off x="4428845" y="4548112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Rectangle 90"/>
            <p:cNvSpPr>
              <a:spLocks noChangeArrowheads="1"/>
            </p:cNvSpPr>
            <p:nvPr/>
          </p:nvSpPr>
          <p:spPr bwMode="auto">
            <a:xfrm>
              <a:off x="4827836" y="456239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AutoShape 91"/>
            <p:cNvSpPr>
              <a:spLocks noChangeArrowheads="1"/>
            </p:cNvSpPr>
            <p:nvPr/>
          </p:nvSpPr>
          <p:spPr bwMode="auto">
            <a:xfrm>
              <a:off x="5206190" y="453699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660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66344" y="975751"/>
            <a:ext cx="4114365" cy="3172691"/>
          </a:xfrm>
        </p:spPr>
        <p:txBody>
          <a:bodyPr/>
          <a:lstStyle/>
          <a:p>
            <a:r>
              <a:rPr lang="zh-CN" altLang="en-US" dirty="0"/>
              <a:t>最基本。</a:t>
            </a:r>
            <a:endParaRPr lang="en-US" altLang="zh-CN" dirty="0"/>
          </a:p>
          <a:p>
            <a:r>
              <a:rPr lang="zh-CN" altLang="en-US" dirty="0"/>
              <a:t>将整个带宽分为多份，用户在分配到一定的频带后，在通信过程中</a:t>
            </a:r>
            <a:r>
              <a:rPr lang="zh-CN" altLang="en-US" dirty="0">
                <a:solidFill>
                  <a:srgbClr val="C00000"/>
                </a:solidFill>
              </a:rPr>
              <a:t>自始至终</a:t>
            </a:r>
            <a:r>
              <a:rPr lang="zh-CN" altLang="en-US" dirty="0"/>
              <a:t>都占用这个频带。</a:t>
            </a:r>
          </a:p>
          <a:p>
            <a:r>
              <a:rPr lang="zh-CN" altLang="en-US" dirty="0"/>
              <a:t>所有用户在同样的时间占用</a:t>
            </a:r>
            <a:r>
              <a:rPr lang="zh-CN" altLang="en-US" dirty="0">
                <a:solidFill>
                  <a:srgbClr val="C00000"/>
                </a:solidFill>
              </a:rPr>
              <a:t>不同的</a:t>
            </a:r>
            <a:r>
              <a:rPr lang="zh-CN" altLang="en-US" dirty="0"/>
              <a:t>带宽（即频带）资源。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频分复用 </a:t>
            </a:r>
            <a:r>
              <a:rPr lang="en-US" altLang="zh-CN" dirty="0"/>
              <a:t>FDM (Frequency Division Multiplexing) 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673278" y="1080310"/>
            <a:ext cx="4004378" cy="2982879"/>
            <a:chOff x="1729417" y="3361217"/>
            <a:chExt cx="7124058" cy="2982879"/>
          </a:xfrm>
        </p:grpSpPr>
        <p:sp>
          <p:nvSpPr>
            <p:cNvPr id="7" name="Text Box 29"/>
            <p:cNvSpPr txBox="1">
              <a:spLocks noChangeArrowheads="1"/>
            </p:cNvSpPr>
            <p:nvPr/>
          </p:nvSpPr>
          <p:spPr bwMode="auto">
            <a:xfrm>
              <a:off x="1729417" y="3361217"/>
              <a:ext cx="96734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频率</a:t>
              </a:r>
            </a:p>
          </p:txBody>
        </p:sp>
        <p:sp>
          <p:nvSpPr>
            <p:cNvPr id="8" name="Text Box 30"/>
            <p:cNvSpPr txBox="1">
              <a:spLocks noChangeArrowheads="1"/>
            </p:cNvSpPr>
            <p:nvPr/>
          </p:nvSpPr>
          <p:spPr bwMode="auto">
            <a:xfrm>
              <a:off x="7886127" y="6057864"/>
              <a:ext cx="96734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2192736" y="3915303"/>
              <a:ext cx="6005512" cy="387350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2192736" y="4302653"/>
              <a:ext cx="6005512" cy="387350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34"/>
            <p:cNvSpPr>
              <a:spLocks noChangeArrowheads="1"/>
            </p:cNvSpPr>
            <p:nvPr/>
          </p:nvSpPr>
          <p:spPr bwMode="auto">
            <a:xfrm>
              <a:off x="2192736" y="5077353"/>
              <a:ext cx="6005512" cy="3873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35"/>
            <p:cNvSpPr>
              <a:spLocks noChangeArrowheads="1"/>
            </p:cNvSpPr>
            <p:nvPr/>
          </p:nvSpPr>
          <p:spPr bwMode="auto">
            <a:xfrm>
              <a:off x="2192736" y="5464703"/>
              <a:ext cx="6005512" cy="3873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36"/>
            <p:cNvSpPr txBox="1">
              <a:spLocks noChangeArrowheads="1"/>
            </p:cNvSpPr>
            <p:nvPr/>
          </p:nvSpPr>
          <p:spPr bwMode="auto">
            <a:xfrm>
              <a:off x="4765546" y="5521853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4" name="Text Box 37"/>
            <p:cNvSpPr txBox="1">
              <a:spLocks noChangeArrowheads="1"/>
            </p:cNvSpPr>
            <p:nvPr/>
          </p:nvSpPr>
          <p:spPr bwMode="auto">
            <a:xfrm>
              <a:off x="4765546" y="5132916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4915163" y="4307733"/>
              <a:ext cx="604202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  <a:endParaRPr kumimoji="1" lang="zh-CN" altLang="zh-CN" sz="1400" b="1" dirty="0"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4765546" y="3958166"/>
              <a:ext cx="118393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n</a:t>
              </a:r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2199896" y="4690002"/>
              <a:ext cx="6005512" cy="387351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4765546" y="4753572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cxnSp>
          <p:nvCxnSpPr>
            <p:cNvPr id="19" name="直接箭头连接符 18"/>
            <p:cNvCxnSpPr>
              <a:stCxn id="20" idx="0"/>
            </p:cNvCxnSpPr>
            <p:nvPr/>
          </p:nvCxnSpPr>
          <p:spPr bwMode="auto">
            <a:xfrm>
              <a:off x="2192735" y="6030580"/>
              <a:ext cx="643267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 rot="-5400000">
              <a:off x="983457" y="4821302"/>
              <a:ext cx="2418555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92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将时间划分为一段段</a:t>
            </a:r>
            <a:r>
              <a:rPr lang="zh-CN" altLang="en-US" dirty="0">
                <a:solidFill>
                  <a:srgbClr val="C00000"/>
                </a:solidFill>
              </a:rPr>
              <a:t>等长的</a:t>
            </a:r>
            <a:r>
              <a:rPr lang="zh-CN" altLang="en-US" dirty="0"/>
              <a:t>时分复用帧（</a:t>
            </a:r>
            <a:r>
              <a:rPr lang="en-US" altLang="zh-CN" dirty="0"/>
              <a:t>TDM</a:t>
            </a:r>
            <a:r>
              <a:rPr lang="zh-CN" altLang="en-US" dirty="0"/>
              <a:t>帧）。</a:t>
            </a:r>
            <a:endParaRPr lang="en-US" altLang="zh-CN" dirty="0"/>
          </a:p>
          <a:p>
            <a:r>
              <a:rPr lang="zh-CN" altLang="en-US" dirty="0"/>
              <a:t>每一个时分复用的用户</a:t>
            </a:r>
            <a:r>
              <a:rPr lang="zh-CN" altLang="en-US" dirty="0">
                <a:solidFill>
                  <a:srgbClr val="0000FF"/>
                </a:solidFill>
              </a:rPr>
              <a:t>在每一个 </a:t>
            </a:r>
            <a:r>
              <a:rPr lang="en-US" altLang="zh-CN" dirty="0">
                <a:solidFill>
                  <a:srgbClr val="0000FF"/>
                </a:solidFill>
              </a:rPr>
              <a:t>TDM </a:t>
            </a:r>
            <a:r>
              <a:rPr lang="zh-CN" altLang="en-US" dirty="0">
                <a:solidFill>
                  <a:srgbClr val="0000FF"/>
                </a:solidFill>
              </a:rPr>
              <a:t>帧中占用固定序号的</a:t>
            </a:r>
            <a:r>
              <a:rPr lang="zh-CN" altLang="en-US" dirty="0">
                <a:solidFill>
                  <a:srgbClr val="C00000"/>
                </a:solidFill>
              </a:rPr>
              <a:t>时隙。</a:t>
            </a:r>
          </a:p>
          <a:p>
            <a:r>
              <a:rPr lang="zh-CN" altLang="en-US" dirty="0"/>
              <a:t>每一个用户所占用的时隙是</a:t>
            </a:r>
            <a:r>
              <a:rPr lang="zh-CN" altLang="en-US" dirty="0">
                <a:solidFill>
                  <a:srgbClr val="C00000"/>
                </a:solidFill>
              </a:rPr>
              <a:t>周期性</a:t>
            </a:r>
            <a:r>
              <a:rPr lang="zh-CN" altLang="en-US" dirty="0"/>
              <a:t>地出现（其周期就是</a:t>
            </a:r>
            <a:r>
              <a:rPr lang="en-US" altLang="zh-CN" dirty="0"/>
              <a:t>TDM</a:t>
            </a:r>
            <a:r>
              <a:rPr lang="zh-CN" altLang="en-US" dirty="0"/>
              <a:t>帧的长度）的。</a:t>
            </a:r>
            <a:endParaRPr lang="en-US" altLang="zh-CN" dirty="0"/>
          </a:p>
          <a:p>
            <a:r>
              <a:rPr lang="en-US" altLang="zh-CN" dirty="0"/>
              <a:t>TDM </a:t>
            </a:r>
            <a:r>
              <a:rPr lang="zh-CN" altLang="en-US" dirty="0"/>
              <a:t>信号也称为</a:t>
            </a:r>
            <a:r>
              <a:rPr lang="zh-CN" altLang="en-US" dirty="0">
                <a:solidFill>
                  <a:srgbClr val="0000FF"/>
                </a:solidFill>
              </a:rPr>
              <a:t>等时</a:t>
            </a:r>
            <a:r>
              <a:rPr lang="zh-CN" altLang="en-US" dirty="0"/>
              <a:t> </a:t>
            </a:r>
            <a:r>
              <a:rPr lang="en-US" altLang="zh-CN" dirty="0"/>
              <a:t>(isochronous) </a:t>
            </a:r>
            <a:r>
              <a:rPr lang="zh-CN" altLang="en-US" dirty="0"/>
              <a:t>信号。</a:t>
            </a:r>
          </a:p>
          <a:p>
            <a:r>
              <a:rPr lang="zh-CN" altLang="en-US" dirty="0"/>
              <a:t>所有用户在不同的时间占用</a:t>
            </a:r>
            <a:r>
              <a:rPr lang="zh-CN" altLang="en-US" dirty="0">
                <a:solidFill>
                  <a:srgbClr val="C00000"/>
                </a:solidFill>
              </a:rPr>
              <a:t>同样的</a:t>
            </a:r>
            <a:r>
              <a:rPr lang="zh-CN" altLang="en-US" dirty="0"/>
              <a:t>频带宽度。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时分复用 </a:t>
            </a:r>
            <a:r>
              <a:rPr lang="en-US" altLang="zh-CN" dirty="0"/>
              <a:t>TDM (Time Division Multiplexing)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19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985838" y="321491"/>
            <a:ext cx="6038850" cy="44207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机械特性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pic>
        <p:nvPicPr>
          <p:cNvPr id="15363" name="图片 6" descr="说明: db25 ma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07" y="2100263"/>
            <a:ext cx="3150394" cy="127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图片 7" descr="说明: db25 fema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3450431"/>
            <a:ext cx="3150394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143001" y="214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>
              <a:latin typeface="Arial" panose="020B0604020202020204" pitchFamily="34" charset="0"/>
            </a:endParaRPr>
          </a:p>
        </p:txBody>
      </p:sp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1714501" y="4581525"/>
            <a:ext cx="256460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/>
              <a:t>DB25: male and female connector</a:t>
            </a:r>
            <a:endParaRPr lang="zh-CN" altLang="en-US" sz="1350"/>
          </a:p>
        </p:txBody>
      </p:sp>
      <p:pic>
        <p:nvPicPr>
          <p:cNvPr id="15367" name="Picture 7" descr="db9 ma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207" y="2182416"/>
            <a:ext cx="1635919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9" descr="db9 fema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207" y="3507581"/>
            <a:ext cx="1564481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TextBox 11"/>
          <p:cNvSpPr txBox="1">
            <a:spLocks noChangeArrowheads="1"/>
          </p:cNvSpPr>
          <p:nvPr/>
        </p:nvSpPr>
        <p:spPr bwMode="auto">
          <a:xfrm>
            <a:off x="5129213" y="4605337"/>
            <a:ext cx="256460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/>
              <a:t>DB9: male and female connector</a:t>
            </a:r>
            <a:endParaRPr lang="zh-CN" altLang="en-US" sz="1350"/>
          </a:p>
        </p:txBody>
      </p:sp>
      <p:pic>
        <p:nvPicPr>
          <p:cNvPr id="1537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1" y="685800"/>
            <a:ext cx="2507456" cy="141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1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773" y="757237"/>
            <a:ext cx="2235994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0780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时分复用 </a:t>
            </a:r>
            <a:r>
              <a:rPr lang="en-US" altLang="zh-CN" dirty="0"/>
              <a:t>TDM (Time Division Multiplexing)</a:t>
            </a:r>
            <a:endParaRPr lang="zh-CN" alt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V="1">
            <a:off x="1353090" y="4073052"/>
            <a:ext cx="6053803" cy="10153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50934" y="1328971"/>
            <a:ext cx="54373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频率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406893" y="3909041"/>
            <a:ext cx="54373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37477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923434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207819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778162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064119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348504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918847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204804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489189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059533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5345490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629874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1353091" y="1780078"/>
            <a:ext cx="3706442" cy="1709940"/>
            <a:chOff x="930" y="1661"/>
            <a:chExt cx="2359" cy="1179"/>
          </a:xfrm>
        </p:grpSpPr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930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1656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2382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108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</p:grpSp>
      <p:grpSp>
        <p:nvGrpSpPr>
          <p:cNvPr id="27" name="Group 30"/>
          <p:cNvGrpSpPr>
            <a:grpSpLocks/>
          </p:cNvGrpSpPr>
          <p:nvPr/>
        </p:nvGrpSpPr>
        <p:grpSpPr bwMode="auto">
          <a:xfrm>
            <a:off x="1353090" y="3556734"/>
            <a:ext cx="1139115" cy="416246"/>
            <a:chOff x="930" y="2886"/>
            <a:chExt cx="725" cy="287"/>
          </a:xfrm>
        </p:grpSpPr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1017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29" name="AutoShape 32"/>
            <p:cNvSpPr>
              <a:spLocks/>
            </p:cNvSpPr>
            <p:nvPr/>
          </p:nvSpPr>
          <p:spPr bwMode="auto">
            <a:xfrm rot="16200000" flipV="1">
              <a:off x="124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Group 33"/>
          <p:cNvGrpSpPr>
            <a:grpSpLocks/>
          </p:cNvGrpSpPr>
          <p:nvPr/>
        </p:nvGrpSpPr>
        <p:grpSpPr bwMode="auto">
          <a:xfrm>
            <a:off x="2492206" y="3556734"/>
            <a:ext cx="1139113" cy="416246"/>
            <a:chOff x="1655" y="2886"/>
            <a:chExt cx="725" cy="287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1748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2" name="AutoShape 35"/>
            <p:cNvSpPr>
              <a:spLocks/>
            </p:cNvSpPr>
            <p:nvPr/>
          </p:nvSpPr>
          <p:spPr bwMode="auto">
            <a:xfrm rot="16200000" flipV="1">
              <a:off x="197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Group 36"/>
          <p:cNvGrpSpPr>
            <a:grpSpLocks/>
          </p:cNvGrpSpPr>
          <p:nvPr/>
        </p:nvGrpSpPr>
        <p:grpSpPr bwMode="auto">
          <a:xfrm>
            <a:off x="3631318" y="3556734"/>
            <a:ext cx="1139115" cy="416246"/>
            <a:chOff x="2380" y="2886"/>
            <a:chExt cx="725" cy="287"/>
          </a:xfrm>
        </p:grpSpPr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2474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5" name="AutoShape 38"/>
            <p:cNvSpPr>
              <a:spLocks/>
            </p:cNvSpPr>
            <p:nvPr/>
          </p:nvSpPr>
          <p:spPr bwMode="auto">
            <a:xfrm rot="16200000" flipV="1">
              <a:off x="269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Group 39"/>
          <p:cNvGrpSpPr>
            <a:grpSpLocks/>
          </p:cNvGrpSpPr>
          <p:nvPr/>
        </p:nvGrpSpPr>
        <p:grpSpPr bwMode="auto">
          <a:xfrm>
            <a:off x="4770433" y="3556734"/>
            <a:ext cx="1139113" cy="416246"/>
            <a:chOff x="3105" y="2886"/>
            <a:chExt cx="725" cy="287"/>
          </a:xfrm>
        </p:grpSpPr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3200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8" name="AutoShape 41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" name="Rectangle 42"/>
          <p:cNvSpPr>
            <a:spLocks noChangeArrowheads="1"/>
          </p:cNvSpPr>
          <p:nvPr/>
        </p:nvSpPr>
        <p:spPr bwMode="auto">
          <a:xfrm>
            <a:off x="6282395" y="2404865"/>
            <a:ext cx="3558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rot="16200000">
            <a:off x="-2969" y="2722794"/>
            <a:ext cx="2712119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Group 44"/>
          <p:cNvGrpSpPr>
            <a:grpSpLocks/>
          </p:cNvGrpSpPr>
          <p:nvPr/>
        </p:nvGrpSpPr>
        <p:grpSpPr bwMode="auto">
          <a:xfrm>
            <a:off x="5914261" y="3556734"/>
            <a:ext cx="1139113" cy="416246"/>
            <a:chOff x="3105" y="2886"/>
            <a:chExt cx="725" cy="287"/>
          </a:xfrm>
        </p:grpSpPr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3200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43" name="AutoShape 46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" name="Group 52"/>
          <p:cNvGrpSpPr>
            <a:grpSpLocks/>
          </p:cNvGrpSpPr>
          <p:nvPr/>
        </p:nvGrpSpPr>
        <p:grpSpPr bwMode="auto">
          <a:xfrm>
            <a:off x="2492205" y="1648098"/>
            <a:ext cx="4562741" cy="2171146"/>
            <a:chOff x="1655" y="1570"/>
            <a:chExt cx="2904" cy="1497"/>
          </a:xfrm>
        </p:grpSpPr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1655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2381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>
              <a:off x="3107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3833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>
              <a:off x="4559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2688916" y="1137019"/>
            <a:ext cx="108234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周期性出现</a:t>
            </a: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H="1">
            <a:off x="1494497" y="1385588"/>
            <a:ext cx="1711814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2628896" y="1385588"/>
            <a:ext cx="577414" cy="32922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>
            <a:off x="3206311" y="1385588"/>
            <a:ext cx="558559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Line 29"/>
          <p:cNvSpPr>
            <a:spLocks noChangeShapeType="1"/>
          </p:cNvSpPr>
          <p:nvPr/>
        </p:nvSpPr>
        <p:spPr bwMode="auto">
          <a:xfrm>
            <a:off x="3206311" y="1385588"/>
            <a:ext cx="1692960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365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5" presetClass="emph" presetSubtype="0" repeatCount="4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可让 </a:t>
            </a:r>
            <a:r>
              <a:rPr lang="en-US" altLang="zh-CN" dirty="0"/>
              <a:t>N </a:t>
            </a:r>
            <a:r>
              <a:rPr lang="zh-CN" altLang="en-US" dirty="0"/>
              <a:t>个用户</a:t>
            </a:r>
            <a:r>
              <a:rPr lang="zh-CN" altLang="en-US" dirty="0">
                <a:solidFill>
                  <a:srgbClr val="C00000"/>
                </a:solidFill>
              </a:rPr>
              <a:t>各使用</a:t>
            </a:r>
            <a:r>
              <a:rPr lang="zh-CN" altLang="en-US" dirty="0"/>
              <a:t>一个频带，或让更多的用户</a:t>
            </a:r>
            <a:r>
              <a:rPr lang="zh-CN" altLang="en-US" dirty="0">
                <a:solidFill>
                  <a:srgbClr val="C00000"/>
                </a:solidFill>
              </a:rPr>
              <a:t>轮流</a:t>
            </a:r>
            <a:r>
              <a:rPr lang="zh-CN" altLang="en-US" dirty="0"/>
              <a:t>使用这 </a:t>
            </a:r>
            <a:r>
              <a:rPr lang="en-US" altLang="zh-CN" dirty="0"/>
              <a:t>N </a:t>
            </a:r>
            <a:r>
              <a:rPr lang="zh-CN" altLang="en-US" dirty="0"/>
              <a:t>个频带。这种方式称为</a:t>
            </a:r>
            <a:r>
              <a:rPr lang="zh-CN" altLang="en-US" dirty="0">
                <a:solidFill>
                  <a:srgbClr val="C00000"/>
                </a:solidFill>
              </a:rPr>
              <a:t>频分多址接入 </a:t>
            </a:r>
            <a:r>
              <a:rPr lang="en-US" altLang="zh-CN" dirty="0">
                <a:solidFill>
                  <a:srgbClr val="C00000"/>
                </a:solidFill>
              </a:rPr>
              <a:t>FDMA </a:t>
            </a:r>
            <a:r>
              <a:rPr lang="en-US" altLang="zh-CN" dirty="0"/>
              <a:t>(Frequency Division Multiple Access)</a:t>
            </a:r>
            <a:r>
              <a:rPr lang="zh-CN" altLang="en-US" dirty="0"/>
              <a:t>，简称为</a:t>
            </a:r>
            <a:r>
              <a:rPr lang="zh-CN" altLang="en-US" dirty="0">
                <a:solidFill>
                  <a:srgbClr val="0000FF"/>
                </a:solidFill>
              </a:rPr>
              <a:t>频分多址。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/>
              <a:t>可让</a:t>
            </a:r>
            <a:r>
              <a:rPr lang="en-US" altLang="zh-CN" dirty="0"/>
              <a:t> N </a:t>
            </a:r>
            <a:r>
              <a:rPr lang="zh-CN" altLang="en-US" dirty="0"/>
              <a:t>个用户各使用一个时隙，或让更多的用户轮流使用这 </a:t>
            </a:r>
            <a:r>
              <a:rPr lang="en-US" altLang="zh-CN" dirty="0"/>
              <a:t>N </a:t>
            </a:r>
            <a:r>
              <a:rPr lang="zh-CN" altLang="en-US" dirty="0"/>
              <a:t>个时隙。这种方式称为</a:t>
            </a:r>
            <a:r>
              <a:rPr lang="zh-CN" altLang="en-US" dirty="0">
                <a:solidFill>
                  <a:srgbClr val="C00000"/>
                </a:solidFill>
              </a:rPr>
              <a:t>时分多址接入 </a:t>
            </a:r>
            <a:r>
              <a:rPr lang="en-US" altLang="zh-CN" dirty="0">
                <a:solidFill>
                  <a:srgbClr val="C00000"/>
                </a:solidFill>
              </a:rPr>
              <a:t>TDMA </a:t>
            </a:r>
            <a:r>
              <a:rPr lang="en-US" altLang="zh-CN" dirty="0"/>
              <a:t>(Time Division Multiple Access)</a:t>
            </a:r>
            <a:r>
              <a:rPr lang="zh-CN" altLang="en-US" dirty="0"/>
              <a:t>，简称为</a:t>
            </a:r>
            <a:r>
              <a:rPr lang="zh-CN" altLang="en-US" dirty="0">
                <a:solidFill>
                  <a:srgbClr val="0000FF"/>
                </a:solidFill>
              </a:rPr>
              <a:t>时分多址。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频分多址与时分多址</a:t>
            </a:r>
          </a:p>
        </p:txBody>
      </p:sp>
    </p:spTree>
    <p:extLst>
      <p:ext uri="{BB962C8B-B14F-4D97-AF65-F5344CB8AC3E}">
        <p14:creationId xmlns:p14="http://schemas.microsoft.com/office/powerpoint/2010/main" val="33521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591799" y="1515263"/>
            <a:ext cx="7794557" cy="227293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成对使用。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复用器 </a:t>
            </a:r>
            <a:r>
              <a:rPr lang="en-US" altLang="zh-CN" dirty="0"/>
              <a:t>(multiplexer) </a:t>
            </a:r>
            <a:r>
              <a:rPr lang="zh-CN" altLang="en-US" dirty="0"/>
              <a:t>和分用器 </a:t>
            </a:r>
            <a:r>
              <a:rPr lang="en-US" altLang="zh-CN" dirty="0"/>
              <a:t>(</a:t>
            </a:r>
            <a:r>
              <a:rPr lang="en-US" altLang="zh-CN" dirty="0" err="1"/>
              <a:t>demultiplexer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853242" y="1786303"/>
            <a:ext cx="5149918" cy="1765695"/>
            <a:chOff x="1853242" y="1969211"/>
            <a:chExt cx="5149918" cy="1765695"/>
          </a:xfrm>
        </p:grpSpPr>
        <p:sp>
          <p:nvSpPr>
            <p:cNvPr id="6" name="Line 19"/>
            <p:cNvSpPr>
              <a:spLocks noChangeShapeType="1"/>
            </p:cNvSpPr>
            <p:nvPr/>
          </p:nvSpPr>
          <p:spPr bwMode="auto">
            <a:xfrm>
              <a:off x="2213836" y="2853473"/>
              <a:ext cx="46647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3863781" y="2512797"/>
              <a:ext cx="100540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共享信道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>
              <a:off x="3316151" y="2853473"/>
              <a:ext cx="2254445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6061308" y="2958170"/>
              <a:ext cx="690956" cy="5305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 flipH="1">
              <a:off x="6061308" y="2215389"/>
              <a:ext cx="690956" cy="423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flipV="1">
              <a:off x="2213835" y="2958170"/>
              <a:ext cx="576868" cy="5305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213835" y="2215389"/>
              <a:ext cx="576868" cy="423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26"/>
            <p:cNvSpPr>
              <a:spLocks noChangeArrowheads="1"/>
            </p:cNvSpPr>
            <p:nvPr/>
          </p:nvSpPr>
          <p:spPr bwMode="auto">
            <a:xfrm>
              <a:off x="1853242" y="1969211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4" name="Oval 27"/>
            <p:cNvSpPr>
              <a:spLocks noChangeArrowheads="1"/>
            </p:cNvSpPr>
            <p:nvPr/>
          </p:nvSpPr>
          <p:spPr bwMode="auto">
            <a:xfrm>
              <a:off x="6581712" y="1969211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5" name="Oval 28"/>
            <p:cNvSpPr>
              <a:spLocks noChangeArrowheads="1"/>
            </p:cNvSpPr>
            <p:nvPr/>
          </p:nvSpPr>
          <p:spPr bwMode="auto">
            <a:xfrm>
              <a:off x="1853242" y="2641251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6581712" y="2641251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7" name="Oval 30"/>
            <p:cNvSpPr>
              <a:spLocks noChangeArrowheads="1"/>
            </p:cNvSpPr>
            <p:nvPr/>
          </p:nvSpPr>
          <p:spPr bwMode="auto">
            <a:xfrm>
              <a:off x="1853242" y="3347246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8" name="Oval 31"/>
            <p:cNvSpPr>
              <a:spLocks noChangeArrowheads="1"/>
            </p:cNvSpPr>
            <p:nvPr/>
          </p:nvSpPr>
          <p:spPr bwMode="auto">
            <a:xfrm>
              <a:off x="6581712" y="3347246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2660545" y="2569094"/>
              <a:ext cx="891503" cy="5305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复用器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5212262" y="2569094"/>
              <a:ext cx="855171" cy="5305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分用器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7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时分复用会导致信道利用率不高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39546" y="1041663"/>
            <a:ext cx="8048776" cy="294104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5271" y="1365365"/>
            <a:ext cx="8061238" cy="2289027"/>
            <a:chOff x="518863" y="1990305"/>
            <a:chExt cx="8061238" cy="2289027"/>
          </a:xfrm>
        </p:grpSpPr>
        <p:sp>
          <p:nvSpPr>
            <p:cNvPr id="7" name="Freeform 3"/>
            <p:cNvSpPr>
              <a:spLocks/>
            </p:cNvSpPr>
            <p:nvPr/>
          </p:nvSpPr>
          <p:spPr bwMode="auto">
            <a:xfrm>
              <a:off x="6024015" y="2934795"/>
              <a:ext cx="211025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6866730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287393" y="2934795"/>
              <a:ext cx="211025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7919082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5814378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971663" y="2937359"/>
              <a:ext cx="211025" cy="303723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762026" y="2937359"/>
              <a:ext cx="209638" cy="303723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796154" y="2023625"/>
              <a:ext cx="491468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323139" y="2631071"/>
              <a:ext cx="982936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814606" y="3237237"/>
              <a:ext cx="981547" cy="303723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2796154" y="3844684"/>
              <a:ext cx="491468" cy="303723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949678" y="2005686"/>
              <a:ext cx="31931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949678" y="2613131"/>
              <a:ext cx="3080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949678" y="3220578"/>
              <a:ext cx="3048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949678" y="3828022"/>
              <a:ext cx="3273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620416" y="3237237"/>
              <a:ext cx="371932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182689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901665" y="1992868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13380" y="2628510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422695" y="3212888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2872513" y="382418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480599" y="2005686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3480599" y="2627227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3480599" y="3248771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3480599" y="3870314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8321697" y="3170678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6655703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1814606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2306075" y="3465349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796153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1814606" y="4072796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3287622" y="3465349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2796153" y="4072796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4762025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5603351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6444678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7287393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4762026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5603352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6444679" y="3389739"/>
              <a:ext cx="8427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5747700" y="3971555"/>
              <a:ext cx="14253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4 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个时分复用帧</a:t>
              </a:r>
            </a:p>
          </p:txBody>
        </p:sp>
        <p:sp>
          <p:nvSpPr>
            <p:cNvPr id="48" name="Text Box 49"/>
            <p:cNvSpPr txBox="1">
              <a:spLocks noChangeArrowheads="1"/>
            </p:cNvSpPr>
            <p:nvPr/>
          </p:nvSpPr>
          <p:spPr bwMode="auto">
            <a:xfrm>
              <a:off x="4971663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#1</a:t>
              </a: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3631927" y="2370921"/>
              <a:ext cx="919073" cy="56387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3631927" y="2952736"/>
              <a:ext cx="848268" cy="13327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 flipV="1">
              <a:off x="3694402" y="3237237"/>
              <a:ext cx="785793" cy="2960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 flipV="1">
              <a:off x="3708285" y="3389739"/>
              <a:ext cx="842714" cy="68305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 Box 54"/>
            <p:cNvSpPr txBox="1">
              <a:spLocks noChangeArrowheads="1"/>
            </p:cNvSpPr>
            <p:nvPr/>
          </p:nvSpPr>
          <p:spPr bwMode="auto">
            <a:xfrm>
              <a:off x="3694401" y="3592222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④</a:t>
              </a:r>
            </a:p>
          </p:txBody>
        </p:sp>
        <p:sp>
          <p:nvSpPr>
            <p:cNvPr id="54" name="Text Box 55"/>
            <p:cNvSpPr txBox="1">
              <a:spLocks noChangeArrowheads="1"/>
            </p:cNvSpPr>
            <p:nvPr/>
          </p:nvSpPr>
          <p:spPr bwMode="auto">
            <a:xfrm>
              <a:off x="3694401" y="3146594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③</a:t>
              </a:r>
            </a:p>
          </p:txBody>
        </p:sp>
        <p:sp>
          <p:nvSpPr>
            <p:cNvPr id="55" name="Text Box 56"/>
            <p:cNvSpPr txBox="1">
              <a:spLocks noChangeArrowheads="1"/>
            </p:cNvSpPr>
            <p:nvPr/>
          </p:nvSpPr>
          <p:spPr bwMode="auto">
            <a:xfrm>
              <a:off x="3694401" y="2661829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②</a:t>
              </a: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3694401" y="2196631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①</a:t>
              </a:r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1323139" y="2023625"/>
              <a:ext cx="491468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3287622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1323139" y="4057417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1413380" y="1990305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61" name="Text Box 62"/>
            <p:cNvSpPr txBox="1">
              <a:spLocks noChangeArrowheads="1"/>
            </p:cNvSpPr>
            <p:nvPr/>
          </p:nvSpPr>
          <p:spPr bwMode="auto">
            <a:xfrm>
              <a:off x="1928449" y="3202636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62" name="Text Box 63"/>
            <p:cNvSpPr txBox="1">
              <a:spLocks noChangeArrowheads="1"/>
            </p:cNvSpPr>
            <p:nvPr/>
          </p:nvSpPr>
          <p:spPr bwMode="auto">
            <a:xfrm>
              <a:off x="1952050" y="2631073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>
              <a:off x="5392326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>
              <a:off x="5603351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7287393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8128720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7708056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6444678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 Box 72"/>
            <p:cNvSpPr txBox="1">
              <a:spLocks noChangeArrowheads="1"/>
            </p:cNvSpPr>
            <p:nvPr/>
          </p:nvSpPr>
          <p:spPr bwMode="auto">
            <a:xfrm>
              <a:off x="3807039" y="3918907"/>
              <a:ext cx="9028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时分复用</a:t>
              </a:r>
            </a:p>
          </p:txBody>
        </p:sp>
        <p:sp>
          <p:nvSpPr>
            <p:cNvPr id="70" name="Text Box 73"/>
            <p:cNvSpPr txBox="1">
              <a:spLocks noChangeArrowheads="1"/>
            </p:cNvSpPr>
            <p:nvPr/>
          </p:nvSpPr>
          <p:spPr bwMode="auto">
            <a:xfrm>
              <a:off x="5814378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#2</a:t>
              </a:r>
            </a:p>
          </p:txBody>
        </p:sp>
        <p:sp>
          <p:nvSpPr>
            <p:cNvPr id="71" name="Text Box 74"/>
            <p:cNvSpPr txBox="1">
              <a:spLocks noChangeArrowheads="1"/>
            </p:cNvSpPr>
            <p:nvPr/>
          </p:nvSpPr>
          <p:spPr bwMode="auto">
            <a:xfrm>
              <a:off x="6697353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#3</a:t>
              </a:r>
            </a:p>
          </p:txBody>
        </p:sp>
        <p:sp>
          <p:nvSpPr>
            <p:cNvPr id="72" name="Text Box 75"/>
            <p:cNvSpPr txBox="1">
              <a:spLocks noChangeArrowheads="1"/>
            </p:cNvSpPr>
            <p:nvPr/>
          </p:nvSpPr>
          <p:spPr bwMode="auto">
            <a:xfrm>
              <a:off x="7538680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#4</a:t>
              </a:r>
            </a:p>
          </p:txBody>
        </p:sp>
        <p:sp>
          <p:nvSpPr>
            <p:cNvPr id="73" name="Line 76"/>
            <p:cNvSpPr>
              <a:spLocks noChangeShapeType="1"/>
            </p:cNvSpPr>
            <p:nvPr/>
          </p:nvSpPr>
          <p:spPr bwMode="auto">
            <a:xfrm>
              <a:off x="5252106" y="3669113"/>
              <a:ext cx="105235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Line 77"/>
            <p:cNvSpPr>
              <a:spLocks noChangeShapeType="1"/>
            </p:cNvSpPr>
            <p:nvPr/>
          </p:nvSpPr>
          <p:spPr bwMode="auto">
            <a:xfrm>
              <a:off x="6024015" y="3669113"/>
              <a:ext cx="42066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Line 78"/>
            <p:cNvSpPr>
              <a:spLocks noChangeShapeType="1"/>
            </p:cNvSpPr>
            <p:nvPr/>
          </p:nvSpPr>
          <p:spPr bwMode="auto">
            <a:xfrm flipH="1">
              <a:off x="6515483" y="3669113"/>
              <a:ext cx="351247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Line 79"/>
            <p:cNvSpPr>
              <a:spLocks noChangeShapeType="1"/>
            </p:cNvSpPr>
            <p:nvPr/>
          </p:nvSpPr>
          <p:spPr bwMode="auto">
            <a:xfrm flipV="1">
              <a:off x="6655704" y="3669113"/>
              <a:ext cx="105235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 Box 80"/>
            <p:cNvSpPr txBox="1">
              <a:spLocks noChangeArrowheads="1"/>
            </p:cNvSpPr>
            <p:nvPr/>
          </p:nvSpPr>
          <p:spPr bwMode="auto">
            <a:xfrm>
              <a:off x="518863" y="1993171"/>
              <a:ext cx="54373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用户</a:t>
              </a:r>
            </a:p>
          </p:txBody>
        </p:sp>
        <p:sp>
          <p:nvSpPr>
            <p:cNvPr id="78" name="Line 81"/>
            <p:cNvSpPr>
              <a:spLocks noChangeShapeType="1"/>
            </p:cNvSpPr>
            <p:nvPr/>
          </p:nvSpPr>
          <p:spPr bwMode="auto">
            <a:xfrm>
              <a:off x="1253723" y="2327349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Line 82"/>
            <p:cNvSpPr>
              <a:spLocks noChangeShapeType="1"/>
            </p:cNvSpPr>
            <p:nvPr/>
          </p:nvSpPr>
          <p:spPr bwMode="auto">
            <a:xfrm>
              <a:off x="1253723" y="2934795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Line 83"/>
            <p:cNvSpPr>
              <a:spLocks noChangeShapeType="1"/>
            </p:cNvSpPr>
            <p:nvPr/>
          </p:nvSpPr>
          <p:spPr bwMode="auto">
            <a:xfrm>
              <a:off x="1253723" y="3540959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Line 84"/>
            <p:cNvSpPr>
              <a:spLocks noChangeShapeType="1"/>
            </p:cNvSpPr>
            <p:nvPr/>
          </p:nvSpPr>
          <p:spPr bwMode="auto">
            <a:xfrm>
              <a:off x="1253723" y="4148406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2" name="Group 85"/>
            <p:cNvGrpSpPr>
              <a:grpSpLocks/>
            </p:cNvGrpSpPr>
            <p:nvPr/>
          </p:nvGrpSpPr>
          <p:grpSpPr bwMode="auto">
            <a:xfrm>
              <a:off x="4764802" y="2778448"/>
              <a:ext cx="3367338" cy="871442"/>
              <a:chOff x="1655" y="1570"/>
              <a:chExt cx="2919" cy="1497"/>
            </a:xfrm>
          </p:grpSpPr>
          <p:sp>
            <p:nvSpPr>
              <p:cNvPr id="91" name="Line 86"/>
              <p:cNvSpPr>
                <a:spLocks noChangeShapeType="1"/>
              </p:cNvSpPr>
              <p:nvPr/>
            </p:nvSpPr>
            <p:spPr bwMode="auto">
              <a:xfrm>
                <a:off x="1655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Line 87"/>
              <p:cNvSpPr>
                <a:spLocks noChangeShapeType="1"/>
              </p:cNvSpPr>
              <p:nvPr/>
            </p:nvSpPr>
            <p:spPr bwMode="auto">
              <a:xfrm>
                <a:off x="2381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Line 88"/>
              <p:cNvSpPr>
                <a:spLocks noChangeShapeType="1"/>
              </p:cNvSpPr>
              <p:nvPr/>
            </p:nvSpPr>
            <p:spPr bwMode="auto">
              <a:xfrm>
                <a:off x="3107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Line 89"/>
              <p:cNvSpPr>
                <a:spLocks noChangeShapeType="1"/>
              </p:cNvSpPr>
              <p:nvPr/>
            </p:nvSpPr>
            <p:spPr bwMode="auto">
              <a:xfrm>
                <a:off x="3833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Line 90"/>
              <p:cNvSpPr>
                <a:spLocks noChangeShapeType="1"/>
              </p:cNvSpPr>
              <p:nvPr/>
            </p:nvSpPr>
            <p:spPr bwMode="auto">
              <a:xfrm>
                <a:off x="4574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3" name="矩形 82"/>
            <p:cNvSpPr/>
            <p:nvPr/>
          </p:nvSpPr>
          <p:spPr>
            <a:xfrm>
              <a:off x="4660026" y="2025454"/>
              <a:ext cx="3468694" cy="656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zh-CN" altLang="zh-CN" sz="1400" b="1" dirty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当用户暂时无数据发送时，分配给该用户的时隙只能处于空闲状态</a:t>
              </a:r>
              <a:r>
                <a:rPr lang="zh-CN" altLang="en-US" sz="1400" b="1" dirty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</a:p>
          </p:txBody>
        </p:sp>
        <p:sp>
          <p:nvSpPr>
            <p:cNvPr id="84" name="Text Box 21"/>
            <p:cNvSpPr txBox="1">
              <a:spLocks noChangeArrowheads="1"/>
            </p:cNvSpPr>
            <p:nvPr/>
          </p:nvSpPr>
          <p:spPr bwMode="auto">
            <a:xfrm>
              <a:off x="7261014" y="2923261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85" name="Text Box 22"/>
            <p:cNvSpPr txBox="1">
              <a:spLocks noChangeArrowheads="1"/>
            </p:cNvSpPr>
            <p:nvPr/>
          </p:nvSpPr>
          <p:spPr bwMode="auto">
            <a:xfrm>
              <a:off x="4936955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86" name="Text Box 26"/>
            <p:cNvSpPr txBox="1">
              <a:spLocks noChangeArrowheads="1"/>
            </p:cNvSpPr>
            <p:nvPr/>
          </p:nvSpPr>
          <p:spPr bwMode="auto">
            <a:xfrm>
              <a:off x="5785222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87" name="Text Box 28"/>
            <p:cNvSpPr txBox="1">
              <a:spLocks noChangeArrowheads="1"/>
            </p:cNvSpPr>
            <p:nvPr/>
          </p:nvSpPr>
          <p:spPr bwMode="auto">
            <a:xfrm>
              <a:off x="4738425" y="2923261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88" name="Text Box 71"/>
            <p:cNvSpPr txBox="1">
              <a:spLocks noChangeArrowheads="1"/>
            </p:cNvSpPr>
            <p:nvPr/>
          </p:nvSpPr>
          <p:spPr bwMode="auto">
            <a:xfrm>
              <a:off x="7884375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89" name="Text Box 27"/>
            <p:cNvSpPr txBox="1">
              <a:spLocks noChangeArrowheads="1"/>
            </p:cNvSpPr>
            <p:nvPr/>
          </p:nvSpPr>
          <p:spPr bwMode="auto">
            <a:xfrm>
              <a:off x="5998832" y="2923261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90" name="Text Box 70"/>
            <p:cNvSpPr txBox="1">
              <a:spLocks noChangeArrowheads="1"/>
            </p:cNvSpPr>
            <p:nvPr/>
          </p:nvSpPr>
          <p:spPr bwMode="auto">
            <a:xfrm>
              <a:off x="6829632" y="2923261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49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统计时分复用 </a:t>
            </a:r>
            <a:r>
              <a:rPr lang="en-US" altLang="zh-CN" dirty="0"/>
              <a:t>STDM  (Statistic TDM)</a:t>
            </a:r>
            <a:endParaRPr lang="zh-CN" altLang="en-US" dirty="0"/>
          </a:p>
        </p:txBody>
      </p:sp>
      <p:sp>
        <p:nvSpPr>
          <p:cNvPr id="90" name="圆角矩形 89"/>
          <p:cNvSpPr/>
          <p:nvPr/>
        </p:nvSpPr>
        <p:spPr>
          <a:xfrm>
            <a:off x="556963" y="1041663"/>
            <a:ext cx="8048776" cy="298704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Freeform 85"/>
          <p:cNvSpPr>
            <a:spLocks/>
          </p:cNvSpPr>
          <p:nvPr/>
        </p:nvSpPr>
        <p:spPr bwMode="auto">
          <a:xfrm>
            <a:off x="6858997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Freeform 86"/>
          <p:cNvSpPr>
            <a:spLocks/>
          </p:cNvSpPr>
          <p:nvPr/>
        </p:nvSpPr>
        <p:spPr bwMode="auto">
          <a:xfrm>
            <a:off x="7800044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Freeform 87"/>
          <p:cNvSpPr>
            <a:spLocks/>
          </p:cNvSpPr>
          <p:nvPr/>
        </p:nvSpPr>
        <p:spPr bwMode="auto">
          <a:xfrm>
            <a:off x="7485902" y="2336523"/>
            <a:ext cx="235607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Freeform 88"/>
          <p:cNvSpPr>
            <a:spLocks/>
          </p:cNvSpPr>
          <p:nvPr/>
        </p:nvSpPr>
        <p:spPr bwMode="auto">
          <a:xfrm>
            <a:off x="7171760" y="2336523"/>
            <a:ext cx="235607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Freeform 89"/>
          <p:cNvSpPr>
            <a:spLocks/>
          </p:cNvSpPr>
          <p:nvPr/>
        </p:nvSpPr>
        <p:spPr bwMode="auto">
          <a:xfrm>
            <a:off x="6544855" y="2336523"/>
            <a:ext cx="235606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Freeform 90"/>
          <p:cNvSpPr>
            <a:spLocks/>
          </p:cNvSpPr>
          <p:nvPr/>
        </p:nvSpPr>
        <p:spPr bwMode="auto">
          <a:xfrm>
            <a:off x="6230712" y="2336523"/>
            <a:ext cx="235606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Freeform 91"/>
          <p:cNvSpPr>
            <a:spLocks/>
          </p:cNvSpPr>
          <p:nvPr/>
        </p:nvSpPr>
        <p:spPr bwMode="auto">
          <a:xfrm>
            <a:off x="5917948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 Box 92"/>
          <p:cNvSpPr txBox="1">
            <a:spLocks noChangeArrowheads="1"/>
          </p:cNvSpPr>
          <p:nvPr/>
        </p:nvSpPr>
        <p:spPr bwMode="auto">
          <a:xfrm>
            <a:off x="717510" y="1397026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</a:p>
        </p:txBody>
      </p:sp>
      <p:sp>
        <p:nvSpPr>
          <p:cNvPr id="99" name="Freeform 93"/>
          <p:cNvSpPr>
            <a:spLocks/>
          </p:cNvSpPr>
          <p:nvPr/>
        </p:nvSpPr>
        <p:spPr bwMode="auto">
          <a:xfrm>
            <a:off x="3225527" y="1429624"/>
            <a:ext cx="549748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Freeform 94"/>
          <p:cNvSpPr>
            <a:spLocks/>
          </p:cNvSpPr>
          <p:nvPr/>
        </p:nvSpPr>
        <p:spPr bwMode="auto">
          <a:xfrm>
            <a:off x="1579037" y="2075713"/>
            <a:ext cx="1098120" cy="321773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Freeform 95"/>
          <p:cNvSpPr>
            <a:spLocks/>
          </p:cNvSpPr>
          <p:nvPr/>
        </p:nvSpPr>
        <p:spPr bwMode="auto">
          <a:xfrm>
            <a:off x="2127407" y="2720531"/>
            <a:ext cx="109812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Freeform 96"/>
          <p:cNvSpPr>
            <a:spLocks/>
          </p:cNvSpPr>
          <p:nvPr/>
        </p:nvSpPr>
        <p:spPr bwMode="auto">
          <a:xfrm>
            <a:off x="2677157" y="3365348"/>
            <a:ext cx="54837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 Box 97"/>
          <p:cNvSpPr txBox="1">
            <a:spLocks noChangeArrowheads="1"/>
          </p:cNvSpPr>
          <p:nvPr/>
        </p:nvSpPr>
        <p:spPr bwMode="auto">
          <a:xfrm>
            <a:off x="1185763" y="1400373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04" name="Text Box 98"/>
          <p:cNvSpPr txBox="1">
            <a:spLocks noChangeArrowheads="1"/>
          </p:cNvSpPr>
          <p:nvPr/>
        </p:nvSpPr>
        <p:spPr bwMode="auto">
          <a:xfrm>
            <a:off x="1185763" y="2045189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05" name="Text Box 99"/>
          <p:cNvSpPr txBox="1">
            <a:spLocks noChangeArrowheads="1"/>
          </p:cNvSpPr>
          <p:nvPr/>
        </p:nvSpPr>
        <p:spPr bwMode="auto">
          <a:xfrm>
            <a:off x="1185763" y="2691279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06" name="Text Box 100"/>
          <p:cNvSpPr txBox="1">
            <a:spLocks noChangeArrowheads="1"/>
          </p:cNvSpPr>
          <p:nvPr/>
        </p:nvSpPr>
        <p:spPr bwMode="auto">
          <a:xfrm>
            <a:off x="1185763" y="3336096"/>
            <a:ext cx="3273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07" name="Line 101"/>
          <p:cNvSpPr>
            <a:spLocks noChangeShapeType="1"/>
          </p:cNvSpPr>
          <p:nvPr/>
        </p:nvSpPr>
        <p:spPr bwMode="auto">
          <a:xfrm>
            <a:off x="5682343" y="2659567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 Box 102"/>
          <p:cNvSpPr txBox="1">
            <a:spLocks noChangeArrowheads="1"/>
          </p:cNvSpPr>
          <p:nvPr/>
        </p:nvSpPr>
        <p:spPr bwMode="auto">
          <a:xfrm>
            <a:off x="3344018" y="1416906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09" name="Text Box 105"/>
          <p:cNvSpPr txBox="1">
            <a:spLocks noChangeArrowheads="1"/>
          </p:cNvSpPr>
          <p:nvPr/>
        </p:nvSpPr>
        <p:spPr bwMode="auto">
          <a:xfrm>
            <a:off x="1742997" y="2064267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10" name="Text Box 106"/>
          <p:cNvSpPr txBox="1">
            <a:spLocks noChangeArrowheads="1"/>
          </p:cNvSpPr>
          <p:nvPr/>
        </p:nvSpPr>
        <p:spPr bwMode="auto">
          <a:xfrm>
            <a:off x="2808047" y="2701453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11" name="Text Box 107"/>
          <p:cNvSpPr txBox="1">
            <a:spLocks noChangeArrowheads="1"/>
          </p:cNvSpPr>
          <p:nvPr/>
        </p:nvSpPr>
        <p:spPr bwMode="auto">
          <a:xfrm>
            <a:off x="2810803" y="3365348"/>
            <a:ext cx="3032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12" name="Text Box 111"/>
          <p:cNvSpPr txBox="1">
            <a:spLocks noChangeArrowheads="1"/>
          </p:cNvSpPr>
          <p:nvPr/>
        </p:nvSpPr>
        <p:spPr bwMode="auto">
          <a:xfrm>
            <a:off x="3972795" y="1461421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3" name="Text Box 112"/>
          <p:cNvSpPr txBox="1">
            <a:spLocks noChangeArrowheads="1"/>
          </p:cNvSpPr>
          <p:nvPr/>
        </p:nvSpPr>
        <p:spPr bwMode="auto">
          <a:xfrm>
            <a:off x="3972795" y="2121499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4" name="Text Box 113"/>
          <p:cNvSpPr txBox="1">
            <a:spLocks noChangeArrowheads="1"/>
          </p:cNvSpPr>
          <p:nvPr/>
        </p:nvSpPr>
        <p:spPr bwMode="auto">
          <a:xfrm>
            <a:off x="3972795" y="278285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5" name="Text Box 114"/>
          <p:cNvSpPr txBox="1">
            <a:spLocks noChangeArrowheads="1"/>
          </p:cNvSpPr>
          <p:nvPr/>
        </p:nvSpPr>
        <p:spPr bwMode="auto">
          <a:xfrm>
            <a:off x="3972795" y="344293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6" name="Text Box 115"/>
          <p:cNvSpPr txBox="1">
            <a:spLocks noChangeArrowheads="1"/>
          </p:cNvSpPr>
          <p:nvPr/>
        </p:nvSpPr>
        <p:spPr bwMode="auto">
          <a:xfrm>
            <a:off x="8235452" y="255438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7" name="Line 116"/>
          <p:cNvSpPr>
            <a:spLocks noChangeShapeType="1"/>
          </p:cNvSpPr>
          <p:nvPr/>
        </p:nvSpPr>
        <p:spPr bwMode="auto">
          <a:xfrm>
            <a:off x="2127407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Line 117"/>
          <p:cNvSpPr>
            <a:spLocks noChangeShapeType="1"/>
          </p:cNvSpPr>
          <p:nvPr/>
        </p:nvSpPr>
        <p:spPr bwMode="auto">
          <a:xfrm>
            <a:off x="2677156" y="2962178"/>
            <a:ext cx="0" cy="8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Line 118"/>
          <p:cNvSpPr>
            <a:spLocks noChangeShapeType="1"/>
          </p:cNvSpPr>
          <p:nvPr/>
        </p:nvSpPr>
        <p:spPr bwMode="auto">
          <a:xfrm>
            <a:off x="3225526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Line 119"/>
          <p:cNvSpPr>
            <a:spLocks noChangeShapeType="1"/>
          </p:cNvSpPr>
          <p:nvPr/>
        </p:nvSpPr>
        <p:spPr bwMode="auto">
          <a:xfrm>
            <a:off x="2127407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Line 120"/>
          <p:cNvSpPr>
            <a:spLocks noChangeShapeType="1"/>
          </p:cNvSpPr>
          <p:nvPr/>
        </p:nvSpPr>
        <p:spPr bwMode="auto">
          <a:xfrm>
            <a:off x="3775275" y="2962178"/>
            <a:ext cx="0" cy="8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Line 121"/>
          <p:cNvSpPr>
            <a:spLocks noChangeShapeType="1"/>
          </p:cNvSpPr>
          <p:nvPr/>
        </p:nvSpPr>
        <p:spPr bwMode="auto">
          <a:xfrm>
            <a:off x="3775275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Line 122"/>
          <p:cNvSpPr>
            <a:spLocks noChangeShapeType="1"/>
          </p:cNvSpPr>
          <p:nvPr/>
        </p:nvSpPr>
        <p:spPr bwMode="auto">
          <a:xfrm>
            <a:off x="5839413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Line 123"/>
          <p:cNvSpPr>
            <a:spLocks noChangeShapeType="1"/>
          </p:cNvSpPr>
          <p:nvPr/>
        </p:nvSpPr>
        <p:spPr bwMode="auto">
          <a:xfrm>
            <a:off x="6466318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Line 124"/>
          <p:cNvSpPr>
            <a:spLocks noChangeShapeType="1"/>
          </p:cNvSpPr>
          <p:nvPr/>
        </p:nvSpPr>
        <p:spPr bwMode="auto">
          <a:xfrm>
            <a:off x="7093225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Line 125"/>
          <p:cNvSpPr>
            <a:spLocks noChangeShapeType="1"/>
          </p:cNvSpPr>
          <p:nvPr/>
        </p:nvSpPr>
        <p:spPr bwMode="auto">
          <a:xfrm>
            <a:off x="5839413" y="2821089"/>
            <a:ext cx="6269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Line 126"/>
          <p:cNvSpPr>
            <a:spLocks noChangeShapeType="1"/>
          </p:cNvSpPr>
          <p:nvPr/>
        </p:nvSpPr>
        <p:spPr bwMode="auto">
          <a:xfrm>
            <a:off x="6466318" y="2821089"/>
            <a:ext cx="6269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Line 127"/>
          <p:cNvSpPr>
            <a:spLocks noChangeShapeType="1"/>
          </p:cNvSpPr>
          <p:nvPr/>
        </p:nvSpPr>
        <p:spPr bwMode="auto">
          <a:xfrm>
            <a:off x="7093225" y="2821089"/>
            <a:ext cx="6282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Text Box 128"/>
          <p:cNvSpPr txBox="1">
            <a:spLocks noChangeArrowheads="1"/>
          </p:cNvSpPr>
          <p:nvPr/>
        </p:nvSpPr>
        <p:spPr bwMode="auto">
          <a:xfrm>
            <a:off x="6042635" y="3443451"/>
            <a:ext cx="13596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 </a:t>
            </a:r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STDM </a:t>
            </a: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帧</a:t>
            </a:r>
          </a:p>
        </p:txBody>
      </p:sp>
      <p:sp>
        <p:nvSpPr>
          <p:cNvPr id="130" name="Text Box 129"/>
          <p:cNvSpPr txBox="1">
            <a:spLocks noChangeArrowheads="1"/>
          </p:cNvSpPr>
          <p:nvPr/>
        </p:nvSpPr>
        <p:spPr bwMode="auto">
          <a:xfrm>
            <a:off x="5934483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#1</a:t>
            </a:r>
          </a:p>
        </p:txBody>
      </p:sp>
      <p:sp>
        <p:nvSpPr>
          <p:cNvPr id="131" name="Line 130"/>
          <p:cNvSpPr>
            <a:spLocks noChangeShapeType="1"/>
          </p:cNvSpPr>
          <p:nvPr/>
        </p:nvSpPr>
        <p:spPr bwMode="auto">
          <a:xfrm>
            <a:off x="4207997" y="1750124"/>
            <a:ext cx="902117" cy="70315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Line 131"/>
          <p:cNvSpPr>
            <a:spLocks noChangeShapeType="1"/>
          </p:cNvSpPr>
          <p:nvPr/>
        </p:nvSpPr>
        <p:spPr bwMode="auto">
          <a:xfrm>
            <a:off x="4269998" y="2384768"/>
            <a:ext cx="866647" cy="17424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Line 132"/>
          <p:cNvSpPr>
            <a:spLocks noChangeShapeType="1"/>
          </p:cNvSpPr>
          <p:nvPr/>
        </p:nvSpPr>
        <p:spPr bwMode="auto">
          <a:xfrm flipV="1">
            <a:off x="4269998" y="2720530"/>
            <a:ext cx="866647" cy="29887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Line 133"/>
          <p:cNvSpPr>
            <a:spLocks noChangeShapeType="1"/>
          </p:cNvSpPr>
          <p:nvPr/>
        </p:nvSpPr>
        <p:spPr bwMode="auto">
          <a:xfrm flipV="1">
            <a:off x="4207998" y="2829798"/>
            <a:ext cx="928648" cy="82425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 Box 134"/>
          <p:cNvSpPr txBox="1">
            <a:spLocks noChangeArrowheads="1"/>
          </p:cNvSpPr>
          <p:nvPr/>
        </p:nvSpPr>
        <p:spPr bwMode="auto">
          <a:xfrm>
            <a:off x="4269998" y="3135147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④</a:t>
            </a:r>
          </a:p>
        </p:txBody>
      </p:sp>
      <p:sp>
        <p:nvSpPr>
          <p:cNvPr id="136" name="Text Box 135"/>
          <p:cNvSpPr txBox="1">
            <a:spLocks noChangeArrowheads="1"/>
          </p:cNvSpPr>
          <p:nvPr/>
        </p:nvSpPr>
        <p:spPr bwMode="auto">
          <a:xfrm>
            <a:off x="4269998" y="2634019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③</a:t>
            </a:r>
          </a:p>
        </p:txBody>
      </p:sp>
      <p:sp>
        <p:nvSpPr>
          <p:cNvPr id="137" name="Text Box 136"/>
          <p:cNvSpPr txBox="1">
            <a:spLocks noChangeArrowheads="1"/>
          </p:cNvSpPr>
          <p:nvPr/>
        </p:nvSpPr>
        <p:spPr bwMode="auto">
          <a:xfrm>
            <a:off x="4269998" y="2096063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②</a:t>
            </a:r>
          </a:p>
        </p:txBody>
      </p:sp>
      <p:sp>
        <p:nvSpPr>
          <p:cNvPr id="138" name="Text Box 137"/>
          <p:cNvSpPr txBox="1">
            <a:spLocks noChangeArrowheads="1"/>
          </p:cNvSpPr>
          <p:nvPr/>
        </p:nvSpPr>
        <p:spPr bwMode="auto">
          <a:xfrm>
            <a:off x="4269998" y="1577157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①</a:t>
            </a:r>
          </a:p>
        </p:txBody>
      </p:sp>
      <p:sp>
        <p:nvSpPr>
          <p:cNvPr id="139" name="Freeform 138"/>
          <p:cNvSpPr>
            <a:spLocks/>
          </p:cNvSpPr>
          <p:nvPr/>
        </p:nvSpPr>
        <p:spPr bwMode="auto">
          <a:xfrm>
            <a:off x="1579037" y="1429624"/>
            <a:ext cx="54837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Line 139"/>
          <p:cNvSpPr>
            <a:spLocks noChangeShapeType="1"/>
          </p:cNvSpPr>
          <p:nvPr/>
        </p:nvSpPr>
        <p:spPr bwMode="auto">
          <a:xfrm>
            <a:off x="3775275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Line 140"/>
          <p:cNvSpPr>
            <a:spLocks noChangeShapeType="1"/>
          </p:cNvSpPr>
          <p:nvPr/>
        </p:nvSpPr>
        <p:spPr bwMode="auto">
          <a:xfrm>
            <a:off x="1657572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Text Box 141"/>
          <p:cNvSpPr txBox="1">
            <a:spLocks noChangeArrowheads="1"/>
          </p:cNvSpPr>
          <p:nvPr/>
        </p:nvSpPr>
        <p:spPr bwMode="auto">
          <a:xfrm>
            <a:off x="1716818" y="1404188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43" name="Text Box 142"/>
          <p:cNvSpPr txBox="1">
            <a:spLocks noChangeArrowheads="1"/>
          </p:cNvSpPr>
          <p:nvPr/>
        </p:nvSpPr>
        <p:spPr bwMode="auto">
          <a:xfrm>
            <a:off x="2255544" y="2691279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44" name="Text Box 143"/>
          <p:cNvSpPr txBox="1">
            <a:spLocks noChangeArrowheads="1"/>
          </p:cNvSpPr>
          <p:nvPr/>
        </p:nvSpPr>
        <p:spPr bwMode="auto">
          <a:xfrm>
            <a:off x="2281723" y="2066812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45" name="Line 144"/>
          <p:cNvSpPr>
            <a:spLocks noChangeShapeType="1"/>
          </p:cNvSpPr>
          <p:nvPr/>
        </p:nvSpPr>
        <p:spPr bwMode="auto">
          <a:xfrm>
            <a:off x="6544855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Line 145"/>
          <p:cNvSpPr>
            <a:spLocks noChangeShapeType="1"/>
          </p:cNvSpPr>
          <p:nvPr/>
        </p:nvSpPr>
        <p:spPr bwMode="auto">
          <a:xfrm>
            <a:off x="6780461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Line 146"/>
          <p:cNvSpPr>
            <a:spLocks noChangeShapeType="1"/>
          </p:cNvSpPr>
          <p:nvPr/>
        </p:nvSpPr>
        <p:spPr bwMode="auto">
          <a:xfrm>
            <a:off x="7721509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Line 147"/>
          <p:cNvSpPr>
            <a:spLocks noChangeShapeType="1"/>
          </p:cNvSpPr>
          <p:nvPr/>
        </p:nvSpPr>
        <p:spPr bwMode="auto">
          <a:xfrm>
            <a:off x="7721509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Freeform 150"/>
          <p:cNvSpPr>
            <a:spLocks/>
          </p:cNvSpPr>
          <p:nvPr/>
        </p:nvSpPr>
        <p:spPr bwMode="auto">
          <a:xfrm>
            <a:off x="5839413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Freeform 151"/>
          <p:cNvSpPr>
            <a:spLocks/>
          </p:cNvSpPr>
          <p:nvPr/>
        </p:nvSpPr>
        <p:spPr bwMode="auto">
          <a:xfrm>
            <a:off x="6152176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Freeform 152"/>
          <p:cNvSpPr>
            <a:spLocks/>
          </p:cNvSpPr>
          <p:nvPr/>
        </p:nvSpPr>
        <p:spPr bwMode="auto">
          <a:xfrm>
            <a:off x="6466318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Freeform 153"/>
          <p:cNvSpPr>
            <a:spLocks/>
          </p:cNvSpPr>
          <p:nvPr/>
        </p:nvSpPr>
        <p:spPr bwMode="auto">
          <a:xfrm>
            <a:off x="6780460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Freeform 154"/>
          <p:cNvSpPr>
            <a:spLocks/>
          </p:cNvSpPr>
          <p:nvPr/>
        </p:nvSpPr>
        <p:spPr bwMode="auto">
          <a:xfrm>
            <a:off x="7093225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Freeform 155"/>
          <p:cNvSpPr>
            <a:spLocks/>
          </p:cNvSpPr>
          <p:nvPr/>
        </p:nvSpPr>
        <p:spPr bwMode="auto">
          <a:xfrm>
            <a:off x="7407367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Freeform 156"/>
          <p:cNvSpPr>
            <a:spLocks/>
          </p:cNvSpPr>
          <p:nvPr/>
        </p:nvSpPr>
        <p:spPr bwMode="auto">
          <a:xfrm>
            <a:off x="7721509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 Box 157"/>
          <p:cNvSpPr txBox="1">
            <a:spLocks noChangeArrowheads="1"/>
          </p:cNvSpPr>
          <p:nvPr/>
        </p:nvSpPr>
        <p:spPr bwMode="auto">
          <a:xfrm>
            <a:off x="6544855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#2</a:t>
            </a:r>
          </a:p>
        </p:txBody>
      </p:sp>
      <p:sp>
        <p:nvSpPr>
          <p:cNvPr id="157" name="Text Box 158"/>
          <p:cNvSpPr txBox="1">
            <a:spLocks noChangeArrowheads="1"/>
          </p:cNvSpPr>
          <p:nvPr/>
        </p:nvSpPr>
        <p:spPr bwMode="auto">
          <a:xfrm>
            <a:off x="7155226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#3</a:t>
            </a:r>
          </a:p>
        </p:txBody>
      </p:sp>
      <p:sp>
        <p:nvSpPr>
          <p:cNvPr id="159" name="Line 160"/>
          <p:cNvSpPr>
            <a:spLocks noChangeShapeType="1"/>
          </p:cNvSpPr>
          <p:nvPr/>
        </p:nvSpPr>
        <p:spPr bwMode="auto">
          <a:xfrm>
            <a:off x="6152177" y="3062736"/>
            <a:ext cx="549748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Line 161"/>
          <p:cNvSpPr>
            <a:spLocks noChangeShapeType="1"/>
          </p:cNvSpPr>
          <p:nvPr/>
        </p:nvSpPr>
        <p:spPr bwMode="auto">
          <a:xfrm>
            <a:off x="6780461" y="3062736"/>
            <a:ext cx="0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Line 162"/>
          <p:cNvSpPr>
            <a:spLocks noChangeShapeType="1"/>
          </p:cNvSpPr>
          <p:nvPr/>
        </p:nvSpPr>
        <p:spPr bwMode="auto">
          <a:xfrm flipH="1">
            <a:off x="6937532" y="3062736"/>
            <a:ext cx="391300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Line 163"/>
          <p:cNvSpPr>
            <a:spLocks noChangeShapeType="1"/>
          </p:cNvSpPr>
          <p:nvPr/>
        </p:nvSpPr>
        <p:spPr bwMode="auto">
          <a:xfrm>
            <a:off x="1500502" y="1752668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Line 164"/>
          <p:cNvSpPr>
            <a:spLocks noChangeShapeType="1"/>
          </p:cNvSpPr>
          <p:nvPr/>
        </p:nvSpPr>
        <p:spPr bwMode="auto">
          <a:xfrm>
            <a:off x="1500502" y="2397486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Line 165"/>
          <p:cNvSpPr>
            <a:spLocks noChangeShapeType="1"/>
          </p:cNvSpPr>
          <p:nvPr/>
        </p:nvSpPr>
        <p:spPr bwMode="auto">
          <a:xfrm>
            <a:off x="1500502" y="3043575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" name="Line 166"/>
          <p:cNvSpPr>
            <a:spLocks noChangeShapeType="1"/>
          </p:cNvSpPr>
          <p:nvPr/>
        </p:nvSpPr>
        <p:spPr bwMode="auto">
          <a:xfrm>
            <a:off x="1500502" y="3688391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Line 170"/>
          <p:cNvSpPr>
            <a:spLocks noChangeShapeType="1"/>
          </p:cNvSpPr>
          <p:nvPr/>
        </p:nvSpPr>
        <p:spPr bwMode="auto">
          <a:xfrm>
            <a:off x="5833901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Line 171"/>
          <p:cNvSpPr>
            <a:spLocks noChangeShapeType="1"/>
          </p:cNvSpPr>
          <p:nvPr/>
        </p:nvSpPr>
        <p:spPr bwMode="auto">
          <a:xfrm>
            <a:off x="6462185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Line 172"/>
          <p:cNvSpPr>
            <a:spLocks noChangeShapeType="1"/>
          </p:cNvSpPr>
          <p:nvPr/>
        </p:nvSpPr>
        <p:spPr bwMode="auto">
          <a:xfrm>
            <a:off x="7090469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" name="Line 173"/>
          <p:cNvSpPr>
            <a:spLocks noChangeShapeType="1"/>
          </p:cNvSpPr>
          <p:nvPr/>
        </p:nvSpPr>
        <p:spPr bwMode="auto">
          <a:xfrm>
            <a:off x="7717375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5342807" y="1102535"/>
            <a:ext cx="2879799" cy="910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STDM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帧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不是固定分配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时隙，而是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按需动态地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分配时隙，因此可以提高线路的利用率。</a:t>
            </a:r>
          </a:p>
        </p:txBody>
      </p:sp>
      <p:sp>
        <p:nvSpPr>
          <p:cNvPr id="172" name="Text Box 103"/>
          <p:cNvSpPr txBox="1">
            <a:spLocks noChangeArrowheads="1"/>
          </p:cNvSpPr>
          <p:nvPr/>
        </p:nvSpPr>
        <p:spPr bwMode="auto">
          <a:xfrm>
            <a:off x="7779377" y="2333330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73" name="Text Box 104"/>
          <p:cNvSpPr txBox="1">
            <a:spLocks noChangeArrowheads="1"/>
          </p:cNvSpPr>
          <p:nvPr/>
        </p:nvSpPr>
        <p:spPr bwMode="auto">
          <a:xfrm>
            <a:off x="6211424" y="2333330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4" name="Text Box 108"/>
          <p:cNvSpPr txBox="1">
            <a:spLocks noChangeArrowheads="1"/>
          </p:cNvSpPr>
          <p:nvPr/>
        </p:nvSpPr>
        <p:spPr bwMode="auto">
          <a:xfrm>
            <a:off x="6506276" y="2333330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5" name="Text Box 109"/>
          <p:cNvSpPr txBox="1">
            <a:spLocks noChangeArrowheads="1"/>
          </p:cNvSpPr>
          <p:nvPr/>
        </p:nvSpPr>
        <p:spPr bwMode="auto">
          <a:xfrm>
            <a:off x="6819040" y="2333330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76" name="Text Box 110"/>
          <p:cNvSpPr txBox="1">
            <a:spLocks noChangeArrowheads="1"/>
          </p:cNvSpPr>
          <p:nvPr/>
        </p:nvSpPr>
        <p:spPr bwMode="auto">
          <a:xfrm>
            <a:off x="5891769" y="2333330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77" name="Text Box 148"/>
          <p:cNvSpPr txBox="1">
            <a:spLocks noChangeArrowheads="1"/>
          </p:cNvSpPr>
          <p:nvPr/>
        </p:nvSpPr>
        <p:spPr bwMode="auto">
          <a:xfrm>
            <a:off x="7142825" y="2333330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78" name="Text Box 149"/>
          <p:cNvSpPr txBox="1">
            <a:spLocks noChangeArrowheads="1"/>
          </p:cNvSpPr>
          <p:nvPr/>
        </p:nvSpPr>
        <p:spPr bwMode="auto">
          <a:xfrm>
            <a:off x="7447323" y="2333330"/>
            <a:ext cx="3032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79" name="等腰三角形 178"/>
          <p:cNvSpPr/>
          <p:nvPr/>
        </p:nvSpPr>
        <p:spPr>
          <a:xfrm rot="5400000">
            <a:off x="4071718" y="2313974"/>
            <a:ext cx="1837509" cy="704668"/>
          </a:xfrm>
          <a:prstGeom prst="triangle">
            <a:avLst>
              <a:gd name="adj" fmla="val 49526"/>
            </a:avLst>
          </a:prstGeom>
          <a:solidFill>
            <a:srgbClr val="FFC000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sp>
        <p:nvSpPr>
          <p:cNvPr id="180" name="矩形 179"/>
          <p:cNvSpPr/>
          <p:nvPr/>
        </p:nvSpPr>
        <p:spPr>
          <a:xfrm>
            <a:off x="4620721" y="2490350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集中器</a:t>
            </a:r>
          </a:p>
        </p:txBody>
      </p:sp>
      <p:cxnSp>
        <p:nvCxnSpPr>
          <p:cNvPr id="182" name="直接连接符 181"/>
          <p:cNvCxnSpPr>
            <a:stCxn id="179" idx="0"/>
          </p:cNvCxnSpPr>
          <p:nvPr/>
        </p:nvCxnSpPr>
        <p:spPr>
          <a:xfrm>
            <a:off x="5342807" y="2657599"/>
            <a:ext cx="221988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13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2.4.2 </a:t>
            </a:r>
            <a:r>
              <a:rPr lang="zh-CN" altLang="en-US" dirty="0"/>
              <a:t>波分复用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6643" y="1104901"/>
            <a:ext cx="8052214" cy="324938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 flipH="1">
            <a:off x="5844729" y="2193603"/>
            <a:ext cx="1558440" cy="183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1550 nm           0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1551 nm           1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1552 nm           2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1553 nm           3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1554 nm           4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1555 nm           5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1556 nm           6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1557 nm           7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704343" y="2197384"/>
            <a:ext cx="1697901" cy="183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0            1550 nm  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            1551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2            1552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3            1553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4            1554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5            1555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6            1556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7            1557 nm  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3524" y="2641023"/>
            <a:ext cx="915868" cy="738664"/>
          </a:xfrm>
          <a:prstGeom prst="rect">
            <a:avLst/>
          </a:prstGeom>
          <a:solidFill>
            <a:srgbClr val="00FFCC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8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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2.5 </a:t>
            </a:r>
            <a:r>
              <a:rPr kumimoji="1" lang="en-US" altLang="zh-CN" sz="1400" b="1" dirty="0" err="1">
                <a:solidFill>
                  <a:srgbClr val="000099"/>
                </a:solidFill>
                <a:latin typeface="+mn-lt"/>
                <a:ea typeface="黑体" pitchFamily="2" charset="-122"/>
              </a:rPr>
              <a:t>Gbit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/s</a:t>
            </a:r>
          </a:p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1310 nm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949812" y="2422134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949812" y="2641520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949812" y="2859913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949812" y="3080291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949812" y="3298683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949812" y="3519061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949812" y="3737454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949812" y="3957832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780544" y="2422134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780544" y="2641520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1780544" y="2859913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1780544" y="3080291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1780544" y="3298683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780544" y="3519061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1780544" y="3737454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1780544" y="3957832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238912" y="3186509"/>
            <a:ext cx="260581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 rot="5400000">
            <a:off x="3811553" y="3083476"/>
            <a:ext cx="221371" cy="201103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088113" y="2361580"/>
            <a:ext cx="336605" cy="12309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088113" y="2579973"/>
            <a:ext cx="336605" cy="122101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2088113" y="2799359"/>
            <a:ext cx="336605" cy="122102"/>
          </a:xfrm>
          <a:prstGeom prst="rect">
            <a:avLst/>
          </a:prstGeom>
          <a:solidFill>
            <a:srgbClr val="CC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088113" y="3018744"/>
            <a:ext cx="336605" cy="122101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088113" y="3238129"/>
            <a:ext cx="336605" cy="122102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088113" y="3457514"/>
            <a:ext cx="336605" cy="122101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2088113" y="3676900"/>
            <a:ext cx="336605" cy="122102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2088113" y="3895292"/>
            <a:ext cx="336605" cy="123094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3801397" y="2532324"/>
            <a:ext cx="8691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+mn-lt"/>
                <a:ea typeface="黑体" pitchFamily="2" charset="-122"/>
              </a:rPr>
              <a:t>20 </a:t>
            </a:r>
            <a:r>
              <a:rPr kumimoji="1" lang="en-US" altLang="zh-CN" sz="1400" b="1" dirty="0" err="1">
                <a:latin typeface="+mn-lt"/>
                <a:ea typeface="黑体" pitchFamily="2" charset="-122"/>
              </a:rPr>
              <a:t>Gbit</a:t>
            </a:r>
            <a:r>
              <a:rPr kumimoji="1" lang="en-US" altLang="zh-CN" sz="1400" b="1" dirty="0">
                <a:latin typeface="+mn-lt"/>
                <a:ea typeface="黑体" pitchFamily="2" charset="-122"/>
              </a:rPr>
              <a:t>/s</a:t>
            </a:r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auto">
          <a:xfrm rot="16200000">
            <a:off x="2284915" y="3021143"/>
            <a:ext cx="2026088" cy="337682"/>
          </a:xfrm>
          <a:custGeom>
            <a:avLst/>
            <a:gdLst>
              <a:gd name="G0" fmla="+- 2408 0 0"/>
              <a:gd name="G1" fmla="+- 21600 0 2408"/>
              <a:gd name="G2" fmla="*/ 2408 1 2"/>
              <a:gd name="G3" fmla="+- 21600 0 G2"/>
              <a:gd name="G4" fmla="+/ 2408 21600 2"/>
              <a:gd name="G5" fmla="+/ G1 0 2"/>
              <a:gd name="G6" fmla="*/ 21600 21600 2408"/>
              <a:gd name="G7" fmla="*/ G6 1 2"/>
              <a:gd name="G8" fmla="+- 21600 0 G7"/>
              <a:gd name="G9" fmla="*/ 21600 1 2"/>
              <a:gd name="G10" fmla="+- 2408 0 G9"/>
              <a:gd name="G11" fmla="?: G10 G8 0"/>
              <a:gd name="G12" fmla="?: G10 G7 21600"/>
              <a:gd name="T0" fmla="*/ 20396 w 21600"/>
              <a:gd name="T1" fmla="*/ 10800 h 21600"/>
              <a:gd name="T2" fmla="*/ 10800 w 21600"/>
              <a:gd name="T3" fmla="*/ 21600 h 21600"/>
              <a:gd name="T4" fmla="*/ 1204 w 21600"/>
              <a:gd name="T5" fmla="*/ 10800 h 21600"/>
              <a:gd name="T6" fmla="*/ 10800 w 21600"/>
              <a:gd name="T7" fmla="*/ 0 h 21600"/>
              <a:gd name="T8" fmla="*/ 3004 w 21600"/>
              <a:gd name="T9" fmla="*/ 3004 h 21600"/>
              <a:gd name="T10" fmla="*/ 18596 w 21600"/>
              <a:gd name="T11" fmla="*/ 1859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8" name="AutoShape 35"/>
          <p:cNvSpPr>
            <a:spLocks noChangeArrowheads="1"/>
          </p:cNvSpPr>
          <p:nvPr/>
        </p:nvSpPr>
        <p:spPr bwMode="auto">
          <a:xfrm rot="5400000" flipH="1">
            <a:off x="4768466" y="3021681"/>
            <a:ext cx="2026088" cy="336605"/>
          </a:xfrm>
          <a:custGeom>
            <a:avLst/>
            <a:gdLst>
              <a:gd name="G0" fmla="+- 2408 0 0"/>
              <a:gd name="G1" fmla="+- 21600 0 2408"/>
              <a:gd name="G2" fmla="*/ 2408 1 2"/>
              <a:gd name="G3" fmla="+- 21600 0 G2"/>
              <a:gd name="G4" fmla="+/ 2408 21600 2"/>
              <a:gd name="G5" fmla="+/ G1 0 2"/>
              <a:gd name="G6" fmla="*/ 21600 21600 2408"/>
              <a:gd name="G7" fmla="*/ G6 1 2"/>
              <a:gd name="G8" fmla="+- 21600 0 G7"/>
              <a:gd name="G9" fmla="*/ 21600 1 2"/>
              <a:gd name="G10" fmla="+- 2408 0 G9"/>
              <a:gd name="G11" fmla="?: G10 G8 0"/>
              <a:gd name="G12" fmla="?: G10 G7 21600"/>
              <a:gd name="T0" fmla="*/ 20396 w 21600"/>
              <a:gd name="T1" fmla="*/ 10800 h 21600"/>
              <a:gd name="T2" fmla="*/ 10800 w 21600"/>
              <a:gd name="T3" fmla="*/ 21600 h 21600"/>
              <a:gd name="T4" fmla="*/ 1204 w 21600"/>
              <a:gd name="T5" fmla="*/ 10800 h 21600"/>
              <a:gd name="T6" fmla="*/ 10800 w 21600"/>
              <a:gd name="T7" fmla="*/ 0 h 21600"/>
              <a:gd name="T8" fmla="*/ 3004 w 21600"/>
              <a:gd name="T9" fmla="*/ 3004 h 21600"/>
              <a:gd name="T10" fmla="*/ 18596 w 21600"/>
              <a:gd name="T11" fmla="*/ 1859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702604" y="2361580"/>
            <a:ext cx="336606" cy="12309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6702604" y="2579973"/>
            <a:ext cx="336606" cy="122101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6702604" y="2799359"/>
            <a:ext cx="336606" cy="122102"/>
          </a:xfrm>
          <a:prstGeom prst="rect">
            <a:avLst/>
          </a:prstGeom>
          <a:solidFill>
            <a:srgbClr val="CC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6702604" y="3018744"/>
            <a:ext cx="336606" cy="122101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6702604" y="3238129"/>
            <a:ext cx="336606" cy="122102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6702604" y="3457514"/>
            <a:ext cx="336606" cy="122101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6702604" y="3676900"/>
            <a:ext cx="336606" cy="122102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6702604" y="3895292"/>
            <a:ext cx="336606" cy="123094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7" name="AutoShape 44"/>
          <p:cNvSpPr>
            <a:spLocks noChangeArrowheads="1"/>
          </p:cNvSpPr>
          <p:nvPr/>
        </p:nvSpPr>
        <p:spPr bwMode="auto">
          <a:xfrm rot="5400000">
            <a:off x="4442429" y="3084014"/>
            <a:ext cx="221371" cy="200028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8" name="AutoShape 45"/>
          <p:cNvSpPr>
            <a:spLocks noChangeArrowheads="1"/>
          </p:cNvSpPr>
          <p:nvPr/>
        </p:nvSpPr>
        <p:spPr bwMode="auto">
          <a:xfrm rot="5400000">
            <a:off x="5089339" y="3083476"/>
            <a:ext cx="221371" cy="201103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flipH="1">
            <a:off x="4205611" y="2791416"/>
            <a:ext cx="87109" cy="3891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3108224" y="2843439"/>
            <a:ext cx="391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复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用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器</a:t>
            </a: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5584939" y="2843439"/>
            <a:ext cx="391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分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用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器</a:t>
            </a: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4599358" y="2594864"/>
            <a:ext cx="5672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+mn-lt"/>
                <a:ea typeface="黑体" pitchFamily="2" charset="-122"/>
              </a:rPr>
              <a:t>EDFA</a:t>
            </a:r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 flipH="1">
            <a:off x="4572472" y="2851971"/>
            <a:ext cx="296816" cy="270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3888363" y="3343354"/>
            <a:ext cx="0" cy="123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4531607" y="3343354"/>
            <a:ext cx="0" cy="123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3888363" y="3403909"/>
            <a:ext cx="64216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1857511" y="1797876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光调制器</a:t>
            </a:r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2254949" y="2041201"/>
            <a:ext cx="0" cy="3203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6472637" y="1807401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光解调器</a:t>
            </a: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6863902" y="2041201"/>
            <a:ext cx="0" cy="3203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7569983" y="2641023"/>
            <a:ext cx="834797" cy="738664"/>
          </a:xfrm>
          <a:prstGeom prst="rect">
            <a:avLst/>
          </a:prstGeom>
          <a:solidFill>
            <a:srgbClr val="00FFCC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8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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2.5 </a:t>
            </a:r>
            <a:r>
              <a:rPr kumimoji="1" lang="en-US" altLang="zh-CN" sz="1400" b="1" dirty="0" err="1">
                <a:solidFill>
                  <a:srgbClr val="000099"/>
                </a:solidFill>
                <a:latin typeface="+mn-lt"/>
                <a:ea typeface="黑体" pitchFamily="2" charset="-122"/>
              </a:rPr>
              <a:t>Gbit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/s</a:t>
            </a:r>
          </a:p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1310 nm</a:t>
            </a:r>
          </a:p>
        </p:txBody>
      </p:sp>
      <p:sp>
        <p:nvSpPr>
          <p:cNvPr id="63" name="矩形 62"/>
          <p:cNvSpPr/>
          <p:nvPr/>
        </p:nvSpPr>
        <p:spPr>
          <a:xfrm>
            <a:off x="975359" y="1117599"/>
            <a:ext cx="721940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波分复用 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WDM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(Wavelength Division Multiplexing)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：光的频分复用。使用一根光纤来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同时传输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多个光载波信号。</a:t>
            </a:r>
          </a:p>
        </p:txBody>
      </p:sp>
      <p:sp>
        <p:nvSpPr>
          <p:cNvPr id="64" name="Text Box 54"/>
          <p:cNvSpPr txBox="1">
            <a:spLocks noChangeArrowheads="1"/>
          </p:cNvSpPr>
          <p:nvPr/>
        </p:nvSpPr>
        <p:spPr bwMode="auto">
          <a:xfrm>
            <a:off x="3840603" y="3384458"/>
            <a:ext cx="7312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+mn-lt"/>
                <a:ea typeface="黑体" pitchFamily="2" charset="-122"/>
              </a:rPr>
              <a:t>120 km</a:t>
            </a:r>
          </a:p>
        </p:txBody>
      </p:sp>
    </p:spTree>
    <p:extLst>
      <p:ext uri="{BB962C8B-B14F-4D97-AF65-F5344CB8AC3E}">
        <p14:creationId xmlns:p14="http://schemas.microsoft.com/office/powerpoint/2010/main" val="216267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2.4.3  </a:t>
            </a:r>
            <a:r>
              <a:rPr lang="zh-CN" altLang="en-US" dirty="0"/>
              <a:t>码分复用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每一个用户可以在</a:t>
            </a:r>
            <a:r>
              <a:rPr lang="zh-CN" altLang="en-US" dirty="0">
                <a:solidFill>
                  <a:srgbClr val="C00000"/>
                </a:solidFill>
              </a:rPr>
              <a:t>同样的时间</a:t>
            </a:r>
            <a:r>
              <a:rPr lang="zh-CN" altLang="en-US" dirty="0"/>
              <a:t>使用</a:t>
            </a:r>
            <a:r>
              <a:rPr lang="zh-CN" altLang="en-US" dirty="0">
                <a:solidFill>
                  <a:srgbClr val="C00000"/>
                </a:solidFill>
              </a:rPr>
              <a:t>同样的频带</a:t>
            </a:r>
            <a:r>
              <a:rPr lang="zh-CN" altLang="en-US" dirty="0"/>
              <a:t>进行通信。</a:t>
            </a:r>
            <a:endParaRPr lang="en-US" altLang="zh-CN" dirty="0"/>
          </a:p>
          <a:p>
            <a:r>
              <a:rPr lang="zh-CN" altLang="en-US" dirty="0"/>
              <a:t>各用户使用经过特殊挑选的不同码型，因此不会造成干扰。</a:t>
            </a:r>
          </a:p>
          <a:p>
            <a:r>
              <a:rPr lang="zh-CN" altLang="en-US" dirty="0"/>
              <a:t>当</a:t>
            </a:r>
            <a:r>
              <a:rPr lang="zh-CN" altLang="en-US" dirty="0">
                <a:solidFill>
                  <a:srgbClr val="C00000"/>
                </a:solidFill>
              </a:rPr>
              <a:t>码分复用 </a:t>
            </a:r>
            <a:r>
              <a:rPr lang="en-US" altLang="zh-CN" dirty="0">
                <a:solidFill>
                  <a:srgbClr val="C00000"/>
                </a:solidFill>
              </a:rPr>
              <a:t>CDM </a:t>
            </a:r>
            <a:r>
              <a:rPr lang="en-US" altLang="zh-CN" dirty="0"/>
              <a:t>(Code Division Multiplexing) </a:t>
            </a:r>
            <a:r>
              <a:rPr lang="zh-CN" altLang="en-US" dirty="0"/>
              <a:t>信道为多个不同地址的用户所共享时，就称为</a:t>
            </a:r>
            <a:r>
              <a:rPr lang="zh-CN" altLang="en-US" dirty="0">
                <a:solidFill>
                  <a:srgbClr val="0000FF"/>
                </a:solidFill>
              </a:rPr>
              <a:t>码分多址 </a:t>
            </a:r>
            <a:r>
              <a:rPr lang="en-US" altLang="zh-CN" dirty="0">
                <a:solidFill>
                  <a:srgbClr val="0000FF"/>
                </a:solidFill>
              </a:rPr>
              <a:t>CDMA </a:t>
            </a:r>
            <a:r>
              <a:rPr lang="en-US" altLang="zh-CN" dirty="0"/>
              <a:t>(Code Division Multiple Access)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6845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将每一个比特时间划分为 </a:t>
            </a:r>
            <a:r>
              <a:rPr lang="en-US" altLang="zh-CN" dirty="0"/>
              <a:t>m </a:t>
            </a:r>
            <a:r>
              <a:rPr lang="zh-CN" altLang="en-US" dirty="0"/>
              <a:t>个短的间隔，称为</a:t>
            </a:r>
            <a:r>
              <a:rPr lang="zh-CN" altLang="en-US" dirty="0">
                <a:solidFill>
                  <a:srgbClr val="C00000"/>
                </a:solidFill>
              </a:rPr>
              <a:t>码片</a:t>
            </a:r>
            <a:r>
              <a:rPr lang="zh-CN" altLang="en-US" dirty="0"/>
              <a:t> </a:t>
            </a:r>
            <a:r>
              <a:rPr lang="en-US" altLang="zh-CN" dirty="0"/>
              <a:t>(chip)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为每个站指派一个</a:t>
            </a:r>
            <a:r>
              <a:rPr lang="zh-CN" altLang="en-US" dirty="0">
                <a:solidFill>
                  <a:srgbClr val="C00000"/>
                </a:solidFill>
              </a:rPr>
              <a:t>唯一的</a:t>
            </a:r>
            <a:r>
              <a:rPr lang="zh-CN" altLang="en-US" dirty="0"/>
              <a:t> </a:t>
            </a:r>
            <a:r>
              <a:rPr lang="en-US" altLang="zh-CN" dirty="0"/>
              <a:t>m bit </a:t>
            </a:r>
            <a:r>
              <a:rPr lang="zh-CN" altLang="en-US" dirty="0"/>
              <a:t>码片序列。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发送比特 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zh-CN" altLang="en-US" dirty="0"/>
              <a:t>发送自己的 </a:t>
            </a:r>
            <a:r>
              <a:rPr lang="en-US" altLang="zh-CN" dirty="0"/>
              <a:t>m bit </a:t>
            </a:r>
            <a:r>
              <a:rPr lang="zh-CN" altLang="en-US" dirty="0"/>
              <a:t>码片序列。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发送比特 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zh-CN" altLang="en-US" dirty="0"/>
              <a:t>发送该码片序列的二进制</a:t>
            </a:r>
            <a:r>
              <a:rPr lang="zh-CN" altLang="en-US" dirty="0">
                <a:solidFill>
                  <a:srgbClr val="C00000"/>
                </a:solidFill>
              </a:rPr>
              <a:t>反码。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工作原理</a:t>
            </a:r>
          </a:p>
        </p:txBody>
      </p:sp>
      <p:sp>
        <p:nvSpPr>
          <p:cNvPr id="6" name="矩形 5"/>
          <p:cNvSpPr/>
          <p:nvPr/>
        </p:nvSpPr>
        <p:spPr>
          <a:xfrm>
            <a:off x="1249591" y="2616014"/>
            <a:ext cx="6002165" cy="1426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bit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码片序列是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11100100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码片序列：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(–1 –1 –1 +1 +1 –1 +1 +1) </a:t>
            </a:r>
          </a:p>
        </p:txBody>
      </p:sp>
    </p:spTree>
    <p:extLst>
      <p:ext uri="{BB962C8B-B14F-4D97-AF65-F5344CB8AC3E}">
        <p14:creationId xmlns:p14="http://schemas.microsoft.com/office/powerpoint/2010/main" val="12701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要发送信息的数据率 </a:t>
            </a:r>
            <a:r>
              <a:rPr lang="en-US" altLang="zh-CN" dirty="0"/>
              <a:t>= b bit/s</a:t>
            </a:r>
            <a:r>
              <a:rPr lang="zh-CN" altLang="en-US" dirty="0"/>
              <a:t>，实际发送的数据率 </a:t>
            </a:r>
            <a:r>
              <a:rPr lang="en-US" altLang="zh-CN" dirty="0"/>
              <a:t>= </a:t>
            </a:r>
            <a:r>
              <a:rPr lang="en-US" altLang="zh-CN" dirty="0" err="1"/>
              <a:t>mb</a:t>
            </a:r>
            <a:r>
              <a:rPr lang="en-US" altLang="zh-CN" dirty="0"/>
              <a:t> bit/s</a:t>
            </a:r>
            <a:r>
              <a:rPr lang="zh-CN" altLang="en-US" dirty="0"/>
              <a:t>，同时，所占用频带宽度也提高到原来的 </a:t>
            </a:r>
            <a:r>
              <a:rPr lang="en-US" altLang="zh-CN" dirty="0"/>
              <a:t>m </a:t>
            </a:r>
            <a:r>
              <a:rPr lang="zh-CN" altLang="en-US" dirty="0"/>
              <a:t>倍。</a:t>
            </a:r>
            <a:endParaRPr lang="en-US" altLang="zh-CN" dirty="0"/>
          </a:p>
          <a:p>
            <a:r>
              <a:rPr lang="zh-CN" altLang="en-US" dirty="0"/>
              <a:t>扩频通常有 </a:t>
            </a:r>
            <a:r>
              <a:rPr lang="en-US" altLang="zh-CN" dirty="0"/>
              <a:t>2 </a:t>
            </a:r>
            <a:r>
              <a:rPr lang="zh-CN" altLang="en-US" dirty="0"/>
              <a:t>大类：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直接序列扩频 </a:t>
            </a:r>
            <a:r>
              <a:rPr lang="en-US" altLang="zh-CN" dirty="0">
                <a:solidFill>
                  <a:srgbClr val="0000FF"/>
                </a:solidFill>
              </a:rPr>
              <a:t>DSSS </a:t>
            </a:r>
            <a:r>
              <a:rPr lang="en-US" altLang="zh-CN" dirty="0"/>
              <a:t>(Direct Sequence Spread Spectrum)</a:t>
            </a:r>
            <a:r>
              <a:rPr lang="zh-CN" altLang="en-US" dirty="0"/>
              <a:t> 。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跳频扩频 </a:t>
            </a:r>
            <a:r>
              <a:rPr lang="en-US" altLang="zh-CN" dirty="0">
                <a:solidFill>
                  <a:srgbClr val="0000FF"/>
                </a:solidFill>
              </a:rPr>
              <a:t>FHSS </a:t>
            </a:r>
            <a:r>
              <a:rPr lang="en-US" altLang="zh-CN" dirty="0"/>
              <a:t>(Frequency Hopping Spread Spectrum)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码片序列实现了扩频</a:t>
            </a:r>
          </a:p>
        </p:txBody>
      </p:sp>
    </p:spTree>
    <p:extLst>
      <p:ext uri="{BB962C8B-B14F-4D97-AF65-F5344CB8AC3E}">
        <p14:creationId xmlns:p14="http://schemas.microsoft.com/office/powerpoint/2010/main" val="19431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每个站分配的码片序列：各不相同，且必须互相正交 </a:t>
            </a:r>
            <a:r>
              <a:rPr lang="en-US" altLang="zh-CN" dirty="0"/>
              <a:t>(orthogonal)</a:t>
            </a:r>
            <a:r>
              <a:rPr lang="zh-CN" altLang="en-US" dirty="0"/>
              <a:t>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正交：</a:t>
            </a:r>
            <a:r>
              <a:rPr lang="zh-CN" altLang="en-US" dirty="0"/>
              <a:t>向量 </a:t>
            </a:r>
            <a:r>
              <a:rPr lang="en-US" altLang="zh-CN" dirty="0"/>
              <a:t>S </a:t>
            </a:r>
            <a:r>
              <a:rPr lang="zh-CN" altLang="en-US" dirty="0"/>
              <a:t>和 </a:t>
            </a:r>
            <a:r>
              <a:rPr lang="en-US" altLang="zh-CN" dirty="0"/>
              <a:t>T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规格化内积</a:t>
            </a:r>
            <a:r>
              <a:rPr lang="zh-CN" altLang="en-US" dirty="0"/>
              <a:t> </a:t>
            </a:r>
            <a:r>
              <a:rPr lang="en-US" altLang="zh-CN" dirty="0"/>
              <a:t>(inner product) </a:t>
            </a:r>
            <a:r>
              <a:rPr lang="zh-CN" altLang="en-US" dirty="0"/>
              <a:t>等于 </a:t>
            </a:r>
            <a:r>
              <a:rPr lang="en-US" altLang="zh-CN" dirty="0"/>
              <a:t>0</a:t>
            </a:r>
            <a:r>
              <a:rPr lang="zh-CN" altLang="en-US" dirty="0"/>
              <a:t>：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任何一个码片向量和该码片向量自己的规格化内积都是 </a:t>
            </a:r>
            <a:r>
              <a:rPr lang="en-US" altLang="zh-CN" dirty="0"/>
              <a:t>1 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一个码片向量和该码片反码的向量的规格化内积值是 </a:t>
            </a:r>
            <a:r>
              <a:rPr lang="en-US" altLang="zh-CN" dirty="0"/>
              <a:t>–1</a:t>
            </a:r>
            <a:r>
              <a:rPr lang="zh-CN" altLang="en-US" dirty="0"/>
              <a:t>。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的重要特点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42830"/>
              </p:ext>
            </p:extLst>
          </p:nvPr>
        </p:nvGraphicFramePr>
        <p:xfrm>
          <a:off x="1436914" y="1818217"/>
          <a:ext cx="2124375" cy="658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82700" imgH="431800" progId="Equation.3">
                  <p:embed/>
                </p:oleObj>
              </mc:Choice>
              <mc:Fallback>
                <p:oleObj name="公式" r:id="rId2" imgW="1282700" imgH="4318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4" y="1818217"/>
                        <a:ext cx="2124375" cy="65858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675299"/>
              </p:ext>
            </p:extLst>
          </p:nvPr>
        </p:nvGraphicFramePr>
        <p:xfrm>
          <a:off x="1436914" y="2925054"/>
          <a:ext cx="5163410" cy="703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781300" imgH="431800" progId="Equation.3">
                  <p:embed/>
                </p:oleObj>
              </mc:Choice>
              <mc:Fallback>
                <p:oleObj name="公式" r:id="rId4" imgW="2781300" imgH="4318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4" y="2925054"/>
                        <a:ext cx="5163410" cy="70374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736476"/>
              </p:ext>
            </p:extLst>
          </p:nvPr>
        </p:nvGraphicFramePr>
        <p:xfrm>
          <a:off x="1436914" y="4080339"/>
          <a:ext cx="1398180" cy="42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22080" imgH="215640" progId="Equation.3">
                  <p:embed/>
                </p:oleObj>
              </mc:Choice>
              <mc:Fallback>
                <p:oleObj name="公式" r:id="rId6" imgW="622080" imgH="21564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4" y="4080339"/>
                        <a:ext cx="1398180" cy="42636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05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792480" y="471488"/>
            <a:ext cx="7978140" cy="43707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电气特性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 eaLnBrk="1" hangingPunct="1">
              <a:buSzPct val="100000"/>
              <a:buFont typeface="Times New Roman" panose="02020603050405020304" pitchFamily="18" charset="0"/>
              <a:buChar char="−"/>
            </a:pPr>
            <a:r>
              <a:rPr lang="en-US" altLang="zh-CN" sz="1500" dirty="0">
                <a:ea typeface="宋体" panose="02010600030101010101" pitchFamily="2" charset="-122"/>
              </a:rPr>
              <a:t>data rates of up to 20 kbps, over cables of up to 15 </a:t>
            </a:r>
            <a:r>
              <a:rPr lang="en-US" altLang="zh-CN" sz="1500" dirty="0" err="1">
                <a:ea typeface="宋体" panose="02010600030101010101" pitchFamily="2" charset="-122"/>
              </a:rPr>
              <a:t>metres</a:t>
            </a:r>
            <a:endParaRPr lang="en-US" altLang="zh-CN" sz="1500" dirty="0">
              <a:ea typeface="宋体" panose="02010600030101010101" pitchFamily="2" charset="-122"/>
            </a:endParaRPr>
          </a:p>
          <a:p>
            <a:pPr lvl="1" eaLnBrk="1" hangingPunct="1">
              <a:buSzPct val="100000"/>
              <a:buFont typeface="Times New Roman" panose="02020603050405020304" pitchFamily="18" charset="0"/>
              <a:buChar char="−"/>
            </a:pPr>
            <a:r>
              <a:rPr lang="en-US" altLang="zh-CN" sz="1500" dirty="0">
                <a:ea typeface="宋体" panose="02010600030101010101" pitchFamily="2" charset="-122"/>
              </a:rPr>
              <a:t>negative, bipolar logic in which a negative voltage is used to represent a logic ‘1’, and a positive voltage represents a logic ‘0’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功能特性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过程特性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buSzPct val="100000"/>
              <a:buFont typeface="Wingdings" panose="05000000000000000000" pitchFamily="2" charset="2"/>
              <a:buNone/>
            </a:pPr>
            <a:endParaRPr lang="zh-CN" altLang="en-US" sz="1500" dirty="0">
              <a:ea typeface="宋体" panose="02010600030101010101" pitchFamily="2" charset="-122"/>
            </a:endParaRPr>
          </a:p>
        </p:txBody>
      </p:sp>
      <p:pic>
        <p:nvPicPr>
          <p:cNvPr id="16387" name="图片 3" descr="http://docstore.mik.ua/orelly/other/puis3rd/FILES/puis3_10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294" y="2100262"/>
            <a:ext cx="3586163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6824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工作原理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56963" y="1041663"/>
            <a:ext cx="8048776" cy="325644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61829" y="1931689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3546976" y="1728776"/>
            <a:ext cx="11663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785039" y="1805238"/>
            <a:ext cx="1582484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S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站的码片序列 </a:t>
            </a:r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S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3548157" y="1195473"/>
            <a:ext cx="0" cy="297846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4722782" y="1195473"/>
            <a:ext cx="0" cy="297846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5897407" y="1195472"/>
            <a:ext cx="0" cy="297846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7072031" y="1195472"/>
            <a:ext cx="0" cy="297846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>
            <a:off x="3548157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Freeform 17"/>
          <p:cNvSpPr>
            <a:spLocks/>
          </p:cNvSpPr>
          <p:nvPr/>
        </p:nvSpPr>
        <p:spPr bwMode="auto">
          <a:xfrm>
            <a:off x="4722782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Freeform 18"/>
          <p:cNvSpPr>
            <a:spLocks/>
          </p:cNvSpPr>
          <p:nvPr/>
        </p:nvSpPr>
        <p:spPr bwMode="auto">
          <a:xfrm>
            <a:off x="3548157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Freeform 19"/>
          <p:cNvSpPr>
            <a:spLocks/>
          </p:cNvSpPr>
          <p:nvPr/>
        </p:nvSpPr>
        <p:spPr bwMode="auto">
          <a:xfrm>
            <a:off x="4722782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 flipV="1">
            <a:off x="5897407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66FF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21"/>
          <p:cNvSpPr>
            <a:spLocks/>
          </p:cNvSpPr>
          <p:nvPr/>
        </p:nvSpPr>
        <p:spPr bwMode="auto">
          <a:xfrm>
            <a:off x="3548157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0080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4722782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0080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Freeform 23"/>
          <p:cNvSpPr>
            <a:spLocks/>
          </p:cNvSpPr>
          <p:nvPr/>
        </p:nvSpPr>
        <p:spPr bwMode="auto">
          <a:xfrm flipV="1">
            <a:off x="5897407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FF99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Freeform 24"/>
          <p:cNvSpPr>
            <a:spLocks/>
          </p:cNvSpPr>
          <p:nvPr/>
        </p:nvSpPr>
        <p:spPr bwMode="auto">
          <a:xfrm>
            <a:off x="3548157" y="3440368"/>
            <a:ext cx="3523874" cy="215981"/>
          </a:xfrm>
          <a:custGeom>
            <a:avLst/>
            <a:gdLst>
              <a:gd name="T0" fmla="*/ 0 w 2827"/>
              <a:gd name="T1" fmla="*/ 96 h 194"/>
              <a:gd name="T2" fmla="*/ 0 w 2827"/>
              <a:gd name="T3" fmla="*/ 0 h 194"/>
              <a:gd name="T4" fmla="*/ 1886 w 2827"/>
              <a:gd name="T5" fmla="*/ 2 h 194"/>
              <a:gd name="T6" fmla="*/ 1886 w 2827"/>
              <a:gd name="T7" fmla="*/ 194 h 194"/>
              <a:gd name="T8" fmla="*/ 2826 w 2827"/>
              <a:gd name="T9" fmla="*/ 192 h 194"/>
              <a:gd name="T10" fmla="*/ 2827 w 2827"/>
              <a:gd name="T11" fmla="*/ 9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7" h="194">
                <a:moveTo>
                  <a:pt x="0" y="96"/>
                </a:moveTo>
                <a:lnTo>
                  <a:pt x="0" y="0"/>
                </a:lnTo>
                <a:lnTo>
                  <a:pt x="1886" y="2"/>
                </a:lnTo>
                <a:lnTo>
                  <a:pt x="1886" y="194"/>
                </a:lnTo>
                <a:lnTo>
                  <a:pt x="2826" y="192"/>
                </a:lnTo>
                <a:lnTo>
                  <a:pt x="2827" y="96"/>
                </a:lnTo>
              </a:path>
            </a:pathLst>
          </a:custGeom>
          <a:solidFill>
            <a:srgbClr val="00FFCC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Freeform 25"/>
          <p:cNvSpPr>
            <a:spLocks/>
          </p:cNvSpPr>
          <p:nvPr/>
        </p:nvSpPr>
        <p:spPr bwMode="auto">
          <a:xfrm>
            <a:off x="3548157" y="1354731"/>
            <a:ext cx="3523874" cy="214891"/>
          </a:xfrm>
          <a:custGeom>
            <a:avLst/>
            <a:gdLst>
              <a:gd name="T0" fmla="*/ 0 w 2304"/>
              <a:gd name="T1" fmla="*/ 96 h 192"/>
              <a:gd name="T2" fmla="*/ 0 w 2304"/>
              <a:gd name="T3" fmla="*/ 0 h 192"/>
              <a:gd name="T4" fmla="*/ 1536 w 2304"/>
              <a:gd name="T5" fmla="*/ 0 h 192"/>
              <a:gd name="T6" fmla="*/ 1536 w 2304"/>
              <a:gd name="T7" fmla="*/ 192 h 192"/>
              <a:gd name="T8" fmla="*/ 2304 w 2304"/>
              <a:gd name="T9" fmla="*/ 192 h 192"/>
              <a:gd name="T10" fmla="*/ 2304 w 2304"/>
              <a:gd name="T11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4" h="192">
                <a:moveTo>
                  <a:pt x="0" y="96"/>
                </a:moveTo>
                <a:lnTo>
                  <a:pt x="0" y="0"/>
                </a:lnTo>
                <a:lnTo>
                  <a:pt x="1536" y="0"/>
                </a:lnTo>
                <a:lnTo>
                  <a:pt x="1536" y="192"/>
                </a:lnTo>
                <a:lnTo>
                  <a:pt x="2304" y="192"/>
                </a:lnTo>
                <a:lnTo>
                  <a:pt x="2304" y="96"/>
                </a:lnTo>
              </a:path>
            </a:pathLst>
          </a:custGeom>
          <a:solidFill>
            <a:srgbClr val="FF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4722782" y="1275103"/>
            <a:ext cx="0" cy="10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3990119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3432349" y="2690979"/>
            <a:ext cx="3933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3432349" y="3547267"/>
            <a:ext cx="39339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3432349" y="3911599"/>
            <a:ext cx="3933929" cy="98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Freeform 31"/>
          <p:cNvSpPr>
            <a:spLocks/>
          </p:cNvSpPr>
          <p:nvPr/>
        </p:nvSpPr>
        <p:spPr bwMode="auto">
          <a:xfrm>
            <a:off x="3548157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32"/>
          <p:cNvSpPr>
            <a:spLocks/>
          </p:cNvSpPr>
          <p:nvPr/>
        </p:nvSpPr>
        <p:spPr bwMode="auto">
          <a:xfrm>
            <a:off x="4722782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Freeform 33"/>
          <p:cNvSpPr>
            <a:spLocks/>
          </p:cNvSpPr>
          <p:nvPr/>
        </p:nvSpPr>
        <p:spPr bwMode="auto">
          <a:xfrm flipV="1">
            <a:off x="5897407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CC00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3432349" y="3118578"/>
            <a:ext cx="3933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3447712" y="1462722"/>
            <a:ext cx="391856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5171833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6350004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7367460" y="128492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7367460" y="1774696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7367460" y="253390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7367460" y="2951683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7367460" y="337928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7367460" y="3742524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3742907" y="1454089"/>
            <a:ext cx="843501" cy="32130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kumimoji="1" lang="en-US" altLang="zh-CN" sz="1200" b="1" i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个码片</a:t>
            </a:r>
          </a:p>
        </p:txBody>
      </p:sp>
      <p:sp>
        <p:nvSpPr>
          <p:cNvPr id="43" name="Freeform 46"/>
          <p:cNvSpPr>
            <a:spLocks/>
          </p:cNvSpPr>
          <p:nvPr/>
        </p:nvSpPr>
        <p:spPr bwMode="auto">
          <a:xfrm>
            <a:off x="3548157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Freeform 47"/>
          <p:cNvSpPr>
            <a:spLocks/>
          </p:cNvSpPr>
          <p:nvPr/>
        </p:nvSpPr>
        <p:spPr bwMode="auto">
          <a:xfrm>
            <a:off x="4722782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Freeform 48"/>
          <p:cNvSpPr>
            <a:spLocks/>
          </p:cNvSpPr>
          <p:nvPr/>
        </p:nvSpPr>
        <p:spPr bwMode="auto">
          <a:xfrm flipV="1">
            <a:off x="5897407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rgbClr val="FF6699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 flipV="1">
            <a:off x="3432349" y="2313557"/>
            <a:ext cx="3933929" cy="4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50"/>
          <p:cNvSpPr txBox="1">
            <a:spLocks noChangeArrowheads="1"/>
          </p:cNvSpPr>
          <p:nvPr/>
        </p:nvSpPr>
        <p:spPr bwMode="auto">
          <a:xfrm>
            <a:off x="7367460" y="214339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8" name="Freeform 51"/>
          <p:cNvSpPr>
            <a:spLocks/>
          </p:cNvSpPr>
          <p:nvPr/>
        </p:nvSpPr>
        <p:spPr bwMode="auto">
          <a:xfrm>
            <a:off x="5900952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Line 52"/>
          <p:cNvSpPr>
            <a:spLocks noChangeShapeType="1"/>
          </p:cNvSpPr>
          <p:nvPr/>
        </p:nvSpPr>
        <p:spPr bwMode="auto">
          <a:xfrm>
            <a:off x="3447712" y="1943771"/>
            <a:ext cx="391856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1785038" y="2134663"/>
            <a:ext cx="16530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S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站发送的信号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54"/>
          <p:cNvSpPr txBox="1">
            <a:spLocks noChangeArrowheads="1"/>
          </p:cNvSpPr>
          <p:nvPr/>
        </p:nvSpPr>
        <p:spPr bwMode="auto">
          <a:xfrm>
            <a:off x="1785039" y="2513176"/>
            <a:ext cx="16487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T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站发送的信号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55"/>
          <p:cNvSpPr txBox="1">
            <a:spLocks noChangeArrowheads="1"/>
          </p:cNvSpPr>
          <p:nvPr/>
        </p:nvSpPr>
        <p:spPr bwMode="auto">
          <a:xfrm>
            <a:off x="1571149" y="2951683"/>
            <a:ext cx="19035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总的发送信号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 +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56"/>
          <p:cNvSpPr txBox="1">
            <a:spLocks noChangeArrowheads="1"/>
          </p:cNvSpPr>
          <p:nvPr/>
        </p:nvSpPr>
        <p:spPr bwMode="auto">
          <a:xfrm>
            <a:off x="1838216" y="3378192"/>
            <a:ext cx="16081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规格化内积 </a:t>
            </a:r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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 Box 57"/>
          <p:cNvSpPr txBox="1">
            <a:spLocks noChangeArrowheads="1"/>
          </p:cNvSpPr>
          <p:nvPr/>
        </p:nvSpPr>
        <p:spPr bwMode="auto">
          <a:xfrm>
            <a:off x="1838216" y="3743614"/>
            <a:ext cx="15990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规格化内积 </a:t>
            </a:r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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Line 58"/>
          <p:cNvSpPr>
            <a:spLocks noChangeShapeType="1"/>
          </p:cNvSpPr>
          <p:nvPr/>
        </p:nvSpPr>
        <p:spPr bwMode="auto">
          <a:xfrm flipV="1">
            <a:off x="3447713" y="3547267"/>
            <a:ext cx="3889024" cy="10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 Box 59"/>
          <p:cNvSpPr txBox="1">
            <a:spLocks noChangeArrowheads="1"/>
          </p:cNvSpPr>
          <p:nvPr/>
        </p:nvSpPr>
        <p:spPr bwMode="auto">
          <a:xfrm>
            <a:off x="2111192" y="1221652"/>
            <a:ext cx="12618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itchFamily="34" charset="-122"/>
                <a:ea typeface="微软雅黑" pitchFamily="34" charset="-122"/>
              </a:rPr>
              <a:t>数据码元比特</a:t>
            </a:r>
          </a:p>
        </p:txBody>
      </p:sp>
      <p:sp>
        <p:nvSpPr>
          <p:cNvPr id="57" name="Text Box 60"/>
          <p:cNvSpPr txBox="1">
            <a:spLocks noChangeArrowheads="1"/>
          </p:cNvSpPr>
          <p:nvPr/>
        </p:nvSpPr>
        <p:spPr bwMode="auto">
          <a:xfrm>
            <a:off x="1244995" y="1968860"/>
            <a:ext cx="3642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发</a:t>
            </a:r>
          </a:p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送</a:t>
            </a:r>
          </a:p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</a:t>
            </a:r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1351349" y="3354194"/>
            <a:ext cx="3642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接</a:t>
            </a:r>
          </a:p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收</a:t>
            </a:r>
          </a:p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</a:t>
            </a:r>
          </a:p>
        </p:txBody>
      </p:sp>
      <p:sp>
        <p:nvSpPr>
          <p:cNvPr id="59" name="AutoShape 62"/>
          <p:cNvSpPr>
            <a:spLocks/>
          </p:cNvSpPr>
          <p:nvPr/>
        </p:nvSpPr>
        <p:spPr bwMode="auto">
          <a:xfrm>
            <a:off x="1571149" y="1276193"/>
            <a:ext cx="107536" cy="2078001"/>
          </a:xfrm>
          <a:prstGeom prst="leftBracket">
            <a:avLst>
              <a:gd name="adj" fmla="val 17445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AutoShape 63"/>
          <p:cNvSpPr>
            <a:spLocks/>
          </p:cNvSpPr>
          <p:nvPr/>
        </p:nvSpPr>
        <p:spPr bwMode="auto">
          <a:xfrm>
            <a:off x="1731862" y="3453458"/>
            <a:ext cx="57903" cy="544316"/>
          </a:xfrm>
          <a:prstGeom prst="leftBracket">
            <a:avLst>
              <a:gd name="adj" fmla="val 8486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9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2" name="Group 97"/>
          <p:cNvGrpSpPr>
            <a:grpSpLocks/>
          </p:cNvGrpSpPr>
          <p:nvPr/>
        </p:nvGrpSpPr>
        <p:grpSpPr bwMode="auto">
          <a:xfrm>
            <a:off x="1791891" y="1834753"/>
            <a:ext cx="1321594" cy="488721"/>
            <a:chOff x="725699" y="3421942"/>
            <a:chExt cx="2341351" cy="864284"/>
          </a:xfrm>
        </p:grpSpPr>
        <p:sp>
          <p:nvSpPr>
            <p:cNvPr id="71737" name="TextBox 7"/>
            <p:cNvSpPr txBox="1">
              <a:spLocks noChangeArrowheads="1"/>
            </p:cNvSpPr>
            <p:nvPr/>
          </p:nvSpPr>
          <p:spPr bwMode="auto">
            <a:xfrm>
              <a:off x="725699" y="3566606"/>
              <a:ext cx="778815" cy="530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50">
                  <a:latin typeface="Arial" panose="020B0604020202020204" pitchFamily="34" charset="0"/>
                </a:rPr>
                <a:t>A =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227718" y="3805156"/>
              <a:ext cx="1839332" cy="21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1354278" y="3428258"/>
              <a:ext cx="1516604" cy="749584"/>
            </a:xfrm>
            <a:custGeom>
              <a:avLst/>
              <a:gdLst>
                <a:gd name="connsiteX0" fmla="*/ 0 w 1581150"/>
                <a:gd name="connsiteY0" fmla="*/ 381000 h 781050"/>
                <a:gd name="connsiteX1" fmla="*/ 9525 w 1581150"/>
                <a:gd name="connsiteY1" fmla="*/ 0 h 781050"/>
                <a:gd name="connsiteX2" fmla="*/ 400050 w 1581150"/>
                <a:gd name="connsiteY2" fmla="*/ 0 h 781050"/>
                <a:gd name="connsiteX3" fmla="*/ 400050 w 1581150"/>
                <a:gd name="connsiteY3" fmla="*/ 781050 h 781050"/>
                <a:gd name="connsiteX4" fmla="*/ 800100 w 1581150"/>
                <a:gd name="connsiteY4" fmla="*/ 781050 h 781050"/>
                <a:gd name="connsiteX5" fmla="*/ 800100 w 1581150"/>
                <a:gd name="connsiteY5" fmla="*/ 0 h 781050"/>
                <a:gd name="connsiteX6" fmla="*/ 1181100 w 1581150"/>
                <a:gd name="connsiteY6" fmla="*/ 0 h 781050"/>
                <a:gd name="connsiteX7" fmla="*/ 1190625 w 1581150"/>
                <a:gd name="connsiteY7" fmla="*/ 781050 h 781050"/>
                <a:gd name="connsiteX8" fmla="*/ 1581150 w 1581150"/>
                <a:gd name="connsiteY8" fmla="*/ 781050 h 781050"/>
                <a:gd name="connsiteX9" fmla="*/ 1581150 w 1581150"/>
                <a:gd name="connsiteY9" fmla="*/ 390525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1150" h="781050">
                  <a:moveTo>
                    <a:pt x="0" y="381000"/>
                  </a:moveTo>
                  <a:lnTo>
                    <a:pt x="9525" y="0"/>
                  </a:lnTo>
                  <a:lnTo>
                    <a:pt x="400050" y="0"/>
                  </a:lnTo>
                  <a:lnTo>
                    <a:pt x="400050" y="781050"/>
                  </a:lnTo>
                  <a:lnTo>
                    <a:pt x="800100" y="781050"/>
                  </a:lnTo>
                  <a:lnTo>
                    <a:pt x="800100" y="0"/>
                  </a:lnTo>
                  <a:lnTo>
                    <a:pt x="1181100" y="0"/>
                  </a:lnTo>
                  <a:lnTo>
                    <a:pt x="1190625" y="781050"/>
                  </a:lnTo>
                  <a:lnTo>
                    <a:pt x="1581150" y="781050"/>
                  </a:lnTo>
                  <a:lnTo>
                    <a:pt x="1581150" y="390525"/>
                  </a:lnTo>
                </a:path>
              </a:pathLst>
            </a:custGeom>
            <a:ln w="28575">
              <a:solidFill>
                <a:srgbClr val="FF2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350"/>
            </a:p>
          </p:txBody>
        </p:sp>
        <p:sp>
          <p:nvSpPr>
            <p:cNvPr id="71740" name="TextBox 19"/>
            <p:cNvSpPr txBox="1">
              <a:spLocks noChangeArrowheads="1"/>
            </p:cNvSpPr>
            <p:nvPr/>
          </p:nvSpPr>
          <p:spPr bwMode="auto">
            <a:xfrm>
              <a:off x="1288370" y="3431074"/>
              <a:ext cx="636707" cy="48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+1</a:t>
              </a:r>
            </a:p>
          </p:txBody>
        </p:sp>
        <p:sp>
          <p:nvSpPr>
            <p:cNvPr id="71741" name="TextBox 21"/>
            <p:cNvSpPr txBox="1">
              <a:spLocks noChangeArrowheads="1"/>
            </p:cNvSpPr>
            <p:nvPr/>
          </p:nvSpPr>
          <p:spPr bwMode="auto">
            <a:xfrm>
              <a:off x="2429895" y="3796364"/>
              <a:ext cx="568549" cy="48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71742" name="TextBox 22"/>
            <p:cNvSpPr txBox="1">
              <a:spLocks noChangeArrowheads="1"/>
            </p:cNvSpPr>
            <p:nvPr/>
          </p:nvSpPr>
          <p:spPr bwMode="auto">
            <a:xfrm>
              <a:off x="2037212" y="3421942"/>
              <a:ext cx="636707" cy="48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+1</a:t>
              </a:r>
            </a:p>
          </p:txBody>
        </p:sp>
        <p:sp>
          <p:nvSpPr>
            <p:cNvPr id="71743" name="TextBox 32"/>
            <p:cNvSpPr txBox="1">
              <a:spLocks noChangeArrowheads="1"/>
            </p:cNvSpPr>
            <p:nvPr/>
          </p:nvSpPr>
          <p:spPr bwMode="auto">
            <a:xfrm>
              <a:off x="1690186" y="3787232"/>
              <a:ext cx="568549" cy="48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-1</a:t>
              </a:r>
            </a:p>
          </p:txBody>
        </p:sp>
      </p:grpSp>
      <p:grpSp>
        <p:nvGrpSpPr>
          <p:cNvPr id="71683" name="Group 98"/>
          <p:cNvGrpSpPr>
            <a:grpSpLocks/>
          </p:cNvGrpSpPr>
          <p:nvPr/>
        </p:nvGrpSpPr>
        <p:grpSpPr bwMode="auto">
          <a:xfrm>
            <a:off x="1778794" y="2555081"/>
            <a:ext cx="1325166" cy="488134"/>
            <a:chOff x="707434" y="4355500"/>
            <a:chExt cx="2350091" cy="865643"/>
          </a:xfrm>
        </p:grpSpPr>
        <p:sp>
          <p:nvSpPr>
            <p:cNvPr id="71730" name="TextBox 8"/>
            <p:cNvSpPr txBox="1">
              <a:spLocks noChangeArrowheads="1"/>
            </p:cNvSpPr>
            <p:nvPr/>
          </p:nvSpPr>
          <p:spPr bwMode="auto">
            <a:xfrm>
              <a:off x="707434" y="4525486"/>
              <a:ext cx="796558" cy="532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50">
                  <a:latin typeface="Arial" panose="020B0604020202020204" pitchFamily="34" charset="0"/>
                </a:rPr>
                <a:t>B =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245865" y="4763005"/>
              <a:ext cx="1811660" cy="21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>
              <a:off x="1364109" y="4387172"/>
              <a:ext cx="1516051" cy="749553"/>
            </a:xfrm>
            <a:custGeom>
              <a:avLst/>
              <a:gdLst>
                <a:gd name="connsiteX0" fmla="*/ 0 w 1581150"/>
                <a:gd name="connsiteY0" fmla="*/ 381000 h 781050"/>
                <a:gd name="connsiteX1" fmla="*/ 9525 w 1581150"/>
                <a:gd name="connsiteY1" fmla="*/ 0 h 781050"/>
                <a:gd name="connsiteX2" fmla="*/ 790575 w 1581150"/>
                <a:gd name="connsiteY2" fmla="*/ 0 h 781050"/>
                <a:gd name="connsiteX3" fmla="*/ 790575 w 1581150"/>
                <a:gd name="connsiteY3" fmla="*/ 781050 h 781050"/>
                <a:gd name="connsiteX4" fmla="*/ 1581150 w 1581150"/>
                <a:gd name="connsiteY4" fmla="*/ 781050 h 781050"/>
                <a:gd name="connsiteX5" fmla="*/ 1581150 w 1581150"/>
                <a:gd name="connsiteY5" fmla="*/ 390525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1150" h="781050">
                  <a:moveTo>
                    <a:pt x="0" y="381000"/>
                  </a:moveTo>
                  <a:lnTo>
                    <a:pt x="9525" y="0"/>
                  </a:lnTo>
                  <a:lnTo>
                    <a:pt x="790575" y="0"/>
                  </a:lnTo>
                  <a:lnTo>
                    <a:pt x="790575" y="781050"/>
                  </a:lnTo>
                  <a:lnTo>
                    <a:pt x="1581150" y="781050"/>
                  </a:lnTo>
                  <a:lnTo>
                    <a:pt x="1581150" y="390525"/>
                  </a:lnTo>
                </a:path>
              </a:pathLst>
            </a:custGeom>
            <a:ln w="28575">
              <a:solidFill>
                <a:srgbClr val="FF2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350"/>
            </a:p>
          </p:txBody>
        </p:sp>
        <p:sp>
          <p:nvSpPr>
            <p:cNvPr id="71733" name="TextBox 20"/>
            <p:cNvSpPr txBox="1">
              <a:spLocks noChangeArrowheads="1"/>
            </p:cNvSpPr>
            <p:nvPr/>
          </p:nvSpPr>
          <p:spPr bwMode="auto">
            <a:xfrm>
              <a:off x="1341086" y="4355500"/>
              <a:ext cx="637361" cy="49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+1</a:t>
              </a:r>
            </a:p>
          </p:txBody>
        </p:sp>
        <p:sp>
          <p:nvSpPr>
            <p:cNvPr id="71734" name="TextBox 23"/>
            <p:cNvSpPr txBox="1">
              <a:spLocks noChangeArrowheads="1"/>
            </p:cNvSpPr>
            <p:nvPr/>
          </p:nvSpPr>
          <p:spPr bwMode="auto">
            <a:xfrm>
              <a:off x="1688111" y="4355500"/>
              <a:ext cx="637361" cy="49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+1</a:t>
              </a:r>
            </a:p>
          </p:txBody>
        </p:sp>
        <p:sp>
          <p:nvSpPr>
            <p:cNvPr id="71735" name="TextBox 35"/>
            <p:cNvSpPr txBox="1">
              <a:spLocks noChangeArrowheads="1"/>
            </p:cNvSpPr>
            <p:nvPr/>
          </p:nvSpPr>
          <p:spPr bwMode="auto">
            <a:xfrm>
              <a:off x="2117324" y="4729921"/>
              <a:ext cx="569133" cy="49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71736" name="TextBox 36"/>
            <p:cNvSpPr txBox="1">
              <a:spLocks noChangeArrowheads="1"/>
            </p:cNvSpPr>
            <p:nvPr/>
          </p:nvSpPr>
          <p:spPr bwMode="auto">
            <a:xfrm>
              <a:off x="2455218" y="4729921"/>
              <a:ext cx="569133" cy="49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-1</a:t>
              </a:r>
            </a:p>
          </p:txBody>
        </p:sp>
      </p:grpSp>
      <p:grpSp>
        <p:nvGrpSpPr>
          <p:cNvPr id="71684" name="Group 99"/>
          <p:cNvGrpSpPr>
            <a:grpSpLocks/>
          </p:cNvGrpSpPr>
          <p:nvPr/>
        </p:nvGrpSpPr>
        <p:grpSpPr bwMode="auto">
          <a:xfrm>
            <a:off x="1764506" y="3313513"/>
            <a:ext cx="1348422" cy="493488"/>
            <a:chOff x="689170" y="5312311"/>
            <a:chExt cx="2390534" cy="874316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254861" y="5696229"/>
              <a:ext cx="17836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1364621" y="5329187"/>
              <a:ext cx="1515544" cy="757288"/>
            </a:xfrm>
            <a:custGeom>
              <a:avLst/>
              <a:gdLst>
                <a:gd name="connsiteX0" fmla="*/ 0 w 1581150"/>
                <a:gd name="connsiteY0" fmla="*/ 390525 h 790575"/>
                <a:gd name="connsiteX1" fmla="*/ 9525 w 1581150"/>
                <a:gd name="connsiteY1" fmla="*/ 0 h 790575"/>
                <a:gd name="connsiteX2" fmla="*/ 400050 w 1581150"/>
                <a:gd name="connsiteY2" fmla="*/ 0 h 790575"/>
                <a:gd name="connsiteX3" fmla="*/ 400050 w 1581150"/>
                <a:gd name="connsiteY3" fmla="*/ 790575 h 790575"/>
                <a:gd name="connsiteX4" fmla="*/ 1190625 w 1581150"/>
                <a:gd name="connsiteY4" fmla="*/ 790575 h 790575"/>
                <a:gd name="connsiteX5" fmla="*/ 1190625 w 1581150"/>
                <a:gd name="connsiteY5" fmla="*/ 0 h 790575"/>
                <a:gd name="connsiteX6" fmla="*/ 1581150 w 1581150"/>
                <a:gd name="connsiteY6" fmla="*/ 0 h 790575"/>
                <a:gd name="connsiteX7" fmla="*/ 1581150 w 1581150"/>
                <a:gd name="connsiteY7" fmla="*/ 390525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1150" h="790575">
                  <a:moveTo>
                    <a:pt x="0" y="390525"/>
                  </a:moveTo>
                  <a:lnTo>
                    <a:pt x="9525" y="0"/>
                  </a:lnTo>
                  <a:lnTo>
                    <a:pt x="400050" y="0"/>
                  </a:lnTo>
                  <a:lnTo>
                    <a:pt x="400050" y="790575"/>
                  </a:lnTo>
                  <a:lnTo>
                    <a:pt x="1190625" y="790575"/>
                  </a:lnTo>
                  <a:lnTo>
                    <a:pt x="1190625" y="0"/>
                  </a:lnTo>
                  <a:lnTo>
                    <a:pt x="1581150" y="0"/>
                  </a:lnTo>
                  <a:lnTo>
                    <a:pt x="1581150" y="390525"/>
                  </a:lnTo>
                </a:path>
              </a:pathLst>
            </a:custGeom>
            <a:ln w="28575">
              <a:solidFill>
                <a:srgbClr val="FF2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350"/>
            </a:p>
          </p:txBody>
        </p:sp>
        <p:sp>
          <p:nvSpPr>
            <p:cNvPr id="71725" name="TextBox 27"/>
            <p:cNvSpPr txBox="1">
              <a:spLocks noChangeArrowheads="1"/>
            </p:cNvSpPr>
            <p:nvPr/>
          </p:nvSpPr>
          <p:spPr bwMode="auto">
            <a:xfrm>
              <a:off x="1301031" y="5312311"/>
              <a:ext cx="637147" cy="49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+1</a:t>
              </a:r>
            </a:p>
          </p:txBody>
        </p:sp>
        <p:sp>
          <p:nvSpPr>
            <p:cNvPr id="71726" name="TextBox 28"/>
            <p:cNvSpPr txBox="1">
              <a:spLocks noChangeArrowheads="1"/>
            </p:cNvSpPr>
            <p:nvPr/>
          </p:nvSpPr>
          <p:spPr bwMode="auto">
            <a:xfrm>
              <a:off x="2442557" y="5321444"/>
              <a:ext cx="637147" cy="49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+1</a:t>
              </a:r>
            </a:p>
          </p:txBody>
        </p:sp>
        <p:sp>
          <p:nvSpPr>
            <p:cNvPr id="71727" name="TextBox 33"/>
            <p:cNvSpPr txBox="1">
              <a:spLocks noChangeArrowheads="1"/>
            </p:cNvSpPr>
            <p:nvPr/>
          </p:nvSpPr>
          <p:spPr bwMode="auto">
            <a:xfrm>
              <a:off x="2059005" y="5686737"/>
              <a:ext cx="568943" cy="49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71728" name="TextBox 34"/>
            <p:cNvSpPr txBox="1">
              <a:spLocks noChangeArrowheads="1"/>
            </p:cNvSpPr>
            <p:nvPr/>
          </p:nvSpPr>
          <p:spPr bwMode="auto">
            <a:xfrm>
              <a:off x="1739375" y="5695866"/>
              <a:ext cx="568943" cy="49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71729" name="TextBox 37"/>
            <p:cNvSpPr txBox="1">
              <a:spLocks noChangeArrowheads="1"/>
            </p:cNvSpPr>
            <p:nvPr/>
          </p:nvSpPr>
          <p:spPr bwMode="auto">
            <a:xfrm>
              <a:off x="689170" y="5453445"/>
              <a:ext cx="813343" cy="531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50">
                  <a:latin typeface="Arial" panose="020B0604020202020204" pitchFamily="34" charset="0"/>
                </a:rPr>
                <a:t>C =</a:t>
              </a:r>
            </a:p>
          </p:txBody>
        </p:sp>
      </p:grpSp>
      <p:grpSp>
        <p:nvGrpSpPr>
          <p:cNvPr id="71685" name="Group 86"/>
          <p:cNvGrpSpPr>
            <a:grpSpLocks/>
          </p:cNvGrpSpPr>
          <p:nvPr/>
        </p:nvGrpSpPr>
        <p:grpSpPr bwMode="auto">
          <a:xfrm>
            <a:off x="3714750" y="2332434"/>
            <a:ext cx="1022750" cy="1196075"/>
            <a:chOff x="3419475" y="4006447"/>
            <a:chExt cx="1812916" cy="2121528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3419475" y="4756157"/>
              <a:ext cx="1798138" cy="21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reeform 49"/>
            <p:cNvSpPr/>
            <p:nvPr/>
          </p:nvSpPr>
          <p:spPr>
            <a:xfrm>
              <a:off x="3529221" y="4010671"/>
              <a:ext cx="1515332" cy="1497308"/>
            </a:xfrm>
            <a:custGeom>
              <a:avLst/>
              <a:gdLst>
                <a:gd name="connsiteX0" fmla="*/ 0 w 1590675"/>
                <a:gd name="connsiteY0" fmla="*/ 781050 h 1571625"/>
                <a:gd name="connsiteX1" fmla="*/ 400050 w 1590675"/>
                <a:gd name="connsiteY1" fmla="*/ 790575 h 1571625"/>
                <a:gd name="connsiteX2" fmla="*/ 400050 w 1590675"/>
                <a:gd name="connsiteY2" fmla="*/ 1571625 h 1571625"/>
                <a:gd name="connsiteX3" fmla="*/ 809625 w 1590675"/>
                <a:gd name="connsiteY3" fmla="*/ 1562100 h 1571625"/>
                <a:gd name="connsiteX4" fmla="*/ 800100 w 1590675"/>
                <a:gd name="connsiteY4" fmla="*/ 0 h 1571625"/>
                <a:gd name="connsiteX5" fmla="*/ 1190625 w 1590675"/>
                <a:gd name="connsiteY5" fmla="*/ 0 h 1571625"/>
                <a:gd name="connsiteX6" fmla="*/ 1190625 w 1590675"/>
                <a:gd name="connsiteY6" fmla="*/ 781050 h 1571625"/>
                <a:gd name="connsiteX7" fmla="*/ 1590675 w 1590675"/>
                <a:gd name="connsiteY7" fmla="*/ 781050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0675" h="1571625">
                  <a:moveTo>
                    <a:pt x="0" y="781050"/>
                  </a:moveTo>
                  <a:lnTo>
                    <a:pt x="400050" y="790575"/>
                  </a:lnTo>
                  <a:lnTo>
                    <a:pt x="400050" y="1571625"/>
                  </a:lnTo>
                  <a:lnTo>
                    <a:pt x="809625" y="1562100"/>
                  </a:lnTo>
                  <a:lnTo>
                    <a:pt x="800100" y="0"/>
                  </a:lnTo>
                  <a:lnTo>
                    <a:pt x="1190625" y="0"/>
                  </a:lnTo>
                  <a:lnTo>
                    <a:pt x="1190625" y="781050"/>
                  </a:lnTo>
                  <a:lnTo>
                    <a:pt x="1590675" y="781050"/>
                  </a:lnTo>
                </a:path>
              </a:pathLst>
            </a:custGeom>
            <a:ln w="28575">
              <a:solidFill>
                <a:srgbClr val="FF2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350"/>
            </a:p>
          </p:txBody>
        </p:sp>
        <p:sp>
          <p:nvSpPr>
            <p:cNvPr id="71718" name="TextBox 50"/>
            <p:cNvSpPr txBox="1">
              <a:spLocks noChangeArrowheads="1"/>
            </p:cNvSpPr>
            <p:nvPr/>
          </p:nvSpPr>
          <p:spPr bwMode="auto">
            <a:xfrm>
              <a:off x="3864735" y="5141633"/>
              <a:ext cx="568863" cy="49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-2</a:t>
              </a:r>
            </a:p>
          </p:txBody>
        </p:sp>
        <p:sp>
          <p:nvSpPr>
            <p:cNvPr id="71719" name="TextBox 51"/>
            <p:cNvSpPr txBox="1">
              <a:spLocks noChangeArrowheads="1"/>
            </p:cNvSpPr>
            <p:nvPr/>
          </p:nvSpPr>
          <p:spPr bwMode="auto">
            <a:xfrm>
              <a:off x="4200751" y="4006447"/>
              <a:ext cx="637058" cy="49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+2</a:t>
              </a:r>
            </a:p>
          </p:txBody>
        </p:sp>
        <p:sp>
          <p:nvSpPr>
            <p:cNvPr id="71720" name="TextBox 52"/>
            <p:cNvSpPr txBox="1">
              <a:spLocks noChangeArrowheads="1"/>
            </p:cNvSpPr>
            <p:nvPr/>
          </p:nvSpPr>
          <p:spPr bwMode="auto">
            <a:xfrm>
              <a:off x="3592022" y="4565919"/>
              <a:ext cx="477936" cy="49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1721" name="TextBox 53"/>
            <p:cNvSpPr txBox="1">
              <a:spLocks noChangeArrowheads="1"/>
            </p:cNvSpPr>
            <p:nvPr/>
          </p:nvSpPr>
          <p:spPr bwMode="auto">
            <a:xfrm>
              <a:off x="4754455" y="4556837"/>
              <a:ext cx="477936" cy="49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1722" name="TextBox 54"/>
            <p:cNvSpPr txBox="1">
              <a:spLocks noChangeArrowheads="1"/>
            </p:cNvSpPr>
            <p:nvPr/>
          </p:nvSpPr>
          <p:spPr bwMode="auto">
            <a:xfrm>
              <a:off x="3522728" y="5595707"/>
              <a:ext cx="1640209" cy="53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50">
                  <a:latin typeface="Arial" panose="020B0604020202020204" pitchFamily="34" charset="0"/>
                </a:rPr>
                <a:t>S = +A -B</a:t>
              </a:r>
            </a:p>
          </p:txBody>
        </p:sp>
      </p:grpSp>
      <p:sp>
        <p:nvSpPr>
          <p:cNvPr id="71686" name="TextBox 55"/>
          <p:cNvSpPr txBox="1">
            <a:spLocks noChangeArrowheads="1"/>
          </p:cNvSpPr>
          <p:nvPr/>
        </p:nvSpPr>
        <p:spPr bwMode="auto">
          <a:xfrm>
            <a:off x="5029201" y="1814512"/>
            <a:ext cx="58868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anose="020B0604020202020204" pitchFamily="34" charset="0"/>
              </a:rPr>
              <a:t>S x A</a:t>
            </a:r>
          </a:p>
        </p:txBody>
      </p:sp>
      <p:grpSp>
        <p:nvGrpSpPr>
          <p:cNvPr id="71687" name="Group 96"/>
          <p:cNvGrpSpPr>
            <a:grpSpLocks/>
          </p:cNvGrpSpPr>
          <p:nvPr/>
        </p:nvGrpSpPr>
        <p:grpSpPr bwMode="auto">
          <a:xfrm>
            <a:off x="5326856" y="1778794"/>
            <a:ext cx="1000125" cy="421481"/>
            <a:chOff x="5379072" y="3057525"/>
            <a:chExt cx="1783728" cy="752475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5379072" y="3795121"/>
              <a:ext cx="1783728" cy="21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13" name="TextBox 70"/>
            <p:cNvSpPr txBox="1">
              <a:spLocks noChangeArrowheads="1"/>
            </p:cNvSpPr>
            <p:nvPr/>
          </p:nvSpPr>
          <p:spPr bwMode="auto">
            <a:xfrm>
              <a:off x="6155528" y="3088652"/>
              <a:ext cx="640981" cy="494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+2</a:t>
              </a:r>
            </a:p>
          </p:txBody>
        </p:sp>
        <p:sp>
          <p:nvSpPr>
            <p:cNvPr id="71714" name="TextBox 71"/>
            <p:cNvSpPr txBox="1">
              <a:spLocks noChangeArrowheads="1"/>
            </p:cNvSpPr>
            <p:nvPr/>
          </p:nvSpPr>
          <p:spPr bwMode="auto">
            <a:xfrm>
              <a:off x="5835899" y="3088259"/>
              <a:ext cx="640981" cy="494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+2</a:t>
              </a:r>
            </a:p>
          </p:txBody>
        </p:sp>
        <p:sp>
          <p:nvSpPr>
            <p:cNvPr id="73" name="Freeform 72"/>
            <p:cNvSpPr/>
            <p:nvPr/>
          </p:nvSpPr>
          <p:spPr>
            <a:xfrm>
              <a:off x="5487370" y="3057525"/>
              <a:ext cx="1541651" cy="752475"/>
            </a:xfrm>
            <a:custGeom>
              <a:avLst/>
              <a:gdLst>
                <a:gd name="connsiteX0" fmla="*/ 0 w 1543050"/>
                <a:gd name="connsiteY0" fmla="*/ 752475 h 752475"/>
                <a:gd name="connsiteX1" fmla="*/ 390525 w 1543050"/>
                <a:gd name="connsiteY1" fmla="*/ 752475 h 752475"/>
                <a:gd name="connsiteX2" fmla="*/ 390525 w 1543050"/>
                <a:gd name="connsiteY2" fmla="*/ 0 h 752475"/>
                <a:gd name="connsiteX3" fmla="*/ 1152525 w 1543050"/>
                <a:gd name="connsiteY3" fmla="*/ 0 h 752475"/>
                <a:gd name="connsiteX4" fmla="*/ 1152525 w 1543050"/>
                <a:gd name="connsiteY4" fmla="*/ 752475 h 752475"/>
                <a:gd name="connsiteX5" fmla="*/ 1543050 w 1543050"/>
                <a:gd name="connsiteY5" fmla="*/ 752475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3050" h="752475">
                  <a:moveTo>
                    <a:pt x="0" y="752475"/>
                  </a:moveTo>
                  <a:lnTo>
                    <a:pt x="390525" y="752475"/>
                  </a:lnTo>
                  <a:lnTo>
                    <a:pt x="390525" y="0"/>
                  </a:lnTo>
                  <a:lnTo>
                    <a:pt x="1152525" y="0"/>
                  </a:lnTo>
                  <a:lnTo>
                    <a:pt x="1152525" y="752475"/>
                  </a:lnTo>
                  <a:lnTo>
                    <a:pt x="1543050" y="752475"/>
                  </a:lnTo>
                </a:path>
              </a:pathLst>
            </a:custGeom>
            <a:ln w="28575">
              <a:solidFill>
                <a:srgbClr val="FF2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350"/>
            </a:p>
          </p:txBody>
        </p:sp>
      </p:grpSp>
      <p:grpSp>
        <p:nvGrpSpPr>
          <p:cNvPr id="71688" name="Group 95"/>
          <p:cNvGrpSpPr>
            <a:grpSpLocks/>
          </p:cNvGrpSpPr>
          <p:nvPr/>
        </p:nvGrpSpPr>
        <p:grpSpPr bwMode="auto">
          <a:xfrm>
            <a:off x="5326856" y="2583657"/>
            <a:ext cx="1000125" cy="488999"/>
            <a:chOff x="5379072" y="4710211"/>
            <a:chExt cx="1783728" cy="873490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5379072" y="4710211"/>
              <a:ext cx="1783728" cy="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09" name="TextBox 74"/>
            <p:cNvSpPr txBox="1">
              <a:spLocks noChangeArrowheads="1"/>
            </p:cNvSpPr>
            <p:nvPr/>
          </p:nvSpPr>
          <p:spPr bwMode="auto">
            <a:xfrm>
              <a:off x="6163812" y="5088903"/>
              <a:ext cx="572366" cy="494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-2</a:t>
              </a:r>
            </a:p>
          </p:txBody>
        </p:sp>
        <p:sp>
          <p:nvSpPr>
            <p:cNvPr id="71710" name="TextBox 75"/>
            <p:cNvSpPr txBox="1">
              <a:spLocks noChangeArrowheads="1"/>
            </p:cNvSpPr>
            <p:nvPr/>
          </p:nvSpPr>
          <p:spPr bwMode="auto">
            <a:xfrm>
              <a:off x="5844185" y="5088510"/>
              <a:ext cx="572366" cy="494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-2</a:t>
              </a:r>
            </a:p>
          </p:txBody>
        </p:sp>
        <p:sp>
          <p:nvSpPr>
            <p:cNvPr id="77" name="Freeform 76"/>
            <p:cNvSpPr/>
            <p:nvPr/>
          </p:nvSpPr>
          <p:spPr>
            <a:xfrm flipV="1">
              <a:off x="5487370" y="4714465"/>
              <a:ext cx="1541651" cy="752885"/>
            </a:xfrm>
            <a:custGeom>
              <a:avLst/>
              <a:gdLst>
                <a:gd name="connsiteX0" fmla="*/ 0 w 1543050"/>
                <a:gd name="connsiteY0" fmla="*/ 752475 h 752475"/>
                <a:gd name="connsiteX1" fmla="*/ 390525 w 1543050"/>
                <a:gd name="connsiteY1" fmla="*/ 752475 h 752475"/>
                <a:gd name="connsiteX2" fmla="*/ 390525 w 1543050"/>
                <a:gd name="connsiteY2" fmla="*/ 0 h 752475"/>
                <a:gd name="connsiteX3" fmla="*/ 1152525 w 1543050"/>
                <a:gd name="connsiteY3" fmla="*/ 0 h 752475"/>
                <a:gd name="connsiteX4" fmla="*/ 1152525 w 1543050"/>
                <a:gd name="connsiteY4" fmla="*/ 752475 h 752475"/>
                <a:gd name="connsiteX5" fmla="*/ 1543050 w 1543050"/>
                <a:gd name="connsiteY5" fmla="*/ 752475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3050" h="752475">
                  <a:moveTo>
                    <a:pt x="0" y="752475"/>
                  </a:moveTo>
                  <a:lnTo>
                    <a:pt x="390525" y="752475"/>
                  </a:lnTo>
                  <a:lnTo>
                    <a:pt x="390525" y="0"/>
                  </a:lnTo>
                  <a:lnTo>
                    <a:pt x="1152525" y="0"/>
                  </a:lnTo>
                  <a:lnTo>
                    <a:pt x="1152525" y="752475"/>
                  </a:lnTo>
                  <a:lnTo>
                    <a:pt x="1543050" y="752475"/>
                  </a:lnTo>
                </a:path>
              </a:pathLst>
            </a:custGeom>
            <a:ln w="28575">
              <a:solidFill>
                <a:srgbClr val="FF2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350"/>
            </a:p>
          </p:txBody>
        </p:sp>
      </p:grpSp>
      <p:grpSp>
        <p:nvGrpSpPr>
          <p:cNvPr id="71689" name="Group 87"/>
          <p:cNvGrpSpPr>
            <a:grpSpLocks/>
          </p:cNvGrpSpPr>
          <p:nvPr/>
        </p:nvGrpSpPr>
        <p:grpSpPr bwMode="auto">
          <a:xfrm>
            <a:off x="5329238" y="3250405"/>
            <a:ext cx="961533" cy="883203"/>
            <a:chOff x="3419475" y="3965605"/>
            <a:chExt cx="1799444" cy="1653897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3419475" y="4757106"/>
              <a:ext cx="17981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reeform 89"/>
            <p:cNvSpPr/>
            <p:nvPr/>
          </p:nvSpPr>
          <p:spPr>
            <a:xfrm flipV="1">
              <a:off x="3528656" y="4010197"/>
              <a:ext cx="1517387" cy="1498277"/>
            </a:xfrm>
            <a:custGeom>
              <a:avLst/>
              <a:gdLst>
                <a:gd name="connsiteX0" fmla="*/ 0 w 1590675"/>
                <a:gd name="connsiteY0" fmla="*/ 781050 h 1571625"/>
                <a:gd name="connsiteX1" fmla="*/ 400050 w 1590675"/>
                <a:gd name="connsiteY1" fmla="*/ 790575 h 1571625"/>
                <a:gd name="connsiteX2" fmla="*/ 400050 w 1590675"/>
                <a:gd name="connsiteY2" fmla="*/ 1571625 h 1571625"/>
                <a:gd name="connsiteX3" fmla="*/ 809625 w 1590675"/>
                <a:gd name="connsiteY3" fmla="*/ 1562100 h 1571625"/>
                <a:gd name="connsiteX4" fmla="*/ 800100 w 1590675"/>
                <a:gd name="connsiteY4" fmla="*/ 0 h 1571625"/>
                <a:gd name="connsiteX5" fmla="*/ 1190625 w 1590675"/>
                <a:gd name="connsiteY5" fmla="*/ 0 h 1571625"/>
                <a:gd name="connsiteX6" fmla="*/ 1190625 w 1590675"/>
                <a:gd name="connsiteY6" fmla="*/ 781050 h 1571625"/>
                <a:gd name="connsiteX7" fmla="*/ 1590675 w 1590675"/>
                <a:gd name="connsiteY7" fmla="*/ 781050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0675" h="1571625">
                  <a:moveTo>
                    <a:pt x="0" y="781050"/>
                  </a:moveTo>
                  <a:lnTo>
                    <a:pt x="400050" y="790575"/>
                  </a:lnTo>
                  <a:lnTo>
                    <a:pt x="400050" y="1571625"/>
                  </a:lnTo>
                  <a:lnTo>
                    <a:pt x="809625" y="1562100"/>
                  </a:lnTo>
                  <a:lnTo>
                    <a:pt x="800100" y="0"/>
                  </a:lnTo>
                  <a:lnTo>
                    <a:pt x="1190625" y="0"/>
                  </a:lnTo>
                  <a:lnTo>
                    <a:pt x="1190625" y="781050"/>
                  </a:lnTo>
                  <a:lnTo>
                    <a:pt x="1590675" y="781050"/>
                  </a:lnTo>
                </a:path>
              </a:pathLst>
            </a:custGeom>
            <a:ln w="28575">
              <a:solidFill>
                <a:srgbClr val="FF2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350"/>
            </a:p>
          </p:txBody>
        </p:sp>
        <p:sp>
          <p:nvSpPr>
            <p:cNvPr id="71704" name="TextBox 90"/>
            <p:cNvSpPr txBox="1">
              <a:spLocks noChangeArrowheads="1"/>
            </p:cNvSpPr>
            <p:nvPr/>
          </p:nvSpPr>
          <p:spPr bwMode="auto">
            <a:xfrm>
              <a:off x="4232642" y="5100790"/>
              <a:ext cx="600584" cy="51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-2</a:t>
              </a:r>
            </a:p>
          </p:txBody>
        </p:sp>
        <p:sp>
          <p:nvSpPr>
            <p:cNvPr id="71705" name="TextBox 91"/>
            <p:cNvSpPr txBox="1">
              <a:spLocks noChangeArrowheads="1"/>
            </p:cNvSpPr>
            <p:nvPr/>
          </p:nvSpPr>
          <p:spPr bwMode="auto">
            <a:xfrm>
              <a:off x="3844758" y="3965605"/>
              <a:ext cx="672582" cy="51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+2</a:t>
              </a:r>
            </a:p>
          </p:txBody>
        </p:sp>
        <p:sp>
          <p:nvSpPr>
            <p:cNvPr id="71706" name="TextBox 92"/>
            <p:cNvSpPr txBox="1">
              <a:spLocks noChangeArrowheads="1"/>
            </p:cNvSpPr>
            <p:nvPr/>
          </p:nvSpPr>
          <p:spPr bwMode="auto">
            <a:xfrm>
              <a:off x="3471654" y="4524364"/>
              <a:ext cx="504587" cy="51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1707" name="TextBox 93"/>
            <p:cNvSpPr txBox="1">
              <a:spLocks noChangeArrowheads="1"/>
            </p:cNvSpPr>
            <p:nvPr/>
          </p:nvSpPr>
          <p:spPr bwMode="auto">
            <a:xfrm>
              <a:off x="4714332" y="4528657"/>
              <a:ext cx="504587" cy="51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71690" name="TextBox 100"/>
          <p:cNvSpPr txBox="1">
            <a:spLocks noChangeArrowheads="1"/>
          </p:cNvSpPr>
          <p:nvPr/>
        </p:nvSpPr>
        <p:spPr bwMode="auto">
          <a:xfrm>
            <a:off x="5043488" y="2607469"/>
            <a:ext cx="59824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anose="020B0604020202020204" pitchFamily="34" charset="0"/>
              </a:rPr>
              <a:t>S x B</a:t>
            </a:r>
          </a:p>
        </p:txBody>
      </p:sp>
      <p:sp>
        <p:nvSpPr>
          <p:cNvPr id="71691" name="TextBox 101"/>
          <p:cNvSpPr txBox="1">
            <a:spLocks noChangeArrowheads="1"/>
          </p:cNvSpPr>
          <p:nvPr/>
        </p:nvSpPr>
        <p:spPr bwMode="auto">
          <a:xfrm>
            <a:off x="5022057" y="3286125"/>
            <a:ext cx="60785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anose="020B0604020202020204" pitchFamily="34" charset="0"/>
              </a:rPr>
              <a:t>S x C</a:t>
            </a:r>
          </a:p>
        </p:txBody>
      </p:sp>
      <p:sp>
        <p:nvSpPr>
          <p:cNvPr id="71692" name="TextBox 102"/>
          <p:cNvSpPr txBox="1">
            <a:spLocks noChangeArrowheads="1"/>
          </p:cNvSpPr>
          <p:nvPr/>
        </p:nvSpPr>
        <p:spPr bwMode="auto">
          <a:xfrm>
            <a:off x="6443662" y="1764507"/>
            <a:ext cx="92531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anose="020B0604020202020204" pitchFamily="34" charset="0"/>
              </a:rPr>
              <a:t>Sum =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anose="020B0604020202020204" pitchFamily="34" charset="0"/>
              </a:rPr>
              <a:t>A sent “1”</a:t>
            </a:r>
          </a:p>
        </p:txBody>
      </p:sp>
      <p:sp>
        <p:nvSpPr>
          <p:cNvPr id="71693" name="TextBox 103"/>
          <p:cNvSpPr txBox="1">
            <a:spLocks noChangeArrowheads="1"/>
          </p:cNvSpPr>
          <p:nvPr/>
        </p:nvSpPr>
        <p:spPr bwMode="auto">
          <a:xfrm>
            <a:off x="6429376" y="2543176"/>
            <a:ext cx="93487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anose="020B0604020202020204" pitchFamily="34" charset="0"/>
              </a:rPr>
              <a:t>Sum = -4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anose="020B0604020202020204" pitchFamily="34" charset="0"/>
              </a:rPr>
              <a:t>B sent “0”</a:t>
            </a:r>
          </a:p>
        </p:txBody>
      </p:sp>
      <p:sp>
        <p:nvSpPr>
          <p:cNvPr id="71694" name="TextBox 104"/>
          <p:cNvSpPr txBox="1">
            <a:spLocks noChangeArrowheads="1"/>
          </p:cNvSpPr>
          <p:nvPr/>
        </p:nvSpPr>
        <p:spPr bwMode="auto">
          <a:xfrm>
            <a:off x="6415087" y="3243263"/>
            <a:ext cx="119455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anose="020B0604020202020204" pitchFamily="34" charset="0"/>
              </a:rPr>
              <a:t>Sum =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anose="020B0604020202020204" pitchFamily="34" charset="0"/>
              </a:rPr>
              <a:t>C didn’t send</a:t>
            </a:r>
          </a:p>
        </p:txBody>
      </p:sp>
      <p:sp>
        <p:nvSpPr>
          <p:cNvPr id="71695" name="TextBox 105"/>
          <p:cNvSpPr txBox="1">
            <a:spLocks noChangeArrowheads="1"/>
          </p:cNvSpPr>
          <p:nvPr/>
        </p:nvSpPr>
        <p:spPr bwMode="auto">
          <a:xfrm>
            <a:off x="2021682" y="1435894"/>
            <a:ext cx="114165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 i="1" dirty="0"/>
              <a:t>Sender Codes</a:t>
            </a:r>
          </a:p>
        </p:txBody>
      </p:sp>
      <p:sp>
        <p:nvSpPr>
          <p:cNvPr id="71696" name="TextBox 106"/>
          <p:cNvSpPr txBox="1">
            <a:spLocks noChangeArrowheads="1"/>
          </p:cNvSpPr>
          <p:nvPr/>
        </p:nvSpPr>
        <p:spPr bwMode="auto">
          <a:xfrm>
            <a:off x="3671369" y="1429942"/>
            <a:ext cx="101188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 i="1"/>
              <a:t>Transmitted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 i="1"/>
              <a:t>Signal</a:t>
            </a:r>
          </a:p>
        </p:txBody>
      </p:sp>
      <p:sp>
        <p:nvSpPr>
          <p:cNvPr id="71697" name="TextBox 107"/>
          <p:cNvSpPr txBox="1">
            <a:spLocks noChangeArrowheads="1"/>
          </p:cNvSpPr>
          <p:nvPr/>
        </p:nvSpPr>
        <p:spPr bwMode="auto">
          <a:xfrm>
            <a:off x="5466849" y="1428750"/>
            <a:ext cx="15071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 i="1"/>
              <a:t>Receiver Decoding</a:t>
            </a:r>
          </a:p>
        </p:txBody>
      </p:sp>
      <p:sp>
        <p:nvSpPr>
          <p:cNvPr id="71698" name="TextBox 67"/>
          <p:cNvSpPr txBox="1">
            <a:spLocks noChangeArrowheads="1"/>
          </p:cNvSpPr>
          <p:nvPr/>
        </p:nvSpPr>
        <p:spPr bwMode="auto">
          <a:xfrm>
            <a:off x="5378053" y="245506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1699" name="TextBox 69"/>
          <p:cNvSpPr txBox="1">
            <a:spLocks noChangeArrowheads="1"/>
          </p:cNvSpPr>
          <p:nvPr/>
        </p:nvSpPr>
        <p:spPr bwMode="auto">
          <a:xfrm>
            <a:off x="6035278" y="24622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1700" name="TextBox 78"/>
          <p:cNvSpPr txBox="1">
            <a:spLocks noChangeArrowheads="1"/>
          </p:cNvSpPr>
          <p:nvPr/>
        </p:nvSpPr>
        <p:spPr bwMode="auto">
          <a:xfrm>
            <a:off x="5392341" y="205501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1701" name="TextBox 79"/>
          <p:cNvSpPr txBox="1">
            <a:spLocks noChangeArrowheads="1"/>
          </p:cNvSpPr>
          <p:nvPr/>
        </p:nvSpPr>
        <p:spPr bwMode="auto">
          <a:xfrm>
            <a:off x="6049566" y="20621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280357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2.5  </a:t>
            </a:r>
            <a:r>
              <a:rPr lang="zh-CN" altLang="en-US" dirty="0"/>
              <a:t>数字传输系统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早期，电话网长途干线采用</a:t>
            </a:r>
            <a:r>
              <a:rPr lang="zh-CN" altLang="en-US" dirty="0">
                <a:solidFill>
                  <a:srgbClr val="0000FF"/>
                </a:solidFill>
              </a:rPr>
              <a:t>频分复用 </a:t>
            </a:r>
            <a:r>
              <a:rPr lang="en-US" altLang="zh-CN" dirty="0">
                <a:solidFill>
                  <a:srgbClr val="0000FF"/>
                </a:solidFill>
              </a:rPr>
              <a:t>FDM </a:t>
            </a:r>
            <a:r>
              <a:rPr lang="zh-CN" altLang="en-US" dirty="0"/>
              <a:t>的模拟传输方式。</a:t>
            </a:r>
          </a:p>
          <a:p>
            <a:r>
              <a:rPr lang="zh-CN" altLang="en-US" dirty="0"/>
              <a:t>目前，大都采用</a:t>
            </a:r>
            <a:r>
              <a:rPr lang="zh-CN" altLang="en-US" dirty="0">
                <a:solidFill>
                  <a:srgbClr val="0000FF"/>
                </a:solidFill>
              </a:rPr>
              <a:t>时分复用 </a:t>
            </a:r>
            <a:r>
              <a:rPr lang="en-US" altLang="zh-CN" dirty="0">
                <a:solidFill>
                  <a:srgbClr val="0000FF"/>
                </a:solidFill>
              </a:rPr>
              <a:t>PCM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数字传输方式。</a:t>
            </a:r>
          </a:p>
          <a:p>
            <a:r>
              <a:rPr lang="zh-CN" altLang="en-US" dirty="0"/>
              <a:t>现代电信网业务包括话音、视频、图像和各种数据业务。因此需要一种能承载来自其他</a:t>
            </a:r>
            <a:r>
              <a:rPr lang="zh-CN" altLang="en-US" dirty="0">
                <a:solidFill>
                  <a:srgbClr val="C00000"/>
                </a:solidFill>
              </a:rPr>
              <a:t>各种业务网络数据</a:t>
            </a:r>
            <a:r>
              <a:rPr lang="zh-CN" altLang="en-US" dirty="0"/>
              <a:t>的传输网络。</a:t>
            </a:r>
            <a:endParaRPr lang="en-US" altLang="zh-CN" dirty="0"/>
          </a:p>
          <a:p>
            <a:r>
              <a:rPr lang="zh-CN" altLang="en-US" dirty="0"/>
              <a:t>在数字化的同时，</a:t>
            </a:r>
            <a:r>
              <a:rPr lang="zh-CN" altLang="en-US" dirty="0">
                <a:solidFill>
                  <a:srgbClr val="C00000"/>
                </a:solidFill>
              </a:rPr>
              <a:t>光纤</a:t>
            </a:r>
            <a:r>
              <a:rPr lang="zh-CN" altLang="en-US" dirty="0"/>
              <a:t>开始成为长途干线最主要的传输媒体。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20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速率标准不统一。</a:t>
            </a:r>
            <a:r>
              <a:rPr lang="zh-CN" altLang="en-US" dirty="0"/>
              <a:t>两个互不兼容的国际标准：</a:t>
            </a:r>
            <a:endParaRPr lang="en-US" altLang="zh-CN" dirty="0"/>
          </a:p>
          <a:p>
            <a:pPr lvl="1"/>
            <a:r>
              <a:rPr lang="zh-CN" altLang="en-US" dirty="0"/>
              <a:t>北美和日本的 </a:t>
            </a:r>
            <a:r>
              <a:rPr lang="en-US" altLang="zh-CN" dirty="0"/>
              <a:t>T1 </a:t>
            </a:r>
            <a:r>
              <a:rPr lang="zh-CN" altLang="en-US" dirty="0"/>
              <a:t>速率（</a:t>
            </a:r>
            <a:r>
              <a:rPr lang="en-US" altLang="zh-CN" dirty="0"/>
              <a:t>1.544 Mbit/s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欧洲的 </a:t>
            </a:r>
            <a:r>
              <a:rPr lang="en-US" altLang="zh-CN" dirty="0"/>
              <a:t>E1 </a:t>
            </a:r>
            <a:r>
              <a:rPr lang="zh-CN" altLang="en-US" dirty="0"/>
              <a:t>速率（</a:t>
            </a:r>
            <a:r>
              <a:rPr lang="en-US" altLang="zh-CN" dirty="0"/>
              <a:t>2.048 Mbit/s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不是同步传输。</a:t>
            </a:r>
            <a:r>
              <a:rPr lang="zh-CN" altLang="en-US" dirty="0"/>
              <a:t>主要采用准同步方式。</a:t>
            </a:r>
            <a:endParaRPr lang="en-US" altLang="zh-CN" dirty="0"/>
          </a:p>
          <a:p>
            <a:pPr lvl="1"/>
            <a:r>
              <a:rPr lang="zh-CN" altLang="en-US" dirty="0"/>
              <a:t>各支路信号的时钟频率有一定的偏差，给时分复用和分用带来许多麻烦。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早期数字传输系统的缺点</a:t>
            </a:r>
          </a:p>
        </p:txBody>
      </p:sp>
    </p:spTree>
    <p:extLst>
      <p:ext uri="{BB962C8B-B14F-4D97-AF65-F5344CB8AC3E}">
        <p14:creationId xmlns:p14="http://schemas.microsoft.com/office/powerpoint/2010/main" val="350065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E1/T1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533401" y="1015604"/>
            <a:ext cx="8122919" cy="344924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Calls are carried digitally on PSTN trunks using TDM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 call is an 8-bit PCM sample each 125 </a:t>
            </a:r>
            <a:r>
              <a:rPr lang="el-GR" altLang="zh-CN" dirty="0"/>
              <a:t>μ</a:t>
            </a:r>
            <a:r>
              <a:rPr lang="en-US" altLang="zh-CN" dirty="0">
                <a:ea typeface="宋体" panose="02010600030101010101" pitchFamily="2" charset="-122"/>
              </a:rPr>
              <a:t>s (64 kbps)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Traditional T1 carrier has 24 call channels each 125 </a:t>
            </a:r>
            <a:r>
              <a:rPr lang="el-GR" altLang="zh-CN" dirty="0"/>
              <a:t>μ</a:t>
            </a:r>
            <a:r>
              <a:rPr lang="en-US" altLang="zh-CN" dirty="0">
                <a:ea typeface="宋体" panose="02010600030101010101" pitchFamily="2" charset="-122"/>
              </a:rPr>
              <a:t>s (1.544 Mbps) with symbols based on AMI</a:t>
            </a:r>
          </a:p>
        </p:txBody>
      </p:sp>
      <p:pic>
        <p:nvPicPr>
          <p:cNvPr id="155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104" y="2686050"/>
            <a:ext cx="5206603" cy="240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4087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各级时钟都来自一个非常精确的主时钟。 </a:t>
            </a:r>
          </a:p>
          <a:p>
            <a:r>
              <a:rPr lang="zh-CN" altLang="en-US" dirty="0"/>
              <a:t>为光纤传输系统定义了</a:t>
            </a:r>
            <a:r>
              <a:rPr lang="zh-CN" altLang="en-US" dirty="0">
                <a:solidFill>
                  <a:srgbClr val="C00000"/>
                </a:solidFill>
              </a:rPr>
              <a:t>同步传输</a:t>
            </a:r>
            <a:r>
              <a:rPr lang="zh-CN" altLang="en-US" dirty="0"/>
              <a:t>的线路速率等级结构：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传输速率以 </a:t>
            </a:r>
            <a:r>
              <a:rPr lang="en-US" altLang="zh-CN" dirty="0">
                <a:solidFill>
                  <a:srgbClr val="C00000"/>
                </a:solidFill>
              </a:rPr>
              <a:t>51.84 Mbit/s </a:t>
            </a:r>
            <a:r>
              <a:rPr lang="zh-CN" altLang="en-US" dirty="0">
                <a:solidFill>
                  <a:srgbClr val="0000FF"/>
                </a:solidFill>
              </a:rPr>
              <a:t>为基础。</a:t>
            </a:r>
            <a:r>
              <a:rPr lang="zh-CN" altLang="en-US" dirty="0"/>
              <a:t>对电信信号称为第 </a:t>
            </a:r>
            <a:r>
              <a:rPr lang="en-US" altLang="zh-CN" dirty="0"/>
              <a:t>1 </a:t>
            </a:r>
            <a:r>
              <a:rPr lang="zh-CN" altLang="en-US" dirty="0"/>
              <a:t>级同步传送信号 </a:t>
            </a:r>
            <a:r>
              <a:rPr lang="en-US" altLang="zh-CN" dirty="0"/>
              <a:t>STS-1 (Synchronous Transport Signal)</a:t>
            </a:r>
            <a:r>
              <a:rPr lang="zh-CN" altLang="en-US" dirty="0"/>
              <a:t>，对光信号则称为第 </a:t>
            </a:r>
            <a:r>
              <a:rPr lang="en-US" altLang="zh-CN" dirty="0"/>
              <a:t>1 </a:t>
            </a:r>
            <a:r>
              <a:rPr lang="zh-CN" altLang="en-US" dirty="0"/>
              <a:t>级光载波 </a:t>
            </a:r>
            <a:r>
              <a:rPr lang="en-US" altLang="zh-CN" dirty="0"/>
              <a:t>OC-1 (Optical Carrier)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现已定义了从 </a:t>
            </a:r>
            <a:r>
              <a:rPr lang="en-US" altLang="zh-CN" dirty="0"/>
              <a:t>51.84 Mbit/s (</a:t>
            </a:r>
            <a:r>
              <a:rPr lang="zh-CN" altLang="en-US" dirty="0"/>
              <a:t>即 </a:t>
            </a:r>
            <a:r>
              <a:rPr lang="en-US" altLang="zh-CN" dirty="0"/>
              <a:t>OC-1) </a:t>
            </a:r>
            <a:r>
              <a:rPr lang="zh-CN" altLang="en-US" dirty="0"/>
              <a:t>到 </a:t>
            </a:r>
            <a:r>
              <a:rPr lang="en-US" altLang="zh-CN" dirty="0"/>
              <a:t>9953.280 Mbit/s (</a:t>
            </a:r>
            <a:r>
              <a:rPr lang="zh-CN" altLang="en-US" dirty="0"/>
              <a:t>即 </a:t>
            </a:r>
            <a:r>
              <a:rPr lang="en-US" altLang="zh-CN" dirty="0"/>
              <a:t>OC-192/STS-192) </a:t>
            </a:r>
            <a:r>
              <a:rPr lang="zh-CN" altLang="en-US" dirty="0"/>
              <a:t>的标准。 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同步光纤网 </a:t>
            </a:r>
            <a:r>
              <a:rPr lang="en-US" altLang="zh-CN" dirty="0"/>
              <a:t>SONET (Synchronous Optical Network)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86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SONET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857251"/>
            <a:ext cx="8115300" cy="3650456"/>
          </a:xfrm>
        </p:spPr>
        <p:txBody>
          <a:bodyPr/>
          <a:lstStyle/>
          <a:p>
            <a:pPr eaLnBrk="1" hangingPunct="1"/>
            <a:r>
              <a:rPr lang="en-US" altLang="zh-CN" sz="1800" dirty="0">
                <a:ea typeface="宋体" panose="02010600030101010101" pitchFamily="2" charset="-122"/>
              </a:rPr>
              <a:t>SONET (Synchronous Optical </a:t>
            </a:r>
            <a:r>
              <a:rPr lang="en-US" altLang="zh-CN" sz="1800" dirty="0" err="1">
                <a:ea typeface="宋体" panose="02010600030101010101" pitchFamily="2" charset="-122"/>
              </a:rPr>
              <a:t>NETwork</a:t>
            </a:r>
            <a:r>
              <a:rPr lang="en-US" altLang="zh-CN" sz="1800" dirty="0">
                <a:ea typeface="宋体" panose="02010600030101010101" pitchFamily="2" charset="-122"/>
              </a:rPr>
              <a:t>) is the worldwide standard for carrying digital signals on optical trunks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Keeps 125 </a:t>
            </a:r>
            <a:r>
              <a:rPr lang="el-GR" altLang="zh-CN" dirty="0"/>
              <a:t>μ</a:t>
            </a:r>
            <a:r>
              <a:rPr lang="en-US" altLang="zh-CN" dirty="0">
                <a:ea typeface="宋体" panose="02010600030101010101" pitchFamily="2" charset="-122"/>
              </a:rPr>
              <a:t>s frame; base frame is 810 bytes (52Mbps)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Payload “floats” within framing for flexibility</a:t>
            </a:r>
          </a:p>
        </p:txBody>
      </p:sp>
      <p:pic>
        <p:nvPicPr>
          <p:cNvPr id="156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" b="5836"/>
          <a:stretch>
            <a:fillRect/>
          </a:stretch>
        </p:blipFill>
        <p:spPr bwMode="auto">
          <a:xfrm>
            <a:off x="2007394" y="2243138"/>
            <a:ext cx="5537597" cy="2550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4720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ITU-T </a:t>
            </a:r>
            <a:r>
              <a:rPr lang="zh-CN" altLang="en-US" dirty="0"/>
              <a:t>以美国标准 </a:t>
            </a:r>
            <a:r>
              <a:rPr lang="en-US" altLang="zh-CN" dirty="0"/>
              <a:t>SONET </a:t>
            </a:r>
            <a:r>
              <a:rPr lang="zh-CN" altLang="en-US" dirty="0"/>
              <a:t>为基础制订的国际标准。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与 </a:t>
            </a:r>
            <a:r>
              <a:rPr lang="en-US" altLang="zh-CN" dirty="0">
                <a:solidFill>
                  <a:srgbClr val="0000FF"/>
                </a:solidFill>
              </a:rPr>
              <a:t>SONET </a:t>
            </a:r>
            <a:r>
              <a:rPr lang="zh-CN" altLang="en-US" dirty="0">
                <a:solidFill>
                  <a:srgbClr val="0000FF"/>
                </a:solidFill>
              </a:rPr>
              <a:t>的</a:t>
            </a:r>
            <a:r>
              <a:rPr lang="zh-CN" altLang="en-US" dirty="0">
                <a:solidFill>
                  <a:srgbClr val="C00000"/>
                </a:solidFill>
              </a:rPr>
              <a:t>主要不同：</a:t>
            </a:r>
            <a:r>
              <a:rPr lang="en-US" altLang="zh-CN" dirty="0"/>
              <a:t>SDH </a:t>
            </a:r>
            <a:r>
              <a:rPr lang="zh-CN" altLang="en-US" dirty="0"/>
              <a:t>的基本速率为 </a:t>
            </a:r>
            <a:r>
              <a:rPr lang="en-US" altLang="zh-CN" dirty="0"/>
              <a:t>155.52 Mbit/s</a:t>
            </a:r>
            <a:r>
              <a:rPr lang="zh-CN" altLang="en-US" dirty="0"/>
              <a:t>，称为第 </a:t>
            </a:r>
            <a:r>
              <a:rPr lang="en-US" altLang="zh-CN" dirty="0"/>
              <a:t>1 </a:t>
            </a:r>
            <a:r>
              <a:rPr lang="zh-CN" altLang="en-US" dirty="0"/>
              <a:t>级同步传递模块 </a:t>
            </a:r>
            <a:r>
              <a:rPr lang="en-US" altLang="zh-CN" dirty="0"/>
              <a:t>(Synchronous Transfer Module)</a:t>
            </a:r>
            <a:r>
              <a:rPr lang="zh-CN" altLang="en-US" dirty="0"/>
              <a:t>，即 </a:t>
            </a:r>
            <a:r>
              <a:rPr lang="en-US" altLang="zh-CN" dirty="0"/>
              <a:t>STM-1</a:t>
            </a:r>
            <a:r>
              <a:rPr lang="zh-CN" altLang="en-US" dirty="0"/>
              <a:t>，相当于 </a:t>
            </a:r>
            <a:r>
              <a:rPr lang="en-US" altLang="zh-CN" dirty="0"/>
              <a:t>SONET </a:t>
            </a:r>
            <a:r>
              <a:rPr lang="zh-CN" altLang="en-US" dirty="0"/>
              <a:t>体系中的 </a:t>
            </a:r>
            <a:r>
              <a:rPr lang="en-US" altLang="zh-CN" dirty="0"/>
              <a:t>OC-3 </a:t>
            </a:r>
            <a:r>
              <a:rPr lang="zh-CN" altLang="en-US" dirty="0"/>
              <a:t>速率。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同步数字系列 </a:t>
            </a:r>
            <a:r>
              <a:rPr lang="en-US" altLang="zh-CN" dirty="0"/>
              <a:t>SDH (Synchronous Digital Hierarchy)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24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3601" y="1093383"/>
            <a:ext cx="7009933" cy="3048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83601" y="1675522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83601" y="2215354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83601" y="2767040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83601" y="3319289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83601" y="3876301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Group 4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89838"/>
              </p:ext>
            </p:extLst>
          </p:nvPr>
        </p:nvGraphicFramePr>
        <p:xfrm>
          <a:off x="1077237" y="1093383"/>
          <a:ext cx="7022661" cy="306372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20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7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线路速率</a:t>
                      </a: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(Mbit/s)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SONET</a:t>
                      </a: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符号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ITU-T</a:t>
                      </a: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符号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表示线路速率的常用近似值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51.840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OC-1/STS-1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sym typeface="Symbol" pitchFamily="18" charset="2"/>
                        </a:rPr>
                        <a:t>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155.520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OC-3/STS-3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STM-1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155 Mbit/s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466.560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OC-9/STS-9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STM-3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622.080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OC-12/STS-12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STM-4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622 Mbit/s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933.120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OC-18/STS-18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STM-6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1244.160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OC-24/STS-24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STM-8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2488.320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OC-48/STS-48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STM-16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2.5 </a:t>
                      </a:r>
                      <a:r>
                        <a:rPr kumimoji="0" lang="en-US" altLang="zh-CN" sz="13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4976.640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OC-96/STS-96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STM-32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9953.280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OC-192/STS-192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STM-64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 </a:t>
                      </a:r>
                      <a:r>
                        <a:rPr kumimoji="0" lang="en-US" altLang="zh-CN" sz="13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39813.120 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OC-768/STS-768 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STM-256 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 </a:t>
                      </a:r>
                      <a:r>
                        <a:rPr kumimoji="0" lang="en-US" altLang="zh-CN" sz="13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 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SONET </a:t>
            </a:r>
            <a:r>
              <a:rPr lang="zh-CN" altLang="en-US" dirty="0"/>
              <a:t>的 </a:t>
            </a:r>
            <a:r>
              <a:rPr lang="en-US" altLang="zh-CN" dirty="0"/>
              <a:t>OC/STS </a:t>
            </a:r>
            <a:r>
              <a:rPr lang="zh-CN" altLang="en-US" dirty="0"/>
              <a:t>级与 </a:t>
            </a:r>
            <a:r>
              <a:rPr lang="en-US" altLang="zh-CN" dirty="0"/>
              <a:t>SDH </a:t>
            </a:r>
            <a:r>
              <a:rPr lang="zh-CN" altLang="en-US" dirty="0"/>
              <a:t>的 </a:t>
            </a:r>
            <a:r>
              <a:rPr lang="en-US" altLang="zh-CN" dirty="0"/>
              <a:t>STM </a:t>
            </a:r>
            <a:r>
              <a:rPr lang="zh-CN" altLang="en-US" dirty="0"/>
              <a:t>级的对应关系</a:t>
            </a:r>
          </a:p>
        </p:txBody>
      </p:sp>
    </p:spTree>
    <p:extLst>
      <p:ext uri="{BB962C8B-B14F-4D97-AF65-F5344CB8AC3E}">
        <p14:creationId xmlns:p14="http://schemas.microsoft.com/office/powerpoint/2010/main" val="33290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900" dirty="0"/>
              <a:t>定义了标准光信号，规定了波长为 </a:t>
            </a:r>
            <a:r>
              <a:rPr lang="en-US" altLang="zh-CN" sz="1900" dirty="0"/>
              <a:t>1310 nm </a:t>
            </a:r>
            <a:r>
              <a:rPr lang="zh-CN" altLang="en-US" sz="1900" dirty="0"/>
              <a:t>和 </a:t>
            </a:r>
            <a:r>
              <a:rPr lang="en-US" altLang="zh-CN" sz="1900" dirty="0"/>
              <a:t>1550 nm </a:t>
            </a:r>
            <a:r>
              <a:rPr lang="zh-CN" altLang="en-US" sz="1900" dirty="0"/>
              <a:t>的激光源。</a:t>
            </a:r>
            <a:endParaRPr lang="en-US" altLang="zh-CN" sz="1900" dirty="0"/>
          </a:p>
          <a:p>
            <a:r>
              <a:rPr lang="zh-CN" altLang="en-US" sz="1900" dirty="0"/>
              <a:t>在物理层定义了帧结构。</a:t>
            </a:r>
            <a:endParaRPr lang="en-US" altLang="zh-CN" sz="1900" dirty="0"/>
          </a:p>
          <a:p>
            <a:r>
              <a:rPr lang="zh-CN" altLang="en-US" sz="1900" dirty="0"/>
              <a:t>使北美、日本和欧洲这三个地区三种不同的数字传输体制在 </a:t>
            </a:r>
            <a:r>
              <a:rPr lang="en-US" altLang="zh-CN" sz="1900" dirty="0"/>
              <a:t>STM-1 </a:t>
            </a:r>
            <a:r>
              <a:rPr lang="zh-CN" altLang="en-US" sz="1900" dirty="0"/>
              <a:t>等级上获得了统一。</a:t>
            </a:r>
            <a:endParaRPr lang="en-US" altLang="zh-CN" sz="1900" dirty="0"/>
          </a:p>
          <a:p>
            <a:r>
              <a:rPr lang="zh-CN" altLang="en-US" sz="1900" dirty="0"/>
              <a:t>已成为公认的新一代理想的传输网体制。</a:t>
            </a:r>
          </a:p>
          <a:p>
            <a:r>
              <a:rPr lang="en-US" altLang="zh-CN" sz="1900" dirty="0"/>
              <a:t>SDH </a:t>
            </a:r>
            <a:r>
              <a:rPr lang="zh-CN" altLang="en-US" sz="1900" dirty="0"/>
              <a:t>标准也适合于微波和卫星传输的技术体制。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SONET / SDH </a:t>
            </a:r>
            <a:r>
              <a:rPr lang="zh-CN" altLang="en-US" dirty="0"/>
              <a:t>标准的意义</a:t>
            </a:r>
          </a:p>
        </p:txBody>
      </p:sp>
    </p:spTree>
    <p:extLst>
      <p:ext uri="{BB962C8B-B14F-4D97-AF65-F5344CB8AC3E}">
        <p14:creationId xmlns:p14="http://schemas.microsoft.com/office/powerpoint/2010/main" val="19105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629135" y="1379948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629135" y="1986373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629135" y="2603910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 dirty="0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37198" y="1308510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00573" y="1125948"/>
            <a:ext cx="56161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2.2.1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数据通信系统的模型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2.2.2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有关信道的几个基本概念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2.2.3   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信道的极限容量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639730" y="1379948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48619" y="1474880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2.2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数据通信的基础知识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894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2629135" y="258067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2629135" y="137951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2629135" y="1985937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60" name="Line 16"/>
          <p:cNvSpPr>
            <a:spLocks noChangeShapeType="1"/>
          </p:cNvSpPr>
          <p:nvPr/>
        </p:nvSpPr>
        <p:spPr bwMode="auto">
          <a:xfrm>
            <a:off x="3637198" y="1308074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2700573" y="1125511"/>
            <a:ext cx="5756006" cy="198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2.6.1                                            ADSL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2.6.2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光纤同轴混合网（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HFC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网）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2.6.3                                            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FTTx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639730" y="1379512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648619" y="1474444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6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宽带接入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93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2.6</a:t>
            </a:r>
            <a:r>
              <a:rPr lang="en-US" altLang="zh-CN" dirty="0"/>
              <a:t>  </a:t>
            </a:r>
            <a:r>
              <a:rPr lang="zh-CN" altLang="en-US" dirty="0"/>
              <a:t>宽带接入技术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宽带：</a:t>
            </a:r>
            <a:r>
              <a:rPr lang="zh-CN" altLang="en-US" dirty="0"/>
              <a:t>标准在不断提高。</a:t>
            </a:r>
            <a:endParaRPr lang="en-US" altLang="zh-CN" dirty="0"/>
          </a:p>
          <a:p>
            <a:r>
              <a:rPr lang="zh-CN" altLang="en-US" dirty="0"/>
              <a:t>美国联邦通信委员会 </a:t>
            </a:r>
            <a:r>
              <a:rPr lang="en-US" altLang="zh-CN" dirty="0"/>
              <a:t>FCC </a:t>
            </a:r>
            <a:r>
              <a:rPr lang="zh-CN" altLang="en-US" dirty="0"/>
              <a:t>定义：</a:t>
            </a:r>
            <a:endParaRPr lang="en-US" altLang="zh-CN" dirty="0"/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/>
              <a:t>从宽带接入的媒体来看，划分为 </a:t>
            </a:r>
            <a:r>
              <a:rPr lang="en-US" altLang="zh-CN" dirty="0"/>
              <a:t>2 </a:t>
            </a:r>
            <a:r>
              <a:rPr lang="zh-CN" altLang="en-US" dirty="0"/>
              <a:t>大类：</a:t>
            </a:r>
          </a:p>
          <a:p>
            <a:pPr lvl="1"/>
            <a:r>
              <a:rPr lang="zh-CN" altLang="en-US" dirty="0"/>
              <a:t>有线宽带接入。</a:t>
            </a:r>
          </a:p>
          <a:p>
            <a:pPr lvl="1"/>
            <a:r>
              <a:rPr lang="zh-CN" altLang="en-US" dirty="0"/>
              <a:t>无线宽带接入。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8240" y="1914462"/>
            <a:ext cx="7001691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宽带下行速率达 </a:t>
            </a:r>
            <a:r>
              <a:rPr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 Mbit/s</a:t>
            </a: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，宽带上行速率达 </a:t>
            </a:r>
            <a:r>
              <a:rPr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Mbit/s</a:t>
            </a: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3821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2.6.1  ADSL </a:t>
            </a:r>
            <a:r>
              <a:rPr lang="zh-CN" altLang="en-US" dirty="0"/>
              <a:t>技术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非对称数字用户线 </a:t>
            </a:r>
            <a:r>
              <a:rPr lang="en-US" altLang="zh-CN" dirty="0">
                <a:solidFill>
                  <a:srgbClr val="C00000"/>
                </a:solidFill>
              </a:rPr>
              <a:t>ADSL </a:t>
            </a:r>
            <a:r>
              <a:rPr lang="en-US" altLang="zh-CN" dirty="0"/>
              <a:t>(Asymmetric Digital Subscriber Line) </a:t>
            </a:r>
            <a:r>
              <a:rPr lang="zh-CN" altLang="en-US" dirty="0"/>
              <a:t>技术：用数字技术对现有的模拟电话用户线进行改造，使它能够承载宽带业务。</a:t>
            </a:r>
            <a:endParaRPr lang="en-US" altLang="zh-CN" dirty="0"/>
          </a:p>
          <a:p>
            <a:r>
              <a:rPr lang="en-US" altLang="zh-CN" dirty="0"/>
              <a:t>ADSL </a:t>
            </a:r>
            <a:r>
              <a:rPr lang="zh-CN" altLang="en-US" dirty="0"/>
              <a:t>技术把 </a:t>
            </a:r>
            <a:r>
              <a:rPr lang="en-US" altLang="zh-CN" dirty="0"/>
              <a:t>0~4 kHz </a:t>
            </a:r>
            <a:r>
              <a:rPr lang="zh-CN" altLang="en-US" dirty="0"/>
              <a:t>低端频谱留给传统电话使用，而把原来没有被利用的高端频谱留给用户上网使用。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ADSL </a:t>
            </a:r>
            <a:r>
              <a:rPr lang="zh-CN" altLang="en-US" dirty="0">
                <a:solidFill>
                  <a:srgbClr val="C00000"/>
                </a:solidFill>
              </a:rPr>
              <a:t>的 </a:t>
            </a:r>
            <a:r>
              <a:rPr lang="en-US" altLang="zh-CN" dirty="0">
                <a:solidFill>
                  <a:srgbClr val="C00000"/>
                </a:solidFill>
              </a:rPr>
              <a:t>ITU </a:t>
            </a:r>
            <a:r>
              <a:rPr lang="zh-CN" altLang="en-US" dirty="0">
                <a:solidFill>
                  <a:srgbClr val="C00000"/>
                </a:solidFill>
              </a:rPr>
              <a:t>的标准：</a:t>
            </a:r>
            <a:r>
              <a:rPr lang="en-US" altLang="zh-CN" dirty="0"/>
              <a:t>G.992.1</a:t>
            </a:r>
            <a:r>
              <a:rPr lang="zh-CN" altLang="en-US" dirty="0"/>
              <a:t>（或称 </a:t>
            </a:r>
            <a:r>
              <a:rPr lang="en-US" altLang="zh-CN" dirty="0" err="1"/>
              <a:t>G.dmt</a:t>
            </a:r>
            <a:r>
              <a:rPr lang="zh-CN" altLang="en-US" dirty="0"/>
              <a:t>）。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非对称：</a:t>
            </a:r>
            <a:r>
              <a:rPr lang="zh-CN" altLang="en-US" dirty="0"/>
              <a:t>下行（从 </a:t>
            </a:r>
            <a:r>
              <a:rPr lang="en-US" altLang="zh-CN" dirty="0"/>
              <a:t>ISP </a:t>
            </a:r>
            <a:r>
              <a:rPr lang="zh-CN" altLang="en-US" dirty="0"/>
              <a:t>到用户）带宽</a:t>
            </a:r>
            <a:r>
              <a:rPr lang="zh-CN" altLang="en-US" dirty="0">
                <a:solidFill>
                  <a:srgbClr val="0000FF"/>
                </a:solidFill>
              </a:rPr>
              <a:t>远大于</a:t>
            </a:r>
            <a:r>
              <a:rPr lang="zh-CN" altLang="en-US" dirty="0"/>
              <a:t>上行（从用户到 </a:t>
            </a:r>
            <a:r>
              <a:rPr lang="en-US" altLang="zh-CN" dirty="0"/>
              <a:t>ISP</a:t>
            </a:r>
            <a:r>
              <a:rPr lang="zh-CN" altLang="en-US" dirty="0"/>
              <a:t>）带宽。</a:t>
            </a:r>
          </a:p>
        </p:txBody>
      </p:sp>
    </p:spTree>
    <p:extLst>
      <p:ext uri="{BB962C8B-B14F-4D97-AF65-F5344CB8AC3E}">
        <p14:creationId xmlns:p14="http://schemas.microsoft.com/office/powerpoint/2010/main" val="258794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zh-CN" altLang="en-US" dirty="0">
                <a:solidFill>
                  <a:srgbClr val="C00000"/>
                </a:solidFill>
              </a:rPr>
              <a:t>离散多音调 </a:t>
            </a:r>
            <a:r>
              <a:rPr lang="en-US" altLang="zh-CN" dirty="0">
                <a:solidFill>
                  <a:srgbClr val="C00000"/>
                </a:solidFill>
              </a:rPr>
              <a:t>DMT</a:t>
            </a:r>
            <a:r>
              <a:rPr lang="zh-CN" altLang="en-US" dirty="0"/>
              <a:t>（</a:t>
            </a:r>
            <a:r>
              <a:rPr lang="en-US" altLang="zh-CN" dirty="0"/>
              <a:t>Discrete Multi-Tone</a:t>
            </a:r>
            <a:r>
              <a:rPr lang="zh-CN" altLang="en-US" dirty="0"/>
              <a:t>）调制技术。</a:t>
            </a:r>
            <a:endParaRPr lang="en-US" altLang="zh-CN" dirty="0"/>
          </a:p>
          <a:p>
            <a:r>
              <a:rPr lang="en-US" altLang="zh-CN" dirty="0"/>
              <a:t>DMT </a:t>
            </a:r>
            <a:r>
              <a:rPr lang="zh-CN" altLang="en-US" dirty="0"/>
              <a:t>调制技术采用</a:t>
            </a:r>
            <a:r>
              <a:rPr lang="zh-CN" altLang="en-US" dirty="0">
                <a:solidFill>
                  <a:srgbClr val="C00000"/>
                </a:solidFill>
              </a:rPr>
              <a:t>频分复用 </a:t>
            </a:r>
            <a:r>
              <a:rPr lang="en-US" altLang="zh-CN" dirty="0">
                <a:solidFill>
                  <a:srgbClr val="C00000"/>
                </a:solidFill>
              </a:rPr>
              <a:t>FDM </a:t>
            </a:r>
            <a:r>
              <a:rPr lang="zh-CN" altLang="en-US" dirty="0"/>
              <a:t>方法。</a:t>
            </a:r>
            <a:endParaRPr lang="en-US" altLang="zh-CN" dirty="0"/>
          </a:p>
          <a:p>
            <a:r>
              <a:rPr lang="zh-CN" altLang="en-US" dirty="0"/>
              <a:t>相当于在一对用户线上使用许多小的调制解调器</a:t>
            </a:r>
            <a:r>
              <a:rPr lang="zh-CN" altLang="en-US" dirty="0">
                <a:solidFill>
                  <a:srgbClr val="C00000"/>
                </a:solidFill>
              </a:rPr>
              <a:t>并行地</a:t>
            </a:r>
            <a:r>
              <a:rPr lang="zh-CN" altLang="en-US" dirty="0"/>
              <a:t>传送数据。</a:t>
            </a:r>
            <a:endParaRPr lang="en-US" altLang="zh-CN" dirty="0"/>
          </a:p>
          <a:p>
            <a:r>
              <a:rPr lang="en-US" altLang="zh-CN" dirty="0"/>
              <a:t>ADSL </a:t>
            </a:r>
            <a:r>
              <a:rPr lang="zh-CN" altLang="en-US" dirty="0">
                <a:solidFill>
                  <a:srgbClr val="C00000"/>
                </a:solidFill>
              </a:rPr>
              <a:t>不能</a:t>
            </a:r>
            <a:r>
              <a:rPr lang="zh-CN" altLang="en-US" dirty="0"/>
              <a:t>保证固定的数据率。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ADSL </a:t>
            </a:r>
            <a:r>
              <a:rPr lang="zh-CN" altLang="en-US" dirty="0"/>
              <a:t>调制解调器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984068" y="2596932"/>
            <a:ext cx="7193471" cy="1890549"/>
            <a:chOff x="1146944" y="1115568"/>
            <a:chExt cx="7193471" cy="3257272"/>
          </a:xfrm>
        </p:grpSpPr>
        <p:sp>
          <p:nvSpPr>
            <p:cNvPr id="6" name="圆角矩形 5"/>
            <p:cNvSpPr/>
            <p:nvPr/>
          </p:nvSpPr>
          <p:spPr>
            <a:xfrm>
              <a:off x="1146944" y="1115568"/>
              <a:ext cx="7114903" cy="3256443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7" name="Rectangle 194"/>
            <p:cNvSpPr>
              <a:spLocks noChangeArrowheads="1"/>
            </p:cNvSpPr>
            <p:nvPr/>
          </p:nvSpPr>
          <p:spPr bwMode="auto">
            <a:xfrm>
              <a:off x="3061035" y="2337218"/>
              <a:ext cx="1131058" cy="151549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196"/>
            <p:cNvSpPr>
              <a:spLocks noChangeShapeType="1"/>
            </p:cNvSpPr>
            <p:nvPr/>
          </p:nvSpPr>
          <p:spPr bwMode="auto">
            <a:xfrm>
              <a:off x="3061035" y="1475650"/>
              <a:ext cx="3847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194"/>
            <p:cNvSpPr>
              <a:spLocks noChangeArrowheads="1"/>
            </p:cNvSpPr>
            <p:nvPr/>
          </p:nvSpPr>
          <p:spPr bwMode="auto">
            <a:xfrm>
              <a:off x="4192093" y="2335573"/>
              <a:ext cx="2777746" cy="1515497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80"/>
            <p:cNvSpPr txBox="1">
              <a:spLocks noChangeArrowheads="1"/>
            </p:cNvSpPr>
            <p:nvPr/>
          </p:nvSpPr>
          <p:spPr bwMode="auto">
            <a:xfrm>
              <a:off x="3421640" y="2577767"/>
              <a:ext cx="332142" cy="4772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11" name="Text Box 83"/>
            <p:cNvSpPr txBox="1">
              <a:spLocks noChangeArrowheads="1"/>
            </p:cNvSpPr>
            <p:nvPr/>
          </p:nvSpPr>
          <p:spPr bwMode="auto">
            <a:xfrm>
              <a:off x="1288881" y="1457362"/>
              <a:ext cx="612820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频谱</a:t>
              </a:r>
            </a:p>
          </p:txBody>
        </p:sp>
        <p:sp>
          <p:nvSpPr>
            <p:cNvPr id="12" name="Line 84"/>
            <p:cNvSpPr>
              <a:spLocks noChangeShapeType="1"/>
            </p:cNvSpPr>
            <p:nvPr/>
          </p:nvSpPr>
          <p:spPr bwMode="auto">
            <a:xfrm rot="16200000">
              <a:off x="651472" y="2822633"/>
              <a:ext cx="212454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7260817" y="3356408"/>
              <a:ext cx="1079598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频率</a:t>
              </a:r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(kHz)</a:t>
              </a:r>
            </a:p>
          </p:txBody>
        </p:sp>
        <p:sp>
          <p:nvSpPr>
            <p:cNvPr id="14" name="Text Box 86"/>
            <p:cNvSpPr txBox="1">
              <a:spLocks noChangeArrowheads="1"/>
            </p:cNvSpPr>
            <p:nvPr/>
          </p:nvSpPr>
          <p:spPr bwMode="auto">
            <a:xfrm>
              <a:off x="4090016" y="1232038"/>
              <a:ext cx="1415772" cy="477248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的数字业务</a:t>
              </a:r>
            </a:p>
          </p:txBody>
        </p:sp>
        <p:sp>
          <p:nvSpPr>
            <p:cNvPr id="15" name="Freeform 87"/>
            <p:cNvSpPr>
              <a:spLocks/>
            </p:cNvSpPr>
            <p:nvPr/>
          </p:nvSpPr>
          <p:spPr bwMode="auto">
            <a:xfrm>
              <a:off x="1713745" y="2307079"/>
              <a:ext cx="291082" cy="1556456"/>
            </a:xfrm>
            <a:custGeom>
              <a:avLst/>
              <a:gdLst>
                <a:gd name="T0" fmla="*/ 0 w 208"/>
                <a:gd name="T1" fmla="*/ 0 h 1248"/>
                <a:gd name="T2" fmla="*/ 112 w 208"/>
                <a:gd name="T3" fmla="*/ 144 h 1248"/>
                <a:gd name="T4" fmla="*/ 192 w 208"/>
                <a:gd name="T5" fmla="*/ 680 h 1248"/>
                <a:gd name="T6" fmla="*/ 208 w 208"/>
                <a:gd name="T7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1248">
                  <a:moveTo>
                    <a:pt x="0" y="0"/>
                  </a:moveTo>
                  <a:cubicBezTo>
                    <a:pt x="19" y="24"/>
                    <a:pt x="80" y="31"/>
                    <a:pt x="112" y="144"/>
                  </a:cubicBezTo>
                  <a:cubicBezTo>
                    <a:pt x="144" y="257"/>
                    <a:pt x="176" y="496"/>
                    <a:pt x="192" y="680"/>
                  </a:cubicBezTo>
                  <a:cubicBezTo>
                    <a:pt x="208" y="864"/>
                    <a:pt x="205" y="1130"/>
                    <a:pt x="208" y="1248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89"/>
            <p:cNvSpPr txBox="1">
              <a:spLocks noChangeArrowheads="1"/>
            </p:cNvSpPr>
            <p:nvPr/>
          </p:nvSpPr>
          <p:spPr bwMode="auto">
            <a:xfrm>
              <a:off x="3181883" y="1644116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上行信道</a:t>
              </a:r>
            </a:p>
          </p:txBody>
        </p:sp>
        <p:sp>
          <p:nvSpPr>
            <p:cNvPr id="17" name="Text Box 90"/>
            <p:cNvSpPr txBox="1">
              <a:spLocks noChangeArrowheads="1"/>
            </p:cNvSpPr>
            <p:nvPr/>
          </p:nvSpPr>
          <p:spPr bwMode="auto">
            <a:xfrm>
              <a:off x="1803393" y="1911559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传统电话</a:t>
              </a: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 flipH="1">
              <a:off x="1924988" y="2349819"/>
              <a:ext cx="307714" cy="354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 flipV="1">
              <a:off x="1713744" y="3868878"/>
              <a:ext cx="604496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93"/>
            <p:cNvSpPr txBox="1">
              <a:spLocks noChangeArrowheads="1"/>
            </p:cNvSpPr>
            <p:nvPr/>
          </p:nvSpPr>
          <p:spPr bwMode="auto">
            <a:xfrm>
              <a:off x="1475891" y="3874220"/>
              <a:ext cx="27924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21" name="Text Box 94"/>
            <p:cNvSpPr txBox="1">
              <a:spLocks noChangeArrowheads="1"/>
            </p:cNvSpPr>
            <p:nvPr/>
          </p:nvSpPr>
          <p:spPr bwMode="auto">
            <a:xfrm>
              <a:off x="1856791" y="3874220"/>
              <a:ext cx="27924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22" name="AutoShape 110"/>
            <p:cNvSpPr>
              <a:spLocks/>
            </p:cNvSpPr>
            <p:nvPr/>
          </p:nvSpPr>
          <p:spPr bwMode="auto">
            <a:xfrm rot="5400000" flipV="1">
              <a:off x="3468043" y="1651766"/>
              <a:ext cx="242194" cy="1056209"/>
            </a:xfrm>
            <a:prstGeom prst="leftBrace">
              <a:avLst>
                <a:gd name="adj1" fmla="val 3890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13"/>
            <p:cNvSpPr>
              <a:spLocks/>
            </p:cNvSpPr>
            <p:nvPr/>
          </p:nvSpPr>
          <p:spPr bwMode="auto">
            <a:xfrm rot="5400000" flipV="1">
              <a:off x="5468186" y="859194"/>
              <a:ext cx="242194" cy="2641353"/>
            </a:xfrm>
            <a:prstGeom prst="leftBrace">
              <a:avLst>
                <a:gd name="adj1" fmla="val 9730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114"/>
            <p:cNvSpPr txBox="1">
              <a:spLocks noChangeArrowheads="1"/>
            </p:cNvSpPr>
            <p:nvPr/>
          </p:nvSpPr>
          <p:spPr bwMode="auto">
            <a:xfrm>
              <a:off x="5175973" y="1644116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下行信道</a:t>
              </a:r>
            </a:p>
          </p:txBody>
        </p:sp>
        <p:sp>
          <p:nvSpPr>
            <p:cNvPr id="25" name="Text Box 143"/>
            <p:cNvSpPr txBox="1">
              <a:spLocks noChangeArrowheads="1"/>
            </p:cNvSpPr>
            <p:nvPr/>
          </p:nvSpPr>
          <p:spPr bwMode="auto">
            <a:xfrm>
              <a:off x="5351933" y="2577767"/>
              <a:ext cx="332142" cy="4772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26" name="Freeform 168"/>
            <p:cNvSpPr>
              <a:spLocks/>
            </p:cNvSpPr>
            <p:nvPr/>
          </p:nvSpPr>
          <p:spPr bwMode="auto">
            <a:xfrm>
              <a:off x="6756934" y="2333792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169"/>
            <p:cNvSpPr>
              <a:spLocks/>
            </p:cNvSpPr>
            <p:nvPr/>
          </p:nvSpPr>
          <p:spPr bwMode="auto">
            <a:xfrm>
              <a:off x="6607235" y="233557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Freeform 170"/>
            <p:cNvSpPr>
              <a:spLocks/>
            </p:cNvSpPr>
            <p:nvPr/>
          </p:nvSpPr>
          <p:spPr bwMode="auto">
            <a:xfrm>
              <a:off x="6457536" y="233735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Freeform 171"/>
            <p:cNvSpPr>
              <a:spLocks/>
            </p:cNvSpPr>
            <p:nvPr/>
          </p:nvSpPr>
          <p:spPr bwMode="auto">
            <a:xfrm>
              <a:off x="6307838" y="2339134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Freeform 172"/>
            <p:cNvSpPr>
              <a:spLocks/>
            </p:cNvSpPr>
            <p:nvPr/>
          </p:nvSpPr>
          <p:spPr bwMode="auto">
            <a:xfrm>
              <a:off x="6158139" y="234091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Freeform 173"/>
            <p:cNvSpPr>
              <a:spLocks/>
            </p:cNvSpPr>
            <p:nvPr/>
          </p:nvSpPr>
          <p:spPr bwMode="auto">
            <a:xfrm>
              <a:off x="6008440" y="234269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Freeform 174"/>
            <p:cNvSpPr>
              <a:spLocks/>
            </p:cNvSpPr>
            <p:nvPr/>
          </p:nvSpPr>
          <p:spPr bwMode="auto">
            <a:xfrm>
              <a:off x="5858741" y="234447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Freeform 175"/>
            <p:cNvSpPr>
              <a:spLocks/>
            </p:cNvSpPr>
            <p:nvPr/>
          </p:nvSpPr>
          <p:spPr bwMode="auto">
            <a:xfrm>
              <a:off x="5709042" y="2346258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Freeform 176"/>
            <p:cNvSpPr>
              <a:spLocks/>
            </p:cNvSpPr>
            <p:nvPr/>
          </p:nvSpPr>
          <p:spPr bwMode="auto">
            <a:xfrm>
              <a:off x="5173453" y="233557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Freeform 177"/>
            <p:cNvSpPr>
              <a:spLocks/>
            </p:cNvSpPr>
            <p:nvPr/>
          </p:nvSpPr>
          <p:spPr bwMode="auto">
            <a:xfrm>
              <a:off x="5027081" y="233735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178"/>
            <p:cNvSpPr>
              <a:spLocks/>
            </p:cNvSpPr>
            <p:nvPr/>
          </p:nvSpPr>
          <p:spPr bwMode="auto">
            <a:xfrm>
              <a:off x="4880708" y="2339134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Freeform 179"/>
            <p:cNvSpPr>
              <a:spLocks/>
            </p:cNvSpPr>
            <p:nvPr/>
          </p:nvSpPr>
          <p:spPr bwMode="auto">
            <a:xfrm>
              <a:off x="4734336" y="234091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180"/>
            <p:cNvSpPr>
              <a:spLocks/>
            </p:cNvSpPr>
            <p:nvPr/>
          </p:nvSpPr>
          <p:spPr bwMode="auto">
            <a:xfrm>
              <a:off x="4587964" y="234269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Freeform 181"/>
            <p:cNvSpPr>
              <a:spLocks/>
            </p:cNvSpPr>
            <p:nvPr/>
          </p:nvSpPr>
          <p:spPr bwMode="auto">
            <a:xfrm>
              <a:off x="4441592" y="234447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Freeform 182"/>
            <p:cNvSpPr>
              <a:spLocks/>
            </p:cNvSpPr>
            <p:nvPr/>
          </p:nvSpPr>
          <p:spPr bwMode="auto">
            <a:xfrm>
              <a:off x="4295219" y="2346258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Freeform 184"/>
            <p:cNvSpPr>
              <a:spLocks/>
            </p:cNvSpPr>
            <p:nvPr/>
          </p:nvSpPr>
          <p:spPr bwMode="auto">
            <a:xfrm>
              <a:off x="4002475" y="2349819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Freeform 185"/>
            <p:cNvSpPr>
              <a:spLocks/>
            </p:cNvSpPr>
            <p:nvPr/>
          </p:nvSpPr>
          <p:spPr bwMode="auto">
            <a:xfrm>
              <a:off x="3856103" y="2351599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186"/>
            <p:cNvSpPr>
              <a:spLocks/>
            </p:cNvSpPr>
            <p:nvPr/>
          </p:nvSpPr>
          <p:spPr bwMode="auto">
            <a:xfrm>
              <a:off x="3709730" y="2353381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Freeform 188"/>
            <p:cNvSpPr>
              <a:spLocks/>
            </p:cNvSpPr>
            <p:nvPr/>
          </p:nvSpPr>
          <p:spPr bwMode="auto">
            <a:xfrm>
              <a:off x="3353779" y="235694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Freeform 189"/>
            <p:cNvSpPr>
              <a:spLocks/>
            </p:cNvSpPr>
            <p:nvPr/>
          </p:nvSpPr>
          <p:spPr bwMode="auto">
            <a:xfrm>
              <a:off x="3207407" y="235872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Freeform 190"/>
            <p:cNvSpPr>
              <a:spLocks/>
            </p:cNvSpPr>
            <p:nvPr/>
          </p:nvSpPr>
          <p:spPr bwMode="auto">
            <a:xfrm>
              <a:off x="3061035" y="236050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192"/>
            <p:cNvSpPr txBox="1">
              <a:spLocks noChangeArrowheads="1"/>
            </p:cNvSpPr>
            <p:nvPr/>
          </p:nvSpPr>
          <p:spPr bwMode="auto">
            <a:xfrm>
              <a:off x="2766628" y="3895592"/>
              <a:ext cx="490840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~40</a:t>
              </a:r>
            </a:p>
          </p:txBody>
        </p:sp>
        <p:sp>
          <p:nvSpPr>
            <p:cNvPr id="48" name="Text Box 193"/>
            <p:cNvSpPr txBox="1">
              <a:spLocks noChangeArrowheads="1"/>
            </p:cNvSpPr>
            <p:nvPr/>
          </p:nvSpPr>
          <p:spPr bwMode="auto">
            <a:xfrm>
              <a:off x="3891033" y="3895592"/>
              <a:ext cx="585417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~138</a:t>
              </a:r>
            </a:p>
          </p:txBody>
        </p:sp>
        <p:sp>
          <p:nvSpPr>
            <p:cNvPr id="49" name="Text Box 195"/>
            <p:cNvSpPr txBox="1">
              <a:spLocks noChangeArrowheads="1"/>
            </p:cNvSpPr>
            <p:nvPr/>
          </p:nvSpPr>
          <p:spPr bwMode="auto">
            <a:xfrm>
              <a:off x="6518559" y="3895592"/>
              <a:ext cx="67999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~1100</a:t>
              </a:r>
            </a:p>
          </p:txBody>
        </p:sp>
      </p:grpSp>
      <p:sp>
        <p:nvSpPr>
          <p:cNvPr id="51" name="矩形 50"/>
          <p:cNvSpPr/>
          <p:nvPr/>
        </p:nvSpPr>
        <p:spPr>
          <a:xfrm>
            <a:off x="3373252" y="4478291"/>
            <a:ext cx="21836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DMT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技术的频谱分布</a:t>
            </a:r>
          </a:p>
        </p:txBody>
      </p:sp>
    </p:spTree>
    <p:extLst>
      <p:ext uri="{BB962C8B-B14F-4D97-AF65-F5344CB8AC3E}">
        <p14:creationId xmlns:p14="http://schemas.microsoft.com/office/powerpoint/2010/main" val="370143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ADSL </a:t>
            </a:r>
            <a:r>
              <a:rPr lang="zh-CN" altLang="en-US" dirty="0"/>
              <a:t>的组成</a:t>
            </a:r>
          </a:p>
        </p:txBody>
      </p:sp>
      <p:sp>
        <p:nvSpPr>
          <p:cNvPr id="4" name="矩形 3"/>
          <p:cNvSpPr/>
          <p:nvPr/>
        </p:nvSpPr>
        <p:spPr>
          <a:xfrm>
            <a:off x="429306" y="977967"/>
            <a:ext cx="8273143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大组成部分：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数字用户线接入复用器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DSLAM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DSL Access Multiplexer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用户家中的一些设施。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539931" y="1634555"/>
            <a:ext cx="6270485" cy="2754561"/>
            <a:chOff x="998495" y="978139"/>
            <a:chExt cx="7385859" cy="3550633"/>
          </a:xfrm>
        </p:grpSpPr>
        <p:sp>
          <p:nvSpPr>
            <p:cNvPr id="6" name="圆角矩形 5"/>
            <p:cNvSpPr/>
            <p:nvPr/>
          </p:nvSpPr>
          <p:spPr>
            <a:xfrm>
              <a:off x="998495" y="978139"/>
              <a:ext cx="7344459" cy="3550633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3197286" y="1645103"/>
              <a:ext cx="1454608" cy="1811386"/>
            </a:xfrm>
            <a:prstGeom prst="roundRect">
              <a:avLst>
                <a:gd name="adj" fmla="val 16667"/>
              </a:avLst>
            </a:prstGeom>
            <a:solidFill>
              <a:srgbClr val="00FFCC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rot="16200000">
              <a:off x="3274718" y="2268639"/>
              <a:ext cx="0" cy="460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229" y="1687014"/>
              <a:ext cx="946882" cy="132563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280044" y="3515993"/>
              <a:ext cx="7104310" cy="1011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DSLAM (DSL Access Multiplexer)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：数字用户线接入复用器。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ATU (Access Termination Unit)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：接入端接单元（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调制解调器）。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ATU-C (C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代表端局 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Central Office)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ATU-R (R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代表远端 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Remote)</a:t>
              </a:r>
            </a:p>
          </p:txBody>
        </p:sp>
        <p:sp>
          <p:nvSpPr>
            <p:cNvPr id="12" name="Freeform 4"/>
            <p:cNvSpPr>
              <a:spLocks/>
            </p:cNvSpPr>
            <p:nvPr/>
          </p:nvSpPr>
          <p:spPr bwMode="auto">
            <a:xfrm>
              <a:off x="1997888" y="1526818"/>
              <a:ext cx="298664" cy="574704"/>
            </a:xfrm>
            <a:custGeom>
              <a:avLst/>
              <a:gdLst>
                <a:gd name="T0" fmla="*/ 280 w 280"/>
                <a:gd name="T1" fmla="*/ 600 h 600"/>
                <a:gd name="T2" fmla="*/ 144 w 280"/>
                <a:gd name="T3" fmla="*/ 200 h 600"/>
                <a:gd name="T4" fmla="*/ 112 w 280"/>
                <a:gd name="T5" fmla="*/ 280 h 600"/>
                <a:gd name="T6" fmla="*/ 0 w 280"/>
                <a:gd name="T7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00">
                  <a:moveTo>
                    <a:pt x="280" y="600"/>
                  </a:moveTo>
                  <a:lnTo>
                    <a:pt x="144" y="200"/>
                  </a:lnTo>
                  <a:lnTo>
                    <a:pt x="112" y="28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20610381">
              <a:off x="4846580" y="2344539"/>
              <a:ext cx="390476" cy="892419"/>
            </a:xfrm>
            <a:custGeom>
              <a:avLst/>
              <a:gdLst>
                <a:gd name="T0" fmla="*/ 0 w 366"/>
                <a:gd name="T1" fmla="*/ 0 h 702"/>
                <a:gd name="T2" fmla="*/ 138 w 366"/>
                <a:gd name="T3" fmla="*/ 343 h 702"/>
                <a:gd name="T4" fmla="*/ 168 w 366"/>
                <a:gd name="T5" fmla="*/ 252 h 702"/>
                <a:gd name="T6" fmla="*/ 366 w 366"/>
                <a:gd name="T7" fmla="*/ 70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6" h="702">
                  <a:moveTo>
                    <a:pt x="0" y="0"/>
                  </a:moveTo>
                  <a:lnTo>
                    <a:pt x="138" y="343"/>
                  </a:lnTo>
                  <a:lnTo>
                    <a:pt x="168" y="252"/>
                  </a:lnTo>
                  <a:lnTo>
                    <a:pt x="366" y="702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3907445" y="2477279"/>
              <a:ext cx="662594" cy="36656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838426" y="2546723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3907445" y="2153598"/>
              <a:ext cx="662594" cy="367587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838426" y="2211810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pic>
          <p:nvPicPr>
            <p:cNvPr id="18" name="Picture 1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8549" y="1400045"/>
              <a:ext cx="1991098" cy="1580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6006947" y="2376193"/>
              <a:ext cx="0" cy="365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6224862" y="2186272"/>
              <a:ext cx="662593" cy="36656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6128632" y="2242449"/>
              <a:ext cx="765424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ATU-R</a:t>
              </a: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4519155" y="2344538"/>
              <a:ext cx="1710132" cy="62286"/>
            </a:xfrm>
            <a:custGeom>
              <a:avLst/>
              <a:gdLst>
                <a:gd name="T0" fmla="*/ 1608 w 1608"/>
                <a:gd name="T1" fmla="*/ 48 h 48"/>
                <a:gd name="T2" fmla="*/ 790 w 1608"/>
                <a:gd name="T3" fmla="*/ 48 h 48"/>
                <a:gd name="T4" fmla="*/ 844 w 1608"/>
                <a:gd name="T5" fmla="*/ 1 h 48"/>
                <a:gd name="T6" fmla="*/ 0 w 1608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8" h="48">
                  <a:moveTo>
                    <a:pt x="1608" y="48"/>
                  </a:moveTo>
                  <a:lnTo>
                    <a:pt x="790" y="48"/>
                  </a:lnTo>
                  <a:lnTo>
                    <a:pt x="844" y="1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5954958" y="2302675"/>
              <a:ext cx="152651" cy="182772"/>
            </a:xfrm>
            <a:prstGeom prst="cube">
              <a:avLst>
                <a:gd name="adj" fmla="val 25000"/>
              </a:avLst>
            </a:prstGeom>
            <a:solidFill>
              <a:srgbClr val="CC00CC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4678442" y="2254684"/>
              <a:ext cx="153757" cy="181751"/>
            </a:xfrm>
            <a:prstGeom prst="cube">
              <a:avLst>
                <a:gd name="adj" fmla="val 25000"/>
              </a:avLst>
            </a:prstGeom>
            <a:solidFill>
              <a:srgbClr val="CC00CC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3907445" y="1839107"/>
              <a:ext cx="662594" cy="36656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3838426" y="1891212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6848739" y="2376193"/>
              <a:ext cx="203535" cy="198088"/>
            </a:xfrm>
            <a:custGeom>
              <a:avLst/>
              <a:gdLst>
                <a:gd name="T0" fmla="*/ 0 w 192"/>
                <a:gd name="T1" fmla="*/ 6 h 156"/>
                <a:gd name="T2" fmla="*/ 192 w 192"/>
                <a:gd name="T3" fmla="*/ 0 h 156"/>
                <a:gd name="T4" fmla="*/ 192 w 192"/>
                <a:gd name="T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56">
                  <a:moveTo>
                    <a:pt x="0" y="6"/>
                  </a:moveTo>
                  <a:lnTo>
                    <a:pt x="192" y="0"/>
                  </a:lnTo>
                  <a:lnTo>
                    <a:pt x="192" y="156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5020247" y="2381137"/>
              <a:ext cx="6463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用户线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4993932" y="1467449"/>
              <a:ext cx="756604" cy="523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电话</a:t>
              </a:r>
            </a:p>
            <a:p>
              <a:pPr algn="l">
                <a:lnSpc>
                  <a:spcPct val="85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分离器</a:t>
              </a: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4832199" y="1948246"/>
              <a:ext cx="303090" cy="3166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rot="16200000" flipH="1">
              <a:off x="5587610" y="1948600"/>
              <a:ext cx="354310" cy="380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1585453" y="1268123"/>
              <a:ext cx="711099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至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ISP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6160720" y="2933615"/>
              <a:ext cx="1081738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居民家庭</a:t>
              </a: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3171845" y="1246766"/>
              <a:ext cx="4134846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4437020" y="1076719"/>
              <a:ext cx="1909799" cy="357052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基于 </a:t>
              </a:r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的接入网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3244095" y="1332330"/>
              <a:ext cx="1325944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端局或远端站</a:t>
              </a: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3198393" y="3261464"/>
              <a:ext cx="1444652" cy="10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3431483" y="3120281"/>
              <a:ext cx="993468" cy="321347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DSLAM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863172" y="3108302"/>
              <a:ext cx="110799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至本地电话局</a:t>
              </a: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4533534" y="2650861"/>
              <a:ext cx="207959" cy="1021"/>
            </a:xfrm>
            <a:custGeom>
              <a:avLst/>
              <a:gdLst>
                <a:gd name="T0" fmla="*/ 0 w 196"/>
                <a:gd name="T1" fmla="*/ 0 h 1"/>
                <a:gd name="T2" fmla="*/ 196 w 1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4533534" y="2009626"/>
              <a:ext cx="207959" cy="0"/>
            </a:xfrm>
            <a:custGeom>
              <a:avLst/>
              <a:gdLst>
                <a:gd name="T0" fmla="*/ 0 w 196"/>
                <a:gd name="T1" fmla="*/ 0 h 1"/>
                <a:gd name="T2" fmla="*/ 196 w 1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4" name="Group 1356"/>
            <p:cNvGrpSpPr>
              <a:grpSpLocks/>
            </p:cNvGrpSpPr>
            <p:nvPr/>
          </p:nvGrpSpPr>
          <p:grpSpPr bwMode="auto">
            <a:xfrm>
              <a:off x="1633297" y="1998012"/>
              <a:ext cx="1457371" cy="1002695"/>
              <a:chOff x="2949" y="196"/>
              <a:chExt cx="941" cy="598"/>
            </a:xfrm>
            <a:solidFill>
              <a:srgbClr val="99FFCC"/>
            </a:solidFill>
          </p:grpSpPr>
          <p:sp>
            <p:nvSpPr>
              <p:cNvPr id="45" name="Oval 1357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Oval 1358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Oval 1359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Oval 1360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Oval 1361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Oval 1362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Oval 1363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Oval 1364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Freeform 1365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66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67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1721016" y="2338594"/>
              <a:ext cx="1204465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区域宽带网</a:t>
              </a:r>
            </a:p>
          </p:txBody>
        </p:sp>
        <p:pic>
          <p:nvPicPr>
            <p:cNvPr id="57" name="Picture 246" descr="jisuanj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060" y="2537201"/>
              <a:ext cx="400399" cy="400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649" y="2667869"/>
              <a:ext cx="374831" cy="329850"/>
            </a:xfrm>
            <a:prstGeom prst="rect">
              <a:avLst/>
            </a:prstGeom>
          </p:spPr>
        </p:pic>
      </p:grpSp>
      <p:sp>
        <p:nvSpPr>
          <p:cNvPr id="60" name="矩形 59"/>
          <p:cNvSpPr/>
          <p:nvPr/>
        </p:nvSpPr>
        <p:spPr>
          <a:xfrm>
            <a:off x="6920698" y="1947462"/>
            <a:ext cx="1835198" cy="150297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最大好处：可以利用现有电话网中的用户线（铜线），而不需要重新布线。</a:t>
            </a:r>
          </a:p>
        </p:txBody>
      </p:sp>
    </p:spTree>
    <p:extLst>
      <p:ext uri="{BB962C8B-B14F-4D97-AF65-F5344CB8AC3E}">
        <p14:creationId xmlns:p14="http://schemas.microsoft.com/office/powerpoint/2010/main" val="157503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包括 </a:t>
            </a:r>
            <a:r>
              <a:rPr lang="en-US" altLang="zh-CN" dirty="0"/>
              <a:t>ADSL2</a:t>
            </a:r>
            <a:r>
              <a:rPr lang="zh-CN" altLang="en-US" dirty="0"/>
              <a:t>（</a:t>
            </a:r>
            <a:r>
              <a:rPr lang="en-US" altLang="zh-CN" dirty="0"/>
              <a:t>G.992.3 </a:t>
            </a:r>
            <a:r>
              <a:rPr lang="zh-CN" altLang="en-US" dirty="0"/>
              <a:t>和 </a:t>
            </a:r>
            <a:r>
              <a:rPr lang="en-US" altLang="zh-CN" dirty="0"/>
              <a:t>G.992.4</a:t>
            </a:r>
            <a:r>
              <a:rPr lang="zh-CN" altLang="en-US" dirty="0"/>
              <a:t>）和 </a:t>
            </a:r>
            <a:r>
              <a:rPr lang="en-US" altLang="zh-CN" dirty="0"/>
              <a:t>ADSL2+</a:t>
            </a:r>
            <a:r>
              <a:rPr lang="zh-CN" altLang="en-US" dirty="0"/>
              <a:t>（</a:t>
            </a:r>
            <a:r>
              <a:rPr lang="en-US" altLang="zh-CN" dirty="0"/>
              <a:t>G.992.5</a:t>
            </a:r>
            <a:r>
              <a:rPr lang="zh-CN" altLang="en-US" dirty="0"/>
              <a:t>）。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主要改进：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通过提高调制效率得到了更高的数据率。</a:t>
            </a:r>
            <a:endParaRPr lang="en-US" altLang="zh-CN" dirty="0"/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采用了无缝速率自适应技术 </a:t>
            </a:r>
            <a:r>
              <a:rPr lang="en-US" altLang="zh-CN" dirty="0"/>
              <a:t>SRA (Seamless Rate Adaptation)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(3) </a:t>
            </a:r>
            <a:r>
              <a:rPr lang="zh-CN" altLang="en-US" dirty="0"/>
              <a:t>改善了线路质量评测和故障定位功能。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第二代 </a:t>
            </a:r>
            <a:r>
              <a:rPr lang="en-US" altLang="zh-CN" dirty="0"/>
              <a:t>ADSL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1877" y="2988813"/>
            <a:ext cx="6568030" cy="8617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并不适合于企业，因为企业往往需要使用上行信道发送大量数据给许多用户。</a:t>
            </a:r>
          </a:p>
        </p:txBody>
      </p:sp>
    </p:spTree>
    <p:extLst>
      <p:ext uri="{BB962C8B-B14F-4D97-AF65-F5344CB8AC3E}">
        <p14:creationId xmlns:p14="http://schemas.microsoft.com/office/powerpoint/2010/main" val="230320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SDSL (Symmetric DSL)</a:t>
            </a:r>
            <a:r>
              <a:rPr lang="zh-CN" altLang="en-US" dirty="0"/>
              <a:t>：对称数字用户线</a:t>
            </a:r>
          </a:p>
          <a:p>
            <a:r>
              <a:rPr lang="en-US" altLang="zh-CN" dirty="0"/>
              <a:t>HDSL (High speed DSL)</a:t>
            </a:r>
            <a:r>
              <a:rPr lang="zh-CN" altLang="en-US" dirty="0"/>
              <a:t>：高速数字用户线</a:t>
            </a:r>
          </a:p>
          <a:p>
            <a:r>
              <a:rPr lang="en-US" altLang="zh-CN" dirty="0"/>
              <a:t>VDSL (Very high speed DSL)</a:t>
            </a:r>
            <a:r>
              <a:rPr lang="zh-CN" altLang="en-US" dirty="0"/>
              <a:t>：甚高速数字用户线</a:t>
            </a:r>
            <a:endParaRPr lang="en-US" altLang="zh-CN" dirty="0"/>
          </a:p>
          <a:p>
            <a:r>
              <a:rPr lang="en-US" altLang="zh-CN" dirty="0"/>
              <a:t>Giga DSL</a:t>
            </a:r>
            <a:r>
              <a:rPr lang="zh-CN" altLang="en-US" dirty="0"/>
              <a:t>：超高速数字用户线</a:t>
            </a:r>
            <a:endParaRPr lang="en-US" altLang="zh-CN" dirty="0"/>
          </a:p>
          <a:p>
            <a:pPr lvl="1"/>
            <a:r>
              <a:rPr lang="zh-CN" altLang="en-US" dirty="0"/>
              <a:t>华为公司于 </a:t>
            </a:r>
            <a:r>
              <a:rPr lang="en-US" altLang="zh-CN" dirty="0"/>
              <a:t>2012 </a:t>
            </a:r>
            <a:r>
              <a:rPr lang="zh-CN" altLang="en-US" dirty="0"/>
              <a:t>年首先研制成功样机。</a:t>
            </a:r>
            <a:endParaRPr lang="en-US" altLang="zh-CN" dirty="0"/>
          </a:p>
          <a:p>
            <a:pPr lvl="1"/>
            <a:r>
              <a:rPr lang="zh-CN" altLang="en-US" dirty="0"/>
              <a:t>使用时分双工 </a:t>
            </a:r>
            <a:r>
              <a:rPr lang="en-US" altLang="zh-CN" dirty="0"/>
              <a:t>TDD (Time Division Duplex)</a:t>
            </a:r>
            <a:r>
              <a:rPr lang="zh-CN" altLang="en-US" dirty="0"/>
              <a:t>和 </a:t>
            </a:r>
            <a:r>
              <a:rPr lang="en-US" altLang="zh-CN" dirty="0"/>
              <a:t>OFDM </a:t>
            </a:r>
            <a:r>
              <a:rPr lang="zh-CN" altLang="en-US" dirty="0"/>
              <a:t>技术</a:t>
            </a:r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xDSL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47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2.6.2  </a:t>
            </a:r>
            <a:r>
              <a:rPr lang="zh-CN" altLang="en-US" dirty="0"/>
              <a:t>光纤同轴混合网（</a:t>
            </a:r>
            <a:r>
              <a:rPr lang="en-US" altLang="zh-CN" dirty="0"/>
              <a:t>HFC </a:t>
            </a:r>
            <a:r>
              <a:rPr lang="zh-CN" altLang="en-US" dirty="0"/>
              <a:t>网）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HFC (Hybrid Fiber Coax) </a:t>
            </a:r>
            <a:r>
              <a:rPr lang="zh-CN" altLang="en-US" dirty="0"/>
              <a:t>网基于有线电视网 </a:t>
            </a:r>
            <a:r>
              <a:rPr lang="en-US" altLang="zh-CN" dirty="0"/>
              <a:t>CATV </a:t>
            </a:r>
            <a:r>
              <a:rPr lang="zh-CN" altLang="en-US" dirty="0"/>
              <a:t>网。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改造：</a:t>
            </a:r>
            <a:r>
              <a:rPr lang="zh-CN" altLang="en-US" dirty="0"/>
              <a:t>把原有线电视网中的同轴电缆主干部分改换为光纤</a:t>
            </a:r>
          </a:p>
          <a:p>
            <a:endParaRPr lang="zh-CN" altLang="en-US" dirty="0"/>
          </a:p>
        </p:txBody>
      </p:sp>
      <p:grpSp>
        <p:nvGrpSpPr>
          <p:cNvPr id="111" name="组合 110"/>
          <p:cNvGrpSpPr/>
          <p:nvPr/>
        </p:nvGrpSpPr>
        <p:grpSpPr>
          <a:xfrm>
            <a:off x="1311837" y="2002971"/>
            <a:ext cx="6073031" cy="2238103"/>
            <a:chOff x="523151" y="1057072"/>
            <a:chExt cx="8266442" cy="3434749"/>
          </a:xfrm>
        </p:grpSpPr>
        <p:sp>
          <p:nvSpPr>
            <p:cNvPr id="6" name="圆角矩形 5"/>
            <p:cNvSpPr/>
            <p:nvPr/>
          </p:nvSpPr>
          <p:spPr>
            <a:xfrm>
              <a:off x="894917" y="1057072"/>
              <a:ext cx="7894676" cy="3434749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Freeform 173"/>
            <p:cNvSpPr>
              <a:spLocks/>
            </p:cNvSpPr>
            <p:nvPr/>
          </p:nvSpPr>
          <p:spPr bwMode="auto">
            <a:xfrm>
              <a:off x="5186220" y="3134821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175"/>
            <p:cNvSpPr>
              <a:spLocks/>
            </p:cNvSpPr>
            <p:nvPr/>
          </p:nvSpPr>
          <p:spPr bwMode="auto">
            <a:xfrm>
              <a:off x="5656167" y="3134821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237"/>
            <p:cNvSpPr>
              <a:spLocks/>
            </p:cNvSpPr>
            <p:nvPr/>
          </p:nvSpPr>
          <p:spPr bwMode="auto">
            <a:xfrm>
              <a:off x="5186220" y="1644841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238"/>
            <p:cNvSpPr>
              <a:spLocks/>
            </p:cNvSpPr>
            <p:nvPr/>
          </p:nvSpPr>
          <p:spPr bwMode="auto">
            <a:xfrm>
              <a:off x="6126117" y="1644841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Freeform 239"/>
            <p:cNvSpPr>
              <a:spLocks/>
            </p:cNvSpPr>
            <p:nvPr/>
          </p:nvSpPr>
          <p:spPr bwMode="auto">
            <a:xfrm>
              <a:off x="5656167" y="1644841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174"/>
            <p:cNvSpPr>
              <a:spLocks/>
            </p:cNvSpPr>
            <p:nvPr/>
          </p:nvSpPr>
          <p:spPr bwMode="auto">
            <a:xfrm>
              <a:off x="6619367" y="2424263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244"/>
            <p:cNvSpPr>
              <a:spLocks/>
            </p:cNvSpPr>
            <p:nvPr/>
          </p:nvSpPr>
          <p:spPr bwMode="auto">
            <a:xfrm>
              <a:off x="5186220" y="2425829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Freeform 245"/>
            <p:cNvSpPr>
              <a:spLocks/>
            </p:cNvSpPr>
            <p:nvPr/>
          </p:nvSpPr>
          <p:spPr bwMode="auto">
            <a:xfrm>
              <a:off x="6126117" y="2425829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246"/>
            <p:cNvSpPr>
              <a:spLocks/>
            </p:cNvSpPr>
            <p:nvPr/>
          </p:nvSpPr>
          <p:spPr bwMode="auto">
            <a:xfrm>
              <a:off x="5656167" y="2425829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249"/>
            <p:cNvSpPr>
              <a:spLocks/>
            </p:cNvSpPr>
            <p:nvPr/>
          </p:nvSpPr>
          <p:spPr bwMode="auto">
            <a:xfrm>
              <a:off x="7089316" y="2424263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55"/>
            <p:cNvSpPr>
              <a:spLocks noChangeShapeType="1"/>
            </p:cNvSpPr>
            <p:nvPr/>
          </p:nvSpPr>
          <p:spPr bwMode="auto">
            <a:xfrm>
              <a:off x="3425532" y="2779542"/>
              <a:ext cx="1232482" cy="638563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156"/>
            <p:cNvSpPr>
              <a:spLocks noChangeShapeType="1"/>
            </p:cNvSpPr>
            <p:nvPr/>
          </p:nvSpPr>
          <p:spPr bwMode="auto">
            <a:xfrm>
              <a:off x="3483790" y="2709112"/>
              <a:ext cx="1174224" cy="0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157"/>
            <p:cNvSpPr>
              <a:spLocks noChangeShapeType="1"/>
            </p:cNvSpPr>
            <p:nvPr/>
          </p:nvSpPr>
          <p:spPr bwMode="auto">
            <a:xfrm flipV="1">
              <a:off x="3483790" y="1928125"/>
              <a:ext cx="1174224" cy="708993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58"/>
            <p:cNvSpPr>
              <a:spLocks noChangeShapeType="1"/>
            </p:cNvSpPr>
            <p:nvPr/>
          </p:nvSpPr>
          <p:spPr bwMode="auto">
            <a:xfrm flipH="1" flipV="1">
              <a:off x="2367824" y="2779542"/>
              <a:ext cx="528206" cy="638563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59"/>
            <p:cNvSpPr>
              <a:spLocks noChangeShapeType="1"/>
            </p:cNvSpPr>
            <p:nvPr/>
          </p:nvSpPr>
          <p:spPr bwMode="auto">
            <a:xfrm flipV="1">
              <a:off x="2485636" y="1928124"/>
              <a:ext cx="528206" cy="568133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60"/>
            <p:cNvSpPr>
              <a:spLocks noChangeShapeType="1"/>
            </p:cNvSpPr>
            <p:nvPr/>
          </p:nvSpPr>
          <p:spPr bwMode="auto">
            <a:xfrm flipV="1">
              <a:off x="2485636" y="2709112"/>
              <a:ext cx="880343" cy="0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61"/>
            <p:cNvSpPr>
              <a:spLocks noChangeArrowheads="1"/>
            </p:cNvSpPr>
            <p:nvPr/>
          </p:nvSpPr>
          <p:spPr bwMode="auto">
            <a:xfrm>
              <a:off x="4599755" y="2566687"/>
              <a:ext cx="218791" cy="236331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AutoShape 162"/>
            <p:cNvSpPr>
              <a:spLocks noChangeArrowheads="1"/>
            </p:cNvSpPr>
            <p:nvPr/>
          </p:nvSpPr>
          <p:spPr bwMode="auto">
            <a:xfrm>
              <a:off x="4599755" y="3277247"/>
              <a:ext cx="218791" cy="247287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 Box 163"/>
            <p:cNvSpPr txBox="1">
              <a:spLocks noChangeArrowheads="1"/>
            </p:cNvSpPr>
            <p:nvPr/>
          </p:nvSpPr>
          <p:spPr bwMode="auto">
            <a:xfrm>
              <a:off x="6971505" y="1194216"/>
              <a:ext cx="1284261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26" name="AutoShape 164"/>
            <p:cNvSpPr>
              <a:spLocks noChangeArrowheads="1"/>
            </p:cNvSpPr>
            <p:nvPr/>
          </p:nvSpPr>
          <p:spPr bwMode="auto">
            <a:xfrm>
              <a:off x="4599755" y="1785699"/>
              <a:ext cx="218791" cy="237896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165"/>
            <p:cNvSpPr>
              <a:spLocks noChangeShapeType="1"/>
            </p:cNvSpPr>
            <p:nvPr/>
          </p:nvSpPr>
          <p:spPr bwMode="auto">
            <a:xfrm>
              <a:off x="4834083" y="3418105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Picture 16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2921967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9" name="Picture 16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1557" y="2211409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0" name="Line 168"/>
            <p:cNvSpPr>
              <a:spLocks noChangeShapeType="1"/>
            </p:cNvSpPr>
            <p:nvPr/>
          </p:nvSpPr>
          <p:spPr bwMode="auto">
            <a:xfrm flipH="1">
              <a:off x="7066012" y="1572846"/>
              <a:ext cx="234327" cy="355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169"/>
            <p:cNvSpPr>
              <a:spLocks noChangeShapeType="1"/>
            </p:cNvSpPr>
            <p:nvPr/>
          </p:nvSpPr>
          <p:spPr bwMode="auto">
            <a:xfrm>
              <a:off x="2485636" y="1713705"/>
              <a:ext cx="234327" cy="497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170"/>
            <p:cNvSpPr txBox="1">
              <a:spLocks noChangeArrowheads="1"/>
            </p:cNvSpPr>
            <p:nvPr/>
          </p:nvSpPr>
          <p:spPr bwMode="auto">
            <a:xfrm>
              <a:off x="3402857" y="1598493"/>
              <a:ext cx="783285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33" name="Line 171"/>
            <p:cNvSpPr>
              <a:spLocks noChangeShapeType="1"/>
            </p:cNvSpPr>
            <p:nvPr/>
          </p:nvSpPr>
          <p:spPr bwMode="auto">
            <a:xfrm>
              <a:off x="4305876" y="1572845"/>
              <a:ext cx="352137" cy="2128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172"/>
            <p:cNvSpPr txBox="1">
              <a:spLocks noChangeArrowheads="1"/>
            </p:cNvSpPr>
            <p:nvPr/>
          </p:nvSpPr>
          <p:spPr bwMode="auto">
            <a:xfrm>
              <a:off x="3627013" y="1183262"/>
              <a:ext cx="1348856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光纤结点</a:t>
              </a:r>
            </a:p>
          </p:txBody>
        </p:sp>
        <p:pic>
          <p:nvPicPr>
            <p:cNvPr id="35" name="Picture 17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2921967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6" name="AutoShape 178"/>
            <p:cNvSpPr>
              <a:spLocks noChangeArrowheads="1"/>
            </p:cNvSpPr>
            <p:nvPr/>
          </p:nvSpPr>
          <p:spPr bwMode="auto">
            <a:xfrm>
              <a:off x="2024751" y="2411742"/>
              <a:ext cx="547625" cy="475792"/>
            </a:xfrm>
            <a:prstGeom prst="cube">
              <a:avLst>
                <a:gd name="adj" fmla="val 25000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179"/>
            <p:cNvSpPr txBox="1">
              <a:spLocks noChangeArrowheads="1"/>
            </p:cNvSpPr>
            <p:nvPr/>
          </p:nvSpPr>
          <p:spPr bwMode="auto">
            <a:xfrm>
              <a:off x="1917780" y="2499984"/>
              <a:ext cx="804837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grpSp>
          <p:nvGrpSpPr>
            <p:cNvPr id="38" name="Group 180"/>
            <p:cNvGrpSpPr>
              <a:grpSpLocks noChangeAspect="1"/>
            </p:cNvGrpSpPr>
            <p:nvPr/>
          </p:nvGrpSpPr>
          <p:grpSpPr bwMode="auto">
            <a:xfrm>
              <a:off x="2067481" y="1815902"/>
              <a:ext cx="427362" cy="668876"/>
              <a:chOff x="2248" y="723"/>
              <a:chExt cx="224" cy="290"/>
            </a:xfrm>
            <a:solidFill>
              <a:srgbClr val="00FFCC"/>
            </a:solidFill>
          </p:grpSpPr>
          <p:grpSp>
            <p:nvGrpSpPr>
              <p:cNvPr id="39" name="Group 182"/>
              <p:cNvGrpSpPr>
                <a:grpSpLocks/>
              </p:cNvGrpSpPr>
              <p:nvPr/>
            </p:nvGrpSpPr>
            <p:grpSpPr bwMode="auto">
              <a:xfrm>
                <a:off x="2248" y="734"/>
                <a:ext cx="224" cy="279"/>
                <a:chOff x="2248" y="734"/>
                <a:chExt cx="224" cy="279"/>
              </a:xfrm>
              <a:grpFill/>
            </p:grpSpPr>
            <p:grpSp>
              <p:nvGrpSpPr>
                <p:cNvPr id="55" name="Group 183"/>
                <p:cNvGrpSpPr>
                  <a:grpSpLocks/>
                </p:cNvGrpSpPr>
                <p:nvPr/>
              </p:nvGrpSpPr>
              <p:grpSpPr bwMode="auto">
                <a:xfrm>
                  <a:off x="2328" y="898"/>
                  <a:ext cx="9" cy="37"/>
                  <a:chOff x="2328" y="898"/>
                  <a:chExt cx="9" cy="37"/>
                </a:xfrm>
                <a:grpFill/>
              </p:grpSpPr>
              <p:sp>
                <p:nvSpPr>
                  <p:cNvPr id="89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898"/>
                    <a:ext cx="9" cy="37"/>
                  </a:xfrm>
                  <a:prstGeom prst="rect">
                    <a:avLst/>
                  </a:prstGeom>
                  <a:grpFill/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90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2332" y="898"/>
                    <a:ext cx="1" cy="33"/>
                  </a:xfrm>
                  <a:prstGeom prst="lin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56" name="Rectangle 186"/>
                <p:cNvSpPr>
                  <a:spLocks noChangeArrowheads="1"/>
                </p:cNvSpPr>
                <p:nvPr/>
              </p:nvSpPr>
              <p:spPr bwMode="auto">
                <a:xfrm>
                  <a:off x="2295" y="876"/>
                  <a:ext cx="25" cy="57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7" name="Freeform 187"/>
                <p:cNvSpPr>
                  <a:spLocks/>
                </p:cNvSpPr>
                <p:nvPr/>
              </p:nvSpPr>
              <p:spPr bwMode="auto">
                <a:xfrm>
                  <a:off x="2385" y="888"/>
                  <a:ext cx="16" cy="12"/>
                </a:xfrm>
                <a:custGeom>
                  <a:avLst/>
                  <a:gdLst>
                    <a:gd name="T0" fmla="*/ 0 w 112"/>
                    <a:gd name="T1" fmla="*/ 0 h 84"/>
                    <a:gd name="T2" fmla="*/ 0 w 112"/>
                    <a:gd name="T3" fmla="*/ 84 h 84"/>
                    <a:gd name="T4" fmla="*/ 112 w 112"/>
                    <a:gd name="T5" fmla="*/ 84 h 84"/>
                    <a:gd name="T6" fmla="*/ 112 w 112"/>
                    <a:gd name="T7" fmla="*/ 17 h 84"/>
                    <a:gd name="T8" fmla="*/ 0 w 112"/>
                    <a:gd name="T9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84">
                      <a:moveTo>
                        <a:pt x="0" y="0"/>
                      </a:moveTo>
                      <a:lnTo>
                        <a:pt x="0" y="84"/>
                      </a:lnTo>
                      <a:lnTo>
                        <a:pt x="112" y="84"/>
                      </a:lnTo>
                      <a:lnTo>
                        <a:pt x="112" y="17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" name="Freeform 188"/>
                <p:cNvSpPr>
                  <a:spLocks/>
                </p:cNvSpPr>
                <p:nvPr/>
              </p:nvSpPr>
              <p:spPr bwMode="auto">
                <a:xfrm>
                  <a:off x="2352" y="866"/>
                  <a:ext cx="11" cy="11"/>
                </a:xfrm>
                <a:custGeom>
                  <a:avLst/>
                  <a:gdLst>
                    <a:gd name="T0" fmla="*/ 42 w 77"/>
                    <a:gd name="T1" fmla="*/ 0 h 76"/>
                    <a:gd name="T2" fmla="*/ 0 w 77"/>
                    <a:gd name="T3" fmla="*/ 76 h 76"/>
                    <a:gd name="T4" fmla="*/ 56 w 77"/>
                    <a:gd name="T5" fmla="*/ 70 h 76"/>
                    <a:gd name="T6" fmla="*/ 77 w 77"/>
                    <a:gd name="T7" fmla="*/ 19 h 76"/>
                    <a:gd name="T8" fmla="*/ 42 w 77"/>
                    <a:gd name="T9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76">
                      <a:moveTo>
                        <a:pt x="42" y="0"/>
                      </a:moveTo>
                      <a:lnTo>
                        <a:pt x="0" y="76"/>
                      </a:lnTo>
                      <a:lnTo>
                        <a:pt x="56" y="70"/>
                      </a:lnTo>
                      <a:lnTo>
                        <a:pt x="77" y="19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" name="Freeform 189"/>
                <p:cNvSpPr>
                  <a:spLocks/>
                </p:cNvSpPr>
                <p:nvPr/>
              </p:nvSpPr>
              <p:spPr bwMode="auto">
                <a:xfrm>
                  <a:off x="2333" y="938"/>
                  <a:ext cx="51" cy="4"/>
                </a:xfrm>
                <a:custGeom>
                  <a:avLst/>
                  <a:gdLst>
                    <a:gd name="T0" fmla="*/ 0 w 356"/>
                    <a:gd name="T1" fmla="*/ 0 h 26"/>
                    <a:gd name="T2" fmla="*/ 356 w 356"/>
                    <a:gd name="T3" fmla="*/ 0 h 26"/>
                    <a:gd name="T4" fmla="*/ 356 w 356"/>
                    <a:gd name="T5" fmla="*/ 26 h 26"/>
                    <a:gd name="T6" fmla="*/ 5 w 356"/>
                    <a:gd name="T7" fmla="*/ 26 h 26"/>
                    <a:gd name="T8" fmla="*/ 0 w 356"/>
                    <a:gd name="T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6" h="26">
                      <a:moveTo>
                        <a:pt x="0" y="0"/>
                      </a:moveTo>
                      <a:lnTo>
                        <a:pt x="356" y="0"/>
                      </a:lnTo>
                      <a:lnTo>
                        <a:pt x="356" y="26"/>
                      </a:lnTo>
                      <a:lnTo>
                        <a:pt x="5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0" name="Freeform 190"/>
                <p:cNvSpPr>
                  <a:spLocks/>
                </p:cNvSpPr>
                <p:nvPr/>
              </p:nvSpPr>
              <p:spPr bwMode="auto">
                <a:xfrm>
                  <a:off x="2294" y="795"/>
                  <a:ext cx="22" cy="24"/>
                </a:xfrm>
                <a:custGeom>
                  <a:avLst/>
                  <a:gdLst>
                    <a:gd name="T0" fmla="*/ 140 w 149"/>
                    <a:gd name="T1" fmla="*/ 0 h 163"/>
                    <a:gd name="T2" fmla="*/ 2 w 149"/>
                    <a:gd name="T3" fmla="*/ 117 h 163"/>
                    <a:gd name="T4" fmla="*/ 0 w 149"/>
                    <a:gd name="T5" fmla="*/ 163 h 163"/>
                    <a:gd name="T6" fmla="*/ 149 w 149"/>
                    <a:gd name="T7" fmla="*/ 54 h 163"/>
                    <a:gd name="T8" fmla="*/ 140 w 149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63">
                      <a:moveTo>
                        <a:pt x="140" y="0"/>
                      </a:moveTo>
                      <a:lnTo>
                        <a:pt x="2" y="117"/>
                      </a:lnTo>
                      <a:lnTo>
                        <a:pt x="0" y="163"/>
                      </a:lnTo>
                      <a:lnTo>
                        <a:pt x="149" y="54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1" name="Freeform 191"/>
                <p:cNvSpPr>
                  <a:spLocks/>
                </p:cNvSpPr>
                <p:nvPr/>
              </p:nvSpPr>
              <p:spPr bwMode="auto">
                <a:xfrm>
                  <a:off x="2289" y="734"/>
                  <a:ext cx="32" cy="199"/>
                </a:xfrm>
                <a:custGeom>
                  <a:avLst/>
                  <a:gdLst>
                    <a:gd name="T0" fmla="*/ 225 w 225"/>
                    <a:gd name="T1" fmla="*/ 0 h 1395"/>
                    <a:gd name="T2" fmla="*/ 0 w 225"/>
                    <a:gd name="T3" fmla="*/ 82 h 1395"/>
                    <a:gd name="T4" fmla="*/ 0 w 225"/>
                    <a:gd name="T5" fmla="*/ 1395 h 1395"/>
                    <a:gd name="T6" fmla="*/ 42 w 225"/>
                    <a:gd name="T7" fmla="*/ 1395 h 1395"/>
                    <a:gd name="T8" fmla="*/ 42 w 225"/>
                    <a:gd name="T9" fmla="*/ 202 h 1395"/>
                    <a:gd name="T10" fmla="*/ 225 w 225"/>
                    <a:gd name="T11" fmla="*/ 133 h 1395"/>
                    <a:gd name="T12" fmla="*/ 225 w 225"/>
                    <a:gd name="T13" fmla="*/ 0 h 1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5" h="1395">
                      <a:moveTo>
                        <a:pt x="225" y="0"/>
                      </a:moveTo>
                      <a:lnTo>
                        <a:pt x="0" y="82"/>
                      </a:lnTo>
                      <a:lnTo>
                        <a:pt x="0" y="1395"/>
                      </a:lnTo>
                      <a:lnTo>
                        <a:pt x="42" y="1395"/>
                      </a:lnTo>
                      <a:lnTo>
                        <a:pt x="42" y="202"/>
                      </a:lnTo>
                      <a:lnTo>
                        <a:pt x="225" y="133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2" name="Freeform 192"/>
                <p:cNvSpPr>
                  <a:spLocks/>
                </p:cNvSpPr>
                <p:nvPr/>
              </p:nvSpPr>
              <p:spPr bwMode="auto">
                <a:xfrm>
                  <a:off x="2288" y="933"/>
                  <a:ext cx="184" cy="44"/>
                </a:xfrm>
                <a:custGeom>
                  <a:avLst/>
                  <a:gdLst>
                    <a:gd name="T0" fmla="*/ 0 w 1290"/>
                    <a:gd name="T1" fmla="*/ 304 h 304"/>
                    <a:gd name="T2" fmla="*/ 0 w 1290"/>
                    <a:gd name="T3" fmla="*/ 0 h 304"/>
                    <a:gd name="T4" fmla="*/ 281 w 1290"/>
                    <a:gd name="T5" fmla="*/ 0 h 304"/>
                    <a:gd name="T6" fmla="*/ 337 w 1290"/>
                    <a:gd name="T7" fmla="*/ 51 h 304"/>
                    <a:gd name="T8" fmla="*/ 505 w 1290"/>
                    <a:gd name="T9" fmla="*/ 51 h 304"/>
                    <a:gd name="T10" fmla="*/ 561 w 1290"/>
                    <a:gd name="T11" fmla="*/ 102 h 304"/>
                    <a:gd name="T12" fmla="*/ 1122 w 1290"/>
                    <a:gd name="T13" fmla="*/ 102 h 304"/>
                    <a:gd name="T14" fmla="*/ 1122 w 1290"/>
                    <a:gd name="T15" fmla="*/ 203 h 304"/>
                    <a:gd name="T16" fmla="*/ 1290 w 1290"/>
                    <a:gd name="T17" fmla="*/ 203 h 304"/>
                    <a:gd name="T18" fmla="*/ 1290 w 1290"/>
                    <a:gd name="T19" fmla="*/ 304 h 304"/>
                    <a:gd name="T20" fmla="*/ 0 w 1290"/>
                    <a:gd name="T21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90" h="304">
                      <a:moveTo>
                        <a:pt x="0" y="304"/>
                      </a:moveTo>
                      <a:lnTo>
                        <a:pt x="0" y="0"/>
                      </a:lnTo>
                      <a:lnTo>
                        <a:pt x="281" y="0"/>
                      </a:lnTo>
                      <a:lnTo>
                        <a:pt x="337" y="51"/>
                      </a:lnTo>
                      <a:lnTo>
                        <a:pt x="505" y="51"/>
                      </a:lnTo>
                      <a:lnTo>
                        <a:pt x="561" y="102"/>
                      </a:lnTo>
                      <a:lnTo>
                        <a:pt x="1122" y="102"/>
                      </a:lnTo>
                      <a:lnTo>
                        <a:pt x="1122" y="203"/>
                      </a:lnTo>
                      <a:lnTo>
                        <a:pt x="1290" y="203"/>
                      </a:lnTo>
                      <a:lnTo>
                        <a:pt x="1290" y="304"/>
                      </a:lnTo>
                      <a:lnTo>
                        <a:pt x="0" y="304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3" name="Rectangle 193"/>
                <p:cNvSpPr>
                  <a:spLocks noChangeArrowheads="1"/>
                </p:cNvSpPr>
                <p:nvPr/>
              </p:nvSpPr>
              <p:spPr bwMode="auto">
                <a:xfrm>
                  <a:off x="2288" y="962"/>
                  <a:ext cx="136" cy="15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4" name="Line 194"/>
                <p:cNvSpPr>
                  <a:spLocks noChangeShapeType="1"/>
                </p:cNvSpPr>
                <p:nvPr/>
              </p:nvSpPr>
              <p:spPr bwMode="auto">
                <a:xfrm>
                  <a:off x="2282" y="873"/>
                  <a:ext cx="1" cy="25"/>
                </a:xfrm>
                <a:prstGeom prst="line">
                  <a:avLst/>
                </a:prstGeom>
                <a:grp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5" name="Freeform 195"/>
                <p:cNvSpPr>
                  <a:spLocks/>
                </p:cNvSpPr>
                <p:nvPr/>
              </p:nvSpPr>
              <p:spPr bwMode="auto">
                <a:xfrm>
                  <a:off x="2277" y="898"/>
                  <a:ext cx="12" cy="13"/>
                </a:xfrm>
                <a:custGeom>
                  <a:avLst/>
                  <a:gdLst>
                    <a:gd name="T0" fmla="*/ 0 w 84"/>
                    <a:gd name="T1" fmla="*/ 89 h 89"/>
                    <a:gd name="T2" fmla="*/ 0 w 84"/>
                    <a:gd name="T3" fmla="*/ 0 h 89"/>
                    <a:gd name="T4" fmla="*/ 84 w 84"/>
                    <a:gd name="T5" fmla="*/ 0 h 89"/>
                    <a:gd name="T6" fmla="*/ 84 w 84"/>
                    <a:gd name="T7" fmla="*/ 32 h 89"/>
                    <a:gd name="T8" fmla="*/ 28 w 84"/>
                    <a:gd name="T9" fmla="*/ 32 h 89"/>
                    <a:gd name="T10" fmla="*/ 28 w 84"/>
                    <a:gd name="T11" fmla="*/ 89 h 89"/>
                    <a:gd name="T12" fmla="*/ 0 w 84"/>
                    <a:gd name="T13" fmla="*/ 89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4" h="89">
                      <a:moveTo>
                        <a:pt x="0" y="89"/>
                      </a:moveTo>
                      <a:lnTo>
                        <a:pt x="0" y="0"/>
                      </a:lnTo>
                      <a:lnTo>
                        <a:pt x="84" y="0"/>
                      </a:lnTo>
                      <a:lnTo>
                        <a:pt x="84" y="32"/>
                      </a:lnTo>
                      <a:lnTo>
                        <a:pt x="28" y="32"/>
                      </a:lnTo>
                      <a:lnTo>
                        <a:pt x="28" y="89"/>
                      </a:lnTo>
                      <a:lnTo>
                        <a:pt x="0" y="89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6" name="Freeform 196"/>
                <p:cNvSpPr>
                  <a:spLocks/>
                </p:cNvSpPr>
                <p:nvPr/>
              </p:nvSpPr>
              <p:spPr bwMode="auto">
                <a:xfrm>
                  <a:off x="2344" y="889"/>
                  <a:ext cx="41" cy="53"/>
                </a:xfrm>
                <a:custGeom>
                  <a:avLst/>
                  <a:gdLst>
                    <a:gd name="T0" fmla="*/ 0 w 287"/>
                    <a:gd name="T1" fmla="*/ 0 h 367"/>
                    <a:gd name="T2" fmla="*/ 287 w 287"/>
                    <a:gd name="T3" fmla="*/ 367 h 367"/>
                    <a:gd name="T4" fmla="*/ 245 w 287"/>
                    <a:gd name="T5" fmla="*/ 360 h 367"/>
                    <a:gd name="T6" fmla="*/ 0 w 287"/>
                    <a:gd name="T7" fmla="*/ 51 h 367"/>
                    <a:gd name="T8" fmla="*/ 0 w 287"/>
                    <a:gd name="T9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7" h="367">
                      <a:moveTo>
                        <a:pt x="0" y="0"/>
                      </a:moveTo>
                      <a:lnTo>
                        <a:pt x="287" y="367"/>
                      </a:lnTo>
                      <a:lnTo>
                        <a:pt x="245" y="360"/>
                      </a:lnTo>
                      <a:lnTo>
                        <a:pt x="0" y="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7" name="Freeform 197"/>
                <p:cNvSpPr>
                  <a:spLocks/>
                </p:cNvSpPr>
                <p:nvPr/>
              </p:nvSpPr>
              <p:spPr bwMode="auto">
                <a:xfrm>
                  <a:off x="2256" y="919"/>
                  <a:ext cx="32" cy="58"/>
                </a:xfrm>
                <a:custGeom>
                  <a:avLst/>
                  <a:gdLst>
                    <a:gd name="T0" fmla="*/ 168 w 224"/>
                    <a:gd name="T1" fmla="*/ 0 h 405"/>
                    <a:gd name="T2" fmla="*/ 0 w 224"/>
                    <a:gd name="T3" fmla="*/ 152 h 405"/>
                    <a:gd name="T4" fmla="*/ 0 w 224"/>
                    <a:gd name="T5" fmla="*/ 405 h 405"/>
                    <a:gd name="T6" fmla="*/ 224 w 224"/>
                    <a:gd name="T7" fmla="*/ 405 h 405"/>
                    <a:gd name="T8" fmla="*/ 224 w 224"/>
                    <a:gd name="T9" fmla="*/ 101 h 405"/>
                    <a:gd name="T10" fmla="*/ 168 w 224"/>
                    <a:gd name="T11" fmla="*/ 0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4" h="405">
                      <a:moveTo>
                        <a:pt x="168" y="0"/>
                      </a:moveTo>
                      <a:lnTo>
                        <a:pt x="0" y="152"/>
                      </a:lnTo>
                      <a:lnTo>
                        <a:pt x="0" y="405"/>
                      </a:lnTo>
                      <a:lnTo>
                        <a:pt x="224" y="405"/>
                      </a:lnTo>
                      <a:lnTo>
                        <a:pt x="224" y="101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8" name="Rectangle 198"/>
                <p:cNvSpPr>
                  <a:spLocks noChangeArrowheads="1"/>
                </p:cNvSpPr>
                <p:nvPr/>
              </p:nvSpPr>
              <p:spPr bwMode="auto">
                <a:xfrm>
                  <a:off x="2248" y="1004"/>
                  <a:ext cx="224" cy="9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9" name="Rectangle 199"/>
                <p:cNvSpPr>
                  <a:spLocks noChangeArrowheads="1"/>
                </p:cNvSpPr>
                <p:nvPr/>
              </p:nvSpPr>
              <p:spPr bwMode="auto">
                <a:xfrm>
                  <a:off x="2248" y="991"/>
                  <a:ext cx="224" cy="13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0" name="Rectangle 200"/>
                <p:cNvSpPr>
                  <a:spLocks noChangeArrowheads="1"/>
                </p:cNvSpPr>
                <p:nvPr/>
              </p:nvSpPr>
              <p:spPr bwMode="auto">
                <a:xfrm>
                  <a:off x="2248" y="977"/>
                  <a:ext cx="224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1" name="Rectangle 201"/>
                <p:cNvSpPr>
                  <a:spLocks noChangeArrowheads="1"/>
                </p:cNvSpPr>
                <p:nvPr/>
              </p:nvSpPr>
              <p:spPr bwMode="auto">
                <a:xfrm>
                  <a:off x="2442" y="966"/>
                  <a:ext cx="24" cy="7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2" name="Oval 202"/>
                <p:cNvSpPr>
                  <a:spLocks noChangeArrowheads="1"/>
                </p:cNvSpPr>
                <p:nvPr/>
              </p:nvSpPr>
              <p:spPr bwMode="auto">
                <a:xfrm>
                  <a:off x="2271" y="911"/>
                  <a:ext cx="18" cy="16"/>
                </a:xfrm>
                <a:prstGeom prst="ellipse">
                  <a:avLst/>
                </a:prstGeom>
                <a:grp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3" name="Rectangle 203"/>
                <p:cNvSpPr>
                  <a:spLocks noChangeArrowheads="1"/>
                </p:cNvSpPr>
                <p:nvPr/>
              </p:nvSpPr>
              <p:spPr bwMode="auto">
                <a:xfrm>
                  <a:off x="2328" y="883"/>
                  <a:ext cx="16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4" name="Freeform 204"/>
                <p:cNvSpPr>
                  <a:spLocks/>
                </p:cNvSpPr>
                <p:nvPr/>
              </p:nvSpPr>
              <p:spPr bwMode="auto">
                <a:xfrm>
                  <a:off x="2320" y="876"/>
                  <a:ext cx="64" cy="57"/>
                </a:xfrm>
                <a:custGeom>
                  <a:avLst/>
                  <a:gdLst>
                    <a:gd name="T0" fmla="*/ 56 w 448"/>
                    <a:gd name="T1" fmla="*/ 403 h 403"/>
                    <a:gd name="T2" fmla="*/ 56 w 448"/>
                    <a:gd name="T3" fmla="*/ 50 h 403"/>
                    <a:gd name="T4" fmla="*/ 448 w 448"/>
                    <a:gd name="T5" fmla="*/ 50 h 403"/>
                    <a:gd name="T6" fmla="*/ 448 w 448"/>
                    <a:gd name="T7" fmla="*/ 0 h 403"/>
                    <a:gd name="T8" fmla="*/ 0 w 448"/>
                    <a:gd name="T9" fmla="*/ 0 h 403"/>
                    <a:gd name="T10" fmla="*/ 0 w 448"/>
                    <a:gd name="T11" fmla="*/ 403 h 403"/>
                    <a:gd name="T12" fmla="*/ 56 w 448"/>
                    <a:gd name="T13" fmla="*/ 403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403">
                      <a:moveTo>
                        <a:pt x="56" y="403"/>
                      </a:moveTo>
                      <a:lnTo>
                        <a:pt x="56" y="50"/>
                      </a:lnTo>
                      <a:lnTo>
                        <a:pt x="448" y="50"/>
                      </a:lnTo>
                      <a:lnTo>
                        <a:pt x="448" y="0"/>
                      </a:lnTo>
                      <a:lnTo>
                        <a:pt x="0" y="0"/>
                      </a:lnTo>
                      <a:lnTo>
                        <a:pt x="0" y="403"/>
                      </a:lnTo>
                      <a:lnTo>
                        <a:pt x="56" y="403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75" name="Group 205"/>
                <p:cNvGrpSpPr>
                  <a:grpSpLocks/>
                </p:cNvGrpSpPr>
                <p:nvPr/>
              </p:nvGrpSpPr>
              <p:grpSpPr bwMode="auto">
                <a:xfrm>
                  <a:off x="2267" y="821"/>
                  <a:ext cx="73" cy="59"/>
                  <a:chOff x="2267" y="821"/>
                  <a:chExt cx="73" cy="59"/>
                </a:xfrm>
                <a:grpFill/>
              </p:grpSpPr>
              <p:sp>
                <p:nvSpPr>
                  <p:cNvPr id="87" name="Oval 206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821"/>
                    <a:ext cx="67" cy="59"/>
                  </a:xfrm>
                  <a:prstGeom prst="ellips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88" name="Oval 207"/>
                  <p:cNvSpPr>
                    <a:spLocks noChangeArrowheads="1"/>
                  </p:cNvSpPr>
                  <p:nvPr/>
                </p:nvSpPr>
                <p:spPr bwMode="auto">
                  <a:xfrm>
                    <a:off x="2267" y="821"/>
                    <a:ext cx="66" cy="59"/>
                  </a:xfrm>
                  <a:prstGeom prst="ellips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76" name="Group 208"/>
                <p:cNvGrpSpPr>
                  <a:grpSpLocks/>
                </p:cNvGrpSpPr>
                <p:nvPr/>
              </p:nvGrpSpPr>
              <p:grpSpPr bwMode="auto">
                <a:xfrm>
                  <a:off x="2296" y="933"/>
                  <a:ext cx="24" cy="58"/>
                  <a:chOff x="2296" y="933"/>
                  <a:chExt cx="24" cy="58"/>
                </a:xfrm>
                <a:grpFill/>
              </p:grpSpPr>
              <p:sp>
                <p:nvSpPr>
                  <p:cNvPr id="78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933"/>
                    <a:ext cx="24" cy="58"/>
                  </a:xfrm>
                  <a:prstGeom prst="rect">
                    <a:avLst/>
                  </a:prstGeom>
                  <a:grpFill/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grpSp>
                <p:nvGrpSpPr>
                  <p:cNvPr id="79" name="Group 210"/>
                  <p:cNvGrpSpPr>
                    <a:grpSpLocks/>
                  </p:cNvGrpSpPr>
                  <p:nvPr/>
                </p:nvGrpSpPr>
                <p:grpSpPr bwMode="auto">
                  <a:xfrm>
                    <a:off x="2296" y="941"/>
                    <a:ext cx="24" cy="44"/>
                    <a:chOff x="2296" y="941"/>
                    <a:chExt cx="24" cy="44"/>
                  </a:xfrm>
                  <a:grpFill/>
                </p:grpSpPr>
                <p:sp>
                  <p:nvSpPr>
                    <p:cNvPr id="80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8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1" name="Line 2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0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2" name="Line 2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62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3" name="Line 2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55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4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1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5" name="Line 2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7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6" name="Line 2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84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</p:grpSp>
            <p:sp>
              <p:nvSpPr>
                <p:cNvPr id="77" name="Rectangle 218"/>
                <p:cNvSpPr>
                  <a:spLocks noChangeArrowheads="1"/>
                </p:cNvSpPr>
                <p:nvPr/>
              </p:nvSpPr>
              <p:spPr bwMode="auto">
                <a:xfrm>
                  <a:off x="2448" y="948"/>
                  <a:ext cx="8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0" name="Group 219"/>
              <p:cNvGrpSpPr>
                <a:grpSpLocks/>
              </p:cNvGrpSpPr>
              <p:nvPr/>
            </p:nvGrpSpPr>
            <p:grpSpPr bwMode="auto">
              <a:xfrm>
                <a:off x="2382" y="788"/>
                <a:ext cx="40" cy="40"/>
                <a:chOff x="2382" y="788"/>
                <a:chExt cx="40" cy="40"/>
              </a:xfrm>
              <a:grpFill/>
            </p:grpSpPr>
            <p:sp>
              <p:nvSpPr>
                <p:cNvPr id="53" name="Freeform 220"/>
                <p:cNvSpPr>
                  <a:spLocks/>
                </p:cNvSpPr>
                <p:nvPr/>
              </p:nvSpPr>
              <p:spPr bwMode="auto">
                <a:xfrm>
                  <a:off x="2404" y="800"/>
                  <a:ext cx="18" cy="28"/>
                </a:xfrm>
                <a:custGeom>
                  <a:avLst/>
                  <a:gdLst>
                    <a:gd name="T0" fmla="*/ 106 w 127"/>
                    <a:gd name="T1" fmla="*/ 0 h 195"/>
                    <a:gd name="T2" fmla="*/ 0 w 127"/>
                    <a:gd name="T3" fmla="*/ 164 h 195"/>
                    <a:gd name="T4" fmla="*/ 21 w 127"/>
                    <a:gd name="T5" fmla="*/ 195 h 195"/>
                    <a:gd name="T6" fmla="*/ 127 w 127"/>
                    <a:gd name="T7" fmla="*/ 6 h 195"/>
                    <a:gd name="T8" fmla="*/ 106 w 127"/>
                    <a:gd name="T9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195">
                      <a:moveTo>
                        <a:pt x="106" y="0"/>
                      </a:moveTo>
                      <a:lnTo>
                        <a:pt x="0" y="164"/>
                      </a:lnTo>
                      <a:lnTo>
                        <a:pt x="21" y="195"/>
                      </a:lnTo>
                      <a:lnTo>
                        <a:pt x="127" y="6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4" name="Freeform 221"/>
                <p:cNvSpPr>
                  <a:spLocks/>
                </p:cNvSpPr>
                <p:nvPr/>
              </p:nvSpPr>
              <p:spPr bwMode="auto">
                <a:xfrm>
                  <a:off x="2382" y="788"/>
                  <a:ext cx="35" cy="8"/>
                </a:xfrm>
                <a:custGeom>
                  <a:avLst/>
                  <a:gdLst>
                    <a:gd name="T0" fmla="*/ 238 w 246"/>
                    <a:gd name="T1" fmla="*/ 0 h 57"/>
                    <a:gd name="T2" fmla="*/ 0 w 246"/>
                    <a:gd name="T3" fmla="*/ 31 h 57"/>
                    <a:gd name="T4" fmla="*/ 35 w 246"/>
                    <a:gd name="T5" fmla="*/ 57 h 57"/>
                    <a:gd name="T6" fmla="*/ 246 w 246"/>
                    <a:gd name="T7" fmla="*/ 19 h 57"/>
                    <a:gd name="T8" fmla="*/ 238 w 246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57">
                      <a:moveTo>
                        <a:pt x="238" y="0"/>
                      </a:moveTo>
                      <a:lnTo>
                        <a:pt x="0" y="31"/>
                      </a:lnTo>
                      <a:lnTo>
                        <a:pt x="35" y="57"/>
                      </a:lnTo>
                      <a:lnTo>
                        <a:pt x="246" y="19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1" name="Group 222"/>
              <p:cNvGrpSpPr>
                <a:grpSpLocks/>
              </p:cNvGrpSpPr>
              <p:nvPr/>
            </p:nvGrpSpPr>
            <p:grpSpPr bwMode="auto">
              <a:xfrm>
                <a:off x="2302" y="723"/>
                <a:ext cx="132" cy="186"/>
                <a:chOff x="2302" y="723"/>
                <a:chExt cx="132" cy="186"/>
              </a:xfrm>
              <a:grpFill/>
            </p:grpSpPr>
            <p:sp>
              <p:nvSpPr>
                <p:cNvPr id="51" name="Freeform 223"/>
                <p:cNvSpPr>
                  <a:spLocks/>
                </p:cNvSpPr>
                <p:nvPr/>
              </p:nvSpPr>
              <p:spPr bwMode="auto">
                <a:xfrm>
                  <a:off x="2302" y="724"/>
                  <a:ext cx="132" cy="185"/>
                </a:xfrm>
                <a:custGeom>
                  <a:avLst/>
                  <a:gdLst>
                    <a:gd name="T0" fmla="*/ 30 w 920"/>
                    <a:gd name="T1" fmla="*/ 47 h 1300"/>
                    <a:gd name="T2" fmla="*/ 16 w 920"/>
                    <a:gd name="T3" fmla="*/ 85 h 1300"/>
                    <a:gd name="T4" fmla="*/ 4 w 920"/>
                    <a:gd name="T5" fmla="*/ 132 h 1300"/>
                    <a:gd name="T6" fmla="*/ 0 w 920"/>
                    <a:gd name="T7" fmla="*/ 183 h 1300"/>
                    <a:gd name="T8" fmla="*/ 0 w 920"/>
                    <a:gd name="T9" fmla="*/ 233 h 1300"/>
                    <a:gd name="T10" fmla="*/ 12 w 920"/>
                    <a:gd name="T11" fmla="*/ 299 h 1300"/>
                    <a:gd name="T12" fmla="*/ 23 w 920"/>
                    <a:gd name="T13" fmla="*/ 381 h 1300"/>
                    <a:gd name="T14" fmla="*/ 44 w 920"/>
                    <a:gd name="T15" fmla="*/ 473 h 1300"/>
                    <a:gd name="T16" fmla="*/ 79 w 920"/>
                    <a:gd name="T17" fmla="*/ 578 h 1300"/>
                    <a:gd name="T18" fmla="*/ 131 w 920"/>
                    <a:gd name="T19" fmla="*/ 679 h 1300"/>
                    <a:gd name="T20" fmla="*/ 215 w 920"/>
                    <a:gd name="T21" fmla="*/ 799 h 1300"/>
                    <a:gd name="T22" fmla="*/ 299 w 920"/>
                    <a:gd name="T23" fmla="*/ 912 h 1300"/>
                    <a:gd name="T24" fmla="*/ 369 w 920"/>
                    <a:gd name="T25" fmla="*/ 988 h 1300"/>
                    <a:gd name="T26" fmla="*/ 467 w 920"/>
                    <a:gd name="T27" fmla="*/ 1079 h 1300"/>
                    <a:gd name="T28" fmla="*/ 569 w 920"/>
                    <a:gd name="T29" fmla="*/ 1155 h 1300"/>
                    <a:gd name="T30" fmla="*/ 660 w 920"/>
                    <a:gd name="T31" fmla="*/ 1215 h 1300"/>
                    <a:gd name="T32" fmla="*/ 726 w 920"/>
                    <a:gd name="T33" fmla="*/ 1253 h 1300"/>
                    <a:gd name="T34" fmla="*/ 793 w 920"/>
                    <a:gd name="T35" fmla="*/ 1281 h 1300"/>
                    <a:gd name="T36" fmla="*/ 846 w 920"/>
                    <a:gd name="T37" fmla="*/ 1300 h 1300"/>
                    <a:gd name="T38" fmla="*/ 888 w 920"/>
                    <a:gd name="T39" fmla="*/ 1300 h 1300"/>
                    <a:gd name="T40" fmla="*/ 920 w 920"/>
                    <a:gd name="T41" fmla="*/ 1284 h 1300"/>
                    <a:gd name="T42" fmla="*/ 61 w 920"/>
                    <a:gd name="T43" fmla="*/ 0 h 1300"/>
                    <a:gd name="T44" fmla="*/ 30 w 920"/>
                    <a:gd name="T45" fmla="*/ 47 h 1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20" h="1300">
                      <a:moveTo>
                        <a:pt x="30" y="47"/>
                      </a:moveTo>
                      <a:lnTo>
                        <a:pt x="16" y="85"/>
                      </a:lnTo>
                      <a:lnTo>
                        <a:pt x="4" y="132"/>
                      </a:lnTo>
                      <a:lnTo>
                        <a:pt x="0" y="183"/>
                      </a:lnTo>
                      <a:lnTo>
                        <a:pt x="0" y="233"/>
                      </a:lnTo>
                      <a:lnTo>
                        <a:pt x="12" y="299"/>
                      </a:lnTo>
                      <a:lnTo>
                        <a:pt x="23" y="381"/>
                      </a:lnTo>
                      <a:lnTo>
                        <a:pt x="44" y="473"/>
                      </a:lnTo>
                      <a:lnTo>
                        <a:pt x="79" y="578"/>
                      </a:lnTo>
                      <a:lnTo>
                        <a:pt x="131" y="679"/>
                      </a:lnTo>
                      <a:lnTo>
                        <a:pt x="215" y="799"/>
                      </a:lnTo>
                      <a:lnTo>
                        <a:pt x="299" y="912"/>
                      </a:lnTo>
                      <a:lnTo>
                        <a:pt x="369" y="988"/>
                      </a:lnTo>
                      <a:lnTo>
                        <a:pt x="467" y="1079"/>
                      </a:lnTo>
                      <a:lnTo>
                        <a:pt x="569" y="1155"/>
                      </a:lnTo>
                      <a:lnTo>
                        <a:pt x="660" y="1215"/>
                      </a:lnTo>
                      <a:lnTo>
                        <a:pt x="726" y="1253"/>
                      </a:lnTo>
                      <a:lnTo>
                        <a:pt x="793" y="1281"/>
                      </a:lnTo>
                      <a:lnTo>
                        <a:pt x="846" y="1300"/>
                      </a:lnTo>
                      <a:lnTo>
                        <a:pt x="888" y="1300"/>
                      </a:lnTo>
                      <a:lnTo>
                        <a:pt x="920" y="1284"/>
                      </a:lnTo>
                      <a:lnTo>
                        <a:pt x="61" y="0"/>
                      </a:lnTo>
                      <a:lnTo>
                        <a:pt x="30" y="47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2" name="Freeform 224"/>
                <p:cNvSpPr>
                  <a:spLocks/>
                </p:cNvSpPr>
                <p:nvPr/>
              </p:nvSpPr>
              <p:spPr bwMode="auto">
                <a:xfrm>
                  <a:off x="2310" y="723"/>
                  <a:ext cx="124" cy="184"/>
                </a:xfrm>
                <a:custGeom>
                  <a:avLst/>
                  <a:gdLst>
                    <a:gd name="T0" fmla="*/ 7 w 866"/>
                    <a:gd name="T1" fmla="*/ 0 h 1288"/>
                    <a:gd name="T2" fmla="*/ 0 w 866"/>
                    <a:gd name="T3" fmla="*/ 26 h 1288"/>
                    <a:gd name="T4" fmla="*/ 0 w 866"/>
                    <a:gd name="T5" fmla="*/ 82 h 1288"/>
                    <a:gd name="T6" fmla="*/ 4 w 866"/>
                    <a:gd name="T7" fmla="*/ 149 h 1288"/>
                    <a:gd name="T8" fmla="*/ 11 w 866"/>
                    <a:gd name="T9" fmla="*/ 202 h 1288"/>
                    <a:gd name="T10" fmla="*/ 21 w 866"/>
                    <a:gd name="T11" fmla="*/ 272 h 1288"/>
                    <a:gd name="T12" fmla="*/ 35 w 866"/>
                    <a:gd name="T13" fmla="*/ 354 h 1288"/>
                    <a:gd name="T14" fmla="*/ 56 w 866"/>
                    <a:gd name="T15" fmla="*/ 439 h 1288"/>
                    <a:gd name="T16" fmla="*/ 98 w 866"/>
                    <a:gd name="T17" fmla="*/ 547 h 1288"/>
                    <a:gd name="T18" fmla="*/ 161 w 866"/>
                    <a:gd name="T19" fmla="*/ 670 h 1288"/>
                    <a:gd name="T20" fmla="*/ 231 w 866"/>
                    <a:gd name="T21" fmla="*/ 771 h 1288"/>
                    <a:gd name="T22" fmla="*/ 315 w 866"/>
                    <a:gd name="T23" fmla="*/ 878 h 1288"/>
                    <a:gd name="T24" fmla="*/ 392 w 866"/>
                    <a:gd name="T25" fmla="*/ 960 h 1288"/>
                    <a:gd name="T26" fmla="*/ 452 w 866"/>
                    <a:gd name="T27" fmla="*/ 1016 h 1288"/>
                    <a:gd name="T28" fmla="*/ 508 w 866"/>
                    <a:gd name="T29" fmla="*/ 1068 h 1288"/>
                    <a:gd name="T30" fmla="*/ 567 w 866"/>
                    <a:gd name="T31" fmla="*/ 1118 h 1288"/>
                    <a:gd name="T32" fmla="*/ 634 w 866"/>
                    <a:gd name="T33" fmla="*/ 1168 h 1288"/>
                    <a:gd name="T34" fmla="*/ 679 w 866"/>
                    <a:gd name="T35" fmla="*/ 1200 h 1288"/>
                    <a:gd name="T36" fmla="*/ 728 w 866"/>
                    <a:gd name="T37" fmla="*/ 1228 h 1288"/>
                    <a:gd name="T38" fmla="*/ 782 w 866"/>
                    <a:gd name="T39" fmla="*/ 1256 h 1288"/>
                    <a:gd name="T40" fmla="*/ 827 w 866"/>
                    <a:gd name="T41" fmla="*/ 1282 h 1288"/>
                    <a:gd name="T42" fmla="*/ 855 w 866"/>
                    <a:gd name="T43" fmla="*/ 1288 h 1288"/>
                    <a:gd name="T44" fmla="*/ 866 w 866"/>
                    <a:gd name="T45" fmla="*/ 1270 h 1288"/>
                    <a:gd name="T46" fmla="*/ 863 w 866"/>
                    <a:gd name="T47" fmla="*/ 1243 h 1288"/>
                    <a:gd name="T48" fmla="*/ 856 w 866"/>
                    <a:gd name="T49" fmla="*/ 1213 h 1288"/>
                    <a:gd name="T50" fmla="*/ 845 w 866"/>
                    <a:gd name="T51" fmla="*/ 1159 h 1288"/>
                    <a:gd name="T52" fmla="*/ 831 w 866"/>
                    <a:gd name="T53" fmla="*/ 1089 h 1288"/>
                    <a:gd name="T54" fmla="*/ 813 w 866"/>
                    <a:gd name="T55" fmla="*/ 1023 h 1288"/>
                    <a:gd name="T56" fmla="*/ 792 w 866"/>
                    <a:gd name="T57" fmla="*/ 947 h 1288"/>
                    <a:gd name="T58" fmla="*/ 764 w 866"/>
                    <a:gd name="T59" fmla="*/ 866 h 1288"/>
                    <a:gd name="T60" fmla="*/ 733 w 866"/>
                    <a:gd name="T61" fmla="*/ 802 h 1288"/>
                    <a:gd name="T62" fmla="*/ 707 w 866"/>
                    <a:gd name="T63" fmla="*/ 746 h 1288"/>
                    <a:gd name="T64" fmla="*/ 666 w 866"/>
                    <a:gd name="T65" fmla="*/ 672 h 1288"/>
                    <a:gd name="T66" fmla="*/ 627 w 866"/>
                    <a:gd name="T67" fmla="*/ 607 h 1288"/>
                    <a:gd name="T68" fmla="*/ 579 w 866"/>
                    <a:gd name="T69" fmla="*/ 537 h 1288"/>
                    <a:gd name="T70" fmla="*/ 504 w 866"/>
                    <a:gd name="T71" fmla="*/ 448 h 1288"/>
                    <a:gd name="T72" fmla="*/ 452 w 866"/>
                    <a:gd name="T73" fmla="*/ 385 h 1288"/>
                    <a:gd name="T74" fmla="*/ 376 w 866"/>
                    <a:gd name="T75" fmla="*/ 299 h 1288"/>
                    <a:gd name="T76" fmla="*/ 305 w 866"/>
                    <a:gd name="T77" fmla="*/ 237 h 1288"/>
                    <a:gd name="T78" fmla="*/ 235 w 866"/>
                    <a:gd name="T79" fmla="*/ 173 h 1288"/>
                    <a:gd name="T80" fmla="*/ 182 w 866"/>
                    <a:gd name="T81" fmla="*/ 127 h 1288"/>
                    <a:gd name="T82" fmla="*/ 126 w 866"/>
                    <a:gd name="T83" fmla="*/ 78 h 1288"/>
                    <a:gd name="T84" fmla="*/ 84 w 866"/>
                    <a:gd name="T85" fmla="*/ 45 h 1288"/>
                    <a:gd name="T86" fmla="*/ 42 w 866"/>
                    <a:gd name="T87" fmla="*/ 13 h 1288"/>
                    <a:gd name="T88" fmla="*/ 7 w 866"/>
                    <a:gd name="T89" fmla="*/ 0 h 1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66" h="1288">
                      <a:moveTo>
                        <a:pt x="7" y="0"/>
                      </a:moveTo>
                      <a:lnTo>
                        <a:pt x="0" y="26"/>
                      </a:lnTo>
                      <a:lnTo>
                        <a:pt x="0" y="82"/>
                      </a:lnTo>
                      <a:lnTo>
                        <a:pt x="4" y="149"/>
                      </a:lnTo>
                      <a:lnTo>
                        <a:pt x="11" y="202"/>
                      </a:lnTo>
                      <a:lnTo>
                        <a:pt x="21" y="272"/>
                      </a:lnTo>
                      <a:lnTo>
                        <a:pt x="35" y="354"/>
                      </a:lnTo>
                      <a:lnTo>
                        <a:pt x="56" y="439"/>
                      </a:lnTo>
                      <a:lnTo>
                        <a:pt x="98" y="547"/>
                      </a:lnTo>
                      <a:lnTo>
                        <a:pt x="161" y="670"/>
                      </a:lnTo>
                      <a:lnTo>
                        <a:pt x="231" y="771"/>
                      </a:lnTo>
                      <a:lnTo>
                        <a:pt x="315" y="878"/>
                      </a:lnTo>
                      <a:lnTo>
                        <a:pt x="392" y="960"/>
                      </a:lnTo>
                      <a:lnTo>
                        <a:pt x="452" y="1016"/>
                      </a:lnTo>
                      <a:lnTo>
                        <a:pt x="508" y="1068"/>
                      </a:lnTo>
                      <a:lnTo>
                        <a:pt x="567" y="1118"/>
                      </a:lnTo>
                      <a:lnTo>
                        <a:pt x="634" y="1168"/>
                      </a:lnTo>
                      <a:lnTo>
                        <a:pt x="679" y="1200"/>
                      </a:lnTo>
                      <a:lnTo>
                        <a:pt x="728" y="1228"/>
                      </a:lnTo>
                      <a:lnTo>
                        <a:pt x="782" y="1256"/>
                      </a:lnTo>
                      <a:lnTo>
                        <a:pt x="827" y="1282"/>
                      </a:lnTo>
                      <a:lnTo>
                        <a:pt x="855" y="1288"/>
                      </a:lnTo>
                      <a:lnTo>
                        <a:pt x="866" y="1270"/>
                      </a:lnTo>
                      <a:lnTo>
                        <a:pt x="863" y="1243"/>
                      </a:lnTo>
                      <a:lnTo>
                        <a:pt x="856" y="1213"/>
                      </a:lnTo>
                      <a:lnTo>
                        <a:pt x="845" y="1159"/>
                      </a:lnTo>
                      <a:lnTo>
                        <a:pt x="831" y="1089"/>
                      </a:lnTo>
                      <a:lnTo>
                        <a:pt x="813" y="1023"/>
                      </a:lnTo>
                      <a:lnTo>
                        <a:pt x="792" y="947"/>
                      </a:lnTo>
                      <a:lnTo>
                        <a:pt x="764" y="866"/>
                      </a:lnTo>
                      <a:lnTo>
                        <a:pt x="733" y="802"/>
                      </a:lnTo>
                      <a:lnTo>
                        <a:pt x="707" y="746"/>
                      </a:lnTo>
                      <a:lnTo>
                        <a:pt x="666" y="672"/>
                      </a:lnTo>
                      <a:lnTo>
                        <a:pt x="627" y="607"/>
                      </a:lnTo>
                      <a:lnTo>
                        <a:pt x="579" y="537"/>
                      </a:lnTo>
                      <a:lnTo>
                        <a:pt x="504" y="448"/>
                      </a:lnTo>
                      <a:lnTo>
                        <a:pt x="452" y="385"/>
                      </a:lnTo>
                      <a:lnTo>
                        <a:pt x="376" y="299"/>
                      </a:lnTo>
                      <a:lnTo>
                        <a:pt x="305" y="237"/>
                      </a:lnTo>
                      <a:lnTo>
                        <a:pt x="235" y="173"/>
                      </a:lnTo>
                      <a:lnTo>
                        <a:pt x="182" y="127"/>
                      </a:lnTo>
                      <a:lnTo>
                        <a:pt x="126" y="78"/>
                      </a:lnTo>
                      <a:lnTo>
                        <a:pt x="84" y="45"/>
                      </a:lnTo>
                      <a:lnTo>
                        <a:pt x="42" y="1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2" name="Group 225"/>
              <p:cNvGrpSpPr>
                <a:grpSpLocks/>
              </p:cNvGrpSpPr>
              <p:nvPr/>
            </p:nvGrpSpPr>
            <p:grpSpPr bwMode="auto">
              <a:xfrm>
                <a:off x="2315" y="770"/>
                <a:ext cx="126" cy="121"/>
                <a:chOff x="2315" y="770"/>
                <a:chExt cx="126" cy="121"/>
              </a:xfrm>
              <a:grpFill/>
            </p:grpSpPr>
            <p:sp>
              <p:nvSpPr>
                <p:cNvPr id="49" name="Freeform 226"/>
                <p:cNvSpPr>
                  <a:spLocks/>
                </p:cNvSpPr>
                <p:nvPr/>
              </p:nvSpPr>
              <p:spPr bwMode="auto">
                <a:xfrm>
                  <a:off x="2315" y="770"/>
                  <a:ext cx="121" cy="8"/>
                </a:xfrm>
                <a:custGeom>
                  <a:avLst/>
                  <a:gdLst>
                    <a:gd name="T0" fmla="*/ 0 w 851"/>
                    <a:gd name="T1" fmla="*/ 0 h 57"/>
                    <a:gd name="T2" fmla="*/ 851 w 851"/>
                    <a:gd name="T3" fmla="*/ 32 h 57"/>
                    <a:gd name="T4" fmla="*/ 844 w 851"/>
                    <a:gd name="T5" fmla="*/ 57 h 57"/>
                    <a:gd name="T6" fmla="*/ 3 w 851"/>
                    <a:gd name="T7" fmla="*/ 26 h 57"/>
                    <a:gd name="T8" fmla="*/ 0 w 851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57">
                      <a:moveTo>
                        <a:pt x="0" y="0"/>
                      </a:moveTo>
                      <a:lnTo>
                        <a:pt x="851" y="32"/>
                      </a:lnTo>
                      <a:lnTo>
                        <a:pt x="844" y="57"/>
                      </a:lnTo>
                      <a:lnTo>
                        <a:pt x="3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0" name="Freeform 227"/>
                <p:cNvSpPr>
                  <a:spLocks/>
                </p:cNvSpPr>
                <p:nvPr/>
              </p:nvSpPr>
              <p:spPr bwMode="auto">
                <a:xfrm>
                  <a:off x="2398" y="794"/>
                  <a:ext cx="43" cy="97"/>
                </a:xfrm>
                <a:custGeom>
                  <a:avLst/>
                  <a:gdLst>
                    <a:gd name="T0" fmla="*/ 267 w 302"/>
                    <a:gd name="T1" fmla="*/ 13 h 673"/>
                    <a:gd name="T2" fmla="*/ 0 w 302"/>
                    <a:gd name="T3" fmla="*/ 657 h 673"/>
                    <a:gd name="T4" fmla="*/ 25 w 302"/>
                    <a:gd name="T5" fmla="*/ 673 h 673"/>
                    <a:gd name="T6" fmla="*/ 302 w 302"/>
                    <a:gd name="T7" fmla="*/ 0 h 673"/>
                    <a:gd name="T8" fmla="*/ 267 w 302"/>
                    <a:gd name="T9" fmla="*/ 13 h 6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2" h="673">
                      <a:moveTo>
                        <a:pt x="267" y="13"/>
                      </a:moveTo>
                      <a:lnTo>
                        <a:pt x="0" y="657"/>
                      </a:lnTo>
                      <a:lnTo>
                        <a:pt x="25" y="673"/>
                      </a:lnTo>
                      <a:lnTo>
                        <a:pt x="302" y="0"/>
                      </a:lnTo>
                      <a:lnTo>
                        <a:pt x="267" y="13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3" name="Group 228"/>
              <p:cNvGrpSpPr>
                <a:grpSpLocks/>
              </p:cNvGrpSpPr>
              <p:nvPr/>
            </p:nvGrpSpPr>
            <p:grpSpPr bwMode="auto">
              <a:xfrm>
                <a:off x="2413" y="772"/>
                <a:ext cx="51" cy="30"/>
                <a:chOff x="2413" y="772"/>
                <a:chExt cx="51" cy="30"/>
              </a:xfrm>
              <a:grpFill/>
            </p:grpSpPr>
            <p:sp>
              <p:nvSpPr>
                <p:cNvPr id="44" name="Freeform 229"/>
                <p:cNvSpPr>
                  <a:spLocks/>
                </p:cNvSpPr>
                <p:nvPr/>
              </p:nvSpPr>
              <p:spPr bwMode="auto">
                <a:xfrm>
                  <a:off x="2413" y="776"/>
                  <a:ext cx="36" cy="26"/>
                </a:xfrm>
                <a:custGeom>
                  <a:avLst/>
                  <a:gdLst>
                    <a:gd name="T0" fmla="*/ 187 w 250"/>
                    <a:gd name="T1" fmla="*/ 0 h 184"/>
                    <a:gd name="T2" fmla="*/ 11 w 250"/>
                    <a:gd name="T3" fmla="*/ 57 h 184"/>
                    <a:gd name="T4" fmla="*/ 4 w 250"/>
                    <a:gd name="T5" fmla="*/ 67 h 184"/>
                    <a:gd name="T6" fmla="*/ 0 w 250"/>
                    <a:gd name="T7" fmla="*/ 86 h 184"/>
                    <a:gd name="T8" fmla="*/ 2 w 250"/>
                    <a:gd name="T9" fmla="*/ 112 h 184"/>
                    <a:gd name="T10" fmla="*/ 5 w 250"/>
                    <a:gd name="T11" fmla="*/ 128 h 184"/>
                    <a:gd name="T12" fmla="*/ 15 w 250"/>
                    <a:gd name="T13" fmla="*/ 151 h 184"/>
                    <a:gd name="T14" fmla="*/ 33 w 250"/>
                    <a:gd name="T15" fmla="*/ 169 h 184"/>
                    <a:gd name="T16" fmla="*/ 57 w 250"/>
                    <a:gd name="T17" fmla="*/ 181 h 184"/>
                    <a:gd name="T18" fmla="*/ 71 w 250"/>
                    <a:gd name="T19" fmla="*/ 184 h 184"/>
                    <a:gd name="T20" fmla="*/ 85 w 250"/>
                    <a:gd name="T21" fmla="*/ 184 h 184"/>
                    <a:gd name="T22" fmla="*/ 250 w 250"/>
                    <a:gd name="T23" fmla="*/ 114 h 184"/>
                    <a:gd name="T24" fmla="*/ 218 w 250"/>
                    <a:gd name="T25" fmla="*/ 92 h 184"/>
                    <a:gd name="T26" fmla="*/ 201 w 250"/>
                    <a:gd name="T27" fmla="*/ 70 h 184"/>
                    <a:gd name="T28" fmla="*/ 187 w 250"/>
                    <a:gd name="T2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50" h="184">
                      <a:moveTo>
                        <a:pt x="187" y="0"/>
                      </a:moveTo>
                      <a:lnTo>
                        <a:pt x="11" y="57"/>
                      </a:lnTo>
                      <a:lnTo>
                        <a:pt x="4" y="67"/>
                      </a:lnTo>
                      <a:lnTo>
                        <a:pt x="0" y="86"/>
                      </a:lnTo>
                      <a:lnTo>
                        <a:pt x="2" y="112"/>
                      </a:lnTo>
                      <a:lnTo>
                        <a:pt x="5" y="128"/>
                      </a:lnTo>
                      <a:lnTo>
                        <a:pt x="15" y="151"/>
                      </a:lnTo>
                      <a:lnTo>
                        <a:pt x="33" y="169"/>
                      </a:lnTo>
                      <a:lnTo>
                        <a:pt x="57" y="181"/>
                      </a:lnTo>
                      <a:lnTo>
                        <a:pt x="71" y="184"/>
                      </a:lnTo>
                      <a:lnTo>
                        <a:pt x="85" y="184"/>
                      </a:lnTo>
                      <a:lnTo>
                        <a:pt x="250" y="114"/>
                      </a:lnTo>
                      <a:lnTo>
                        <a:pt x="218" y="92"/>
                      </a:lnTo>
                      <a:lnTo>
                        <a:pt x="201" y="70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5" name="Freeform 230"/>
                <p:cNvSpPr>
                  <a:spLocks/>
                </p:cNvSpPr>
                <p:nvPr/>
              </p:nvSpPr>
              <p:spPr bwMode="auto">
                <a:xfrm>
                  <a:off x="2434" y="772"/>
                  <a:ext cx="20" cy="25"/>
                </a:xfrm>
                <a:custGeom>
                  <a:avLst/>
                  <a:gdLst>
                    <a:gd name="T0" fmla="*/ 81 w 139"/>
                    <a:gd name="T1" fmla="*/ 25 h 173"/>
                    <a:gd name="T2" fmla="*/ 74 w 139"/>
                    <a:gd name="T3" fmla="*/ 15 h 173"/>
                    <a:gd name="T4" fmla="*/ 60 w 139"/>
                    <a:gd name="T5" fmla="*/ 5 h 173"/>
                    <a:gd name="T6" fmla="*/ 36 w 139"/>
                    <a:gd name="T7" fmla="*/ 0 h 173"/>
                    <a:gd name="T8" fmla="*/ 22 w 139"/>
                    <a:gd name="T9" fmla="*/ 2 h 173"/>
                    <a:gd name="T10" fmla="*/ 13 w 139"/>
                    <a:gd name="T11" fmla="*/ 12 h 173"/>
                    <a:gd name="T12" fmla="*/ 4 w 139"/>
                    <a:gd name="T13" fmla="*/ 25 h 173"/>
                    <a:gd name="T14" fmla="*/ 0 w 139"/>
                    <a:gd name="T15" fmla="*/ 46 h 173"/>
                    <a:gd name="T16" fmla="*/ 1 w 139"/>
                    <a:gd name="T17" fmla="*/ 58 h 173"/>
                    <a:gd name="T18" fmla="*/ 3 w 139"/>
                    <a:gd name="T19" fmla="*/ 74 h 173"/>
                    <a:gd name="T20" fmla="*/ 9 w 139"/>
                    <a:gd name="T21" fmla="*/ 97 h 173"/>
                    <a:gd name="T22" fmla="*/ 20 w 139"/>
                    <a:gd name="T23" fmla="*/ 116 h 173"/>
                    <a:gd name="T24" fmla="*/ 31 w 139"/>
                    <a:gd name="T25" fmla="*/ 133 h 173"/>
                    <a:gd name="T26" fmla="*/ 44 w 139"/>
                    <a:gd name="T27" fmla="*/ 147 h 173"/>
                    <a:gd name="T28" fmla="*/ 58 w 139"/>
                    <a:gd name="T29" fmla="*/ 160 h 173"/>
                    <a:gd name="T30" fmla="*/ 76 w 139"/>
                    <a:gd name="T31" fmla="*/ 167 h 173"/>
                    <a:gd name="T32" fmla="*/ 97 w 139"/>
                    <a:gd name="T33" fmla="*/ 173 h 173"/>
                    <a:gd name="T34" fmla="*/ 114 w 139"/>
                    <a:gd name="T35" fmla="*/ 173 h 173"/>
                    <a:gd name="T36" fmla="*/ 130 w 139"/>
                    <a:gd name="T37" fmla="*/ 164 h 173"/>
                    <a:gd name="T38" fmla="*/ 137 w 139"/>
                    <a:gd name="T39" fmla="*/ 151 h 173"/>
                    <a:gd name="T40" fmla="*/ 139 w 139"/>
                    <a:gd name="T41" fmla="*/ 132 h 173"/>
                    <a:gd name="T42" fmla="*/ 134 w 139"/>
                    <a:gd name="T43" fmla="*/ 111 h 173"/>
                    <a:gd name="T44" fmla="*/ 123 w 139"/>
                    <a:gd name="T45" fmla="*/ 82 h 173"/>
                    <a:gd name="T46" fmla="*/ 99 w 139"/>
                    <a:gd name="T47" fmla="*/ 46 h 173"/>
                    <a:gd name="T48" fmla="*/ 81 w 139"/>
                    <a:gd name="T49" fmla="*/ 25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9" h="173">
                      <a:moveTo>
                        <a:pt x="81" y="25"/>
                      </a:moveTo>
                      <a:lnTo>
                        <a:pt x="74" y="15"/>
                      </a:lnTo>
                      <a:lnTo>
                        <a:pt x="60" y="5"/>
                      </a:lnTo>
                      <a:lnTo>
                        <a:pt x="36" y="0"/>
                      </a:lnTo>
                      <a:lnTo>
                        <a:pt x="22" y="2"/>
                      </a:lnTo>
                      <a:lnTo>
                        <a:pt x="13" y="12"/>
                      </a:lnTo>
                      <a:lnTo>
                        <a:pt x="4" y="25"/>
                      </a:lnTo>
                      <a:lnTo>
                        <a:pt x="0" y="46"/>
                      </a:lnTo>
                      <a:lnTo>
                        <a:pt x="1" y="58"/>
                      </a:lnTo>
                      <a:lnTo>
                        <a:pt x="3" y="74"/>
                      </a:lnTo>
                      <a:lnTo>
                        <a:pt x="9" y="97"/>
                      </a:lnTo>
                      <a:lnTo>
                        <a:pt x="20" y="116"/>
                      </a:lnTo>
                      <a:lnTo>
                        <a:pt x="31" y="133"/>
                      </a:lnTo>
                      <a:lnTo>
                        <a:pt x="44" y="147"/>
                      </a:lnTo>
                      <a:lnTo>
                        <a:pt x="58" y="160"/>
                      </a:lnTo>
                      <a:lnTo>
                        <a:pt x="76" y="167"/>
                      </a:lnTo>
                      <a:lnTo>
                        <a:pt x="97" y="173"/>
                      </a:lnTo>
                      <a:lnTo>
                        <a:pt x="114" y="173"/>
                      </a:lnTo>
                      <a:lnTo>
                        <a:pt x="130" y="164"/>
                      </a:lnTo>
                      <a:lnTo>
                        <a:pt x="137" y="151"/>
                      </a:lnTo>
                      <a:lnTo>
                        <a:pt x="139" y="132"/>
                      </a:lnTo>
                      <a:lnTo>
                        <a:pt x="134" y="111"/>
                      </a:lnTo>
                      <a:lnTo>
                        <a:pt x="123" y="82"/>
                      </a:lnTo>
                      <a:lnTo>
                        <a:pt x="99" y="46"/>
                      </a:lnTo>
                      <a:lnTo>
                        <a:pt x="81" y="25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6" name="Freeform 231"/>
                <p:cNvSpPr>
                  <a:spLocks/>
                </p:cNvSpPr>
                <p:nvPr/>
              </p:nvSpPr>
              <p:spPr bwMode="auto">
                <a:xfrm>
                  <a:off x="2439" y="774"/>
                  <a:ext cx="25" cy="17"/>
                </a:xfrm>
                <a:custGeom>
                  <a:avLst/>
                  <a:gdLst>
                    <a:gd name="T0" fmla="*/ 13 w 171"/>
                    <a:gd name="T1" fmla="*/ 27 h 123"/>
                    <a:gd name="T2" fmla="*/ 120 w 171"/>
                    <a:gd name="T3" fmla="*/ 3 h 123"/>
                    <a:gd name="T4" fmla="*/ 146 w 171"/>
                    <a:gd name="T5" fmla="*/ 0 h 123"/>
                    <a:gd name="T6" fmla="*/ 164 w 171"/>
                    <a:gd name="T7" fmla="*/ 3 h 123"/>
                    <a:gd name="T8" fmla="*/ 169 w 171"/>
                    <a:gd name="T9" fmla="*/ 9 h 123"/>
                    <a:gd name="T10" fmla="*/ 171 w 171"/>
                    <a:gd name="T11" fmla="*/ 22 h 123"/>
                    <a:gd name="T12" fmla="*/ 164 w 171"/>
                    <a:gd name="T13" fmla="*/ 41 h 123"/>
                    <a:gd name="T14" fmla="*/ 64 w 171"/>
                    <a:gd name="T15" fmla="*/ 123 h 123"/>
                    <a:gd name="T16" fmla="*/ 50 w 171"/>
                    <a:gd name="T17" fmla="*/ 122 h 123"/>
                    <a:gd name="T18" fmla="*/ 34 w 171"/>
                    <a:gd name="T19" fmla="*/ 116 h 123"/>
                    <a:gd name="T20" fmla="*/ 22 w 171"/>
                    <a:gd name="T21" fmla="*/ 106 h 123"/>
                    <a:gd name="T22" fmla="*/ 8 w 171"/>
                    <a:gd name="T23" fmla="*/ 90 h 123"/>
                    <a:gd name="T24" fmla="*/ 1 w 171"/>
                    <a:gd name="T25" fmla="*/ 74 h 123"/>
                    <a:gd name="T26" fmla="*/ 0 w 171"/>
                    <a:gd name="T27" fmla="*/ 56 h 123"/>
                    <a:gd name="T28" fmla="*/ 5 w 171"/>
                    <a:gd name="T29" fmla="*/ 40 h 123"/>
                    <a:gd name="T30" fmla="*/ 13 w 171"/>
                    <a:gd name="T31" fmla="*/ 27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1" h="123">
                      <a:moveTo>
                        <a:pt x="13" y="27"/>
                      </a:moveTo>
                      <a:lnTo>
                        <a:pt x="120" y="3"/>
                      </a:lnTo>
                      <a:lnTo>
                        <a:pt x="146" y="0"/>
                      </a:lnTo>
                      <a:lnTo>
                        <a:pt x="164" y="3"/>
                      </a:lnTo>
                      <a:lnTo>
                        <a:pt x="169" y="9"/>
                      </a:lnTo>
                      <a:lnTo>
                        <a:pt x="171" y="22"/>
                      </a:lnTo>
                      <a:lnTo>
                        <a:pt x="164" y="41"/>
                      </a:lnTo>
                      <a:lnTo>
                        <a:pt x="64" y="123"/>
                      </a:lnTo>
                      <a:lnTo>
                        <a:pt x="50" y="122"/>
                      </a:lnTo>
                      <a:lnTo>
                        <a:pt x="34" y="116"/>
                      </a:lnTo>
                      <a:lnTo>
                        <a:pt x="22" y="106"/>
                      </a:lnTo>
                      <a:lnTo>
                        <a:pt x="8" y="90"/>
                      </a:lnTo>
                      <a:lnTo>
                        <a:pt x="1" y="74"/>
                      </a:lnTo>
                      <a:lnTo>
                        <a:pt x="0" y="56"/>
                      </a:lnTo>
                      <a:lnTo>
                        <a:pt x="5" y="40"/>
                      </a:ln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7" name="Freeform 232"/>
                <p:cNvSpPr>
                  <a:spLocks/>
                </p:cNvSpPr>
                <p:nvPr/>
              </p:nvSpPr>
              <p:spPr bwMode="auto">
                <a:xfrm>
                  <a:off x="2421" y="782"/>
                  <a:ext cx="10" cy="18"/>
                </a:xfrm>
                <a:custGeom>
                  <a:avLst/>
                  <a:gdLst>
                    <a:gd name="T0" fmla="*/ 4 w 73"/>
                    <a:gd name="T1" fmla="*/ 0 h 124"/>
                    <a:gd name="T2" fmla="*/ 0 w 73"/>
                    <a:gd name="T3" fmla="*/ 20 h 124"/>
                    <a:gd name="T4" fmla="*/ 0 w 73"/>
                    <a:gd name="T5" fmla="*/ 37 h 124"/>
                    <a:gd name="T6" fmla="*/ 5 w 73"/>
                    <a:gd name="T7" fmla="*/ 60 h 124"/>
                    <a:gd name="T8" fmla="*/ 11 w 73"/>
                    <a:gd name="T9" fmla="*/ 78 h 124"/>
                    <a:gd name="T10" fmla="*/ 26 w 73"/>
                    <a:gd name="T11" fmla="*/ 96 h 124"/>
                    <a:gd name="T12" fmla="*/ 40 w 73"/>
                    <a:gd name="T13" fmla="*/ 108 h 124"/>
                    <a:gd name="T14" fmla="*/ 51 w 73"/>
                    <a:gd name="T15" fmla="*/ 114 h 124"/>
                    <a:gd name="T16" fmla="*/ 61 w 73"/>
                    <a:gd name="T17" fmla="*/ 118 h 124"/>
                    <a:gd name="T18" fmla="*/ 73 w 73"/>
                    <a:gd name="T1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124">
                      <a:moveTo>
                        <a:pt x="4" y="0"/>
                      </a:moveTo>
                      <a:lnTo>
                        <a:pt x="0" y="20"/>
                      </a:lnTo>
                      <a:lnTo>
                        <a:pt x="0" y="37"/>
                      </a:lnTo>
                      <a:lnTo>
                        <a:pt x="5" y="60"/>
                      </a:lnTo>
                      <a:lnTo>
                        <a:pt x="11" y="78"/>
                      </a:lnTo>
                      <a:lnTo>
                        <a:pt x="26" y="96"/>
                      </a:lnTo>
                      <a:lnTo>
                        <a:pt x="40" y="108"/>
                      </a:lnTo>
                      <a:lnTo>
                        <a:pt x="51" y="114"/>
                      </a:lnTo>
                      <a:lnTo>
                        <a:pt x="61" y="118"/>
                      </a:lnTo>
                      <a:lnTo>
                        <a:pt x="73" y="124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8" name="Freeform 233"/>
                <p:cNvSpPr>
                  <a:spLocks/>
                </p:cNvSpPr>
                <p:nvPr/>
              </p:nvSpPr>
              <p:spPr bwMode="auto">
                <a:xfrm>
                  <a:off x="2427" y="780"/>
                  <a:ext cx="11" cy="18"/>
                </a:xfrm>
                <a:custGeom>
                  <a:avLst/>
                  <a:gdLst>
                    <a:gd name="T0" fmla="*/ 5 w 74"/>
                    <a:gd name="T1" fmla="*/ 0 h 124"/>
                    <a:gd name="T2" fmla="*/ 0 w 74"/>
                    <a:gd name="T3" fmla="*/ 20 h 124"/>
                    <a:gd name="T4" fmla="*/ 0 w 74"/>
                    <a:gd name="T5" fmla="*/ 38 h 124"/>
                    <a:gd name="T6" fmla="*/ 6 w 74"/>
                    <a:gd name="T7" fmla="*/ 60 h 124"/>
                    <a:gd name="T8" fmla="*/ 12 w 74"/>
                    <a:gd name="T9" fmla="*/ 79 h 124"/>
                    <a:gd name="T10" fmla="*/ 27 w 74"/>
                    <a:gd name="T11" fmla="*/ 95 h 124"/>
                    <a:gd name="T12" fmla="*/ 41 w 74"/>
                    <a:gd name="T13" fmla="*/ 108 h 124"/>
                    <a:gd name="T14" fmla="*/ 51 w 74"/>
                    <a:gd name="T15" fmla="*/ 114 h 124"/>
                    <a:gd name="T16" fmla="*/ 62 w 74"/>
                    <a:gd name="T17" fmla="*/ 119 h 124"/>
                    <a:gd name="T18" fmla="*/ 74 w 74"/>
                    <a:gd name="T1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4" h="124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38"/>
                      </a:lnTo>
                      <a:lnTo>
                        <a:pt x="6" y="60"/>
                      </a:lnTo>
                      <a:lnTo>
                        <a:pt x="12" y="79"/>
                      </a:lnTo>
                      <a:lnTo>
                        <a:pt x="27" y="95"/>
                      </a:lnTo>
                      <a:lnTo>
                        <a:pt x="41" y="108"/>
                      </a:lnTo>
                      <a:lnTo>
                        <a:pt x="51" y="114"/>
                      </a:lnTo>
                      <a:lnTo>
                        <a:pt x="62" y="119"/>
                      </a:lnTo>
                      <a:lnTo>
                        <a:pt x="74" y="124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91" name="Line 234"/>
            <p:cNvSpPr>
              <a:spLocks noChangeShapeType="1"/>
            </p:cNvSpPr>
            <p:nvPr/>
          </p:nvSpPr>
          <p:spPr bwMode="auto">
            <a:xfrm>
              <a:off x="4834083" y="1928124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2" name="Picture 2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3" name="Picture 23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305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4" name="Picture 24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5" name="Line 241"/>
            <p:cNvSpPr>
              <a:spLocks noChangeShapeType="1"/>
            </p:cNvSpPr>
            <p:nvPr/>
          </p:nvSpPr>
          <p:spPr bwMode="auto">
            <a:xfrm>
              <a:off x="4834083" y="2709112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6" name="Picture 24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7" name="Picture 2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305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8" name="Picture 2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9" name="Picture 24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1505" y="2211409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00" name="AutoShape 250"/>
            <p:cNvSpPr>
              <a:spLocks noChangeArrowheads="1"/>
            </p:cNvSpPr>
            <p:nvPr/>
          </p:nvSpPr>
          <p:spPr bwMode="auto">
            <a:xfrm>
              <a:off x="3248169" y="2496257"/>
              <a:ext cx="335308" cy="383451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AutoShape 251"/>
            <p:cNvSpPr>
              <a:spLocks noChangeArrowheads="1"/>
            </p:cNvSpPr>
            <p:nvPr/>
          </p:nvSpPr>
          <p:spPr bwMode="auto">
            <a:xfrm>
              <a:off x="2837773" y="3205252"/>
              <a:ext cx="335307" cy="383450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AutoShape 252"/>
            <p:cNvSpPr>
              <a:spLocks noChangeArrowheads="1"/>
            </p:cNvSpPr>
            <p:nvPr/>
          </p:nvSpPr>
          <p:spPr bwMode="auto">
            <a:xfrm>
              <a:off x="2896031" y="1643276"/>
              <a:ext cx="335308" cy="383450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 Box 253"/>
            <p:cNvSpPr txBox="1">
              <a:spLocks noChangeArrowheads="1"/>
            </p:cNvSpPr>
            <p:nvPr/>
          </p:nvSpPr>
          <p:spPr bwMode="auto">
            <a:xfrm>
              <a:off x="1639006" y="1228634"/>
              <a:ext cx="1397861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高带宽光纤</a:t>
              </a:r>
            </a:p>
          </p:txBody>
        </p:sp>
        <p:sp>
          <p:nvSpPr>
            <p:cNvPr id="104" name="Line 254"/>
            <p:cNvSpPr>
              <a:spLocks noChangeShapeType="1"/>
            </p:cNvSpPr>
            <p:nvPr/>
          </p:nvSpPr>
          <p:spPr bwMode="auto">
            <a:xfrm>
              <a:off x="3835927" y="1928124"/>
              <a:ext cx="264104" cy="33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Line 255"/>
            <p:cNvSpPr>
              <a:spLocks noChangeShapeType="1"/>
            </p:cNvSpPr>
            <p:nvPr/>
          </p:nvSpPr>
          <p:spPr bwMode="auto">
            <a:xfrm>
              <a:off x="2322513" y="3993381"/>
              <a:ext cx="2335501" cy="0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Line 256"/>
            <p:cNvSpPr>
              <a:spLocks noChangeShapeType="1"/>
            </p:cNvSpPr>
            <p:nvPr/>
          </p:nvSpPr>
          <p:spPr bwMode="auto">
            <a:xfrm>
              <a:off x="4658013" y="3993381"/>
              <a:ext cx="311227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 Box 257"/>
            <p:cNvSpPr txBox="1">
              <a:spLocks noChangeArrowheads="1"/>
            </p:cNvSpPr>
            <p:nvPr/>
          </p:nvSpPr>
          <p:spPr bwMode="auto">
            <a:xfrm>
              <a:off x="5719605" y="3936601"/>
              <a:ext cx="1251900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108" name="Text Box 258"/>
            <p:cNvSpPr txBox="1">
              <a:spLocks noChangeArrowheads="1"/>
            </p:cNvSpPr>
            <p:nvPr/>
          </p:nvSpPr>
          <p:spPr bwMode="auto">
            <a:xfrm>
              <a:off x="3154067" y="3946909"/>
              <a:ext cx="724383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109" name="Line 259"/>
            <p:cNvSpPr>
              <a:spLocks noChangeShapeType="1"/>
            </p:cNvSpPr>
            <p:nvPr/>
          </p:nvSpPr>
          <p:spPr bwMode="auto">
            <a:xfrm>
              <a:off x="4658013" y="3850959"/>
              <a:ext cx="0" cy="2848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23151" y="1431986"/>
              <a:ext cx="586511" cy="2561396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ctr"/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2" name="矩形 111"/>
          <p:cNvSpPr/>
          <p:nvPr/>
        </p:nvSpPr>
        <p:spPr>
          <a:xfrm>
            <a:off x="3562221" y="4268894"/>
            <a:ext cx="1649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HFC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网的结构</a:t>
            </a:r>
          </a:p>
        </p:txBody>
      </p:sp>
    </p:spTree>
    <p:extLst>
      <p:ext uri="{BB962C8B-B14F-4D97-AF65-F5344CB8AC3E}">
        <p14:creationId xmlns:p14="http://schemas.microsoft.com/office/powerpoint/2010/main" val="66493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HFC </a:t>
            </a:r>
            <a:r>
              <a:rPr lang="zh-CN" altLang="en-US" dirty="0"/>
              <a:t>网具有双向传输功能，扩展了传输频带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56963" y="1041663"/>
            <a:ext cx="8048776" cy="225552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2321954" y="1564432"/>
            <a:ext cx="445472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852066" y="1192296"/>
            <a:ext cx="1107997" cy="36874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600" b="1" dirty="0">
                <a:solidFill>
                  <a:srgbClr val="CC00CC"/>
                </a:solidFill>
              </a:rPr>
              <a:t>下行信道</a:t>
            </a: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218318" y="1775070"/>
            <a:ext cx="727624" cy="997544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291193" y="1961860"/>
            <a:ext cx="690297" cy="53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上行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信道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074010" y="2791515"/>
            <a:ext cx="62055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5          65    87                                                                                 1000</a:t>
            </a: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2310473" y="1775070"/>
            <a:ext cx="4411674" cy="997544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2696821" y="2135405"/>
            <a:ext cx="36727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调频广播、模拟和数字电视、数据业务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7377145" y="2792066"/>
            <a:ext cx="11095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频率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(MHz)</a:t>
            </a: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855223" y="2772613"/>
            <a:ext cx="672945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26080" y="3344500"/>
            <a:ext cx="3056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我国的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HFC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网的频带划分</a:t>
            </a:r>
          </a:p>
        </p:txBody>
      </p:sp>
    </p:spTree>
    <p:extLst>
      <p:ext uri="{BB962C8B-B14F-4D97-AF65-F5344CB8AC3E}">
        <p14:creationId xmlns:p14="http://schemas.microsoft.com/office/powerpoint/2010/main" val="90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机顶盒</a:t>
            </a:r>
            <a:r>
              <a:rPr lang="zh-CN" altLang="en-US" dirty="0"/>
              <a:t>（</a:t>
            </a:r>
            <a:r>
              <a:rPr lang="en-US" altLang="zh-CN" dirty="0"/>
              <a:t>set-top box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r>
              <a:rPr lang="zh-CN" altLang="en-US" dirty="0"/>
              <a:t>连接在同轴电缆和用户的电视机之间。</a:t>
            </a:r>
            <a:endParaRPr lang="en-US" altLang="zh-CN" dirty="0"/>
          </a:p>
          <a:p>
            <a:pPr lvl="1"/>
            <a:r>
              <a:rPr lang="zh-CN" altLang="en-US" dirty="0"/>
              <a:t>使现有的模拟电视机能够接收数字电视信号。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电缆调制解调器</a:t>
            </a:r>
            <a:r>
              <a:rPr lang="zh-CN" altLang="en-US" dirty="0"/>
              <a:t>（</a:t>
            </a:r>
            <a:r>
              <a:rPr lang="en-US" altLang="zh-CN" dirty="0"/>
              <a:t>cable modem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r>
              <a:rPr lang="zh-CN" altLang="en-US" dirty="0"/>
              <a:t>将用户计算机接入互联网。</a:t>
            </a:r>
            <a:endParaRPr lang="en-US" altLang="zh-CN" dirty="0"/>
          </a:p>
          <a:p>
            <a:pPr lvl="1"/>
            <a:r>
              <a:rPr lang="zh-CN" altLang="en-US" dirty="0"/>
              <a:t>在上行信道中传送交互数字电视所需的一些信息。</a:t>
            </a:r>
            <a:endParaRPr lang="en-US" altLang="zh-CN" dirty="0"/>
          </a:p>
          <a:p>
            <a:pPr lvl="1"/>
            <a:r>
              <a:rPr lang="zh-CN" altLang="en-US" dirty="0"/>
              <a:t>不需要成对使用，而只需安装在用户端。</a:t>
            </a:r>
            <a:endParaRPr lang="en-US" altLang="zh-CN" dirty="0"/>
          </a:p>
          <a:p>
            <a:pPr lvl="1"/>
            <a:r>
              <a:rPr lang="zh-CN" altLang="en-US" dirty="0"/>
              <a:t>复杂，必须解决共享信道中可能出现的冲突问题。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机顶盒与电缆调制解调器（</a:t>
            </a:r>
            <a:r>
              <a:rPr lang="en-US" altLang="zh-CN" dirty="0"/>
              <a:t>set-top box</a:t>
            </a:r>
            <a:r>
              <a:rPr lang="zh-CN" altLang="en-US" dirty="0"/>
              <a:t>）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4" y="4153239"/>
            <a:ext cx="796448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01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主题2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4217</TotalTime>
  <Words>7171</Words>
  <Application>Microsoft Office PowerPoint</Application>
  <PresentationFormat>全屏显示(16:9)</PresentationFormat>
  <Paragraphs>1547</Paragraphs>
  <Slides>102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102</vt:i4>
      </vt:variant>
    </vt:vector>
  </HeadingPairs>
  <TitlesOfParts>
    <vt:vector size="116" baseType="lpstr">
      <vt:lpstr>宋体</vt:lpstr>
      <vt:lpstr>Calibri</vt:lpstr>
      <vt:lpstr>Comic Sans MS</vt:lpstr>
      <vt:lpstr>Arial Rounded MT Bold</vt:lpstr>
      <vt:lpstr>Arial</vt:lpstr>
      <vt:lpstr>Wingdings</vt:lpstr>
      <vt:lpstr>Times New Roman</vt:lpstr>
      <vt:lpstr>微软雅黑</vt:lpstr>
      <vt:lpstr>1_Office 主题​​</vt:lpstr>
      <vt:lpstr>Office 主题​​</vt:lpstr>
      <vt:lpstr>主题2</vt:lpstr>
      <vt:lpstr>BMP 图象</vt:lpstr>
      <vt:lpstr>绘图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                                RS-232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                                       数据传输 vs. 信道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傅里叶分析</vt:lpstr>
      <vt:lpstr>PowerPoint 演示文稿</vt:lpstr>
      <vt:lpstr>PowerPoint 演示文稿</vt:lpstr>
      <vt:lpstr>PowerPoint 演示文稿</vt:lpstr>
      <vt:lpstr>带宽受限的信号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卫星类型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E1/T1</vt:lpstr>
      <vt:lpstr>PowerPoint 演示文稿</vt:lpstr>
      <vt:lpstr>SONET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静婷 刘</cp:lastModifiedBy>
  <cp:revision>570</cp:revision>
  <dcterms:created xsi:type="dcterms:W3CDTF">2018-07-18T08:51:30Z</dcterms:created>
  <dcterms:modified xsi:type="dcterms:W3CDTF">2023-12-09T03:50:40Z</dcterms:modified>
</cp:coreProperties>
</file>