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 id="2147483686" r:id="rId4"/>
    <p:sldMasterId id="2147483699" r:id="rId5"/>
  </p:sldMasterIdLst>
  <p:notesMasterIdLst>
    <p:notesMasterId r:id="rId178"/>
  </p:notesMasterIdLst>
  <p:sldIdLst>
    <p:sldId id="257" r:id="rId6"/>
    <p:sldId id="697" r:id="rId7"/>
    <p:sldId id="676" r:id="rId8"/>
    <p:sldId id="405" r:id="rId9"/>
    <p:sldId id="406" r:id="rId10"/>
    <p:sldId id="404" r:id="rId11"/>
    <p:sldId id="407" r:id="rId12"/>
    <p:sldId id="408" r:id="rId13"/>
    <p:sldId id="409" r:id="rId14"/>
    <p:sldId id="410" r:id="rId15"/>
    <p:sldId id="411" r:id="rId16"/>
    <p:sldId id="721" r:id="rId17"/>
    <p:sldId id="698" r:id="rId18"/>
    <p:sldId id="416" r:id="rId19"/>
    <p:sldId id="417" r:id="rId20"/>
    <p:sldId id="722" r:id="rId21"/>
    <p:sldId id="723" r:id="rId22"/>
    <p:sldId id="420" r:id="rId23"/>
    <p:sldId id="421" r:id="rId24"/>
    <p:sldId id="423" r:id="rId25"/>
    <p:sldId id="425" r:id="rId26"/>
    <p:sldId id="426" r:id="rId27"/>
    <p:sldId id="724" r:id="rId28"/>
    <p:sldId id="725" r:id="rId29"/>
    <p:sldId id="726" r:id="rId30"/>
    <p:sldId id="727" r:id="rId31"/>
    <p:sldId id="728" r:id="rId32"/>
    <p:sldId id="429" r:id="rId33"/>
    <p:sldId id="430" r:id="rId34"/>
    <p:sldId id="679" r:id="rId35"/>
    <p:sldId id="432" r:id="rId36"/>
    <p:sldId id="686" r:id="rId37"/>
    <p:sldId id="687" r:id="rId38"/>
    <p:sldId id="729" r:id="rId39"/>
    <p:sldId id="700" r:id="rId40"/>
    <p:sldId id="688" r:id="rId41"/>
    <p:sldId id="734" r:id="rId42"/>
    <p:sldId id="735" r:id="rId43"/>
    <p:sldId id="736" r:id="rId44"/>
    <p:sldId id="436" r:id="rId45"/>
    <p:sldId id="437" r:id="rId46"/>
    <p:sldId id="438" r:id="rId47"/>
    <p:sldId id="439" r:id="rId48"/>
    <p:sldId id="441" r:id="rId49"/>
    <p:sldId id="442" r:id="rId50"/>
    <p:sldId id="444" r:id="rId51"/>
    <p:sldId id="448" r:id="rId52"/>
    <p:sldId id="699" r:id="rId53"/>
    <p:sldId id="682" r:id="rId54"/>
    <p:sldId id="683" r:id="rId55"/>
    <p:sldId id="453" r:id="rId56"/>
    <p:sldId id="456" r:id="rId57"/>
    <p:sldId id="737" r:id="rId58"/>
    <p:sldId id="738" r:id="rId59"/>
    <p:sldId id="739" r:id="rId60"/>
    <p:sldId id="740" r:id="rId61"/>
    <p:sldId id="466" r:id="rId62"/>
    <p:sldId id="467" r:id="rId63"/>
    <p:sldId id="468" r:id="rId64"/>
    <p:sldId id="469" r:id="rId65"/>
    <p:sldId id="470" r:id="rId66"/>
    <p:sldId id="471" r:id="rId67"/>
    <p:sldId id="730" r:id="rId68"/>
    <p:sldId id="701" r:id="rId69"/>
    <p:sldId id="478" r:id="rId70"/>
    <p:sldId id="703" r:id="rId71"/>
    <p:sldId id="702" r:id="rId72"/>
    <p:sldId id="483" r:id="rId73"/>
    <p:sldId id="484" r:id="rId74"/>
    <p:sldId id="485" r:id="rId75"/>
    <p:sldId id="486" r:id="rId76"/>
    <p:sldId id="489" r:id="rId77"/>
    <p:sldId id="490" r:id="rId78"/>
    <p:sldId id="492" r:id="rId79"/>
    <p:sldId id="493" r:id="rId80"/>
    <p:sldId id="494" r:id="rId81"/>
    <p:sldId id="495" r:id="rId82"/>
    <p:sldId id="496" r:id="rId83"/>
    <p:sldId id="497" r:id="rId84"/>
    <p:sldId id="498" r:id="rId85"/>
    <p:sldId id="500" r:id="rId86"/>
    <p:sldId id="501" r:id="rId87"/>
    <p:sldId id="685" r:id="rId88"/>
    <p:sldId id="502" r:id="rId89"/>
    <p:sldId id="689" r:id="rId90"/>
    <p:sldId id="690" r:id="rId91"/>
    <p:sldId id="504" r:id="rId92"/>
    <p:sldId id="507" r:id="rId93"/>
    <p:sldId id="508" r:id="rId94"/>
    <p:sldId id="509" r:id="rId95"/>
    <p:sldId id="510" r:id="rId96"/>
    <p:sldId id="512" r:id="rId97"/>
    <p:sldId id="513" r:id="rId98"/>
    <p:sldId id="514" r:id="rId99"/>
    <p:sldId id="515" r:id="rId100"/>
    <p:sldId id="516" r:id="rId101"/>
    <p:sldId id="704" r:id="rId102"/>
    <p:sldId id="705" r:id="rId103"/>
    <p:sldId id="706" r:id="rId104"/>
    <p:sldId id="707" r:id="rId105"/>
    <p:sldId id="523" r:id="rId106"/>
    <p:sldId id="708" r:id="rId107"/>
    <p:sldId id="525" r:id="rId108"/>
    <p:sldId id="526" r:id="rId109"/>
    <p:sldId id="527" r:id="rId110"/>
    <p:sldId id="528" r:id="rId111"/>
    <p:sldId id="529" r:id="rId112"/>
    <p:sldId id="530" r:id="rId113"/>
    <p:sldId id="531" r:id="rId114"/>
    <p:sldId id="710" r:id="rId115"/>
    <p:sldId id="600" r:id="rId116"/>
    <p:sldId id="602" r:id="rId117"/>
    <p:sldId id="603" r:id="rId118"/>
    <p:sldId id="604" r:id="rId119"/>
    <p:sldId id="606" r:id="rId120"/>
    <p:sldId id="608" r:id="rId121"/>
    <p:sldId id="609" r:id="rId122"/>
    <p:sldId id="610" r:id="rId123"/>
    <p:sldId id="711" r:id="rId124"/>
    <p:sldId id="612" r:id="rId125"/>
    <p:sldId id="712" r:id="rId126"/>
    <p:sldId id="713" r:id="rId127"/>
    <p:sldId id="616" r:id="rId128"/>
    <p:sldId id="693" r:id="rId129"/>
    <p:sldId id="694" r:id="rId130"/>
    <p:sldId id="695" r:id="rId131"/>
    <p:sldId id="696" r:id="rId132"/>
    <p:sldId id="714" r:id="rId133"/>
    <p:sldId id="624" r:id="rId134"/>
    <p:sldId id="715" r:id="rId135"/>
    <p:sldId id="627" r:id="rId136"/>
    <p:sldId id="628" r:id="rId137"/>
    <p:sldId id="629" r:id="rId138"/>
    <p:sldId id="731" r:id="rId139"/>
    <p:sldId id="732" r:id="rId140"/>
    <p:sldId id="733" r:id="rId141"/>
    <p:sldId id="630" r:id="rId142"/>
    <p:sldId id="716" r:id="rId143"/>
    <p:sldId id="633" r:id="rId144"/>
    <p:sldId id="717" r:id="rId145"/>
    <p:sldId id="718" r:id="rId146"/>
    <p:sldId id="719" r:id="rId147"/>
    <p:sldId id="641" r:id="rId148"/>
    <p:sldId id="643" r:id="rId149"/>
    <p:sldId id="644" r:id="rId150"/>
    <p:sldId id="645" r:id="rId151"/>
    <p:sldId id="646" r:id="rId152"/>
    <p:sldId id="647" r:id="rId153"/>
    <p:sldId id="650" r:id="rId154"/>
    <p:sldId id="651" r:id="rId155"/>
    <p:sldId id="652" r:id="rId156"/>
    <p:sldId id="653" r:id="rId157"/>
    <p:sldId id="654" r:id="rId158"/>
    <p:sldId id="655" r:id="rId159"/>
    <p:sldId id="657" r:id="rId160"/>
    <p:sldId id="659" r:id="rId161"/>
    <p:sldId id="741" r:id="rId162"/>
    <p:sldId id="660" r:id="rId163"/>
    <p:sldId id="661" r:id="rId164"/>
    <p:sldId id="662" r:id="rId165"/>
    <p:sldId id="720" r:id="rId166"/>
    <p:sldId id="664" r:id="rId167"/>
    <p:sldId id="665" r:id="rId168"/>
    <p:sldId id="666" r:id="rId169"/>
    <p:sldId id="667" r:id="rId170"/>
    <p:sldId id="668" r:id="rId171"/>
    <p:sldId id="670" r:id="rId172"/>
    <p:sldId id="671" r:id="rId173"/>
    <p:sldId id="672" r:id="rId174"/>
    <p:sldId id="673" r:id="rId175"/>
    <p:sldId id="674" r:id="rId176"/>
    <p:sldId id="675" r:id="rId177"/>
  </p:sldIdLst>
  <p:sldSz cx="9144000" cy="5143500" type="screen16x9"/>
  <p:notesSz cx="6858000" cy="9144000"/>
  <p:embeddedFontLst>
    <p:embeddedFont>
      <p:font typeface="Arial Rounded MT Bold" panose="020F0704030504030204" pitchFamily="34" charset="0"/>
      <p:regular r:id="rId179"/>
    </p:embeddedFont>
    <p:embeddedFont>
      <p:font typeface="Calibri" panose="020F0502020204030204" pitchFamily="34" charset="0"/>
      <p:regular r:id="rId180"/>
      <p:bold r:id="rId181"/>
      <p:italic r:id="rId182"/>
      <p:boldItalic r:id="rId183"/>
    </p:embeddedFont>
    <p:embeddedFont>
      <p:font typeface="CordiaUPC" panose="020B0304020202020204" pitchFamily="34" charset="-34"/>
      <p:regular r:id="rId184"/>
      <p:bold r:id="rId185"/>
      <p:italic r:id="rId186"/>
      <p:boldItalic r:id="rId187"/>
    </p:embeddedFont>
    <p:embeddedFont>
      <p:font typeface="Tahoma" panose="020B0604030504040204" pitchFamily="34" charset="0"/>
      <p:regular r:id="rId188"/>
      <p:bold r:id="rId189"/>
    </p:embeddedFont>
    <p:embeddedFont>
      <p:font typeface="微软雅黑" panose="020B0503020204020204" pitchFamily="34" charset="-122"/>
      <p:regular r:id="rId190"/>
      <p:bold r:id="rId19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1951" autoAdjust="0"/>
  </p:normalViewPr>
  <p:slideViewPr>
    <p:cSldViewPr snapToGrid="0">
      <p:cViewPr varScale="1">
        <p:scale>
          <a:sx n="53" d="100"/>
          <a:sy n="53" d="100"/>
        </p:scale>
        <p:origin x="44" y="744"/>
      </p:cViewPr>
      <p:guideLst>
        <p:guide orient="horz" pos="162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font" Target="fonts/font13.fntdata"/><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font" Target="fonts/font3.fntdata"/><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92" Type="http://schemas.openxmlformats.org/officeDocument/2006/relationships/presProps" Target="presProps.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font" Target="fonts/font4.fntdata"/><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93" Type="http://schemas.openxmlformats.org/officeDocument/2006/relationships/viewProps" Target="viewProps.xml"/><Relationship Id="rId13" Type="http://schemas.openxmlformats.org/officeDocument/2006/relationships/slide" Target="slides/slide8.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font" Target="fonts/font10.fntdata"/><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notesMaster" Target="notesMasters/notesMaster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font" Target="fonts/font6.fntdata"/><Relationship Id="rId189" Type="http://schemas.openxmlformats.org/officeDocument/2006/relationships/font" Target="fonts/font11.fntdata"/><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font" Target="fonts/font1.fntdata"/><Relationship Id="rId195" Type="http://schemas.openxmlformats.org/officeDocument/2006/relationships/tableStyles" Target="tableStyles.xml"/><Relationship Id="rId190" Type="http://schemas.openxmlformats.org/officeDocument/2006/relationships/font" Target="fonts/font12.fntdata"/><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font" Target="fonts/font7.fntdata"/><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font" Target="fonts/font2.fntdata"/><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font" Target="fonts/font8.fntdata"/><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font" Target="fonts/font9.fntdata"/><Relationship Id="rId1" Type="http://schemas.openxmlformats.org/officeDocument/2006/relationships/slideMaster" Target="slideMasters/slideMaster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slide" Target="slides/slide172.xml"/><Relationship Id="rId18" Type="http://schemas.openxmlformats.org/officeDocument/2006/relationships/slide" Target="slides/slide13.xml"/><Relationship Id="rId39" Type="http://schemas.openxmlformats.org/officeDocument/2006/relationships/slide" Target="slides/slide34.xml"/></Relationships>
</file>

<file path=ppt/diagrams/_rels/data5.xml.rels><?xml version="1.0" encoding="UTF-8" standalone="yes"?>
<Relationships xmlns="http://schemas.openxmlformats.org/package/2006/relationships"><Relationship Id="rId1" Type="http://schemas.openxmlformats.org/officeDocument/2006/relationships/image" Target="../media/image45.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45.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a:solidFill>
                <a:srgbClr val="000099"/>
              </a:solidFill>
              <a:latin typeface="微软雅黑" panose="020B0503020204020204" pitchFamily="34" charset="-122"/>
              <a:ea typeface="微软雅黑" panose="020B0503020204020204" pitchFamily="34" charset="-122"/>
            </a:rPr>
            <a:t>提供不可靠的交付服务</a:t>
          </a:r>
        </a:p>
      </dgm:t>
    </dgm:pt>
    <dgm:pt modelId="{26D7D0C8-7A9E-4BDC-A8E7-283557320225}" type="par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type="sib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尽最大努力的交付。</a:t>
          </a:r>
        </a:p>
      </dgm:t>
    </dgm:pt>
    <dgm:pt modelId="{2A16A0A4-8D09-4ECB-A864-FEDD60939668}" type="par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type="sib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对有差错帧是否需要重传则由高层来决定。</a:t>
          </a:r>
        </a:p>
      </dgm:t>
    </dgm:pt>
    <dgm:pt modelId="{C4A9E9E6-7CD3-45D2-A23D-DCD5CE71D674}" type="par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type="sib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a:solidFill>
                <a:srgbClr val="000099"/>
              </a:solidFill>
              <a:latin typeface="微软雅黑" panose="020B0503020204020204" pitchFamily="34" charset="-122"/>
              <a:ea typeface="微软雅黑" panose="020B0503020204020204" pitchFamily="34" charset="-122"/>
            </a:rPr>
            <a:t>同一时间只能允许一台计算机发送</a:t>
          </a:r>
        </a:p>
      </dgm:t>
    </dgm:pt>
    <dgm:pt modelId="{C2A1B27B-E137-4975-922B-C6D522DA155A}" type="parTrans" cxnId="{B869C928-3616-4986-A87F-F816AB638D6F}">
      <dgm:prSet/>
      <dgm:spPr/>
      <dgm:t>
        <a:bodyPr/>
        <a:lstStyle/>
        <a:p>
          <a:pPr algn="l"/>
          <a:endParaRPr lang="zh-CN" altLang="en-US"/>
        </a:p>
      </dgm:t>
    </dgm:pt>
    <dgm:pt modelId="{6766F69F-049F-4D92-BA7F-91106E33B26A}" type="sibTrans" cxnId="{B869C928-3616-4986-A87F-F816AB638D6F}">
      <dgm:prSet/>
      <dgm:spPr/>
      <dgm:t>
        <a:bodyPr/>
        <a:lstStyle/>
        <a:p>
          <a:pPr algn="l"/>
          <a:endParaRPr lang="zh-CN" altLang="en-US"/>
        </a:p>
      </dgm:t>
    </dgm:pt>
    <dgm:pt modelId="{D52BF3F9-9ABA-4241-AC77-8DC56655DE25}">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以太网采用最简单的随机接入。</a:t>
          </a:r>
        </a:p>
      </dgm:t>
    </dgm:pt>
    <dgm:pt modelId="{44393429-9FEA-41FC-9460-EE4061EC3C8F}" type="parTrans" cxnId="{1141F3DF-C711-4D48-9CE7-A488451BDA01}">
      <dgm:prSet/>
      <dgm:spPr/>
      <dgm:t>
        <a:bodyPr/>
        <a:lstStyle/>
        <a:p>
          <a:endParaRPr lang="zh-CN" altLang="en-US"/>
        </a:p>
      </dgm:t>
    </dgm:pt>
    <dgm:pt modelId="{F5368824-92C1-4D9E-AB74-3319C6317F2D}" type="sibTrans" cxnId="{1141F3DF-C711-4D48-9CE7-A488451BDA01}">
      <dgm:prSet/>
      <dgm:spPr/>
      <dgm:t>
        <a:bodyPr/>
        <a:lstStyle/>
        <a:p>
          <a:endParaRPr lang="zh-CN" altLang="en-US"/>
        </a:p>
      </dgm:t>
    </dgm:pt>
    <dgm:pt modelId="{47F9F22B-E4CE-49CC-8AD5-F7DDB9797057}">
      <dgm:prSet custT="1"/>
      <dgm:spPr/>
      <dgm:t>
        <a:bodyPr/>
        <a:lstStyle/>
        <a:p>
          <a:pPr algn="l"/>
          <a:r>
            <a:rPr lang="zh-CN" altLang="en-US" sz="1600" b="1" dirty="0">
              <a:latin typeface="微软雅黑" panose="020B0503020204020204" pitchFamily="34" charset="-122"/>
              <a:ea typeface="微软雅黑" panose="020B0503020204020204" pitchFamily="34" charset="-122"/>
            </a:rPr>
            <a:t>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协议减少冲突发生的概率。</a:t>
          </a:r>
        </a:p>
      </dgm:t>
    </dgm:pt>
    <dgm:pt modelId="{18B6DC75-4E1D-422C-BE2D-E83930CC0AF5}" type="parTrans" cxnId="{70F06C26-AD3B-4C0A-8AAF-108DC156DB05}">
      <dgm:prSet/>
      <dgm:spPr/>
      <dgm:t>
        <a:bodyPr/>
        <a:lstStyle/>
        <a:p>
          <a:endParaRPr lang="zh-CN" altLang="en-US"/>
        </a:p>
      </dgm:t>
    </dgm:pt>
    <dgm:pt modelId="{EDB25EB7-5941-4B33-9159-A506803AC255}" type="sibTrans" cxnId="{70F06C26-AD3B-4C0A-8AAF-108DC156DB05}">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pt>
    <dgm:pt modelId="{F75CC956-7E04-492A-912D-FC34FFB91C97}" type="pres">
      <dgm:prSet presAssocID="{C3415912-6BFA-43BA-B0BE-472A84C43443}" presName="textNode" presStyleLbl="bgShp" presStyleIdx="0" presStyleCnt="2"/>
      <dgm:spPr/>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pt>
    <dgm:pt modelId="{4998B580-DF37-45D3-BBDA-B2B85FE9A112}" type="pres">
      <dgm:prSet presAssocID="{EA7E0DEF-8E31-46A1-8BBF-59B1595A8275}" presName="textNode" presStyleLbl="bgShp" presStyleIdx="1" presStyleCnt="2"/>
      <dgm:spPr/>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pt>
  </dgm:ptLst>
  <dgm:cxnLst>
    <dgm:cxn modelId="{FB6FD507-77CC-4ED2-84F7-461EA49771E2}" type="presOf" srcId="{C3415912-6BFA-43BA-B0BE-472A84C43443}" destId="{F75CC956-7E04-492A-912D-FC34FFB91C97}" srcOrd="1"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0F06C26-AD3B-4C0A-8AAF-108DC156DB05}" srcId="{EA7E0DEF-8E31-46A1-8BBF-59B1595A8275}" destId="{47F9F22B-E4CE-49CC-8AD5-F7DDB9797057}" srcOrd="1" destOrd="0" parTransId="{18B6DC75-4E1D-422C-BE2D-E83930CC0AF5}" sibTransId="{EDB25EB7-5941-4B33-9159-A506803AC255}"/>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9054E268-1B08-40B7-AEE4-DB6D9104DD40}" srcId="{C3415912-6BFA-43BA-B0BE-472A84C43443}" destId="{3C67F560-D67B-48BB-827D-06E36A44522A}" srcOrd="0" destOrd="0" parTransId="{2A16A0A4-8D09-4ECB-A864-FEDD60939668}" sibTransId="{B2FCA8E6-EB9F-4F72-8BA3-6056C684A9E4}"/>
    <dgm:cxn modelId="{6C7C8955-AEC1-4FCE-B432-0E3F1C0E16A2}" type="presOf" srcId="{47F9F22B-E4CE-49CC-8AD5-F7DDB9797057}" destId="{33ECD6FF-F077-4874-B06E-403BF190822C}" srcOrd="0" destOrd="0" presId="urn:microsoft.com/office/officeart/2005/8/layout/lProcess2"/>
    <dgm:cxn modelId="{210D98AC-0117-4B9C-8872-01F2E95AD1F0}" type="presOf" srcId="{3C67F560-D67B-48BB-827D-06E36A44522A}" destId="{D183681B-6788-4510-8244-33ABDB9FA7A6}" srcOrd="0" destOrd="0" presId="urn:microsoft.com/office/officeart/2005/8/layout/lProcess2"/>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222EBBC2-39C2-485E-8654-609B1A8BA243}" type="presOf" srcId="{C3415912-6BFA-43BA-B0BE-472A84C43443}" destId="{5CCE0585-D949-4566-BF76-D02D180BBC12}" srcOrd="0" destOrd="0" presId="urn:microsoft.com/office/officeart/2005/8/layout/lProcess2"/>
    <dgm:cxn modelId="{4938A2C8-8F26-44C3-B657-B10E764D9DD5}" type="presOf" srcId="{EA7E0DEF-8E31-46A1-8BBF-59B1595A8275}" destId="{7585489D-9D2F-4D31-9D4C-5AB50C9A29FA}" srcOrd="0" destOrd="0" presId="urn:microsoft.com/office/officeart/2005/8/layout/lProcess2"/>
    <dgm:cxn modelId="{4885A6CA-12A8-4D9D-BDAF-7F48A159AD45}" type="presOf" srcId="{D52BF3F9-9ABA-4241-AC77-8DC56655DE25}" destId="{2308D4B3-8A94-4F01-A1CD-6D3FE0E6B3D3}"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9" csCatId="colorful" phldr="1"/>
      <dgm:spPr/>
      <dgm:t>
        <a:bodyPr/>
        <a:lstStyle/>
        <a:p>
          <a:endParaRPr lang="zh-CN" altLang="en-US"/>
        </a:p>
      </dgm:t>
    </dgm:pt>
    <dgm:pt modelId="{814DDA82-02C9-4ADF-8722-1E1CBBD0D5CE}">
      <dgm:prSet phldrT="[文本]" custT="1"/>
      <dgm:spPr/>
      <dgm:t>
        <a:bodyPr/>
        <a:lstStyle/>
        <a:p>
          <a:r>
            <a:rPr lang="zh-CN" altLang="zh-CN" sz="1800" b="1" dirty="0">
              <a:latin typeface="微软雅黑" panose="020B0503020204020204" pitchFamily="34" charset="-122"/>
              <a:ea typeface="微软雅黑" panose="020B0503020204020204" pitchFamily="34" charset="-122"/>
            </a:rPr>
            <a:t>单播 </a:t>
          </a:r>
          <a:r>
            <a:rPr lang="en-US" altLang="zh-CN" sz="1800" b="1" dirty="0">
              <a:latin typeface="微软雅黑" panose="020B0503020204020204" pitchFamily="34" charset="-122"/>
              <a:ea typeface="微软雅黑" panose="020B0503020204020204" pitchFamily="34" charset="-122"/>
            </a:rPr>
            <a:t>(unicast) </a:t>
          </a:r>
          <a:r>
            <a:rPr lang="zh-CN" altLang="zh-CN" sz="1800" b="1" dirty="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a:latin typeface="微软雅黑" panose="020B0503020204020204" pitchFamily="34" charset="-122"/>
              <a:ea typeface="微软雅黑" panose="020B0503020204020204" pitchFamily="34" charset="-122"/>
            </a:rPr>
            <a:t>“发往本站的帧”包括以下 </a:t>
          </a:r>
          <a:r>
            <a:rPr lang="en-US" altLang="zh-CN" sz="1800" b="1" dirty="0">
              <a:latin typeface="微软雅黑" panose="020B0503020204020204" pitchFamily="34" charset="-122"/>
              <a:ea typeface="微软雅黑" panose="020B0503020204020204" pitchFamily="34" charset="-122"/>
            </a:rPr>
            <a:t>3 </a:t>
          </a:r>
          <a:r>
            <a:rPr lang="zh-CN" altLang="en-US" sz="1800" b="1" dirty="0">
              <a:latin typeface="微软雅黑" panose="020B0503020204020204" pitchFamily="34" charset="-122"/>
              <a:ea typeface="微软雅黑" panose="020B0503020204020204" pitchFamily="34" charset="-122"/>
            </a:rPr>
            <a:t>种帧： </a:t>
          </a: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a:latin typeface="微软雅黑" panose="020B0503020204020204" pitchFamily="34" charset="-122"/>
              <a:ea typeface="微软雅黑" panose="020B0503020204020204" pitchFamily="34" charset="-122"/>
            </a:rPr>
            <a:t>广播 </a:t>
          </a:r>
          <a:r>
            <a:rPr lang="en-US" altLang="zh-CN" sz="1800" b="1" dirty="0">
              <a:latin typeface="微软雅黑" panose="020B0503020204020204" pitchFamily="34" charset="-122"/>
              <a:ea typeface="微软雅黑" panose="020B0503020204020204" pitchFamily="34" charset="-122"/>
            </a:rPr>
            <a:t>(broadcast) </a:t>
          </a:r>
          <a:r>
            <a:rPr lang="zh-CN" altLang="zh-CN" sz="1800" b="1" dirty="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a:latin typeface="微软雅黑" panose="020B0503020204020204" pitchFamily="34" charset="-122"/>
              <a:ea typeface="微软雅黑" panose="020B0503020204020204" pitchFamily="34" charset="-122"/>
            </a:rPr>
            <a:t>多播 </a:t>
          </a:r>
          <a:r>
            <a:rPr lang="en-US" altLang="zh-CN" sz="1800" b="1" dirty="0">
              <a:latin typeface="微软雅黑" panose="020B0503020204020204" pitchFamily="34" charset="-122"/>
              <a:ea typeface="微软雅黑" panose="020B0503020204020204" pitchFamily="34" charset="-122"/>
            </a:rPr>
            <a:t>(multicast) </a:t>
          </a:r>
          <a:r>
            <a:rPr lang="zh-CN" altLang="zh-CN" sz="1800" b="1" dirty="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pt>
    <dgm:pt modelId="{FCBF3E09-C6D2-4B4D-8FF3-4B7A8731524F}" type="pres">
      <dgm:prSet presAssocID="{E81E2DF3-F714-4132-99E0-7B247481705A}" presName="parentText" presStyleLbl="node1" presStyleIdx="0" presStyleCnt="1">
        <dgm:presLayoutVars>
          <dgm:chMax val="0"/>
          <dgm:bulletEnabled val="1"/>
        </dgm:presLayoutVars>
      </dgm:prSet>
      <dgm:spPr/>
    </dgm:pt>
    <dgm:pt modelId="{1F13495D-0B08-4550-9742-9E4B2CBA3D51}" type="pres">
      <dgm:prSet presAssocID="{E81E2DF3-F714-4132-99E0-7B247481705A}" presName="childText" presStyleLbl="revTx" presStyleIdx="0" presStyleCnt="1">
        <dgm:presLayoutVars>
          <dgm:bulletEnabled val="1"/>
        </dgm:presLayoutVars>
      </dgm:prSet>
      <dgm:spPr/>
    </dgm:pt>
  </dgm:ptLst>
  <dgm:cxnLst>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4FC8115D-4049-4305-9653-B961D649BC02}" type="presOf" srcId="{E81E2DF3-F714-4132-99E0-7B247481705A}" destId="{FCBF3E09-C6D2-4B4D-8FF3-4B7A8731524F}" srcOrd="0" destOrd="0" presId="urn:microsoft.com/office/officeart/2005/8/layout/vList2"/>
    <dgm:cxn modelId="{ECF7CD60-75D6-4E7B-A722-F894DE16D276}" type="presOf" srcId="{7005B1A2-4915-4249-B479-F76E326A33A1}" destId="{1F13495D-0B08-4550-9742-9E4B2CBA3D51}" srcOrd="0" destOrd="3" presId="urn:microsoft.com/office/officeart/2005/8/layout/vList2"/>
    <dgm:cxn modelId="{3D06C642-BE45-46D0-A4D5-343FDA0F1C04}" srcId="{E81E2DF3-F714-4132-99E0-7B247481705A}" destId="{386FF01E-390A-44A6-A66D-EE71BD678925}" srcOrd="2" destOrd="0" parTransId="{91B801CD-97E8-439B-AA5E-04C754F0DB58}" sibTransId="{8A64F0E4-6D3F-4682-8767-B036188D4E64}"/>
    <dgm:cxn modelId="{B248C787-04BA-493A-9E5F-5675DBD70FFE}" type="presOf" srcId="{ABF2317D-AD3C-4AD9-AE85-DBE5729F1846}" destId="{1F13495D-0B08-4550-9742-9E4B2CBA3D51}" srcOrd="0" destOrd="1" presId="urn:microsoft.com/office/officeart/2005/8/layout/vList2"/>
    <dgm:cxn modelId="{81779289-DA97-46ED-A707-02EC85C7D4CF}" type="presOf" srcId="{386FF01E-390A-44A6-A66D-EE71BD678925}" destId="{1F13495D-0B08-4550-9742-9E4B2CBA3D51}" srcOrd="0" destOrd="2"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22A407D0-AE68-432F-86AA-AE9841E075D6}" srcId="{60E09E93-5AB1-4261-AEAE-CB593B269BDB}" destId="{E81E2DF3-F714-4132-99E0-7B247481705A}" srcOrd="0" destOrd="0" parTransId="{92C60B28-42D6-4C66-936B-EE0A71B910CF}" sibTransId="{655199EF-37C3-4D4B-951C-30B68E8B9B33}"/>
    <dgm:cxn modelId="{E6D0FBD8-DDF4-4266-9A45-2EC5E574CAB6}" srcId="{E81E2DF3-F714-4132-99E0-7B247481705A}" destId="{ABF2317D-AD3C-4AD9-AE85-DBE5729F1846}" srcOrd="1" destOrd="0" parTransId="{F7BAAF36-FE67-4405-9685-739F3659DB5F}" sibTransId="{1EC0D9CC-79C7-4C3D-A786-B40C14115161}"/>
    <dgm:cxn modelId="{5CD593E9-1844-4D8A-BA5C-5AAE0AE8B0A4}" srcId="{E81E2DF3-F714-4132-99E0-7B247481705A}" destId="{814DDA82-02C9-4ADF-8722-1E1CBBD0D5CE}" srcOrd="0" destOrd="0" parTransId="{5431ADCE-8D4B-49DA-B071-51C35FDB9551}" sibTransId="{24F1CDB1-D5B6-4328-B5C2-8A9757ED04D5}"/>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网桥</a:t>
          </a:r>
        </a:p>
      </dgm:t>
    </dgm:pt>
    <dgm:pt modelId="{88BDFA9A-37DB-4F5E-803F-36858AF92B53}" type="par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type="sib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工作在数据链路层。</a:t>
          </a:r>
        </a:p>
      </dgm:t>
    </dgm:pt>
    <dgm:pt modelId="{9FF74A6E-8CAC-4097-BF5F-980512A618B4}" type="par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type="sib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a:solidFill>
                <a:srgbClr val="000099"/>
              </a:solidFill>
              <a:latin typeface="微软雅黑" panose="020B0503020204020204" pitchFamily="34" charset="-122"/>
              <a:ea typeface="微软雅黑" panose="020B0503020204020204" pitchFamily="34" charset="-122"/>
            </a:rPr>
            <a:t>交换机</a:t>
          </a:r>
        </a:p>
      </dgm:t>
    </dgm:pt>
    <dgm:pt modelId="{6BC136E0-9821-4AF8-88BF-F27F534C7EEF}" type="par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type="sib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工作在数据链路层。</a:t>
          </a:r>
        </a:p>
      </dgm:t>
    </dgm:pt>
    <dgm:pt modelId="{3CDDBB60-C89F-4A41-A453-3CA57823F549}" type="par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type="sib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根据 </a:t>
          </a:r>
          <a:r>
            <a:rPr lang="en-US" altLang="en-US"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帧的目的地址对收到的帧进行转发和过滤。或者转发，或者丢弃。</a:t>
          </a:r>
        </a:p>
      </dgm:t>
    </dgm:pt>
    <dgm:pt modelId="{D7B48A78-DEB0-4EDB-90B4-146D17F1650B}" type="parTrans" cxnId="{0059E5B1-A948-4057-BDA0-098347C66CE4}">
      <dgm:prSet/>
      <dgm:spPr/>
      <dgm:t>
        <a:bodyPr/>
        <a:lstStyle/>
        <a:p>
          <a:endParaRPr lang="zh-CN" altLang="en-US"/>
        </a:p>
      </dgm:t>
    </dgm:pt>
    <dgm:pt modelId="{A6B9A87C-0357-4A4A-95E8-7C8F56560CD6}" type="sibTrans" cxnId="{0059E5B1-A948-4057-BDA0-098347C66CE4}">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可明显地提高以太网的性能。</a:t>
          </a:r>
        </a:p>
      </dgm:t>
    </dgm:pt>
    <dgm:pt modelId="{26E9EE1F-97A9-47B9-8B5D-92A6BE25297A}" type="parTrans" cxnId="{145DE3B4-3E47-4A3B-8525-0AE54736F53F}">
      <dgm:prSet/>
      <dgm:spPr/>
      <dgm:t>
        <a:bodyPr/>
        <a:lstStyle/>
        <a:p>
          <a:endParaRPr lang="zh-CN" altLang="en-US"/>
        </a:p>
      </dgm:t>
    </dgm:pt>
    <dgm:pt modelId="{687FEC73-C92A-4C08-AF12-D730BE1878A2}" type="sibTrans" cxnId="{145DE3B4-3E47-4A3B-8525-0AE54736F53F}">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多端口的网桥。</a:t>
          </a:r>
        </a:p>
      </dgm:t>
    </dgm:pt>
    <dgm:pt modelId="{4EF3C34F-B5CA-4734-9D3C-574CB54A5FC8}" type="parTrans" cxnId="{E46C9F91-678A-4C9D-B0BF-C806F52D9990}">
      <dgm:prSet/>
      <dgm:spPr/>
      <dgm:t>
        <a:bodyPr/>
        <a:lstStyle/>
        <a:p>
          <a:endParaRPr lang="zh-CN" altLang="en-US"/>
        </a:p>
      </dgm:t>
    </dgm:pt>
    <dgm:pt modelId="{459714D1-69EB-492E-9AF1-96D91B7CAC59}" type="sibTrans" cxnId="{E46C9F91-678A-4C9D-B0BF-C806F52D9990}">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pt>
  </dgm:ptLst>
  <dgm:cxnLst>
    <dgm:cxn modelId="{F83CFA0F-D71B-4951-87AB-35C9A3566FC9}" type="presOf" srcId="{10A4438E-047E-4453-A74F-8BBAE67749BE}" destId="{CD1D3161-44F0-46C8-9775-F9F619010D1C}" srcOrd="0" destOrd="0"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9F9E1816-7136-4EAD-AC7B-9FC12B651495}" srcId="{A26E1E43-DC77-4DF5-97A7-BE8297102B40}" destId="{6FBF0F2B-6D0C-470E-9DD6-ED4327E19036}" srcOrd="0" destOrd="0" parTransId="{88BDFA9A-37DB-4F5E-803F-36858AF92B53}" sibTransId="{076E0799-1C77-48E7-9F8F-2029D02A2294}"/>
    <dgm:cxn modelId="{EAFBFE3B-4024-474C-A029-9E0DB22BD2F4}" type="presOf" srcId="{508E7C3E-5AAC-4C93-8613-7B550324E44B}" destId="{49D409B5-470A-4824-A486-F28F43FEC9BC}" srcOrd="0" destOrd="0"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37FA9762-D989-4850-9B32-CCE71EA5FE64}" type="presOf" srcId="{0EA28F79-6C66-41FE-8EEA-7BA2A33C4C1F}" destId="{E226D937-2558-4357-B724-B830C97D69FA}" srcOrd="0" destOrd="0" presId="urn:microsoft.com/office/officeart/2005/8/layout/vList5"/>
    <dgm:cxn modelId="{DF1FA171-AFF5-4AAA-9D90-F26069DEEC5D}" type="presOf" srcId="{6FBF0F2B-6D0C-470E-9DD6-ED4327E19036}" destId="{B903DF94-6FEE-4401-9797-6C1F42B1C9CC}" srcOrd="0" destOrd="0" presId="urn:microsoft.com/office/officeart/2005/8/layout/vList5"/>
    <dgm:cxn modelId="{328E1074-5789-4D41-8FEE-CDC1DF8C4C74}" type="presOf" srcId="{A26E1E43-DC77-4DF5-97A7-BE8297102B40}" destId="{52B1A874-96A1-4E35-B958-0A7974A8C513}"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AFAF0979-7DDA-44A4-989A-A1CC45DA5A15}" type="presOf" srcId="{B6984FD9-D334-4A52-823F-25C182ED128B}" destId="{49D409B5-470A-4824-A486-F28F43FEC9BC}" srcOrd="0" destOrd="1" presId="urn:microsoft.com/office/officeart/2005/8/layout/vList5"/>
    <dgm:cxn modelId="{E46C9F91-678A-4C9D-B0BF-C806F52D9990}" srcId="{0EA28F79-6C66-41FE-8EEA-7BA2A33C4C1F}" destId="{B6984FD9-D334-4A52-823F-25C182ED128B}" srcOrd="1" destOrd="0" parTransId="{4EF3C34F-B5CA-4734-9D3C-574CB54A5FC8}" sibTransId="{459714D1-69EB-492E-9AF1-96D91B7CAC59}"/>
    <dgm:cxn modelId="{F7D5F396-DB31-41D8-8AA3-D46BE1E69D9A}" type="presOf" srcId="{CCF474DB-4B52-4B17-8863-D5594EEB30F4}" destId="{49D409B5-470A-4824-A486-F28F43FEC9BC}" srcOrd="0" destOrd="2"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145DE3B4-3E47-4A3B-8525-0AE54736F53F}" srcId="{0EA28F79-6C66-41FE-8EEA-7BA2A33C4C1F}" destId="{CCF474DB-4B52-4B17-8863-D5594EEB30F4}" srcOrd="2" destOrd="0" parTransId="{26E9EE1F-97A9-47B9-8B5D-92A6BE25297A}" sibTransId="{687FEC73-C92A-4C08-AF12-D730BE1878A2}"/>
    <dgm:cxn modelId="{60FFE8D7-693C-4210-A06C-B45306C8DC48}" srcId="{0EA28F79-6C66-41FE-8EEA-7BA2A33C4C1F}" destId="{508E7C3E-5AAC-4C93-8613-7B550324E44B}" srcOrd="0" destOrd="0" parTransId="{3CDDBB60-C89F-4A41-A453-3CA57823F549}" sibTransId="{AD349BA6-01D1-498C-9A8E-6D50ABB32740}"/>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早期</a:t>
          </a: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a:latin typeface="微软雅黑" panose="020B0503020204020204" pitchFamily="34" charset="-122"/>
              <a:ea typeface="微软雅黑" panose="020B0503020204020204" pitchFamily="34" charset="-122"/>
            </a:rPr>
            <a:t>采用无源的总线结构。</a:t>
          </a: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协议，以半双工方式工作。</a:t>
          </a: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a:solidFill>
                <a:schemeClr val="tx1"/>
              </a:solidFill>
              <a:latin typeface="微软雅黑" panose="020B0503020204020204" pitchFamily="34" charset="-122"/>
              <a:ea typeface="微软雅黑" panose="020B0503020204020204" pitchFamily="34" charset="-122"/>
            </a:rPr>
            <a:t>现在</a:t>
          </a: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a:latin typeface="微软雅黑" panose="020B0503020204020204" pitchFamily="34" charset="-122"/>
              <a:ea typeface="微软雅黑" panose="020B0503020204020204" pitchFamily="34" charset="-122"/>
            </a:rPr>
            <a:t>以太网交换机为中心的星形结构</a:t>
          </a: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不使用共享总线，没有碰撞问题，不使用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协议，以</a:t>
          </a:r>
          <a:r>
            <a:rPr lang="zh-CN" altLang="en-US" sz="1600" b="1" dirty="0">
              <a:highlight>
                <a:srgbClr val="FFFF00"/>
              </a:highlight>
              <a:latin typeface="微软雅黑" panose="020B0503020204020204" pitchFamily="34" charset="-122"/>
              <a:ea typeface="微软雅黑" panose="020B0503020204020204" pitchFamily="34" charset="-122"/>
            </a:rPr>
            <a:t>全双工</a:t>
          </a:r>
          <a:r>
            <a:rPr lang="zh-CN" altLang="en-US" sz="1600" b="1" dirty="0">
              <a:latin typeface="微软雅黑" panose="020B0503020204020204" pitchFamily="34" charset="-122"/>
              <a:ea typeface="微软雅黑" panose="020B0503020204020204" pitchFamily="34" charset="-122"/>
            </a:rPr>
            <a:t>方式工作。但仍然采用以太网的帧结构。</a:t>
          </a: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pt>
    <dgm:pt modelId="{0425CC3C-0CCB-4691-A203-BE5A451AB0E3}" type="pres">
      <dgm:prSet presAssocID="{40C0455D-1064-49E4-9A00-983B5767CA01}" presName="rootConnector" presStyleLbl="node1" presStyleIdx="0" presStyleCnt="2"/>
      <dgm:spPr/>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pt>
    <dgm:pt modelId="{CA079974-B685-4555-B2E2-4F39DD6E80BF}" type="pres">
      <dgm:prSet presAssocID="{0B141FF8-619E-43C3-861C-D65B2AF7407B}" presName="Name13" presStyleLbl="parChTrans1D2" presStyleIdx="1" presStyleCnt="4"/>
      <dgm:spPr/>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pt>
    <dgm:pt modelId="{B04C9F55-A052-4CA7-9658-B5BC6AF0C82A}" type="pres">
      <dgm:prSet presAssocID="{E3F0BA53-C6FA-410C-BBC4-1AC1D02879E4}" presName="rootConnector" presStyleLbl="node1" presStyleIdx="1" presStyleCnt="2"/>
      <dgm:spPr/>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pt>
    <dgm:pt modelId="{150860FB-44A7-4B9F-8034-51864D54BB4B}" type="pres">
      <dgm:prSet presAssocID="{B61E462D-432B-487E-9ED1-CA5C6F17EB66}" presName="Name13" presStyleLbl="parChTrans1D2" presStyleIdx="3" presStyleCnt="4"/>
      <dgm:spPr/>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pt>
  </dgm:ptLst>
  <dgm:cxnLst>
    <dgm:cxn modelId="{F64C3117-CF70-4429-91CD-12C70AB9B0B7}" srcId="{9CC27A94-954A-4481-B3F6-B83EA60541B3}" destId="{40C0455D-1064-49E4-9A00-983B5767CA01}" srcOrd="0" destOrd="0" parTransId="{9270F241-DEC4-45A1-8F48-2E8EE913E24D}" sibTransId="{5ED0F908-9F7D-4CFB-AD0A-9312A1B5543B}"/>
    <dgm:cxn modelId="{0D0BDD20-879A-45D5-B4CC-475FDF5F25B8}" type="presOf" srcId="{1455E256-19AB-4BF8-88B2-38A6D002FD26}" destId="{919FD86C-7BEC-4278-B7AD-1913682A2F37}" srcOrd="0" destOrd="0" presId="urn:microsoft.com/office/officeart/2005/8/layout/hierarchy3"/>
    <dgm:cxn modelId="{D927FB32-BCD1-45FA-9F2B-B864F8424D5D}" type="presOf" srcId="{C281F5AC-ACE7-413D-A360-E152D1ADBBA0}" destId="{36FCCA39-B41D-47A5-A52E-DF17978138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E8377A6C-21AA-4B9A-8261-180113802782}" type="presOf" srcId="{B61E462D-432B-487E-9ED1-CA5C6F17EB66}" destId="{150860FB-44A7-4B9F-8034-51864D54BB4B}"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9CEB597B-C1CF-4FB4-B400-790E7F7523D9}" type="presOf" srcId="{52F70EC7-A9E3-4B72-B63F-A840A6D294D4}" destId="{36229D57-F712-4EBC-9B8C-05B74EB642B6}"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D336C69A-EC58-44DF-8D23-41F18260B332}" type="presOf" srcId="{A9645F84-0C8B-412D-9939-024B1CD43472}" destId="{C3CC8B47-F884-4F30-BCE7-1832CF640A69}"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3CB193C7-BCD2-4D40-82BD-E760890270DF}" type="presOf" srcId="{47DCDF8E-1547-4F7A-8491-8BC7A9CC6377}" destId="{ECA36131-525A-42DC-A052-C434DEDDC7FB}" srcOrd="0" destOrd="0" presId="urn:microsoft.com/office/officeart/2005/8/layout/hierarchy3"/>
    <dgm:cxn modelId="{18781BDE-274E-4806-B567-665833A09241}" srcId="{E3F0BA53-C6FA-410C-BBC4-1AC1D02879E4}" destId="{47DCDF8E-1547-4F7A-8491-8BC7A9CC6377}" srcOrd="1" destOrd="0" parTransId="{B61E462D-432B-487E-9ED1-CA5C6F17EB66}" sibTransId="{BB18B872-5B8D-4E4C-B0F1-DD7FBA2067F0}"/>
    <dgm:cxn modelId="{96F688E7-5334-454E-9EB5-36B21C3CAFD5}" srcId="{40C0455D-1064-49E4-9A00-983B5767CA01}" destId="{6DCB5387-8A23-4403-AA53-ED0AAC4F56E3}" srcOrd="0" destOrd="0" parTransId="{1455E256-19AB-4BF8-88B2-38A6D002FD26}" sibTransId="{D2DB5380-26FF-4C9B-BC9B-69ED9090CD8A}"/>
    <dgm:cxn modelId="{CD8AEAFE-4DC4-4BAA-AF5A-A365173EF378}" srcId="{40C0455D-1064-49E4-9A00-983B5767CA01}" destId="{C281F5AC-ACE7-413D-A360-E152D1ADBBA0}" srcOrd="1" destOrd="0" parTransId="{0B141FF8-619E-43C3-861C-D65B2AF7407B}" sibTransId="{E53734F9-9C96-4E12-AFBA-E5113155A612}"/>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a:solidFill>
                <a:schemeClr val="tx1"/>
              </a:solidFill>
              <a:latin typeface="微软雅黑" panose="020B0503020204020204" pitchFamily="34" charset="-122"/>
              <a:ea typeface="微软雅黑" panose="020B0503020204020204" pitchFamily="34" charset="-122"/>
            </a:rPr>
            <a:t>以太网存在的主要问题</a:t>
          </a: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广播风暴</a:t>
          </a: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管理困难 等 </a:t>
          </a: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安全问题</a:t>
          </a: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pt>
  </dgm:ptLst>
  <dgm:cxnLst>
    <dgm:cxn modelId="{9573A513-6738-42F3-B049-9E40CEAC3F7E}" type="presOf" srcId="{5DE122D9-0EFD-4A0E-AD9B-558EA3DB6689}" destId="{FF45535F-D8E0-422C-ADEA-B4B65A834513}"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182E9B62-5127-419F-AD80-04071B938B1F}" type="presOf" srcId="{696ED680-18EC-43E7-B724-4EC3EAF692AF}" destId="{A0E0D025-DCA6-425F-8E0B-8EA5BF59390A}"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7F6C3970-45D9-4CCB-907A-61BFACA2604D}" type="presOf" srcId="{01B1CED8-968B-46B9-9CA3-29F4A640EC64}" destId="{00C2F456-D28D-4B2C-B6C1-C950F98B60F5}"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B846E990-322F-4243-B232-6CCAEFD9D40A}" type="presOf" srcId="{9C4D550C-952F-41F3-8AFD-1A5114351F84}" destId="{1DB1E9D0-3339-4A9D-B405-729BDEBEF42B}" srcOrd="0" destOrd="0" presId="urn:microsoft.com/office/officeart/2008/layout/PictureAccentList"/>
    <dgm:cxn modelId="{39FB5AF3-32C2-49BF-9A75-D17EAA83D1FF}" type="presOf" srcId="{70DF90B9-BB31-4832-9E88-471FA32447B7}" destId="{CC7DA71B-6517-4DAC-B756-9D99ECEF317E}" srcOrd="0" destOrd="0" presId="urn:microsoft.com/office/officeart/2008/layout/PictureAccentList"/>
    <dgm:cxn modelId="{0A5C9FFC-3EDC-4CB3-A3F0-6752C4FDDF42}" srcId="{9C4D550C-952F-41F3-8AFD-1A5114351F84}" destId="{70DF90B9-BB31-4832-9E88-471FA32447B7}" srcOrd="1" destOrd="0" parTransId="{10F25385-DE1A-44C7-878E-6797F5421568}" sibTransId="{D33064F6-ACB6-4772-9009-6D745DAF31EF}"/>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000099"/>
              </a:solidFill>
              <a:latin typeface="微软雅黑" panose="020B0503020204020204" pitchFamily="34" charset="-122"/>
              <a:ea typeface="微软雅黑" panose="020B0503020204020204" pitchFamily="34" charset="-122"/>
            </a:rPr>
            <a:t>提供不可靠的交付服务</a:t>
          </a: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尽最大努力的交付。</a:t>
          </a: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对有差错帧是否需要重传则由高层来决定。</a:t>
          </a: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000099"/>
              </a:solidFill>
              <a:latin typeface="微软雅黑" panose="020B0503020204020204" pitchFamily="34" charset="-122"/>
              <a:ea typeface="微软雅黑" panose="020B0503020204020204" pitchFamily="34" charset="-122"/>
            </a:rPr>
            <a:t>同一时间只能允许一台计算机发送</a:t>
          </a: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以太网采用最简单的随机接入。</a:t>
          </a: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使用 </a:t>
          </a:r>
          <a:r>
            <a:rPr lang="en-US" altLang="en-US" sz="1600" b="1" kern="1200" dirty="0">
              <a:latin typeface="微软雅黑" panose="020B0503020204020204" pitchFamily="34" charset="-122"/>
              <a:ea typeface="微软雅黑" panose="020B0503020204020204" pitchFamily="34" charset="-122"/>
            </a:rPr>
            <a:t>CSMA/CD </a:t>
          </a:r>
          <a:r>
            <a:rPr lang="zh-CN" altLang="en-US" sz="1600" b="1" kern="1200" dirty="0">
              <a:latin typeface="微软雅黑" panose="020B0503020204020204" pitchFamily="34" charset="-122"/>
              <a:ea typeface="微软雅黑" panose="020B0503020204020204" pitchFamily="34" charset="-122"/>
            </a:rPr>
            <a:t>协议减少冲突发生的概率。</a:t>
          </a: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989"/>
          <a:ext cx="4849092" cy="454758"/>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“发往本站的帧”包括以下 </a:t>
          </a:r>
          <a:r>
            <a:rPr lang="en-US" altLang="zh-CN" sz="1800" b="1" kern="1200" dirty="0">
              <a:latin typeface="微软雅黑" panose="020B0503020204020204" pitchFamily="34" charset="-122"/>
              <a:ea typeface="微软雅黑" panose="020B0503020204020204" pitchFamily="34" charset="-122"/>
            </a:rPr>
            <a:t>3 </a:t>
          </a:r>
          <a:r>
            <a:rPr lang="zh-CN" altLang="en-US" sz="1800" b="1" kern="1200" dirty="0">
              <a:latin typeface="微软雅黑" panose="020B0503020204020204" pitchFamily="34" charset="-122"/>
              <a:ea typeface="微软雅黑" panose="020B0503020204020204" pitchFamily="34" charset="-122"/>
            </a:rPr>
            <a:t>种帧： </a:t>
          </a:r>
        </a:p>
      </dsp:txBody>
      <dsp:txXfrm>
        <a:off x="22199" y="23188"/>
        <a:ext cx="4804694" cy="410360"/>
      </dsp:txXfrm>
    </dsp:sp>
    <dsp:sp modelId="{1F13495D-0B08-4550-9742-9E4B2CBA3D51}">
      <dsp:nvSpPr>
        <dsp:cNvPr id="0" name=""/>
        <dsp:cNvSpPr/>
      </dsp:nvSpPr>
      <dsp:spPr>
        <a:xfrm>
          <a:off x="0" y="455748"/>
          <a:ext cx="4849092" cy="1408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a:latin typeface="微软雅黑" panose="020B0503020204020204" pitchFamily="34" charset="-122"/>
              <a:ea typeface="微软雅黑" panose="020B0503020204020204" pitchFamily="34" charset="-122"/>
            </a:rPr>
            <a:t>单播 </a:t>
          </a:r>
          <a:r>
            <a:rPr lang="en-US" altLang="zh-CN" sz="1800" b="1" kern="1200" dirty="0">
              <a:latin typeface="微软雅黑" panose="020B0503020204020204" pitchFamily="34" charset="-122"/>
              <a:ea typeface="微软雅黑" panose="020B0503020204020204" pitchFamily="34" charset="-122"/>
            </a:rPr>
            <a:t>(unicast) </a:t>
          </a:r>
          <a:r>
            <a:rPr lang="zh-CN" altLang="zh-CN" sz="1800" b="1" kern="1200" dirty="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a:latin typeface="微软雅黑" panose="020B0503020204020204" pitchFamily="34" charset="-122"/>
              <a:ea typeface="微软雅黑" panose="020B0503020204020204" pitchFamily="34" charset="-122"/>
            </a:rPr>
            <a:t>广播 </a:t>
          </a:r>
          <a:r>
            <a:rPr lang="en-US" altLang="zh-CN" sz="1800" b="1" kern="1200" dirty="0">
              <a:latin typeface="微软雅黑" panose="020B0503020204020204" pitchFamily="34" charset="-122"/>
              <a:ea typeface="微软雅黑" panose="020B0503020204020204" pitchFamily="34" charset="-122"/>
            </a:rPr>
            <a:t>(broadcast) </a:t>
          </a:r>
          <a:r>
            <a:rPr lang="zh-CN" altLang="zh-CN" sz="1800" b="1" kern="1200" dirty="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a:latin typeface="微软雅黑" panose="020B0503020204020204" pitchFamily="34" charset="-122"/>
              <a:ea typeface="微软雅黑" panose="020B0503020204020204" pitchFamily="34" charset="-122"/>
            </a:rPr>
            <a:t>多播 </a:t>
          </a:r>
          <a:r>
            <a:rPr lang="en-US" altLang="zh-CN" sz="1800" b="1" kern="1200" dirty="0">
              <a:latin typeface="微软雅黑" panose="020B0503020204020204" pitchFamily="34" charset="-122"/>
              <a:ea typeface="微软雅黑" panose="020B0503020204020204" pitchFamily="34" charset="-122"/>
            </a:rPr>
            <a:t>(multicast) </a:t>
          </a:r>
          <a:r>
            <a:rPr lang="zh-CN" altLang="zh-CN" sz="1800" b="1" kern="1200" dirty="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a:latin typeface="微软雅黑" panose="020B0503020204020204" pitchFamily="34" charset="-122"/>
            <a:ea typeface="微软雅黑" panose="020B0503020204020204" pitchFamily="34" charset="-122"/>
          </a:endParaRPr>
        </a:p>
      </dsp:txBody>
      <dsp:txXfrm>
        <a:off x="0" y="455748"/>
        <a:ext cx="4849092" cy="140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工作在数据链路层。</a:t>
          </a:r>
        </a:p>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根据 </a:t>
          </a:r>
          <a:r>
            <a:rPr lang="en-US" altLang="en-US" sz="2000" b="1" kern="1200" dirty="0">
              <a:latin typeface="微软雅黑" panose="020B0503020204020204" pitchFamily="34" charset="-122"/>
              <a:ea typeface="微软雅黑" panose="020B0503020204020204" pitchFamily="34" charset="-122"/>
            </a:rPr>
            <a:t>MAC </a:t>
          </a:r>
          <a:r>
            <a:rPr lang="zh-CN" altLang="en-US" sz="2000" b="1" kern="1200" dirty="0">
              <a:latin typeface="微软雅黑" panose="020B0503020204020204" pitchFamily="34" charset="-122"/>
              <a:ea typeface="微软雅黑" panose="020B0503020204020204" pitchFamily="34" charset="-122"/>
            </a:rPr>
            <a:t>帧的目的地址对收到的帧进行转发和过滤。或者转发，或者丢弃。</a:t>
          </a: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网桥</a:t>
          </a: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工作在数据链路层。</a:t>
          </a:r>
        </a:p>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多端口的网桥。</a:t>
          </a:r>
        </a:p>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可明显地提高以太网的性能。</a:t>
          </a: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000099"/>
              </a:solidFill>
              <a:latin typeface="微软雅黑" panose="020B0503020204020204" pitchFamily="34" charset="-122"/>
              <a:ea typeface="微软雅黑" panose="020B0503020204020204" pitchFamily="34" charset="-122"/>
            </a:rPr>
            <a:t>交换机</a:t>
          </a: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早期</a:t>
          </a: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采用无源的总线结构。</a:t>
          </a: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使用 </a:t>
          </a:r>
          <a:r>
            <a:rPr lang="en-US" altLang="en-US" sz="1600" b="1" kern="1200" dirty="0">
              <a:latin typeface="微软雅黑" panose="020B0503020204020204" pitchFamily="34" charset="-122"/>
              <a:ea typeface="微软雅黑" panose="020B0503020204020204" pitchFamily="34" charset="-122"/>
            </a:rPr>
            <a:t>CSMA/CD </a:t>
          </a:r>
          <a:r>
            <a:rPr lang="zh-CN" altLang="en-US" sz="1600" b="1" kern="1200" dirty="0">
              <a:latin typeface="微软雅黑" panose="020B0503020204020204" pitchFamily="34" charset="-122"/>
              <a:ea typeface="微软雅黑" panose="020B0503020204020204" pitchFamily="34" charset="-122"/>
            </a:rPr>
            <a:t>协议，以半双工方式工作。</a:t>
          </a: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latin typeface="微软雅黑" panose="020B0503020204020204" pitchFamily="34" charset="-122"/>
              <a:ea typeface="微软雅黑" panose="020B0503020204020204" pitchFamily="34" charset="-122"/>
            </a:rPr>
            <a:t>现在</a:t>
          </a: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以太网交换机为中心的星形结构</a:t>
          </a: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不使用共享总线，没有碰撞问题，不使用 </a:t>
          </a:r>
          <a:r>
            <a:rPr lang="en-US" altLang="en-US" sz="1600" b="1" kern="1200" dirty="0">
              <a:latin typeface="微软雅黑" panose="020B0503020204020204" pitchFamily="34" charset="-122"/>
              <a:ea typeface="微软雅黑" panose="020B0503020204020204" pitchFamily="34" charset="-122"/>
            </a:rPr>
            <a:t>CSMA/CD </a:t>
          </a:r>
          <a:r>
            <a:rPr lang="zh-CN" altLang="en-US" sz="1600" b="1" kern="1200" dirty="0">
              <a:latin typeface="微软雅黑" panose="020B0503020204020204" pitchFamily="34" charset="-122"/>
              <a:ea typeface="微软雅黑" panose="020B0503020204020204" pitchFamily="34" charset="-122"/>
            </a:rPr>
            <a:t>协议，以</a:t>
          </a:r>
          <a:r>
            <a:rPr lang="zh-CN" altLang="en-US" sz="1600" b="1" kern="1200" dirty="0">
              <a:highlight>
                <a:srgbClr val="FFFF00"/>
              </a:highlight>
              <a:latin typeface="微软雅黑" panose="020B0503020204020204" pitchFamily="34" charset="-122"/>
              <a:ea typeface="微软雅黑" panose="020B0503020204020204" pitchFamily="34" charset="-122"/>
            </a:rPr>
            <a:t>全双工</a:t>
          </a:r>
          <a:r>
            <a:rPr lang="zh-CN" altLang="en-US" sz="1600" b="1" kern="1200" dirty="0">
              <a:latin typeface="微软雅黑" panose="020B0503020204020204" pitchFamily="34" charset="-122"/>
              <a:ea typeface="微软雅黑" panose="020B0503020204020204" pitchFamily="34" charset="-122"/>
            </a:rPr>
            <a:t>方式工作。但仍然采用以太网的帧结构。</a:t>
          </a: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latin typeface="微软雅黑" panose="020B0503020204020204" pitchFamily="34" charset="-122"/>
              <a:ea typeface="微软雅黑" panose="020B0503020204020204" pitchFamily="34" charset="-122"/>
            </a:rPr>
            <a:t>以太网存在的主要问题</a:t>
          </a: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广播风暴</a:t>
          </a: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安全问题</a:t>
          </a: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管理困难 等 </a:t>
          </a: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2023/12/9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13</a:t>
            </a:fld>
            <a:endParaRPr lang="zh-CN" altLang="en-US"/>
          </a:p>
        </p:txBody>
      </p:sp>
    </p:spTree>
    <p:extLst>
      <p:ext uri="{BB962C8B-B14F-4D97-AF65-F5344CB8AC3E}">
        <p14:creationId xmlns:p14="http://schemas.microsoft.com/office/powerpoint/2010/main" val="128488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60</a:t>
            </a:fld>
            <a:endParaRPr lang="zh-CN" altLang="en-US"/>
          </a:p>
        </p:txBody>
      </p:sp>
    </p:spTree>
    <p:extLst>
      <p:ext uri="{BB962C8B-B14F-4D97-AF65-F5344CB8AC3E}">
        <p14:creationId xmlns:p14="http://schemas.microsoft.com/office/powerpoint/2010/main" val="312611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65</a:t>
            </a:fld>
            <a:endParaRPr lang="zh-CN" altLang="en-US"/>
          </a:p>
        </p:txBody>
      </p:sp>
    </p:spTree>
    <p:extLst>
      <p:ext uri="{BB962C8B-B14F-4D97-AF65-F5344CB8AC3E}">
        <p14:creationId xmlns:p14="http://schemas.microsoft.com/office/powerpoint/2010/main" val="59177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66</a:t>
            </a:fld>
            <a:endParaRPr lang="zh-CN" altLang="en-US"/>
          </a:p>
        </p:txBody>
      </p:sp>
    </p:spTree>
    <p:extLst>
      <p:ext uri="{BB962C8B-B14F-4D97-AF65-F5344CB8AC3E}">
        <p14:creationId xmlns:p14="http://schemas.microsoft.com/office/powerpoint/2010/main" val="284205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91</a:t>
            </a:fld>
            <a:endParaRPr lang="zh-CN" altLang="en-US"/>
          </a:p>
        </p:txBody>
      </p:sp>
    </p:spTree>
    <p:extLst>
      <p:ext uri="{BB962C8B-B14F-4D97-AF65-F5344CB8AC3E}">
        <p14:creationId xmlns:p14="http://schemas.microsoft.com/office/powerpoint/2010/main" val="275212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94</a:t>
            </a:fld>
            <a:endParaRPr lang="zh-CN" altLang="en-US"/>
          </a:p>
        </p:txBody>
      </p:sp>
    </p:spTree>
    <p:extLst>
      <p:ext uri="{BB962C8B-B14F-4D97-AF65-F5344CB8AC3E}">
        <p14:creationId xmlns:p14="http://schemas.microsoft.com/office/powerpoint/2010/main" val="1112659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97</a:t>
            </a:fld>
            <a:endParaRPr lang="zh-CN" altLang="en-US"/>
          </a:p>
        </p:txBody>
      </p:sp>
    </p:spTree>
    <p:extLst>
      <p:ext uri="{BB962C8B-B14F-4D97-AF65-F5344CB8AC3E}">
        <p14:creationId xmlns:p14="http://schemas.microsoft.com/office/powerpoint/2010/main" val="267578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100</a:t>
            </a:fld>
            <a:endParaRPr lang="zh-CN" altLang="en-US"/>
          </a:p>
        </p:txBody>
      </p:sp>
    </p:spTree>
    <p:extLst>
      <p:ext uri="{BB962C8B-B14F-4D97-AF65-F5344CB8AC3E}">
        <p14:creationId xmlns:p14="http://schemas.microsoft.com/office/powerpoint/2010/main" val="3751727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zh-CN" altLang="en-US" sz="2400" dirty="0"/>
              <a:t>交换机在每一个端口都有一个数据缓存</a:t>
            </a:r>
          </a:p>
        </p:txBody>
      </p:sp>
      <p:sp>
        <p:nvSpPr>
          <p:cNvPr id="4" name="灯片编号占位符 3"/>
          <p:cNvSpPr>
            <a:spLocks noGrp="1"/>
          </p:cNvSpPr>
          <p:nvPr>
            <p:ph type="sldNum" sz="quarter" idx="5"/>
          </p:nvPr>
        </p:nvSpPr>
        <p:spPr/>
        <p:txBody>
          <a:bodyPr/>
          <a:lstStyle/>
          <a:p>
            <a:fld id="{0B14BD24-89E3-4C51-B736-BCCE6C13A884}" type="slidenum">
              <a:rPr lang="zh-CN" altLang="en-US" smtClean="0"/>
              <a:pPr/>
              <a:t>118</a:t>
            </a:fld>
            <a:endParaRPr lang="zh-CN" altLang="en-US"/>
          </a:p>
        </p:txBody>
      </p:sp>
    </p:spTree>
    <p:extLst>
      <p:ext uri="{BB962C8B-B14F-4D97-AF65-F5344CB8AC3E}">
        <p14:creationId xmlns:p14="http://schemas.microsoft.com/office/powerpoint/2010/main" val="2256628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121</a:t>
            </a:fld>
            <a:endParaRPr lang="zh-CN" altLang="en-US"/>
          </a:p>
        </p:txBody>
      </p:sp>
    </p:spTree>
    <p:extLst>
      <p:ext uri="{BB962C8B-B14F-4D97-AF65-F5344CB8AC3E}">
        <p14:creationId xmlns:p14="http://schemas.microsoft.com/office/powerpoint/2010/main" val="2436930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123</a:t>
            </a:fld>
            <a:endParaRPr lang="zh-CN" altLang="en-US"/>
          </a:p>
        </p:txBody>
      </p:sp>
    </p:spTree>
    <p:extLst>
      <p:ext uri="{BB962C8B-B14F-4D97-AF65-F5344CB8AC3E}">
        <p14:creationId xmlns:p14="http://schemas.microsoft.com/office/powerpoint/2010/main" val="362668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21</a:t>
            </a:fld>
            <a:endParaRPr lang="zh-CN" altLang="en-US"/>
          </a:p>
        </p:txBody>
      </p:sp>
    </p:spTree>
    <p:extLst>
      <p:ext uri="{BB962C8B-B14F-4D97-AF65-F5344CB8AC3E}">
        <p14:creationId xmlns:p14="http://schemas.microsoft.com/office/powerpoint/2010/main" val="426120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127</a:t>
            </a:fld>
            <a:endParaRPr lang="zh-CN" altLang="en-US"/>
          </a:p>
        </p:txBody>
      </p:sp>
    </p:spTree>
    <p:extLst>
      <p:ext uri="{BB962C8B-B14F-4D97-AF65-F5344CB8AC3E}">
        <p14:creationId xmlns:p14="http://schemas.microsoft.com/office/powerpoint/2010/main" val="4214178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128</a:t>
            </a:fld>
            <a:endParaRPr lang="zh-CN" altLang="en-US"/>
          </a:p>
        </p:txBody>
      </p:sp>
    </p:spTree>
    <p:extLst>
      <p:ext uri="{BB962C8B-B14F-4D97-AF65-F5344CB8AC3E}">
        <p14:creationId xmlns:p14="http://schemas.microsoft.com/office/powerpoint/2010/main" val="3808242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学习是按照数据帧来学习</a:t>
            </a:r>
          </a:p>
        </p:txBody>
      </p:sp>
      <p:sp>
        <p:nvSpPr>
          <p:cNvPr id="4" name="灯片编号占位符 3"/>
          <p:cNvSpPr>
            <a:spLocks noGrp="1"/>
          </p:cNvSpPr>
          <p:nvPr>
            <p:ph type="sldNum" sz="quarter" idx="5"/>
          </p:nvPr>
        </p:nvSpPr>
        <p:spPr/>
        <p:txBody>
          <a:bodyPr/>
          <a:lstStyle/>
          <a:p>
            <a:fld id="{0B14BD24-89E3-4C51-B736-BCCE6C13A884}" type="slidenum">
              <a:rPr lang="zh-CN" altLang="en-US" smtClean="0"/>
              <a:pPr/>
              <a:t>130</a:t>
            </a:fld>
            <a:endParaRPr lang="zh-CN" altLang="en-US"/>
          </a:p>
        </p:txBody>
      </p:sp>
    </p:spTree>
    <p:extLst>
      <p:ext uri="{BB962C8B-B14F-4D97-AF65-F5344CB8AC3E}">
        <p14:creationId xmlns:p14="http://schemas.microsoft.com/office/powerpoint/2010/main" val="3929459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141</a:t>
            </a:fld>
            <a:endParaRPr lang="zh-CN" altLang="en-US"/>
          </a:p>
        </p:txBody>
      </p:sp>
    </p:spTree>
    <p:extLst>
      <p:ext uri="{BB962C8B-B14F-4D97-AF65-F5344CB8AC3E}">
        <p14:creationId xmlns:p14="http://schemas.microsoft.com/office/powerpoint/2010/main" val="149818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142</a:t>
            </a:fld>
            <a:endParaRPr lang="zh-CN" altLang="en-US"/>
          </a:p>
        </p:txBody>
      </p:sp>
    </p:spTree>
    <p:extLst>
      <p:ext uri="{BB962C8B-B14F-4D97-AF65-F5344CB8AC3E}">
        <p14:creationId xmlns:p14="http://schemas.microsoft.com/office/powerpoint/2010/main" val="4114048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155</a:t>
            </a:fld>
            <a:endParaRPr lang="zh-CN" altLang="en-US"/>
          </a:p>
        </p:txBody>
      </p:sp>
    </p:spTree>
    <p:extLst>
      <p:ext uri="{BB962C8B-B14F-4D97-AF65-F5344CB8AC3E}">
        <p14:creationId xmlns:p14="http://schemas.microsoft.com/office/powerpoint/2010/main" val="1029337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162</a:t>
            </a:fld>
            <a:endParaRPr lang="zh-CN" altLang="en-US"/>
          </a:p>
        </p:txBody>
      </p:sp>
    </p:spTree>
    <p:extLst>
      <p:ext uri="{BB962C8B-B14F-4D97-AF65-F5344CB8AC3E}">
        <p14:creationId xmlns:p14="http://schemas.microsoft.com/office/powerpoint/2010/main" val="4155932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163</a:t>
            </a:fld>
            <a:endParaRPr lang="zh-CN" altLang="en-US"/>
          </a:p>
        </p:txBody>
      </p:sp>
    </p:spTree>
    <p:extLst>
      <p:ext uri="{BB962C8B-B14F-4D97-AF65-F5344CB8AC3E}">
        <p14:creationId xmlns:p14="http://schemas.microsoft.com/office/powerpoint/2010/main" val="1591674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165</a:t>
            </a:fld>
            <a:endParaRPr lang="zh-CN" altLang="en-US"/>
          </a:p>
        </p:txBody>
      </p:sp>
    </p:spTree>
    <p:extLst>
      <p:ext uri="{BB962C8B-B14F-4D97-AF65-F5344CB8AC3E}">
        <p14:creationId xmlns:p14="http://schemas.microsoft.com/office/powerpoint/2010/main" val="2583907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168</a:t>
            </a:fld>
            <a:endParaRPr lang="zh-CN" altLang="en-US"/>
          </a:p>
        </p:txBody>
      </p:sp>
    </p:spTree>
    <p:extLst>
      <p:ext uri="{BB962C8B-B14F-4D97-AF65-F5344CB8AC3E}">
        <p14:creationId xmlns:p14="http://schemas.microsoft.com/office/powerpoint/2010/main" val="96577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14BD24-89E3-4C51-B736-BCCE6C13A884}" type="slidenum">
              <a:rPr lang="zh-CN" altLang="en-US" smtClean="0"/>
              <a:pPr/>
              <a:t>27</a:t>
            </a:fld>
            <a:endParaRPr lang="zh-CN" altLang="en-US"/>
          </a:p>
        </p:txBody>
      </p:sp>
    </p:spTree>
    <p:extLst>
      <p:ext uri="{BB962C8B-B14F-4D97-AF65-F5344CB8AC3E}">
        <p14:creationId xmlns:p14="http://schemas.microsoft.com/office/powerpoint/2010/main" val="314708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169</a:t>
            </a:fld>
            <a:endParaRPr lang="zh-CN" altLang="en-US"/>
          </a:p>
        </p:txBody>
      </p:sp>
    </p:spTree>
    <p:extLst>
      <p:ext uri="{BB962C8B-B14F-4D97-AF65-F5344CB8AC3E}">
        <p14:creationId xmlns:p14="http://schemas.microsoft.com/office/powerpoint/2010/main" val="3948267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172</a:t>
            </a:fld>
            <a:endParaRPr lang="zh-CN" altLang="en-US"/>
          </a:p>
        </p:txBody>
      </p:sp>
    </p:spTree>
    <p:extLst>
      <p:ext uri="{BB962C8B-B14F-4D97-AF65-F5344CB8AC3E}">
        <p14:creationId xmlns:p14="http://schemas.microsoft.com/office/powerpoint/2010/main" val="986577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28</a:t>
            </a:fld>
            <a:endParaRPr lang="zh-CN" altLang="en-US"/>
          </a:p>
        </p:txBody>
      </p:sp>
    </p:spTree>
    <p:extLst>
      <p:ext uri="{BB962C8B-B14F-4D97-AF65-F5344CB8AC3E}">
        <p14:creationId xmlns:p14="http://schemas.microsoft.com/office/powerpoint/2010/main" val="126356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14BD24-89E3-4C51-B736-BCCE6C13A884}" type="slidenum">
              <a:rPr lang="zh-CN" altLang="en-US" smtClean="0"/>
              <a:pPr/>
              <a:t>34</a:t>
            </a:fld>
            <a:endParaRPr lang="zh-CN" altLang="en-US"/>
          </a:p>
        </p:txBody>
      </p:sp>
    </p:spTree>
    <p:extLst>
      <p:ext uri="{BB962C8B-B14F-4D97-AF65-F5344CB8AC3E}">
        <p14:creationId xmlns:p14="http://schemas.microsoft.com/office/powerpoint/2010/main" val="901547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46</a:t>
            </a:fld>
            <a:endParaRPr lang="zh-CN" altLang="en-US"/>
          </a:p>
        </p:txBody>
      </p:sp>
    </p:spTree>
    <p:extLst>
      <p:ext uri="{BB962C8B-B14F-4D97-AF65-F5344CB8AC3E}">
        <p14:creationId xmlns:p14="http://schemas.microsoft.com/office/powerpoint/2010/main" val="132956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49</a:t>
            </a:fld>
            <a:endParaRPr lang="zh-CN" altLang="en-US"/>
          </a:p>
        </p:txBody>
      </p:sp>
    </p:spTree>
    <p:extLst>
      <p:ext uri="{BB962C8B-B14F-4D97-AF65-F5344CB8AC3E}">
        <p14:creationId xmlns:p14="http://schemas.microsoft.com/office/powerpoint/2010/main" val="166063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50</a:t>
            </a:fld>
            <a:endParaRPr lang="zh-CN" altLang="en-US"/>
          </a:p>
        </p:txBody>
      </p:sp>
    </p:spTree>
    <p:extLst>
      <p:ext uri="{BB962C8B-B14F-4D97-AF65-F5344CB8AC3E}">
        <p14:creationId xmlns:p14="http://schemas.microsoft.com/office/powerpoint/2010/main" val="140776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5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480239-A317-4630-9AA6-B2FDEB934603}"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7471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2023/12/9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2023/12/9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6082" name="Group 2"/>
          <p:cNvGrpSpPr>
            <a:grpSpLocks/>
          </p:cNvGrpSpPr>
          <p:nvPr/>
        </p:nvGrpSpPr>
        <p:grpSpPr bwMode="auto">
          <a:xfrm>
            <a:off x="1" y="1828800"/>
            <a:ext cx="9009063" cy="789385"/>
            <a:chOff x="0" y="1536"/>
            <a:chExt cx="5675" cy="663"/>
          </a:xfrm>
        </p:grpSpPr>
        <p:grpSp>
          <p:nvGrpSpPr>
            <p:cNvPr id="46083" name="Group 3"/>
            <p:cNvGrpSpPr>
              <a:grpSpLocks/>
            </p:cNvGrpSpPr>
            <p:nvPr/>
          </p:nvGrpSpPr>
          <p:grpSpPr bwMode="auto">
            <a:xfrm>
              <a:off x="183" y="1604"/>
              <a:ext cx="448" cy="299"/>
              <a:chOff x="720" y="336"/>
              <a:chExt cx="624" cy="432"/>
            </a:xfrm>
          </p:grpSpPr>
          <p:sp>
            <p:nvSpPr>
              <p:cNvPr id="46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6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46086" name="Group 6"/>
            <p:cNvGrpSpPr>
              <a:grpSpLocks/>
            </p:cNvGrpSpPr>
            <p:nvPr/>
          </p:nvGrpSpPr>
          <p:grpSpPr bwMode="auto">
            <a:xfrm>
              <a:off x="261" y="1870"/>
              <a:ext cx="465" cy="299"/>
              <a:chOff x="912" y="2640"/>
              <a:chExt cx="672" cy="432"/>
            </a:xfrm>
          </p:grpSpPr>
          <p:sp>
            <p:nvSpPr>
              <p:cNvPr id="46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6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46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6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6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46092" name="Rectangle 12"/>
          <p:cNvSpPr>
            <a:spLocks noGrp="1" noChangeArrowheads="1"/>
          </p:cNvSpPr>
          <p:nvPr>
            <p:ph type="ctrTitle"/>
          </p:nvPr>
        </p:nvSpPr>
        <p:spPr>
          <a:xfrm>
            <a:off x="990600" y="1257300"/>
            <a:ext cx="7772400" cy="1096566"/>
          </a:xfrm>
        </p:spPr>
        <p:txBody>
          <a:bodyPr/>
          <a:lstStyle>
            <a:lvl1pPr>
              <a:defRPr/>
            </a:lvl1pPr>
          </a:lstStyle>
          <a:p>
            <a:pPr lvl="0"/>
            <a:r>
              <a:rPr lang="zh-CN" altLang="en-US" noProof="0"/>
              <a:t>单击此处编辑母版标题样式</a:t>
            </a:r>
          </a:p>
        </p:txBody>
      </p:sp>
      <p:sp>
        <p:nvSpPr>
          <p:cNvPr id="46093" name="Rectangle 13"/>
          <p:cNvSpPr>
            <a:spLocks noGrp="1" noChangeArrowheads="1"/>
          </p:cNvSpPr>
          <p:nvPr>
            <p:ph type="subTitle" idx="1"/>
          </p:nvPr>
        </p:nvSpPr>
        <p:spPr>
          <a:xfrm>
            <a:off x="1371600" y="2914650"/>
            <a:ext cx="6400800" cy="131445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6094" name="Rectangle 14"/>
          <p:cNvSpPr>
            <a:spLocks noGrp="1" noChangeArrowheads="1"/>
          </p:cNvSpPr>
          <p:nvPr>
            <p:ph type="dt" sz="half" idx="2"/>
          </p:nvPr>
        </p:nvSpPr>
        <p:spPr>
          <a:xfrm>
            <a:off x="990600" y="4686300"/>
            <a:ext cx="1905000" cy="342900"/>
          </a:xfrm>
        </p:spPr>
        <p:txBody>
          <a:bodyPr/>
          <a:lstStyle>
            <a:lvl1pPr>
              <a:defRPr>
                <a:solidFill>
                  <a:schemeClr val="bg2"/>
                </a:solidFill>
              </a:defRPr>
            </a:lvl1pPr>
          </a:lstStyle>
          <a:p>
            <a:endParaRPr lang="en-US" altLang="zh-CN"/>
          </a:p>
        </p:txBody>
      </p:sp>
      <p:sp>
        <p:nvSpPr>
          <p:cNvPr id="46095" name="Rectangle 15"/>
          <p:cNvSpPr>
            <a:spLocks noGrp="1" noChangeArrowheads="1"/>
          </p:cNvSpPr>
          <p:nvPr>
            <p:ph type="ftr" sz="quarter" idx="3"/>
          </p:nvPr>
        </p:nvSpPr>
        <p:spPr>
          <a:xfrm>
            <a:off x="3429000" y="4686300"/>
            <a:ext cx="2895600" cy="342900"/>
          </a:xfrm>
        </p:spPr>
        <p:txBody>
          <a:bodyPr/>
          <a:lstStyle>
            <a:lvl1pPr>
              <a:defRPr>
                <a:solidFill>
                  <a:schemeClr val="bg2"/>
                </a:solidFill>
              </a:defRPr>
            </a:lvl1pPr>
          </a:lstStyle>
          <a:p>
            <a:endParaRPr lang="en-US" altLang="zh-CN"/>
          </a:p>
        </p:txBody>
      </p:sp>
      <p:sp>
        <p:nvSpPr>
          <p:cNvPr id="46096" name="Rectangle 16"/>
          <p:cNvSpPr>
            <a:spLocks noGrp="1" noChangeArrowheads="1"/>
          </p:cNvSpPr>
          <p:nvPr>
            <p:ph type="sldNum" sz="quarter" idx="4"/>
          </p:nvPr>
        </p:nvSpPr>
        <p:spPr>
          <a:xfrm>
            <a:off x="6858000" y="4686300"/>
            <a:ext cx="1905000" cy="342900"/>
          </a:xfrm>
        </p:spPr>
        <p:txBody>
          <a:bodyPr/>
          <a:lstStyle>
            <a:lvl1pPr>
              <a:defRPr>
                <a:solidFill>
                  <a:schemeClr val="bg2"/>
                </a:solidFill>
              </a:defRPr>
            </a:lvl1pPr>
          </a:lstStyle>
          <a:p>
            <a:fld id="{1A3B33E2-97AB-444D-B22F-DDA448110CE7}" type="slidenum">
              <a:rPr lang="en-US" altLang="zh-CN"/>
              <a:pPr/>
              <a:t>‹#›</a:t>
            </a:fld>
            <a:endParaRPr lang="en-US" altLang="zh-CN"/>
          </a:p>
        </p:txBody>
      </p:sp>
    </p:spTree>
    <p:extLst>
      <p:ext uri="{BB962C8B-B14F-4D97-AF65-F5344CB8AC3E}">
        <p14:creationId xmlns:p14="http://schemas.microsoft.com/office/powerpoint/2010/main" val="139589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163E69B-CAA3-42C4-95CF-80D0602595E5}" type="slidenum">
              <a:rPr lang="en-US" altLang="zh-CN"/>
              <a:pPr/>
              <a:t>‹#›</a:t>
            </a:fld>
            <a:endParaRPr lang="en-US" altLang="zh-CN"/>
          </a:p>
        </p:txBody>
      </p:sp>
    </p:spTree>
    <p:extLst>
      <p:ext uri="{BB962C8B-B14F-4D97-AF65-F5344CB8AC3E}">
        <p14:creationId xmlns:p14="http://schemas.microsoft.com/office/powerpoint/2010/main" val="3348989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581F2D6-040E-47BB-B3CA-988794EC96B3}" type="slidenum">
              <a:rPr lang="en-US" altLang="zh-CN"/>
              <a:pPr/>
              <a:t>‹#›</a:t>
            </a:fld>
            <a:endParaRPr lang="en-US" altLang="zh-CN"/>
          </a:p>
        </p:txBody>
      </p:sp>
    </p:spTree>
    <p:extLst>
      <p:ext uri="{BB962C8B-B14F-4D97-AF65-F5344CB8AC3E}">
        <p14:creationId xmlns:p14="http://schemas.microsoft.com/office/powerpoint/2010/main" val="1593422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1513285"/>
            <a:ext cx="3810000" cy="30861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1513285"/>
            <a:ext cx="3810000" cy="30861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82E321A-EE3E-4B66-9DC0-848FDDDB5738}" type="slidenum">
              <a:rPr lang="en-US" altLang="zh-CN"/>
              <a:pPr/>
              <a:t>‹#›</a:t>
            </a:fld>
            <a:endParaRPr lang="en-US" altLang="zh-CN"/>
          </a:p>
        </p:txBody>
      </p:sp>
    </p:spTree>
    <p:extLst>
      <p:ext uri="{BB962C8B-B14F-4D97-AF65-F5344CB8AC3E}">
        <p14:creationId xmlns:p14="http://schemas.microsoft.com/office/powerpoint/2010/main" val="2101012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C7FE500-5470-4B3D-9EB0-614EBF6E0A8F}" type="slidenum">
              <a:rPr lang="en-US" altLang="zh-CN"/>
              <a:pPr/>
              <a:t>‹#›</a:t>
            </a:fld>
            <a:endParaRPr lang="en-US" altLang="zh-CN"/>
          </a:p>
        </p:txBody>
      </p:sp>
    </p:spTree>
    <p:extLst>
      <p:ext uri="{BB962C8B-B14F-4D97-AF65-F5344CB8AC3E}">
        <p14:creationId xmlns:p14="http://schemas.microsoft.com/office/powerpoint/2010/main" val="415704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E8F22C2-CE45-4D7A-BDB8-4F7FAE7FE9A8}" type="slidenum">
              <a:rPr lang="en-US" altLang="zh-CN"/>
              <a:pPr/>
              <a:t>‹#›</a:t>
            </a:fld>
            <a:endParaRPr lang="en-US" altLang="zh-CN"/>
          </a:p>
        </p:txBody>
      </p:sp>
    </p:spTree>
    <p:extLst>
      <p:ext uri="{BB962C8B-B14F-4D97-AF65-F5344CB8AC3E}">
        <p14:creationId xmlns:p14="http://schemas.microsoft.com/office/powerpoint/2010/main" val="378926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AD56F70-FD84-425E-8F10-C4DA6F22BB9F}" type="slidenum">
              <a:rPr lang="en-US" altLang="zh-CN"/>
              <a:pPr/>
              <a:t>‹#›</a:t>
            </a:fld>
            <a:endParaRPr lang="en-US" altLang="zh-CN"/>
          </a:p>
        </p:txBody>
      </p:sp>
    </p:spTree>
    <p:extLst>
      <p:ext uri="{BB962C8B-B14F-4D97-AF65-F5344CB8AC3E}">
        <p14:creationId xmlns:p14="http://schemas.microsoft.com/office/powerpoint/2010/main" val="895523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lstStyle>
            <a:lvl1pPr>
              <a:defRPr sz="2400"/>
            </a:lvl1pPr>
          </a:lstStyle>
          <a:p>
            <a:r>
              <a:rPr lang="zh-CN" altLang="en-US"/>
              <a:t>单击此处编辑母版标题样式</a:t>
            </a:r>
          </a:p>
        </p:txBody>
      </p:sp>
      <p:sp>
        <p:nvSpPr>
          <p:cNvPr id="3" name="内容占位符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91CB131-DF81-4495-A4A5-88BC979F1576}" type="slidenum">
              <a:rPr lang="en-US" altLang="zh-CN"/>
              <a:pPr/>
              <a:t>‹#›</a:t>
            </a:fld>
            <a:endParaRPr lang="en-US" altLang="zh-CN"/>
          </a:p>
        </p:txBody>
      </p:sp>
    </p:spTree>
    <p:extLst>
      <p:ext uri="{BB962C8B-B14F-4D97-AF65-F5344CB8AC3E}">
        <p14:creationId xmlns:p14="http://schemas.microsoft.com/office/powerpoint/2010/main" val="60622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945D9FA-4126-4A21-9AB0-6D6F523D1FE4}" type="slidenum">
              <a:rPr lang="en-US" altLang="zh-CN"/>
              <a:pPr/>
              <a:t>‹#›</a:t>
            </a:fld>
            <a:endParaRPr lang="en-US" altLang="zh-CN"/>
          </a:p>
        </p:txBody>
      </p:sp>
    </p:spTree>
    <p:extLst>
      <p:ext uri="{BB962C8B-B14F-4D97-AF65-F5344CB8AC3E}">
        <p14:creationId xmlns:p14="http://schemas.microsoft.com/office/powerpoint/2010/main" val="2861268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EA2FF8F-9D04-4AAE-A03E-A05E2646D5FF}" type="slidenum">
              <a:rPr lang="en-US" altLang="zh-CN"/>
              <a:pPr/>
              <a:t>‹#›</a:t>
            </a:fld>
            <a:endParaRPr lang="en-US" altLang="zh-CN"/>
          </a:p>
        </p:txBody>
      </p:sp>
    </p:spTree>
    <p:extLst>
      <p:ext uri="{BB962C8B-B14F-4D97-AF65-F5344CB8AC3E}">
        <p14:creationId xmlns:p14="http://schemas.microsoft.com/office/powerpoint/2010/main" val="1560350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160735"/>
            <a:ext cx="1951038" cy="44386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160735"/>
            <a:ext cx="5700712" cy="44386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1C578DD-2DDC-4295-B68D-D9D16217D991}" type="slidenum">
              <a:rPr lang="en-US" altLang="zh-CN"/>
              <a:pPr/>
              <a:t>‹#›</a:t>
            </a:fld>
            <a:endParaRPr lang="en-US" altLang="zh-CN"/>
          </a:p>
        </p:txBody>
      </p:sp>
    </p:spTree>
    <p:extLst>
      <p:ext uri="{BB962C8B-B14F-4D97-AF65-F5344CB8AC3E}">
        <p14:creationId xmlns:p14="http://schemas.microsoft.com/office/powerpoint/2010/main" val="856123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a:spLocks/>
          </p:cNvSpPr>
          <p:nvPr userDrawn="1"/>
        </p:nvSpPr>
        <p:spPr bwMode="gray">
          <a:xfrm>
            <a:off x="-9525" y="1085850"/>
            <a:ext cx="9164638" cy="2874169"/>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5" name="Freeform 18"/>
          <p:cNvSpPr>
            <a:spLocks/>
          </p:cNvSpPr>
          <p:nvPr userDrawn="1"/>
        </p:nvSpPr>
        <p:spPr bwMode="gray">
          <a:xfrm>
            <a:off x="-9525" y="1297781"/>
            <a:ext cx="9150350" cy="2449116"/>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6" name="Group 19"/>
          <p:cNvGrpSpPr>
            <a:grpSpLocks/>
          </p:cNvGrpSpPr>
          <p:nvPr userDrawn="1"/>
        </p:nvGrpSpPr>
        <p:grpSpPr bwMode="auto">
          <a:xfrm>
            <a:off x="7086600" y="1460897"/>
            <a:ext cx="533400" cy="400050"/>
            <a:chOff x="4752" y="1200"/>
            <a:chExt cx="288" cy="288"/>
          </a:xfrm>
        </p:grpSpPr>
        <p:sp>
          <p:nvSpPr>
            <p:cNvPr id="7"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sp>
          <p:nvSpPr>
            <p:cNvPr id="8"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9" name="Group 22"/>
          <p:cNvGrpSpPr>
            <a:grpSpLocks/>
          </p:cNvGrpSpPr>
          <p:nvPr userDrawn="1"/>
        </p:nvGrpSpPr>
        <p:grpSpPr bwMode="auto">
          <a:xfrm>
            <a:off x="7620000" y="1028700"/>
            <a:ext cx="914400" cy="685800"/>
            <a:chOff x="4992" y="816"/>
            <a:chExt cx="576" cy="576"/>
          </a:xfrm>
        </p:grpSpPr>
        <p:sp>
          <p:nvSpPr>
            <p:cNvPr id="10" name="Oval 23"/>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a:latin typeface="Calibri" panose="020F0502020204030204" pitchFamily="34" charset="0"/>
              </a:endParaRPr>
            </a:p>
          </p:txBody>
        </p:sp>
        <p:sp>
          <p:nvSpPr>
            <p:cNvPr id="11"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12" name="Group 25"/>
          <p:cNvGrpSpPr>
            <a:grpSpLocks/>
          </p:cNvGrpSpPr>
          <p:nvPr userDrawn="1"/>
        </p:nvGrpSpPr>
        <p:grpSpPr bwMode="auto">
          <a:xfrm>
            <a:off x="304800" y="2571750"/>
            <a:ext cx="1295400" cy="1028700"/>
            <a:chOff x="4992" y="816"/>
            <a:chExt cx="576" cy="576"/>
          </a:xfrm>
        </p:grpSpPr>
        <p:sp>
          <p:nvSpPr>
            <p:cNvPr id="13" name="Oval 26"/>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a:latin typeface="Calibri" panose="020F0502020204030204" pitchFamily="34" charset="0"/>
              </a:endParaRPr>
            </a:p>
          </p:txBody>
        </p:sp>
        <p:sp>
          <p:nvSpPr>
            <p:cNvPr id="14"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pic>
        <p:nvPicPr>
          <p:cNvPr id="15" name="图片 11" descr="重庆大学.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9118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2"/>
          <p:cNvSpPr>
            <a:spLocks noGrp="1" noChangeArrowheads="1"/>
          </p:cNvSpPr>
          <p:nvPr>
            <p:ph type="ctrTitle"/>
          </p:nvPr>
        </p:nvSpPr>
        <p:spPr>
          <a:xfrm>
            <a:off x="1143000" y="1943100"/>
            <a:ext cx="7086600" cy="759619"/>
          </a:xfrm>
          <a:effectLst>
            <a:outerShdw dist="53882" dir="2700000" algn="ctr" rotWithShape="0">
              <a:schemeClr val="tx1"/>
            </a:outerShdw>
          </a:effectLst>
        </p:spPr>
        <p:txBody>
          <a:bodyPr>
            <a:normAutofit/>
          </a:bodyPr>
          <a:lstStyle>
            <a:lvl1pPr>
              <a:defRPr sz="2400" b="0" cap="none" spc="0">
                <a:ln w="18415" cmpd="sng">
                  <a:solidFill>
                    <a:srgbClr val="FFFFFF"/>
                  </a:solidFill>
                  <a:prstDash val="solid"/>
                </a:ln>
                <a:solidFill>
                  <a:srgbClr val="FFFFFF"/>
                </a:solidFill>
                <a:effectLst/>
                <a:latin typeface="+mn-ea"/>
                <a:ea typeface="+mn-ea"/>
              </a:defRPr>
            </a:lvl1pPr>
          </a:lstStyle>
          <a:p>
            <a:r>
              <a:rPr lang="en-US" altLang="zh-CN" dirty="0"/>
              <a:t>Click to edit Master title style</a:t>
            </a:r>
          </a:p>
        </p:txBody>
      </p:sp>
      <p:sp>
        <p:nvSpPr>
          <p:cNvPr id="39" name="Rectangle 3"/>
          <p:cNvSpPr>
            <a:spLocks noGrp="1" noChangeArrowheads="1"/>
          </p:cNvSpPr>
          <p:nvPr>
            <p:ph type="subTitle" idx="1"/>
          </p:nvPr>
        </p:nvSpPr>
        <p:spPr bwMode="white">
          <a:xfrm>
            <a:off x="1250776" y="3636150"/>
            <a:ext cx="6705600" cy="285750"/>
          </a:xfrm>
        </p:spPr>
        <p:txBody>
          <a:bodyPr/>
          <a:lstStyle>
            <a:lvl1pPr marL="0" indent="0" algn="ctr">
              <a:buFont typeface="Wingdings" pitchFamily="2" charset="2"/>
              <a:buNone/>
              <a:defRPr sz="1500"/>
            </a:lvl1pPr>
          </a:lstStyle>
          <a:p>
            <a:r>
              <a:rPr lang="en-US" altLang="zh-CN" dirty="0"/>
              <a:t>Click to edit Master subtitle style</a:t>
            </a:r>
          </a:p>
        </p:txBody>
      </p:sp>
      <p:sp>
        <p:nvSpPr>
          <p:cNvPr id="16" name="Rectangle 4"/>
          <p:cNvSpPr>
            <a:spLocks noGrp="1" noChangeArrowheads="1"/>
          </p:cNvSpPr>
          <p:nvPr>
            <p:ph type="dt" sz="half" idx="10"/>
          </p:nvPr>
        </p:nvSpPr>
        <p:spPr>
          <a:xfrm>
            <a:off x="457200" y="4857751"/>
            <a:ext cx="2133600" cy="183356"/>
          </a:xfrm>
        </p:spPr>
        <p:txBody>
          <a:bodyPr/>
          <a:lstStyle>
            <a:lvl1pPr>
              <a:defRPr sz="900"/>
            </a:lvl1pPr>
          </a:lstStyle>
          <a:p>
            <a:pPr>
              <a:defRPr/>
            </a:pPr>
            <a:endParaRPr lang="en-US" altLang="zh-CN"/>
          </a:p>
        </p:txBody>
      </p:sp>
      <p:sp>
        <p:nvSpPr>
          <p:cNvPr id="17" name="Rectangle 5"/>
          <p:cNvSpPr>
            <a:spLocks noGrp="1" noChangeArrowheads="1"/>
          </p:cNvSpPr>
          <p:nvPr>
            <p:ph type="ftr" sz="quarter" idx="11"/>
          </p:nvPr>
        </p:nvSpPr>
        <p:spPr>
          <a:xfrm>
            <a:off x="3124200" y="4857751"/>
            <a:ext cx="2895600" cy="183356"/>
          </a:xfrm>
        </p:spPr>
        <p:txBody>
          <a:bodyPr/>
          <a:lstStyle>
            <a:lvl1pPr>
              <a:defRPr sz="900"/>
            </a:lvl1pPr>
          </a:lstStyle>
          <a:p>
            <a:pPr>
              <a:defRPr/>
            </a:pPr>
            <a:endParaRPr lang="en-US" altLang="zh-CN"/>
          </a:p>
        </p:txBody>
      </p:sp>
      <p:sp>
        <p:nvSpPr>
          <p:cNvPr id="18" name="Rectangle 6"/>
          <p:cNvSpPr>
            <a:spLocks noGrp="1" noChangeArrowheads="1"/>
          </p:cNvSpPr>
          <p:nvPr>
            <p:ph type="sldNum" sz="quarter" idx="12"/>
          </p:nvPr>
        </p:nvSpPr>
        <p:spPr>
          <a:xfrm>
            <a:off x="6553200" y="4857751"/>
            <a:ext cx="2133600" cy="183356"/>
          </a:xfrm>
        </p:spPr>
        <p:txBody>
          <a:bodyPr/>
          <a:lstStyle>
            <a:lvl1pPr>
              <a:defRPr/>
            </a:lvl1pPr>
          </a:lstStyle>
          <a:p>
            <a:pPr>
              <a:defRPr/>
            </a:pPr>
            <a:fld id="{8D5ABCBE-3DFF-4D43-9914-A1220F3F1427}" type="slidenum">
              <a:rPr lang="zh-CN" altLang="en-US"/>
              <a:pPr>
                <a:defRPr/>
              </a:pPr>
              <a:t>‹#›</a:t>
            </a:fld>
            <a:endParaRPr lang="en-US" altLang="zh-CN"/>
          </a:p>
        </p:txBody>
      </p:sp>
    </p:spTree>
    <p:extLst>
      <p:ext uri="{BB962C8B-B14F-4D97-AF65-F5344CB8AC3E}">
        <p14:creationId xmlns:p14="http://schemas.microsoft.com/office/powerpoint/2010/main" val="482194945"/>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0"/>
            <a:ext cx="9144000" cy="843558"/>
          </a:xfrm>
          <a:prstGeom prst="rect">
            <a:avLst/>
          </a:prstGeom>
          <a:blipFill>
            <a:blip r:embed="rId2" cstate="print">
              <a:duotone>
                <a:schemeClr val="accent3">
                  <a:shade val="45000"/>
                  <a:satMod val="135000"/>
                </a:schemeClr>
                <a:prstClr val="white"/>
              </a:duotone>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cxnSp>
        <p:nvCxnSpPr>
          <p:cNvPr id="3" name="直接连接符 2"/>
          <p:cNvCxnSpPr/>
          <p:nvPr userDrawn="1"/>
        </p:nvCxnSpPr>
        <p:spPr>
          <a:xfrm>
            <a:off x="0" y="897731"/>
            <a:ext cx="9144000" cy="0"/>
          </a:xfrm>
          <a:prstGeom prst="line">
            <a:avLst/>
          </a:prstGeom>
          <a:ln w="88900"/>
        </p:spPr>
        <p:style>
          <a:lnRef idx="1">
            <a:schemeClr val="accent1"/>
          </a:lnRef>
          <a:fillRef idx="0">
            <a:schemeClr val="accent1"/>
          </a:fillRef>
          <a:effectRef idx="0">
            <a:schemeClr val="accent1"/>
          </a:effectRef>
          <a:fontRef idx="minor">
            <a:schemeClr val="tx1"/>
          </a:fontRef>
        </p:style>
      </p:cxnSp>
      <p:pic>
        <p:nvPicPr>
          <p:cNvPr id="4" name="图片 8" descr="Logo.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1"/>
            <a:ext cx="1116012"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721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F950EE9-3B5D-4584-B4B3-E78A8304D883}" type="datetimeFigureOut">
              <a:rPr lang="zh-CN" altLang="en-US"/>
              <a:pPr>
                <a:defRPr/>
              </a:pPr>
              <a:t>2023/12/9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3831B70-0CA6-449E-8614-E91FDAD36B99}" type="slidenum">
              <a:rPr lang="zh-CN" altLang="en-US"/>
              <a:pPr>
                <a:defRPr/>
              </a:pPr>
              <a:t>‹#›</a:t>
            </a:fld>
            <a:endParaRPr lang="zh-CN" altLang="en-US"/>
          </a:p>
        </p:txBody>
      </p:sp>
    </p:spTree>
    <p:extLst>
      <p:ext uri="{BB962C8B-B14F-4D97-AF65-F5344CB8AC3E}">
        <p14:creationId xmlns:p14="http://schemas.microsoft.com/office/powerpoint/2010/main" val="25158680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1806C53-AB62-46E5-89EA-B509DD0544C8}" type="datetimeFigureOut">
              <a:rPr lang="zh-CN" altLang="en-US"/>
              <a:pPr>
                <a:defRPr/>
              </a:pPr>
              <a:t>2023/12/9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F3FF42-C329-42A3-8896-6329FF0A182C}" type="slidenum">
              <a:rPr lang="zh-CN" altLang="en-US"/>
              <a:pPr>
                <a:defRPr/>
              </a:pPr>
              <a:t>‹#›</a:t>
            </a:fld>
            <a:endParaRPr lang="zh-CN" altLang="en-US"/>
          </a:p>
        </p:txBody>
      </p:sp>
    </p:spTree>
    <p:extLst>
      <p:ext uri="{BB962C8B-B14F-4D97-AF65-F5344CB8AC3E}">
        <p14:creationId xmlns:p14="http://schemas.microsoft.com/office/powerpoint/2010/main" val="18943777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6984B19-5450-4824-888C-F59988D7267F}" type="datetimeFigureOut">
              <a:rPr lang="zh-CN" altLang="en-US"/>
              <a:pPr>
                <a:defRPr/>
              </a:pPr>
              <a:t>2023/12/9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FC051F-A7FF-4705-B6F7-1C505641F16A}" type="slidenum">
              <a:rPr lang="zh-CN" altLang="en-US"/>
              <a:pPr>
                <a:defRPr/>
              </a:pPr>
              <a:t>‹#›</a:t>
            </a:fld>
            <a:endParaRPr lang="zh-CN" altLang="en-US"/>
          </a:p>
        </p:txBody>
      </p:sp>
    </p:spTree>
    <p:extLst>
      <p:ext uri="{BB962C8B-B14F-4D97-AF65-F5344CB8AC3E}">
        <p14:creationId xmlns:p14="http://schemas.microsoft.com/office/powerpoint/2010/main" val="16999260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829694B-1FE2-4716-A585-F0BC7813DA4B}" type="datetimeFigureOut">
              <a:rPr lang="zh-CN" altLang="en-US"/>
              <a:pPr>
                <a:defRPr/>
              </a:pPr>
              <a:t>2023/12/9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C89342B-E7F7-4F54-A3C0-7915966A4F51}" type="slidenum">
              <a:rPr lang="zh-CN" altLang="en-US"/>
              <a:pPr>
                <a:defRPr/>
              </a:pPr>
              <a:t>‹#›</a:t>
            </a:fld>
            <a:endParaRPr lang="zh-CN" altLang="en-US"/>
          </a:p>
        </p:txBody>
      </p:sp>
    </p:spTree>
    <p:extLst>
      <p:ext uri="{BB962C8B-B14F-4D97-AF65-F5344CB8AC3E}">
        <p14:creationId xmlns:p14="http://schemas.microsoft.com/office/powerpoint/2010/main" val="2678874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FEEC5C0-5B28-439D-A2C3-F73C68FB8B50}" type="datetimeFigureOut">
              <a:rPr lang="zh-CN" altLang="en-US"/>
              <a:pPr>
                <a:defRPr/>
              </a:pPr>
              <a:t>2023/12/9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FA803F3-672F-47A3-881F-CF204DF709F0}" type="slidenum">
              <a:rPr lang="zh-CN" altLang="en-US"/>
              <a:pPr>
                <a:defRPr/>
              </a:pPr>
              <a:t>‹#›</a:t>
            </a:fld>
            <a:endParaRPr lang="zh-CN" altLang="en-US"/>
          </a:p>
        </p:txBody>
      </p:sp>
    </p:spTree>
    <p:extLst>
      <p:ext uri="{BB962C8B-B14F-4D97-AF65-F5344CB8AC3E}">
        <p14:creationId xmlns:p14="http://schemas.microsoft.com/office/powerpoint/2010/main" val="301945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2023/12/9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D3D372F-BC8F-447A-BA22-A1356EC49951}" type="datetimeFigureOut">
              <a:rPr lang="zh-CN" altLang="en-US"/>
              <a:pPr>
                <a:defRPr/>
              </a:pPr>
              <a:t>2023/12/9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1731F21-AEBE-4A88-94BF-06F28208ED55}" type="slidenum">
              <a:rPr lang="zh-CN" altLang="en-US"/>
              <a:pPr>
                <a:defRPr/>
              </a:pPr>
              <a:t>‹#›</a:t>
            </a:fld>
            <a:endParaRPr lang="zh-CN" altLang="en-US"/>
          </a:p>
        </p:txBody>
      </p:sp>
    </p:spTree>
    <p:extLst>
      <p:ext uri="{BB962C8B-B14F-4D97-AF65-F5344CB8AC3E}">
        <p14:creationId xmlns:p14="http://schemas.microsoft.com/office/powerpoint/2010/main" val="20252271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FA7F378-14B6-4237-81D0-C17F0DA4AC11}" type="datetimeFigureOut">
              <a:rPr lang="zh-CN" altLang="en-US"/>
              <a:pPr>
                <a:defRPr/>
              </a:pPr>
              <a:t>2023/12/9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9E0ACE1-FFF2-4C7D-B200-605D452ECFD5}" type="slidenum">
              <a:rPr lang="zh-CN" altLang="en-US"/>
              <a:pPr>
                <a:defRPr/>
              </a:pPr>
              <a:t>‹#›</a:t>
            </a:fld>
            <a:endParaRPr lang="zh-CN" altLang="en-US"/>
          </a:p>
        </p:txBody>
      </p:sp>
    </p:spTree>
    <p:extLst>
      <p:ext uri="{BB962C8B-B14F-4D97-AF65-F5344CB8AC3E}">
        <p14:creationId xmlns:p14="http://schemas.microsoft.com/office/powerpoint/2010/main" val="6005681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3E18BA8-0858-49A8-85C1-EBEA55B0D9AC}" type="datetimeFigureOut">
              <a:rPr lang="zh-CN" altLang="en-US"/>
              <a:pPr>
                <a:defRPr/>
              </a:pPr>
              <a:t>2023/12/9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2879C6B-0609-43F5-8471-36417C495A3C}" type="slidenum">
              <a:rPr lang="zh-CN" altLang="en-US"/>
              <a:pPr>
                <a:defRPr/>
              </a:pPr>
              <a:t>‹#›</a:t>
            </a:fld>
            <a:endParaRPr lang="zh-CN" altLang="en-US"/>
          </a:p>
        </p:txBody>
      </p:sp>
    </p:spTree>
    <p:extLst>
      <p:ext uri="{BB962C8B-B14F-4D97-AF65-F5344CB8AC3E}">
        <p14:creationId xmlns:p14="http://schemas.microsoft.com/office/powerpoint/2010/main" val="6729916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BCFEB13-122A-44E8-9B16-D3BC65876AE4}" type="datetimeFigureOut">
              <a:rPr lang="zh-CN" altLang="en-US"/>
              <a:pPr>
                <a:defRPr/>
              </a:pPr>
              <a:t>2023/12/9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373DCF6-639A-47EA-86C7-6FB9EEAAF985}" type="slidenum">
              <a:rPr lang="zh-CN" altLang="en-US"/>
              <a:pPr>
                <a:defRPr/>
              </a:pPr>
              <a:t>‹#›</a:t>
            </a:fld>
            <a:endParaRPr lang="zh-CN" altLang="en-US"/>
          </a:p>
        </p:txBody>
      </p:sp>
    </p:spTree>
    <p:extLst>
      <p:ext uri="{BB962C8B-B14F-4D97-AF65-F5344CB8AC3E}">
        <p14:creationId xmlns:p14="http://schemas.microsoft.com/office/powerpoint/2010/main" val="12308129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805C1E1-5C38-4BE2-9154-A855F4D8A70A}" type="datetimeFigureOut">
              <a:rPr lang="zh-CN" altLang="en-US"/>
              <a:pPr>
                <a:defRPr/>
              </a:pPr>
              <a:t>2023/12/9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2E4B1CC-A7E5-4561-97AF-20312420F28B}" type="slidenum">
              <a:rPr lang="zh-CN" altLang="en-US"/>
              <a:pPr>
                <a:defRPr/>
              </a:pPr>
              <a:t>‹#›</a:t>
            </a:fld>
            <a:endParaRPr lang="zh-CN" altLang="en-US"/>
          </a:p>
        </p:txBody>
      </p:sp>
    </p:spTree>
    <p:extLst>
      <p:ext uri="{BB962C8B-B14F-4D97-AF65-F5344CB8AC3E}">
        <p14:creationId xmlns:p14="http://schemas.microsoft.com/office/powerpoint/2010/main" val="15268896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914399" y="1208035"/>
            <a:ext cx="7790214" cy="345006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63501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a:spLocks/>
          </p:cNvSpPr>
          <p:nvPr userDrawn="1"/>
        </p:nvSpPr>
        <p:spPr bwMode="gray">
          <a:xfrm>
            <a:off x="-9525" y="1085850"/>
            <a:ext cx="9164638" cy="2874169"/>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5" name="Freeform 18"/>
          <p:cNvSpPr>
            <a:spLocks/>
          </p:cNvSpPr>
          <p:nvPr userDrawn="1"/>
        </p:nvSpPr>
        <p:spPr bwMode="gray">
          <a:xfrm>
            <a:off x="-9525" y="1297781"/>
            <a:ext cx="9150350" cy="2449116"/>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6" name="Group 19"/>
          <p:cNvGrpSpPr>
            <a:grpSpLocks/>
          </p:cNvGrpSpPr>
          <p:nvPr userDrawn="1"/>
        </p:nvGrpSpPr>
        <p:grpSpPr bwMode="auto">
          <a:xfrm>
            <a:off x="7086600" y="1460897"/>
            <a:ext cx="533400" cy="400050"/>
            <a:chOff x="4752" y="1200"/>
            <a:chExt cx="288" cy="288"/>
          </a:xfrm>
        </p:grpSpPr>
        <p:sp>
          <p:nvSpPr>
            <p:cNvPr id="7"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sp>
          <p:nvSpPr>
            <p:cNvPr id="8"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9" name="Group 22"/>
          <p:cNvGrpSpPr>
            <a:grpSpLocks/>
          </p:cNvGrpSpPr>
          <p:nvPr userDrawn="1"/>
        </p:nvGrpSpPr>
        <p:grpSpPr bwMode="auto">
          <a:xfrm>
            <a:off x="7620000" y="1028700"/>
            <a:ext cx="914400" cy="685800"/>
            <a:chOff x="4992" y="816"/>
            <a:chExt cx="576" cy="576"/>
          </a:xfrm>
        </p:grpSpPr>
        <p:sp>
          <p:nvSpPr>
            <p:cNvPr id="10" name="Oval 23"/>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1350">
                <a:latin typeface="Calibri" pitchFamily="34" charset="0"/>
              </a:endParaRPr>
            </a:p>
          </p:txBody>
        </p:sp>
        <p:sp>
          <p:nvSpPr>
            <p:cNvPr id="11"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12" name="Group 25"/>
          <p:cNvGrpSpPr>
            <a:grpSpLocks/>
          </p:cNvGrpSpPr>
          <p:nvPr userDrawn="1"/>
        </p:nvGrpSpPr>
        <p:grpSpPr bwMode="auto">
          <a:xfrm>
            <a:off x="304800" y="2571750"/>
            <a:ext cx="1295400" cy="1028700"/>
            <a:chOff x="4992" y="816"/>
            <a:chExt cx="576" cy="576"/>
          </a:xfrm>
        </p:grpSpPr>
        <p:sp>
          <p:nvSpPr>
            <p:cNvPr id="13" name="Oval 26"/>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1350">
                <a:latin typeface="Calibri" pitchFamily="34" charset="0"/>
              </a:endParaRPr>
            </a:p>
          </p:txBody>
        </p:sp>
        <p:sp>
          <p:nvSpPr>
            <p:cNvPr id="14"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pic>
        <p:nvPicPr>
          <p:cNvPr id="15" name="图片 11" descr="重庆大学.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9118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2"/>
          <p:cNvSpPr>
            <a:spLocks noGrp="1" noChangeArrowheads="1"/>
          </p:cNvSpPr>
          <p:nvPr>
            <p:ph type="ctrTitle"/>
          </p:nvPr>
        </p:nvSpPr>
        <p:spPr>
          <a:xfrm>
            <a:off x="1143000" y="1943100"/>
            <a:ext cx="7086600" cy="759619"/>
          </a:xfrm>
          <a:effectLst>
            <a:outerShdw dist="53882" dir="2700000" algn="ctr" rotWithShape="0">
              <a:schemeClr val="tx1"/>
            </a:outerShdw>
          </a:effectLst>
        </p:spPr>
        <p:txBody>
          <a:bodyPr>
            <a:normAutofit/>
          </a:bodyPr>
          <a:lstStyle>
            <a:lvl1pPr>
              <a:defRPr sz="2400" b="0" cap="none" spc="0">
                <a:ln w="18415" cmpd="sng">
                  <a:solidFill>
                    <a:srgbClr val="FFFFFF"/>
                  </a:solidFill>
                  <a:prstDash val="solid"/>
                </a:ln>
                <a:solidFill>
                  <a:srgbClr val="FFFFFF"/>
                </a:solidFill>
                <a:effectLst/>
                <a:latin typeface="+mn-ea"/>
                <a:ea typeface="+mn-ea"/>
              </a:defRPr>
            </a:lvl1pPr>
          </a:lstStyle>
          <a:p>
            <a:r>
              <a:rPr lang="en-US" altLang="zh-CN" dirty="0"/>
              <a:t>Click to edit Master title style</a:t>
            </a:r>
          </a:p>
        </p:txBody>
      </p:sp>
      <p:sp>
        <p:nvSpPr>
          <p:cNvPr id="39" name="Rectangle 3"/>
          <p:cNvSpPr>
            <a:spLocks noGrp="1" noChangeArrowheads="1"/>
          </p:cNvSpPr>
          <p:nvPr>
            <p:ph type="subTitle" idx="1"/>
          </p:nvPr>
        </p:nvSpPr>
        <p:spPr bwMode="white">
          <a:xfrm>
            <a:off x="1250776" y="3636150"/>
            <a:ext cx="6705600" cy="285750"/>
          </a:xfrm>
        </p:spPr>
        <p:txBody>
          <a:bodyPr/>
          <a:lstStyle>
            <a:lvl1pPr marL="0" indent="0" algn="ctr">
              <a:buFont typeface="Wingdings" pitchFamily="2" charset="2"/>
              <a:buNone/>
              <a:defRPr sz="1500"/>
            </a:lvl1pPr>
          </a:lstStyle>
          <a:p>
            <a:r>
              <a:rPr lang="en-US" altLang="zh-CN" dirty="0"/>
              <a:t>Click to edit Master subtitle style</a:t>
            </a:r>
          </a:p>
        </p:txBody>
      </p:sp>
      <p:sp>
        <p:nvSpPr>
          <p:cNvPr id="16" name="Rectangle 4"/>
          <p:cNvSpPr>
            <a:spLocks noGrp="1" noChangeArrowheads="1"/>
          </p:cNvSpPr>
          <p:nvPr>
            <p:ph type="dt" sz="half" idx="10"/>
          </p:nvPr>
        </p:nvSpPr>
        <p:spPr>
          <a:xfrm>
            <a:off x="457200" y="4857751"/>
            <a:ext cx="2133600" cy="183356"/>
          </a:xfrm>
        </p:spPr>
        <p:txBody>
          <a:bodyPr/>
          <a:lstStyle>
            <a:lvl1pPr>
              <a:defRPr sz="900"/>
            </a:lvl1pPr>
          </a:lstStyle>
          <a:p>
            <a:pPr>
              <a:defRPr/>
            </a:pPr>
            <a:endParaRPr lang="en-US" altLang="zh-CN"/>
          </a:p>
        </p:txBody>
      </p:sp>
      <p:sp>
        <p:nvSpPr>
          <p:cNvPr id="17" name="Rectangle 5"/>
          <p:cNvSpPr>
            <a:spLocks noGrp="1" noChangeArrowheads="1"/>
          </p:cNvSpPr>
          <p:nvPr>
            <p:ph type="ftr" sz="quarter" idx="11"/>
          </p:nvPr>
        </p:nvSpPr>
        <p:spPr>
          <a:xfrm>
            <a:off x="3124200" y="4857751"/>
            <a:ext cx="2895600" cy="183356"/>
          </a:xfrm>
        </p:spPr>
        <p:txBody>
          <a:bodyPr/>
          <a:lstStyle>
            <a:lvl1pPr>
              <a:defRPr sz="900"/>
            </a:lvl1pPr>
          </a:lstStyle>
          <a:p>
            <a:pPr>
              <a:defRPr/>
            </a:pPr>
            <a:endParaRPr lang="en-US" altLang="zh-CN"/>
          </a:p>
        </p:txBody>
      </p:sp>
      <p:sp>
        <p:nvSpPr>
          <p:cNvPr id="18" name="Rectangle 6"/>
          <p:cNvSpPr>
            <a:spLocks noGrp="1" noChangeArrowheads="1"/>
          </p:cNvSpPr>
          <p:nvPr>
            <p:ph type="sldNum" sz="quarter" idx="12"/>
          </p:nvPr>
        </p:nvSpPr>
        <p:spPr>
          <a:xfrm>
            <a:off x="6553200" y="4857751"/>
            <a:ext cx="2133600" cy="183356"/>
          </a:xfrm>
        </p:spPr>
        <p:txBody>
          <a:bodyPr/>
          <a:lstStyle>
            <a:lvl1pPr>
              <a:defRPr/>
            </a:lvl1pPr>
          </a:lstStyle>
          <a:p>
            <a:pPr>
              <a:defRPr/>
            </a:pPr>
            <a:fld id="{33D23ABB-EC80-4FCD-9165-8FBBDB2997E3}" type="slidenum">
              <a:rPr lang="zh-CN" altLang="en-US"/>
              <a:pPr>
                <a:defRPr/>
              </a:pPr>
              <a:t>‹#›</a:t>
            </a:fld>
            <a:endParaRPr lang="en-US" altLang="zh-CN"/>
          </a:p>
        </p:txBody>
      </p:sp>
    </p:spTree>
    <p:extLst>
      <p:ext uri="{BB962C8B-B14F-4D97-AF65-F5344CB8AC3E}">
        <p14:creationId xmlns:p14="http://schemas.microsoft.com/office/powerpoint/2010/main" val="3167656237"/>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0"/>
            <a:ext cx="9144000" cy="843558"/>
          </a:xfrm>
          <a:prstGeom prst="rect">
            <a:avLst/>
          </a:prstGeom>
          <a:blipFill>
            <a:blip r:embed="rId2" cstate="print">
              <a:duotone>
                <a:schemeClr val="accent3">
                  <a:shade val="45000"/>
                  <a:satMod val="135000"/>
                </a:schemeClr>
                <a:prstClr val="white"/>
              </a:duotone>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cxnSp>
        <p:nvCxnSpPr>
          <p:cNvPr id="3" name="直接连接符 2"/>
          <p:cNvCxnSpPr/>
          <p:nvPr userDrawn="1"/>
        </p:nvCxnSpPr>
        <p:spPr>
          <a:xfrm>
            <a:off x="0" y="897731"/>
            <a:ext cx="9144000" cy="0"/>
          </a:xfrm>
          <a:prstGeom prst="line">
            <a:avLst/>
          </a:prstGeom>
          <a:ln w="88900"/>
        </p:spPr>
        <p:style>
          <a:lnRef idx="1">
            <a:schemeClr val="accent1"/>
          </a:lnRef>
          <a:fillRef idx="0">
            <a:schemeClr val="accent1"/>
          </a:fillRef>
          <a:effectRef idx="0">
            <a:schemeClr val="accent1"/>
          </a:effectRef>
          <a:fontRef idx="minor">
            <a:schemeClr val="tx1"/>
          </a:fontRef>
        </p:style>
      </p:cxnSp>
      <p:pic>
        <p:nvPicPr>
          <p:cNvPr id="4" name="图片 8" descr="Logo.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1"/>
            <a:ext cx="1116012"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8912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0206AE8-C03B-4A68-BCD5-8EE8FF082272}" type="datetimeFigureOut">
              <a:rPr lang="zh-CN" altLang="en-US"/>
              <a:pPr>
                <a:defRPr/>
              </a:pPr>
              <a:t>2023/12/9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FDB500E-4AB0-4427-8634-BF7AFFA72075}" type="slidenum">
              <a:rPr lang="zh-CN" altLang="en-US"/>
              <a:pPr>
                <a:defRPr/>
              </a:pPr>
              <a:t>‹#›</a:t>
            </a:fld>
            <a:endParaRPr lang="zh-CN" altLang="en-US"/>
          </a:p>
        </p:txBody>
      </p:sp>
    </p:spTree>
    <p:extLst>
      <p:ext uri="{BB962C8B-B14F-4D97-AF65-F5344CB8AC3E}">
        <p14:creationId xmlns:p14="http://schemas.microsoft.com/office/powerpoint/2010/main" val="3424755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B41BD-2551-4804-A16E-EAAF5FD82519}" type="datetimeFigureOut">
              <a:rPr lang="zh-CN" altLang="en-US"/>
              <a:pPr>
                <a:defRPr/>
              </a:pPr>
              <a:t>2023/12/9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3A294CA-9BCF-450F-8054-AAC8E9CB5ADB}" type="slidenum">
              <a:rPr lang="zh-CN" altLang="en-US"/>
              <a:pPr>
                <a:defRPr/>
              </a:pPr>
              <a:t>‹#›</a:t>
            </a:fld>
            <a:endParaRPr lang="zh-CN" altLang="en-US"/>
          </a:p>
        </p:txBody>
      </p:sp>
    </p:spTree>
    <p:extLst>
      <p:ext uri="{BB962C8B-B14F-4D97-AF65-F5344CB8AC3E}">
        <p14:creationId xmlns:p14="http://schemas.microsoft.com/office/powerpoint/2010/main" val="61352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2023/12/9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039AB48-9BF2-4521-9243-DF92F47899BD}" type="datetimeFigureOut">
              <a:rPr lang="zh-CN" altLang="en-US"/>
              <a:pPr>
                <a:defRPr/>
              </a:pPr>
              <a:t>2023/12/9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A3021E6-B327-4A05-B76A-CBCB808D6BC8}" type="slidenum">
              <a:rPr lang="zh-CN" altLang="en-US"/>
              <a:pPr>
                <a:defRPr/>
              </a:pPr>
              <a:t>‹#›</a:t>
            </a:fld>
            <a:endParaRPr lang="zh-CN" altLang="en-US"/>
          </a:p>
        </p:txBody>
      </p:sp>
    </p:spTree>
    <p:extLst>
      <p:ext uri="{BB962C8B-B14F-4D97-AF65-F5344CB8AC3E}">
        <p14:creationId xmlns:p14="http://schemas.microsoft.com/office/powerpoint/2010/main" val="28931963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A8BB267-6AD6-472A-9837-DAEEA6D78E00}" type="datetimeFigureOut">
              <a:rPr lang="zh-CN" altLang="en-US"/>
              <a:pPr>
                <a:defRPr/>
              </a:pPr>
              <a:t>2023/12/9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FA7A9A-95B3-4383-97E2-2CC17E5ECAE0}" type="slidenum">
              <a:rPr lang="zh-CN" altLang="en-US"/>
              <a:pPr>
                <a:defRPr/>
              </a:pPr>
              <a:t>‹#›</a:t>
            </a:fld>
            <a:endParaRPr lang="zh-CN" altLang="en-US"/>
          </a:p>
        </p:txBody>
      </p:sp>
    </p:spTree>
    <p:extLst>
      <p:ext uri="{BB962C8B-B14F-4D97-AF65-F5344CB8AC3E}">
        <p14:creationId xmlns:p14="http://schemas.microsoft.com/office/powerpoint/2010/main" val="3528466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DAA4143-6397-4CD9-A5E2-DAE78B0D1D1D}" type="datetimeFigureOut">
              <a:rPr lang="zh-CN" altLang="en-US"/>
              <a:pPr>
                <a:defRPr/>
              </a:pPr>
              <a:t>2023/12/9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A5B0E6D-2166-40B5-833E-87A400A95136}" type="slidenum">
              <a:rPr lang="zh-CN" altLang="en-US"/>
              <a:pPr>
                <a:defRPr/>
              </a:pPr>
              <a:t>‹#›</a:t>
            </a:fld>
            <a:endParaRPr lang="zh-CN" altLang="en-US"/>
          </a:p>
        </p:txBody>
      </p:sp>
    </p:spTree>
    <p:extLst>
      <p:ext uri="{BB962C8B-B14F-4D97-AF65-F5344CB8AC3E}">
        <p14:creationId xmlns:p14="http://schemas.microsoft.com/office/powerpoint/2010/main" val="13433178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EDE92DE-26EB-4310-82FE-285D51FEED4F}" type="datetimeFigureOut">
              <a:rPr lang="zh-CN" altLang="en-US"/>
              <a:pPr>
                <a:defRPr/>
              </a:pPr>
              <a:t>2023/12/9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EEB9AAE-A3E0-4DE6-94A1-243A19C2F2EF}" type="slidenum">
              <a:rPr lang="zh-CN" altLang="en-US"/>
              <a:pPr>
                <a:defRPr/>
              </a:pPr>
              <a:t>‹#›</a:t>
            </a:fld>
            <a:endParaRPr lang="zh-CN" altLang="en-US"/>
          </a:p>
        </p:txBody>
      </p:sp>
    </p:spTree>
    <p:extLst>
      <p:ext uri="{BB962C8B-B14F-4D97-AF65-F5344CB8AC3E}">
        <p14:creationId xmlns:p14="http://schemas.microsoft.com/office/powerpoint/2010/main" val="21408165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ADCCCDA-0467-4AEF-BA36-7D52B385CC55}" type="datetimeFigureOut">
              <a:rPr lang="zh-CN" altLang="en-US"/>
              <a:pPr>
                <a:defRPr/>
              </a:pPr>
              <a:t>2023/12/9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B5B343E-64E4-4D01-ADE3-967CFA501D0A}" type="slidenum">
              <a:rPr lang="zh-CN" altLang="en-US"/>
              <a:pPr>
                <a:defRPr/>
              </a:pPr>
              <a:t>‹#›</a:t>
            </a:fld>
            <a:endParaRPr lang="zh-CN" altLang="en-US"/>
          </a:p>
        </p:txBody>
      </p:sp>
    </p:spTree>
    <p:extLst>
      <p:ext uri="{BB962C8B-B14F-4D97-AF65-F5344CB8AC3E}">
        <p14:creationId xmlns:p14="http://schemas.microsoft.com/office/powerpoint/2010/main" val="4465239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2AE603C-5D1D-4FA3-B0C0-DE34DE4E3977}" type="datetimeFigureOut">
              <a:rPr lang="zh-CN" altLang="en-US"/>
              <a:pPr>
                <a:defRPr/>
              </a:pPr>
              <a:t>2023/12/9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6DCE1D-A268-4900-A5F0-DD7F2D4C68D4}" type="slidenum">
              <a:rPr lang="zh-CN" altLang="en-US"/>
              <a:pPr>
                <a:defRPr/>
              </a:pPr>
              <a:t>‹#›</a:t>
            </a:fld>
            <a:endParaRPr lang="zh-CN" altLang="en-US"/>
          </a:p>
        </p:txBody>
      </p:sp>
    </p:spTree>
    <p:extLst>
      <p:ext uri="{BB962C8B-B14F-4D97-AF65-F5344CB8AC3E}">
        <p14:creationId xmlns:p14="http://schemas.microsoft.com/office/powerpoint/2010/main" val="6354853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9AFEC3E-C29F-47D2-91F6-FF01AB2E8CE9}" type="datetimeFigureOut">
              <a:rPr lang="zh-CN" altLang="en-US"/>
              <a:pPr>
                <a:defRPr/>
              </a:pPr>
              <a:t>2023/12/9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8771AB-3F20-4CF9-A020-ADB1DF552EA5}" type="slidenum">
              <a:rPr lang="zh-CN" altLang="en-US"/>
              <a:pPr>
                <a:defRPr/>
              </a:pPr>
              <a:t>‹#›</a:t>
            </a:fld>
            <a:endParaRPr lang="zh-CN" altLang="en-US"/>
          </a:p>
        </p:txBody>
      </p:sp>
    </p:spTree>
    <p:extLst>
      <p:ext uri="{BB962C8B-B14F-4D97-AF65-F5344CB8AC3E}">
        <p14:creationId xmlns:p14="http://schemas.microsoft.com/office/powerpoint/2010/main" val="31951010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541ED04-2282-4A31-89FF-6D97F0F0F913}" type="datetimeFigureOut">
              <a:rPr lang="zh-CN" altLang="en-US"/>
              <a:pPr>
                <a:defRPr/>
              </a:pPr>
              <a:t>2023/12/9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8C82FA-C656-4713-98BD-E1304889B71F}" type="slidenum">
              <a:rPr lang="zh-CN" altLang="en-US"/>
              <a:pPr>
                <a:defRPr/>
              </a:pPr>
              <a:t>‹#›</a:t>
            </a:fld>
            <a:endParaRPr lang="zh-CN" altLang="en-US"/>
          </a:p>
        </p:txBody>
      </p:sp>
    </p:spTree>
    <p:extLst>
      <p:ext uri="{BB962C8B-B14F-4D97-AF65-F5344CB8AC3E}">
        <p14:creationId xmlns:p14="http://schemas.microsoft.com/office/powerpoint/2010/main" val="26029809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a:spLocks/>
          </p:cNvSpPr>
          <p:nvPr userDrawn="1"/>
        </p:nvSpPr>
        <p:spPr bwMode="gray">
          <a:xfrm>
            <a:off x="-9525" y="1085850"/>
            <a:ext cx="9164638" cy="2874169"/>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5" name="Freeform 18"/>
          <p:cNvSpPr>
            <a:spLocks/>
          </p:cNvSpPr>
          <p:nvPr userDrawn="1"/>
        </p:nvSpPr>
        <p:spPr bwMode="gray">
          <a:xfrm>
            <a:off x="-9525" y="1297781"/>
            <a:ext cx="9150350" cy="2449116"/>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6" name="Group 19"/>
          <p:cNvGrpSpPr>
            <a:grpSpLocks/>
          </p:cNvGrpSpPr>
          <p:nvPr userDrawn="1"/>
        </p:nvGrpSpPr>
        <p:grpSpPr bwMode="auto">
          <a:xfrm>
            <a:off x="7086600" y="1460897"/>
            <a:ext cx="533400" cy="400050"/>
            <a:chOff x="4752" y="1200"/>
            <a:chExt cx="288" cy="288"/>
          </a:xfrm>
        </p:grpSpPr>
        <p:sp>
          <p:nvSpPr>
            <p:cNvPr id="7"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sp>
          <p:nvSpPr>
            <p:cNvPr id="8"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9" name="Group 22"/>
          <p:cNvGrpSpPr>
            <a:grpSpLocks/>
          </p:cNvGrpSpPr>
          <p:nvPr userDrawn="1"/>
        </p:nvGrpSpPr>
        <p:grpSpPr bwMode="auto">
          <a:xfrm>
            <a:off x="7620000" y="1028700"/>
            <a:ext cx="914400" cy="685800"/>
            <a:chOff x="4992" y="816"/>
            <a:chExt cx="576" cy="576"/>
          </a:xfrm>
        </p:grpSpPr>
        <p:sp>
          <p:nvSpPr>
            <p:cNvPr id="10" name="Oval 23"/>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a:latin typeface="Calibri" panose="020F0502020204030204" pitchFamily="34" charset="0"/>
              </a:endParaRPr>
            </a:p>
          </p:txBody>
        </p:sp>
        <p:sp>
          <p:nvSpPr>
            <p:cNvPr id="11"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12" name="Group 25"/>
          <p:cNvGrpSpPr>
            <a:grpSpLocks/>
          </p:cNvGrpSpPr>
          <p:nvPr userDrawn="1"/>
        </p:nvGrpSpPr>
        <p:grpSpPr bwMode="auto">
          <a:xfrm>
            <a:off x="304800" y="2571750"/>
            <a:ext cx="1295400" cy="1028700"/>
            <a:chOff x="4992" y="816"/>
            <a:chExt cx="576" cy="576"/>
          </a:xfrm>
        </p:grpSpPr>
        <p:sp>
          <p:nvSpPr>
            <p:cNvPr id="13" name="Oval 26"/>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a:latin typeface="Calibri" panose="020F0502020204030204" pitchFamily="34" charset="0"/>
              </a:endParaRPr>
            </a:p>
          </p:txBody>
        </p:sp>
        <p:sp>
          <p:nvSpPr>
            <p:cNvPr id="14"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pic>
        <p:nvPicPr>
          <p:cNvPr id="15" name="图片 11" descr="重庆大学.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9118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2"/>
          <p:cNvSpPr>
            <a:spLocks noGrp="1" noChangeArrowheads="1"/>
          </p:cNvSpPr>
          <p:nvPr>
            <p:ph type="ctrTitle"/>
          </p:nvPr>
        </p:nvSpPr>
        <p:spPr>
          <a:xfrm>
            <a:off x="1143000" y="1943100"/>
            <a:ext cx="7086600" cy="759619"/>
          </a:xfrm>
          <a:effectLst>
            <a:outerShdw dist="53882" dir="2700000" algn="ctr" rotWithShape="0">
              <a:schemeClr val="tx1"/>
            </a:outerShdw>
          </a:effectLst>
        </p:spPr>
        <p:txBody>
          <a:bodyPr>
            <a:normAutofit/>
          </a:bodyPr>
          <a:lstStyle>
            <a:lvl1pPr>
              <a:defRPr sz="2400" b="0" cap="none" spc="0">
                <a:ln w="18415" cmpd="sng">
                  <a:solidFill>
                    <a:srgbClr val="FFFFFF"/>
                  </a:solidFill>
                  <a:prstDash val="solid"/>
                </a:ln>
                <a:solidFill>
                  <a:srgbClr val="FFFFFF"/>
                </a:solidFill>
                <a:effectLst/>
                <a:latin typeface="+mn-ea"/>
                <a:ea typeface="+mn-ea"/>
              </a:defRPr>
            </a:lvl1pPr>
          </a:lstStyle>
          <a:p>
            <a:r>
              <a:rPr lang="en-US" altLang="zh-CN" dirty="0"/>
              <a:t>Click to edit Master title style</a:t>
            </a:r>
          </a:p>
        </p:txBody>
      </p:sp>
      <p:sp>
        <p:nvSpPr>
          <p:cNvPr id="39" name="Rectangle 3"/>
          <p:cNvSpPr>
            <a:spLocks noGrp="1" noChangeArrowheads="1"/>
          </p:cNvSpPr>
          <p:nvPr>
            <p:ph type="subTitle" idx="1"/>
          </p:nvPr>
        </p:nvSpPr>
        <p:spPr bwMode="white">
          <a:xfrm>
            <a:off x="1250776" y="3636150"/>
            <a:ext cx="6705600" cy="285750"/>
          </a:xfrm>
        </p:spPr>
        <p:txBody>
          <a:bodyPr/>
          <a:lstStyle>
            <a:lvl1pPr marL="0" indent="0" algn="ctr">
              <a:buFont typeface="Wingdings" pitchFamily="2" charset="2"/>
              <a:buNone/>
              <a:defRPr sz="1500"/>
            </a:lvl1pPr>
          </a:lstStyle>
          <a:p>
            <a:r>
              <a:rPr lang="en-US" altLang="zh-CN" dirty="0"/>
              <a:t>Click to edit Master subtitle style</a:t>
            </a:r>
          </a:p>
        </p:txBody>
      </p:sp>
      <p:sp>
        <p:nvSpPr>
          <p:cNvPr id="16" name="Rectangle 4"/>
          <p:cNvSpPr>
            <a:spLocks noGrp="1" noChangeArrowheads="1"/>
          </p:cNvSpPr>
          <p:nvPr>
            <p:ph type="dt" sz="half" idx="10"/>
          </p:nvPr>
        </p:nvSpPr>
        <p:spPr>
          <a:xfrm>
            <a:off x="457200" y="4857751"/>
            <a:ext cx="2133600" cy="183356"/>
          </a:xfrm>
        </p:spPr>
        <p:txBody>
          <a:bodyPr/>
          <a:lstStyle>
            <a:lvl1pPr>
              <a:defRPr sz="900"/>
            </a:lvl1pPr>
          </a:lstStyle>
          <a:p>
            <a:pPr>
              <a:defRPr/>
            </a:pPr>
            <a:endParaRPr lang="en-US" altLang="zh-CN"/>
          </a:p>
        </p:txBody>
      </p:sp>
      <p:sp>
        <p:nvSpPr>
          <p:cNvPr id="17" name="Rectangle 5"/>
          <p:cNvSpPr>
            <a:spLocks noGrp="1" noChangeArrowheads="1"/>
          </p:cNvSpPr>
          <p:nvPr>
            <p:ph type="ftr" sz="quarter" idx="11"/>
          </p:nvPr>
        </p:nvSpPr>
        <p:spPr>
          <a:xfrm>
            <a:off x="3124200" y="4857751"/>
            <a:ext cx="2895600" cy="183356"/>
          </a:xfrm>
        </p:spPr>
        <p:txBody>
          <a:bodyPr/>
          <a:lstStyle>
            <a:lvl1pPr>
              <a:defRPr sz="900"/>
            </a:lvl1pPr>
          </a:lstStyle>
          <a:p>
            <a:pPr>
              <a:defRPr/>
            </a:pPr>
            <a:endParaRPr lang="en-US" altLang="zh-CN"/>
          </a:p>
        </p:txBody>
      </p:sp>
      <p:sp>
        <p:nvSpPr>
          <p:cNvPr id="18" name="Rectangle 6"/>
          <p:cNvSpPr>
            <a:spLocks noGrp="1" noChangeArrowheads="1"/>
          </p:cNvSpPr>
          <p:nvPr>
            <p:ph type="sldNum" sz="quarter" idx="12"/>
          </p:nvPr>
        </p:nvSpPr>
        <p:spPr>
          <a:xfrm>
            <a:off x="6553200" y="4857751"/>
            <a:ext cx="2133600" cy="183356"/>
          </a:xfrm>
        </p:spPr>
        <p:txBody>
          <a:bodyPr/>
          <a:lstStyle>
            <a:lvl1pPr>
              <a:defRPr/>
            </a:lvl1pPr>
          </a:lstStyle>
          <a:p>
            <a:pPr>
              <a:defRPr/>
            </a:pPr>
            <a:fld id="{AE1F254F-3E3E-40A8-8304-7F6CF5689B2F}" type="slidenum">
              <a:rPr lang="zh-CN" altLang="en-US"/>
              <a:pPr>
                <a:defRPr/>
              </a:pPr>
              <a:t>‹#›</a:t>
            </a:fld>
            <a:endParaRPr lang="en-US" altLang="zh-CN"/>
          </a:p>
        </p:txBody>
      </p:sp>
    </p:spTree>
    <p:extLst>
      <p:ext uri="{BB962C8B-B14F-4D97-AF65-F5344CB8AC3E}">
        <p14:creationId xmlns:p14="http://schemas.microsoft.com/office/powerpoint/2010/main" val="4201923359"/>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0"/>
            <a:ext cx="9144000" cy="843558"/>
          </a:xfrm>
          <a:prstGeom prst="rect">
            <a:avLst/>
          </a:prstGeom>
          <a:blipFill>
            <a:blip r:embed="rId2" cstate="print">
              <a:duotone>
                <a:schemeClr val="accent3">
                  <a:shade val="45000"/>
                  <a:satMod val="135000"/>
                </a:schemeClr>
                <a:prstClr val="white"/>
              </a:duotone>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cxnSp>
        <p:nvCxnSpPr>
          <p:cNvPr id="3" name="直接连接符 2"/>
          <p:cNvCxnSpPr/>
          <p:nvPr userDrawn="1"/>
        </p:nvCxnSpPr>
        <p:spPr>
          <a:xfrm>
            <a:off x="0" y="897731"/>
            <a:ext cx="9144000" cy="0"/>
          </a:xfrm>
          <a:prstGeom prst="line">
            <a:avLst/>
          </a:prstGeom>
          <a:ln w="88900"/>
        </p:spPr>
        <p:style>
          <a:lnRef idx="1">
            <a:schemeClr val="accent1"/>
          </a:lnRef>
          <a:fillRef idx="0">
            <a:schemeClr val="accent1"/>
          </a:fillRef>
          <a:effectRef idx="0">
            <a:schemeClr val="accent1"/>
          </a:effectRef>
          <a:fontRef idx="minor">
            <a:schemeClr val="tx1"/>
          </a:fontRef>
        </p:style>
      </p:cxnSp>
      <p:pic>
        <p:nvPicPr>
          <p:cNvPr id="4" name="图片 8" descr="Logo.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1"/>
            <a:ext cx="1116012"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35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2023/12/9</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E5C9263-679E-4954-B23B-80E8DA7FBDCF}" type="datetimeFigureOut">
              <a:rPr lang="zh-CN" altLang="en-US"/>
              <a:pPr>
                <a:defRPr/>
              </a:pPr>
              <a:t>2023/12/9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CBA8D82-DA1B-40D9-B22F-7AF02F35FB24}" type="slidenum">
              <a:rPr lang="zh-CN" altLang="en-US"/>
              <a:pPr>
                <a:defRPr/>
              </a:pPr>
              <a:t>‹#›</a:t>
            </a:fld>
            <a:endParaRPr lang="zh-CN" altLang="en-US"/>
          </a:p>
        </p:txBody>
      </p:sp>
    </p:spTree>
    <p:extLst>
      <p:ext uri="{BB962C8B-B14F-4D97-AF65-F5344CB8AC3E}">
        <p14:creationId xmlns:p14="http://schemas.microsoft.com/office/powerpoint/2010/main" val="13540309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18D5C63-C813-4562-B326-9999215B22DA}" type="datetimeFigureOut">
              <a:rPr lang="zh-CN" altLang="en-US"/>
              <a:pPr>
                <a:defRPr/>
              </a:pPr>
              <a:t>2023/12/9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918F9F-E6F2-4924-A2C5-6B8A7C8953B2}" type="slidenum">
              <a:rPr lang="zh-CN" altLang="en-US"/>
              <a:pPr>
                <a:defRPr/>
              </a:pPr>
              <a:t>‹#›</a:t>
            </a:fld>
            <a:endParaRPr lang="zh-CN" altLang="en-US"/>
          </a:p>
        </p:txBody>
      </p:sp>
    </p:spTree>
    <p:extLst>
      <p:ext uri="{BB962C8B-B14F-4D97-AF65-F5344CB8AC3E}">
        <p14:creationId xmlns:p14="http://schemas.microsoft.com/office/powerpoint/2010/main" val="28111789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78A1782-FE3B-4CEF-A477-1019593B78E3}" type="datetimeFigureOut">
              <a:rPr lang="zh-CN" altLang="en-US"/>
              <a:pPr>
                <a:defRPr/>
              </a:pPr>
              <a:t>2023/12/9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3BA076C-A90D-40C6-947B-0CBC2E5CE947}" type="slidenum">
              <a:rPr lang="zh-CN" altLang="en-US"/>
              <a:pPr>
                <a:defRPr/>
              </a:pPr>
              <a:t>‹#›</a:t>
            </a:fld>
            <a:endParaRPr lang="zh-CN" altLang="en-US"/>
          </a:p>
        </p:txBody>
      </p:sp>
    </p:spTree>
    <p:extLst>
      <p:ext uri="{BB962C8B-B14F-4D97-AF65-F5344CB8AC3E}">
        <p14:creationId xmlns:p14="http://schemas.microsoft.com/office/powerpoint/2010/main" val="2521743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6F05E27-DDA9-43C8-8006-EA9E0E920B0E}" type="datetimeFigureOut">
              <a:rPr lang="zh-CN" altLang="en-US"/>
              <a:pPr>
                <a:defRPr/>
              </a:pPr>
              <a:t>2023/12/9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B46653C-A431-4C01-89FC-C5D7A42A1922}" type="slidenum">
              <a:rPr lang="zh-CN" altLang="en-US"/>
              <a:pPr>
                <a:defRPr/>
              </a:pPr>
              <a:t>‹#›</a:t>
            </a:fld>
            <a:endParaRPr lang="zh-CN" altLang="en-US"/>
          </a:p>
        </p:txBody>
      </p:sp>
    </p:spTree>
    <p:extLst>
      <p:ext uri="{BB962C8B-B14F-4D97-AF65-F5344CB8AC3E}">
        <p14:creationId xmlns:p14="http://schemas.microsoft.com/office/powerpoint/2010/main" val="35542763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195BE93-8A48-4749-B0DA-C42690EF9BCA}" type="datetimeFigureOut">
              <a:rPr lang="zh-CN" altLang="en-US"/>
              <a:pPr>
                <a:defRPr/>
              </a:pPr>
              <a:t>2023/12/9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DA9D318-9E1B-4662-8FA7-E9800F488C85}" type="slidenum">
              <a:rPr lang="zh-CN" altLang="en-US"/>
              <a:pPr>
                <a:defRPr/>
              </a:pPr>
              <a:t>‹#›</a:t>
            </a:fld>
            <a:endParaRPr lang="zh-CN" altLang="en-US"/>
          </a:p>
        </p:txBody>
      </p:sp>
    </p:spTree>
    <p:extLst>
      <p:ext uri="{BB962C8B-B14F-4D97-AF65-F5344CB8AC3E}">
        <p14:creationId xmlns:p14="http://schemas.microsoft.com/office/powerpoint/2010/main" val="7744917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4D66D0E-5FC1-44B3-91BC-77C1CB53F45C}" type="datetimeFigureOut">
              <a:rPr lang="zh-CN" altLang="en-US"/>
              <a:pPr>
                <a:defRPr/>
              </a:pPr>
              <a:t>2023/12/9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201A8A1-E976-424C-8DDE-BCB88257262F}" type="slidenum">
              <a:rPr lang="zh-CN" altLang="en-US"/>
              <a:pPr>
                <a:defRPr/>
              </a:pPr>
              <a:t>‹#›</a:t>
            </a:fld>
            <a:endParaRPr lang="zh-CN" altLang="en-US"/>
          </a:p>
        </p:txBody>
      </p:sp>
    </p:spTree>
    <p:extLst>
      <p:ext uri="{BB962C8B-B14F-4D97-AF65-F5344CB8AC3E}">
        <p14:creationId xmlns:p14="http://schemas.microsoft.com/office/powerpoint/2010/main" val="19459075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3F64D41-531A-4C38-B66F-B69F9DE2E3FD}" type="datetimeFigureOut">
              <a:rPr lang="zh-CN" altLang="en-US"/>
              <a:pPr>
                <a:defRPr/>
              </a:pPr>
              <a:t>2023/12/9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EF56B2-B1D6-4F6C-8AA2-0F780E24080B}" type="slidenum">
              <a:rPr lang="zh-CN" altLang="en-US"/>
              <a:pPr>
                <a:defRPr/>
              </a:pPr>
              <a:t>‹#›</a:t>
            </a:fld>
            <a:endParaRPr lang="zh-CN" altLang="en-US"/>
          </a:p>
        </p:txBody>
      </p:sp>
    </p:spTree>
    <p:extLst>
      <p:ext uri="{BB962C8B-B14F-4D97-AF65-F5344CB8AC3E}">
        <p14:creationId xmlns:p14="http://schemas.microsoft.com/office/powerpoint/2010/main" val="32605517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DC40AB6-1DF4-4C51-AC72-CEF24C9563CF}" type="datetimeFigureOut">
              <a:rPr lang="zh-CN" altLang="en-US"/>
              <a:pPr>
                <a:defRPr/>
              </a:pPr>
              <a:t>2023/12/9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1DD793-C032-4890-9443-C158023A3C35}" type="slidenum">
              <a:rPr lang="zh-CN" altLang="en-US"/>
              <a:pPr>
                <a:defRPr/>
              </a:pPr>
              <a:t>‹#›</a:t>
            </a:fld>
            <a:endParaRPr lang="zh-CN" altLang="en-US"/>
          </a:p>
        </p:txBody>
      </p:sp>
    </p:spTree>
    <p:extLst>
      <p:ext uri="{BB962C8B-B14F-4D97-AF65-F5344CB8AC3E}">
        <p14:creationId xmlns:p14="http://schemas.microsoft.com/office/powerpoint/2010/main" val="23672860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FD84C38-E652-43A4-BD77-515AF60D013E}" type="datetimeFigureOut">
              <a:rPr lang="zh-CN" altLang="en-US"/>
              <a:pPr>
                <a:defRPr/>
              </a:pPr>
              <a:t>2023/12/9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C01F91-18B2-4E37-A890-45A788E55EF6}" type="slidenum">
              <a:rPr lang="zh-CN" altLang="en-US"/>
              <a:pPr>
                <a:defRPr/>
              </a:pPr>
              <a:t>‹#›</a:t>
            </a:fld>
            <a:endParaRPr lang="zh-CN" altLang="en-US"/>
          </a:p>
        </p:txBody>
      </p:sp>
    </p:spTree>
    <p:extLst>
      <p:ext uri="{BB962C8B-B14F-4D97-AF65-F5344CB8AC3E}">
        <p14:creationId xmlns:p14="http://schemas.microsoft.com/office/powerpoint/2010/main" val="7900578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5F72FED-97CF-4F87-A7D2-CBCF29CEC171}" type="datetimeFigureOut">
              <a:rPr lang="zh-CN" altLang="en-US"/>
              <a:pPr>
                <a:defRPr/>
              </a:pPr>
              <a:t>2023/12/9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06DE76E-D4A8-421F-978A-957866C5D6B7}" type="slidenum">
              <a:rPr lang="zh-CN" altLang="en-US"/>
              <a:pPr>
                <a:defRPr/>
              </a:pPr>
              <a:t>‹#›</a:t>
            </a:fld>
            <a:endParaRPr lang="zh-CN" altLang="en-US"/>
          </a:p>
        </p:txBody>
      </p:sp>
    </p:spTree>
    <p:extLst>
      <p:ext uri="{BB962C8B-B14F-4D97-AF65-F5344CB8AC3E}">
        <p14:creationId xmlns:p14="http://schemas.microsoft.com/office/powerpoint/2010/main" val="305649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2023/12/9</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914399" y="1208035"/>
            <a:ext cx="7790214" cy="345006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638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2023/12/9</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2023/12/9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2023/12/9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3.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 </a:t>
            </a:r>
            <a:r>
              <a:rPr lang="en-US" altLang="zh-CN" sz="1100" b="1" dirty="0">
                <a:solidFill>
                  <a:srgbClr val="0070C0"/>
                </a:solidFill>
                <a:latin typeface="微软雅黑" pitchFamily="34" charset="-122"/>
                <a:ea typeface="微软雅黑" pitchFamily="34" charset="-122"/>
              </a:rPr>
              <a:t>(</a:t>
            </a:r>
            <a:r>
              <a:rPr lang="zh-CN" altLang="en-US" sz="1100" b="1" dirty="0">
                <a:solidFill>
                  <a:srgbClr val="0070C0"/>
                </a:solidFill>
                <a:latin typeface="微软雅黑" pitchFamily="34" charset="-122"/>
                <a:ea typeface="微软雅黑" pitchFamily="34" charset="-122"/>
              </a:rPr>
              <a:t>第 </a:t>
            </a:r>
            <a:r>
              <a:rPr lang="en-US" altLang="zh-CN" sz="1100" b="1" dirty="0">
                <a:solidFill>
                  <a:srgbClr val="0070C0"/>
                </a:solidFill>
                <a:latin typeface="微软雅黑" pitchFamily="34" charset="-122"/>
                <a:ea typeface="微软雅黑" pitchFamily="34" charset="-122"/>
              </a:rPr>
              <a:t>8 </a:t>
            </a:r>
            <a:r>
              <a:rPr lang="zh-CN" altLang="en-US" sz="1100" b="1" dirty="0">
                <a:solidFill>
                  <a:srgbClr val="0070C0"/>
                </a:solidFill>
                <a:latin typeface="微软雅黑" pitchFamily="34" charset="-122"/>
                <a:ea typeface="微软雅黑" pitchFamily="34" charset="-122"/>
              </a:rPr>
              <a:t>版</a:t>
            </a:r>
            <a:r>
              <a:rPr lang="en-US" altLang="zh-CN" sz="1100" b="1" dirty="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5" name="图片 1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ChangeArrowheads="1"/>
          </p:cNvSpPr>
          <p:nvPr/>
        </p:nvSpPr>
        <p:spPr bwMode="ltGray">
          <a:xfrm>
            <a:off x="417513" y="823913"/>
            <a:ext cx="438150" cy="355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59" name="Rectangle 3"/>
          <p:cNvSpPr>
            <a:spLocks noChangeArrowheads="1"/>
          </p:cNvSpPr>
          <p:nvPr/>
        </p:nvSpPr>
        <p:spPr bwMode="ltGray">
          <a:xfrm>
            <a:off x="800101" y="823913"/>
            <a:ext cx="328613" cy="355997"/>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0" name="Rectangle 4"/>
          <p:cNvSpPr>
            <a:spLocks noChangeArrowheads="1"/>
          </p:cNvSpPr>
          <p:nvPr/>
        </p:nvSpPr>
        <p:spPr bwMode="ltGray">
          <a:xfrm>
            <a:off x="541339" y="1140619"/>
            <a:ext cx="422275" cy="35599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1" name="Rectangle 5"/>
          <p:cNvSpPr>
            <a:spLocks noChangeArrowheads="1"/>
          </p:cNvSpPr>
          <p:nvPr/>
        </p:nvSpPr>
        <p:spPr bwMode="ltGray">
          <a:xfrm>
            <a:off x="911225" y="1140619"/>
            <a:ext cx="368300" cy="355997"/>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2" name="Rectangle 6"/>
          <p:cNvSpPr>
            <a:spLocks noChangeArrowheads="1"/>
          </p:cNvSpPr>
          <p:nvPr/>
        </p:nvSpPr>
        <p:spPr bwMode="ltGray">
          <a:xfrm>
            <a:off x="127000" y="1085851"/>
            <a:ext cx="560388" cy="31670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3" name="Rectangle 7"/>
          <p:cNvSpPr>
            <a:spLocks noChangeArrowheads="1"/>
          </p:cNvSpPr>
          <p:nvPr/>
        </p:nvSpPr>
        <p:spPr bwMode="gray">
          <a:xfrm>
            <a:off x="762000" y="742950"/>
            <a:ext cx="31750" cy="78938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4" name="Rectangle 8"/>
          <p:cNvSpPr>
            <a:spLocks noChangeArrowheads="1"/>
          </p:cNvSpPr>
          <p:nvPr/>
        </p:nvSpPr>
        <p:spPr bwMode="gray">
          <a:xfrm>
            <a:off x="442914" y="1335881"/>
            <a:ext cx="8226425" cy="2381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5" name="Rectangle 9"/>
          <p:cNvSpPr>
            <a:spLocks noGrp="1" noChangeArrowheads="1"/>
          </p:cNvSpPr>
          <p:nvPr>
            <p:ph type="title"/>
          </p:nvPr>
        </p:nvSpPr>
        <p:spPr bwMode="auto">
          <a:xfrm>
            <a:off x="1150939" y="160735"/>
            <a:ext cx="7793037" cy="109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5066" name="Rectangle 10"/>
          <p:cNvSpPr>
            <a:spLocks noGrp="1" noChangeArrowheads="1"/>
          </p:cNvSpPr>
          <p:nvPr>
            <p:ph type="body" idx="1"/>
          </p:nvPr>
        </p:nvSpPr>
        <p:spPr bwMode="auto">
          <a:xfrm>
            <a:off x="1182688" y="1513285"/>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5067" name="Rectangle 11"/>
          <p:cNvSpPr>
            <a:spLocks noGrp="1" noChangeArrowheads="1"/>
          </p:cNvSpPr>
          <p:nvPr>
            <p:ph type="dt" sz="half" idx="2"/>
          </p:nvPr>
        </p:nvSpPr>
        <p:spPr bwMode="auto">
          <a:xfrm>
            <a:off x="1162050" y="4682729"/>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50"/>
            </a:lvl1pPr>
          </a:lstStyle>
          <a:p>
            <a:endParaRPr lang="en-US" altLang="zh-CN"/>
          </a:p>
        </p:txBody>
      </p:sp>
      <p:sp>
        <p:nvSpPr>
          <p:cNvPr id="45068" name="Rectangle 12"/>
          <p:cNvSpPr>
            <a:spLocks noGrp="1" noChangeArrowheads="1"/>
          </p:cNvSpPr>
          <p:nvPr>
            <p:ph type="ftr" sz="quarter" idx="3"/>
          </p:nvPr>
        </p:nvSpPr>
        <p:spPr bwMode="auto">
          <a:xfrm>
            <a:off x="3657600" y="4682729"/>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50"/>
            </a:lvl1pPr>
          </a:lstStyle>
          <a:p>
            <a:endParaRPr lang="en-US" altLang="zh-CN"/>
          </a:p>
        </p:txBody>
      </p:sp>
      <p:sp>
        <p:nvSpPr>
          <p:cNvPr id="45069" name="Rectangle 13"/>
          <p:cNvSpPr>
            <a:spLocks noGrp="1" noChangeArrowheads="1"/>
          </p:cNvSpPr>
          <p:nvPr>
            <p:ph type="sldNum" sz="quarter" idx="4"/>
          </p:nvPr>
        </p:nvSpPr>
        <p:spPr bwMode="auto">
          <a:xfrm>
            <a:off x="7042150" y="4682729"/>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50"/>
            </a:lvl1pPr>
          </a:lstStyle>
          <a:p>
            <a:fld id="{494DC3EE-68FF-46DE-AA56-77665A2D6E96}" type="slidenum">
              <a:rPr lang="en-US" altLang="zh-CN"/>
              <a:pPr/>
              <a:t>‹#›</a:t>
            </a:fld>
            <a:endParaRPr lang="en-US" altLang="zh-CN"/>
          </a:p>
        </p:txBody>
      </p:sp>
    </p:spTree>
    <p:extLst>
      <p:ext uri="{BB962C8B-B14F-4D97-AF65-F5344CB8AC3E}">
        <p14:creationId xmlns:p14="http://schemas.microsoft.com/office/powerpoint/2010/main" val="3028997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300" kern="1200">
          <a:solidFill>
            <a:schemeClr val="tx2"/>
          </a:solidFill>
          <a:latin typeface="+mj-lt"/>
          <a:ea typeface="+mj-ea"/>
          <a:cs typeface="+mj-cs"/>
        </a:defRPr>
      </a:lvl1pPr>
      <a:lvl2pPr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5pPr>
      <a:lvl6pPr marL="342900"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6pPr>
      <a:lvl7pPr marL="685800"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7pPr>
      <a:lvl8pPr marL="1028700"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8pPr>
      <a:lvl9pPr marL="1371600"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9pPr>
    </p:titleStyle>
    <p:bodyStyle>
      <a:lvl1pPr marL="257175" indent="-257175" algn="l" rtl="0" fontAlgn="base">
        <a:spcBef>
          <a:spcPct val="20000"/>
        </a:spcBef>
        <a:spcAft>
          <a:spcPct val="0"/>
        </a:spcAft>
        <a:buClr>
          <a:schemeClr val="folHlink"/>
        </a:buClr>
        <a:buSzPct val="60000"/>
        <a:buFont typeface="Wingdings" panose="05000000000000000000" pitchFamily="2" charset="2"/>
        <a:buChar char="n"/>
        <a:defRPr sz="2400" kern="1200">
          <a:solidFill>
            <a:schemeClr val="tx1"/>
          </a:solidFill>
          <a:latin typeface="+mn-lt"/>
          <a:ea typeface="+mn-ea"/>
          <a:cs typeface="+mn-cs"/>
        </a:defRPr>
      </a:lvl1pPr>
      <a:lvl2pPr marL="557213" indent="-214313" algn="l" rtl="0" fontAlgn="base">
        <a:spcBef>
          <a:spcPct val="20000"/>
        </a:spcBef>
        <a:spcAft>
          <a:spcPct val="0"/>
        </a:spcAft>
        <a:buClr>
          <a:schemeClr val="hlink"/>
        </a:buClr>
        <a:buSzPct val="55000"/>
        <a:buFont typeface="Wingdings" panose="05000000000000000000" pitchFamily="2" charset="2"/>
        <a:buChar char="n"/>
        <a:defRPr sz="2100" kern="1200">
          <a:solidFill>
            <a:schemeClr val="tx1"/>
          </a:solidFill>
          <a:latin typeface="+mn-lt"/>
          <a:ea typeface="+mn-ea"/>
          <a:cs typeface="+mn-cs"/>
        </a:defRPr>
      </a:lvl2pPr>
      <a:lvl3pPr marL="857250" indent="-171450" algn="l" rtl="0" fontAlgn="base">
        <a:spcBef>
          <a:spcPct val="20000"/>
        </a:spcBef>
        <a:spcAft>
          <a:spcPct val="0"/>
        </a:spcAft>
        <a:buClr>
          <a:schemeClr val="folHlink"/>
        </a:buClr>
        <a:buSzPct val="50000"/>
        <a:buFont typeface="Wingdings" panose="05000000000000000000" pitchFamily="2" charset="2"/>
        <a:buChar char="n"/>
        <a:defRPr sz="1800" kern="1200">
          <a:solidFill>
            <a:schemeClr val="tx1"/>
          </a:solidFill>
          <a:latin typeface="+mn-lt"/>
          <a:ea typeface="+mn-ea"/>
          <a:cs typeface="+mn-cs"/>
        </a:defRPr>
      </a:lvl3pPr>
      <a:lvl4pPr marL="1200150" indent="-171450" algn="l" rtl="0" fontAlgn="base">
        <a:spcBef>
          <a:spcPct val="20000"/>
        </a:spcBef>
        <a:spcAft>
          <a:spcPct val="0"/>
        </a:spcAft>
        <a:buClr>
          <a:schemeClr val="accent2"/>
        </a:buClr>
        <a:buSzPct val="55000"/>
        <a:buFont typeface="Wingdings" panose="05000000000000000000" pitchFamily="2" charset="2"/>
        <a:buChar char="n"/>
        <a:defRPr sz="1500" kern="1200">
          <a:solidFill>
            <a:schemeClr val="tx1"/>
          </a:solidFill>
          <a:latin typeface="+mn-lt"/>
          <a:ea typeface="+mn-ea"/>
          <a:cs typeface="+mn-cs"/>
        </a:defRPr>
      </a:lvl4pPr>
      <a:lvl5pPr marL="1543050" indent="-171450" algn="l" rtl="0" fontAlgn="base">
        <a:spcBef>
          <a:spcPct val="20000"/>
        </a:spcBef>
        <a:spcAft>
          <a:spcPct val="0"/>
        </a:spcAft>
        <a:buClr>
          <a:schemeClr val="accent1"/>
        </a:buClr>
        <a:buSzPct val="50000"/>
        <a:buFont typeface="Wingdings" panose="05000000000000000000" pitchFamily="2" charset="2"/>
        <a:buChar char="n"/>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B4549A75-9C42-472F-92CC-982D173AF710}" type="datetimeFigureOut">
              <a:rPr lang="zh-CN" altLang="en-US"/>
              <a:pPr>
                <a:defRPr/>
              </a:pPr>
              <a:t>2023/12/9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Calibri" panose="020F0502020204030204" pitchFamily="34" charset="0"/>
              </a:defRPr>
            </a:lvl1pPr>
          </a:lstStyle>
          <a:p>
            <a:pPr>
              <a:defRPr/>
            </a:pPr>
            <a:fld id="{2068F215-EB1C-45F7-80E1-5B327A8B91E8}" type="slidenum">
              <a:rPr lang="zh-CN" altLang="en-US"/>
              <a:pPr>
                <a:defRPr/>
              </a:pPr>
              <a:t>‹#›</a:t>
            </a:fld>
            <a:endParaRPr lang="zh-CN" altLang="en-US"/>
          </a:p>
        </p:txBody>
      </p:sp>
    </p:spTree>
    <p:extLst>
      <p:ext uri="{BB962C8B-B14F-4D97-AF65-F5344CB8AC3E}">
        <p14:creationId xmlns:p14="http://schemas.microsoft.com/office/powerpoint/2010/main" val="12896938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fontAlgn="base">
        <a:spcBef>
          <a:spcPct val="0"/>
        </a:spcBef>
        <a:spcAft>
          <a:spcPct val="0"/>
        </a:spcAft>
        <a:defRPr sz="3300">
          <a:solidFill>
            <a:schemeClr val="tx1"/>
          </a:solidFill>
          <a:latin typeface="Calibri" pitchFamily="34" charset="0"/>
          <a:ea typeface="宋体" pitchFamily="2" charset="-122"/>
        </a:defRPr>
      </a:lvl6pPr>
      <a:lvl7pPr marL="685800" algn="ctr" rtl="0" fontAlgn="base">
        <a:spcBef>
          <a:spcPct val="0"/>
        </a:spcBef>
        <a:spcAft>
          <a:spcPct val="0"/>
        </a:spcAft>
        <a:defRPr sz="3300">
          <a:solidFill>
            <a:schemeClr val="tx1"/>
          </a:solidFill>
          <a:latin typeface="Calibri" pitchFamily="34" charset="0"/>
          <a:ea typeface="宋体" pitchFamily="2" charset="-122"/>
        </a:defRPr>
      </a:lvl7pPr>
      <a:lvl8pPr marL="1028700" algn="ctr" rtl="0" fontAlgn="base">
        <a:spcBef>
          <a:spcPct val="0"/>
        </a:spcBef>
        <a:spcAft>
          <a:spcPct val="0"/>
        </a:spcAft>
        <a:defRPr sz="3300">
          <a:solidFill>
            <a:schemeClr val="tx1"/>
          </a:solidFill>
          <a:latin typeface="Calibri" pitchFamily="34" charset="0"/>
          <a:ea typeface="宋体" pitchFamily="2" charset="-122"/>
        </a:defRPr>
      </a:lvl8pPr>
      <a:lvl9pPr marL="1371600"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6FC35A24-9858-4D96-87F2-F949D30959D7}" type="datetimeFigureOut">
              <a:rPr lang="zh-CN" altLang="en-US"/>
              <a:pPr>
                <a:defRPr/>
              </a:pPr>
              <a:t>2023/12/9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Calibri" panose="020F0502020204030204" pitchFamily="34" charset="0"/>
              </a:defRPr>
            </a:lvl1pPr>
          </a:lstStyle>
          <a:p>
            <a:pPr>
              <a:defRPr/>
            </a:pPr>
            <a:fld id="{1EB30F92-0925-4470-8380-76D002B82CF6}" type="slidenum">
              <a:rPr lang="zh-CN" altLang="en-US"/>
              <a:pPr>
                <a:defRPr/>
              </a:pPr>
              <a:t>‹#›</a:t>
            </a:fld>
            <a:endParaRPr lang="zh-CN" altLang="en-US"/>
          </a:p>
        </p:txBody>
      </p:sp>
    </p:spTree>
    <p:extLst>
      <p:ext uri="{BB962C8B-B14F-4D97-AF65-F5344CB8AC3E}">
        <p14:creationId xmlns:p14="http://schemas.microsoft.com/office/powerpoint/2010/main" val="17639653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fontAlgn="base">
        <a:spcBef>
          <a:spcPct val="0"/>
        </a:spcBef>
        <a:spcAft>
          <a:spcPct val="0"/>
        </a:spcAft>
        <a:defRPr sz="3300">
          <a:solidFill>
            <a:schemeClr val="tx1"/>
          </a:solidFill>
          <a:latin typeface="Calibri" pitchFamily="34" charset="0"/>
          <a:ea typeface="宋体" pitchFamily="2" charset="-122"/>
        </a:defRPr>
      </a:lvl6pPr>
      <a:lvl7pPr marL="685800" algn="ctr" rtl="0" fontAlgn="base">
        <a:spcBef>
          <a:spcPct val="0"/>
        </a:spcBef>
        <a:spcAft>
          <a:spcPct val="0"/>
        </a:spcAft>
        <a:defRPr sz="3300">
          <a:solidFill>
            <a:schemeClr val="tx1"/>
          </a:solidFill>
          <a:latin typeface="Calibri" pitchFamily="34" charset="0"/>
          <a:ea typeface="宋体" pitchFamily="2" charset="-122"/>
        </a:defRPr>
      </a:lvl7pPr>
      <a:lvl8pPr marL="1028700" algn="ctr" rtl="0" fontAlgn="base">
        <a:spcBef>
          <a:spcPct val="0"/>
        </a:spcBef>
        <a:spcAft>
          <a:spcPct val="0"/>
        </a:spcAft>
        <a:defRPr sz="3300">
          <a:solidFill>
            <a:schemeClr val="tx1"/>
          </a:solidFill>
          <a:latin typeface="Calibri" pitchFamily="34" charset="0"/>
          <a:ea typeface="宋体" pitchFamily="2" charset="-122"/>
        </a:defRPr>
      </a:lvl8pPr>
      <a:lvl9pPr marL="1371600"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66C03CD3-2155-4D6E-AD87-0FC4982E8BC8}" type="datetimeFigureOut">
              <a:rPr lang="zh-CN" altLang="en-US"/>
              <a:pPr>
                <a:defRPr/>
              </a:pPr>
              <a:t>2023/12/9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Calibri" panose="020F0502020204030204" pitchFamily="34" charset="0"/>
              </a:defRPr>
            </a:lvl1pPr>
          </a:lstStyle>
          <a:p>
            <a:pPr>
              <a:defRPr/>
            </a:pPr>
            <a:fld id="{5D96B35E-A46F-4BEA-B73A-F84BCED11DB6}" type="slidenum">
              <a:rPr lang="zh-CN" altLang="en-US"/>
              <a:pPr>
                <a:defRPr/>
              </a:pPr>
              <a:t>‹#›</a:t>
            </a:fld>
            <a:endParaRPr lang="zh-CN" altLang="en-US"/>
          </a:p>
        </p:txBody>
      </p:sp>
    </p:spTree>
    <p:extLst>
      <p:ext uri="{BB962C8B-B14F-4D97-AF65-F5344CB8AC3E}">
        <p14:creationId xmlns:p14="http://schemas.microsoft.com/office/powerpoint/2010/main" val="410580249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fontAlgn="base">
        <a:spcBef>
          <a:spcPct val="0"/>
        </a:spcBef>
        <a:spcAft>
          <a:spcPct val="0"/>
        </a:spcAft>
        <a:defRPr sz="3300">
          <a:solidFill>
            <a:schemeClr val="tx1"/>
          </a:solidFill>
          <a:latin typeface="Calibri" pitchFamily="34" charset="0"/>
          <a:ea typeface="宋体" pitchFamily="2" charset="-122"/>
        </a:defRPr>
      </a:lvl6pPr>
      <a:lvl7pPr marL="685800" algn="ctr" rtl="0" fontAlgn="base">
        <a:spcBef>
          <a:spcPct val="0"/>
        </a:spcBef>
        <a:spcAft>
          <a:spcPct val="0"/>
        </a:spcAft>
        <a:defRPr sz="3300">
          <a:solidFill>
            <a:schemeClr val="tx1"/>
          </a:solidFill>
          <a:latin typeface="Calibri" pitchFamily="34" charset="0"/>
          <a:ea typeface="宋体" pitchFamily="2" charset="-122"/>
        </a:defRPr>
      </a:lvl7pPr>
      <a:lvl8pPr marL="1028700" algn="ctr" rtl="0" fontAlgn="base">
        <a:spcBef>
          <a:spcPct val="0"/>
        </a:spcBef>
        <a:spcAft>
          <a:spcPct val="0"/>
        </a:spcAft>
        <a:defRPr sz="3300">
          <a:solidFill>
            <a:schemeClr val="tx1"/>
          </a:solidFill>
          <a:latin typeface="Calibri" pitchFamily="34" charset="0"/>
          <a:ea typeface="宋体" pitchFamily="2" charset="-122"/>
        </a:defRPr>
      </a:lvl8pPr>
      <a:lvl9pPr marL="1371600"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8.w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wmf"/><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w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6.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2.wmf"/><Relationship Id="rId4" Type="http://schemas.openxmlformats.org/officeDocument/2006/relationships/image" Target="../media/image40.png"/></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5.bin"/><Relationship Id="rId1" Type="http://schemas.openxmlformats.org/officeDocument/2006/relationships/slideLayout" Target="../slideLayouts/slideLayout37.xml"/></Relationships>
</file>

<file path=ppt/slides/_rels/slide13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3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bin"/><Relationship Id="rId1" Type="http://schemas.openxmlformats.org/officeDocument/2006/relationships/slideLayout" Target="../slideLayouts/slideLayout49.xml"/><Relationship Id="rId5" Type="http://schemas.openxmlformats.org/officeDocument/2006/relationships/image" Target="../media/image25.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数</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据</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链</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路</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3 章</a:t>
            </a: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计算机网络（第 8 版）</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zh-CN" altLang="en-US" sz="2000" b="1" dirty="0">
                <a:solidFill>
                  <a:schemeClr val="bg1"/>
                </a:solidFill>
                <a:latin typeface="微软雅黑" pitchFamily="34" charset="-122"/>
                <a:ea typeface="微软雅黑" pitchFamily="34" charset="-122"/>
              </a:rPr>
              <a:t>数据链路和帧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zh-CN" altLang="en-US" sz="2000" b="1" dirty="0">
                <a:solidFill>
                  <a:schemeClr val="bg1"/>
                </a:solidFill>
                <a:latin typeface="微软雅黑" pitchFamily="34" charset="-122"/>
                <a:ea typeface="微软雅黑" pitchFamily="34" charset="-122"/>
              </a:rPr>
              <a:t>三个基本问题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每收到一个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帧，先用硬件检查帧中的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如果是</a:t>
            </a:r>
            <a:r>
              <a:rPr lang="zh-CN" altLang="en-US" sz="2000" b="1" dirty="0">
                <a:solidFill>
                  <a:srgbClr val="C00000"/>
                </a:solidFill>
                <a:latin typeface="微软雅黑" pitchFamily="34" charset="-122"/>
                <a:ea typeface="微软雅黑" pitchFamily="34" charset="-122"/>
              </a:rPr>
              <a:t>发往本站</a:t>
            </a:r>
            <a:r>
              <a:rPr lang="zh-CN" altLang="en-US" sz="2000" b="1" dirty="0">
                <a:latin typeface="微软雅黑" pitchFamily="34" charset="-122"/>
                <a:ea typeface="微软雅黑" pitchFamily="34" charset="-122"/>
              </a:rPr>
              <a:t>的帧则收下，然后再进行其他的处理。</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否则就将此帧丢弃，不再进行其他的处理。</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适配器具有</a:t>
            </a:r>
            <a:r>
              <a:rPr lang="zh-CN" altLang="en-US" sz="2000" b="1" dirty="0">
                <a:solidFill>
                  <a:srgbClr val="0000CC"/>
                </a:solidFill>
                <a:latin typeface="微软雅黑" pitchFamily="34" charset="-122"/>
                <a:ea typeface="微软雅黑" pitchFamily="34" charset="-122"/>
              </a:rPr>
              <a:t>过滤功能</a:t>
            </a:r>
          </a:p>
        </p:txBody>
      </p:sp>
      <p:graphicFrame>
        <p:nvGraphicFramePr>
          <p:cNvPr id="5" name="图示 4"/>
          <p:cNvGraphicFramePr/>
          <p:nvPr>
            <p:extLst>
              <p:ext uri="{D42A27DB-BD31-4B8C-83A1-F6EECF244321}">
                <p14:modId xmlns:p14="http://schemas.microsoft.com/office/powerpoint/2010/main" val="8356682"/>
              </p:ext>
            </p:extLst>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Tree>
    <p:extLst>
      <p:ext uri="{BB962C8B-B14F-4D97-AF65-F5344CB8AC3E}">
        <p14:creationId xmlns:p14="http://schemas.microsoft.com/office/powerpoint/2010/main" val="6319110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帧格式有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种标准：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C00000"/>
                </a:solidFill>
                <a:latin typeface="微软雅黑" pitchFamily="34" charset="-122"/>
                <a:ea typeface="微软雅黑" pitchFamily="34" charset="-122"/>
              </a:rPr>
              <a:t>以太网 </a:t>
            </a:r>
            <a:r>
              <a:rPr lang="en-US" altLang="zh-CN" sz="2000" b="1" dirty="0">
                <a:solidFill>
                  <a:srgbClr val="C00000"/>
                </a:solidFill>
                <a:latin typeface="微软雅黑" pitchFamily="34" charset="-122"/>
                <a:ea typeface="微软雅黑" pitchFamily="34" charset="-122"/>
              </a:rPr>
              <a:t>V2 </a:t>
            </a:r>
            <a:r>
              <a:rPr lang="zh-CN" altLang="en-US" sz="2000" b="1" dirty="0">
                <a:solidFill>
                  <a:srgbClr val="C00000"/>
                </a:solidFill>
                <a:latin typeface="微软雅黑" pitchFamily="34" charset="-122"/>
                <a:ea typeface="微软雅黑" pitchFamily="34" charset="-122"/>
              </a:rPr>
              <a:t>的格式。</a:t>
            </a: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1429422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itchFamily="34" charset="-122"/>
                  <a:ea typeface="微软雅黑" pitchFamily="34" charset="-122"/>
                </a:rPr>
                <a:t>10101010101010           101010101010 10101011</a:t>
              </a: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2" name="Group 109"/>
            <p:cNvGrpSpPr>
              <a:grpSpLocks/>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val="41684158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23638706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2997513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a:solidFill>
                  <a:schemeClr val="bg1"/>
                </a:solidFill>
                <a:latin typeface="微软雅黑" pitchFamily="34" charset="-122"/>
                <a:ea typeface="微软雅黑" pitchFamily="34" charset="-122"/>
              </a:rPr>
              <a:t>字节 </a:t>
            </a:r>
            <a:r>
              <a:rPr lang="en-US" altLang="zh-CN" sz="1600" b="1" dirty="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字节的首部和尾部 </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数据字段的最小长度（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9782744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字节时，应在数据字段的后面加入整数字节的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a:solidFill>
                  <a:schemeClr val="bg1"/>
                </a:solidFill>
                <a:latin typeface="微软雅黑" pitchFamily="34" charset="-122"/>
                <a:ea typeface="微软雅黑" pitchFamily="34" charset="-122"/>
              </a:rPr>
              <a:t>，以保证以太网的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帧开始定界符</a:t>
                </a: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itchFamily="34" charset="-122"/>
                      <a:ea typeface="微软雅黑" pitchFamily="34" charset="-122"/>
                    </a:rPr>
                    <a:t>10101010101010           101010101010 10101011</a:t>
                  </a: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8 </a:t>
                  </a:r>
                  <a:r>
                    <a:rPr kumimoji="1" lang="zh-CN" altLang="en-US" sz="1200" b="1" dirty="0">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a:solidFill>
                  <a:schemeClr val="bg1"/>
                </a:solidFill>
                <a:latin typeface="微软雅黑" pitchFamily="34" charset="-122"/>
                <a:ea typeface="微软雅黑" pitchFamily="34" charset="-122"/>
              </a:rPr>
              <a:t>由硬件在帧的前面插入 </a:t>
            </a:r>
            <a:r>
              <a:rPr lang="en-US" altLang="zh-CN" sz="1300" b="1" dirty="0">
                <a:solidFill>
                  <a:schemeClr val="bg1"/>
                </a:solidFill>
                <a:latin typeface="微软雅黑" pitchFamily="34" charset="-122"/>
                <a:ea typeface="微软雅黑" pitchFamily="34" charset="-122"/>
              </a:rPr>
              <a:t>8 </a:t>
            </a:r>
            <a:r>
              <a:rPr lang="zh-CN" altLang="en-US" sz="1300" b="1" dirty="0">
                <a:solidFill>
                  <a:schemeClr val="bg1"/>
                </a:solidFill>
                <a:latin typeface="微软雅黑" pitchFamily="34" charset="-122"/>
                <a:ea typeface="微软雅黑" pitchFamily="34" charset="-122"/>
              </a:rPr>
              <a:t>字节。第一个字段共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为了达到比特同步，在传输媒体上实际传送的要比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535339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a:t>
            </a:r>
            <a:r>
              <a:rPr lang="zh-CN" altLang="en-US" sz="2000" b="1" dirty="0">
                <a:solidFill>
                  <a:srgbClr val="FFFF00"/>
                </a:solidFill>
                <a:latin typeface="微软雅黑" pitchFamily="34" charset="-122"/>
                <a:ea typeface="微软雅黑" pitchFamily="34" charset="-122"/>
              </a:rPr>
              <a:t>丢弃。</a:t>
            </a:r>
            <a:endParaRPr lang="en-US" altLang="zh-CN" sz="2000" b="1" dirty="0">
              <a:solidFill>
                <a:srgbClr val="FFFF00"/>
              </a:solidFill>
              <a:latin typeface="微软雅黑" pitchFamily="34" charset="-122"/>
              <a:ea typeface="微软雅黑" pitchFamily="34" charset="-122"/>
            </a:endParaRPr>
          </a:p>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不负责重传</a:t>
            </a:r>
            <a:r>
              <a:rPr lang="zh-CN" altLang="en-US" sz="2000" b="1" dirty="0">
                <a:solidFill>
                  <a:schemeClr val="bg1"/>
                </a:solidFill>
                <a:latin typeface="微软雅黑" pitchFamily="34" charset="-122"/>
                <a:ea typeface="微软雅黑" pitchFamily="34" charset="-122"/>
              </a:rPr>
              <a:t>丢弃的帧。 </a:t>
            </a: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无效的 </a:t>
            </a:r>
            <a:r>
              <a:rPr lang="en-US" altLang="zh-CN" sz="2000" b="1" dirty="0">
                <a:solidFill>
                  <a:srgbClr val="FFFF00"/>
                </a:solidFill>
                <a:latin typeface="微软雅黑" pitchFamily="34" charset="-122"/>
                <a:ea typeface="微软雅黑" pitchFamily="34" charset="-122"/>
              </a:rPr>
              <a:t>MAC </a:t>
            </a:r>
            <a:r>
              <a:rPr lang="zh-CN" altLang="en-US" sz="2000" b="1" dirty="0">
                <a:solidFill>
                  <a:srgbClr val="FFFF00"/>
                </a:solidFill>
                <a:latin typeface="微软雅黑" pitchFamily="34" charset="-122"/>
                <a:ea typeface="微软雅黑" pitchFamily="34" charset="-122"/>
              </a:rPr>
              <a:t>帧 </a:t>
            </a:r>
          </a:p>
        </p:txBody>
      </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数据链路和帧</a:t>
            </a: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链路 </a:t>
            </a:r>
            <a:r>
              <a:rPr lang="en-US" altLang="zh-CN" sz="2000" b="1" dirty="0">
                <a:solidFill>
                  <a:srgbClr val="C00000"/>
                </a:solidFill>
                <a:latin typeface="微软雅黑" pitchFamily="34" charset="-122"/>
                <a:ea typeface="微软雅黑" pitchFamily="34" charset="-122"/>
              </a:rPr>
              <a:t>(link) </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一条无源的点到点的物理线路段，中间</a:t>
            </a:r>
            <a:r>
              <a:rPr lang="zh-CN" altLang="en-US" sz="2000" b="1" dirty="0">
                <a:solidFill>
                  <a:srgbClr val="0000FF"/>
                </a:solidFill>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任何其他的交换结点。</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一条链路只是一条通路的一个组成部分。</a:t>
            </a:r>
            <a:endParaRPr lang="en-US" altLang="zh-CN" sz="2000" b="1" dirty="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物理链路。</a:t>
            </a:r>
            <a:endParaRPr lang="en-US" altLang="zh-CN" sz="2000" b="1" dirty="0">
              <a:solidFill>
                <a:srgbClr val="0000FF"/>
              </a:solidFill>
              <a:latin typeface="微软雅黑" pitchFamily="34" charset="-122"/>
              <a:ea typeface="微软雅黑" pitchFamily="34" charset="-122"/>
            </a:endParaRPr>
          </a:p>
          <a:p>
            <a:pPr marL="268288" indent="-268288">
              <a:lnSpc>
                <a:spcPts val="3000"/>
              </a:lnSpc>
              <a:buClr>
                <a:srgbClr val="0070C0"/>
              </a:buClr>
              <a:buSzPct val="75000"/>
              <a:buFont typeface="Wingdings" pitchFamily="2" charset="2"/>
              <a:buChar char="l"/>
            </a:pPr>
            <a:r>
              <a:rPr lang="zh-CN" altLang="en-US" sz="2000" b="1" dirty="0">
                <a:solidFill>
                  <a:srgbClr val="C00000"/>
                </a:solidFill>
                <a:latin typeface="微软雅黑" pitchFamily="34" charset="-122"/>
                <a:ea typeface="微软雅黑" pitchFamily="34" charset="-122"/>
              </a:rPr>
              <a:t>数据链路 </a:t>
            </a:r>
            <a:r>
              <a:rPr lang="en-US" altLang="zh-CN" sz="2000" b="1" dirty="0">
                <a:solidFill>
                  <a:srgbClr val="C00000"/>
                </a:solidFill>
                <a:latin typeface="微软雅黑" pitchFamily="34" charset="-122"/>
                <a:ea typeface="微软雅黑" pitchFamily="34" charset="-122"/>
              </a:rPr>
              <a:t>(data link)</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把实现控制数据传输的协议的硬件和软件加到链路上，就构成了数据链路。</a:t>
            </a:r>
            <a:endParaRPr lang="en-US" altLang="zh-CN" sz="2000" b="1" dirty="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逻辑链路。</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典型实现：适配器（即网卡）</a:t>
            </a:r>
          </a:p>
        </p:txBody>
      </p:sp>
    </p:spTree>
    <p:extLst>
      <p:ext uri="{BB962C8B-B14F-4D97-AF65-F5344CB8AC3E}">
        <p14:creationId xmlns:p14="http://schemas.microsoft.com/office/powerpoint/2010/main" val="8725010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IEEE 802.3 MAC </a:t>
            </a:r>
            <a:r>
              <a:rPr lang="zh-CN" altLang="en-US" sz="2000" b="1" dirty="0">
                <a:solidFill>
                  <a:schemeClr val="bg1"/>
                </a:solidFill>
                <a:latin typeface="微软雅黑" pitchFamily="34" charset="-122"/>
                <a:ea typeface="微软雅黑" pitchFamily="34" charset="-122"/>
              </a:rPr>
              <a:t>与以太网 </a:t>
            </a:r>
            <a:r>
              <a:rPr lang="en-US" altLang="zh-CN" sz="2000" b="1" dirty="0">
                <a:solidFill>
                  <a:schemeClr val="bg1"/>
                </a:solidFill>
                <a:latin typeface="微软雅黑" pitchFamily="34" charset="-122"/>
                <a:ea typeface="微软雅黑" pitchFamily="34" charset="-122"/>
              </a:rPr>
              <a:t>V2 MAC </a:t>
            </a:r>
            <a:r>
              <a:rPr lang="zh-CN" altLang="en-US" sz="2000" b="1" dirty="0">
                <a:solidFill>
                  <a:schemeClr val="bg1"/>
                </a:solidFill>
                <a:latin typeface="微软雅黑" pitchFamily="34" charset="-122"/>
                <a:ea typeface="微软雅黑" pitchFamily="34" charset="-122"/>
              </a:rPr>
              <a:t>帧格式的区别</a:t>
            </a: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itchFamily="34" charset="-122"/>
                <a:ea typeface="微软雅黑" pitchFamily="34" charset="-122"/>
              </a:rPr>
              <a:t>现在市场上流行的都是以太网 </a:t>
            </a:r>
            <a:r>
              <a:rPr lang="en-US" altLang="zh-CN" b="1" dirty="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长度</a:t>
            </a:r>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类型</a:t>
            </a: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MAC</a:t>
            </a:r>
            <a:r>
              <a:rPr lang="zh-CN" altLang="en-US" b="1" dirty="0">
                <a:solidFill>
                  <a:srgbClr val="0000FF"/>
                </a:solidFill>
                <a:latin typeface="微软雅黑" panose="020B0503020204020204" pitchFamily="34" charset="-122"/>
                <a:ea typeface="微软雅黑" panose="020B0503020204020204" pitchFamily="34" charset="-122"/>
              </a:rPr>
              <a:t>帧</a:t>
            </a: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大于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时，表示“类型”；</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时，表示“长度”。</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Tree>
    <p:extLst>
      <p:ext uri="{BB962C8B-B14F-4D97-AF65-F5344CB8AC3E}">
        <p14:creationId xmlns:p14="http://schemas.microsoft.com/office/powerpoint/2010/main" val="34491071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扩展的</a:t>
            </a:r>
            <a:endParaRPr lang="en-US" altLang="zh-CN" sz="2000" b="1" dirty="0">
              <a:solidFill>
                <a:schemeClr val="bg1"/>
              </a:solidFill>
              <a:latin typeface="微软雅黑" pitchFamily="34" charset="-122"/>
              <a:ea typeface="微软雅黑" pitchFamily="34" charset="-122"/>
            </a:endParaRPr>
          </a:p>
          <a:p>
            <a:pPr eaLnBrk="0" hangingPunct="0"/>
            <a:r>
              <a:rPr lang="zh-CN" altLang="en-US" sz="2000" b="1" dirty="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zh-CN" altLang="en-US" sz="2000" b="1" dirty="0">
                <a:solidFill>
                  <a:schemeClr val="bg1"/>
                </a:solidFill>
                <a:latin typeface="微软雅黑" pitchFamily="34" charset="-122"/>
                <a:ea typeface="微软雅黑" pitchFamily="34" charset="-122"/>
              </a:rPr>
              <a:t>在物理层扩展以太网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zh-CN" altLang="en-US" sz="2000" b="1" dirty="0">
                <a:solidFill>
                  <a:schemeClr val="bg1"/>
                </a:solidFill>
                <a:latin typeface="微软雅黑" pitchFamily="34" charset="-122"/>
                <a:ea typeface="微软雅黑" pitchFamily="34" charset="-122"/>
              </a:rPr>
              <a:t>在数据链路层扩展以太网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zh-CN" altLang="en-US" sz="2000" b="1" dirty="0">
                <a:solidFill>
                  <a:schemeClr val="bg1"/>
                </a:solidFill>
                <a:latin typeface="微软雅黑" pitchFamily="34" charset="-122"/>
                <a:ea typeface="微软雅黑" pitchFamily="34" charset="-122"/>
              </a:rPr>
              <a:t>虚拟局域网</a:t>
            </a:r>
          </a:p>
        </p:txBody>
      </p:sp>
    </p:spTree>
    <p:extLst>
      <p:ext uri="{BB962C8B-B14F-4D97-AF65-F5344CB8AC3E}">
        <p14:creationId xmlns:p14="http://schemas.microsoft.com/office/powerpoint/2010/main" val="55480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使用光纤扩展</a:t>
            </a: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主机</a:t>
              </a: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主机使用光纤和一对光纤调制解调器连接到集线器</a:t>
            </a:r>
            <a:endParaRPr lang="zh-CN" altLang="en-US"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28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三个独立的以太网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一个扩展的以太网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一系 </a:t>
              </a: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二系 </a:t>
              </a: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三系 </a:t>
              </a: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使用集线器扩展</a:t>
            </a: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itchFamily="34" charset="-122"/>
                <a:ea typeface="微软雅黑" pitchFamily="34" charset="-122"/>
              </a:rPr>
              <a:t>用多个集线器连成更大的以太网</a:t>
            </a:r>
            <a:endParaRPr lang="zh-CN" altLang="en-US" dirty="0"/>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使原来属于不同碰撞域（冲突域）的计算机能够</a:t>
            </a:r>
            <a:r>
              <a:rPr lang="zh-CN" altLang="en-US" sz="2000" b="1" dirty="0">
                <a:solidFill>
                  <a:srgbClr val="C00000"/>
                </a:solidFill>
                <a:latin typeface="微软雅黑" pitchFamily="34" charset="-122"/>
                <a:ea typeface="微软雅黑" pitchFamily="34" charset="-122"/>
              </a:rPr>
              <a:t>跨碰撞域通信。</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碰撞域增大了，总的吞吐量未提高。</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如果使用不同的以太网技术（如数据率不同），那么就不能用集线器将它们互连起来。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碰撞域</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collision domain</a:t>
            </a: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冲突域，</a:t>
            </a:r>
            <a:r>
              <a:rPr lang="zh-CN" altLang="en-US" sz="2000" b="1" dirty="0">
                <a:latin typeface="微软雅黑" pitchFamily="34" charset="-122"/>
                <a:ea typeface="微软雅黑" pitchFamily="34" charset="-122"/>
              </a:rPr>
              <a:t>指网络中一个站点发出的帧会与其他站点发出的帧产生碰撞或冲突的那部分网络。</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碰撞域越大，发生碰撞的概率越高。</a:t>
            </a: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碰撞域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碰撞域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使用集线器的星形以太网</a:t>
            </a:r>
          </a:p>
        </p:txBody>
      </p:sp>
    </p:spTree>
    <p:extLst>
      <p:ext uri="{BB962C8B-B14F-4D97-AF65-F5344CB8AC3E}">
        <p14:creationId xmlns:p14="http://schemas.microsoft.com/office/powerpoint/2010/main" val="1991436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更为常用。早期使用</a:t>
            </a:r>
            <a:r>
              <a:rPr lang="zh-CN" altLang="en-US" sz="2000" b="1" dirty="0">
                <a:solidFill>
                  <a:srgbClr val="0000FF"/>
                </a:solidFill>
                <a:latin typeface="微软雅黑" pitchFamily="34" charset="-122"/>
                <a:ea typeface="微软雅黑" pitchFamily="34" charset="-122"/>
              </a:rPr>
              <a:t>网桥</a:t>
            </a:r>
            <a:r>
              <a:rPr lang="zh-CN" altLang="en-US" sz="2000" b="1" dirty="0">
                <a:latin typeface="微软雅黑" pitchFamily="34" charset="-122"/>
                <a:ea typeface="微软雅黑" pitchFamily="34" charset="-122"/>
              </a:rPr>
              <a:t>，现在使用以太网</a:t>
            </a:r>
            <a:r>
              <a:rPr lang="zh-CN" altLang="en-US" sz="2000" b="1" dirty="0">
                <a:solidFill>
                  <a:srgbClr val="C00000"/>
                </a:solidFill>
                <a:latin typeface="微软雅黑" pitchFamily="34" charset="-122"/>
                <a:ea typeface="微软雅黑"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a:solidFill>
                    <a:srgbClr val="C00000"/>
                  </a:solidFill>
                  <a:latin typeface="微软雅黑" pitchFamily="34" charset="-122"/>
                  <a:ea typeface="微软雅黑" pitchFamily="34" charset="-122"/>
                </a:rPr>
                <a:t>交换机</a:t>
              </a: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a:solidFill>
                    <a:srgbClr val="C00000"/>
                  </a:solidFill>
                  <a:latin typeface="微软雅黑" pitchFamily="34" charset="-122"/>
                  <a:ea typeface="微软雅黑" pitchFamily="34" charset="-122"/>
                </a:rPr>
                <a:t>交换机</a:t>
              </a: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在数据链路层扩展以太网</a:t>
            </a:r>
          </a:p>
        </p:txBody>
      </p:sp>
    </p:spTree>
    <p:extLst>
      <p:ext uri="{BB962C8B-B14F-4D97-AF65-F5344CB8AC3E}">
        <p14:creationId xmlns:p14="http://schemas.microsoft.com/office/powerpoint/2010/main" val="3326011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1070580474"/>
              </p:ext>
            </p:extLst>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911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实质上是一个</a:t>
            </a:r>
            <a:r>
              <a:rPr lang="zh-CN" altLang="en-US" sz="2000" b="1" dirty="0">
                <a:solidFill>
                  <a:srgbClr val="0000FF"/>
                </a:solidFill>
                <a:latin typeface="微软雅黑" pitchFamily="34" charset="-122"/>
                <a:ea typeface="微软雅黑" pitchFamily="34" charset="-122"/>
              </a:rPr>
              <a:t>多接口网桥</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通常有十几个或更多的接口。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每个接口都直接与一个单台主机或另一个以太网交换机相连，并且一般都工作在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以太网交换机具有</a:t>
            </a:r>
            <a:r>
              <a:rPr lang="zh-CN" altLang="en-US" sz="2000" b="1" dirty="0">
                <a:solidFill>
                  <a:srgbClr val="0000FF"/>
                </a:solidFill>
                <a:latin typeface="微软雅黑" pitchFamily="34" charset="-122"/>
                <a:ea typeface="微软雅黑" pitchFamily="34" charset="-122"/>
              </a:rPr>
              <a:t>并行性</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能同时连通多对接口，使多对主机能同时通信。</a:t>
            </a:r>
            <a:endParaRPr lang="en-US" altLang="zh-CN"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相互通信的主机都独占传输媒体，无碰撞地传输数据。</a:t>
            </a:r>
            <a:endParaRPr lang="en-US" altLang="zh-CN"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每一个端口和连接到端口的主机构成了一个碰撞域。</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3008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以太网交换机</a:t>
            </a: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a:latin typeface="微软雅黑" pitchFamily="34" charset="-122"/>
                <a:ea typeface="微软雅黑" pitchFamily="34" charset="-122"/>
              </a:rPr>
              <a:t>以太网交换机的每个接口都是一个碰撞域</a:t>
            </a:r>
            <a:endParaRPr lang="fr-FR"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39601611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组合 2"/>
          <p:cNvGrpSpPr/>
          <p:nvPr/>
        </p:nvGrpSpPr>
        <p:grpSpPr>
          <a:xfrm>
            <a:off x="1545809" y="583734"/>
            <a:ext cx="5244405" cy="3618131"/>
            <a:chOff x="1545809" y="583734"/>
            <a:chExt cx="5244405" cy="3618131"/>
          </a:xfrm>
        </p:grpSpPr>
        <p:sp>
          <p:nvSpPr>
            <p:cNvPr id="151558" name="Rectangle 6"/>
            <p:cNvSpPr>
              <a:spLocks noChangeArrowheads="1"/>
            </p:cNvSpPr>
            <p:nvPr/>
          </p:nvSpPr>
          <p:spPr bwMode="auto">
            <a:xfrm>
              <a:off x="2675414" y="698033"/>
              <a:ext cx="800100" cy="342900"/>
            </a:xfrm>
            <a:prstGeom prst="rect">
              <a:avLst/>
            </a:prstGeom>
            <a:solidFill>
              <a:srgbClr val="33CC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350" b="1">
                  <a:solidFill>
                    <a:srgbClr val="000000"/>
                  </a:solidFill>
                  <a:latin typeface="CordiaUPC" panose="020B0304020202020204" pitchFamily="34" charset="-34"/>
                </a:rPr>
                <a:t>主机</a:t>
              </a:r>
              <a:r>
                <a:rPr lang="en-US" altLang="zh-CN" sz="1350" b="1">
                  <a:solidFill>
                    <a:srgbClr val="000000"/>
                  </a:solidFill>
                  <a:latin typeface="CordiaUPC" panose="020B0304020202020204" pitchFamily="34" charset="-34"/>
                </a:rPr>
                <a:t>A</a:t>
              </a:r>
              <a:endParaRPr lang="en-US" altLang="zh-CN" sz="1800">
                <a:solidFill>
                  <a:srgbClr val="FFFFFF"/>
                </a:solidFill>
                <a:latin typeface="CordiaUPC" panose="020B0304020202020204" pitchFamily="34" charset="-34"/>
              </a:endParaRPr>
            </a:p>
          </p:txBody>
        </p:sp>
        <p:sp>
          <p:nvSpPr>
            <p:cNvPr id="151559" name="Rectangle 7"/>
            <p:cNvSpPr>
              <a:spLocks noChangeArrowheads="1"/>
            </p:cNvSpPr>
            <p:nvPr/>
          </p:nvSpPr>
          <p:spPr bwMode="auto">
            <a:xfrm>
              <a:off x="5932964" y="698033"/>
              <a:ext cx="800100" cy="342900"/>
            </a:xfrm>
            <a:prstGeom prst="rect">
              <a:avLst/>
            </a:prstGeom>
            <a:solidFill>
              <a:srgbClr val="33CC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350" b="1">
                  <a:solidFill>
                    <a:srgbClr val="000000"/>
                  </a:solidFill>
                  <a:latin typeface="CordiaUPC" panose="020B0304020202020204" pitchFamily="34" charset="-34"/>
                </a:rPr>
                <a:t>主机</a:t>
              </a:r>
              <a:r>
                <a:rPr lang="en-US" altLang="zh-CN" sz="1350" b="1">
                  <a:solidFill>
                    <a:srgbClr val="000000"/>
                  </a:solidFill>
                  <a:latin typeface="CordiaUPC" panose="020B0304020202020204" pitchFamily="34" charset="-34"/>
                </a:rPr>
                <a:t>A</a:t>
              </a:r>
              <a:endParaRPr lang="en-US" altLang="zh-CN" sz="1800">
                <a:solidFill>
                  <a:srgbClr val="FFFFFF"/>
                </a:solidFill>
                <a:latin typeface="CordiaUPC" panose="020B0304020202020204" pitchFamily="34" charset="-34"/>
              </a:endParaRPr>
            </a:p>
          </p:txBody>
        </p:sp>
        <p:sp>
          <p:nvSpPr>
            <p:cNvPr id="151560" name="Oval 8"/>
            <p:cNvSpPr>
              <a:spLocks noChangeArrowheads="1"/>
            </p:cNvSpPr>
            <p:nvPr/>
          </p:nvSpPr>
          <p:spPr bwMode="auto">
            <a:xfrm>
              <a:off x="2732564" y="1555283"/>
              <a:ext cx="628650" cy="342900"/>
            </a:xfrm>
            <a:prstGeom prst="ellipse">
              <a:avLst/>
            </a:prstGeom>
            <a:solidFill>
              <a:srgbClr val="33CC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200" b="1">
                  <a:solidFill>
                    <a:srgbClr val="000000"/>
                  </a:solidFill>
                  <a:latin typeface="CordiaUPC" panose="020B0304020202020204" pitchFamily="34" charset="-34"/>
                </a:rPr>
                <a:t>结点</a:t>
              </a:r>
              <a:r>
                <a:rPr lang="en-US" altLang="zh-CN" sz="1200" b="1">
                  <a:solidFill>
                    <a:srgbClr val="000000"/>
                  </a:solidFill>
                  <a:latin typeface="CordiaUPC" panose="020B0304020202020204" pitchFamily="34" charset="-34"/>
                </a:rPr>
                <a:t>1</a:t>
              </a:r>
              <a:endParaRPr lang="en-US" altLang="zh-CN" sz="1800">
                <a:solidFill>
                  <a:srgbClr val="000000"/>
                </a:solidFill>
                <a:latin typeface="CordiaUPC" panose="020B0304020202020204" pitchFamily="34" charset="-34"/>
              </a:endParaRPr>
            </a:p>
          </p:txBody>
        </p:sp>
        <p:sp>
          <p:nvSpPr>
            <p:cNvPr id="151561" name="Oval 9"/>
            <p:cNvSpPr>
              <a:spLocks noChangeArrowheads="1"/>
            </p:cNvSpPr>
            <p:nvPr/>
          </p:nvSpPr>
          <p:spPr bwMode="auto">
            <a:xfrm>
              <a:off x="4389914" y="1555283"/>
              <a:ext cx="628650" cy="342900"/>
            </a:xfrm>
            <a:prstGeom prst="ellipse">
              <a:avLst/>
            </a:prstGeom>
            <a:solidFill>
              <a:srgbClr val="33CC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200" b="1">
                  <a:solidFill>
                    <a:srgbClr val="000000"/>
                  </a:solidFill>
                  <a:latin typeface="CordiaUPC" panose="020B0304020202020204" pitchFamily="34" charset="-34"/>
                </a:rPr>
                <a:t>结点</a:t>
              </a:r>
              <a:r>
                <a:rPr lang="en-US" altLang="zh-CN" sz="1200" b="1">
                  <a:solidFill>
                    <a:srgbClr val="000000"/>
                  </a:solidFill>
                  <a:latin typeface="CordiaUPC" panose="020B0304020202020204" pitchFamily="34" charset="-34"/>
                </a:rPr>
                <a:t>2</a:t>
              </a:r>
              <a:endParaRPr lang="en-US" altLang="zh-CN" sz="1800">
                <a:solidFill>
                  <a:srgbClr val="FFFFFF"/>
                </a:solidFill>
                <a:latin typeface="CordiaUPC" panose="020B0304020202020204" pitchFamily="34" charset="-34"/>
              </a:endParaRPr>
            </a:p>
          </p:txBody>
        </p:sp>
        <p:sp>
          <p:nvSpPr>
            <p:cNvPr id="151562" name="Oval 10"/>
            <p:cNvSpPr>
              <a:spLocks noChangeArrowheads="1"/>
            </p:cNvSpPr>
            <p:nvPr/>
          </p:nvSpPr>
          <p:spPr bwMode="auto">
            <a:xfrm>
              <a:off x="5990114" y="1555283"/>
              <a:ext cx="628650" cy="342900"/>
            </a:xfrm>
            <a:prstGeom prst="ellipse">
              <a:avLst/>
            </a:prstGeom>
            <a:solidFill>
              <a:srgbClr val="33CC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200" b="1">
                  <a:solidFill>
                    <a:srgbClr val="000000"/>
                  </a:solidFill>
                  <a:latin typeface="CordiaUPC" panose="020B0304020202020204" pitchFamily="34" charset="-34"/>
                </a:rPr>
                <a:t>结点</a:t>
              </a:r>
              <a:r>
                <a:rPr lang="en-US" altLang="zh-CN" sz="1200" b="1">
                  <a:solidFill>
                    <a:srgbClr val="000000"/>
                  </a:solidFill>
                  <a:latin typeface="CordiaUPC" panose="020B0304020202020204" pitchFamily="34" charset="-34"/>
                </a:rPr>
                <a:t>3</a:t>
              </a:r>
              <a:endParaRPr lang="en-US" altLang="zh-CN" sz="1800">
                <a:solidFill>
                  <a:srgbClr val="FFFFFF"/>
                </a:solidFill>
                <a:latin typeface="CordiaUPC" panose="020B0304020202020204" pitchFamily="34" charset="-34"/>
              </a:endParaRPr>
            </a:p>
          </p:txBody>
        </p:sp>
        <p:sp>
          <p:nvSpPr>
            <p:cNvPr id="151563" name="Line 11"/>
            <p:cNvSpPr>
              <a:spLocks noChangeShapeType="1"/>
            </p:cNvSpPr>
            <p:nvPr/>
          </p:nvSpPr>
          <p:spPr bwMode="auto">
            <a:xfrm>
              <a:off x="3074273" y="1039744"/>
              <a:ext cx="0" cy="515540"/>
            </a:xfrm>
            <a:prstGeom prst="line">
              <a:avLst/>
            </a:prstGeom>
            <a:noFill/>
            <a:ln w="12700">
              <a:solidFill>
                <a:srgbClr val="FF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4" name="Line 12"/>
            <p:cNvSpPr>
              <a:spLocks noChangeShapeType="1"/>
            </p:cNvSpPr>
            <p:nvPr/>
          </p:nvSpPr>
          <p:spPr bwMode="auto">
            <a:xfrm>
              <a:off x="6275864" y="1040933"/>
              <a:ext cx="0" cy="515541"/>
            </a:xfrm>
            <a:prstGeom prst="line">
              <a:avLst/>
            </a:prstGeom>
            <a:noFill/>
            <a:ln w="12700">
              <a:solidFill>
                <a:srgbClr val="FF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5" name="Line 13"/>
            <p:cNvSpPr>
              <a:spLocks noChangeShapeType="1"/>
            </p:cNvSpPr>
            <p:nvPr/>
          </p:nvSpPr>
          <p:spPr bwMode="auto">
            <a:xfrm>
              <a:off x="3075464" y="1898183"/>
              <a:ext cx="0" cy="571500"/>
            </a:xfrm>
            <a:prstGeom prst="line">
              <a:avLst/>
            </a:prstGeom>
            <a:noFill/>
            <a:ln w="12700">
              <a:solidFill>
                <a:srgbClr val="FF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6" name="Line 14"/>
            <p:cNvSpPr>
              <a:spLocks noChangeShapeType="1"/>
            </p:cNvSpPr>
            <p:nvPr/>
          </p:nvSpPr>
          <p:spPr bwMode="auto">
            <a:xfrm>
              <a:off x="3075464" y="2469683"/>
              <a:ext cx="1428750" cy="0"/>
            </a:xfrm>
            <a:prstGeom prst="line">
              <a:avLst/>
            </a:prstGeom>
            <a:noFill/>
            <a:ln w="127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7" name="Line 15"/>
            <p:cNvSpPr>
              <a:spLocks noChangeShapeType="1"/>
            </p:cNvSpPr>
            <p:nvPr/>
          </p:nvSpPr>
          <p:spPr bwMode="auto">
            <a:xfrm flipV="1">
              <a:off x="4504214" y="1898183"/>
              <a:ext cx="0" cy="571500"/>
            </a:xfrm>
            <a:prstGeom prst="line">
              <a:avLst/>
            </a:prstGeom>
            <a:noFill/>
            <a:ln w="127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8" name="Line 16"/>
            <p:cNvSpPr>
              <a:spLocks noChangeShapeType="1"/>
            </p:cNvSpPr>
            <p:nvPr/>
          </p:nvSpPr>
          <p:spPr bwMode="auto">
            <a:xfrm>
              <a:off x="4847114" y="1898183"/>
              <a:ext cx="0" cy="571500"/>
            </a:xfrm>
            <a:prstGeom prst="line">
              <a:avLst/>
            </a:prstGeom>
            <a:noFill/>
            <a:ln w="12700">
              <a:solidFill>
                <a:srgbClr val="FF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9" name="Line 17"/>
            <p:cNvSpPr>
              <a:spLocks noChangeShapeType="1"/>
            </p:cNvSpPr>
            <p:nvPr/>
          </p:nvSpPr>
          <p:spPr bwMode="auto">
            <a:xfrm>
              <a:off x="4847114" y="2469683"/>
              <a:ext cx="1428750" cy="0"/>
            </a:xfrm>
            <a:prstGeom prst="line">
              <a:avLst/>
            </a:prstGeom>
            <a:noFill/>
            <a:ln w="127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0" name="Line 18"/>
            <p:cNvSpPr>
              <a:spLocks noChangeShapeType="1"/>
            </p:cNvSpPr>
            <p:nvPr/>
          </p:nvSpPr>
          <p:spPr bwMode="auto">
            <a:xfrm flipV="1">
              <a:off x="6275864" y="1898183"/>
              <a:ext cx="0" cy="571500"/>
            </a:xfrm>
            <a:prstGeom prst="line">
              <a:avLst/>
            </a:prstGeom>
            <a:noFill/>
            <a:ln w="127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1" name="Line 19"/>
            <p:cNvSpPr>
              <a:spLocks noChangeShapeType="1"/>
            </p:cNvSpPr>
            <p:nvPr/>
          </p:nvSpPr>
          <p:spPr bwMode="auto">
            <a:xfrm>
              <a:off x="3476705" y="869483"/>
              <a:ext cx="2456260" cy="0"/>
            </a:xfrm>
            <a:prstGeom prst="line">
              <a:avLst/>
            </a:prstGeom>
            <a:noFill/>
            <a:ln w="12700" cap="rnd">
              <a:solidFill>
                <a:srgbClr val="FF99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2" name="Line 20"/>
            <p:cNvSpPr>
              <a:spLocks noChangeShapeType="1"/>
            </p:cNvSpPr>
            <p:nvPr/>
          </p:nvSpPr>
          <p:spPr bwMode="auto">
            <a:xfrm>
              <a:off x="3360023" y="1724352"/>
              <a:ext cx="1028700" cy="0"/>
            </a:xfrm>
            <a:prstGeom prst="line">
              <a:avLst/>
            </a:prstGeom>
            <a:noFill/>
            <a:ln w="12700" cap="rnd">
              <a:solidFill>
                <a:srgbClr val="FF99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3" name="Line 21"/>
            <p:cNvSpPr>
              <a:spLocks noChangeShapeType="1"/>
            </p:cNvSpPr>
            <p:nvPr/>
          </p:nvSpPr>
          <p:spPr bwMode="auto">
            <a:xfrm>
              <a:off x="5018564" y="1726733"/>
              <a:ext cx="971550" cy="0"/>
            </a:xfrm>
            <a:prstGeom prst="line">
              <a:avLst/>
            </a:prstGeom>
            <a:noFill/>
            <a:ln w="12700" cap="rnd">
              <a:solidFill>
                <a:srgbClr val="FF99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4" name="Text Box 22"/>
            <p:cNvSpPr txBox="1">
              <a:spLocks noChangeArrowheads="1"/>
            </p:cNvSpPr>
            <p:nvPr/>
          </p:nvSpPr>
          <p:spPr bwMode="auto">
            <a:xfrm>
              <a:off x="4275614" y="583734"/>
              <a:ext cx="120015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传输层协议</a:t>
              </a:r>
            </a:p>
          </p:txBody>
        </p:sp>
        <p:sp>
          <p:nvSpPr>
            <p:cNvPr id="151575" name="Text Box 23"/>
            <p:cNvSpPr txBox="1">
              <a:spLocks noChangeArrowheads="1"/>
            </p:cNvSpPr>
            <p:nvPr/>
          </p:nvSpPr>
          <p:spPr bwMode="auto">
            <a:xfrm>
              <a:off x="3246914" y="1326684"/>
              <a:ext cx="13716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数据链路层协议</a:t>
              </a:r>
            </a:p>
          </p:txBody>
        </p:sp>
        <p:sp>
          <p:nvSpPr>
            <p:cNvPr id="151576" name="Text Box 24"/>
            <p:cNvSpPr txBox="1">
              <a:spLocks noChangeArrowheads="1"/>
            </p:cNvSpPr>
            <p:nvPr/>
          </p:nvSpPr>
          <p:spPr bwMode="auto">
            <a:xfrm>
              <a:off x="4904264" y="1383834"/>
              <a:ext cx="13716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数据链路层协议</a:t>
              </a:r>
            </a:p>
          </p:txBody>
        </p:sp>
        <p:sp>
          <p:nvSpPr>
            <p:cNvPr id="151577" name="Text Box 25"/>
            <p:cNvSpPr txBox="1">
              <a:spLocks noChangeArrowheads="1"/>
            </p:cNvSpPr>
            <p:nvPr/>
          </p:nvSpPr>
          <p:spPr bwMode="auto">
            <a:xfrm>
              <a:off x="3304064" y="1841034"/>
              <a:ext cx="10287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数据虚通路</a:t>
              </a:r>
            </a:p>
          </p:txBody>
        </p:sp>
        <p:sp>
          <p:nvSpPr>
            <p:cNvPr id="151578" name="Text Box 26"/>
            <p:cNvSpPr txBox="1">
              <a:spLocks noChangeArrowheads="1"/>
            </p:cNvSpPr>
            <p:nvPr/>
          </p:nvSpPr>
          <p:spPr bwMode="auto">
            <a:xfrm>
              <a:off x="5018564" y="1841034"/>
              <a:ext cx="10287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数据虚通路</a:t>
              </a:r>
            </a:p>
          </p:txBody>
        </p:sp>
        <p:sp>
          <p:nvSpPr>
            <p:cNvPr id="151579" name="Text Box 27"/>
            <p:cNvSpPr txBox="1">
              <a:spLocks noChangeArrowheads="1"/>
            </p:cNvSpPr>
            <p:nvPr/>
          </p:nvSpPr>
          <p:spPr bwMode="auto">
            <a:xfrm>
              <a:off x="5018564" y="2526834"/>
              <a:ext cx="10287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数据实通路</a:t>
              </a:r>
            </a:p>
          </p:txBody>
        </p:sp>
        <p:sp>
          <p:nvSpPr>
            <p:cNvPr id="151580" name="Text Box 28"/>
            <p:cNvSpPr txBox="1">
              <a:spLocks noChangeArrowheads="1"/>
            </p:cNvSpPr>
            <p:nvPr/>
          </p:nvSpPr>
          <p:spPr bwMode="auto">
            <a:xfrm>
              <a:off x="3246914" y="2526834"/>
              <a:ext cx="10287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数据实通路</a:t>
              </a:r>
            </a:p>
          </p:txBody>
        </p:sp>
        <p:sp>
          <p:nvSpPr>
            <p:cNvPr id="151581" name="Text Box 29"/>
            <p:cNvSpPr txBox="1">
              <a:spLocks noChangeArrowheads="1"/>
            </p:cNvSpPr>
            <p:nvPr/>
          </p:nvSpPr>
          <p:spPr bwMode="auto">
            <a:xfrm>
              <a:off x="2618264" y="3041184"/>
              <a:ext cx="417195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dirty="0">
                  <a:solidFill>
                    <a:srgbClr val="333399"/>
                  </a:solidFill>
                  <a:latin typeface="CordiaUPC" panose="020B0304020202020204" pitchFamily="34" charset="-34"/>
                </a:rPr>
                <a:t>数据链路</a:t>
              </a:r>
              <a:r>
                <a:rPr lang="en-US" altLang="zh-CN" sz="1200" b="1" dirty="0">
                  <a:solidFill>
                    <a:srgbClr val="333399"/>
                  </a:solidFill>
                  <a:latin typeface="CordiaUPC" panose="020B0304020202020204" pitchFamily="34" charset="-34"/>
                </a:rPr>
                <a:t>/</a:t>
              </a:r>
              <a:r>
                <a:rPr lang="zh-CN" altLang="en-US" sz="1200" b="1" dirty="0">
                  <a:solidFill>
                    <a:srgbClr val="333399"/>
                  </a:solidFill>
                  <a:latin typeface="CordiaUPC" panose="020B0304020202020204" pitchFamily="34" charset="-34"/>
                </a:rPr>
                <a:t>逻辑链路   </a:t>
              </a:r>
              <a:r>
                <a:rPr lang="en-US" altLang="zh-CN" sz="1200" b="1" dirty="0">
                  <a:solidFill>
                    <a:srgbClr val="333399"/>
                  </a:solidFill>
                  <a:latin typeface="CordiaUPC" panose="020B0304020202020204" pitchFamily="34" charset="-34"/>
                </a:rPr>
                <a:t>=   </a:t>
              </a:r>
              <a:r>
                <a:rPr lang="zh-CN" altLang="en-US" sz="1200" b="1" dirty="0">
                  <a:solidFill>
                    <a:srgbClr val="333399"/>
                  </a:solidFill>
                  <a:latin typeface="CordiaUPC" panose="020B0304020202020204" pitchFamily="34" charset="-34"/>
                </a:rPr>
                <a:t>（物理）链路   </a:t>
              </a:r>
              <a:r>
                <a:rPr lang="en-US" altLang="zh-CN" sz="1200" b="1" dirty="0">
                  <a:solidFill>
                    <a:srgbClr val="333399"/>
                  </a:solidFill>
                  <a:latin typeface="CordiaUPC" panose="020B0304020202020204" pitchFamily="34" charset="-34"/>
                </a:rPr>
                <a:t>+   </a:t>
              </a:r>
              <a:r>
                <a:rPr lang="zh-CN" altLang="en-US" sz="1200" b="1" dirty="0">
                  <a:solidFill>
                    <a:srgbClr val="333399"/>
                  </a:solidFill>
                  <a:latin typeface="CordiaUPC" panose="020B0304020202020204" pitchFamily="34" charset="-34"/>
                </a:rPr>
                <a:t>通信规程</a:t>
              </a:r>
            </a:p>
          </p:txBody>
        </p:sp>
        <p:sp>
          <p:nvSpPr>
            <p:cNvPr id="151582" name="Line 30"/>
            <p:cNvSpPr>
              <a:spLocks noChangeShapeType="1"/>
            </p:cNvSpPr>
            <p:nvPr/>
          </p:nvSpPr>
          <p:spPr bwMode="auto">
            <a:xfrm flipV="1">
              <a:off x="3361214" y="3269783"/>
              <a:ext cx="0" cy="228600"/>
            </a:xfrm>
            <a:prstGeom prst="line">
              <a:avLst/>
            </a:prstGeom>
            <a:noFill/>
            <a:ln w="127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83" name="Line 31"/>
            <p:cNvSpPr>
              <a:spLocks noChangeShapeType="1"/>
            </p:cNvSpPr>
            <p:nvPr/>
          </p:nvSpPr>
          <p:spPr bwMode="auto">
            <a:xfrm flipV="1">
              <a:off x="5818664" y="3269783"/>
              <a:ext cx="0" cy="228600"/>
            </a:xfrm>
            <a:prstGeom prst="line">
              <a:avLst/>
            </a:prstGeom>
            <a:noFill/>
            <a:ln w="127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84" name="Line 32"/>
            <p:cNvSpPr>
              <a:spLocks noChangeShapeType="1"/>
            </p:cNvSpPr>
            <p:nvPr/>
          </p:nvSpPr>
          <p:spPr bwMode="auto">
            <a:xfrm flipV="1">
              <a:off x="4732814" y="3269783"/>
              <a:ext cx="0" cy="228600"/>
            </a:xfrm>
            <a:prstGeom prst="line">
              <a:avLst/>
            </a:prstGeom>
            <a:noFill/>
            <a:ln w="127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85" name="Text Box 33"/>
            <p:cNvSpPr txBox="1">
              <a:spLocks noChangeArrowheads="1"/>
            </p:cNvSpPr>
            <p:nvPr/>
          </p:nvSpPr>
          <p:spPr bwMode="auto">
            <a:xfrm>
              <a:off x="2503964" y="3555534"/>
              <a:ext cx="1485900"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数据链路层提供的数字信道</a:t>
              </a:r>
            </a:p>
          </p:txBody>
        </p:sp>
        <p:sp>
          <p:nvSpPr>
            <p:cNvPr id="151586" name="Rectangle 34"/>
            <p:cNvSpPr>
              <a:spLocks noChangeArrowheads="1"/>
            </p:cNvSpPr>
            <p:nvPr/>
          </p:nvSpPr>
          <p:spPr bwMode="auto">
            <a:xfrm>
              <a:off x="3932714" y="3555534"/>
              <a:ext cx="1371600" cy="6463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物理层提供的无源点到点物理线路段</a:t>
              </a:r>
            </a:p>
          </p:txBody>
        </p:sp>
        <p:sp>
          <p:nvSpPr>
            <p:cNvPr id="151587" name="Rectangle 35"/>
            <p:cNvSpPr>
              <a:spLocks noChangeArrowheads="1"/>
            </p:cNvSpPr>
            <p:nvPr/>
          </p:nvSpPr>
          <p:spPr bwMode="auto">
            <a:xfrm>
              <a:off x="5361464" y="3555534"/>
              <a:ext cx="1261884"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数据链路层协议</a:t>
              </a:r>
            </a:p>
          </p:txBody>
        </p:sp>
        <p:sp>
          <p:nvSpPr>
            <p:cNvPr id="151588" name="Text Box 36"/>
            <p:cNvSpPr txBox="1">
              <a:spLocks noChangeArrowheads="1"/>
            </p:cNvSpPr>
            <p:nvPr/>
          </p:nvSpPr>
          <p:spPr bwMode="auto">
            <a:xfrm>
              <a:off x="1545809" y="1118324"/>
              <a:ext cx="461665" cy="191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defTabSz="685800" fontAlgn="base">
                <a:spcBef>
                  <a:spcPct val="0"/>
                </a:spcBef>
                <a:spcAft>
                  <a:spcPct val="0"/>
                </a:spcAft>
              </a:pPr>
              <a:r>
                <a:rPr kumimoji="1" lang="zh-CN" altLang="en-US"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数据链路层的模型</a:t>
              </a:r>
            </a:p>
          </p:txBody>
        </p:sp>
      </p:grpSp>
    </p:spTree>
    <p:extLst>
      <p:ext uri="{BB962C8B-B14F-4D97-AF65-F5344CB8AC3E}">
        <p14:creationId xmlns:p14="http://schemas.microsoft.com/office/powerpoint/2010/main" val="2040354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接口</a:t>
            </a:r>
            <a:r>
              <a:rPr lang="zh-CN" altLang="en-US" sz="2000" b="1" dirty="0">
                <a:solidFill>
                  <a:srgbClr val="0000FF"/>
                </a:solidFill>
                <a:latin typeface="微软雅黑" pitchFamily="34" charset="-122"/>
                <a:ea typeface="微软雅黑" pitchFamily="34" charset="-122"/>
              </a:rPr>
              <a:t>有存储器</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即插即用。</a:t>
            </a:r>
            <a:r>
              <a:rPr lang="zh-CN" altLang="en-US" sz="2000" b="1" dirty="0">
                <a:latin typeface="微软雅黑" pitchFamily="34" charset="-122"/>
                <a:ea typeface="微软雅黑" pitchFamily="34" charset="-122"/>
              </a:rPr>
              <a:t>其内部的帧</a:t>
            </a:r>
            <a:r>
              <a:rPr lang="zh-CN" altLang="en-US" sz="2000" b="1" dirty="0">
                <a:solidFill>
                  <a:srgbClr val="C00000"/>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C00000"/>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自动地逐渐建立起来的。这种交换表就是一个内容可寻址存储器</a:t>
            </a:r>
            <a:r>
              <a:rPr lang="en-US" altLang="zh-CN" sz="2000" b="1" dirty="0">
                <a:latin typeface="微软雅黑" pitchFamily="34" charset="-122"/>
                <a:ea typeface="微软雅黑" pitchFamily="34" charset="-122"/>
              </a:rPr>
              <a:t>CAM (Content addressable Memory)</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专用的交换结构芯片</a:t>
            </a:r>
            <a:r>
              <a:rPr lang="zh-CN" altLang="en-US" sz="2000" b="1" dirty="0">
                <a:latin typeface="微软雅黑" pitchFamily="34" charset="-122"/>
                <a:ea typeface="微软雅黑" pitchFamily="34" charset="-122"/>
              </a:rPr>
              <a:t>，用硬件转发，其转发速率要比使用软件转发的网桥快很多。</a:t>
            </a:r>
            <a:endParaRPr lang="en-US" altLang="zh-CN"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p>
        </p:txBody>
      </p:sp>
    </p:spTree>
    <p:extLst>
      <p:ext uri="{BB962C8B-B14F-4D97-AF65-F5344CB8AC3E}">
        <p14:creationId xmlns:p14="http://schemas.microsoft.com/office/powerpoint/2010/main" val="15825788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以太网交换机的优点</a:t>
            </a:r>
            <a:endParaRPr lang="fr-FR" altLang="zh-CN" sz="2000" b="1" dirty="0">
              <a:solidFill>
                <a:schemeClr val="bg1"/>
              </a:solidFill>
              <a:latin typeface="微软雅黑" pitchFamily="34" charset="-122"/>
              <a:ea typeface="微软雅黑"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集线器</a:t>
            </a: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交换机</a:t>
            </a: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个用户共享集线器提供的带宽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平均每个用户仅占有 </a:t>
            </a:r>
            <a:r>
              <a:rPr lang="en-US" altLang="zh-CN" sz="1600" b="1" dirty="0">
                <a:latin typeface="微软雅黑" pitchFamily="34" charset="-122"/>
                <a:ea typeface="微软雅黑" pitchFamily="34" charset="-122"/>
              </a:rPr>
              <a:t>B/N </a:t>
            </a:r>
            <a:r>
              <a:rPr lang="zh-CN" altLang="en-US" sz="1600" b="1" dirty="0">
                <a:latin typeface="微软雅黑" pitchFamily="34" charset="-122"/>
                <a:ea typeface="微软雅黑" pitchFamily="34" charset="-122"/>
              </a:rPr>
              <a:t>的带宽。</a:t>
            </a: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交换机为每个端口提供带宽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个用户，每个用户独占带宽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交换机总容量达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N </a:t>
            </a:r>
            <a:r>
              <a:rPr lang="zh-CN" altLang="en-US" sz="1600" b="1" dirty="0">
                <a:latin typeface="微软雅黑" pitchFamily="34" charset="-122"/>
                <a:ea typeface="微软雅黑" pitchFamily="34" charset="-122"/>
              </a:rPr>
              <a:t>。</a:t>
            </a: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每个用户独享带宽，增加了总容量</a:t>
            </a:r>
          </a:p>
        </p:txBody>
      </p:sp>
    </p:spTree>
    <p:extLst>
      <p:ext uri="{BB962C8B-B14F-4D97-AF65-F5344CB8AC3E}">
        <p14:creationId xmlns:p14="http://schemas.microsoft.com/office/powerpoint/2010/main" val="7924104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存储转发方式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把整个数据帧先缓存，再进行处理。</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以太网交换机的交换方式</a:t>
            </a:r>
            <a:endParaRPr lang="fr-FR" altLang="zh-CN" sz="2000" b="1" dirty="0">
              <a:solidFill>
                <a:schemeClr val="bg1"/>
              </a:solidFill>
              <a:latin typeface="微软雅黑" pitchFamily="34" charset="-122"/>
              <a:ea typeface="微软雅黑"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直通 </a:t>
            </a:r>
            <a:r>
              <a:rPr lang="en-US" altLang="zh-CN" sz="2000" b="1" dirty="0">
                <a:solidFill>
                  <a:srgbClr val="0000FF"/>
                </a:solidFill>
                <a:latin typeface="微软雅黑" pitchFamily="34" charset="-122"/>
                <a:ea typeface="微软雅黑" pitchFamily="34" charset="-122"/>
              </a:rPr>
              <a:t>(cut-through) </a:t>
            </a:r>
            <a:r>
              <a:rPr lang="zh-CN" altLang="en-US" sz="2000" b="1" dirty="0">
                <a:solidFill>
                  <a:srgbClr val="0000FF"/>
                </a:solidFill>
                <a:latin typeface="微软雅黑" pitchFamily="34" charset="-122"/>
                <a:ea typeface="微软雅黑" pitchFamily="34" charset="-122"/>
              </a:rPr>
              <a:t>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接收数据帧的同时立即按数据帧的目的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地址决定该帧的转发接口。</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缺点：不检查差错就直接将帧转发出去，有可能转发无效帧。</a:t>
            </a: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直通方式</a:t>
            </a:r>
            <a:endParaRPr lang="zh-CN" altLang="en-US" sz="1200" dirty="0"/>
          </a:p>
        </p:txBody>
      </p:sp>
    </p:spTree>
    <p:extLst>
      <p:ext uri="{BB962C8B-B14F-4D97-AF65-F5344CB8AC3E}">
        <p14:creationId xmlns:p14="http://schemas.microsoft.com/office/powerpoint/2010/main" val="36611731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 </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a:latin typeface="微软雅黑" pitchFamily="34" charset="-122"/>
                  <a:ea typeface="微软雅黑" pitchFamily="34" charset="-122"/>
                </a:rPr>
                <a:t>开始时，交换表是空的</a:t>
              </a:r>
            </a:p>
          </p:txBody>
        </p:sp>
      </p:grpSp>
    </p:spTree>
    <p:extLst>
      <p:ext uri="{BB962C8B-B14F-4D97-AF65-F5344CB8AC3E}">
        <p14:creationId xmlns:p14="http://schemas.microsoft.com/office/powerpoint/2010/main" val="21887259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439781583"/>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交换机收到帧后，先查找交换表。没有查到应从哪个接口转发这个帧给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发送一帧。该帧从接口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写入交换表中。</a:t>
            </a: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a:latin typeface="微软雅黑" pitchFamily="34" charset="-122"/>
                <a:ea typeface="微软雅黑" pitchFamily="34" charset="-122"/>
              </a:rPr>
              <a:t>交换机向除接口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以外的所有的接口广播这个帧。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2394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608319686"/>
              </p:ext>
            </p:extLst>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a:latin typeface="微软雅黑" pitchFamily="34" charset="-122"/>
                <a:ea typeface="微软雅黑" pitchFamily="34" charset="-122"/>
              </a:rPr>
              <a:t>由于与该帧的目的地址不相符，</a:t>
            </a:r>
            <a:r>
              <a:rPr lang="en-US" altLang="zh-CN" sz="1400" b="1" dirty="0">
                <a:latin typeface="微软雅黑" pitchFamily="34" charset="-122"/>
                <a:ea typeface="微软雅黑" pitchFamily="34" charset="-122"/>
              </a:rPr>
              <a:t>C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D </a:t>
            </a:r>
            <a:r>
              <a:rPr lang="zh-CN" altLang="en-US" sz="1400" b="1" dirty="0">
                <a:latin typeface="微软雅黑" pitchFamily="34" charset="-122"/>
                <a:ea typeface="微软雅黑" pitchFamily="34" charset="-122"/>
              </a:rPr>
              <a:t>将丢弃该帧。</a:t>
            </a: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4541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，表明要发送给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的帧应从接口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发送一帧。该帧从接口 </a:t>
            </a:r>
            <a:r>
              <a:rPr lang="en-US" altLang="zh-CN" sz="1400" b="1" dirty="0">
                <a:latin typeface="微软雅黑" pitchFamily="34" charset="-122"/>
                <a:ea typeface="微软雅黑" pitchFamily="34" charset="-122"/>
              </a:rPr>
              <a:t>3 </a:t>
            </a:r>
            <a:r>
              <a:rPr lang="zh-CN" altLang="en-US" sz="1400" b="1" dirty="0">
                <a:latin typeface="微软雅黑" pitchFamily="34" charset="-122"/>
                <a:ea typeface="微软雅黑" pitchFamily="34" charset="-122"/>
              </a:rPr>
              <a:t>进入到交换机。</a:t>
            </a: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写入交换表中。</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2147417041"/>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155672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itchFamily="34" charset="-122"/>
                <a:ea typeface="微软雅黑" pitchFamily="34" charset="-122"/>
              </a:rPr>
              <a:t>有效时间。</a:t>
            </a:r>
            <a:r>
              <a:rPr lang="zh-CN" altLang="zh-CN" sz="1600" b="1" dirty="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a:solidFill>
                  <a:srgbClr val="C00000"/>
                </a:solidFill>
                <a:latin typeface="微软雅黑" pitchFamily="34" charset="-122"/>
                <a:ea typeface="微软雅黑" pitchFamily="34" charset="-122"/>
              </a:rPr>
              <a:t>这种</a:t>
            </a:r>
            <a:r>
              <a:rPr lang="zh-CN" altLang="en-US" b="1" dirty="0">
                <a:solidFill>
                  <a:srgbClr val="0000FF"/>
                </a:solidFill>
                <a:latin typeface="微软雅黑" pitchFamily="34" charset="-122"/>
                <a:ea typeface="微软雅黑" pitchFamily="34" charset="-122"/>
              </a:rPr>
              <a:t>自学习</a:t>
            </a:r>
            <a:r>
              <a:rPr lang="zh-CN" altLang="en-US" b="1" dirty="0">
                <a:solidFill>
                  <a:srgbClr val="C00000"/>
                </a:solidFill>
                <a:latin typeface="微软雅黑" pitchFamily="34" charset="-122"/>
                <a:ea typeface="微软雅黑" pitchFamily="34" charset="-122"/>
              </a:rPr>
              <a:t>方法使得以太网交换机能够即插即用，不必人工进行配置。</a:t>
            </a:r>
          </a:p>
        </p:txBody>
      </p:sp>
    </p:spTree>
    <p:extLst>
      <p:ext uri="{BB962C8B-B14F-4D97-AF65-F5344CB8AC3E}">
        <p14:creationId xmlns:p14="http://schemas.microsoft.com/office/powerpoint/2010/main" val="10596044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交换机自学习和转发帧的步骤归纳</a:t>
            </a:r>
            <a:endParaRPr lang="fr-FR" altLang="zh-CN" sz="2000" b="1" dirty="0">
              <a:solidFill>
                <a:schemeClr val="bg1"/>
              </a:solidFill>
              <a:latin typeface="微软雅黑" pitchFamily="34" charset="-122"/>
              <a:ea typeface="微软雅黑"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从接收的帧中取出</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源地址</a:t>
              </a: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交换表中有该地址吗？</a:t>
              </a: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rgbClr val="C00000"/>
                  </a:solidFill>
                  <a:latin typeface="微软雅黑" pitchFamily="34" charset="-122"/>
                  <a:ea typeface="微软雅黑" pitchFamily="34" charset="-122"/>
                </a:rPr>
                <a:t>更新</a:t>
              </a:r>
              <a:r>
                <a:rPr lang="zh-CN" altLang="en-US" sz="1000" b="1" dirty="0">
                  <a:solidFill>
                    <a:schemeClr val="tx1"/>
                  </a:solidFill>
                  <a:latin typeface="微软雅黑" pitchFamily="34" charset="-122"/>
                  <a:ea typeface="微软雅黑" pitchFamily="34" charset="-122"/>
                </a:rPr>
                <a:t>交换表中的该地址项</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（接口和有效时间）</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将该地址</a:t>
              </a:r>
              <a:r>
                <a:rPr lang="zh-CN" altLang="en-US" sz="1000" b="1" dirty="0">
                  <a:solidFill>
                    <a:srgbClr val="C00000"/>
                  </a:solidFill>
                  <a:latin typeface="微软雅黑" pitchFamily="34" charset="-122"/>
                  <a:ea typeface="微软雅黑" pitchFamily="34" charset="-122"/>
                </a:rPr>
                <a:t>加入</a:t>
              </a:r>
              <a:r>
                <a:rPr lang="zh-CN" altLang="en-US" sz="1000" b="1" dirty="0">
                  <a:solidFill>
                    <a:schemeClr val="tx1"/>
                  </a:solidFill>
                  <a:latin typeface="微软雅黑" pitchFamily="34" charset="-122"/>
                  <a:ea typeface="微软雅黑" pitchFamily="34" charset="-122"/>
                </a:rPr>
                <a:t>交换表</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（地址、接口和有效时间）</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itchFamily="34" charset="-122"/>
                  <a:ea typeface="微软雅黑" pitchFamily="34" charset="-122"/>
                </a:rPr>
                <a:t>从接收的帧中取出</a:t>
              </a:r>
              <a:endParaRPr lang="en-US" altLang="zh-CN" sz="1000" b="1" dirty="0">
                <a:solidFill>
                  <a:schemeClr val="bg1"/>
                </a:solidFill>
                <a:latin typeface="微软雅黑" pitchFamily="34" charset="-122"/>
                <a:ea typeface="微软雅黑" pitchFamily="34" charset="-122"/>
              </a:endParaRPr>
            </a:p>
            <a:p>
              <a:pPr algn="ctr"/>
              <a:r>
                <a:rPr lang="zh-CN" altLang="en-US" sz="1000" b="1" dirty="0">
                  <a:solidFill>
                    <a:schemeClr val="bg1"/>
                  </a:solidFill>
                  <a:latin typeface="微软雅黑" pitchFamily="34" charset="-122"/>
                  <a:ea typeface="微软雅黑" pitchFamily="34" charset="-122"/>
                </a:rPr>
                <a:t>目的地址</a:t>
              </a: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交换表中有该地址吗？</a:t>
              </a: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向指定接口转发</a:t>
              </a: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向所有其他接口转发（进入的接口除外）</a:t>
              </a: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其接口与帧进入的接口相同吗？</a:t>
              </a: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丢弃</a:t>
              </a: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开始</a:t>
              </a: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结束</a:t>
              </a: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2469745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假设：</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发送了一帧。</a:t>
            </a:r>
            <a:endParaRPr lang="en-US" altLang="zh-CN" sz="1600" b="1" dirty="0">
              <a:latin typeface="微软雅黑" pitchFamily="34" charset="-122"/>
              <a:ea typeface="微软雅黑" pitchFamily="34" charset="-122"/>
            </a:endParaRPr>
          </a:p>
          <a:p>
            <a:pPr>
              <a:lnSpc>
                <a:spcPts val="2400"/>
              </a:lnSpc>
            </a:pPr>
            <a:r>
              <a:rPr lang="zh-CN" altLang="en-US" sz="1600" b="1" dirty="0">
                <a:solidFill>
                  <a:srgbClr val="0000FF"/>
                </a:solidFill>
                <a:latin typeface="微软雅黑" pitchFamily="34" charset="-122"/>
                <a:ea typeface="微软雅黑" pitchFamily="34" charset="-122"/>
              </a:rPr>
              <a:t>请分析：</a:t>
            </a:r>
            <a:r>
              <a:rPr lang="zh-CN" altLang="en-US" sz="1600" b="1" dirty="0">
                <a:latin typeface="微软雅黑" pitchFamily="34" charset="-122"/>
                <a:ea typeface="微软雅黑" pitchFamily="34" charset="-122"/>
              </a:rPr>
              <a:t>此时，</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的交换表内容分别是什么？</a:t>
            </a:r>
          </a:p>
        </p:txBody>
      </p:sp>
    </p:spTree>
    <p:extLst>
      <p:ext uri="{BB962C8B-B14F-4D97-AF65-F5344CB8AC3E}">
        <p14:creationId xmlns:p14="http://schemas.microsoft.com/office/powerpoint/2010/main" val="35161989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ea typeface="微软雅黑" pitchFamily="34" charset="-122"/>
              </a:rPr>
              <a:t>数据链路层协议数据单元：帧</a:t>
            </a:r>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 </a:t>
              </a:r>
              <a:r>
                <a:rPr kumimoji="1" lang="zh-CN" altLang="en-US" sz="1200" b="1" dirty="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a:latin typeface="微软雅黑" pitchFamily="34" charset="-122"/>
                  <a:ea typeface="微软雅黑" pitchFamily="34" charset="-122"/>
                </a:rPr>
                <a:t>数据链路层</a:t>
              </a: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 </a:t>
              </a:r>
              <a:r>
                <a:rPr kumimoji="1" lang="zh-CN" altLang="en-US" sz="1200" b="1" dirty="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346625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139" name="组合 57"/>
            <p:cNvGrpSpPr>
              <a:grpSpLocks/>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0" name="组合 58"/>
            <p:cNvGrpSpPr>
              <a:grpSpLocks/>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41" name="组合 61"/>
            <p:cNvGrpSpPr>
              <a:grpSpLocks/>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42" name="组合 64"/>
            <p:cNvGrpSpPr>
              <a:grpSpLocks/>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a:grpSpLocks/>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52" name="组合 61"/>
            <p:cNvGrpSpPr>
              <a:grpSpLocks/>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182" name="组合 57"/>
            <p:cNvGrpSpPr>
              <a:grpSpLocks/>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83" name="组合 58"/>
            <p:cNvGrpSpPr>
              <a:grpSpLocks/>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84" name="组合 61"/>
            <p:cNvGrpSpPr>
              <a:grpSpLocks/>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85" name="组合 64"/>
            <p:cNvGrpSpPr>
              <a:grpSpLocks/>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1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a:grpSpLocks/>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95" name="组合 61"/>
            <p:cNvGrpSpPr>
              <a:grpSpLocks/>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假设：</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发送了一帧。</a:t>
            </a:r>
            <a:endParaRPr lang="en-US" altLang="zh-CN" sz="1600" b="1" dirty="0">
              <a:latin typeface="微软雅黑" pitchFamily="34" charset="-122"/>
              <a:ea typeface="微软雅黑" pitchFamily="34" charset="-122"/>
            </a:endParaRPr>
          </a:p>
          <a:p>
            <a:pPr>
              <a:lnSpc>
                <a:spcPts val="2400"/>
              </a:lnSpc>
            </a:pPr>
            <a:r>
              <a:rPr lang="zh-CN" altLang="en-US" sz="1600" b="1" dirty="0">
                <a:solidFill>
                  <a:srgbClr val="0000FF"/>
                </a:solidFill>
                <a:latin typeface="微软雅黑" pitchFamily="34" charset="-122"/>
                <a:ea typeface="微软雅黑" pitchFamily="34" charset="-122"/>
              </a:rPr>
              <a:t>请分析：</a:t>
            </a:r>
            <a:r>
              <a:rPr lang="zh-CN" altLang="en-US" sz="1600" b="1" dirty="0">
                <a:latin typeface="微软雅黑" pitchFamily="34" charset="-122"/>
                <a:ea typeface="微软雅黑" pitchFamily="34" charset="-122"/>
              </a:rPr>
              <a:t>此时，</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的交换表内容分别是什么？</a:t>
            </a: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5</a:t>
            </a:r>
            <a:endParaRPr lang="zh-CN" altLang="en-US" sz="1100" b="1" dirty="0">
              <a:latin typeface="微软雅黑" pitchFamily="34" charset="-122"/>
              <a:ea typeface="微软雅黑"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val="41492622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存在的问题：</a:t>
            </a:r>
            <a:r>
              <a:rPr lang="zh-CN" altLang="en-US" sz="2000" b="1" dirty="0">
                <a:solidFill>
                  <a:srgbClr val="FFFF00"/>
                </a:solidFill>
                <a:latin typeface="微软雅黑" pitchFamily="34" charset="-122"/>
                <a:ea typeface="微软雅黑" pitchFamily="34" charset="-122"/>
              </a:rPr>
              <a:t>回路</a:t>
            </a:r>
            <a:endParaRPr lang="fr-FR" altLang="zh-CN" sz="2000" b="1" dirty="0">
              <a:solidFill>
                <a:srgbClr val="FFFF00"/>
              </a:solidFill>
              <a:latin typeface="微软雅黑" pitchFamily="34" charset="-122"/>
              <a:ea typeface="微软雅黑"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假定开始时，交换机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的交换表都是空的。</a:t>
            </a:r>
            <a:endParaRPr lang="en-US" altLang="zh-CN" sz="1600" b="1" dirty="0">
              <a:latin typeface="微软雅黑" pitchFamily="34" charset="-122"/>
              <a:ea typeface="微软雅黑" pitchFamily="34" charset="-122"/>
            </a:endParaRPr>
          </a:p>
          <a:p>
            <a:pPr>
              <a:lnSpc>
                <a:spcPts val="2400"/>
              </a:lnSpc>
            </a:pPr>
            <a:r>
              <a:rPr lang="zh-CN" altLang="en-US" sz="1600" b="1" dirty="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80202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假定开始时，交换机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的交换表都是空的。</a:t>
            </a:r>
            <a:endParaRPr lang="en-US" altLang="zh-CN" sz="1600" b="1" dirty="0">
              <a:latin typeface="微软雅黑" pitchFamily="34" charset="-122"/>
              <a:ea typeface="微软雅黑" pitchFamily="34" charset="-122"/>
            </a:endParaRPr>
          </a:p>
          <a:p>
            <a:pPr>
              <a:lnSpc>
                <a:spcPts val="2400"/>
              </a:lnSpc>
            </a:pPr>
            <a:r>
              <a:rPr lang="zh-CN" altLang="en-US" sz="1600" b="1" dirty="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存在的问题：回路</a:t>
            </a:r>
            <a:endParaRPr lang="fr-FR" altLang="zh-CN" sz="20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val="3552785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生成树协议 </a:t>
            </a:r>
            <a:r>
              <a:rPr lang="en-US" altLang="zh-CN" sz="2000" b="1" dirty="0">
                <a:solidFill>
                  <a:srgbClr val="C00000"/>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 </a:t>
            </a:r>
            <a:r>
              <a:rPr lang="zh-CN" altLang="en-US" sz="2000" b="1" dirty="0">
                <a:latin typeface="微软雅黑" pitchFamily="34" charset="-122"/>
                <a:ea typeface="微软雅黑" pitchFamily="34" charset="-122"/>
              </a:rPr>
              <a:t>要点：</a:t>
            </a:r>
          </a:p>
          <a:p>
            <a:pPr>
              <a:lnSpc>
                <a:spcPts val="3000"/>
              </a:lnSpc>
              <a:buClr>
                <a:srgbClr val="0070C0"/>
              </a:buClr>
            </a:pPr>
            <a:r>
              <a:rPr lang="zh-CN" altLang="en-US" sz="2000" b="1" dirty="0">
                <a:solidFill>
                  <a:srgbClr val="CC00CC"/>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不改变</a:t>
            </a:r>
            <a:r>
              <a:rPr lang="zh-CN" altLang="en-US" sz="2000" b="1" dirty="0">
                <a:latin typeface="微软雅黑" pitchFamily="34" charset="-122"/>
                <a:ea typeface="微软雅黑" pitchFamily="34" charset="-122"/>
              </a:rPr>
              <a:t>网络的实际拓扑，但</a:t>
            </a:r>
            <a:r>
              <a:rPr lang="zh-CN" altLang="en-US" sz="2000" b="1" dirty="0">
                <a:solidFill>
                  <a:srgbClr val="0000FF"/>
                </a:solidFill>
                <a:latin typeface="微软雅黑" pitchFamily="34" charset="-122"/>
                <a:ea typeface="微软雅黑" pitchFamily="34" charset="-122"/>
              </a:rPr>
              <a:t>在逻辑上</a:t>
            </a:r>
            <a:r>
              <a:rPr lang="zh-CN" altLang="en-US" sz="2000" b="1" dirty="0">
                <a:latin typeface="微软雅黑" pitchFamily="34" charset="-122"/>
                <a:ea typeface="微软雅黑" pitchFamily="34" charset="-122"/>
              </a:rPr>
              <a:t>则切断某些链路，使得从一台主机到所有其他主机的路径是</a:t>
            </a:r>
            <a:r>
              <a:rPr lang="zh-CN" altLang="en-US" sz="2000" b="1" dirty="0">
                <a:solidFill>
                  <a:srgbClr val="0000FF"/>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消除回路：使用生成树协议（</a:t>
            </a:r>
            <a:r>
              <a:rPr lang="en-US" altLang="zh-CN" sz="2000" b="1" dirty="0">
                <a:solidFill>
                  <a:schemeClr val="bg1"/>
                </a:solidFill>
                <a:latin typeface="微软雅黑" pitchFamily="34" charset="-122"/>
                <a:ea typeface="微软雅黑" pitchFamily="34" charset="-122"/>
              </a:rPr>
              <a:t>SPT</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headEnd/>
            <a:tailEnd/>
          </a:ln>
          <a:effec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txBox="1">
            <a:spLocks noChangeArrowheads="1"/>
          </p:cNvSpPr>
          <p:nvPr/>
        </p:nvSpPr>
        <p:spPr bwMode="auto">
          <a:xfrm>
            <a:off x="1578769" y="346473"/>
            <a:ext cx="4289822" cy="49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eaLnBrk="0" fontAlgn="base" hangingPunct="0">
              <a:spcBef>
                <a:spcPct val="0"/>
              </a:spcBef>
              <a:spcAft>
                <a:spcPct val="0"/>
              </a:spcAft>
              <a:buNone/>
            </a:pPr>
            <a:r>
              <a:rPr lang="zh-CN" altLang="en-US" sz="2400" b="1" dirty="0">
                <a:latin typeface="微软雅黑" pitchFamily="34" charset="-122"/>
                <a:ea typeface="微软雅黑" pitchFamily="34" charset="-122"/>
              </a:rPr>
              <a:t>生成树实例</a:t>
            </a:r>
            <a:endParaRPr lang="en-US" altLang="zh-CN" sz="2100" b="1" dirty="0">
              <a:latin typeface="Times New Roman" panose="02020603050405020304" pitchFamily="18" charset="0"/>
              <a:cs typeface="Times New Roman" panose="02020603050405020304" pitchFamily="18" charset="0"/>
            </a:endParaRPr>
          </a:p>
        </p:txBody>
      </p:sp>
      <p:grpSp>
        <p:nvGrpSpPr>
          <p:cNvPr id="14" name="组合 17"/>
          <p:cNvGrpSpPr>
            <a:grpSpLocks/>
          </p:cNvGrpSpPr>
          <p:nvPr/>
        </p:nvGrpSpPr>
        <p:grpSpPr bwMode="auto">
          <a:xfrm>
            <a:off x="865516" y="761180"/>
            <a:ext cx="7200900" cy="4175125"/>
            <a:chOff x="3048000" y="3692525"/>
            <a:chExt cx="4953000" cy="3165475"/>
          </a:xfrm>
        </p:grpSpPr>
        <p:graphicFrame>
          <p:nvGraphicFramePr>
            <p:cNvPr id="15" name="Object 5"/>
            <p:cNvGraphicFramePr>
              <a:graphicFrameLocks noChangeAspect="1"/>
            </p:cNvGraphicFramePr>
            <p:nvPr/>
          </p:nvGraphicFramePr>
          <p:xfrm>
            <a:off x="3048000" y="3692525"/>
            <a:ext cx="4953000" cy="3165475"/>
          </p:xfrm>
          <a:graphic>
            <a:graphicData uri="http://schemas.openxmlformats.org/presentationml/2006/ole">
              <mc:AlternateContent xmlns:mc="http://schemas.openxmlformats.org/markup-compatibility/2006">
                <mc:Choice xmlns:v="urn:schemas-microsoft-com:vml" Requires="v">
                  <p:oleObj name="Visio" r:id="rId2" imgW="8109204" imgH="5182006" progId="Visio.Drawing.6">
                    <p:embed/>
                  </p:oleObj>
                </mc:Choice>
                <mc:Fallback>
                  <p:oleObj name="Visio" r:id="rId2" imgW="8109204" imgH="5182006" progId="Visio.Drawing.6">
                    <p:embed/>
                    <p:pic>
                      <p:nvPicPr>
                        <p:cNvPr id="9114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692525"/>
                          <a:ext cx="4953000"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Freeform 271"/>
            <p:cNvSpPr>
              <a:spLocks/>
            </p:cNvSpPr>
            <p:nvPr/>
          </p:nvSpPr>
          <p:spPr bwMode="auto">
            <a:xfrm>
              <a:off x="5751513" y="6445250"/>
              <a:ext cx="914400" cy="117475"/>
            </a:xfrm>
            <a:custGeom>
              <a:avLst/>
              <a:gdLst>
                <a:gd name="T0" fmla="*/ 0 w 576"/>
                <a:gd name="T1" fmla="*/ 2147483646 h 74"/>
                <a:gd name="T2" fmla="*/ 2147483646 w 576"/>
                <a:gd name="T3" fmla="*/ 2147483646 h 74"/>
                <a:gd name="T4" fmla="*/ 2147483646 w 576"/>
                <a:gd name="T5" fmla="*/ 0 h 74"/>
                <a:gd name="T6" fmla="*/ 0 60000 65536"/>
                <a:gd name="T7" fmla="*/ 0 60000 65536"/>
                <a:gd name="T8" fmla="*/ 0 60000 65536"/>
                <a:gd name="T9" fmla="*/ 0 w 576"/>
                <a:gd name="T10" fmla="*/ 0 h 74"/>
                <a:gd name="T11" fmla="*/ 576 w 576"/>
                <a:gd name="T12" fmla="*/ 74 h 74"/>
              </a:gdLst>
              <a:ahLst/>
              <a:cxnLst>
                <a:cxn ang="T6">
                  <a:pos x="T0" y="T1"/>
                </a:cxn>
                <a:cxn ang="T7">
                  <a:pos x="T2" y="T3"/>
                </a:cxn>
                <a:cxn ang="T8">
                  <a:pos x="T4" y="T5"/>
                </a:cxn>
              </a:cxnLst>
              <a:rect l="T9" t="T10" r="T11" b="T12"/>
              <a:pathLst>
                <a:path w="576" h="74">
                  <a:moveTo>
                    <a:pt x="0" y="28"/>
                  </a:moveTo>
                  <a:cubicBezTo>
                    <a:pt x="68" y="35"/>
                    <a:pt x="313" y="74"/>
                    <a:pt x="409" y="69"/>
                  </a:cubicBezTo>
                  <a:cubicBezTo>
                    <a:pt x="505" y="64"/>
                    <a:pt x="541" y="14"/>
                    <a:pt x="576" y="0"/>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7" name="Freeform 272"/>
            <p:cNvSpPr>
              <a:spLocks/>
            </p:cNvSpPr>
            <p:nvPr/>
          </p:nvSpPr>
          <p:spPr bwMode="auto">
            <a:xfrm>
              <a:off x="4951413" y="5145088"/>
              <a:ext cx="722312" cy="1157287"/>
            </a:xfrm>
            <a:custGeom>
              <a:avLst/>
              <a:gdLst>
                <a:gd name="T0" fmla="*/ 2147483646 w 455"/>
                <a:gd name="T1" fmla="*/ 0 h 729"/>
                <a:gd name="T2" fmla="*/ 2147483646 w 455"/>
                <a:gd name="T3" fmla="*/ 2147483646 h 729"/>
                <a:gd name="T4" fmla="*/ 2147483646 w 455"/>
                <a:gd name="T5" fmla="*/ 2147483646 h 729"/>
                <a:gd name="T6" fmla="*/ 0 60000 65536"/>
                <a:gd name="T7" fmla="*/ 0 60000 65536"/>
                <a:gd name="T8" fmla="*/ 0 60000 65536"/>
                <a:gd name="T9" fmla="*/ 0 w 455"/>
                <a:gd name="T10" fmla="*/ 0 h 729"/>
                <a:gd name="T11" fmla="*/ 455 w 455"/>
                <a:gd name="T12" fmla="*/ 729 h 729"/>
              </a:gdLst>
              <a:ahLst/>
              <a:cxnLst>
                <a:cxn ang="T6">
                  <a:pos x="T0" y="T1"/>
                </a:cxn>
                <a:cxn ang="T7">
                  <a:pos x="T2" y="T3"/>
                </a:cxn>
                <a:cxn ang="T8">
                  <a:pos x="T4" y="T5"/>
                </a:cxn>
              </a:cxnLst>
              <a:rect l="T9" t="T10" r="T11" b="T12"/>
              <a:pathLst>
                <a:path w="455" h="729">
                  <a:moveTo>
                    <a:pt x="455" y="0"/>
                  </a:moveTo>
                  <a:cubicBezTo>
                    <a:pt x="383" y="36"/>
                    <a:pt x="50" y="94"/>
                    <a:pt x="25" y="215"/>
                  </a:cubicBezTo>
                  <a:cubicBezTo>
                    <a:pt x="0" y="336"/>
                    <a:pt x="244" y="622"/>
                    <a:pt x="302" y="729"/>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8" name="Freeform 273"/>
            <p:cNvSpPr>
              <a:spLocks/>
            </p:cNvSpPr>
            <p:nvPr/>
          </p:nvSpPr>
          <p:spPr bwMode="auto">
            <a:xfrm>
              <a:off x="4021138" y="5045075"/>
              <a:ext cx="1619250" cy="336550"/>
            </a:xfrm>
            <a:custGeom>
              <a:avLst/>
              <a:gdLst>
                <a:gd name="T0" fmla="*/ 2147483646 w 1020"/>
                <a:gd name="T1" fmla="*/ 0 h 212"/>
                <a:gd name="T2" fmla="*/ 2147483646 w 1020"/>
                <a:gd name="T3" fmla="*/ 2147483646 h 212"/>
                <a:gd name="T4" fmla="*/ 0 w 1020"/>
                <a:gd name="T5" fmla="*/ 2147483646 h 212"/>
                <a:gd name="T6" fmla="*/ 0 60000 65536"/>
                <a:gd name="T7" fmla="*/ 0 60000 65536"/>
                <a:gd name="T8" fmla="*/ 0 60000 65536"/>
                <a:gd name="T9" fmla="*/ 0 w 1020"/>
                <a:gd name="T10" fmla="*/ 0 h 212"/>
                <a:gd name="T11" fmla="*/ 1020 w 1020"/>
                <a:gd name="T12" fmla="*/ 212 h 212"/>
              </a:gdLst>
              <a:ahLst/>
              <a:cxnLst>
                <a:cxn ang="T6">
                  <a:pos x="T0" y="T1"/>
                </a:cxn>
                <a:cxn ang="T7">
                  <a:pos x="T2" y="T3"/>
                </a:cxn>
                <a:cxn ang="T8">
                  <a:pos x="T4" y="T5"/>
                </a:cxn>
              </a:cxnLst>
              <a:rect l="T9" t="T10" r="T11" b="T12"/>
              <a:pathLst>
                <a:path w="1020" h="212">
                  <a:moveTo>
                    <a:pt x="1020" y="0"/>
                  </a:moveTo>
                  <a:cubicBezTo>
                    <a:pt x="940" y="33"/>
                    <a:pt x="711" y="178"/>
                    <a:pt x="541" y="195"/>
                  </a:cubicBezTo>
                  <a:cubicBezTo>
                    <a:pt x="371" y="212"/>
                    <a:pt x="113" y="124"/>
                    <a:pt x="0" y="105"/>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9" name="Freeform 274"/>
            <p:cNvSpPr>
              <a:spLocks/>
            </p:cNvSpPr>
            <p:nvPr/>
          </p:nvSpPr>
          <p:spPr bwMode="auto">
            <a:xfrm>
              <a:off x="4703763" y="4230688"/>
              <a:ext cx="947737" cy="882650"/>
            </a:xfrm>
            <a:custGeom>
              <a:avLst/>
              <a:gdLst>
                <a:gd name="T0" fmla="*/ 2147483646 w 597"/>
                <a:gd name="T1" fmla="*/ 2147483646 h 556"/>
                <a:gd name="T2" fmla="*/ 2147483646 w 597"/>
                <a:gd name="T3" fmla="*/ 2147483646 h 556"/>
                <a:gd name="T4" fmla="*/ 0 w 597"/>
                <a:gd name="T5" fmla="*/ 0 h 556"/>
                <a:gd name="T6" fmla="*/ 0 60000 65536"/>
                <a:gd name="T7" fmla="*/ 0 60000 65536"/>
                <a:gd name="T8" fmla="*/ 0 60000 65536"/>
                <a:gd name="T9" fmla="*/ 0 w 597"/>
                <a:gd name="T10" fmla="*/ 0 h 556"/>
                <a:gd name="T11" fmla="*/ 597 w 597"/>
                <a:gd name="T12" fmla="*/ 556 h 556"/>
              </a:gdLst>
              <a:ahLst/>
              <a:cxnLst>
                <a:cxn ang="T6">
                  <a:pos x="T0" y="T1"/>
                </a:cxn>
                <a:cxn ang="T7">
                  <a:pos x="T2" y="T3"/>
                </a:cxn>
                <a:cxn ang="T8">
                  <a:pos x="T4" y="T5"/>
                </a:cxn>
              </a:cxnLst>
              <a:rect l="T9" t="T10" r="T11" b="T12"/>
              <a:pathLst>
                <a:path w="597" h="556">
                  <a:moveTo>
                    <a:pt x="597" y="465"/>
                  </a:moveTo>
                  <a:cubicBezTo>
                    <a:pt x="522" y="467"/>
                    <a:pt x="238" y="556"/>
                    <a:pt x="139" y="479"/>
                  </a:cubicBezTo>
                  <a:cubicBezTo>
                    <a:pt x="40" y="402"/>
                    <a:pt x="29" y="100"/>
                    <a:pt x="0" y="0"/>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0" name="Freeform 275"/>
            <p:cNvSpPr>
              <a:spLocks/>
            </p:cNvSpPr>
            <p:nvPr/>
          </p:nvSpPr>
          <p:spPr bwMode="auto">
            <a:xfrm>
              <a:off x="5829300" y="4114800"/>
              <a:ext cx="552450" cy="688975"/>
            </a:xfrm>
            <a:custGeom>
              <a:avLst/>
              <a:gdLst>
                <a:gd name="T0" fmla="*/ 2147483646 w 348"/>
                <a:gd name="T1" fmla="*/ 2147483646 h 434"/>
                <a:gd name="T2" fmla="*/ 2147483646 w 348"/>
                <a:gd name="T3" fmla="*/ 2147483646 h 434"/>
                <a:gd name="T4" fmla="*/ 2147483646 w 348"/>
                <a:gd name="T5" fmla="*/ 0 h 434"/>
                <a:gd name="T6" fmla="*/ 0 60000 65536"/>
                <a:gd name="T7" fmla="*/ 0 60000 65536"/>
                <a:gd name="T8" fmla="*/ 0 60000 65536"/>
                <a:gd name="T9" fmla="*/ 0 w 348"/>
                <a:gd name="T10" fmla="*/ 0 h 434"/>
                <a:gd name="T11" fmla="*/ 348 w 348"/>
                <a:gd name="T12" fmla="*/ 434 h 434"/>
              </a:gdLst>
              <a:ahLst/>
              <a:cxnLst>
                <a:cxn ang="T6">
                  <a:pos x="T0" y="T1"/>
                </a:cxn>
                <a:cxn ang="T7">
                  <a:pos x="T2" y="T3"/>
                </a:cxn>
                <a:cxn ang="T8">
                  <a:pos x="T4" y="T5"/>
                </a:cxn>
              </a:cxnLst>
              <a:rect l="T9" t="T10" r="T11" b="T12"/>
              <a:pathLst>
                <a:path w="348" h="434">
                  <a:moveTo>
                    <a:pt x="103" y="434"/>
                  </a:moveTo>
                  <a:cubicBezTo>
                    <a:pt x="93" y="378"/>
                    <a:pt x="0" y="173"/>
                    <a:pt x="41" y="101"/>
                  </a:cubicBezTo>
                  <a:cubicBezTo>
                    <a:pt x="82" y="29"/>
                    <a:pt x="284" y="21"/>
                    <a:pt x="348" y="0"/>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1" name="Freeform 276"/>
            <p:cNvSpPr>
              <a:spLocks/>
            </p:cNvSpPr>
            <p:nvPr/>
          </p:nvSpPr>
          <p:spPr bwMode="auto">
            <a:xfrm>
              <a:off x="6808788" y="4130675"/>
              <a:ext cx="900112" cy="1157288"/>
            </a:xfrm>
            <a:custGeom>
              <a:avLst/>
              <a:gdLst>
                <a:gd name="T0" fmla="*/ 0 w 567"/>
                <a:gd name="T1" fmla="*/ 0 h 729"/>
                <a:gd name="T2" fmla="*/ 2147483646 w 567"/>
                <a:gd name="T3" fmla="*/ 2147483646 h 729"/>
                <a:gd name="T4" fmla="*/ 2147483646 w 567"/>
                <a:gd name="T5" fmla="*/ 2147483646 h 729"/>
                <a:gd name="T6" fmla="*/ 0 60000 65536"/>
                <a:gd name="T7" fmla="*/ 0 60000 65536"/>
                <a:gd name="T8" fmla="*/ 0 60000 65536"/>
                <a:gd name="T9" fmla="*/ 0 w 567"/>
                <a:gd name="T10" fmla="*/ 0 h 729"/>
                <a:gd name="T11" fmla="*/ 567 w 567"/>
                <a:gd name="T12" fmla="*/ 729 h 729"/>
              </a:gdLst>
              <a:ahLst/>
              <a:cxnLst>
                <a:cxn ang="T6">
                  <a:pos x="T0" y="T1"/>
                </a:cxn>
                <a:cxn ang="T7">
                  <a:pos x="T2" y="T3"/>
                </a:cxn>
                <a:cxn ang="T8">
                  <a:pos x="T4" y="T5"/>
                </a:cxn>
              </a:cxnLst>
              <a:rect l="T9" t="T10" r="T11" b="T12"/>
              <a:pathLst>
                <a:path w="567" h="729">
                  <a:moveTo>
                    <a:pt x="0" y="0"/>
                  </a:moveTo>
                  <a:cubicBezTo>
                    <a:pt x="84" y="22"/>
                    <a:pt x="445" y="11"/>
                    <a:pt x="506" y="132"/>
                  </a:cubicBezTo>
                  <a:cubicBezTo>
                    <a:pt x="567" y="253"/>
                    <a:pt x="397" y="605"/>
                    <a:pt x="368" y="729"/>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2" name="Freeform 277"/>
            <p:cNvSpPr>
              <a:spLocks/>
            </p:cNvSpPr>
            <p:nvPr/>
          </p:nvSpPr>
          <p:spPr bwMode="auto">
            <a:xfrm>
              <a:off x="6632575" y="4275138"/>
              <a:ext cx="25400" cy="814387"/>
            </a:xfrm>
            <a:custGeom>
              <a:avLst/>
              <a:gdLst>
                <a:gd name="T0" fmla="*/ 2147483646 w 16"/>
                <a:gd name="T1" fmla="*/ 0 h 513"/>
                <a:gd name="T2" fmla="*/ 2147483646 w 16"/>
                <a:gd name="T3" fmla="*/ 2147483646 h 513"/>
                <a:gd name="T4" fmla="*/ 0 w 16"/>
                <a:gd name="T5" fmla="*/ 2147483646 h 513"/>
                <a:gd name="T6" fmla="*/ 0 60000 65536"/>
                <a:gd name="T7" fmla="*/ 0 60000 65536"/>
                <a:gd name="T8" fmla="*/ 0 60000 65536"/>
                <a:gd name="T9" fmla="*/ 0 w 16"/>
                <a:gd name="T10" fmla="*/ 0 h 513"/>
                <a:gd name="T11" fmla="*/ 16 w 16"/>
                <a:gd name="T12" fmla="*/ 513 h 513"/>
              </a:gdLst>
              <a:ahLst/>
              <a:cxnLst>
                <a:cxn ang="T6">
                  <a:pos x="T0" y="T1"/>
                </a:cxn>
                <a:cxn ang="T7">
                  <a:pos x="T2" y="T3"/>
                </a:cxn>
                <a:cxn ang="T8">
                  <a:pos x="T4" y="T5"/>
                </a:cxn>
              </a:cxnLst>
              <a:rect l="T9" t="T10" r="T11" b="T12"/>
              <a:pathLst>
                <a:path w="16" h="513">
                  <a:moveTo>
                    <a:pt x="14" y="0"/>
                  </a:moveTo>
                  <a:cubicBezTo>
                    <a:pt x="14" y="43"/>
                    <a:pt x="16" y="171"/>
                    <a:pt x="14" y="256"/>
                  </a:cubicBezTo>
                  <a:cubicBezTo>
                    <a:pt x="12" y="341"/>
                    <a:pt x="3" y="460"/>
                    <a:pt x="0" y="513"/>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 name="Freeform 278"/>
            <p:cNvSpPr>
              <a:spLocks/>
            </p:cNvSpPr>
            <p:nvPr/>
          </p:nvSpPr>
          <p:spPr bwMode="auto">
            <a:xfrm>
              <a:off x="3492500" y="4351338"/>
              <a:ext cx="109538" cy="749300"/>
            </a:xfrm>
            <a:custGeom>
              <a:avLst/>
              <a:gdLst>
                <a:gd name="T0" fmla="*/ 2147483646 w 69"/>
                <a:gd name="T1" fmla="*/ 2147483646 h 472"/>
                <a:gd name="T2" fmla="*/ 0 w 69"/>
                <a:gd name="T3" fmla="*/ 2147483646 h 472"/>
                <a:gd name="T4" fmla="*/ 2147483646 w 69"/>
                <a:gd name="T5" fmla="*/ 0 h 472"/>
                <a:gd name="T6" fmla="*/ 0 60000 65536"/>
                <a:gd name="T7" fmla="*/ 0 60000 65536"/>
                <a:gd name="T8" fmla="*/ 0 60000 65536"/>
                <a:gd name="T9" fmla="*/ 0 w 69"/>
                <a:gd name="T10" fmla="*/ 0 h 472"/>
                <a:gd name="T11" fmla="*/ 69 w 69"/>
                <a:gd name="T12" fmla="*/ 472 h 472"/>
              </a:gdLst>
              <a:ahLst/>
              <a:cxnLst>
                <a:cxn ang="T6">
                  <a:pos x="T0" y="T1"/>
                </a:cxn>
                <a:cxn ang="T7">
                  <a:pos x="T2" y="T3"/>
                </a:cxn>
                <a:cxn ang="T8">
                  <a:pos x="T4" y="T5"/>
                </a:cxn>
              </a:cxnLst>
              <a:rect l="T9" t="T10" r="T11" b="T12"/>
              <a:pathLst>
                <a:path w="69" h="472">
                  <a:moveTo>
                    <a:pt x="69" y="472"/>
                  </a:moveTo>
                  <a:cubicBezTo>
                    <a:pt x="58" y="430"/>
                    <a:pt x="0" y="301"/>
                    <a:pt x="0" y="222"/>
                  </a:cubicBezTo>
                  <a:cubicBezTo>
                    <a:pt x="0" y="143"/>
                    <a:pt x="55" y="46"/>
                    <a:pt x="69" y="0"/>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 name="Freeform 279"/>
            <p:cNvSpPr>
              <a:spLocks/>
            </p:cNvSpPr>
            <p:nvPr/>
          </p:nvSpPr>
          <p:spPr bwMode="auto">
            <a:xfrm>
              <a:off x="3398838" y="5365750"/>
              <a:ext cx="411162" cy="782638"/>
            </a:xfrm>
            <a:custGeom>
              <a:avLst/>
              <a:gdLst>
                <a:gd name="T0" fmla="*/ 2147483646 w 259"/>
                <a:gd name="T1" fmla="*/ 0 h 493"/>
                <a:gd name="T2" fmla="*/ 2147483646 w 259"/>
                <a:gd name="T3" fmla="*/ 2147483646 h 493"/>
                <a:gd name="T4" fmla="*/ 2147483646 w 259"/>
                <a:gd name="T5" fmla="*/ 2147483646 h 493"/>
                <a:gd name="T6" fmla="*/ 0 60000 65536"/>
                <a:gd name="T7" fmla="*/ 0 60000 65536"/>
                <a:gd name="T8" fmla="*/ 0 60000 65536"/>
                <a:gd name="T9" fmla="*/ 0 w 259"/>
                <a:gd name="T10" fmla="*/ 0 h 493"/>
                <a:gd name="T11" fmla="*/ 259 w 259"/>
                <a:gd name="T12" fmla="*/ 493 h 493"/>
              </a:gdLst>
              <a:ahLst/>
              <a:cxnLst>
                <a:cxn ang="T6">
                  <a:pos x="T0" y="T1"/>
                </a:cxn>
                <a:cxn ang="T7">
                  <a:pos x="T2" y="T3"/>
                </a:cxn>
                <a:cxn ang="T8">
                  <a:pos x="T4" y="T5"/>
                </a:cxn>
              </a:cxnLst>
              <a:rect l="T9" t="T10" r="T11" b="T12"/>
              <a:pathLst>
                <a:path w="259" h="493">
                  <a:moveTo>
                    <a:pt x="114" y="0"/>
                  </a:moveTo>
                  <a:cubicBezTo>
                    <a:pt x="99" y="35"/>
                    <a:pt x="0" y="133"/>
                    <a:pt x="24" y="215"/>
                  </a:cubicBezTo>
                  <a:cubicBezTo>
                    <a:pt x="48" y="297"/>
                    <a:pt x="210" y="435"/>
                    <a:pt x="259" y="493"/>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Tree>
    <p:extLst>
      <p:ext uri="{BB962C8B-B14F-4D97-AF65-F5344CB8AC3E}">
        <p14:creationId xmlns:p14="http://schemas.microsoft.com/office/powerpoint/2010/main" val="233853333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867103" y="646386"/>
            <a:ext cx="7874876" cy="1887696"/>
          </a:xfrm>
          <a:prstGeom prst="rect">
            <a:avLst/>
          </a:prstGeom>
        </p:spPr>
        <p:txBody>
          <a:bodyPr wrap="square">
            <a:spAutoFit/>
          </a:bodyPr>
          <a:lstStyle/>
          <a:p>
            <a:pPr lvl="0" algn="just">
              <a:lnSpc>
                <a:spcPts val="2000"/>
              </a:lnSpc>
              <a:spcAft>
                <a:spcPts val="0"/>
              </a:spcAft>
            </a:pPr>
            <a:r>
              <a:rPr lang="zh-CN" altLang="zh-CN" sz="1400" kern="100" dirty="0">
                <a:latin typeface="Times New Roman" panose="02020603050405020304" pitchFamily="18" charset="0"/>
              </a:rPr>
              <a:t>下图表示有</a:t>
            </a:r>
            <a:r>
              <a:rPr lang="en-US" altLang="zh-CN" sz="1400" kern="100" dirty="0">
                <a:latin typeface="Times New Roman" panose="02020603050405020304" pitchFamily="18" charset="0"/>
              </a:rPr>
              <a:t>5</a:t>
            </a:r>
            <a:r>
              <a:rPr lang="zh-CN" altLang="zh-CN" sz="1400" kern="100" dirty="0">
                <a:latin typeface="Times New Roman" panose="02020603050405020304" pitchFamily="18" charset="0"/>
              </a:rPr>
              <a:t>个站分别连接在三个局域网上，并且用</a:t>
            </a:r>
            <a:r>
              <a:rPr lang="zh-CN" altLang="en-US" sz="1400" kern="100" dirty="0">
                <a:latin typeface="Times New Roman" panose="02020603050405020304" pitchFamily="18" charset="0"/>
              </a:rPr>
              <a:t>交换机</a:t>
            </a:r>
            <a:r>
              <a:rPr lang="en-US" altLang="zh-CN" sz="1400" kern="100" dirty="0">
                <a:latin typeface="Times New Roman" panose="02020603050405020304" pitchFamily="18" charset="0"/>
              </a:rPr>
              <a:t>B1</a:t>
            </a:r>
            <a:r>
              <a:rPr lang="zh-CN" altLang="zh-CN" sz="1400" kern="100" dirty="0">
                <a:latin typeface="Times New Roman" panose="02020603050405020304" pitchFamily="18" charset="0"/>
              </a:rPr>
              <a:t>和</a:t>
            </a:r>
            <a:r>
              <a:rPr lang="en-US" altLang="zh-CN" sz="1400" kern="100" dirty="0">
                <a:latin typeface="Times New Roman" panose="02020603050405020304" pitchFamily="18" charset="0"/>
              </a:rPr>
              <a:t>B2</a:t>
            </a:r>
            <a:r>
              <a:rPr lang="zh-CN" altLang="zh-CN" sz="1400" kern="100" dirty="0">
                <a:latin typeface="Times New Roman" panose="02020603050405020304" pitchFamily="18" charset="0"/>
              </a:rPr>
              <a:t>连接起来。每一个</a:t>
            </a:r>
            <a:r>
              <a:rPr lang="zh-CN" altLang="en-US" sz="1400" kern="100" dirty="0">
                <a:latin typeface="Times New Roman" panose="02020603050405020304" pitchFamily="18" charset="0"/>
              </a:rPr>
              <a:t>交换机</a:t>
            </a:r>
            <a:r>
              <a:rPr lang="zh-CN" altLang="zh-CN" sz="1400" kern="100" dirty="0">
                <a:latin typeface="Times New Roman" panose="02020603050405020304" pitchFamily="18" charset="0"/>
              </a:rPr>
              <a:t>都有</a:t>
            </a:r>
            <a:r>
              <a:rPr lang="en-US" altLang="zh-CN" sz="1400" kern="100" dirty="0">
                <a:latin typeface="Times New Roman" panose="02020603050405020304" pitchFamily="18" charset="0"/>
              </a:rPr>
              <a:t>2</a:t>
            </a:r>
            <a:r>
              <a:rPr lang="zh-CN" altLang="zh-CN" sz="1400" kern="100" dirty="0">
                <a:latin typeface="Times New Roman" panose="02020603050405020304" pitchFamily="18" charset="0"/>
              </a:rPr>
              <a:t>个接口（</a:t>
            </a:r>
            <a:r>
              <a:rPr lang="en-US" altLang="zh-CN" sz="1400" kern="100" dirty="0">
                <a:latin typeface="Times New Roman" panose="02020603050405020304" pitchFamily="18" charset="0"/>
              </a:rPr>
              <a:t>1</a:t>
            </a:r>
            <a:r>
              <a:rPr lang="zh-CN" altLang="zh-CN" sz="1400" kern="100" dirty="0">
                <a:latin typeface="Times New Roman" panose="02020603050405020304" pitchFamily="18" charset="0"/>
              </a:rPr>
              <a:t>和</a:t>
            </a:r>
            <a:r>
              <a:rPr lang="en-US" altLang="zh-CN" sz="1400" kern="100" dirty="0">
                <a:latin typeface="Times New Roman" panose="02020603050405020304" pitchFamily="18" charset="0"/>
              </a:rPr>
              <a:t>2</a:t>
            </a:r>
            <a:r>
              <a:rPr lang="zh-CN" altLang="zh-CN" sz="1400" kern="100" dirty="0">
                <a:latin typeface="Times New Roman" panose="02020603050405020304" pitchFamily="18" charset="0"/>
              </a:rPr>
              <a:t>）。在一开始，两个网桥中的转发表都是空的，以后有以下各站依次向其他的站发送了数据帧：</a:t>
            </a:r>
          </a:p>
          <a:p>
            <a:pPr marL="342900" lvl="0" indent="-342900" algn="just">
              <a:lnSpc>
                <a:spcPts val="2000"/>
              </a:lnSpc>
              <a:spcAft>
                <a:spcPts val="0"/>
              </a:spcAft>
              <a:buFont typeface="+mj-ea"/>
              <a:buAutoNum type="circleNumDbPlain"/>
              <a:tabLst>
                <a:tab pos="266700" algn="l"/>
              </a:tabLst>
            </a:pPr>
            <a:r>
              <a:rPr lang="en-US" altLang="zh-CN" sz="1400" kern="100" dirty="0">
                <a:latin typeface="Times New Roman" panose="02020603050405020304" pitchFamily="18" charset="0"/>
              </a:rPr>
              <a:t>A</a:t>
            </a:r>
            <a:r>
              <a:rPr lang="zh-CN" altLang="zh-CN" sz="1400" kern="100" dirty="0">
                <a:latin typeface="Times New Roman" panose="02020603050405020304" pitchFamily="18" charset="0"/>
              </a:rPr>
              <a:t>发送给</a:t>
            </a:r>
            <a:r>
              <a:rPr lang="en-US" altLang="zh-CN" sz="1400" kern="100" dirty="0">
                <a:latin typeface="Times New Roman" panose="02020603050405020304" pitchFamily="18" charset="0"/>
              </a:rPr>
              <a:t>E</a:t>
            </a:r>
            <a:endParaRPr lang="zh-CN" altLang="zh-CN" sz="1400" kern="100" dirty="0">
              <a:latin typeface="Times New Roman" panose="02020603050405020304" pitchFamily="18" charset="0"/>
            </a:endParaRPr>
          </a:p>
          <a:p>
            <a:pPr marL="342900" lvl="0" indent="-342900" algn="just">
              <a:lnSpc>
                <a:spcPts val="2000"/>
              </a:lnSpc>
              <a:spcAft>
                <a:spcPts val="0"/>
              </a:spcAft>
              <a:buFont typeface="+mj-ea"/>
              <a:buAutoNum type="circleNumDbPlain"/>
              <a:tabLst>
                <a:tab pos="266700" algn="l"/>
              </a:tabLst>
            </a:pPr>
            <a:r>
              <a:rPr lang="en-US" altLang="zh-CN" sz="1400" kern="100" dirty="0">
                <a:latin typeface="Times New Roman" panose="02020603050405020304" pitchFamily="18" charset="0"/>
              </a:rPr>
              <a:t>C</a:t>
            </a:r>
            <a:r>
              <a:rPr lang="zh-CN" altLang="zh-CN" sz="1400" kern="100" dirty="0">
                <a:latin typeface="Times New Roman" panose="02020603050405020304" pitchFamily="18" charset="0"/>
              </a:rPr>
              <a:t>发送给</a:t>
            </a:r>
            <a:r>
              <a:rPr lang="en-US" altLang="zh-CN" sz="1400" kern="100" dirty="0">
                <a:latin typeface="Times New Roman" panose="02020603050405020304" pitchFamily="18" charset="0"/>
              </a:rPr>
              <a:t>B</a:t>
            </a:r>
            <a:endParaRPr lang="zh-CN" altLang="zh-CN" sz="1400" kern="100" dirty="0">
              <a:latin typeface="Times New Roman" panose="02020603050405020304" pitchFamily="18" charset="0"/>
            </a:endParaRPr>
          </a:p>
          <a:p>
            <a:pPr marL="342900" lvl="0" indent="-342900" algn="just">
              <a:lnSpc>
                <a:spcPts val="2000"/>
              </a:lnSpc>
              <a:spcAft>
                <a:spcPts val="0"/>
              </a:spcAft>
              <a:buFont typeface="+mj-ea"/>
              <a:buAutoNum type="circleNumDbPlain"/>
              <a:tabLst>
                <a:tab pos="266700" algn="l"/>
              </a:tabLst>
            </a:pPr>
            <a:r>
              <a:rPr lang="en-US" altLang="zh-CN" sz="1400" kern="100" dirty="0">
                <a:latin typeface="Times New Roman" panose="02020603050405020304" pitchFamily="18" charset="0"/>
              </a:rPr>
              <a:t>D</a:t>
            </a:r>
            <a:r>
              <a:rPr lang="zh-CN" altLang="zh-CN" sz="1400" kern="100" dirty="0">
                <a:latin typeface="Times New Roman" panose="02020603050405020304" pitchFamily="18" charset="0"/>
              </a:rPr>
              <a:t>发送给</a:t>
            </a:r>
            <a:r>
              <a:rPr lang="en-US" altLang="zh-CN" sz="1400" kern="100" dirty="0">
                <a:latin typeface="Times New Roman" panose="02020603050405020304" pitchFamily="18" charset="0"/>
              </a:rPr>
              <a:t>C</a:t>
            </a:r>
            <a:endParaRPr lang="zh-CN" altLang="zh-CN" sz="1400" kern="100" dirty="0">
              <a:latin typeface="Times New Roman" panose="02020603050405020304" pitchFamily="18" charset="0"/>
            </a:endParaRPr>
          </a:p>
          <a:p>
            <a:pPr marL="342900" lvl="0" indent="-342900" algn="just">
              <a:lnSpc>
                <a:spcPts val="2000"/>
              </a:lnSpc>
              <a:spcAft>
                <a:spcPts val="0"/>
              </a:spcAft>
              <a:buFont typeface="+mj-ea"/>
              <a:buAutoNum type="circleNumDbPlain"/>
              <a:tabLst>
                <a:tab pos="266700" algn="l"/>
              </a:tabLst>
            </a:pPr>
            <a:r>
              <a:rPr lang="en-US" altLang="zh-CN" sz="1400" kern="100" dirty="0">
                <a:latin typeface="Times New Roman" panose="02020603050405020304" pitchFamily="18" charset="0"/>
              </a:rPr>
              <a:t>B</a:t>
            </a:r>
            <a:r>
              <a:rPr lang="zh-CN" altLang="zh-CN" sz="1400" kern="100" dirty="0">
                <a:latin typeface="Times New Roman" panose="02020603050405020304" pitchFamily="18" charset="0"/>
              </a:rPr>
              <a:t>发送给</a:t>
            </a:r>
            <a:r>
              <a:rPr lang="en-US" altLang="zh-CN" sz="1400" kern="100" dirty="0">
                <a:latin typeface="Times New Roman" panose="02020603050405020304" pitchFamily="18" charset="0"/>
              </a:rPr>
              <a:t>A</a:t>
            </a:r>
            <a:endParaRPr lang="zh-CN" altLang="zh-CN" sz="1400" kern="100" dirty="0">
              <a:latin typeface="Times New Roman" panose="02020603050405020304" pitchFamily="18" charset="0"/>
            </a:endParaRPr>
          </a:p>
        </p:txBody>
      </p:sp>
      <p:sp>
        <p:nvSpPr>
          <p:cNvPr id="3" name="文本框 2"/>
          <p:cNvSpPr txBox="1"/>
          <p:nvPr/>
        </p:nvSpPr>
        <p:spPr>
          <a:xfrm>
            <a:off x="811924" y="252248"/>
            <a:ext cx="2940269" cy="400110"/>
          </a:xfrm>
          <a:prstGeom prst="rect">
            <a:avLst/>
          </a:prstGeom>
          <a:noFill/>
        </p:spPr>
        <p:txBody>
          <a:bodyPr wrap="square" rtlCol="0">
            <a:spAutoFit/>
          </a:bodyPr>
          <a:lstStyle/>
          <a:p>
            <a:r>
              <a:rPr lang="zh-CN" altLang="en-US" sz="2000" b="1" dirty="0"/>
              <a:t>交换机自学习练习</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548" y="1251293"/>
            <a:ext cx="5711825" cy="139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p:cNvGraphicFramePr>
            <a:graphicFrameLocks noGrp="1"/>
          </p:cNvGraphicFramePr>
          <p:nvPr>
            <p:extLst>
              <p:ext uri="{D42A27DB-BD31-4B8C-83A1-F6EECF244321}">
                <p14:modId xmlns:p14="http://schemas.microsoft.com/office/powerpoint/2010/main" val="1247978674"/>
              </p:ext>
            </p:extLst>
          </p:nvPr>
        </p:nvGraphicFramePr>
        <p:xfrm>
          <a:off x="2353824" y="2729493"/>
          <a:ext cx="5019675" cy="2179955"/>
        </p:xfrm>
        <a:graphic>
          <a:graphicData uri="http://schemas.openxmlformats.org/drawingml/2006/table">
            <a:tbl>
              <a:tblPr firstRow="1" firstCol="1" lastRow="1" lastCol="1" bandRow="1" bandCol="1"/>
              <a:tblGrid>
                <a:gridCol w="500864">
                  <a:extLst>
                    <a:ext uri="{9D8B030D-6E8A-4147-A177-3AD203B41FA5}">
                      <a16:colId xmlns:a16="http://schemas.microsoft.com/office/drawing/2014/main" val="1814866944"/>
                    </a:ext>
                  </a:extLst>
                </a:gridCol>
                <a:gridCol w="521095">
                  <a:extLst>
                    <a:ext uri="{9D8B030D-6E8A-4147-A177-3AD203B41FA5}">
                      <a16:colId xmlns:a16="http://schemas.microsoft.com/office/drawing/2014/main" val="1529792879"/>
                    </a:ext>
                  </a:extLst>
                </a:gridCol>
                <a:gridCol w="521708">
                  <a:extLst>
                    <a:ext uri="{9D8B030D-6E8A-4147-A177-3AD203B41FA5}">
                      <a16:colId xmlns:a16="http://schemas.microsoft.com/office/drawing/2014/main" val="4101849969"/>
                    </a:ext>
                  </a:extLst>
                </a:gridCol>
                <a:gridCol w="608148">
                  <a:extLst>
                    <a:ext uri="{9D8B030D-6E8A-4147-A177-3AD203B41FA5}">
                      <a16:colId xmlns:a16="http://schemas.microsoft.com/office/drawing/2014/main" val="2644981404"/>
                    </a:ext>
                  </a:extLst>
                </a:gridCol>
                <a:gridCol w="608148">
                  <a:extLst>
                    <a:ext uri="{9D8B030D-6E8A-4147-A177-3AD203B41FA5}">
                      <a16:colId xmlns:a16="http://schemas.microsoft.com/office/drawing/2014/main" val="3668086670"/>
                    </a:ext>
                  </a:extLst>
                </a:gridCol>
                <a:gridCol w="1129856">
                  <a:extLst>
                    <a:ext uri="{9D8B030D-6E8A-4147-A177-3AD203B41FA5}">
                      <a16:colId xmlns:a16="http://schemas.microsoft.com/office/drawing/2014/main" val="1317634031"/>
                    </a:ext>
                  </a:extLst>
                </a:gridCol>
                <a:gridCol w="1129856">
                  <a:extLst>
                    <a:ext uri="{9D8B030D-6E8A-4147-A177-3AD203B41FA5}">
                      <a16:colId xmlns:a16="http://schemas.microsoft.com/office/drawing/2014/main" val="4127557824"/>
                    </a:ext>
                  </a:extLst>
                </a:gridCol>
              </a:tblGrid>
              <a:tr h="534035">
                <a:tc rowSpan="2">
                  <a:txBody>
                    <a:bodyPr/>
                    <a:lstStyle/>
                    <a:p>
                      <a:pPr algn="just">
                        <a:lnSpc>
                          <a:spcPts val="2000"/>
                        </a:lnSpc>
                        <a:spcAft>
                          <a:spcPts val="0"/>
                        </a:spcAft>
                      </a:pPr>
                      <a:r>
                        <a:rPr lang="zh-CN" sz="1200" kern="100">
                          <a:effectLst/>
                          <a:latin typeface="Times New Roman" panose="02020603050405020304" pitchFamily="18" charset="0"/>
                          <a:ea typeface="宋体" panose="02010600030101010101" pitchFamily="2" charset="-122"/>
                        </a:rPr>
                        <a:t>发送的帧</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ts val="2000"/>
                        </a:lnSpc>
                        <a:spcAft>
                          <a:spcPts val="0"/>
                        </a:spcAft>
                      </a:pPr>
                      <a:r>
                        <a:rPr lang="en-US" sz="1200" kern="100">
                          <a:effectLst/>
                          <a:latin typeface="Times New Roman" panose="02020603050405020304" pitchFamily="18" charset="0"/>
                          <a:ea typeface="宋体" panose="02010600030101010101" pitchFamily="2" charset="-122"/>
                        </a:rPr>
                        <a:t>B1</a:t>
                      </a:r>
                      <a:r>
                        <a:rPr lang="zh-CN" sz="1200" kern="100">
                          <a:effectLst/>
                          <a:latin typeface="Times New Roman" panose="02020603050405020304" pitchFamily="18" charset="0"/>
                          <a:ea typeface="宋体" panose="02010600030101010101" pitchFamily="2" charset="-122"/>
                        </a:rPr>
                        <a:t>的转发表</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ts val="2000"/>
                        </a:lnSpc>
                        <a:spcAft>
                          <a:spcPts val="0"/>
                        </a:spcAft>
                      </a:pPr>
                      <a:r>
                        <a:rPr lang="en-US" sz="1200" kern="100">
                          <a:effectLst/>
                          <a:latin typeface="Times New Roman" panose="02020603050405020304" pitchFamily="18" charset="0"/>
                          <a:ea typeface="宋体" panose="02010600030101010101" pitchFamily="2" charset="-122"/>
                        </a:rPr>
                        <a:t>B2</a:t>
                      </a:r>
                      <a:r>
                        <a:rPr lang="zh-CN" sz="1200" kern="100">
                          <a:effectLst/>
                          <a:latin typeface="Times New Roman" panose="02020603050405020304" pitchFamily="18" charset="0"/>
                          <a:ea typeface="宋体" panose="02010600030101010101" pitchFamily="2" charset="-122"/>
                        </a:rPr>
                        <a:t>的转发表</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algn="just">
                        <a:lnSpc>
                          <a:spcPts val="2000"/>
                        </a:lnSpc>
                        <a:spcAft>
                          <a:spcPts val="0"/>
                        </a:spcAft>
                      </a:pPr>
                      <a:r>
                        <a:rPr lang="en-US" sz="1200" kern="100">
                          <a:effectLst/>
                          <a:latin typeface="Times New Roman" panose="02020603050405020304" pitchFamily="18" charset="0"/>
                          <a:ea typeface="宋体" panose="02010600030101010101" pitchFamily="2" charset="-122"/>
                        </a:rPr>
                        <a:t>B1</a:t>
                      </a:r>
                      <a:r>
                        <a:rPr lang="zh-CN" sz="1200" kern="100">
                          <a:effectLst/>
                          <a:latin typeface="Times New Roman" panose="02020603050405020304" pitchFamily="18" charset="0"/>
                          <a:ea typeface="宋体" panose="02010600030101010101" pitchFamily="2" charset="-122"/>
                        </a:rPr>
                        <a:t>的处理（转发</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丢弃</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登记）</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ts val="2000"/>
                        </a:lnSpc>
                        <a:spcAft>
                          <a:spcPts val="0"/>
                        </a:spcAft>
                      </a:pPr>
                      <a:r>
                        <a:rPr lang="en-US" sz="1200" kern="100">
                          <a:effectLst/>
                          <a:latin typeface="Times New Roman" panose="02020603050405020304" pitchFamily="18" charset="0"/>
                          <a:ea typeface="宋体" panose="02010600030101010101" pitchFamily="2" charset="-122"/>
                        </a:rPr>
                        <a:t>B2</a:t>
                      </a:r>
                      <a:r>
                        <a:rPr lang="zh-CN" sz="1200" kern="100">
                          <a:effectLst/>
                          <a:latin typeface="Times New Roman" panose="02020603050405020304" pitchFamily="18" charset="0"/>
                          <a:ea typeface="宋体" panose="02010600030101010101" pitchFamily="2" charset="-122"/>
                        </a:rPr>
                        <a:t>的处理（转发</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丢弃</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登记）</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1330501"/>
                  </a:ext>
                </a:extLst>
              </a:tr>
              <a:tr h="0">
                <a:tc vMerge="1">
                  <a:txBody>
                    <a:bodyPr/>
                    <a:lstStyle/>
                    <a:p>
                      <a:endParaRPr lang="zh-CN" altLang="en-US"/>
                    </a:p>
                  </a:txBody>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地址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接口</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地址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接口</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64056413"/>
                  </a:ext>
                </a:extLst>
              </a:tr>
              <a:tr h="0">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A</a:t>
                      </a:r>
                      <a:r>
                        <a:rPr lang="en-US" sz="1200" kern="100">
                          <a:effectLst/>
                          <a:latin typeface="Times New Roman" panose="02020603050405020304" pitchFamily="18" charset="0"/>
                          <a:ea typeface="宋体" panose="02010600030101010101" pitchFamily="2" charset="-122"/>
                          <a:sym typeface="Wingdings" panose="05000000000000000000" pitchFamily="2" charset="2"/>
                        </a:rPr>
                        <a:t></a:t>
                      </a:r>
                      <a:r>
                        <a:rPr lang="en-US" sz="1200" kern="100">
                          <a:effectLst/>
                          <a:latin typeface="Times New Roman" panose="02020603050405020304" pitchFamily="18" charset="0"/>
                          <a:ea typeface="宋体" panose="02010600030101010101" pitchFamily="2" charset="-122"/>
                        </a:rPr>
                        <a:t>E</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796929"/>
                  </a:ext>
                </a:extLst>
              </a:tr>
              <a:tr h="0">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C</a:t>
                      </a:r>
                      <a:r>
                        <a:rPr lang="en-US" sz="1200" kern="100">
                          <a:effectLst/>
                          <a:latin typeface="Times New Roman" panose="02020603050405020304" pitchFamily="18" charset="0"/>
                          <a:ea typeface="宋体" panose="02010600030101010101" pitchFamily="2" charset="-122"/>
                          <a:sym typeface="Wingdings" panose="05000000000000000000" pitchFamily="2" charset="2"/>
                        </a:rPr>
                        <a:t></a:t>
                      </a:r>
                      <a:r>
                        <a:rPr lang="en-US" sz="1200" kern="100">
                          <a:effectLst/>
                          <a:latin typeface="Times New Roman" panose="02020603050405020304" pitchFamily="18" charset="0"/>
                          <a:ea typeface="宋体" panose="02010600030101010101" pitchFamily="2" charset="-122"/>
                        </a:rPr>
                        <a:t>B</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16618"/>
                  </a:ext>
                </a:extLst>
              </a:tr>
              <a:tr h="0">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D</a:t>
                      </a:r>
                      <a:r>
                        <a:rPr lang="en-US" sz="1200" kern="100">
                          <a:effectLst/>
                          <a:latin typeface="Times New Roman" panose="02020603050405020304" pitchFamily="18" charset="0"/>
                          <a:ea typeface="宋体" panose="02010600030101010101" pitchFamily="2" charset="-122"/>
                          <a:sym typeface="Wingdings" panose="05000000000000000000" pitchFamily="2" charset="2"/>
                        </a:rPr>
                        <a:t></a:t>
                      </a:r>
                      <a:r>
                        <a:rPr lang="en-US" sz="1200" kern="100">
                          <a:effectLst/>
                          <a:latin typeface="Times New Roman" panose="02020603050405020304" pitchFamily="18" charset="0"/>
                          <a:ea typeface="宋体" panose="02010600030101010101" pitchFamily="2" charset="-122"/>
                        </a:rPr>
                        <a:t>C</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7643784"/>
                  </a:ext>
                </a:extLst>
              </a:tr>
              <a:tr h="0">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B</a:t>
                      </a:r>
                      <a:r>
                        <a:rPr lang="en-US" sz="1200" kern="100">
                          <a:effectLst/>
                          <a:latin typeface="Times New Roman" panose="02020603050405020304" pitchFamily="18" charset="0"/>
                          <a:ea typeface="宋体" panose="02010600030101010101" pitchFamily="2" charset="-122"/>
                          <a:sym typeface="Wingdings" panose="05000000000000000000" pitchFamily="2" charset="2"/>
                        </a:rPr>
                        <a:t></a:t>
                      </a:r>
                      <a:r>
                        <a:rPr lang="en-US" sz="1200" kern="100">
                          <a:effectLst/>
                          <a:latin typeface="Times New Roman" panose="02020603050405020304" pitchFamily="18" charset="0"/>
                          <a:ea typeface="宋体" panose="02010600030101010101" pitchFamily="2" charset="-122"/>
                        </a:rPr>
                        <a:t>A</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9721575"/>
                  </a:ext>
                </a:extLst>
              </a:tr>
            </a:tbl>
          </a:graphicData>
        </a:graphic>
      </p:graphicFrame>
    </p:spTree>
    <p:extLst>
      <p:ext uri="{BB962C8B-B14F-4D97-AF65-F5344CB8AC3E}">
        <p14:creationId xmlns:p14="http://schemas.microsoft.com/office/powerpoint/2010/main" val="9373829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210250610"/>
              </p:ext>
            </p:extLst>
          </p:nvPr>
        </p:nvGraphicFramePr>
        <p:xfrm>
          <a:off x="693684" y="1095014"/>
          <a:ext cx="7669922" cy="2073854"/>
        </p:xfrm>
        <a:graphic>
          <a:graphicData uri="http://schemas.openxmlformats.org/drawingml/2006/table">
            <a:tbl>
              <a:tblPr firstRow="1" firstCol="1" lastRow="1" lastCol="1" bandRow="1" bandCol="1"/>
              <a:tblGrid>
                <a:gridCol w="765306">
                  <a:extLst>
                    <a:ext uri="{9D8B030D-6E8A-4147-A177-3AD203B41FA5}">
                      <a16:colId xmlns:a16="http://schemas.microsoft.com/office/drawing/2014/main" val="1663420814"/>
                    </a:ext>
                  </a:extLst>
                </a:gridCol>
                <a:gridCol w="796218">
                  <a:extLst>
                    <a:ext uri="{9D8B030D-6E8A-4147-A177-3AD203B41FA5}">
                      <a16:colId xmlns:a16="http://schemas.microsoft.com/office/drawing/2014/main" val="3684962609"/>
                    </a:ext>
                  </a:extLst>
                </a:gridCol>
                <a:gridCol w="797156">
                  <a:extLst>
                    <a:ext uri="{9D8B030D-6E8A-4147-A177-3AD203B41FA5}">
                      <a16:colId xmlns:a16="http://schemas.microsoft.com/office/drawing/2014/main" val="3468589245"/>
                    </a:ext>
                  </a:extLst>
                </a:gridCol>
                <a:gridCol w="929233">
                  <a:extLst>
                    <a:ext uri="{9D8B030D-6E8A-4147-A177-3AD203B41FA5}">
                      <a16:colId xmlns:a16="http://schemas.microsoft.com/office/drawing/2014/main" val="2738368130"/>
                    </a:ext>
                  </a:extLst>
                </a:gridCol>
                <a:gridCol w="929233">
                  <a:extLst>
                    <a:ext uri="{9D8B030D-6E8A-4147-A177-3AD203B41FA5}">
                      <a16:colId xmlns:a16="http://schemas.microsoft.com/office/drawing/2014/main" val="1912351460"/>
                    </a:ext>
                  </a:extLst>
                </a:gridCol>
                <a:gridCol w="1726388">
                  <a:extLst>
                    <a:ext uri="{9D8B030D-6E8A-4147-A177-3AD203B41FA5}">
                      <a16:colId xmlns:a16="http://schemas.microsoft.com/office/drawing/2014/main" val="2264808262"/>
                    </a:ext>
                  </a:extLst>
                </a:gridCol>
                <a:gridCol w="1726388">
                  <a:extLst>
                    <a:ext uri="{9D8B030D-6E8A-4147-A177-3AD203B41FA5}">
                      <a16:colId xmlns:a16="http://schemas.microsoft.com/office/drawing/2014/main" val="3928993119"/>
                    </a:ext>
                  </a:extLst>
                </a:gridCol>
              </a:tblGrid>
              <a:tr h="424971">
                <a:tc rowSpan="2">
                  <a:txBody>
                    <a:bodyPr/>
                    <a:lstStyle/>
                    <a:p>
                      <a:pPr algn="just">
                        <a:lnSpc>
                          <a:spcPts val="2000"/>
                        </a:lnSpc>
                        <a:spcAft>
                          <a:spcPts val="0"/>
                        </a:spcAft>
                      </a:pPr>
                      <a:r>
                        <a:rPr lang="zh-CN" sz="1600" kern="100" dirty="0">
                          <a:effectLst/>
                          <a:latin typeface="Times New Roman" panose="02020603050405020304" pitchFamily="18" charset="0"/>
                          <a:ea typeface="宋体" panose="02010600030101010101" pitchFamily="2" charset="-122"/>
                        </a:rPr>
                        <a:t>发送的帧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ts val="2000"/>
                        </a:lnSpc>
                        <a:spcAft>
                          <a:spcPts val="0"/>
                        </a:spcAft>
                      </a:pPr>
                      <a:r>
                        <a:rPr lang="en-US" sz="1600" kern="100" dirty="0">
                          <a:effectLst/>
                          <a:latin typeface="Times New Roman" panose="02020603050405020304" pitchFamily="18" charset="0"/>
                          <a:ea typeface="宋体" panose="02010600030101010101" pitchFamily="2" charset="-122"/>
                        </a:rPr>
                        <a:t>B1</a:t>
                      </a:r>
                      <a:r>
                        <a:rPr lang="zh-CN" sz="1600" kern="100" dirty="0">
                          <a:effectLst/>
                          <a:latin typeface="Times New Roman" panose="02020603050405020304" pitchFamily="18" charset="0"/>
                          <a:ea typeface="宋体" panose="02010600030101010101" pitchFamily="2" charset="-122"/>
                        </a:rPr>
                        <a:t>的转发表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ts val="2000"/>
                        </a:lnSpc>
                        <a:spcAft>
                          <a:spcPts val="0"/>
                        </a:spcAft>
                      </a:pPr>
                      <a:r>
                        <a:rPr lang="en-US" sz="1600" kern="100" dirty="0">
                          <a:effectLst/>
                          <a:latin typeface="Times New Roman" panose="02020603050405020304" pitchFamily="18" charset="0"/>
                          <a:ea typeface="宋体" panose="02010600030101010101" pitchFamily="2" charset="-122"/>
                        </a:rPr>
                        <a:t>B2</a:t>
                      </a:r>
                      <a:r>
                        <a:rPr lang="zh-CN" sz="1600" kern="100" dirty="0">
                          <a:effectLst/>
                          <a:latin typeface="Times New Roman" panose="02020603050405020304" pitchFamily="18" charset="0"/>
                          <a:ea typeface="宋体" panose="02010600030101010101" pitchFamily="2" charset="-122"/>
                        </a:rPr>
                        <a:t>的转发表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algn="just">
                        <a:lnSpc>
                          <a:spcPts val="2000"/>
                        </a:lnSpc>
                        <a:spcAft>
                          <a:spcPts val="0"/>
                        </a:spcAft>
                      </a:pPr>
                      <a:r>
                        <a:rPr lang="en-US" sz="1600" kern="100">
                          <a:effectLst/>
                          <a:latin typeface="Times New Roman" panose="02020603050405020304" pitchFamily="18" charset="0"/>
                          <a:ea typeface="宋体" panose="02010600030101010101" pitchFamily="2" charset="-122"/>
                        </a:rPr>
                        <a:t>B1</a:t>
                      </a:r>
                      <a:r>
                        <a:rPr lang="zh-CN" sz="1600" kern="100">
                          <a:effectLst/>
                          <a:latin typeface="Times New Roman" panose="02020603050405020304" pitchFamily="18" charset="0"/>
                          <a:ea typeface="宋体" panose="02010600030101010101" pitchFamily="2" charset="-122"/>
                        </a:rPr>
                        <a:t>的处理（转发</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丢弃</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ts val="2000"/>
                        </a:lnSpc>
                        <a:spcAft>
                          <a:spcPts val="0"/>
                        </a:spcAft>
                      </a:pPr>
                      <a:r>
                        <a:rPr lang="en-US" sz="1600" kern="100">
                          <a:effectLst/>
                          <a:latin typeface="Times New Roman" panose="02020603050405020304" pitchFamily="18" charset="0"/>
                          <a:ea typeface="宋体" panose="02010600030101010101" pitchFamily="2" charset="-122"/>
                        </a:rPr>
                        <a:t>B2</a:t>
                      </a:r>
                      <a:r>
                        <a:rPr lang="zh-CN" sz="1600" kern="100">
                          <a:effectLst/>
                          <a:latin typeface="Times New Roman" panose="02020603050405020304" pitchFamily="18" charset="0"/>
                          <a:ea typeface="宋体" panose="02010600030101010101" pitchFamily="2" charset="-122"/>
                        </a:rPr>
                        <a:t>的处理（转发</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丢弃</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103836"/>
                  </a:ext>
                </a:extLst>
              </a:tr>
              <a:tr h="424971">
                <a:tc vMerge="1">
                  <a:txBody>
                    <a:bodyPr/>
                    <a:lstStyle/>
                    <a:p>
                      <a:endParaRPr lang="zh-CN" altLang="en-US"/>
                    </a:p>
                  </a:txBody>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接口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接口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81352351"/>
                  </a:ext>
                </a:extLst>
              </a:tr>
              <a:tr h="305978">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A</a:t>
                      </a:r>
                      <a:r>
                        <a:rPr lang="en-US" sz="1600" kern="100">
                          <a:effectLst/>
                          <a:latin typeface="Times New Roman" panose="02020603050405020304" pitchFamily="18" charset="0"/>
                          <a:ea typeface="宋体" panose="02010600030101010101" pitchFamily="2" charset="-122"/>
                          <a:sym typeface="Wingdings" panose="05000000000000000000" pitchFamily="2" charset="2"/>
                        </a:rPr>
                        <a:t></a:t>
                      </a:r>
                      <a:r>
                        <a:rPr lang="en-US" sz="1600" kern="100">
                          <a:effectLst/>
                          <a:latin typeface="Times New Roman" panose="02020603050405020304" pitchFamily="18" charset="0"/>
                          <a:ea typeface="宋体" panose="02010600030101010101" pitchFamily="2" charset="-122"/>
                        </a:rPr>
                        <a:t>E</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A</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A</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转发 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转发 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2400167"/>
                  </a:ext>
                </a:extLst>
              </a:tr>
              <a:tr h="305978">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C</a:t>
                      </a:r>
                      <a:r>
                        <a:rPr lang="en-US" sz="1600" kern="100">
                          <a:effectLst/>
                          <a:latin typeface="Times New Roman" panose="02020603050405020304" pitchFamily="18" charset="0"/>
                          <a:ea typeface="宋体" panose="02010600030101010101" pitchFamily="2" charset="-122"/>
                          <a:sym typeface="Wingdings" panose="05000000000000000000" pitchFamily="2" charset="2"/>
                        </a:rPr>
                        <a:t></a:t>
                      </a:r>
                      <a:r>
                        <a:rPr lang="en-US" sz="1600" kern="100">
                          <a:effectLst/>
                          <a:latin typeface="Times New Roman" panose="02020603050405020304" pitchFamily="18" charset="0"/>
                          <a:ea typeface="宋体" panose="02010600030101010101" pitchFamily="2" charset="-122"/>
                        </a:rPr>
                        <a:t>B</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C</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C</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转发 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转发 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0463621"/>
                  </a:ext>
                </a:extLst>
              </a:tr>
              <a:tr h="305978">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D</a:t>
                      </a:r>
                      <a:r>
                        <a:rPr lang="en-US" sz="1600" kern="100">
                          <a:effectLst/>
                          <a:latin typeface="Times New Roman" panose="02020603050405020304" pitchFamily="18" charset="0"/>
                          <a:ea typeface="宋体" panose="02010600030101010101" pitchFamily="2" charset="-122"/>
                          <a:sym typeface="Wingdings" panose="05000000000000000000" pitchFamily="2" charset="2"/>
                        </a:rPr>
                        <a:t></a:t>
                      </a:r>
                      <a:r>
                        <a:rPr lang="en-US" sz="1600" kern="100">
                          <a:effectLst/>
                          <a:latin typeface="Times New Roman" panose="02020603050405020304" pitchFamily="18" charset="0"/>
                          <a:ea typeface="宋体" panose="02010600030101010101" pitchFamily="2" charset="-122"/>
                        </a:rPr>
                        <a:t>C</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D</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D</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登记 丢弃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转发 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551421"/>
                  </a:ext>
                </a:extLst>
              </a:tr>
              <a:tr h="305978">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B</a:t>
                      </a:r>
                      <a:r>
                        <a:rPr lang="en-US" sz="1600" kern="100">
                          <a:effectLst/>
                          <a:latin typeface="Times New Roman" panose="02020603050405020304" pitchFamily="18" charset="0"/>
                          <a:ea typeface="宋体" panose="02010600030101010101" pitchFamily="2" charset="-122"/>
                          <a:sym typeface="Wingdings" panose="05000000000000000000" pitchFamily="2" charset="2"/>
                        </a:rPr>
                        <a:t></a:t>
                      </a:r>
                      <a:r>
                        <a:rPr lang="en-US" sz="1600" kern="100">
                          <a:effectLst/>
                          <a:latin typeface="Times New Roman" panose="02020603050405020304" pitchFamily="18" charset="0"/>
                          <a:ea typeface="宋体" panose="02010600030101010101" pitchFamily="2" charset="-122"/>
                        </a:rPr>
                        <a:t>A</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B</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登记丢弃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收不到帧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0547960"/>
                  </a:ext>
                </a:extLst>
              </a:tr>
            </a:tbl>
          </a:graphicData>
        </a:graphic>
      </p:graphicFrame>
    </p:spTree>
    <p:extLst>
      <p:ext uri="{BB962C8B-B14F-4D97-AF65-F5344CB8AC3E}">
        <p14:creationId xmlns:p14="http://schemas.microsoft.com/office/powerpoint/2010/main" val="88524682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1906024468"/>
              </p:ext>
            </p:extLst>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C00000"/>
                    </a:solidFill>
                    <a:latin typeface="微软雅黑" pitchFamily="34" charset="-122"/>
                    <a:ea typeface="微软雅黑" pitchFamily="34" charset="-122"/>
                  </a:rPr>
                  <a:t>交换机</a:t>
                </a: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graphicFrame>
        <p:nvGraphicFramePr>
          <p:cNvPr id="3" name="图示 2"/>
          <p:cNvGraphicFramePr/>
          <p:nvPr>
            <p:extLst>
              <p:ext uri="{D42A27DB-BD31-4B8C-83A1-F6EECF244321}">
                <p14:modId xmlns:p14="http://schemas.microsoft.com/office/powerpoint/2010/main" val="1110434002"/>
              </p:ext>
            </p:extLst>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033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使用交换机的星形以太网</a:t>
            </a: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交换机</a:t>
              </a: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集线器</a:t>
              </a: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Tree>
    <p:extLst>
      <p:ext uri="{BB962C8B-B14F-4D97-AF65-F5344CB8AC3E}">
        <p14:creationId xmlns:p14="http://schemas.microsoft.com/office/powerpoint/2010/main" val="36985009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29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封装成帧</a:t>
            </a:r>
          </a:p>
          <a:p>
            <a:pPr marL="4429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透明传输</a:t>
            </a:r>
          </a:p>
          <a:p>
            <a:pPr marL="4429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差错控制 </a:t>
            </a:r>
          </a:p>
        </p:txBody>
      </p:sp>
    </p:spTree>
    <p:extLst>
      <p:ext uri="{BB962C8B-B14F-4D97-AF65-F5344CB8AC3E}">
        <p14:creationId xmlns:p14="http://schemas.microsoft.com/office/powerpoint/2010/main" val="3000681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交换机之间的冗余链路形成广播风暴</a:t>
            </a: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交换机</a:t>
              </a: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交换机</a:t>
              </a: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交换机</a:t>
              </a: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34683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安全问题</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a:solidFill>
                  <a:schemeClr val="tx1"/>
                </a:solidFill>
                <a:latin typeface="微软雅黑" panose="020B0503020204020204" pitchFamily="34" charset="-122"/>
                <a:ea typeface="微软雅黑" panose="020B0503020204020204" pitchFamily="34" charset="-122"/>
              </a:rPr>
              <a:t>交换机每个接口都处于一个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无法隔离不同部门的通信</a:t>
            </a: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grpSp>
        <p:nvGrpSpPr>
          <p:cNvPr id="55" name="Group 202"/>
          <p:cNvGrpSpPr>
            <a:grpSpLocks/>
          </p:cNvGrpSpPr>
          <p:nvPr/>
        </p:nvGrpSpPr>
        <p:grpSpPr bwMode="auto">
          <a:xfrm>
            <a:off x="2324701" y="3549986"/>
            <a:ext cx="446578" cy="442268"/>
            <a:chOff x="630" y="3200"/>
            <a:chExt cx="627" cy="604"/>
          </a:xfrm>
        </p:grpSpPr>
        <p:sp>
          <p:nvSpPr>
            <p:cNvPr id="56"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0"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1"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2"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3"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64" name="Group 202"/>
          <p:cNvGrpSpPr>
            <a:grpSpLocks/>
          </p:cNvGrpSpPr>
          <p:nvPr/>
        </p:nvGrpSpPr>
        <p:grpSpPr bwMode="auto">
          <a:xfrm>
            <a:off x="6318417" y="2053004"/>
            <a:ext cx="446578" cy="442268"/>
            <a:chOff x="630" y="3200"/>
            <a:chExt cx="627" cy="604"/>
          </a:xfrm>
        </p:grpSpPr>
        <p:sp>
          <p:nvSpPr>
            <p:cNvPr id="65"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9"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0"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1"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2"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9900CC"/>
                </a:solidFill>
                <a:latin typeface="微软雅黑" pitchFamily="34" charset="-122"/>
                <a:ea typeface="微软雅黑" pitchFamily="34" charset="-122"/>
              </a:rPr>
              <a:t>市场部</a:t>
            </a: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9900CC"/>
                </a:solidFill>
                <a:latin typeface="微软雅黑" pitchFamily="34" charset="-122"/>
                <a:ea typeface="微软雅黑" pitchFamily="34" charset="-122"/>
              </a:rPr>
              <a:t>市场部</a:t>
            </a: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pic>
        <p:nvPicPr>
          <p:cNvPr id="99"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8111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 </a:t>
            </a:r>
            <a:r>
              <a:rPr lang="en-US" altLang="zh-CN" sz="2000" b="1" dirty="0">
                <a:solidFill>
                  <a:schemeClr val="bg1"/>
                </a:solidFill>
                <a:latin typeface="微软雅黑" pitchFamily="34" charset="-122"/>
                <a:ea typeface="微软雅黑" pitchFamily="34" charset="-122"/>
              </a:rPr>
              <a:t>VLAN</a:t>
            </a:r>
            <a:endParaRPr lang="fr-FR" altLang="zh-CN" sz="2000" b="1" dirty="0">
              <a:solidFill>
                <a:schemeClr val="bg1"/>
              </a:solidFill>
              <a:latin typeface="微软雅黑" pitchFamily="34" charset="-122"/>
              <a:ea typeface="微软雅黑"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IEEE 802.1Q </a:t>
            </a:r>
            <a:r>
              <a:rPr lang="zh-CN" altLang="en-US" sz="1900" b="1" dirty="0">
                <a:latin typeface="微软雅黑" pitchFamily="34" charset="-122"/>
                <a:ea typeface="微软雅黑" pitchFamily="34" charset="-122"/>
              </a:rPr>
              <a:t>对虚拟局域网 </a:t>
            </a:r>
            <a:r>
              <a:rPr lang="en-US" altLang="zh-CN" sz="1900" b="1" dirty="0">
                <a:solidFill>
                  <a:srgbClr val="0000FF"/>
                </a:solidFill>
                <a:latin typeface="微软雅黑" pitchFamily="34" charset="-122"/>
                <a:ea typeface="微软雅黑" pitchFamily="34" charset="-122"/>
              </a:rPr>
              <a:t>VLAN </a:t>
            </a:r>
            <a:r>
              <a:rPr lang="zh-CN" altLang="en-US" sz="1900" b="1" dirty="0">
                <a:solidFill>
                  <a:srgbClr val="0000FF"/>
                </a:solidFill>
                <a:latin typeface="微软雅黑" pitchFamily="34" charset="-122"/>
                <a:ea typeface="微软雅黑" pitchFamily="34" charset="-122"/>
              </a:rPr>
              <a:t>的定义：</a:t>
            </a:r>
            <a:endParaRPr lang="en-US" altLang="zh-CN" sz="1900" b="1" dirty="0">
              <a:solidFill>
                <a:srgbClr val="0000FF"/>
              </a:solidFill>
              <a:latin typeface="微软雅黑" pitchFamily="34" charset="-122"/>
              <a:ea typeface="微软雅黑" pitchFamily="34" charset="-122"/>
            </a:endParaRPr>
          </a:p>
          <a:p>
            <a:pPr marL="271463">
              <a:lnSpc>
                <a:spcPts val="3000"/>
              </a:lnSpc>
              <a:buClr>
                <a:srgbClr val="0070C0"/>
              </a:buClr>
            </a:pPr>
            <a:r>
              <a:rPr lang="zh-CN" altLang="en-US" sz="1900" b="1" dirty="0">
                <a:solidFill>
                  <a:srgbClr val="C00000"/>
                </a:solidFill>
                <a:latin typeface="微软雅黑" pitchFamily="34" charset="-122"/>
                <a:ea typeface="微软雅黑" pitchFamily="34" charset="-122"/>
              </a:rPr>
              <a:t>虚拟局域网 </a:t>
            </a:r>
            <a:r>
              <a:rPr lang="en-US" altLang="zh-CN" sz="1900" b="1" dirty="0">
                <a:solidFill>
                  <a:srgbClr val="C00000"/>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C00000"/>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a:latin typeface="微软雅黑" pitchFamily="34" charset="-122"/>
                <a:ea typeface="微软雅黑" pitchFamily="34" charset="-122"/>
              </a:rPr>
              <a:t>。</a:t>
            </a: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a:solidFill>
                  <a:schemeClr val="bg1"/>
                </a:solidFill>
                <a:latin typeface="微软雅黑" panose="020B0503020204020204" pitchFamily="34" charset="-122"/>
                <a:ea typeface="微软雅黑" panose="020B0503020204020204" pitchFamily="34" charset="-122"/>
              </a:rPr>
              <a:t>并</a:t>
            </a:r>
            <a:r>
              <a:rPr lang="zh-CN" altLang="en-US" sz="2000" b="1" dirty="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Tree>
    <p:extLst>
      <p:ext uri="{BB962C8B-B14F-4D97-AF65-F5344CB8AC3E}">
        <p14:creationId xmlns:p14="http://schemas.microsoft.com/office/powerpoint/2010/main" val="7314361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a:solidFill>
                  <a:schemeClr val="bg1"/>
                </a:solidFill>
                <a:latin typeface="微软雅黑" pitchFamily="34" charset="-122"/>
                <a:ea typeface="微软雅黑" pitchFamily="34" charset="-122"/>
              </a:rPr>
              <a:t>10 </a:t>
            </a:r>
            <a:r>
              <a:rPr lang="zh-CN" altLang="en-US" sz="1400" b="1" dirty="0">
                <a:solidFill>
                  <a:schemeClr val="bg1"/>
                </a:solidFill>
                <a:latin typeface="微软雅黑" pitchFamily="34" charset="-122"/>
                <a:ea typeface="微软雅黑" pitchFamily="34" charset="-122"/>
              </a:rPr>
              <a:t>台计算机划分为三个虚拟局域网：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4</a:t>
              </a:r>
              <a:endParaRPr kumimoji="1" lang="en-US" altLang="zh-CN" sz="1200" b="1" dirty="0">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endParaRPr lang="en-US" altLang="zh-CN" sz="1400" b="1" dirty="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 </a:t>
            </a:r>
            <a:r>
              <a:rPr lang="zh-CN" altLang="en-US" sz="1400" b="1" dirty="0">
                <a:solidFill>
                  <a:schemeClr val="bg1"/>
                </a:solidFill>
                <a:latin typeface="微软雅黑" pitchFamily="34" charset="-122"/>
                <a:ea typeface="微软雅黑" pitchFamily="34" charset="-122"/>
              </a:rPr>
              <a:t>是三个不同的广播域。</a:t>
            </a: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50565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将会收到其广播的信息。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657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1</a:t>
            </a:r>
            <a:r>
              <a:rPr lang="nl-NL" altLang="zh-CN" sz="1400" b="1" dirty="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C</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等都不会收到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77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虚拟局域网限制了接收广播信息的工作站数，使得网络不会因传播过多的广播信息 </a:t>
            </a:r>
            <a:r>
              <a:rPr lang="en-US" altLang="zh-CN" sz="1300" dirty="0"/>
              <a:t>(</a:t>
            </a:r>
            <a:r>
              <a:rPr lang="zh-CN" altLang="en-US" sz="1300" dirty="0"/>
              <a:t>即“广播风暴”</a:t>
            </a:r>
            <a:r>
              <a:rPr lang="en-US" altLang="zh-CN" sz="1300" dirty="0"/>
              <a:t>) </a:t>
            </a:r>
            <a:r>
              <a:rPr lang="zh-CN" altLang="en-US" sz="1300" dirty="0"/>
              <a:t>而引起性能恶化。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564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虚拟局域网（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）技术具有以下主要优点：</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改善了性能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简化了管理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降低了成本</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改善了安全性</a:t>
            </a:r>
          </a:p>
        </p:txBody>
      </p:sp>
    </p:spTree>
    <p:extLst>
      <p:ext uri="{BB962C8B-B14F-4D97-AF65-F5344CB8AC3E}">
        <p14:creationId xmlns:p14="http://schemas.microsoft.com/office/powerpoint/2010/main" val="5277458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基于交换机端口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基于计算机网卡的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基于协议类型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子网地址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基于高层应用或服务</a:t>
            </a:r>
          </a:p>
        </p:txBody>
      </p:sp>
    </p:spTree>
    <p:extLst>
      <p:ext uri="{BB962C8B-B14F-4D97-AF65-F5344CB8AC3E}">
        <p14:creationId xmlns:p14="http://schemas.microsoft.com/office/powerpoint/2010/main" val="27546340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封装成帧</a:t>
            </a:r>
            <a:r>
              <a:rPr lang="zh-CN" altLang="en-US" b="1" dirty="0">
                <a:solidFill>
                  <a:srgbClr val="0000FF"/>
                </a:solidFill>
                <a:latin typeface="微软雅黑" pitchFamily="34" charset="-122"/>
                <a:ea typeface="微软雅黑" pitchFamily="34" charset="-122"/>
              </a:rPr>
              <a:t> </a:t>
            </a:r>
            <a:r>
              <a:rPr lang="en-US" altLang="zh-CN" b="1" dirty="0">
                <a:latin typeface="微软雅黑" pitchFamily="34" charset="-122"/>
                <a:ea typeface="微软雅黑" pitchFamily="34" charset="-122"/>
              </a:rPr>
              <a:t>(framing)</a:t>
            </a:r>
            <a:r>
              <a:rPr lang="zh-CN" altLang="en-US" b="1" dirty="0">
                <a:latin typeface="微软雅黑" pitchFamily="34" charset="-122"/>
                <a:ea typeface="微软雅黑" pitchFamily="34" charset="-122"/>
              </a:rPr>
              <a:t>：在一段数据的前后分别添加首部和尾部，构成一个帧。</a:t>
            </a:r>
            <a:endParaRPr lang="en-US" altLang="zh-CN" b="1" dirty="0">
              <a:latin typeface="微软雅黑" pitchFamily="34" charset="-122"/>
              <a:ea typeface="微软雅黑" pitchFamily="34" charset="-122"/>
            </a:endParaRPr>
          </a:p>
          <a:p>
            <a:pPr marL="342900" indent="-342900" eaLnBrk="0" hangingPunct="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首部和尾部的一个重要作用就是进行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（即确定帧的界限）。 </a:t>
            </a: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从这里开始发送</a:t>
              </a: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发送</a:t>
              </a: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用帧首部和帧尾部封装成帧</a:t>
            </a:r>
            <a:endParaRPr lang="zh-CN" altLang="en-US" b="1" dirty="0">
              <a:latin typeface="微软雅黑" pitchFamily="34" charset="-122"/>
              <a:ea typeface="微软雅黑"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最大传送单元 </a:t>
            </a:r>
            <a:r>
              <a:rPr lang="en-US" altLang="zh-CN" sz="1600" b="1" dirty="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 </a:t>
            </a:r>
            <a:r>
              <a:rPr lang="zh-CN" altLang="en-US" sz="1600" b="1" dirty="0">
                <a:solidFill>
                  <a:srgbClr val="0000FF"/>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规定了所能传送的帧的数据部分长度上限。</a:t>
            </a: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20</a:t>
              </a: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2</a:t>
              </a: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4</a:t>
              </a: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6</a:t>
              </a:r>
            </a:p>
          </p:txBody>
        </p:sp>
      </p:grpSp>
    </p:spTree>
    <p:extLst>
      <p:ext uri="{BB962C8B-B14F-4D97-AF65-F5344CB8AC3E}">
        <p14:creationId xmlns:p14="http://schemas.microsoft.com/office/powerpoint/2010/main" val="27064403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地址的方法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根据用户计算机的 </a:t>
            </a:r>
            <a:r>
              <a:rPr lang="en-US" altLang="zh-CN" sz="2000" b="1" dirty="0">
                <a:solidFill>
                  <a:srgbClr val="C00000"/>
                </a:solidFill>
                <a:latin typeface="微软雅黑" pitchFamily="34" charset="-122"/>
                <a:ea typeface="微软雅黑" pitchFamily="34" charset="-122"/>
              </a:rPr>
              <a:t>MAC </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划分虚拟局域网。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允许用户移动。</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需要输入和管理大量的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地址。如果用户的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080910103"/>
              </p:ext>
            </p:extLst>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20000"/>
                    </a:ext>
                  </a:extLst>
                </a:gridCol>
                <a:gridCol w="938244">
                  <a:extLst>
                    <a:ext uri="{9D8B030D-6E8A-4147-A177-3AD203B41FA5}">
                      <a16:colId xmlns:a16="http://schemas.microsoft.com/office/drawing/2014/main" val="20001"/>
                    </a:ext>
                  </a:extLst>
                </a:gridCol>
              </a:tblGrid>
              <a:tr h="255185">
                <a:tc>
                  <a:txBody>
                    <a:bodyPr/>
                    <a:lstStyle/>
                    <a:p>
                      <a:pPr algn="ctr"/>
                      <a:r>
                        <a:rPr lang="en-US" altLang="zh-CN" sz="1400" b="1" dirty="0">
                          <a:solidFill>
                            <a:schemeClr val="tx1"/>
                          </a:solidFill>
                          <a:latin typeface="微软雅黑" pitchFamily="34" charset="-122"/>
                          <a:ea typeface="微软雅黑" pitchFamily="34" charset="-122"/>
                        </a:rPr>
                        <a:t>MAC </a:t>
                      </a:r>
                      <a:r>
                        <a:rPr lang="zh-CN" altLang="en-US" sz="1400" b="1" dirty="0">
                          <a:solidFill>
                            <a:schemeClr val="tx1"/>
                          </a:solidFill>
                          <a:latin typeface="微软雅黑" pitchFamily="34" charset="-122"/>
                          <a:ea typeface="微软雅黑" pitchFamily="34" charset="-122"/>
                        </a:rPr>
                        <a:t>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00-15-F5-CC-C8-14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C0-AB-D5-00-18-F4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C0-C5-18-DE-BC-E6</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0651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根据以太网帧的第三个字段</a:t>
            </a:r>
            <a:r>
              <a:rPr lang="zh-CN" altLang="en-US" sz="2000" b="1" dirty="0">
                <a:solidFill>
                  <a:srgbClr val="C00000"/>
                </a:solidFill>
                <a:latin typeface="微软雅黑" pitchFamily="34" charset="-122"/>
                <a:ea typeface="微软雅黑" pitchFamily="34" charset="-122"/>
              </a:rPr>
              <a:t>“类型”</a:t>
            </a:r>
            <a:r>
              <a:rPr lang="zh-CN" altLang="en-US" sz="2000" b="1" dirty="0">
                <a:latin typeface="微软雅黑" pitchFamily="34" charset="-122"/>
                <a:ea typeface="微软雅黑" pitchFamily="34" charset="-122"/>
              </a:rPr>
              <a:t>确定该类型的协议属于哪一个虚拟局域网。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a:latin typeface="微软雅黑" pitchFamily="34" charset="-122"/>
                  <a:ea typeface="微软雅黑" pitchFamily="34" charset="-122"/>
                </a:rPr>
                <a:t>协议</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a:latin typeface="微软雅黑" pitchFamily="34" charset="-122"/>
                  <a:ea typeface="微软雅黑" pitchFamily="34" charset="-122"/>
                </a:rPr>
                <a:t>协议</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55036009"/>
              </p:ext>
            </p:extLst>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a:solidFill>
                            <a:schemeClr val="tx1"/>
                          </a:solidFill>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IP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IPX</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24711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子网地址的方法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根据以太网帧的第三个字段</a:t>
            </a:r>
            <a:r>
              <a:rPr lang="zh-CN" altLang="en-US" sz="2000" b="1" dirty="0">
                <a:solidFill>
                  <a:srgbClr val="C00000"/>
                </a:solidFill>
                <a:latin typeface="微软雅黑" pitchFamily="34" charset="-122"/>
                <a:ea typeface="微软雅黑" pitchFamily="34" charset="-122"/>
              </a:rPr>
              <a:t>“类型”</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分组首部中的</a:t>
            </a:r>
            <a:r>
              <a:rPr lang="zh-CN" altLang="en-US" sz="2000" b="1" dirty="0">
                <a:solidFill>
                  <a:srgbClr val="C00000"/>
                </a:solidFill>
                <a:latin typeface="微软雅黑" pitchFamily="34" charset="-122"/>
                <a:ea typeface="微软雅黑" pitchFamily="34" charset="-122"/>
              </a:rPr>
              <a:t>源 </a:t>
            </a:r>
            <a:r>
              <a:rPr lang="en-US" altLang="zh-CN" sz="2000" b="1" dirty="0">
                <a:solidFill>
                  <a:srgbClr val="C00000"/>
                </a:solidFill>
                <a:latin typeface="微软雅黑" pitchFamily="34" charset="-122"/>
                <a:ea typeface="微软雅黑" pitchFamily="34" charset="-122"/>
              </a:rPr>
              <a:t>IP </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字段确定该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分组属于哪一个虚拟局域网。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IP </a:t>
              </a:r>
              <a:r>
                <a:rPr lang="zh-CN" altLang="en-US" sz="1200" b="1" dirty="0">
                  <a:latin typeface="微软雅黑" pitchFamily="34" charset="-122"/>
                  <a:ea typeface="微软雅黑" pitchFamily="34" charset="-122"/>
                </a:rPr>
                <a:t>子网</a:t>
              </a:r>
              <a:endParaRPr lang="en-US" altLang="zh-CN" sz="1200" b="1" dirty="0">
                <a:latin typeface="微软雅黑" pitchFamily="34" charset="-122"/>
                <a:ea typeface="微软雅黑" pitchFamily="34" charset="-122"/>
              </a:endParaRPr>
            </a:p>
            <a:p>
              <a:pPr algn="ctr"/>
              <a:r>
                <a:rPr lang="en-US" altLang="zh-CN" sz="1200" b="1" dirty="0">
                  <a:latin typeface="微软雅黑" pitchFamily="34" charset="-122"/>
                  <a:ea typeface="微软雅黑" pitchFamily="34" charset="-122"/>
                </a:rPr>
                <a:t>192.168.1.0/24</a:t>
              </a: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IP </a:t>
              </a:r>
              <a:r>
                <a:rPr lang="zh-CN" altLang="en-US" sz="1200" b="1" dirty="0">
                  <a:latin typeface="微软雅黑" pitchFamily="34" charset="-122"/>
                  <a:ea typeface="微软雅黑" pitchFamily="34" charset="-122"/>
                </a:rPr>
                <a:t>子网</a:t>
              </a:r>
              <a:endParaRPr lang="en-US" altLang="zh-CN" sz="1200" b="1" dirty="0">
                <a:latin typeface="微软雅黑" pitchFamily="34" charset="-122"/>
                <a:ea typeface="微软雅黑" pitchFamily="34" charset="-122"/>
              </a:endParaRPr>
            </a:p>
            <a:p>
              <a:pPr algn="ctr"/>
              <a:r>
                <a:rPr lang="en-US" altLang="zh-CN" sz="1200" b="1" dirty="0">
                  <a:latin typeface="微软雅黑" pitchFamily="34" charset="-122"/>
                  <a:ea typeface="微软雅黑" pitchFamily="34" charset="-122"/>
                </a:rPr>
                <a:t>192.168.2.0/24</a:t>
              </a:r>
            </a:p>
          </p:txBody>
        </p:sp>
      </p:grpSp>
      <p:graphicFrame>
        <p:nvGraphicFramePr>
          <p:cNvPr id="3" name="表格 2"/>
          <p:cNvGraphicFramePr>
            <a:graphicFrameLocks noGrp="1"/>
          </p:cNvGraphicFramePr>
          <p:nvPr>
            <p:extLst>
              <p:ext uri="{D42A27DB-BD31-4B8C-83A1-F6EECF244321}">
                <p14:modId xmlns:p14="http://schemas.microsoft.com/office/powerpoint/2010/main" val="3093952734"/>
              </p:ext>
            </p:extLst>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400" b="1" dirty="0">
                          <a:solidFill>
                            <a:schemeClr val="tx1"/>
                          </a:solidFill>
                          <a:latin typeface="微软雅黑" pitchFamily="34" charset="-122"/>
                          <a:ea typeface="微软雅黑" pitchFamily="34" charset="-122"/>
                        </a:rPr>
                        <a:t>IP </a:t>
                      </a:r>
                      <a:r>
                        <a:rPr lang="zh-CN" altLang="en-US" sz="1400" b="1" dirty="0">
                          <a:solidFill>
                            <a:schemeClr val="tx1"/>
                          </a:solidFill>
                          <a:latin typeface="微软雅黑" pitchFamily="34" charset="-122"/>
                          <a:ea typeface="微软雅黑" pitchFamily="34" charset="-122"/>
                        </a:rPr>
                        <a:t>子网</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192.168.1.0/24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192.168.2.0/24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94660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根据高层应用或服务、或者它们的组合划分虚拟局域网。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更加灵活，但更加复杂。</a:t>
            </a:r>
            <a:endParaRPr lang="en-US" altLang="zh-CN" sz="2000" b="1" dirty="0">
              <a:latin typeface="微软雅黑" pitchFamily="34" charset="-122"/>
              <a:ea typeface="微软雅黑"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FTP</a:t>
              </a:r>
            </a:p>
            <a:p>
              <a:pPr algn="ctr"/>
              <a:r>
                <a:rPr lang="zh-CN" altLang="en-US" sz="1400" b="1" dirty="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TELNET</a:t>
              </a:r>
            </a:p>
            <a:p>
              <a:pPr algn="ctr"/>
              <a:r>
                <a:rPr lang="zh-CN" altLang="en-US" sz="1400" b="1" dirty="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282995454"/>
              </p:ext>
            </p:extLst>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a:solidFill>
                            <a:schemeClr val="tx1"/>
                          </a:solidFill>
                          <a:latin typeface="微软雅黑" pitchFamily="34" charset="-122"/>
                          <a:ea typeface="微软雅黑" pitchFamily="34" charset="-122"/>
                        </a:rPr>
                        <a:t>应用</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TELNET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10485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a:latin typeface="微软雅黑" pitchFamily="34" charset="-122"/>
                <a:ea typeface="微软雅黑" pitchFamily="34" charset="-122"/>
              </a:rPr>
              <a:t>标准以太网帧插入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字节的 </a:t>
            </a:r>
            <a:r>
              <a:rPr lang="en-US" altLang="zh-CN" sz="1600" b="1" dirty="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a:latin typeface="微软雅黑" pitchFamily="34" charset="-122"/>
                <a:ea typeface="微软雅黑" pitchFamily="34" charset="-122"/>
              </a:rPr>
              <a:t>帧（或</a:t>
            </a:r>
            <a:r>
              <a:rPr lang="zh-CN" altLang="en-US" sz="1600" b="1" dirty="0">
                <a:solidFill>
                  <a:srgbClr val="C00000"/>
                </a:solidFill>
                <a:latin typeface="微软雅黑" pitchFamily="34" charset="-122"/>
                <a:ea typeface="微软雅黑" pitchFamily="34" charset="-122"/>
              </a:rPr>
              <a:t>带标记</a:t>
            </a:r>
            <a:r>
              <a:rPr lang="zh-CN" altLang="en-US" sz="1600" b="1" dirty="0">
                <a:latin typeface="微软雅黑" pitchFamily="34" charset="-122"/>
                <a:ea typeface="微软雅黑" pitchFamily="34" charset="-122"/>
              </a:rPr>
              <a:t>的以太网帧）</a:t>
            </a: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lnSpc>
                      <a:spcPct val="80000"/>
                    </a:lnSpc>
                  </a:pPr>
                  <a:r>
                    <a:rPr kumimoji="1" lang="en-US" altLang="zh-CN" sz="1100" b="1" dirty="0">
                      <a:latin typeface="微软雅黑" pitchFamily="34" charset="-122"/>
                      <a:ea typeface="微软雅黑" pitchFamily="34" charset="-122"/>
                    </a:rPr>
                    <a:t>MAC</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a:solidFill>
                        <a:srgbClr val="C00000"/>
                      </a:solidFill>
                      <a:latin typeface="微软雅黑" pitchFamily="34" charset="-122"/>
                      <a:ea typeface="微软雅黑" pitchFamily="34" charset="-122"/>
                    </a:rPr>
                    <a:t>VLAN </a:t>
                  </a:r>
                  <a:r>
                    <a:rPr lang="zh-CN" altLang="zh-CN" sz="1200" b="1" dirty="0">
                      <a:solidFill>
                        <a:srgbClr val="C00000"/>
                      </a:solidFill>
                      <a:latin typeface="微软雅黑" pitchFamily="34" charset="-122"/>
                      <a:ea typeface="微软雅黑" pitchFamily="34" charset="-122"/>
                    </a:rPr>
                    <a:t>标识符</a:t>
                  </a:r>
                  <a:r>
                    <a:rPr lang="en-US" altLang="zh-CN" sz="1200" b="1" dirty="0">
                      <a:solidFill>
                        <a:srgbClr val="C00000"/>
                      </a:solidFill>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12 </a:t>
                  </a:r>
                  <a:r>
                    <a:rPr kumimoji="1" lang="zh-CN" altLang="en-US" sz="1200" b="1" dirty="0">
                      <a:latin typeface="微软雅黑" pitchFamily="34" charset="-122"/>
                      <a:ea typeface="微软雅黑" pitchFamily="34" charset="-122"/>
                    </a:rPr>
                    <a:t>位</a:t>
                  </a:r>
                  <a:r>
                    <a:rPr kumimoji="1" lang="en-US" altLang="zh-CN" sz="1200" b="1" dirty="0">
                      <a:latin typeface="微软雅黑" pitchFamily="34" charset="-122"/>
                      <a:ea typeface="微软雅黑" pitchFamily="34" charset="-122"/>
                    </a:rPr>
                    <a:t> </a:t>
                  </a:r>
                </a:p>
                <a:p>
                  <a:pPr algn="ctr" defTabSz="762000"/>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最多允许 </a:t>
                  </a:r>
                  <a:r>
                    <a:rPr kumimoji="1" lang="en-US" altLang="zh-CN" sz="1200" b="1" dirty="0">
                      <a:latin typeface="微软雅黑" pitchFamily="34" charset="-122"/>
                      <a:ea typeface="微软雅黑" pitchFamily="34" charset="-122"/>
                    </a:rPr>
                    <a:t>4096 </a:t>
                  </a:r>
                  <a:r>
                    <a:rPr kumimoji="1" lang="zh-CN" altLang="en-US" sz="1200" b="1" dirty="0">
                      <a:latin typeface="微软雅黑" pitchFamily="34" charset="-122"/>
                      <a:ea typeface="微软雅黑" pitchFamily="34" charset="-122"/>
                    </a:rPr>
                    <a:t>个 </a:t>
                  </a:r>
                  <a:r>
                    <a:rPr kumimoji="1" lang="en-US" altLang="zh-CN" sz="1200" b="1" dirty="0">
                      <a:latin typeface="微软雅黑" pitchFamily="34" charset="-122"/>
                      <a:ea typeface="微软雅黑" pitchFamily="34" charset="-122"/>
                    </a:rPr>
                    <a:t>VLAN)</a:t>
                  </a: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a:latin typeface="微软雅黑" pitchFamily="34" charset="-122"/>
                      <a:ea typeface="微软雅黑" pitchFamily="34" charset="-122"/>
                    </a:rPr>
                    <a:t>用户优先级 </a:t>
                  </a:r>
                  <a:r>
                    <a:rPr kumimoji="1" lang="en-US" altLang="zh-CN" sz="1200" b="1" dirty="0">
                      <a:latin typeface="微软雅黑" pitchFamily="34" charset="-122"/>
                      <a:ea typeface="微软雅黑" pitchFamily="34" charset="-122"/>
                    </a:rPr>
                    <a:t>3 </a:t>
                  </a:r>
                  <a:r>
                    <a:rPr kumimoji="1" lang="zh-CN" altLang="en-US" sz="1200" b="1" dirty="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a:latin typeface="微软雅黑" pitchFamily="34" charset="-122"/>
                      <a:ea typeface="微软雅黑" pitchFamily="34" charset="-122"/>
                    </a:rPr>
                    <a:t>( CFI ) 1 </a:t>
                  </a:r>
                  <a:r>
                    <a:rPr kumimoji="1" lang="zh-CN" altLang="en-US" sz="1200" b="1" dirty="0">
                      <a:latin typeface="微软雅黑" pitchFamily="34" charset="-122"/>
                      <a:ea typeface="微软雅黑" pitchFamily="34" charset="-122"/>
                    </a:rPr>
                    <a:t>位</a:t>
                  </a:r>
                  <a:r>
                    <a:rPr kumimoji="1" lang="en-US" altLang="zh-CN" sz="1200" b="1" dirty="0">
                      <a:latin typeface="微软雅黑" pitchFamily="34" charset="-122"/>
                      <a:ea typeface="微软雅黑" pitchFamily="34" charset="-122"/>
                    </a:rPr>
                    <a:t> </a:t>
                  </a: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802.1Q </a:t>
                    </a:r>
                    <a:r>
                      <a:rPr lang="zh-CN" altLang="en-US" sz="1200" b="1" dirty="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(1 0 0 0 0 0 0 1  0 0 0 0 0 0 0 0)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a:latin typeface="微软雅黑" pitchFamily="34" charset="-122"/>
                  <a:ea typeface="微软雅黑" pitchFamily="34" charset="-122"/>
                </a:rPr>
                <a:t>以太网</a:t>
              </a:r>
              <a:r>
                <a:rPr lang="en-US" altLang="zh-CN" sz="1200" b="1" dirty="0">
                  <a:latin typeface="微软雅黑" pitchFamily="34" charset="-122"/>
                  <a:ea typeface="微软雅黑" pitchFamily="34" charset="-122"/>
                </a:rPr>
                <a:t> MAC </a:t>
              </a:r>
              <a:r>
                <a:rPr lang="zh-CN" altLang="en-US" sz="1200" b="1" dirty="0">
                  <a:latin typeface="微软雅黑" pitchFamily="34" charset="-122"/>
                  <a:ea typeface="微软雅黑" pitchFamily="34" charset="-122"/>
                </a:rPr>
                <a:t>帧</a:t>
              </a:r>
              <a:r>
                <a:rPr lang="zh-CN" altLang="zh-CN" sz="1200" b="1" dirty="0">
                  <a:latin typeface="微软雅黑" pitchFamily="34" charset="-122"/>
                  <a:ea typeface="微软雅黑" pitchFamily="34" charset="-122"/>
                </a:rPr>
                <a:t>的最大帧长从原来的</a:t>
              </a:r>
              <a:r>
                <a:rPr lang="en-US" altLang="zh-CN" sz="1200" b="1" dirty="0">
                  <a:latin typeface="微软雅黑" pitchFamily="34" charset="-122"/>
                  <a:ea typeface="微软雅黑" pitchFamily="34" charset="-122"/>
                </a:rPr>
                <a:t> 1518 </a:t>
              </a:r>
              <a:r>
                <a:rPr lang="zh-CN" altLang="zh-CN" sz="1200" b="1" dirty="0">
                  <a:latin typeface="微软雅黑" pitchFamily="34" charset="-122"/>
                  <a:ea typeface="微软雅黑" pitchFamily="34" charset="-122"/>
                </a:rPr>
                <a:t>字节变为</a:t>
              </a:r>
              <a:r>
                <a:rPr lang="en-US" altLang="zh-CN" sz="1200" b="1" dirty="0">
                  <a:latin typeface="微软雅黑" pitchFamily="34" charset="-122"/>
                  <a:ea typeface="微软雅黑" pitchFamily="34" charset="-122"/>
                </a:rPr>
                <a:t> 1522 </a:t>
              </a:r>
              <a:r>
                <a:rPr lang="zh-CN" altLang="zh-CN" sz="1200" b="1" dirty="0">
                  <a:latin typeface="微软雅黑" pitchFamily="34" charset="-122"/>
                  <a:ea typeface="微软雅黑" pitchFamily="34" charset="-122"/>
                </a:rPr>
                <a:t>字节</a:t>
              </a:r>
              <a:r>
                <a:rPr lang="zh-CN" altLang="en-US" sz="1200" b="1" dirty="0">
                  <a:latin typeface="微软雅黑" pitchFamily="34" charset="-122"/>
                  <a:ea typeface="微软雅黑" pitchFamily="34" charset="-122"/>
                </a:rPr>
                <a:t>。</a:t>
              </a: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a:latin typeface="微软雅黑" pitchFamily="34" charset="-122"/>
                  <a:ea typeface="微软雅黑" pitchFamily="34" charset="-122"/>
                </a:rPr>
                <a:t>带标记的以太网</a:t>
              </a:r>
              <a:endParaRPr kumimoji="1" lang="en-US" altLang="zh-CN" sz="1100" b="1" dirty="0">
                <a:latin typeface="微软雅黑" pitchFamily="34" charset="-122"/>
                <a:ea typeface="微软雅黑" pitchFamily="34" charset="-122"/>
              </a:endParaRPr>
            </a:p>
            <a:p>
              <a:pPr algn="ctr" defTabSz="762000"/>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a:solidFill>
                      <a:srgbClr val="0000CC"/>
                    </a:solidFill>
                    <a:latin typeface="微软雅黑" pitchFamily="34" charset="-122"/>
                    <a:ea typeface="微软雅黑" pitchFamily="34" charset="-122"/>
                  </a:rPr>
                  <a:t>标准的以太网帧</a:t>
                </a: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交换机 </a:t>
              </a:r>
              <a:r>
                <a:rPr lang="en-US" altLang="zh-CN" sz="1200" b="1" dirty="0">
                  <a:latin typeface="微软雅黑" pitchFamily="34" charset="-122"/>
                  <a:ea typeface="微软雅黑" pitchFamily="34" charset="-122"/>
                </a:rPr>
                <a:t>#1</a:t>
              </a:r>
              <a:endParaRPr lang="zh-CN" altLang="en-US" sz="1200" b="1" dirty="0">
                <a:latin typeface="微软雅黑" pitchFamily="34" charset="-122"/>
                <a:ea typeface="微软雅黑"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交换机 </a:t>
              </a:r>
              <a:r>
                <a:rPr lang="en-US" altLang="zh-CN" sz="1200" b="1" dirty="0">
                  <a:latin typeface="微软雅黑" pitchFamily="34" charset="-122"/>
                  <a:ea typeface="微软雅黑" pitchFamily="34" charset="-122"/>
                </a:rPr>
                <a:t>#2</a:t>
              </a:r>
              <a:endParaRPr lang="zh-CN" altLang="en-US" sz="1200" b="1" dirty="0">
                <a:latin typeface="微软雅黑" pitchFamily="34" charset="-122"/>
                <a:ea typeface="微软雅黑"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汇聚链路 </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91044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34913" y="1112393"/>
            <a:ext cx="8474174" cy="2918713"/>
          </a:xfrm>
          <a:prstGeom prst="rect">
            <a:avLst/>
          </a:prstGeom>
        </p:spPr>
      </p:pic>
    </p:spTree>
    <p:extLst>
      <p:ext uri="{BB962C8B-B14F-4D97-AF65-F5344CB8AC3E}">
        <p14:creationId xmlns:p14="http://schemas.microsoft.com/office/powerpoint/2010/main" val="31248126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zh-CN" altLang="en-US" sz="2000" b="1" dirty="0">
                <a:solidFill>
                  <a:schemeClr val="bg1"/>
                </a:solidFill>
                <a:latin typeface="微软雅黑" pitchFamily="34" charset="-122"/>
                <a:ea typeface="微软雅黑" pitchFamily="34" charset="-122"/>
              </a:rPr>
              <a:t>吉比特以太网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3.5.3    10 </a:t>
            </a:r>
            <a:r>
              <a:rPr lang="zh-CN" altLang="en-US" sz="2000" b="1" dirty="0">
                <a:solidFill>
                  <a:schemeClr val="bg1"/>
                </a:solidFill>
                <a:latin typeface="微软雅黑" pitchFamily="34" charset="-122"/>
                <a:ea typeface="微软雅黑" pitchFamily="34" charset="-122"/>
              </a:rPr>
              <a:t>吉比特以太网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zh-CN" altLang="en-US" sz="2000" b="1" dirty="0">
                <a:solidFill>
                  <a:schemeClr val="bg1"/>
                </a:solidFill>
                <a:latin typeface="微软雅黑" pitchFamily="34" charset="-122"/>
                <a:ea typeface="微软雅黑" pitchFamily="34" charset="-122"/>
              </a:rPr>
              <a:t>使用以太网进行宽带接入</a:t>
            </a:r>
          </a:p>
        </p:txBody>
      </p:sp>
    </p:spTree>
    <p:extLst>
      <p:ext uri="{BB962C8B-B14F-4D97-AF65-F5344CB8AC3E}">
        <p14:creationId xmlns:p14="http://schemas.microsoft.com/office/powerpoint/2010/main" val="7022804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快速以太网 </a:t>
            </a:r>
            <a:r>
              <a:rPr lang="en-US" altLang="zh-CN" sz="2000" b="1" dirty="0">
                <a:latin typeface="微软雅黑" pitchFamily="34" charset="-122"/>
                <a:ea typeface="微软雅黑" pitchFamily="34" charset="-122"/>
              </a:rPr>
              <a:t>(Fast Ethernet)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在双绞线上传送 </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基带信号的星形拓扑以太网。</a:t>
            </a:r>
            <a:endParaRPr lang="en-US" altLang="zh-CN"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仍使用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endParaRPr lang="en-US" altLang="zh-CN"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1995 </a:t>
            </a:r>
            <a:r>
              <a:rPr lang="zh-CN" altLang="en-US" sz="2000" b="1" dirty="0">
                <a:latin typeface="微软雅黑" pitchFamily="34" charset="-122"/>
                <a:ea typeface="微软雅黑" pitchFamily="34" charset="-122"/>
              </a:rPr>
              <a:t>定为正式标准：</a:t>
            </a:r>
            <a:r>
              <a:rPr lang="en-US" altLang="zh-CN" sz="2000" b="1" dirty="0">
                <a:latin typeface="微软雅黑" pitchFamily="34" charset="-122"/>
                <a:ea typeface="微软雅黑" pitchFamily="34" charset="-122"/>
              </a:rPr>
              <a:t>IEEE 802.3u</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5414605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txBox="1">
            <a:spLocks noChangeArrowheads="1"/>
          </p:cNvSpPr>
          <p:nvPr/>
        </p:nvSpPr>
        <p:spPr bwMode="auto">
          <a:xfrm>
            <a:off x="205811" y="1034784"/>
            <a:ext cx="7796048" cy="353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lnSpc>
                <a:spcPct val="150000"/>
              </a:lnSpc>
              <a:spcAft>
                <a:spcPct val="0"/>
              </a:spcAft>
              <a:buFont typeface="Wingdings" panose="05000000000000000000" pitchFamily="2" charset="2"/>
              <a:buChar char="l"/>
            </a:pPr>
            <a:r>
              <a:rPr lang="en-US" altLang="zh-CN" sz="1800" dirty="0">
                <a:solidFill>
                  <a:srgbClr val="C0504D"/>
                </a:solidFill>
                <a:latin typeface="Times New Roman" panose="02020603050405020304" pitchFamily="18" charset="0"/>
                <a:ea typeface="Arial Unicode MS" pitchFamily="34" charset="-122"/>
                <a:cs typeface="Times New Roman" panose="02020603050405020304" pitchFamily="18" charset="0"/>
              </a:rPr>
              <a:t>    </a:t>
            </a:r>
            <a:r>
              <a:rPr lang="en-US" altLang="zh-CN" sz="1800" dirty="0">
                <a:solidFill>
                  <a:prstClr val="black"/>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a:solidFill>
                  <a:prstClr val="black"/>
                </a:solidFill>
                <a:latin typeface="Times New Roman" panose="02020603050405020304" pitchFamily="18" charset="0"/>
                <a:ea typeface="Arial Unicode MS" pitchFamily="34" charset="-122"/>
                <a:cs typeface="Times New Roman" panose="02020603050405020304" pitchFamily="18" charset="0"/>
              </a:rPr>
              <a:t>时间间隔（</a:t>
            </a:r>
            <a:r>
              <a:rPr lang="en-US" altLang="zh-CN" sz="1800" dirty="0">
                <a:solidFill>
                  <a:prstClr val="black"/>
                </a:solidFill>
                <a:latin typeface="Times New Roman" panose="02020603050405020304" pitchFamily="18" charset="0"/>
                <a:ea typeface="Arial Unicode MS" pitchFamily="34" charset="-122"/>
                <a:cs typeface="Times New Roman" panose="02020603050405020304" pitchFamily="18" charset="0"/>
              </a:rPr>
              <a:t>Time Gaps</a:t>
            </a:r>
            <a:r>
              <a:rPr lang="zh-CN" altLang="en-US" sz="1800" dirty="0">
                <a:solidFill>
                  <a:prstClr val="black"/>
                </a:solidFill>
                <a:latin typeface="Times New Roman" panose="02020603050405020304" pitchFamily="18" charset="0"/>
                <a:ea typeface="Arial Unicode MS" pitchFamily="34" charset="-122"/>
                <a:cs typeface="Times New Roman" panose="02020603050405020304" pitchFamily="18" charset="0"/>
              </a:rPr>
              <a:t>）</a:t>
            </a:r>
            <a:r>
              <a:rPr lang="en-US" altLang="zh-CN" sz="1800" dirty="0">
                <a:solidFill>
                  <a:srgbClr val="C0504D"/>
                </a:solidFill>
                <a:latin typeface="Times New Roman" panose="02020603050405020304" pitchFamily="18" charset="0"/>
                <a:ea typeface="Arial Unicode MS" pitchFamily="34" charset="-122"/>
                <a:cs typeface="Times New Roman" panose="02020603050405020304" pitchFamily="18" charset="0"/>
              </a:rPr>
              <a:t>    </a:t>
            </a:r>
          </a:p>
          <a:p>
            <a:pPr defTabSz="685800" fontAlgn="base">
              <a:lnSpc>
                <a:spcPct val="150000"/>
              </a:lnSpc>
              <a:spcAft>
                <a:spcPct val="0"/>
              </a:spcAft>
              <a:buFont typeface="Wingdings" panose="05000000000000000000" pitchFamily="2" charset="2"/>
              <a:buChar char="l"/>
            </a:pPr>
            <a:r>
              <a:rPr lang="en-US" altLang="zh-CN" sz="1800" dirty="0">
                <a:solidFill>
                  <a:srgbClr val="C0504D"/>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a:latin typeface="Times New Roman" panose="02020603050405020304" pitchFamily="18" charset="0"/>
                <a:ea typeface="Arial Unicode MS" pitchFamily="34" charset="-122"/>
                <a:cs typeface="Times New Roman" panose="02020603050405020304" pitchFamily="18" charset="0"/>
              </a:rPr>
              <a:t>字符计数（</a:t>
            </a:r>
            <a:r>
              <a:rPr lang="zh-CN" altLang="zh-CN" sz="1800" dirty="0">
                <a:latin typeface="Times New Roman" panose="02020603050405020304" pitchFamily="18" charset="0"/>
                <a:ea typeface="Arial Unicode MS" pitchFamily="34" charset="-122"/>
                <a:cs typeface="Times New Roman" panose="02020603050405020304" pitchFamily="18" charset="0"/>
              </a:rPr>
              <a:t>Character count</a:t>
            </a:r>
            <a:r>
              <a:rPr lang="zh-CN" altLang="en-US" sz="1800" dirty="0">
                <a:latin typeface="Times New Roman" panose="02020603050405020304" pitchFamily="18" charset="0"/>
                <a:ea typeface="Arial Unicode MS" pitchFamily="34" charset="-122"/>
                <a:cs typeface="Times New Roman" panose="02020603050405020304" pitchFamily="18" charset="0"/>
              </a:rPr>
              <a:t>）</a:t>
            </a:r>
            <a:r>
              <a:rPr lang="zh-CN" altLang="zh-CN" sz="1800" dirty="0">
                <a:latin typeface="Times New Roman" panose="02020603050405020304" pitchFamily="18" charset="0"/>
                <a:ea typeface="Arial Unicode MS" pitchFamily="34" charset="-122"/>
                <a:cs typeface="Times New Roman" panose="02020603050405020304" pitchFamily="18" charset="0"/>
              </a:rPr>
              <a:t> </a:t>
            </a:r>
            <a:r>
              <a:rPr lang="en-US" altLang="zh-CN" sz="1800" dirty="0">
                <a:latin typeface="Times New Roman" panose="02020603050405020304" pitchFamily="18" charset="0"/>
                <a:ea typeface="Arial Unicode MS" pitchFamily="34" charset="-122"/>
                <a:cs typeface="Times New Roman" panose="02020603050405020304" pitchFamily="18" charset="0"/>
              </a:rPr>
              <a:t>   </a:t>
            </a:r>
          </a:p>
          <a:p>
            <a:pPr defTabSz="685800" fontAlgn="base">
              <a:lnSpc>
                <a:spcPct val="150000"/>
              </a:lnSpc>
              <a:spcAft>
                <a:spcPct val="0"/>
              </a:spcAft>
              <a:buFont typeface="Wingdings" panose="05000000000000000000" pitchFamily="2" charset="2"/>
              <a:buChar char="l"/>
            </a:pP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a:solidFill>
                  <a:srgbClr val="C00000"/>
                </a:solidFill>
                <a:latin typeface="Times New Roman" panose="02020603050405020304" pitchFamily="18" charset="0"/>
                <a:ea typeface="Arial Unicode MS" pitchFamily="34" charset="-122"/>
                <a:cs typeface="Times New Roman" panose="02020603050405020304" pitchFamily="18" charset="0"/>
              </a:rPr>
              <a:t>字节填充定界（</a:t>
            </a:r>
            <a:r>
              <a:rPr lang="zh-CN"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Flag bytes with byte stuffing</a:t>
            </a:r>
            <a:r>
              <a:rPr lang="zh-CN" altLang="en-US" sz="1800" dirty="0">
                <a:solidFill>
                  <a:srgbClr val="C00000"/>
                </a:solidFill>
                <a:latin typeface="Times New Roman" panose="02020603050405020304" pitchFamily="18" charset="0"/>
                <a:ea typeface="Arial Unicode MS" pitchFamily="34" charset="-122"/>
                <a:cs typeface="Times New Roman" panose="02020603050405020304" pitchFamily="18" charset="0"/>
              </a:rPr>
              <a:t>）</a:t>
            </a:r>
            <a:endPar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endParaRPr>
          </a:p>
          <a:p>
            <a:pPr defTabSz="685800" fontAlgn="base">
              <a:lnSpc>
                <a:spcPct val="150000"/>
              </a:lnSpc>
              <a:spcAft>
                <a:spcPct val="0"/>
              </a:spcAft>
              <a:buFont typeface="Wingdings" panose="05000000000000000000" pitchFamily="2" charset="2"/>
              <a:buChar char="l"/>
            </a:pP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a:solidFill>
                  <a:srgbClr val="C00000"/>
                </a:solidFill>
                <a:latin typeface="Times New Roman" panose="02020603050405020304" pitchFamily="18" charset="0"/>
                <a:ea typeface="Arial Unicode MS" pitchFamily="34" charset="-122"/>
                <a:cs typeface="Times New Roman" panose="02020603050405020304" pitchFamily="18" charset="0"/>
              </a:rPr>
              <a:t>位（零比特）填充定界（</a:t>
            </a:r>
            <a:r>
              <a:rPr lang="zh-CN"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Starting and ending flags with bit stuffing</a:t>
            </a:r>
            <a:r>
              <a:rPr lang="zh-CN" altLang="en-US" sz="1800" dirty="0">
                <a:solidFill>
                  <a:srgbClr val="C00000"/>
                </a:solidFill>
                <a:latin typeface="Times New Roman" panose="02020603050405020304" pitchFamily="18" charset="0"/>
                <a:ea typeface="Arial Unicode MS" pitchFamily="34" charset="-122"/>
                <a:cs typeface="Times New Roman" panose="02020603050405020304" pitchFamily="18" charset="0"/>
              </a:rPr>
              <a:t>）</a:t>
            </a:r>
            <a:endPar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endParaRPr>
          </a:p>
          <a:p>
            <a:pPr defTabSz="685800" fontAlgn="base">
              <a:lnSpc>
                <a:spcPct val="150000"/>
              </a:lnSpc>
              <a:spcAft>
                <a:spcPct val="0"/>
              </a:spcAft>
              <a:buFont typeface="Wingdings" panose="05000000000000000000" pitchFamily="2" charset="2"/>
              <a:buChar char="l"/>
            </a:pP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a:latin typeface="Times New Roman" panose="02020603050405020304" pitchFamily="18" charset="0"/>
                <a:ea typeface="Arial Unicode MS" pitchFamily="34" charset="-122"/>
                <a:cs typeface="Times New Roman" panose="02020603050405020304" pitchFamily="18" charset="0"/>
              </a:rPr>
              <a:t>伪码法（</a:t>
            </a:r>
            <a:r>
              <a:rPr lang="zh-CN" altLang="zh-CN" sz="1800" dirty="0">
                <a:latin typeface="Times New Roman" panose="02020603050405020304" pitchFamily="18" charset="0"/>
                <a:ea typeface="Arial Unicode MS" pitchFamily="34" charset="-122"/>
                <a:cs typeface="Times New Roman" panose="02020603050405020304" pitchFamily="18" charset="0"/>
              </a:rPr>
              <a:t>Physical layer coding violation</a:t>
            </a:r>
            <a:r>
              <a:rPr lang="zh-CN" altLang="en-US" sz="1800" dirty="0">
                <a:latin typeface="Times New Roman" panose="02020603050405020304" pitchFamily="18" charset="0"/>
                <a:ea typeface="Arial Unicode MS" pitchFamily="34" charset="-122"/>
                <a:cs typeface="Times New Roman" panose="02020603050405020304" pitchFamily="18" charset="0"/>
              </a:rPr>
              <a:t>）</a:t>
            </a:r>
            <a:endParaRPr lang="en-US" altLang="zh-CN" sz="1800" dirty="0">
              <a:latin typeface="Times New Roman" panose="02020603050405020304" pitchFamily="18" charset="0"/>
              <a:ea typeface="Arial Unicode MS" pitchFamily="34" charset="-122"/>
              <a:cs typeface="Times New Roman" panose="02020603050405020304" pitchFamily="18" charset="0"/>
            </a:endParaRPr>
          </a:p>
          <a:p>
            <a:pPr defTabSz="685800" fontAlgn="base">
              <a:lnSpc>
                <a:spcPct val="150000"/>
              </a:lnSpc>
              <a:spcAft>
                <a:spcPct val="0"/>
              </a:spcAft>
              <a:buFont typeface="Wingdings" panose="05000000000000000000" pitchFamily="2" charset="2"/>
              <a:buChar char="l"/>
            </a:pP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a:latin typeface="Times New Roman" panose="02020603050405020304" pitchFamily="18" charset="0"/>
                <a:ea typeface="Arial Unicode MS" pitchFamily="34" charset="-122"/>
                <a:cs typeface="Times New Roman" panose="02020603050405020304" pitchFamily="18" charset="0"/>
              </a:rPr>
              <a:t>混合法</a:t>
            </a:r>
            <a:endParaRPr lang="en-US" altLang="zh-CN" sz="1800" dirty="0">
              <a:latin typeface="Times New Roman" panose="02020603050405020304" pitchFamily="18" charset="0"/>
              <a:ea typeface="Arial Unicode MS" pitchFamily="34" charset="-122"/>
              <a:cs typeface="Times New Roman" panose="02020603050405020304" pitchFamily="18" charset="0"/>
            </a:endParaRPr>
          </a:p>
          <a:p>
            <a:pPr marL="257175" indent="-257175" defTabSz="685800" fontAlgn="base">
              <a:lnSpc>
                <a:spcPct val="150000"/>
              </a:lnSpc>
              <a:spcAft>
                <a:spcPct val="0"/>
              </a:spcAft>
              <a:buNone/>
            </a:pPr>
            <a:r>
              <a:rPr lang="en-US" altLang="zh-CN" sz="1800" dirty="0">
                <a:solidFill>
                  <a:prstClr val="black"/>
                </a:solidFill>
                <a:latin typeface="Times New Roman" panose="02020603050405020304" pitchFamily="18" charset="0"/>
                <a:ea typeface="Arial Unicode MS" pitchFamily="34" charset="-122"/>
                <a:cs typeface="Times New Roman" panose="02020603050405020304" pitchFamily="18" charset="0"/>
              </a:rPr>
              <a:t>  </a:t>
            </a:r>
            <a:endParaRPr lang="zh-CN" altLang="zh-CN" sz="1800"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useBgFill="1">
        <p:nvSpPr>
          <p:cNvPr id="17411" name="矩形 2"/>
          <p:cNvSpPr>
            <a:spLocks noChangeArrowheads="1"/>
          </p:cNvSpPr>
          <p:nvPr/>
        </p:nvSpPr>
        <p:spPr bwMode="auto">
          <a:xfrm>
            <a:off x="780393" y="250032"/>
            <a:ext cx="5033430" cy="579967"/>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zh-CN" altLang="en-US" sz="2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成帧的方法</a:t>
            </a:r>
            <a:endParaRPr lang="en-US" altLang="zh-CN" sz="2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211906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方式下工作而无冲突发生。</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在全双工方式下工作时，</a:t>
            </a:r>
            <a:r>
              <a:rPr lang="zh-CN" altLang="en-US" sz="2000" b="1" dirty="0">
                <a:solidFill>
                  <a:srgbClr val="0000FF"/>
                </a:solidFill>
                <a:latin typeface="微软雅黑" pitchFamily="34" charset="-122"/>
                <a:ea typeface="微软雅黑" pitchFamily="34" charset="-122"/>
              </a:rPr>
              <a:t>不使用 </a:t>
            </a:r>
            <a:r>
              <a:rPr lang="en-US" altLang="zh-CN" sz="2000" b="1" dirty="0">
                <a:solidFill>
                  <a:srgbClr val="0000FF"/>
                </a:solidFill>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802.3 </a:t>
            </a:r>
            <a:r>
              <a:rPr lang="zh-CN" altLang="en-US" sz="2000" b="1" dirty="0">
                <a:solidFill>
                  <a:srgbClr val="0000FF"/>
                </a:solidFill>
                <a:latin typeface="微软雅黑" pitchFamily="34" charset="-122"/>
                <a:ea typeface="微软雅黑" pitchFamily="34" charset="-122"/>
              </a:rPr>
              <a:t>协议规定的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帧格式。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保持最短帧长不变，但将一个网段的最大电缆长度</a:t>
            </a:r>
            <a:r>
              <a:rPr lang="zh-CN" altLang="en-US" sz="2000" b="1" dirty="0">
                <a:solidFill>
                  <a:srgbClr val="0000FF"/>
                </a:solidFill>
                <a:latin typeface="微软雅黑" pitchFamily="34" charset="-122"/>
                <a:ea typeface="微软雅黑" pitchFamily="34" charset="-122"/>
              </a:rPr>
              <a:t>减小到 </a:t>
            </a:r>
            <a:r>
              <a:rPr lang="en-US" altLang="zh-CN" sz="2000" b="1" dirty="0">
                <a:solidFill>
                  <a:srgbClr val="0000FF"/>
                </a:solidFill>
                <a:latin typeface="微软雅黑" pitchFamily="34" charset="-122"/>
                <a:ea typeface="微软雅黑" pitchFamily="34" charset="-122"/>
              </a:rPr>
              <a:t>100 </a:t>
            </a:r>
            <a:r>
              <a:rPr lang="zh-CN" altLang="en-US" sz="2000" b="1" dirty="0">
                <a:solidFill>
                  <a:srgbClr val="0000FF"/>
                </a:solidFill>
                <a:latin typeface="微软雅黑" pitchFamily="34" charset="-122"/>
                <a:ea typeface="微软雅黑" pitchFamily="34" charset="-122"/>
              </a:rPr>
              <a:t>米。</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solidFill>
                  <a:srgbClr val="0000FF"/>
                </a:solidFill>
                <a:latin typeface="微软雅黑" pitchFamily="34" charset="-122"/>
                <a:ea typeface="微软雅黑" pitchFamily="34" charset="-122"/>
              </a:rPr>
              <a:t>0.96 </a:t>
            </a:r>
            <a:r>
              <a:rPr lang="en-US" altLang="zh-CN" sz="2000" b="1" dirty="0">
                <a:solidFill>
                  <a:srgbClr val="0000FF"/>
                </a:solidFill>
                <a:latin typeface="微软雅黑" pitchFamily="34" charset="-122"/>
                <a:ea typeface="微软雅黑" pitchFamily="34" charset="-122"/>
                <a:sym typeface="Symbol" pitchFamily="18" charset="2"/>
              </a:rPr>
              <a:t></a:t>
            </a:r>
            <a:r>
              <a:rPr lang="en-US" altLang="zh-CN" sz="2000" b="1" dirty="0">
                <a:solidFill>
                  <a:srgbClr val="0000FF"/>
                </a:solidFill>
                <a:latin typeface="微软雅黑" pitchFamily="34" charset="-122"/>
                <a:ea typeface="微软雅黑" pitchFamily="34" charset="-122"/>
              </a:rPr>
              <a:t>s</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 </a:t>
            </a: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以太网的 </a:t>
            </a: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种不同的物理层标准</a:t>
            </a:r>
          </a:p>
        </p:txBody>
      </p:sp>
      <p:graphicFrame>
        <p:nvGraphicFramePr>
          <p:cNvPr id="2" name="表格 1"/>
          <p:cNvGraphicFramePr>
            <a:graphicFrameLocks noGrp="1"/>
          </p:cNvGraphicFramePr>
          <p:nvPr>
            <p:extLst>
              <p:ext uri="{D42A27DB-BD31-4B8C-83A1-F6EECF244321}">
                <p14:modId xmlns:p14="http://schemas.microsoft.com/office/powerpoint/2010/main" val="2878861251"/>
              </p:ext>
            </p:extLst>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extLst>
                    <a:ext uri="{9D8B030D-6E8A-4147-A177-3AD203B41FA5}">
                      <a16:colId xmlns:a16="http://schemas.microsoft.com/office/drawing/2014/main" val="1173948242"/>
                    </a:ext>
                  </a:extLst>
                </a:gridCol>
                <a:gridCol w="895928">
                  <a:extLst>
                    <a:ext uri="{9D8B030D-6E8A-4147-A177-3AD203B41FA5}">
                      <a16:colId xmlns:a16="http://schemas.microsoft.com/office/drawing/2014/main" val="3262885190"/>
                    </a:ext>
                  </a:extLst>
                </a:gridCol>
                <a:gridCol w="1634836">
                  <a:extLst>
                    <a:ext uri="{9D8B030D-6E8A-4147-A177-3AD203B41FA5}">
                      <a16:colId xmlns:a16="http://schemas.microsoft.com/office/drawing/2014/main" val="2752163467"/>
                    </a:ext>
                  </a:extLst>
                </a:gridCol>
                <a:gridCol w="3930624">
                  <a:extLst>
                    <a:ext uri="{9D8B030D-6E8A-4147-A177-3AD203B41FA5}">
                      <a16:colId xmlns:a16="http://schemas.microsoft.com/office/drawing/2014/main" val="4254635384"/>
                    </a:ext>
                  </a:extLst>
                </a:gridCol>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p>
                  </a:txBody>
                  <a:tcPr marL="68580" marR="68580" marT="0" marB="0" anchor="ctr"/>
                </a:tc>
                <a:extLst>
                  <a:ext uri="{0D108BD9-81ED-4DB2-BD59-A6C34878D82A}">
                    <a16:rowId xmlns:a16="http://schemas.microsoft.com/office/drawing/2014/main" val="1944279181"/>
                  </a:ext>
                </a:extLst>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两对</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UTP 5 </a:t>
                      </a:r>
                      <a:r>
                        <a:rPr lang="zh-CN" sz="1800" b="1" dirty="0">
                          <a:effectLst/>
                          <a:latin typeface="微软雅黑" panose="020B0503020204020204" pitchFamily="34" charset="-122"/>
                          <a:ea typeface="微软雅黑" panose="020B0503020204020204" pitchFamily="34" charset="-122"/>
                        </a:rPr>
                        <a:t>类线或屏蔽双绞线</a:t>
                      </a:r>
                      <a:r>
                        <a:rPr lang="en-US" sz="1800" b="1" dirty="0">
                          <a:effectLst/>
                          <a:latin typeface="微软雅黑" panose="020B0503020204020204" pitchFamily="34" charset="-122"/>
                          <a:ea typeface="微软雅黑" panose="020B0503020204020204" pitchFamily="34" charset="-122"/>
                        </a:rPr>
                        <a:t>STP</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3855503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4 </a:t>
                      </a:r>
                      <a:r>
                        <a:rPr lang="zh-CN" sz="1800" b="1" dirty="0">
                          <a:effectLst/>
                          <a:latin typeface="微软雅黑" panose="020B0503020204020204" pitchFamily="34" charset="-122"/>
                          <a:ea typeface="微软雅黑" panose="020B0503020204020204" pitchFamily="34" charset="-122"/>
                        </a:rPr>
                        <a:t>对</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UTP 3 </a:t>
                      </a:r>
                      <a:r>
                        <a:rPr lang="zh-CN" sz="1800" b="1" dirty="0">
                          <a:effectLst/>
                          <a:latin typeface="微软雅黑" panose="020B0503020204020204" pitchFamily="34" charset="-122"/>
                          <a:ea typeface="微软雅黑" panose="020B0503020204020204" pitchFamily="34" charset="-122"/>
                        </a:rPr>
                        <a:t>类线或</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5 </a:t>
                      </a:r>
                      <a:r>
                        <a:rPr lang="zh-CN" sz="1800" b="1" dirty="0">
                          <a:effectLst/>
                          <a:latin typeface="微软雅黑" panose="020B0503020204020204" pitchFamily="34" charset="-122"/>
                          <a:ea typeface="微软雅黑" panose="020B0503020204020204" pitchFamily="34" charset="-122"/>
                        </a:rPr>
                        <a:t>类线</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9980781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a:effectLst/>
                          <a:latin typeface="微软雅黑" panose="020B0503020204020204" pitchFamily="34" charset="-122"/>
                          <a:ea typeface="微软雅黑" panose="020B0503020204020204" pitchFamily="34" charset="-122"/>
                        </a:rPr>
                        <a:t>2 </a:t>
                      </a:r>
                      <a:r>
                        <a:rPr lang="zh-CN" sz="1800" b="1" dirty="0">
                          <a:effectLst/>
                          <a:latin typeface="微软雅黑" panose="020B0503020204020204" pitchFamily="34" charset="-122"/>
                          <a:ea typeface="微软雅黑" panose="020B0503020204020204" pitchFamily="34" charset="-122"/>
                        </a:rPr>
                        <a:t>根光纤，发送和接收各用一根</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25380281"/>
                  </a:ext>
                </a:extLst>
              </a:tr>
            </a:tbl>
          </a:graphicData>
        </a:graphic>
      </p:graphicFrame>
    </p:spTree>
    <p:extLst>
      <p:ext uri="{BB962C8B-B14F-4D97-AF65-F5344CB8AC3E}">
        <p14:creationId xmlns:p14="http://schemas.microsoft.com/office/powerpoint/2010/main" val="7397221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特点：</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允许在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下以全双工和半双工 </a:t>
            </a:r>
            <a:r>
              <a:rPr lang="en-US" altLang="zh-CN" sz="2000" b="1" dirty="0">
                <a:solidFill>
                  <a:srgbClr val="0000FF"/>
                </a:solidFill>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种方式</a:t>
            </a:r>
            <a:r>
              <a:rPr lang="zh-CN" altLang="en-US" sz="2000" b="1" dirty="0">
                <a:latin typeface="微软雅黑" pitchFamily="34" charset="-122"/>
                <a:ea typeface="微软雅黑" pitchFamily="34" charset="-122"/>
              </a:rPr>
              <a:t>工作。</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802.3 </a:t>
            </a:r>
            <a:r>
              <a:rPr lang="zh-CN" altLang="en-US" sz="2000" b="1" dirty="0">
                <a:solidFill>
                  <a:srgbClr val="0000FF"/>
                </a:solidFill>
                <a:latin typeface="微软雅黑" pitchFamily="34" charset="-122"/>
                <a:ea typeface="微软雅黑" pitchFamily="34" charset="-122"/>
              </a:rPr>
              <a:t>协议规定的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帧格式。</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半双工</a:t>
            </a:r>
            <a:r>
              <a:rPr lang="zh-CN" altLang="en-US" sz="2000" b="1" dirty="0">
                <a:latin typeface="微软雅黑" pitchFamily="34" charset="-122"/>
                <a:ea typeface="微软雅黑" pitchFamily="34" charset="-122"/>
              </a:rPr>
              <a:t>方式下使用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协议，而在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方式不使用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技术</a:t>
            </a:r>
            <a:r>
              <a:rPr lang="zh-CN" altLang="en-US" sz="2000" b="1" dirty="0">
                <a:solidFill>
                  <a:srgbClr val="0000FF"/>
                </a:solidFill>
                <a:latin typeface="微软雅黑" pitchFamily="34" charset="-122"/>
                <a:ea typeface="微软雅黑" pitchFamily="34" charset="-122"/>
              </a:rPr>
              <a:t>向后兼容。</a:t>
            </a:r>
          </a:p>
        </p:txBody>
      </p:sp>
    </p:spTree>
    <p:extLst>
      <p:ext uri="{BB962C8B-B14F-4D97-AF65-F5344CB8AC3E}">
        <p14:creationId xmlns:p14="http://schemas.microsoft.com/office/powerpoint/2010/main" val="4177689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使用 </a:t>
            </a:r>
            <a:r>
              <a:rPr lang="en-US" altLang="zh-CN" sz="2000" b="1" dirty="0">
                <a:solidFill>
                  <a:srgbClr val="C00000"/>
                </a:solidFill>
                <a:latin typeface="微软雅黑" pitchFamily="34" charset="-122"/>
                <a:ea typeface="微软雅黑" pitchFamily="34" charset="-122"/>
              </a:rPr>
              <a:t>2 </a:t>
            </a:r>
            <a:r>
              <a:rPr lang="zh-CN" altLang="en-US" sz="2000" b="1" dirty="0">
                <a:solidFill>
                  <a:srgbClr val="C00000"/>
                </a:solidFill>
                <a:latin typeface="微软雅黑" pitchFamily="34" charset="-122"/>
                <a:ea typeface="微软雅黑" pitchFamily="34" charset="-122"/>
              </a:rPr>
              <a:t>种成熟的技术：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a:latin typeface="微软雅黑" pitchFamily="34" charset="-122"/>
                <a:ea typeface="微软雅黑" pitchFamily="34" charset="-122"/>
              </a:rPr>
              <a:t>FC (Fiber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594799140"/>
              </p:ext>
            </p:extLst>
          </p:nvPr>
        </p:nvGraphicFramePr>
        <p:xfrm>
          <a:off x="521392" y="2316005"/>
          <a:ext cx="8129014" cy="1485190"/>
        </p:xfrm>
        <a:graphic>
          <a:graphicData uri="http://schemas.openxmlformats.org/drawingml/2006/table">
            <a:tbl>
              <a:tblPr firstRow="1" firstCol="1" bandRow="1"/>
              <a:tblGrid>
                <a:gridCol w="1499353">
                  <a:extLst>
                    <a:ext uri="{9D8B030D-6E8A-4147-A177-3AD203B41FA5}">
                      <a16:colId xmlns:a16="http://schemas.microsoft.com/office/drawing/2014/main" val="20000"/>
                    </a:ext>
                  </a:extLst>
                </a:gridCol>
                <a:gridCol w="774511">
                  <a:extLst>
                    <a:ext uri="{9D8B030D-6E8A-4147-A177-3AD203B41FA5}">
                      <a16:colId xmlns:a16="http://schemas.microsoft.com/office/drawing/2014/main" val="20001"/>
                    </a:ext>
                  </a:extLst>
                </a:gridCol>
                <a:gridCol w="1559780">
                  <a:extLst>
                    <a:ext uri="{9D8B030D-6E8A-4147-A177-3AD203B41FA5}">
                      <a16:colId xmlns:a16="http://schemas.microsoft.com/office/drawing/2014/main" val="20002"/>
                    </a:ext>
                  </a:extLst>
                </a:gridCol>
                <a:gridCol w="4295370">
                  <a:extLst>
                    <a:ext uri="{9D8B030D-6E8A-4147-A177-3AD203B41FA5}">
                      <a16:colId xmlns:a16="http://schemas.microsoft.com/office/drawing/2014/main" val="20003"/>
                    </a:ext>
                  </a:extLst>
                </a:gridCol>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663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1000BASE-SX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550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50 </a:t>
                      </a:r>
                      <a:r>
                        <a:rPr lang="zh-CN" sz="1400" b="1" dirty="0">
                          <a:effectLst/>
                          <a:latin typeface="微软雅黑" pitchFamily="34" charset="-122"/>
                          <a:ea typeface="微软雅黑" pitchFamily="34" charset="-122"/>
                        </a:rPr>
                        <a:t>和</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78173">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1000BASE-LX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5000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10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50 </a:t>
                      </a:r>
                      <a:r>
                        <a:rPr lang="zh-CN" sz="1400" b="1" dirty="0">
                          <a:effectLst/>
                          <a:latin typeface="微软雅黑" pitchFamily="34" charset="-122"/>
                          <a:ea typeface="微软雅黑" pitchFamily="34" charset="-122"/>
                        </a:rPr>
                        <a:t>和</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9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1000BASE-CX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25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2 </a:t>
                      </a:r>
                      <a:r>
                        <a:rPr lang="zh-CN" sz="1400" b="1" dirty="0">
                          <a:effectLst/>
                          <a:latin typeface="微软雅黑" pitchFamily="34" charset="-122"/>
                          <a:ea typeface="微软雅黑" pitchFamily="34" charset="-122"/>
                        </a:rPr>
                        <a:t>对屏蔽双绞线电缆</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STP</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10896">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UTP 5 </a:t>
                      </a:r>
                      <a:r>
                        <a:rPr lang="zh-CN" sz="1400" b="1" dirty="0">
                          <a:effectLst/>
                          <a:latin typeface="微软雅黑" pitchFamily="34" charset="-122"/>
                          <a:ea typeface="微软雅黑" pitchFamily="34" charset="-122"/>
                        </a:rPr>
                        <a:t>类线</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itchFamily="34" charset="-122"/>
                <a:ea typeface="微软雅黑" pitchFamily="34" charset="-122"/>
                <a:cs typeface="Times New Roman" pitchFamily="18" charset="0"/>
              </a:rPr>
              <a:t>吉比特以太网物理层标准</a:t>
            </a:r>
            <a:endParaRPr lang="zh-CN" altLang="zh-CN" b="1" dirty="0">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半双工时采用 </a:t>
            </a:r>
            <a:r>
              <a:rPr lang="en-US" altLang="zh-CN" sz="2000" b="1" dirty="0">
                <a:latin typeface="微软雅黑" pitchFamily="34" charset="-122"/>
                <a:ea typeface="微软雅黑" pitchFamily="34" charset="-122"/>
              </a:rPr>
              <a:t>CSMA/CD</a:t>
            </a:r>
            <a:r>
              <a:rPr lang="zh-CN" altLang="en-US" sz="2000" b="1" dirty="0">
                <a:latin typeface="微软雅黑" pitchFamily="34" charset="-122"/>
                <a:ea typeface="微软雅黑" pitchFamily="34" charset="-122"/>
              </a:rPr>
              <a:t>，必须进行碰撞检测。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米的网段的最大长度，增加了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a:solidFill>
                  <a:srgbClr val="000099"/>
                </a:solidFill>
                <a:latin typeface="微软雅黑" panose="020B0503020204020204" pitchFamily="34" charset="-122"/>
                <a:ea typeface="微软雅黑" panose="020B0503020204020204" pitchFamily="34" charset="-122"/>
              </a:rPr>
              <a:t>注意：全双工方式工作的吉比特以太网不使用载波延伸和分组突发。</a:t>
            </a:r>
          </a:p>
        </p:txBody>
      </p:sp>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争用期长度 </a:t>
              </a:r>
              <a:r>
                <a:rPr lang="en-US" altLang="zh-CN" sz="1300" b="1" dirty="0">
                  <a:solidFill>
                    <a:srgbClr val="0000FF"/>
                  </a:solidFill>
                  <a:latin typeface="微软雅黑" pitchFamily="34" charset="-122"/>
                  <a:ea typeface="微软雅黑" pitchFamily="34" charset="-122"/>
                </a:rPr>
                <a:t>= </a:t>
              </a:r>
              <a:r>
                <a:rPr lang="zh-CN" altLang="en-US" sz="1300" b="1" dirty="0">
                  <a:solidFill>
                    <a:srgbClr val="0000FF"/>
                  </a:solidFill>
                  <a:latin typeface="微软雅黑" pitchFamily="34" charset="-122"/>
                  <a:ea typeface="微软雅黑" pitchFamily="34" charset="-122"/>
                </a:rPr>
                <a:t>512 字节</a:t>
              </a: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p>
        </p:txBody>
      </p:sp>
    </p:spTree>
    <p:extLst>
      <p:ext uri="{BB962C8B-B14F-4D97-AF65-F5344CB8AC3E}">
        <p14:creationId xmlns:p14="http://schemas.microsoft.com/office/powerpoint/2010/main" val="1047584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sp>
        <p:nvSpPr>
          <p:cNvPr id="142" name="Freeform 5"/>
          <p:cNvSpPr>
            <a:spLocks/>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chemeClr val="bg1"/>
                </a:solidFill>
                <a:latin typeface="微软雅黑" pitchFamily="34" charset="-122"/>
                <a:ea typeface="微软雅黑" pitchFamily="34" charset="-122"/>
              </a:rPr>
              <a:t> 帧#1   </a:t>
            </a:r>
            <a:r>
              <a:rPr lang="en-US" altLang="zh-CN" sz="1200" b="1" i="1" dirty="0">
                <a:solidFill>
                  <a:schemeClr val="bg1"/>
                </a:solidFill>
                <a:latin typeface="微软雅黑" pitchFamily="34" charset="-122"/>
                <a:ea typeface="微软雅黑" pitchFamily="34" charset="-122"/>
              </a:rPr>
              <a:t>RRRRRRRR    </a:t>
            </a:r>
            <a:r>
              <a:rPr lang="zh-CN" altLang="en-US" sz="1200" b="1" dirty="0">
                <a:solidFill>
                  <a:schemeClr val="bg1"/>
                </a:solidFill>
                <a:latin typeface="微软雅黑" pitchFamily="34" charset="-122"/>
                <a:ea typeface="微软雅黑" pitchFamily="34" charset="-122"/>
              </a:rPr>
              <a:t>帧#2   </a:t>
            </a:r>
            <a:r>
              <a:rPr lang="en-US" altLang="zh-CN" sz="1200" b="1" i="1" dirty="0">
                <a:solidFill>
                  <a:schemeClr val="bg1"/>
                </a:solidFill>
                <a:latin typeface="微软雅黑" pitchFamily="34" charset="-122"/>
                <a:ea typeface="微软雅黑" pitchFamily="34" charset="-122"/>
              </a:rPr>
              <a:t>RRRR    </a:t>
            </a:r>
            <a:r>
              <a:rPr lang="zh-CN" altLang="en-US" sz="1200" b="1" dirty="0">
                <a:solidFill>
                  <a:schemeClr val="bg1"/>
                </a:solidFill>
                <a:latin typeface="微软雅黑" pitchFamily="34" charset="-122"/>
                <a:ea typeface="微软雅黑" pitchFamily="34" charset="-122"/>
              </a:rPr>
              <a:t>帧#3   </a:t>
            </a:r>
            <a:r>
              <a:rPr lang="en-US" altLang="zh-CN" sz="1200" b="1" i="1" dirty="0">
                <a:solidFill>
                  <a:schemeClr val="bg1"/>
                </a:solidFill>
                <a:latin typeface="微软雅黑" pitchFamily="34" charset="-122"/>
                <a:ea typeface="微软雅黑" pitchFamily="34" charset="-122"/>
              </a:rPr>
              <a:t>RRR    </a:t>
            </a:r>
            <a:r>
              <a:rPr lang="zh-CN" altLang="en-US" sz="1200" b="1" dirty="0">
                <a:solidFill>
                  <a:schemeClr val="bg1"/>
                </a:solidFill>
                <a:latin typeface="微软雅黑" pitchFamily="34" charset="-122"/>
                <a:ea typeface="微软雅黑" pitchFamily="34" charset="-122"/>
              </a:rPr>
              <a:t>帧#4</a:t>
            </a:r>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吉比特以太网 </a:t>
            </a:r>
            <a:r>
              <a:rPr lang="en-US" altLang="zh-CN" sz="2400" b="1" dirty="0">
                <a:solidFill>
                  <a:schemeClr val="bg1"/>
                </a:solidFill>
                <a:latin typeface="微软雅黑" pitchFamily="34" charset="-122"/>
                <a:ea typeface="微软雅黑" pitchFamily="34" charset="-122"/>
              </a:rPr>
              <a:t>(10GE) </a:t>
            </a:r>
            <a:r>
              <a:rPr lang="zh-CN" altLang="en-US" sz="2400" b="1" dirty="0">
                <a:solidFill>
                  <a:schemeClr val="bg1"/>
                </a:solidFill>
                <a:latin typeface="微软雅黑" pitchFamily="34" charset="-122"/>
                <a:ea typeface="微软雅黑" pitchFamily="34" charset="-122"/>
              </a:rPr>
              <a:t>和更快的以太网</a:t>
            </a: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a:latin typeface="微软雅黑" pitchFamily="34" charset="-122"/>
                <a:ea typeface="微软雅黑" pitchFamily="34" charset="-122"/>
              </a:rPr>
              <a:t>）主要特点：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万兆比特。</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a:t>
            </a:r>
            <a:r>
              <a:rPr lang="zh-CN" altLang="en-US" sz="2000" b="1" dirty="0">
                <a:solidFill>
                  <a:srgbClr val="0000FF"/>
                </a:solidFill>
                <a:latin typeface="微软雅黑" pitchFamily="34" charset="-122"/>
                <a:ea typeface="微软雅黑" pitchFamily="34" charset="-122"/>
              </a:rPr>
              <a:t>帧格式</a:t>
            </a:r>
            <a:r>
              <a:rPr lang="zh-CN" altLang="en-US" sz="2000" b="1" dirty="0">
                <a:solidFill>
                  <a:srgbClr val="C00000"/>
                </a:solidFill>
                <a:latin typeface="微软雅黑" pitchFamily="34" charset="-122"/>
                <a:ea typeface="微软雅黑" pitchFamily="34" charset="-122"/>
              </a:rPr>
              <a:t>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标准规定的</a:t>
            </a:r>
            <a:r>
              <a:rPr lang="zh-CN" altLang="en-US" sz="2000" b="1" dirty="0">
                <a:solidFill>
                  <a:srgbClr val="C00000"/>
                </a:solidFill>
                <a:latin typeface="微软雅黑" pitchFamily="34" charset="-122"/>
                <a:ea typeface="微软雅黑" pitchFamily="34" charset="-122"/>
              </a:rPr>
              <a:t>以太网最小和最大帧长。</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只使用</a:t>
            </a:r>
            <a:r>
              <a:rPr lang="zh-CN" altLang="en-US" sz="2000" b="1" dirty="0">
                <a:solidFill>
                  <a:srgbClr val="C00000"/>
                </a:solidFill>
                <a:latin typeface="微软雅黑" pitchFamily="34" charset="-122"/>
                <a:ea typeface="微软雅黑" pitchFamily="34" charset="-122"/>
              </a:rPr>
              <a:t>光纤</a:t>
            </a:r>
            <a:r>
              <a:rPr lang="zh-CN" altLang="en-US" sz="2000" b="1" dirty="0">
                <a:latin typeface="微软雅黑" pitchFamily="34" charset="-122"/>
                <a:ea typeface="微软雅黑" pitchFamily="34" charset="-122"/>
              </a:rPr>
              <a:t>作为传输媒体。</a:t>
            </a:r>
          </a:p>
          <a:p>
            <a:pPr marL="633413" indent="-342900">
              <a:lnSpc>
                <a:spcPts val="33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只工作在全双工方式，</a:t>
            </a:r>
            <a:r>
              <a:rPr lang="zh-CN" altLang="en-US" sz="2000" b="1" dirty="0">
                <a:latin typeface="微软雅黑" pitchFamily="34" charset="-122"/>
                <a:ea typeface="微软雅黑" pitchFamily="34" charset="-122"/>
              </a:rPr>
              <a:t>没有争用问题，</a:t>
            </a:r>
            <a:r>
              <a:rPr lang="zh-CN" altLang="en-US" sz="2000" b="1" dirty="0">
                <a:solidFill>
                  <a:srgbClr val="C00000"/>
                </a:solidFill>
                <a:latin typeface="微软雅黑" pitchFamily="34" charset="-122"/>
                <a:ea typeface="微软雅黑" pitchFamily="34" charset="-122"/>
              </a:rPr>
              <a:t>不使用 </a:t>
            </a:r>
            <a:r>
              <a:rPr lang="en-US" altLang="zh-CN" sz="2000" b="1" dirty="0">
                <a:solidFill>
                  <a:srgbClr val="C00000"/>
                </a:solidFill>
                <a:latin typeface="微软雅黑" pitchFamily="34" charset="-122"/>
                <a:ea typeface="微软雅黑" pitchFamily="34" charset="-122"/>
              </a:rPr>
              <a:t>CSMA/CD </a:t>
            </a:r>
            <a:r>
              <a:rPr lang="zh-CN" altLang="en-US" sz="2000" b="1" dirty="0">
                <a:solidFill>
                  <a:srgbClr val="C00000"/>
                </a:solidFill>
                <a:latin typeface="微软雅黑" pitchFamily="34" charset="-122"/>
                <a:ea typeface="微软雅黑" pitchFamily="34" charset="-122"/>
              </a:rPr>
              <a:t>协议。 </a:t>
            </a:r>
          </a:p>
        </p:txBody>
      </p:sp>
    </p:spTree>
    <p:extLst>
      <p:ext uri="{BB962C8B-B14F-4D97-AF65-F5344CB8AC3E}">
        <p14:creationId xmlns:p14="http://schemas.microsoft.com/office/powerpoint/2010/main" val="28144748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以太网的物理层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1138485429"/>
              </p:ext>
            </p:extLst>
          </p:nvPr>
        </p:nvGraphicFramePr>
        <p:xfrm>
          <a:off x="502919" y="1507067"/>
          <a:ext cx="8129015" cy="215143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val="20000"/>
                    </a:ext>
                  </a:extLst>
                </a:gridCol>
                <a:gridCol w="721123">
                  <a:extLst>
                    <a:ext uri="{9D8B030D-6E8A-4147-A177-3AD203B41FA5}">
                      <a16:colId xmlns:a16="http://schemas.microsoft.com/office/drawing/2014/main" val="20001"/>
                    </a:ext>
                  </a:extLst>
                </a:gridCol>
                <a:gridCol w="1966697">
                  <a:extLst>
                    <a:ext uri="{9D8B030D-6E8A-4147-A177-3AD203B41FA5}">
                      <a16:colId xmlns:a16="http://schemas.microsoft.com/office/drawing/2014/main" val="20002"/>
                    </a:ext>
                  </a:extLst>
                </a:gridCol>
                <a:gridCol w="3605611">
                  <a:extLst>
                    <a:ext uri="{9D8B030D-6E8A-4147-A177-3AD203B41FA5}">
                      <a16:colId xmlns:a16="http://schemas.microsoft.com/office/drawing/2014/main" val="20003"/>
                    </a:ext>
                  </a:extLst>
                </a:gridCol>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0.85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对双芯同轴电缆</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6A </a:t>
                      </a:r>
                      <a:r>
                        <a:rPr lang="zh-CN" sz="1400" b="1" dirty="0">
                          <a:effectLst/>
                          <a:latin typeface="微软雅黑" pitchFamily="34" charset="-122"/>
                          <a:ea typeface="微软雅黑" pitchFamily="34" charset="-122"/>
                        </a:rPr>
                        <a:t>类</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UTP </a:t>
                      </a:r>
                      <a:r>
                        <a:rPr lang="zh-CN" sz="1400" b="1" dirty="0">
                          <a:effectLst/>
                          <a:latin typeface="微软雅黑" pitchFamily="34" charset="-122"/>
                          <a:ea typeface="微软雅黑" pitchFamily="34" charset="-122"/>
                        </a:rPr>
                        <a:t>双绞线</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40GE/100GE </a:t>
            </a:r>
            <a:r>
              <a:rPr lang="zh-CN" altLang="en-US" sz="2000" b="1" dirty="0">
                <a:solidFill>
                  <a:schemeClr val="bg1"/>
                </a:solidFill>
                <a:latin typeface="微软雅黑" pitchFamily="34" charset="-122"/>
                <a:ea typeface="微软雅黑" pitchFamily="34" charset="-122"/>
              </a:rPr>
              <a:t>以太网的物理层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40GE/10GE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540804016"/>
              </p:ext>
            </p:extLst>
          </p:nvPr>
        </p:nvGraphicFramePr>
        <p:xfrm>
          <a:off x="502919" y="1452695"/>
          <a:ext cx="8129015" cy="2308227"/>
        </p:xfrm>
        <a:graphic>
          <a:graphicData uri="http://schemas.openxmlformats.org/drawingml/2006/table">
            <a:tbl>
              <a:tblPr firstRow="1" firstCol="1" lastRow="1" lastCol="1" bandRow="1" bandCol="1"/>
              <a:tblGrid>
                <a:gridCol w="2702099">
                  <a:extLst>
                    <a:ext uri="{9D8B030D-6E8A-4147-A177-3AD203B41FA5}">
                      <a16:colId xmlns:a16="http://schemas.microsoft.com/office/drawing/2014/main" val="20000"/>
                    </a:ext>
                  </a:extLst>
                </a:gridCol>
                <a:gridCol w="2078182">
                  <a:extLst>
                    <a:ext uri="{9D8B030D-6E8A-4147-A177-3AD203B41FA5}">
                      <a16:colId xmlns:a16="http://schemas.microsoft.com/office/drawing/2014/main" val="20001"/>
                    </a:ext>
                  </a:extLst>
                </a:gridCol>
                <a:gridCol w="3348734">
                  <a:extLst>
                    <a:ext uri="{9D8B030D-6E8A-4147-A177-3AD203B41FA5}">
                      <a16:colId xmlns:a16="http://schemas.microsoft.com/office/drawing/2014/main" val="20002"/>
                    </a:ext>
                  </a:extLst>
                </a:gridCol>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itchFamily="34" charset="-122"/>
                          <a:ea typeface="微软雅黑" pitchFamily="34" charset="-122"/>
                        </a:rPr>
                        <a:t>物理层</a:t>
                      </a:r>
                      <a:endParaRPr lang="zh-CN" sz="18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a:solidFill>
                            <a:schemeClr val="bg1"/>
                          </a:solidFill>
                          <a:effectLst/>
                          <a:latin typeface="微软雅黑" pitchFamily="34" charset="-122"/>
                          <a:ea typeface="微软雅黑" pitchFamily="34" charset="-122"/>
                        </a:rPr>
                        <a:t>40GE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a:solidFill>
                            <a:schemeClr val="bg1"/>
                          </a:solidFill>
                          <a:effectLst/>
                          <a:latin typeface="微软雅黑" pitchFamily="34" charset="-122"/>
                          <a:ea typeface="微软雅黑" pitchFamily="34" charset="-122"/>
                        </a:rPr>
                        <a:t>100GE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 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7 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100 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100GBASE-SR10</a:t>
                      </a:r>
                      <a:r>
                        <a:rPr lang="zh-CN" altLang="en-US" sz="1400" b="1" dirty="0">
                          <a:effectLst/>
                          <a:latin typeface="微软雅黑" pitchFamily="34" charset="-122"/>
                          <a:ea typeface="微软雅黑" pitchFamily="34" charset="-122"/>
                        </a:rPr>
                        <a:t>，*</a:t>
                      </a:r>
                      <a:r>
                        <a:rPr lang="en-US" altLang="zh-CN" sz="1400" b="1" dirty="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 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40 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a:effectLst/>
                          <a:latin typeface="微软雅黑" pitchFamily="34" charset="-122"/>
                          <a:ea typeface="微软雅黑" pitchFamily="34" charset="-122"/>
                        </a:rPr>
                        <a:t>*</a:t>
                      </a:r>
                      <a:r>
                        <a:rPr lang="en-US" sz="1400" b="1" dirty="0">
                          <a:effectLst/>
                          <a:latin typeface="微软雅黑" pitchFamily="34" charset="-122"/>
                          <a:ea typeface="微软雅黑" pitchFamily="34" charset="-122"/>
                        </a:rPr>
                        <a:t>40GBASE-ER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37348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530" name="组合 56"/>
          <p:cNvGrpSpPr>
            <a:grpSpLocks/>
          </p:cNvGrpSpPr>
          <p:nvPr/>
        </p:nvGrpSpPr>
        <p:grpSpPr bwMode="auto">
          <a:xfrm>
            <a:off x="1818085" y="1275160"/>
            <a:ext cx="4913709" cy="1512094"/>
            <a:chOff x="899592" y="1772816"/>
            <a:chExt cx="6552728" cy="2160240"/>
          </a:xfrm>
        </p:grpSpPr>
        <p:pic>
          <p:nvPicPr>
            <p:cNvPr id="22538" name="Picture 133" descr="4-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772816"/>
              <a:ext cx="5200179"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588573" y="2133423"/>
              <a:ext cx="0" cy="1006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940763" y="2565471"/>
              <a:ext cx="647810" cy="0"/>
            </a:xfrm>
            <a:prstGeom prst="line">
              <a:avLst/>
            </a:prstGeom>
            <a:ln>
              <a:solidFill>
                <a:schemeClr val="accent1">
                  <a:shade val="95000"/>
                  <a:satMod val="10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04510" y="2133423"/>
              <a:ext cx="0" cy="10069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04510" y="2565471"/>
              <a:ext cx="21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020446" y="2133423"/>
              <a:ext cx="0" cy="1006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56699" y="2781494"/>
              <a:ext cx="86374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236383" y="2133423"/>
              <a:ext cx="0" cy="10069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452320" y="2133423"/>
              <a:ext cx="0" cy="1006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36383" y="2781494"/>
              <a:ext cx="21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588573" y="2565471"/>
              <a:ext cx="21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020446" y="2781494"/>
              <a:ext cx="21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6804510" y="1844257"/>
              <a:ext cx="647810" cy="721214"/>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7236383" y="1844257"/>
              <a:ext cx="215937" cy="937237"/>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flipV="1">
              <a:off x="6804510" y="2565471"/>
              <a:ext cx="576361" cy="1080119"/>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flipV="1">
              <a:off x="7236383" y="2781494"/>
              <a:ext cx="144488" cy="864096"/>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grpSp>
      <p:sp>
        <p:nvSpPr>
          <p:cNvPr id="22531" name="矩形 1"/>
          <p:cNvSpPr>
            <a:spLocks noChangeArrowheads="1"/>
          </p:cNvSpPr>
          <p:nvPr/>
        </p:nvSpPr>
        <p:spPr bwMode="auto">
          <a:xfrm>
            <a:off x="1439467" y="236935"/>
            <a:ext cx="4887515" cy="51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zh-CN" altLang="en-US" sz="2100" b="1" dirty="0">
                <a:solidFill>
                  <a:prstClr val="black"/>
                </a:solidFill>
                <a:latin typeface="Times New Roman" panose="02020603050405020304" pitchFamily="18" charset="0"/>
                <a:ea typeface="Arial Unicode MS" pitchFamily="34" charset="-122"/>
                <a:cs typeface="Times New Roman" panose="02020603050405020304" pitchFamily="18" charset="0"/>
              </a:rPr>
              <a:t>伪码法</a:t>
            </a:r>
            <a:endPar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2532" name="矩形 2"/>
          <p:cNvSpPr>
            <a:spLocks noChangeArrowheads="1"/>
          </p:cNvSpPr>
          <p:nvPr/>
        </p:nvSpPr>
        <p:spPr bwMode="auto">
          <a:xfrm>
            <a:off x="1385292" y="706241"/>
            <a:ext cx="2484834"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350" b="1" dirty="0">
                <a:solidFill>
                  <a:prstClr val="black"/>
                </a:solidFill>
                <a:latin typeface="Times New Roman" panose="02020603050405020304" pitchFamily="18" charset="0"/>
                <a:ea typeface="Arial Unicode MS" pitchFamily="34" charset="-122"/>
                <a:cs typeface="Times New Roman" panose="02020603050405020304" pitchFamily="18" charset="0"/>
              </a:rPr>
              <a:t>(1) Manchester Code</a:t>
            </a:r>
            <a:endParaRPr lang="zh-CN" altLang="zh-CN" sz="135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2533" name="矩形 3"/>
          <p:cNvSpPr>
            <a:spLocks noChangeArrowheads="1"/>
          </p:cNvSpPr>
          <p:nvPr/>
        </p:nvSpPr>
        <p:spPr bwMode="auto">
          <a:xfrm>
            <a:off x="1385292" y="2487544"/>
            <a:ext cx="1545431"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350" b="1" dirty="0">
                <a:solidFill>
                  <a:prstClr val="black"/>
                </a:solidFill>
                <a:latin typeface="Times New Roman" panose="02020603050405020304" pitchFamily="18" charset="0"/>
                <a:ea typeface="Arial Unicode MS" pitchFamily="34" charset="-122"/>
                <a:cs typeface="Times New Roman" panose="02020603050405020304" pitchFamily="18" charset="0"/>
              </a:rPr>
              <a:t>(2) 4B/5B Code</a:t>
            </a:r>
            <a:endParaRPr lang="zh-CN" altLang="zh-CN" sz="135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2534" name="矩形 29"/>
          <p:cNvSpPr>
            <a:spLocks noChangeArrowheads="1"/>
          </p:cNvSpPr>
          <p:nvPr/>
        </p:nvSpPr>
        <p:spPr bwMode="auto">
          <a:xfrm>
            <a:off x="6030516" y="1006079"/>
            <a:ext cx="1457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200" b="1">
                <a:solidFill>
                  <a:prstClr val="black"/>
                </a:solidFill>
                <a:latin typeface="Times New Roman" panose="02020603050405020304" pitchFamily="18" charset="0"/>
                <a:ea typeface="Arial Unicode MS" pitchFamily="34" charset="-122"/>
                <a:cs typeface="Times New Roman" panose="02020603050405020304" pitchFamily="18" charset="0"/>
              </a:rPr>
              <a:t>Violation Code</a:t>
            </a:r>
            <a:endParaRPr lang="zh-CN" altLang="zh-CN" sz="12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2535" name="矩形 44"/>
          <p:cNvSpPr>
            <a:spLocks noChangeArrowheads="1"/>
          </p:cNvSpPr>
          <p:nvPr/>
        </p:nvSpPr>
        <p:spPr bwMode="auto">
          <a:xfrm>
            <a:off x="5826919" y="2463404"/>
            <a:ext cx="19046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200" b="1">
                <a:solidFill>
                  <a:prstClr val="black"/>
                </a:solidFill>
                <a:latin typeface="Times New Roman" panose="02020603050405020304" pitchFamily="18" charset="0"/>
                <a:ea typeface="Arial Unicode MS" pitchFamily="34" charset="-122"/>
                <a:cs typeface="Times New Roman" panose="02020603050405020304" pitchFamily="18" charset="0"/>
              </a:rPr>
              <a:t>Starting Flag/Ending Flag</a:t>
            </a:r>
            <a:endParaRPr lang="zh-CN" altLang="zh-CN" sz="12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pic>
        <p:nvPicPr>
          <p:cNvPr id="22536" name="图片 55" descr="4B5B-Cod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2" y="2950369"/>
            <a:ext cx="4644629" cy="215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矩形 57"/>
          <p:cNvSpPr>
            <a:spLocks noChangeArrowheads="1"/>
          </p:cNvSpPr>
          <p:nvPr/>
        </p:nvSpPr>
        <p:spPr bwMode="auto">
          <a:xfrm>
            <a:off x="6137672" y="3704035"/>
            <a:ext cx="1728788"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200" b="1">
                <a:solidFill>
                  <a:prstClr val="black"/>
                </a:solidFill>
                <a:latin typeface="Times New Roman" panose="02020603050405020304" pitchFamily="18" charset="0"/>
                <a:ea typeface="Arial Unicode MS" pitchFamily="34" charset="-122"/>
                <a:cs typeface="Times New Roman" panose="02020603050405020304" pitchFamily="18" charset="0"/>
              </a:rPr>
              <a:t>Violation Code</a:t>
            </a:r>
          </a:p>
          <a:p>
            <a:pPr marL="257175" indent="-257175" defTabSz="685800" fontAlgn="base">
              <a:lnSpc>
                <a:spcPct val="150000"/>
              </a:lnSpc>
              <a:spcAft>
                <a:spcPct val="0"/>
              </a:spcAft>
              <a:buNone/>
            </a:pPr>
            <a:r>
              <a:rPr lang="en-US" altLang="zh-CN" sz="1200">
                <a:solidFill>
                  <a:prstClr val="black"/>
                </a:solidFill>
                <a:latin typeface="Times New Roman" panose="02020603050405020304" pitchFamily="18" charset="0"/>
                <a:ea typeface="Arial Unicode MS" pitchFamily="34" charset="-122"/>
                <a:cs typeface="Times New Roman" panose="02020603050405020304" pitchFamily="18" charset="0"/>
              </a:rPr>
              <a:t>   00001: Starting Flag    </a:t>
            </a:r>
          </a:p>
          <a:p>
            <a:pPr marL="257175" indent="-257175" defTabSz="685800" fontAlgn="base">
              <a:lnSpc>
                <a:spcPct val="150000"/>
              </a:lnSpc>
              <a:spcAft>
                <a:spcPct val="0"/>
              </a:spcAft>
              <a:buNone/>
            </a:pPr>
            <a:r>
              <a:rPr lang="en-US" altLang="zh-CN" sz="1200">
                <a:solidFill>
                  <a:prstClr val="black"/>
                </a:solidFill>
                <a:latin typeface="Times New Roman" panose="02020603050405020304" pitchFamily="18" charset="0"/>
                <a:ea typeface="Arial Unicode MS" pitchFamily="34" charset="-122"/>
                <a:cs typeface="Times New Roman" panose="02020603050405020304" pitchFamily="18" charset="0"/>
              </a:rPr>
              <a:t>   10000: Ending Flag</a:t>
            </a:r>
            <a:endParaRPr lang="zh-CN" altLang="zh-CN" sz="120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extLst>
      <p:ext uri="{BB962C8B-B14F-4D97-AF65-F5344CB8AC3E}">
        <p14:creationId xmlns:p14="http://schemas.microsoft.com/office/powerpoint/2010/main" val="26677653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以太网的工作范围已经扩大到城域网和广域网，</a:t>
            </a:r>
            <a:r>
              <a:rPr lang="zh-CN" altLang="en-US" sz="2000" b="1" dirty="0">
                <a:solidFill>
                  <a:srgbClr val="0000FF"/>
                </a:solidFill>
                <a:latin typeface="微软雅黑" pitchFamily="34" charset="-122"/>
                <a:ea typeface="微软雅黑" pitchFamily="34" charset="-122"/>
              </a:rPr>
              <a:t>实现了</a:t>
            </a:r>
            <a:r>
              <a:rPr lang="zh-CN" altLang="en-US" sz="2000" b="1" dirty="0">
                <a:solidFill>
                  <a:srgbClr val="C00000"/>
                </a:solidFill>
                <a:latin typeface="微软雅黑" pitchFamily="34" charset="-122"/>
                <a:ea typeface="微软雅黑" pitchFamily="34" charset="-122"/>
              </a:rPr>
              <a:t>端到端</a:t>
            </a:r>
            <a:r>
              <a:rPr lang="zh-CN" altLang="en-US" sz="2000" b="1" dirty="0">
                <a:solidFill>
                  <a:srgbClr val="0000FF"/>
                </a:solidFill>
                <a:latin typeface="微软雅黑" pitchFamily="34" charset="-122"/>
                <a:ea typeface="微软雅黑" pitchFamily="34" charset="-122"/>
              </a:rPr>
              <a:t>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好处： </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端到端的以太网传输</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62787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C00000"/>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a:t>
            </a:r>
            <a:r>
              <a:rPr lang="zh-CN" altLang="en-US" sz="2000" b="1" dirty="0">
                <a:solidFill>
                  <a:srgbClr val="C00000"/>
                </a:solidFill>
                <a:latin typeface="微软雅黑" pitchFamily="34" charset="-122"/>
                <a:ea typeface="微软雅黑" pitchFamily="34" charset="-122"/>
              </a:rPr>
              <a:t>带宽升级。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C00000"/>
                </a:solidFill>
                <a:latin typeface="微软雅黑" pitchFamily="34" charset="-122"/>
                <a:ea typeface="微软雅黑" pitchFamily="34" charset="-122"/>
              </a:rPr>
              <a:t>不需要</a:t>
            </a:r>
            <a:r>
              <a:rPr lang="zh-CN" altLang="en-US" sz="2000" b="1" dirty="0">
                <a:solidFill>
                  <a:srgbClr val="0000FF"/>
                </a:solidFill>
                <a:latin typeface="微软雅黑" pitchFamily="34" charset="-122"/>
                <a:ea typeface="微软雅黑" pitchFamily="34" charset="-122"/>
              </a:rPr>
              <a:t>再进行帧格式的转换</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但</a:t>
            </a:r>
            <a:r>
              <a:rPr lang="zh-CN" altLang="en-US" sz="2000" b="1" dirty="0">
                <a:solidFill>
                  <a:srgbClr val="C00000"/>
                </a:solidFill>
                <a:latin typeface="微软雅黑" pitchFamily="34" charset="-122"/>
                <a:ea typeface="微软雅黑" pitchFamily="34" charset="-122"/>
              </a:rPr>
              <a:t>不支持</a:t>
            </a:r>
            <a:r>
              <a:rPr lang="zh-CN" altLang="en-US" sz="2000" b="1" dirty="0">
                <a:latin typeface="微软雅黑" pitchFamily="34" charset="-122"/>
                <a:ea typeface="微软雅黑" pitchFamily="34" charset="-122"/>
              </a:rPr>
              <a:t>用户身份鉴别。</a:t>
            </a:r>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C00000"/>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a:latin typeface="微软雅黑" pitchFamily="34" charset="-122"/>
                <a:ea typeface="微软雅黑" pitchFamily="34" charset="-122"/>
              </a:rPr>
              <a:t>：在以太网上运行 </a:t>
            </a:r>
            <a:r>
              <a:rPr lang="en-US" altLang="zh-CN" sz="1900" b="1" dirty="0">
                <a:latin typeface="微软雅黑" pitchFamily="34" charset="-122"/>
                <a:ea typeface="微软雅黑" pitchFamily="34" charset="-122"/>
              </a:rPr>
              <a:t>PPP</a:t>
            </a:r>
            <a:r>
              <a:rPr lang="zh-CN" altLang="en-US"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a:latin typeface="微软雅黑" pitchFamily="34" charset="-122"/>
                <a:ea typeface="微软雅黑" pitchFamily="34" charset="-122"/>
              </a:rPr>
              <a:t>帧封装到以太网中来传输。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调制解调器之间的连接也使用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类线，也使用 </a:t>
            </a:r>
            <a:r>
              <a:rPr lang="en-US" altLang="zh-CN" sz="1900" b="1" dirty="0" err="1">
                <a:latin typeface="微软雅黑" pitchFamily="34" charset="-122"/>
                <a:ea typeface="微软雅黑" pitchFamily="34" charset="-122"/>
              </a:rPr>
              <a:t>PPPoE</a:t>
            </a:r>
            <a:r>
              <a:rPr lang="zh-CN" altLang="en-US" sz="1900" b="1" dirty="0">
                <a:latin typeface="微软雅黑" pitchFamily="34" charset="-122"/>
                <a:ea typeface="微软雅黑" pitchFamily="34" charset="-122"/>
              </a:rPr>
              <a:t>。</a:t>
            </a: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用控制字符作为帧定界符</a:t>
            </a: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a:t>
            </a:r>
            <a:endParaRPr lang="en-US" altLang="zh-CN" b="1" dirty="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EOT (End Of Transmission) </a:t>
            </a:r>
            <a:r>
              <a:rPr lang="zh-CN" altLang="en-US" b="1" dirty="0">
                <a:latin typeface="微软雅黑" pitchFamily="34" charset="-122"/>
                <a:ea typeface="微软雅黑" pitchFamily="34" charset="-122"/>
              </a:rPr>
              <a:t>放在一帧的末尾，表示帧的结束。</a:t>
            </a: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itchFamily="34" charset="-122"/>
                  <a:ea typeface="微软雅黑" pitchFamily="34" charset="-122"/>
                </a:rPr>
                <a:t>用控制字符进行帧定界的方法举例</a:t>
              </a:r>
              <a:endParaRPr lang="zh-CN" altLang="en-US"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问题：</a:t>
            </a:r>
            <a:r>
              <a:rPr lang="zh-CN" altLang="en-US" sz="2000" b="1" dirty="0">
                <a:latin typeface="微软雅黑" pitchFamily="34" charset="-122"/>
                <a:ea typeface="微软雅黑" pitchFamily="34" charset="-122"/>
              </a:rPr>
              <a:t>如果数据中的某个字节的二进制代码恰好和 </a:t>
            </a:r>
            <a:r>
              <a:rPr lang="en-US" altLang="zh-CN" sz="2000" b="1" dirty="0">
                <a:latin typeface="微软雅黑" pitchFamily="34" charset="-122"/>
                <a:ea typeface="微软雅黑" pitchFamily="34" charset="-122"/>
              </a:rPr>
              <a:t>SOH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EOT </a:t>
            </a:r>
            <a:r>
              <a:rPr lang="zh-CN" altLang="en-US" sz="2000" b="1" dirty="0">
                <a:latin typeface="微软雅黑" pitchFamily="34" charset="-122"/>
                <a:ea typeface="微软雅黑" pitchFamily="34" charset="-122"/>
              </a:rPr>
              <a:t>一样，数据链路层就会</a:t>
            </a:r>
            <a:r>
              <a:rPr lang="zh-CN" altLang="en-US" sz="2000" b="1" dirty="0">
                <a:solidFill>
                  <a:srgbClr val="0000FF"/>
                </a:solidFill>
                <a:latin typeface="微软雅黑" pitchFamily="34" charset="-122"/>
                <a:ea typeface="微软雅黑" pitchFamily="34" charset="-122"/>
              </a:rPr>
              <a:t>错误</a:t>
            </a:r>
            <a:r>
              <a:rPr lang="zh-CN" altLang="en-US" sz="2000" b="1" dirty="0">
                <a:latin typeface="微软雅黑" pitchFamily="34" charset="-122"/>
                <a:ea typeface="微软雅黑" pitchFamily="34" charset="-122"/>
              </a:rPr>
              <a:t>地“找到帧的边界”，导致错误。</a:t>
            </a: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数据部分恰好出现与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itchFamily="34" charset="-122"/>
                  <a:ea typeface="微软雅黑" pitchFamily="34" charset="-122"/>
                </a:rPr>
                <a:t>被接收端</a:t>
              </a:r>
            </a:p>
            <a:p>
              <a:pPr algn="ctr"/>
              <a:r>
                <a:rPr kumimoji="1" lang="zh-CN" altLang="en-US" sz="1200" b="1" dirty="0">
                  <a:solidFill>
                    <a:srgbClr val="C00000"/>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gr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计算机网络体系结构</a:t>
            </a: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a:solidFill>
                  <a:srgbClr val="000099"/>
                </a:solidFill>
                <a:latin typeface="微软雅黑" panose="020B0503020204020204" pitchFamily="34" charset="-122"/>
                <a:ea typeface="微软雅黑" panose="020B0503020204020204" pitchFamily="34" charset="-122"/>
              </a:rPr>
              <a:t>的七层协议体系结构</a:t>
            </a: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a:latin typeface="微软雅黑" panose="020B0503020204020204" pitchFamily="34" charset="-122"/>
                <a:ea typeface="微软雅黑" panose="020B0503020204020204" pitchFamily="34" charset="-122"/>
              </a:rPr>
              <a:t>的四层协议体系结构</a:t>
            </a: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4    </a:t>
              </a:r>
              <a:r>
                <a:rPr kumimoji="1" lang="zh-CN" altLang="en-US" sz="1100" b="1" dirty="0">
                  <a:latin typeface="微软雅黑" panose="020B0503020204020204" pitchFamily="34" charset="-122"/>
                  <a:ea typeface="微软雅黑" panose="020B0503020204020204" pitchFamily="34" charset="-122"/>
                </a:rPr>
                <a:t>应用层</a:t>
              </a: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网络接口层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2    </a:t>
              </a:r>
              <a:r>
                <a:rPr kumimoji="1" lang="zh-CN" altLang="en-US" sz="1100" b="1" dirty="0">
                  <a:latin typeface="微软雅黑" panose="020B0503020204020204" pitchFamily="34" charset="-122"/>
                  <a:ea typeface="微软雅黑" panose="020B0503020204020204" pitchFamily="34" charset="-122"/>
                </a:rPr>
                <a:t>网际层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3   </a:t>
              </a:r>
              <a:r>
                <a:rPr kumimoji="1" lang="zh-CN" altLang="en-US" sz="1100" b="1" dirty="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9165077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a:latin typeface="微软雅黑" pitchFamily="34" charset="-122"/>
                <a:ea typeface="微软雅黑" pitchFamily="34" charset="-122"/>
              </a:rPr>
              <a:t>透明</a:t>
            </a: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指某一个实际存在的事物看起来却好像不存在一样。</a:t>
            </a:r>
            <a:endParaRPr lang="en-US" altLang="zh-CN" sz="2000" b="1" dirty="0">
              <a:latin typeface="微软雅黑" pitchFamily="34" charset="-122"/>
              <a:ea typeface="微软雅黑"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a:solidFill>
                  <a:schemeClr val="bg1"/>
                </a:solidFill>
                <a:latin typeface="微软雅黑" pitchFamily="34" charset="-122"/>
                <a:ea typeface="微软雅黑" pitchFamily="34" charset="-122"/>
              </a:rPr>
              <a:t>“在数据链路层透明传送数据”表示：无论发送什么样的比特组合的数据，这些数据都能够按照原样</a:t>
            </a:r>
            <a:r>
              <a:rPr lang="zh-CN" altLang="en-US" sz="2000" b="1" dirty="0">
                <a:solidFill>
                  <a:srgbClr val="FFFF00"/>
                </a:solidFill>
                <a:latin typeface="微软雅黑" pitchFamily="34" charset="-122"/>
                <a:ea typeface="微软雅黑" pitchFamily="34" charset="-122"/>
              </a:rPr>
              <a:t>没有差错</a:t>
            </a:r>
            <a:r>
              <a:rPr lang="zh-CN" altLang="en-US" sz="2000" b="1" dirty="0">
                <a:solidFill>
                  <a:schemeClr val="bg1"/>
                </a:solidFill>
                <a:latin typeface="微软雅黑" pitchFamily="34" charset="-122"/>
                <a:ea typeface="微软雅黑" pitchFamily="34" charset="-122"/>
              </a:rPr>
              <a:t>地通过这个数据链路层。</a:t>
            </a:r>
          </a:p>
        </p:txBody>
      </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a:latin typeface="微软雅黑" pitchFamily="34" charset="-122"/>
                <a:ea typeface="微软雅黑" pitchFamily="34" charset="-122"/>
              </a:rPr>
              <a:t>用“字节填充”或“字符填充”法解决透明传输的问题</a:t>
            </a: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solidFill>
                    <a:srgbClr val="0000FF"/>
                  </a:solidFill>
                  <a:latin typeface="微软雅黑" pitchFamily="34" charset="-122"/>
                  <a:ea typeface="微软雅黑" pitchFamily="34" charset="-122"/>
                </a:rPr>
                <a:t>发送在前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82525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4280106737"/>
              </p:ext>
            </p:extLst>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19567806"/>
              </p:ext>
            </p:extLst>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3940639159"/>
              </p:ext>
            </p:extLst>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665374761"/>
              </p:ext>
            </p:extLst>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发送方</a:t>
            </a: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接收方</a:t>
            </a: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itchFamily="34" charset="-122"/>
                <a:ea typeface="微软雅黑" pitchFamily="34" charset="-122"/>
              </a:rPr>
              <a:t>在传输过程中可能会产生</a:t>
            </a:r>
            <a:r>
              <a:rPr lang="zh-CN" altLang="en-US" sz="2000" b="1" dirty="0">
                <a:solidFill>
                  <a:srgbClr val="C00000"/>
                </a:solidFill>
                <a:latin typeface="微软雅黑" pitchFamily="34" charset="-122"/>
                <a:ea typeface="微软雅黑" pitchFamily="34" charset="-122"/>
              </a:rPr>
              <a:t>比特差错：</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sym typeface="Wingdings" panose="05000000000000000000" pitchFamily="2" charset="2"/>
              </a:rPr>
              <a:t>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 0  </a:t>
            </a:r>
            <a:r>
              <a:rPr lang="en-US" altLang="zh-CN" sz="2000" b="1" dirty="0">
                <a:latin typeface="微软雅黑" pitchFamily="34" charset="-122"/>
                <a:ea typeface="微软雅黑" pitchFamily="34" charset="-122"/>
                <a:sym typeface="Wingdings" panose="05000000000000000000" pitchFamily="2" charset="2"/>
              </a:rPr>
              <a:t></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3380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6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542" y="3112294"/>
            <a:ext cx="6602015" cy="172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4"/>
          <p:cNvSpPr txBox="1">
            <a:spLocks noChangeArrowheads="1"/>
          </p:cNvSpPr>
          <p:nvPr/>
        </p:nvSpPr>
        <p:spPr bwMode="auto">
          <a:xfrm>
            <a:off x="3911204" y="4810125"/>
            <a:ext cx="119295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500" b="1" i="1">
                <a:solidFill>
                  <a:srgbClr val="FF0000"/>
                </a:solidFill>
                <a:latin typeface="Times New Roman" panose="02020603050405020304" pitchFamily="18" charset="0"/>
              </a:rPr>
              <a:t>block coding</a:t>
            </a:r>
          </a:p>
        </p:txBody>
      </p:sp>
      <p:pic>
        <p:nvPicPr>
          <p:cNvPr id="2662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541" y="1006079"/>
            <a:ext cx="6588919" cy="16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4"/>
          <p:cNvSpPr txBox="1">
            <a:spLocks noChangeArrowheads="1"/>
          </p:cNvSpPr>
          <p:nvPr/>
        </p:nvSpPr>
        <p:spPr bwMode="auto">
          <a:xfrm>
            <a:off x="1277541" y="357188"/>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1800" b="1" dirty="0">
                <a:solidFill>
                  <a:prstClr val="black"/>
                </a:solidFill>
                <a:latin typeface="Times New Roman" panose="02020603050405020304" pitchFamily="18" charset="0"/>
                <a:ea typeface="Arial Unicode MS" pitchFamily="34" charset="-122"/>
                <a:cs typeface="Times New Roman" panose="02020603050405020304" pitchFamily="18" charset="0"/>
              </a:rPr>
              <a:t>可靠系统结构</a:t>
            </a:r>
            <a:endPar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extLst>
      <p:ext uri="{BB962C8B-B14F-4D97-AF65-F5344CB8AC3E}">
        <p14:creationId xmlns:p14="http://schemas.microsoft.com/office/powerpoint/2010/main" val="1958720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
          <p:cNvSpPr txBox="1">
            <a:spLocks noChangeArrowheads="1"/>
          </p:cNvSpPr>
          <p:nvPr/>
        </p:nvSpPr>
        <p:spPr bwMode="auto">
          <a:xfrm>
            <a:off x="1688567" y="1032149"/>
            <a:ext cx="64008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eaLnBrk="0" fontAlgn="base" hangingPunct="0">
              <a:spcAft>
                <a:spcPct val="0"/>
              </a:spcAft>
              <a:buNone/>
            </a:pPr>
            <a:r>
              <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rPr>
              <a:t>   </a:t>
            </a:r>
            <a:r>
              <a:rPr lang="zh-CN" altLang="en-US" sz="1800" b="1" dirty="0">
                <a:solidFill>
                  <a:prstClr val="black"/>
                </a:solidFill>
                <a:latin typeface="Times New Roman" panose="02020603050405020304" pitchFamily="18" charset="0"/>
                <a:ea typeface="Arial Unicode MS" pitchFamily="34" charset="-122"/>
                <a:cs typeface="Times New Roman" panose="02020603050405020304" pitchFamily="18" charset="0"/>
              </a:rPr>
              <a:t>检错码（</a:t>
            </a:r>
            <a:r>
              <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rPr>
              <a:t>Error-detecting codes</a:t>
            </a:r>
            <a:r>
              <a:rPr lang="zh-CN" altLang="en-US" sz="1800" b="1" dirty="0">
                <a:solidFill>
                  <a:prstClr val="black"/>
                </a:solidFill>
                <a:latin typeface="Times New Roman" panose="02020603050405020304" pitchFamily="18" charset="0"/>
                <a:ea typeface="Arial Unicode MS" pitchFamily="34" charset="-122"/>
                <a:cs typeface="Times New Roman" panose="02020603050405020304" pitchFamily="18" charset="0"/>
              </a:rPr>
              <a:t>）</a:t>
            </a:r>
            <a:endPar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557213" lvl="1" indent="-214313" defTabSz="685800" eaLnBrk="0" fontAlgn="base" hangingPunct="0">
              <a:spcAft>
                <a:spcPct val="0"/>
              </a:spcAft>
              <a:buFontTx/>
              <a:buChar char="•"/>
            </a:pPr>
            <a:r>
              <a:rPr lang="zh-CN" altLang="en-US" sz="1500" dirty="0">
                <a:solidFill>
                  <a:srgbClr val="FF0000"/>
                </a:solidFill>
                <a:latin typeface="Times New Roman" panose="02020603050405020304" pitchFamily="18" charset="0"/>
                <a:ea typeface="Arial Unicode MS" pitchFamily="34" charset="-122"/>
                <a:cs typeface="Times New Roman" panose="02020603050405020304" pitchFamily="18" charset="0"/>
              </a:rPr>
              <a:t>奇偶校验（</a:t>
            </a:r>
            <a:r>
              <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rPr>
              <a:t>Parity check</a:t>
            </a:r>
            <a:r>
              <a:rPr lang="zh-CN" altLang="en-US" sz="1500" dirty="0">
                <a:solidFill>
                  <a:srgbClr val="FF0000"/>
                </a:solidFill>
                <a:latin typeface="Times New Roman" panose="02020603050405020304" pitchFamily="18" charset="0"/>
                <a:ea typeface="Arial Unicode MS" pitchFamily="34" charset="-122"/>
                <a:cs typeface="Times New Roman" panose="02020603050405020304" pitchFamily="18" charset="0"/>
              </a:rPr>
              <a:t>）</a:t>
            </a:r>
            <a:endPar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endParaRPr>
          </a:p>
          <a:p>
            <a:pPr marL="557213" lvl="1" indent="-214313" defTabSz="685800" eaLnBrk="0" fontAlgn="base" hangingPunct="0">
              <a:spcAft>
                <a:spcPct val="0"/>
              </a:spcAft>
              <a:buFontTx/>
              <a:buChar char="•"/>
            </a:pPr>
            <a:r>
              <a:rPr lang="zh-CN" altLang="en-US" sz="1500" dirty="0">
                <a:solidFill>
                  <a:srgbClr val="FF0000"/>
                </a:solidFill>
                <a:latin typeface="Times New Roman" panose="02020603050405020304" pitchFamily="18" charset="0"/>
                <a:ea typeface="Arial Unicode MS" pitchFamily="34" charset="-122"/>
                <a:cs typeface="Times New Roman" panose="02020603050405020304" pitchFamily="18" charset="0"/>
              </a:rPr>
              <a:t>校验和（</a:t>
            </a:r>
            <a:r>
              <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rPr>
              <a:t>Checksums</a:t>
            </a:r>
            <a:r>
              <a:rPr lang="zh-CN" altLang="en-US" sz="1500" dirty="0">
                <a:solidFill>
                  <a:srgbClr val="FF0000"/>
                </a:solidFill>
                <a:latin typeface="Times New Roman" panose="02020603050405020304" pitchFamily="18" charset="0"/>
                <a:ea typeface="Arial Unicode MS" pitchFamily="34" charset="-122"/>
                <a:cs typeface="Times New Roman" panose="02020603050405020304" pitchFamily="18" charset="0"/>
              </a:rPr>
              <a:t>）</a:t>
            </a:r>
            <a:endPar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endParaRPr>
          </a:p>
          <a:p>
            <a:pPr marL="557213" lvl="1" indent="-214313"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Constant Ratio Code</a:t>
            </a:r>
          </a:p>
          <a:p>
            <a:pPr marL="557213" lvl="1" indent="-214313"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Positive and  negative coding </a:t>
            </a:r>
          </a:p>
          <a:p>
            <a:pPr marL="557213" lvl="1" indent="-214313" defTabSz="685800" eaLnBrk="0" fontAlgn="base" hangingPunct="0">
              <a:spcAft>
                <a:spcPct val="0"/>
              </a:spcAft>
              <a:buFontTx/>
              <a:buChar char="•"/>
            </a:pPr>
            <a:r>
              <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rPr>
              <a:t>CRC (Cyclic Redundancy Check)</a:t>
            </a:r>
          </a:p>
          <a:p>
            <a:pPr marL="557213" lvl="1" indent="-214313" defTabSz="685800" eaLnBrk="0" fontAlgn="base" hangingPunct="0">
              <a:spcAft>
                <a:spcPct val="0"/>
              </a:spcAft>
              <a:buFontTx/>
              <a:buChar char="•"/>
            </a:pPr>
            <a:endParaRPr lang="zh-CN" altLang="en-US" sz="21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257175" indent="-257175" defTabSz="685800" eaLnBrk="0" fontAlgn="base" hangingPunct="0">
              <a:spcAft>
                <a:spcPct val="0"/>
              </a:spcAft>
              <a:buNone/>
            </a:pPr>
            <a:r>
              <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rPr>
              <a:t>   </a:t>
            </a:r>
            <a:r>
              <a:rPr lang="zh-CN" altLang="en-US" sz="1800" b="1" dirty="0">
                <a:solidFill>
                  <a:prstClr val="black"/>
                </a:solidFill>
                <a:latin typeface="Times New Roman" panose="02020603050405020304" pitchFamily="18" charset="0"/>
                <a:ea typeface="Arial Unicode MS" pitchFamily="34" charset="-122"/>
                <a:cs typeface="Times New Roman" panose="02020603050405020304" pitchFamily="18" charset="0"/>
              </a:rPr>
              <a:t>纠错码（</a:t>
            </a:r>
            <a:r>
              <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rPr>
              <a:t>Error-correcting codes </a:t>
            </a:r>
            <a:r>
              <a:rPr lang="zh-CN" altLang="en-US" sz="1800" b="1" dirty="0">
                <a:solidFill>
                  <a:prstClr val="black"/>
                </a:solidFill>
                <a:latin typeface="Times New Roman" panose="02020603050405020304" pitchFamily="18" charset="0"/>
                <a:ea typeface="Arial Unicode MS" pitchFamily="34" charset="-122"/>
                <a:cs typeface="Times New Roman" panose="02020603050405020304" pitchFamily="18" charset="0"/>
              </a:rPr>
              <a:t>）</a:t>
            </a:r>
          </a:p>
          <a:p>
            <a:pPr marL="557213" lvl="1" indent="-214313" defTabSz="685800" eaLnBrk="0" fontAlgn="base" hangingPunct="0">
              <a:spcAft>
                <a:spcPct val="0"/>
              </a:spcAft>
              <a:buFontTx/>
              <a:buChar char="•"/>
            </a:pPr>
            <a:r>
              <a:rPr lang="zh-CN" altLang="en-US" sz="1500" dirty="0">
                <a:solidFill>
                  <a:srgbClr val="FF0000"/>
                </a:solidFill>
                <a:latin typeface="Times New Roman" panose="02020603050405020304" pitchFamily="18" charset="0"/>
                <a:ea typeface="Arial Unicode MS" pitchFamily="34" charset="-122"/>
                <a:cs typeface="Times New Roman" panose="02020603050405020304" pitchFamily="18" charset="0"/>
              </a:rPr>
              <a:t>海明码（</a:t>
            </a:r>
            <a:r>
              <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rPr>
              <a:t>Hamming codes</a:t>
            </a:r>
            <a:r>
              <a:rPr lang="zh-CN" altLang="en-US" sz="1500" dirty="0">
                <a:solidFill>
                  <a:srgbClr val="FF0000"/>
                </a:solidFill>
                <a:latin typeface="Times New Roman" panose="02020603050405020304" pitchFamily="18" charset="0"/>
                <a:ea typeface="Arial Unicode MS" pitchFamily="34" charset="-122"/>
                <a:cs typeface="Times New Roman" panose="02020603050405020304" pitchFamily="18" charset="0"/>
              </a:rPr>
              <a:t>）</a:t>
            </a:r>
            <a:endPar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endParaRPr>
          </a:p>
          <a:p>
            <a:pPr marL="557213" lvl="1" indent="-214313"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Binary convolutional codes</a:t>
            </a:r>
          </a:p>
          <a:p>
            <a:pPr marL="557213" lvl="1" indent="-214313"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Reed-Solomon codes</a:t>
            </a:r>
          </a:p>
          <a:p>
            <a:pPr marL="557213" lvl="1" indent="-214313"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Low-density Parity Check Codes</a:t>
            </a:r>
            <a:endParaRPr lang="zh-CN" altLang="en-US" sz="1500"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7651" name="Text Box 4"/>
          <p:cNvSpPr txBox="1">
            <a:spLocks noChangeArrowheads="1"/>
          </p:cNvSpPr>
          <p:nvPr/>
        </p:nvSpPr>
        <p:spPr bwMode="auto">
          <a:xfrm>
            <a:off x="1387366" y="396601"/>
            <a:ext cx="75438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2100" b="1" dirty="0">
                <a:solidFill>
                  <a:prstClr val="black"/>
                </a:solidFill>
                <a:latin typeface="Times New Roman" panose="02020603050405020304" pitchFamily="18" charset="0"/>
                <a:ea typeface="Arial Unicode MS" pitchFamily="34" charset="-122"/>
                <a:cs typeface="Times New Roman" panose="02020603050405020304" pitchFamily="18" charset="0"/>
              </a:rPr>
              <a:t>检错码</a:t>
            </a:r>
            <a:r>
              <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rPr>
              <a:t>/</a:t>
            </a:r>
            <a:r>
              <a:rPr lang="zh-CN" altLang="en-US" sz="2100" b="1" dirty="0">
                <a:solidFill>
                  <a:prstClr val="black"/>
                </a:solidFill>
                <a:latin typeface="Times New Roman" panose="02020603050405020304" pitchFamily="18" charset="0"/>
                <a:ea typeface="Arial Unicode MS" pitchFamily="34" charset="-122"/>
                <a:cs typeface="Times New Roman" panose="02020603050405020304" pitchFamily="18" charset="0"/>
              </a:rPr>
              <a:t>纠错码（</a:t>
            </a:r>
            <a:r>
              <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rPr>
              <a:t>Error-detecting/correcting Codes</a:t>
            </a:r>
            <a:r>
              <a:rPr lang="zh-CN" altLang="en-US" sz="2100" b="1" dirty="0">
                <a:solidFill>
                  <a:prstClr val="black"/>
                </a:solidFill>
                <a:latin typeface="Times New Roman" panose="02020603050405020304" pitchFamily="18" charset="0"/>
                <a:ea typeface="Arial Unicode MS" pitchFamily="34" charset="-122"/>
                <a:cs typeface="Times New Roman" panose="02020603050405020304" pitchFamily="18" charset="0"/>
              </a:rPr>
              <a:t>）</a:t>
            </a:r>
            <a:endPar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extLst>
      <p:ext uri="{BB962C8B-B14F-4D97-AF65-F5344CB8AC3E}">
        <p14:creationId xmlns:p14="http://schemas.microsoft.com/office/powerpoint/2010/main" val="1059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67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804" y="1491853"/>
            <a:ext cx="3726656"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4"/>
          <p:cNvSpPr txBox="1">
            <a:spLocks noChangeArrowheads="1"/>
          </p:cNvSpPr>
          <p:nvPr/>
        </p:nvSpPr>
        <p:spPr bwMode="auto">
          <a:xfrm>
            <a:off x="1277541" y="357187"/>
            <a:ext cx="3186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奇偶校验</a:t>
            </a:r>
            <a:endParaRPr lang="en-US" altLang="zh-CN" sz="21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7"/>
          <p:cNvSpPr>
            <a:spLocks noChangeArrowheads="1"/>
          </p:cNvSpPr>
          <p:nvPr/>
        </p:nvSpPr>
        <p:spPr bwMode="auto">
          <a:xfrm>
            <a:off x="4139803" y="3651647"/>
            <a:ext cx="3699272" cy="1131079"/>
          </a:xfrm>
          <a:prstGeom prst="rect">
            <a:avLst/>
          </a:prstGeom>
          <a:solidFill>
            <a:schemeClr val="accent1">
              <a:lumMod val="40000"/>
              <a:lumOff val="60000"/>
            </a:schemeClr>
          </a:solidFill>
          <a:ln w="9525">
            <a:solidFill>
              <a:schemeClr val="tx1"/>
            </a:solidFill>
            <a:miter lim="800000"/>
            <a:headEnd/>
            <a:tailEnd/>
          </a:ln>
        </p:spPr>
        <p:txBody>
          <a:bodyPr>
            <a:spAutoFit/>
          </a:bodyPr>
          <a:lstStyle/>
          <a:p>
            <a:pPr marL="342900" indent="-342900" defTabSz="685800" fontAlgn="base">
              <a:lnSpc>
                <a:spcPct val="150000"/>
              </a:lnSpc>
              <a:spcBef>
                <a:spcPct val="0"/>
              </a:spcBef>
              <a:spcAft>
                <a:spcPct val="0"/>
              </a:spcAft>
              <a:buFontTx/>
              <a:buAutoNum type="arabicParenBoth"/>
              <a:defRPr/>
            </a:pPr>
            <a:r>
              <a:rPr kumimoji="1" lang="en-US" altLang="zh-CN" sz="900" dirty="0">
                <a:solidFill>
                  <a:prstClr val="black"/>
                </a:solidFill>
                <a:latin typeface="Times New Roman" pitchFamily="18" charset="0"/>
                <a:ea typeface="Arial Unicode MS" pitchFamily="34" charset="-122"/>
                <a:cs typeface="Times New Roman" pitchFamily="18" charset="0"/>
              </a:rPr>
              <a:t>Odd number errors can be detected  if errors occur in some line(row /column)</a:t>
            </a:r>
          </a:p>
          <a:p>
            <a:pPr marL="342900" indent="-342900" defTabSz="685800" fontAlgn="base">
              <a:lnSpc>
                <a:spcPct val="150000"/>
              </a:lnSpc>
              <a:spcBef>
                <a:spcPct val="0"/>
              </a:spcBef>
              <a:spcAft>
                <a:spcPct val="0"/>
              </a:spcAft>
              <a:buFontTx/>
              <a:buAutoNum type="arabicParenBoth"/>
              <a:defRPr/>
            </a:pPr>
            <a:r>
              <a:rPr kumimoji="1" lang="en-US" altLang="zh-CN" sz="900" dirty="0">
                <a:solidFill>
                  <a:prstClr val="black"/>
                </a:solidFill>
                <a:latin typeface="Times New Roman" pitchFamily="18" charset="0"/>
                <a:ea typeface="Arial Unicode MS" pitchFamily="34" charset="-122"/>
                <a:cs typeface="Times New Roman" pitchFamily="18" charset="0"/>
              </a:rPr>
              <a:t>Even number errors can be detected if errors occur in some line (row/column),except 4,8,12..error places located at vertexes  </a:t>
            </a:r>
          </a:p>
          <a:p>
            <a:pPr marL="342900" indent="-342900" defTabSz="685800" fontAlgn="base">
              <a:lnSpc>
                <a:spcPct val="150000"/>
              </a:lnSpc>
              <a:spcBef>
                <a:spcPct val="0"/>
              </a:spcBef>
              <a:spcAft>
                <a:spcPct val="0"/>
              </a:spcAft>
              <a:buFontTx/>
              <a:buAutoNum type="arabicParenBoth"/>
              <a:defRPr/>
            </a:pPr>
            <a:r>
              <a:rPr kumimoji="1" lang="en-US" altLang="zh-CN" sz="900" dirty="0">
                <a:solidFill>
                  <a:prstClr val="black"/>
                </a:solidFill>
                <a:latin typeface="Times New Roman" pitchFamily="18" charset="0"/>
                <a:ea typeface="Arial Unicode MS" pitchFamily="34" charset="-122"/>
                <a:cs typeface="Times New Roman" pitchFamily="18" charset="0"/>
              </a:rPr>
              <a:t> can be used to detect the burst errors</a:t>
            </a:r>
            <a:endParaRPr kumimoji="1" lang="zh-CN" altLang="en-US" sz="900" dirty="0">
              <a:solidFill>
                <a:prstClr val="black"/>
              </a:solidFill>
              <a:latin typeface="Times New Roman" pitchFamily="18" charset="0"/>
              <a:ea typeface="Arial Unicode MS" pitchFamily="34" charset="-122"/>
              <a:cs typeface="Times New Roman" pitchFamily="18" charset="0"/>
            </a:endParaRPr>
          </a:p>
        </p:txBody>
      </p:sp>
      <p:sp>
        <p:nvSpPr>
          <p:cNvPr id="5" name="矩形 4"/>
          <p:cNvSpPr/>
          <p:nvPr/>
        </p:nvSpPr>
        <p:spPr>
          <a:xfrm>
            <a:off x="1223963" y="1491854"/>
            <a:ext cx="2645569" cy="2169825"/>
          </a:xfrm>
          <a:prstGeom prst="rect">
            <a:avLst/>
          </a:prstGeom>
          <a:solidFill>
            <a:schemeClr val="bg2">
              <a:lumMod val="90000"/>
            </a:schemeClr>
          </a:solidFill>
          <a:ln>
            <a:solidFill>
              <a:schemeClr val="tx1"/>
            </a:solidFill>
          </a:ln>
        </p:spPr>
        <p:txBody>
          <a:bodyPr>
            <a:spAutoFit/>
          </a:bodyPr>
          <a:lstStyle/>
          <a:p>
            <a:pPr algn="just" defTabSz="685800" fontAlgn="base">
              <a:lnSpc>
                <a:spcPct val="200000"/>
              </a:lnSpc>
              <a:spcBef>
                <a:spcPct val="0"/>
              </a:spcBef>
              <a:spcAft>
                <a:spcPct val="0"/>
              </a:spcAft>
              <a:defRPr/>
            </a:pPr>
            <a:r>
              <a:rPr lang="en-US" altLang="zh-CN" sz="1350">
                <a:solidFill>
                  <a:prstClr val="black"/>
                </a:solidFill>
                <a:latin typeface="Times New Roman" pitchFamily="18" charset="0"/>
                <a:ea typeface="楷体_GB2312" pitchFamily="49" charset="-122"/>
                <a:cs typeface="Times New Roman" pitchFamily="18" charset="0"/>
              </a:rPr>
              <a:t>Even parity Check:</a:t>
            </a:r>
          </a:p>
          <a:p>
            <a:pPr algn="just" defTabSz="685800" fontAlgn="base">
              <a:lnSpc>
                <a:spcPct val="200000"/>
              </a:lnSpc>
              <a:spcBef>
                <a:spcPct val="0"/>
              </a:spcBef>
              <a:spcAft>
                <a:spcPct val="0"/>
              </a:spcAft>
              <a:defRPr/>
            </a:pPr>
            <a:r>
              <a:rPr lang="en-US" altLang="zh-CN" sz="1350">
                <a:solidFill>
                  <a:prstClr val="black"/>
                </a:solidFill>
                <a:latin typeface="Times New Roman" pitchFamily="18" charset="0"/>
                <a:ea typeface="楷体_GB2312" pitchFamily="49" charset="-122"/>
                <a:cs typeface="Times New Roman" pitchFamily="18" charset="0"/>
              </a:rPr>
              <a:t>   C</a:t>
            </a:r>
            <a:r>
              <a:rPr lang="en-US" altLang="zh-CN" sz="1350" baseline="-25000">
                <a:solidFill>
                  <a:prstClr val="black"/>
                </a:solidFill>
                <a:latin typeface="Times New Roman" pitchFamily="18" charset="0"/>
                <a:ea typeface="楷体_GB2312" pitchFamily="49" charset="-122"/>
                <a:cs typeface="Times New Roman" pitchFamily="18" charset="0"/>
              </a:rPr>
              <a:t>n-1</a:t>
            </a:r>
            <a:r>
              <a:rPr lang="en-US" altLang="zh-CN" sz="1350">
                <a:solidFill>
                  <a:prstClr val="black"/>
                </a:solidFill>
                <a:latin typeface="Times New Roman" pitchFamily="18" charset="0"/>
                <a:ea typeface="楷体_GB2312" pitchFamily="49" charset="-122"/>
                <a:cs typeface="Times New Roman" pitchFamily="18" charset="0"/>
              </a:rPr>
              <a:t>⊕C</a:t>
            </a:r>
            <a:r>
              <a:rPr lang="en-US" altLang="zh-CN" sz="1350" baseline="-25000">
                <a:solidFill>
                  <a:prstClr val="black"/>
                </a:solidFill>
                <a:latin typeface="Times New Roman" pitchFamily="18" charset="0"/>
                <a:ea typeface="楷体_GB2312" pitchFamily="49" charset="-122"/>
                <a:cs typeface="Times New Roman" pitchFamily="18" charset="0"/>
              </a:rPr>
              <a:t>n-2</a:t>
            </a:r>
            <a:r>
              <a:rPr lang="en-US" altLang="zh-CN" sz="1350">
                <a:solidFill>
                  <a:prstClr val="black"/>
                </a:solidFill>
                <a:latin typeface="Times New Roman" pitchFamily="18" charset="0"/>
                <a:ea typeface="楷体_GB2312" pitchFamily="49" charset="-122"/>
                <a:cs typeface="Times New Roman" pitchFamily="18" charset="0"/>
              </a:rPr>
              <a:t>⊕……⊕C</a:t>
            </a:r>
            <a:r>
              <a:rPr lang="en-US" altLang="zh-CN" sz="1350" baseline="-25000">
                <a:solidFill>
                  <a:prstClr val="black"/>
                </a:solidFill>
                <a:latin typeface="Times New Roman" pitchFamily="18" charset="0"/>
                <a:ea typeface="楷体_GB2312" pitchFamily="49" charset="-122"/>
                <a:cs typeface="Times New Roman" pitchFamily="18" charset="0"/>
              </a:rPr>
              <a:t>0</a:t>
            </a:r>
            <a:r>
              <a:rPr lang="zh-CN" altLang="en-US" sz="1350">
                <a:solidFill>
                  <a:prstClr val="black"/>
                </a:solidFill>
                <a:latin typeface="Times New Roman" pitchFamily="18" charset="0"/>
                <a:ea typeface="楷体_GB2312" pitchFamily="49" charset="-122"/>
                <a:cs typeface="Times New Roman" pitchFamily="18" charset="0"/>
              </a:rPr>
              <a:t>＝</a:t>
            </a:r>
            <a:r>
              <a:rPr lang="en-US" altLang="zh-CN" sz="1350">
                <a:solidFill>
                  <a:prstClr val="black"/>
                </a:solidFill>
                <a:latin typeface="Times New Roman" pitchFamily="18" charset="0"/>
                <a:ea typeface="楷体_GB2312" pitchFamily="49" charset="-122"/>
                <a:cs typeface="Times New Roman" pitchFamily="18" charset="0"/>
              </a:rPr>
              <a:t>0</a:t>
            </a:r>
          </a:p>
          <a:p>
            <a:pPr algn="just" defTabSz="685800" fontAlgn="base">
              <a:lnSpc>
                <a:spcPct val="200000"/>
              </a:lnSpc>
              <a:spcBef>
                <a:spcPct val="0"/>
              </a:spcBef>
              <a:spcAft>
                <a:spcPct val="0"/>
              </a:spcAft>
              <a:defRPr/>
            </a:pPr>
            <a:r>
              <a:rPr lang="en-US" altLang="zh-CN" sz="1350">
                <a:solidFill>
                  <a:prstClr val="black"/>
                </a:solidFill>
                <a:latin typeface="Times New Roman" pitchFamily="18" charset="0"/>
                <a:ea typeface="楷体_GB2312" pitchFamily="49" charset="-122"/>
                <a:cs typeface="Times New Roman" pitchFamily="18" charset="0"/>
              </a:rPr>
              <a:t>Odd parity Check</a:t>
            </a:r>
            <a:r>
              <a:rPr lang="zh-CN" altLang="en-US" sz="1350">
                <a:solidFill>
                  <a:prstClr val="black"/>
                </a:solidFill>
                <a:latin typeface="Times New Roman" pitchFamily="18" charset="0"/>
                <a:ea typeface="楷体_GB2312" pitchFamily="49" charset="-122"/>
                <a:cs typeface="Times New Roman" pitchFamily="18" charset="0"/>
              </a:rPr>
              <a:t>：</a:t>
            </a:r>
            <a:endParaRPr lang="en-US" altLang="zh-CN" sz="1350">
              <a:solidFill>
                <a:prstClr val="black"/>
              </a:solidFill>
              <a:latin typeface="Times New Roman" pitchFamily="18" charset="0"/>
              <a:ea typeface="楷体_GB2312" pitchFamily="49" charset="-122"/>
              <a:cs typeface="Times New Roman" pitchFamily="18" charset="0"/>
            </a:endParaRPr>
          </a:p>
          <a:p>
            <a:pPr algn="just" defTabSz="685800" fontAlgn="base">
              <a:lnSpc>
                <a:spcPct val="200000"/>
              </a:lnSpc>
              <a:spcBef>
                <a:spcPct val="0"/>
              </a:spcBef>
              <a:spcAft>
                <a:spcPct val="0"/>
              </a:spcAft>
              <a:defRPr/>
            </a:pPr>
            <a:r>
              <a:rPr lang="en-US" altLang="zh-CN" sz="1350">
                <a:solidFill>
                  <a:prstClr val="black"/>
                </a:solidFill>
                <a:latin typeface="Times New Roman" pitchFamily="18" charset="0"/>
                <a:ea typeface="楷体_GB2312" pitchFamily="49" charset="-122"/>
                <a:cs typeface="Times New Roman" pitchFamily="18" charset="0"/>
              </a:rPr>
              <a:t>   C</a:t>
            </a:r>
            <a:r>
              <a:rPr lang="en-US" altLang="zh-CN" sz="1350" baseline="-25000">
                <a:solidFill>
                  <a:prstClr val="black"/>
                </a:solidFill>
                <a:latin typeface="Times New Roman" pitchFamily="18" charset="0"/>
                <a:ea typeface="楷体_GB2312" pitchFamily="49" charset="-122"/>
                <a:cs typeface="Times New Roman" pitchFamily="18" charset="0"/>
              </a:rPr>
              <a:t>n-1</a:t>
            </a:r>
            <a:r>
              <a:rPr lang="en-US" altLang="zh-CN" sz="1350">
                <a:solidFill>
                  <a:prstClr val="black"/>
                </a:solidFill>
                <a:latin typeface="Times New Roman" pitchFamily="18" charset="0"/>
                <a:ea typeface="楷体_GB2312" pitchFamily="49" charset="-122"/>
                <a:cs typeface="Times New Roman" pitchFamily="18" charset="0"/>
              </a:rPr>
              <a:t>⊕C</a:t>
            </a:r>
            <a:r>
              <a:rPr lang="en-US" altLang="zh-CN" sz="1350" baseline="-25000">
                <a:solidFill>
                  <a:prstClr val="black"/>
                </a:solidFill>
                <a:latin typeface="Times New Roman" pitchFamily="18" charset="0"/>
                <a:ea typeface="楷体_GB2312" pitchFamily="49" charset="-122"/>
                <a:cs typeface="Times New Roman" pitchFamily="18" charset="0"/>
              </a:rPr>
              <a:t>n-2</a:t>
            </a:r>
            <a:r>
              <a:rPr lang="en-US" altLang="zh-CN" sz="1350">
                <a:solidFill>
                  <a:prstClr val="black"/>
                </a:solidFill>
                <a:latin typeface="Times New Roman" pitchFamily="18" charset="0"/>
                <a:ea typeface="楷体_GB2312" pitchFamily="49" charset="-122"/>
                <a:cs typeface="Times New Roman" pitchFamily="18" charset="0"/>
              </a:rPr>
              <a:t>⊕……⊕C</a:t>
            </a:r>
            <a:r>
              <a:rPr lang="en-US" altLang="zh-CN" sz="1350" baseline="-25000">
                <a:solidFill>
                  <a:prstClr val="black"/>
                </a:solidFill>
                <a:latin typeface="Times New Roman" pitchFamily="18" charset="0"/>
                <a:ea typeface="楷体_GB2312" pitchFamily="49" charset="-122"/>
                <a:cs typeface="Times New Roman" pitchFamily="18" charset="0"/>
              </a:rPr>
              <a:t>0</a:t>
            </a:r>
            <a:r>
              <a:rPr lang="zh-CN" altLang="en-US" sz="1350">
                <a:solidFill>
                  <a:prstClr val="black"/>
                </a:solidFill>
                <a:latin typeface="Times New Roman" pitchFamily="18" charset="0"/>
                <a:ea typeface="楷体_GB2312" pitchFamily="49" charset="-122"/>
                <a:cs typeface="Times New Roman" pitchFamily="18" charset="0"/>
              </a:rPr>
              <a:t>＝</a:t>
            </a:r>
            <a:r>
              <a:rPr lang="en-US" altLang="zh-CN" sz="1350">
                <a:solidFill>
                  <a:prstClr val="black"/>
                </a:solidFill>
                <a:latin typeface="Times New Roman" pitchFamily="18" charset="0"/>
                <a:ea typeface="楷体_GB2312" pitchFamily="49" charset="-122"/>
                <a:cs typeface="Times New Roman" pitchFamily="18" charset="0"/>
              </a:rPr>
              <a:t>1</a:t>
            </a:r>
          </a:p>
          <a:p>
            <a:pPr algn="just" defTabSz="685800" fontAlgn="base">
              <a:lnSpc>
                <a:spcPct val="200000"/>
              </a:lnSpc>
              <a:spcBef>
                <a:spcPct val="0"/>
              </a:spcBef>
              <a:spcAft>
                <a:spcPct val="0"/>
              </a:spcAft>
              <a:defRPr/>
            </a:pPr>
            <a:endParaRPr lang="zh-CN" altLang="en-US" sz="1350">
              <a:solidFill>
                <a:prstClr val="black"/>
              </a:solidFill>
              <a:latin typeface="Times New Roman" pitchFamily="18" charset="0"/>
              <a:ea typeface="楷体_GB2312" pitchFamily="49" charset="-122"/>
              <a:cs typeface="Times New Roman" pitchFamily="18" charset="0"/>
            </a:endParaRPr>
          </a:p>
        </p:txBody>
      </p:sp>
      <p:sp>
        <p:nvSpPr>
          <p:cNvPr id="6" name="Rectangle 7"/>
          <p:cNvSpPr>
            <a:spLocks noChangeArrowheads="1"/>
          </p:cNvSpPr>
          <p:nvPr/>
        </p:nvSpPr>
        <p:spPr bwMode="auto">
          <a:xfrm>
            <a:off x="1223963" y="3693319"/>
            <a:ext cx="2645569" cy="1061829"/>
          </a:xfrm>
          <a:prstGeom prst="rect">
            <a:avLst/>
          </a:prstGeom>
          <a:solidFill>
            <a:schemeClr val="accent1">
              <a:lumMod val="40000"/>
              <a:lumOff val="60000"/>
            </a:schemeClr>
          </a:solidFill>
          <a:ln w="9525">
            <a:solidFill>
              <a:schemeClr val="tx1"/>
            </a:solidFill>
            <a:miter lim="800000"/>
            <a:headEnd/>
            <a:tailEnd/>
          </a:ln>
        </p:spPr>
        <p:txBody>
          <a:bodyPr>
            <a:spAutoFit/>
          </a:bodyPr>
          <a:lstStyle/>
          <a:p>
            <a:pPr marL="342900" indent="-342900" defTabSz="685800" fontAlgn="base">
              <a:lnSpc>
                <a:spcPct val="150000"/>
              </a:lnSpc>
              <a:spcBef>
                <a:spcPct val="0"/>
              </a:spcBef>
              <a:spcAft>
                <a:spcPct val="0"/>
              </a:spcAft>
              <a:buFontTx/>
              <a:buAutoNum type="arabicParenBoth"/>
              <a:defRPr/>
            </a:pPr>
            <a:endParaRPr kumimoji="1" lang="en-US" altLang="zh-CN" sz="1050" dirty="0">
              <a:solidFill>
                <a:prstClr val="black"/>
              </a:solidFill>
              <a:latin typeface="Arial Unicode MS" pitchFamily="34" charset="-122"/>
              <a:ea typeface="Arial Unicode MS" pitchFamily="34" charset="-122"/>
              <a:cs typeface="Arial Unicode MS" pitchFamily="34" charset="-122"/>
            </a:endParaRPr>
          </a:p>
          <a:p>
            <a:pPr marL="342900" indent="-342900" defTabSz="685800" fontAlgn="base">
              <a:lnSpc>
                <a:spcPct val="150000"/>
              </a:lnSpc>
              <a:spcBef>
                <a:spcPct val="0"/>
              </a:spcBef>
              <a:spcAft>
                <a:spcPct val="0"/>
              </a:spcAft>
              <a:buFontTx/>
              <a:buAutoNum type="arabicParenBoth"/>
              <a:defRPr/>
            </a:pPr>
            <a:r>
              <a:rPr kumimoji="1" lang="en-US" altLang="zh-CN" sz="1050" dirty="0">
                <a:solidFill>
                  <a:prstClr val="black"/>
                </a:solidFill>
                <a:latin typeface="Times New Roman" pitchFamily="18" charset="0"/>
                <a:ea typeface="Arial Unicode MS" pitchFamily="34" charset="-122"/>
                <a:cs typeface="Times New Roman" pitchFamily="18" charset="0"/>
              </a:rPr>
              <a:t>Odd number errors can be detected</a:t>
            </a:r>
          </a:p>
          <a:p>
            <a:pPr marL="342900" indent="-342900" defTabSz="685800" fontAlgn="base">
              <a:lnSpc>
                <a:spcPct val="150000"/>
              </a:lnSpc>
              <a:spcBef>
                <a:spcPct val="0"/>
              </a:spcBef>
              <a:spcAft>
                <a:spcPct val="0"/>
              </a:spcAft>
              <a:buFontTx/>
              <a:buAutoNum type="arabicParenBoth"/>
              <a:defRPr/>
            </a:pPr>
            <a:r>
              <a:rPr kumimoji="1" lang="en-US" altLang="zh-CN" sz="1050" dirty="0">
                <a:solidFill>
                  <a:prstClr val="black"/>
                </a:solidFill>
                <a:latin typeface="Times New Roman" pitchFamily="18" charset="0"/>
                <a:ea typeface="Arial Unicode MS" pitchFamily="34" charset="-122"/>
                <a:cs typeface="Times New Roman" pitchFamily="18" charset="0"/>
              </a:rPr>
              <a:t>Even number errors can’t be </a:t>
            </a:r>
            <a:r>
              <a:rPr kumimoji="1" lang="en-US" altLang="zh-CN" sz="900" dirty="0">
                <a:solidFill>
                  <a:prstClr val="black"/>
                </a:solidFill>
                <a:latin typeface="Times New Roman" pitchFamily="18" charset="0"/>
                <a:ea typeface="Arial Unicode MS" pitchFamily="34" charset="-122"/>
                <a:cs typeface="Times New Roman" pitchFamily="18" charset="0"/>
              </a:rPr>
              <a:t>detected</a:t>
            </a:r>
            <a:endParaRPr kumimoji="1" lang="en-US" altLang="zh-CN" sz="1050" dirty="0">
              <a:solidFill>
                <a:prstClr val="black"/>
              </a:solidFill>
              <a:latin typeface="Times New Roman" pitchFamily="18" charset="0"/>
              <a:ea typeface="Arial Unicode MS" pitchFamily="34" charset="-122"/>
              <a:cs typeface="Times New Roman" pitchFamily="18" charset="0"/>
            </a:endParaRPr>
          </a:p>
          <a:p>
            <a:pPr marL="342900" indent="-342900" defTabSz="685800" fontAlgn="base">
              <a:lnSpc>
                <a:spcPct val="150000"/>
              </a:lnSpc>
              <a:spcBef>
                <a:spcPct val="0"/>
              </a:spcBef>
              <a:spcAft>
                <a:spcPct val="0"/>
              </a:spcAft>
              <a:buFontTx/>
              <a:buAutoNum type="arabicParenBoth"/>
              <a:defRPr/>
            </a:pPr>
            <a:endParaRPr kumimoji="1" lang="en-US" altLang="zh-CN" sz="1050" dirty="0">
              <a:solidFill>
                <a:prstClr val="black"/>
              </a:solidFill>
              <a:latin typeface="Arial Unicode MS" pitchFamily="34" charset="-122"/>
              <a:ea typeface="Arial Unicode MS" pitchFamily="34" charset="-122"/>
              <a:cs typeface="Arial Unicode MS" pitchFamily="34" charset="-122"/>
            </a:endParaRPr>
          </a:p>
        </p:txBody>
      </p:sp>
      <p:sp>
        <p:nvSpPr>
          <p:cNvPr id="28679" name="Text Box 4"/>
          <p:cNvSpPr txBox="1">
            <a:spLocks noChangeArrowheads="1"/>
          </p:cNvSpPr>
          <p:nvPr/>
        </p:nvSpPr>
        <p:spPr bwMode="auto">
          <a:xfrm>
            <a:off x="4130279" y="1137048"/>
            <a:ext cx="308848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500" b="1">
                <a:solidFill>
                  <a:prstClr val="black"/>
                </a:solidFill>
                <a:latin typeface="Times New Roman" panose="02020603050405020304" pitchFamily="18" charset="0"/>
                <a:ea typeface="Arial Unicode MS" pitchFamily="34" charset="-122"/>
                <a:cs typeface="Times New Roman" panose="02020603050405020304" pitchFamily="18" charset="0"/>
              </a:rPr>
              <a:t>Two Dimension Parity Checks</a:t>
            </a:r>
          </a:p>
        </p:txBody>
      </p:sp>
      <p:pic>
        <p:nvPicPr>
          <p:cNvPr id="286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822" y="3274219"/>
            <a:ext cx="2627709" cy="26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Text Box 4"/>
          <p:cNvSpPr txBox="1">
            <a:spLocks noChangeArrowheads="1"/>
          </p:cNvSpPr>
          <p:nvPr/>
        </p:nvSpPr>
        <p:spPr bwMode="auto">
          <a:xfrm>
            <a:off x="1239442" y="1137048"/>
            <a:ext cx="2306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500" b="1">
                <a:solidFill>
                  <a:prstClr val="black"/>
                </a:solidFill>
                <a:latin typeface="Times New Roman" panose="02020603050405020304" pitchFamily="18" charset="0"/>
                <a:ea typeface="Arial Unicode MS" pitchFamily="34" charset="-122"/>
                <a:cs typeface="Times New Roman" panose="02020603050405020304" pitchFamily="18" charset="0"/>
              </a:rPr>
              <a:t>Simple Parity Check</a:t>
            </a:r>
          </a:p>
        </p:txBody>
      </p:sp>
    </p:spTree>
    <p:extLst>
      <p:ext uri="{BB962C8B-B14F-4D97-AF65-F5344CB8AC3E}">
        <p14:creationId xmlns:p14="http://schemas.microsoft.com/office/powerpoint/2010/main" val="2927326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29698"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573881"/>
            <a:ext cx="6410325"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5888" y="2763441"/>
            <a:ext cx="6410325" cy="196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18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277541" y="357187"/>
            <a:ext cx="199786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2100" b="1" dirty="0">
                <a:solidFill>
                  <a:prstClr val="black"/>
                </a:solidFill>
                <a:latin typeface="Times New Roman" panose="02020603050405020304" pitchFamily="18" charset="0"/>
                <a:ea typeface="Arial Unicode MS" pitchFamily="34" charset="-122"/>
                <a:cs typeface="Times New Roman" panose="02020603050405020304" pitchFamily="18" charset="0"/>
              </a:rPr>
              <a:t>校验和</a:t>
            </a:r>
            <a:endPar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4" name="矩形 3"/>
          <p:cNvSpPr/>
          <p:nvPr/>
        </p:nvSpPr>
        <p:spPr>
          <a:xfrm>
            <a:off x="967123" y="3921918"/>
            <a:ext cx="3294460" cy="1200329"/>
          </a:xfrm>
          <a:prstGeom prst="rect">
            <a:avLst/>
          </a:prstGeom>
          <a:solidFill>
            <a:schemeClr val="tx2">
              <a:lumMod val="40000"/>
              <a:lumOff val="60000"/>
            </a:schemeClr>
          </a:solidFill>
        </p:spPr>
        <p:txBody>
          <a:bodyPr>
            <a:spAutoFit/>
          </a:bodyPr>
          <a:lstStyle/>
          <a:p>
            <a:pPr marL="257175" indent="-257175" defTabSz="685800" fontAlgn="base">
              <a:lnSpc>
                <a:spcPct val="150000"/>
              </a:lnSpc>
              <a:spcBef>
                <a:spcPct val="0"/>
              </a:spcBef>
              <a:spcAft>
                <a:spcPct val="0"/>
              </a:spcAft>
              <a:buFontTx/>
              <a:buAutoNum type="arabicParenBoth"/>
              <a:defRPr/>
            </a:pPr>
            <a:r>
              <a:rPr lang="en-US" altLang="zh-CN" sz="1200" dirty="0">
                <a:solidFill>
                  <a:prstClr val="black"/>
                </a:solidFill>
                <a:latin typeface="Times New Roman" pitchFamily="18" charset="0"/>
                <a:ea typeface="Arial Unicode MS" pitchFamily="34" charset="-122"/>
                <a:cs typeface="Times New Roman" pitchFamily="18" charset="0"/>
              </a:rPr>
              <a:t>The message is divided into 16-bit words</a:t>
            </a:r>
          </a:p>
          <a:p>
            <a:pPr marL="257175" indent="-257175" defTabSz="685800" fontAlgn="base">
              <a:lnSpc>
                <a:spcPct val="150000"/>
              </a:lnSpc>
              <a:spcBef>
                <a:spcPct val="0"/>
              </a:spcBef>
              <a:spcAft>
                <a:spcPct val="0"/>
              </a:spcAft>
              <a:buFontTx/>
              <a:buAutoNum type="arabicParenBoth"/>
              <a:defRPr/>
            </a:pPr>
            <a:r>
              <a:rPr lang="en-US" altLang="zh-CN" sz="1200" dirty="0">
                <a:solidFill>
                  <a:prstClr val="black"/>
                </a:solidFill>
                <a:latin typeface="Times New Roman" pitchFamily="18" charset="0"/>
                <a:ea typeface="Arial Unicode MS" pitchFamily="34" charset="-122"/>
                <a:cs typeface="Times New Roman" pitchFamily="18" charset="0"/>
              </a:rPr>
              <a:t>The value of the checksum word is set to 0</a:t>
            </a:r>
          </a:p>
          <a:p>
            <a:pPr marL="257175" indent="-257175" defTabSz="685800" fontAlgn="base">
              <a:lnSpc>
                <a:spcPct val="150000"/>
              </a:lnSpc>
              <a:spcBef>
                <a:spcPct val="0"/>
              </a:spcBef>
              <a:spcAft>
                <a:spcPct val="0"/>
              </a:spcAft>
              <a:buFontTx/>
              <a:buAutoNum type="arabicParenBoth"/>
              <a:defRPr/>
            </a:pPr>
            <a:r>
              <a:rPr lang="en-US" altLang="zh-CN" sz="1200" dirty="0">
                <a:solidFill>
                  <a:prstClr val="black"/>
                </a:solidFill>
                <a:latin typeface="Times New Roman" pitchFamily="18" charset="0"/>
                <a:ea typeface="宋体" panose="02010600030101010101" pitchFamily="2" charset="-122"/>
                <a:cs typeface="Times New Roman" pitchFamily="18" charset="0"/>
              </a:rPr>
              <a:t>All words including the checksum are added using one’s complement addition</a:t>
            </a:r>
            <a:endParaRPr lang="en-US" altLang="zh-CN" sz="1200" dirty="0">
              <a:solidFill>
                <a:prstClr val="black"/>
              </a:solidFill>
              <a:latin typeface="Times New Roman" pitchFamily="18" charset="0"/>
              <a:ea typeface="Arial Unicode MS" pitchFamily="34" charset="-122"/>
              <a:cs typeface="Times New Roman" pitchFamily="18" charset="0"/>
            </a:endParaRPr>
          </a:p>
        </p:txBody>
      </p:sp>
      <p:sp>
        <p:nvSpPr>
          <p:cNvPr id="5" name="矩形 4"/>
          <p:cNvSpPr/>
          <p:nvPr/>
        </p:nvSpPr>
        <p:spPr>
          <a:xfrm>
            <a:off x="4518423" y="3921919"/>
            <a:ext cx="3239690" cy="1200329"/>
          </a:xfrm>
          <a:prstGeom prst="rect">
            <a:avLst/>
          </a:prstGeom>
          <a:solidFill>
            <a:schemeClr val="tx2">
              <a:lumMod val="40000"/>
              <a:lumOff val="60000"/>
            </a:schemeClr>
          </a:solidFill>
        </p:spPr>
        <p:txBody>
          <a:bodyPr>
            <a:spAutoFit/>
          </a:bodyPr>
          <a:lstStyle/>
          <a:p>
            <a:pPr marL="257175" indent="-257175" defTabSz="685800" fontAlgn="base">
              <a:lnSpc>
                <a:spcPct val="150000"/>
              </a:lnSpc>
              <a:spcBef>
                <a:spcPct val="0"/>
              </a:spcBef>
              <a:spcAft>
                <a:spcPct val="0"/>
              </a:spcAft>
              <a:defRPr/>
            </a:pPr>
            <a:r>
              <a:rPr lang="en-US" altLang="zh-CN" sz="1200" dirty="0">
                <a:solidFill>
                  <a:prstClr val="black"/>
                </a:solidFill>
                <a:latin typeface="Times New Roman" pitchFamily="18" charset="0"/>
                <a:ea typeface="Arial Unicode MS" pitchFamily="34" charset="-122"/>
                <a:cs typeface="Times New Roman" pitchFamily="18" charset="0"/>
              </a:rPr>
              <a:t>(4)  The sum is complemented and becomes the checksum</a:t>
            </a:r>
          </a:p>
          <a:p>
            <a:pPr marL="257175" indent="-257175" defTabSz="685800" fontAlgn="base">
              <a:lnSpc>
                <a:spcPct val="150000"/>
              </a:lnSpc>
              <a:spcBef>
                <a:spcPct val="0"/>
              </a:spcBef>
              <a:spcAft>
                <a:spcPct val="0"/>
              </a:spcAft>
              <a:buFontTx/>
              <a:buAutoNum type="arabicParenBoth" startAt="5"/>
              <a:defRPr/>
            </a:pPr>
            <a:r>
              <a:rPr lang="en-US" altLang="zh-CN" sz="1200" dirty="0">
                <a:solidFill>
                  <a:prstClr val="black"/>
                </a:solidFill>
                <a:latin typeface="Times New Roman" pitchFamily="18" charset="0"/>
                <a:ea typeface="Arial Unicode MS" pitchFamily="34" charset="-122"/>
                <a:cs typeface="Times New Roman" pitchFamily="18" charset="0"/>
              </a:rPr>
              <a:t>The checksum is sent with the data</a:t>
            </a:r>
          </a:p>
          <a:p>
            <a:pPr marL="257175" indent="-257175" defTabSz="685800" fontAlgn="base">
              <a:lnSpc>
                <a:spcPct val="150000"/>
              </a:lnSpc>
              <a:spcBef>
                <a:spcPct val="0"/>
              </a:spcBef>
              <a:spcAft>
                <a:spcPct val="0"/>
              </a:spcAft>
              <a:buFontTx/>
              <a:buAutoNum type="arabicParenBoth" startAt="5"/>
              <a:defRPr/>
            </a:pPr>
            <a:endParaRPr lang="en-US" altLang="zh-CN" sz="1200" dirty="0">
              <a:solidFill>
                <a:prstClr val="black"/>
              </a:solidFill>
              <a:latin typeface="Times New Roman" pitchFamily="18" charset="0"/>
              <a:ea typeface="Arial Unicode MS" pitchFamily="34" charset="-122"/>
              <a:cs typeface="Times New Roman" pitchFamily="18" charset="0"/>
            </a:endParaRPr>
          </a:p>
        </p:txBody>
      </p:sp>
      <p:grpSp>
        <p:nvGrpSpPr>
          <p:cNvPr id="30725" name="组合 1"/>
          <p:cNvGrpSpPr>
            <a:grpSpLocks/>
          </p:cNvGrpSpPr>
          <p:nvPr/>
        </p:nvGrpSpPr>
        <p:grpSpPr bwMode="auto">
          <a:xfrm>
            <a:off x="1613298" y="1006078"/>
            <a:ext cx="5388769" cy="2862263"/>
            <a:chOff x="627063" y="1341438"/>
            <a:chExt cx="7185025" cy="3816350"/>
          </a:xfrm>
        </p:grpSpPr>
        <p:grpSp>
          <p:nvGrpSpPr>
            <p:cNvPr id="30726" name="组合 1"/>
            <p:cNvGrpSpPr>
              <a:grpSpLocks/>
            </p:cNvGrpSpPr>
            <p:nvPr/>
          </p:nvGrpSpPr>
          <p:grpSpPr bwMode="auto">
            <a:xfrm>
              <a:off x="627063" y="1341438"/>
              <a:ext cx="7185025" cy="3816350"/>
              <a:chOff x="627063" y="1341438"/>
              <a:chExt cx="7185025" cy="3816350"/>
            </a:xfrm>
          </p:grpSpPr>
          <p:pic>
            <p:nvPicPr>
              <p:cNvPr id="307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3" y="1341438"/>
                <a:ext cx="71850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221088"/>
                <a:ext cx="1714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6814" y="4221088"/>
                <a:ext cx="1714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8" y="4437112"/>
                <a:ext cx="171450" cy="22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0727"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1803" y="4437112"/>
              <a:ext cx="1619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11822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(Cyclic Redundancy Check) </a:t>
            </a:r>
            <a:r>
              <a:rPr lang="zh-CN" altLang="en-US" sz="2000" b="1" dirty="0">
                <a:latin typeface="微软雅黑" pitchFamily="34" charset="-122"/>
                <a:ea typeface="微软雅黑" pitchFamily="34" charset="-122"/>
              </a:rPr>
              <a:t>原理</a:t>
            </a:r>
          </a:p>
        </p:txBody>
      </p:sp>
      <p:sp>
        <p:nvSpPr>
          <p:cNvPr id="6" name="矩形 5"/>
          <p:cNvSpPr/>
          <p:nvPr/>
        </p:nvSpPr>
        <p:spPr>
          <a:xfrm>
            <a:off x="874132" y="1298782"/>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7" name="矩形 6"/>
          <p:cNvSpPr/>
          <p:nvPr/>
        </p:nvSpPr>
        <p:spPr>
          <a:xfrm>
            <a:off x="3207021" y="1298782"/>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 </a:t>
            </a:r>
            <a:r>
              <a:rPr lang="zh-CN" altLang="en-US" sz="1400" b="1" dirty="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74132" y="2224906"/>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发送数据</a:t>
            </a:r>
          </a:p>
        </p:txBody>
      </p:sp>
      <p:sp>
        <p:nvSpPr>
          <p:cNvPr id="11" name="矩形 10"/>
          <p:cNvSpPr/>
          <p:nvPr/>
        </p:nvSpPr>
        <p:spPr>
          <a:xfrm>
            <a:off x="1878321" y="1024071"/>
            <a:ext cx="524503" cy="307777"/>
          </a:xfrm>
          <a:prstGeom prst="rect">
            <a:avLst/>
          </a:prstGeom>
        </p:spPr>
        <p:txBody>
          <a:bodyPr wrap="none">
            <a:spAutoFit/>
          </a:bodyPr>
          <a:lstStyle/>
          <a:p>
            <a:pPr algn="ctr"/>
            <a:r>
              <a:rPr lang="en-US" altLang="zh-CN" sz="1400" b="1" i="1" dirty="0">
                <a:latin typeface="微软雅黑" pitchFamily="34" charset="-122"/>
                <a:ea typeface="微软雅黑" pitchFamily="34" charset="-122"/>
              </a:rPr>
              <a:t>k</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位</a:t>
            </a:r>
          </a:p>
        </p:txBody>
      </p:sp>
      <p:sp>
        <p:nvSpPr>
          <p:cNvPr id="12" name="矩形 11"/>
          <p:cNvSpPr/>
          <p:nvPr/>
        </p:nvSpPr>
        <p:spPr>
          <a:xfrm>
            <a:off x="3490946" y="1024071"/>
            <a:ext cx="534121" cy="307777"/>
          </a:xfrm>
          <a:prstGeom prst="rect">
            <a:avLst/>
          </a:prstGeom>
        </p:spPr>
        <p:txBody>
          <a:bodyPr wrap="none">
            <a:spAutoFit/>
          </a:bodyPr>
          <a:lstStyle/>
          <a:p>
            <a:pPr algn="ctr"/>
            <a:r>
              <a:rPr lang="en-US" altLang="zh-CN" sz="1400" b="1" i="1" dirty="0">
                <a:latin typeface="微软雅黑" pitchFamily="34" charset="-122"/>
                <a:ea typeface="微软雅黑" pitchFamily="34" charset="-122"/>
              </a:rPr>
              <a:t>n</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位</a:t>
            </a:r>
          </a:p>
        </p:txBody>
      </p:sp>
      <p:sp>
        <p:nvSpPr>
          <p:cNvPr id="14" name="下箭头 13"/>
          <p:cNvSpPr/>
          <p:nvPr/>
        </p:nvSpPr>
        <p:spPr>
          <a:xfrm>
            <a:off x="2456746" y="170399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11432" y="2523791"/>
            <a:ext cx="970437" cy="307777"/>
          </a:xfrm>
          <a:prstGeom prst="rect">
            <a:avLst/>
          </a:prstGeom>
        </p:spPr>
        <p:txBody>
          <a:bodyPr wrap="square">
            <a:spAutoFit/>
          </a:bodyPr>
          <a:lstStyle/>
          <a:p>
            <a:pPr algn="ctr"/>
            <a:r>
              <a:rPr lang="en-US" altLang="zh-CN" sz="1400" b="1" i="1" dirty="0">
                <a:latin typeface="微软雅黑" pitchFamily="34" charset="-122"/>
                <a:ea typeface="微软雅黑" pitchFamily="34" charset="-122"/>
              </a:rPr>
              <a:t>k</a:t>
            </a:r>
            <a:r>
              <a:rPr lang="en-US" altLang="zh-CN" sz="1400" b="1" dirty="0">
                <a:latin typeface="微软雅黑" pitchFamily="34" charset="-122"/>
                <a:ea typeface="微软雅黑" pitchFamily="34" charset="-122"/>
              </a:rPr>
              <a:t> + </a:t>
            </a:r>
            <a:r>
              <a:rPr lang="en-US" altLang="zh-CN" sz="1400" b="1" i="1" dirty="0">
                <a:latin typeface="微软雅黑" pitchFamily="34" charset="-122"/>
                <a:ea typeface="微软雅黑" pitchFamily="34" charset="-122"/>
              </a:rPr>
              <a:t>n</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位</a:t>
            </a:r>
          </a:p>
        </p:txBody>
      </p:sp>
      <p:cxnSp>
        <p:nvCxnSpPr>
          <p:cNvPr id="17" name="直接连接符 16"/>
          <p:cNvCxnSpPr/>
          <p:nvPr/>
        </p:nvCxnSpPr>
        <p:spPr>
          <a:xfrm>
            <a:off x="3207024" y="2224906"/>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56746" y="2847682"/>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20916" y="3374399"/>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组帧发送</a:t>
            </a: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a:t>
            </a:r>
            <a:r>
              <a:rPr lang="zh-CN" altLang="en-US" sz="2000" b="1" dirty="0">
                <a:solidFill>
                  <a:srgbClr val="C00000"/>
                </a:solidFill>
                <a:latin typeface="微软雅黑" pitchFamily="34" charset="-122"/>
                <a:ea typeface="微软雅黑" pitchFamily="34" charset="-122"/>
              </a:rPr>
              <a:t>数据划分为组。</a:t>
            </a:r>
            <a:r>
              <a:rPr lang="zh-CN" altLang="en-US" sz="2000" b="1" dirty="0">
                <a:solidFill>
                  <a:prstClr val="black"/>
                </a:solidFill>
                <a:latin typeface="微软雅黑" pitchFamily="34" charset="-122"/>
                <a:ea typeface="微软雅黑" pitchFamily="34" charset="-122"/>
              </a:rPr>
              <a:t>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en-US" altLang="zh-CN" sz="2000" b="1" dirty="0">
                <a:solidFill>
                  <a:srgbClr val="C00000"/>
                </a:solidFill>
                <a:latin typeface="微软雅黑" pitchFamily="34" charset="-122"/>
                <a:ea typeface="微软雅黑" pitchFamily="34" charset="-122"/>
              </a:rPr>
              <a:t>CRC </a:t>
            </a:r>
            <a:r>
              <a:rPr lang="zh-CN" altLang="en-US" sz="2000" b="1" dirty="0">
                <a:solidFill>
                  <a:srgbClr val="C00000"/>
                </a:solidFill>
                <a:latin typeface="微软雅黑" pitchFamily="34" charset="-122"/>
                <a:ea typeface="微软雅黑" pitchFamily="34" charset="-122"/>
              </a:rPr>
              <a:t>运算</a:t>
            </a:r>
            <a:r>
              <a:rPr lang="zh-CN" altLang="en-US" sz="2000" b="1" dirty="0">
                <a:solidFill>
                  <a:prstClr val="black"/>
                </a:solidFill>
                <a:latin typeface="微软雅黑" pitchFamily="34" charset="-122"/>
                <a:ea typeface="微软雅黑" pitchFamily="34" charset="-122"/>
              </a:rPr>
              <a:t>在每组 </a:t>
            </a:r>
            <a:r>
              <a:rPr lang="en-US" altLang="zh-CN" sz="2000" b="1" i="1" dirty="0">
                <a:solidFill>
                  <a:prstClr val="black"/>
                </a:solidFill>
                <a:latin typeface="微软雅黑" pitchFamily="34" charset="-122"/>
                <a:ea typeface="微软雅黑" pitchFamily="34" charset="-122"/>
              </a:rPr>
              <a:t>M</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后面再添加供差错检测用的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然后构成一个帧发送出去。一共发送 </a:t>
            </a:r>
            <a:r>
              <a:rPr lang="en-US" altLang="zh-CN" sz="2000" b="1" i="1" dirty="0">
                <a:solidFill>
                  <a:srgbClr val="C00000"/>
                </a:solidFill>
                <a:latin typeface="微软雅黑" pitchFamily="34" charset="-122"/>
                <a:ea typeface="微软雅黑" pitchFamily="34" charset="-122"/>
              </a:rPr>
              <a:t>(k + n) </a:t>
            </a:r>
            <a:r>
              <a:rPr lang="zh-CN" altLang="en-US" sz="2000" b="1" dirty="0">
                <a:latin typeface="微软雅黑" pitchFamily="34" charset="-122"/>
                <a:ea typeface="微软雅黑" pitchFamily="34" charset="-122"/>
              </a:rPr>
              <a:t>位。</a:t>
            </a:r>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冗余码的计算</a:t>
            </a: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除数 </a:t>
              </a:r>
              <a:r>
                <a:rPr lang="en-US" altLang="zh-CN" sz="1200" b="1" i="1" dirty="0">
                  <a:solidFill>
                    <a:schemeClr val="tx1"/>
                  </a:solidFill>
                  <a:latin typeface="微软雅黑" pitchFamily="34" charset="-122"/>
                  <a:ea typeface="微软雅黑" pitchFamily="34" charset="-122"/>
                </a:rPr>
                <a:t>P</a:t>
              </a: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+ 1 </a:t>
              </a:r>
              <a:r>
                <a:rPr lang="zh-CN" altLang="en-US" sz="1200" b="1" dirty="0">
                  <a:latin typeface="微软雅黑" pitchFamily="34" charset="-122"/>
                  <a:ea typeface="微软雅黑" pitchFamily="34" charset="-122"/>
                </a:rPr>
                <a:t>位</a:t>
              </a: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CRC</a:t>
              </a: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a:solidFill>
                    <a:srgbClr val="000066"/>
                  </a:solidFill>
                  <a:latin typeface="微软雅黑" pitchFamily="34" charset="-122"/>
                  <a:ea typeface="微软雅黑" pitchFamily="34" charset="-122"/>
                </a:rPr>
                <a:t>余数 </a:t>
              </a:r>
              <a:r>
                <a:rPr lang="en-US" altLang="zh-CN" sz="1200" b="1" i="1" dirty="0">
                  <a:solidFill>
                    <a:srgbClr val="000066"/>
                  </a:solidFill>
                  <a:latin typeface="微软雅黑" pitchFamily="34" charset="-122"/>
                  <a:ea typeface="微软雅黑" pitchFamily="34" charset="-122"/>
                </a:rPr>
                <a:t>R</a:t>
              </a:r>
              <a:endParaRPr lang="zh-CN" altLang="en-US" sz="1200" b="1" i="1" dirty="0">
                <a:solidFill>
                  <a:srgbClr val="000066"/>
                </a:solidFill>
                <a:latin typeface="微软雅黑" pitchFamily="34" charset="-122"/>
                <a:ea typeface="微软雅黑"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发送方</a:t>
              </a: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除数 </a:t>
              </a:r>
              <a:r>
                <a:rPr lang="en-US" altLang="zh-CN" sz="1200" b="1" i="1" dirty="0">
                  <a:solidFill>
                    <a:schemeClr val="tx1"/>
                  </a:solidFill>
                  <a:latin typeface="微软雅黑" pitchFamily="34" charset="-122"/>
                  <a:ea typeface="微软雅黑" pitchFamily="34" charset="-122"/>
                </a:rPr>
                <a:t>P</a:t>
              </a: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+ 1 </a:t>
              </a:r>
              <a:r>
                <a:rPr lang="zh-CN" altLang="en-US" sz="1200" b="1" dirty="0">
                  <a:latin typeface="微软雅黑" pitchFamily="34" charset="-122"/>
                  <a:ea typeface="微软雅黑" pitchFamily="34" charset="-122"/>
                </a:rPr>
                <a:t>位</a:t>
              </a: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a:solidFill>
                    <a:srgbClr val="000099"/>
                  </a:solidFill>
                  <a:latin typeface="微软雅黑" pitchFamily="34" charset="-122"/>
                  <a:ea typeface="微软雅黑" pitchFamily="34" charset="-122"/>
                </a:rPr>
                <a:t>若余数</a:t>
              </a:r>
              <a:r>
                <a:rPr lang="en-US" altLang="zh-CN" sz="1200" b="1" dirty="0">
                  <a:solidFill>
                    <a:srgbClr val="000099"/>
                  </a:solidFill>
                  <a:latin typeface="微软雅黑" pitchFamily="34" charset="-122"/>
                  <a:ea typeface="微软雅黑" pitchFamily="34" charset="-122"/>
                </a:rPr>
                <a:t>=0</a:t>
              </a:r>
              <a:r>
                <a:rPr lang="zh-CN" altLang="en-US" sz="1200" b="1" dirty="0">
                  <a:solidFill>
                    <a:srgbClr val="000099"/>
                  </a:solidFill>
                  <a:latin typeface="微软雅黑" pitchFamily="34" charset="-122"/>
                  <a:ea typeface="微软雅黑" pitchFamily="34" charset="-122"/>
                </a:rPr>
                <a:t>，接受</a:t>
              </a:r>
              <a:endParaRPr lang="en-US" altLang="zh-CN" sz="1200" b="1" dirty="0">
                <a:solidFill>
                  <a:srgbClr val="000099"/>
                </a:solidFill>
                <a:latin typeface="微软雅黑" pitchFamily="34" charset="-122"/>
                <a:ea typeface="微软雅黑" pitchFamily="34" charset="-122"/>
              </a:endParaRPr>
            </a:p>
            <a:p>
              <a:pPr algn="ctr">
                <a:lnSpc>
                  <a:spcPts val="1800"/>
                </a:lnSpc>
              </a:pPr>
              <a:r>
                <a:rPr lang="zh-CN" altLang="en-US" sz="1200" b="1" dirty="0">
                  <a:solidFill>
                    <a:srgbClr val="000099"/>
                  </a:solidFill>
                  <a:latin typeface="微软雅黑" pitchFamily="34" charset="-122"/>
                  <a:ea typeface="微软雅黑" pitchFamily="34" charset="-122"/>
                </a:rPr>
                <a:t>若余数≠</a:t>
              </a:r>
              <a:r>
                <a:rPr lang="en-US" altLang="zh-CN" sz="1200" b="1" dirty="0">
                  <a:solidFill>
                    <a:srgbClr val="000099"/>
                  </a:solidFill>
                  <a:latin typeface="微软雅黑" pitchFamily="34" charset="-122"/>
                  <a:ea typeface="微软雅黑" pitchFamily="34" charset="-122"/>
                </a:rPr>
                <a:t>0</a:t>
              </a:r>
              <a:r>
                <a:rPr lang="zh-CN" altLang="en-US" sz="1200" b="1" dirty="0">
                  <a:solidFill>
                    <a:srgbClr val="000099"/>
                  </a:solidFill>
                  <a:latin typeface="微软雅黑" pitchFamily="34" charset="-122"/>
                  <a:ea typeface="微软雅黑" pitchFamily="34" charset="-122"/>
                </a:rPr>
                <a:t>，丢弃</a:t>
              </a: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接收方</a:t>
              </a:r>
            </a:p>
          </p:txBody>
        </p:sp>
      </p:grpSp>
      <p:sp>
        <p:nvSpPr>
          <p:cNvPr id="38" name="Text Box 45"/>
          <p:cNvSpPr txBox="1">
            <a:spLocks noChangeArrowheads="1"/>
          </p:cNvSpPr>
          <p:nvPr/>
        </p:nvSpPr>
        <p:spPr bwMode="auto">
          <a:xfrm>
            <a:off x="3982373" y="1914086"/>
            <a:ext cx="1082349" cy="307777"/>
          </a:xfrm>
          <a:prstGeom prst="rect">
            <a:avLst/>
          </a:prstGeom>
          <a:noFill/>
          <a:ln>
            <a:noFill/>
          </a:ln>
          <a:effectLst/>
        </p:spPr>
        <p:txBody>
          <a:bodyPr wrap="none">
            <a:spAutoFit/>
          </a:bodyPr>
          <a:lstStyle/>
          <a:p>
            <a:pPr algn="r"/>
            <a:r>
              <a:rPr kumimoji="1" lang="zh-CN" altLang="en-US" sz="1400" b="1" dirty="0">
                <a:latin typeface="微软雅黑" pitchFamily="34" charset="-122"/>
                <a:ea typeface="微软雅黑" pitchFamily="34" charset="-122"/>
              </a:rPr>
              <a:t>发送的数据</a:t>
            </a:r>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zh-CN" altLang="en-US" sz="2000" b="1" dirty="0">
                <a:solidFill>
                  <a:schemeClr val="bg1"/>
                </a:solidFill>
                <a:latin typeface="微软雅黑" pitchFamily="34" charset="-122"/>
                <a:ea typeface="微软雅黑" pitchFamily="34" charset="-122"/>
              </a:rPr>
              <a:t>使用点对点信道的数据链路层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zh-CN" altLang="en-US" sz="2000" b="1" dirty="0">
                <a:solidFill>
                  <a:schemeClr val="bg1"/>
                </a:solidFill>
                <a:latin typeface="微软雅黑" pitchFamily="34" charset="-122"/>
                <a:ea typeface="微软雅黑" pitchFamily="34" charset="-122"/>
              </a:rPr>
              <a:t>使用广播信道的数据链路层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zh-CN" altLang="en-US" sz="2000" b="1" dirty="0">
                <a:solidFill>
                  <a:schemeClr val="bg1"/>
                </a:solidFill>
                <a:latin typeface="微软雅黑" pitchFamily="34" charset="-122"/>
                <a:ea typeface="微软雅黑" pitchFamily="34" charset="-122"/>
              </a:rPr>
              <a:t>扩展的以太网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zh-CN" altLang="en-US" sz="2000" b="1" dirty="0">
                <a:solidFill>
                  <a:schemeClr val="bg1"/>
                </a:solidFill>
                <a:latin typeface="微软雅黑" pitchFamily="34" charset="-122"/>
                <a:ea typeface="微软雅黑" pitchFamily="34" charset="-122"/>
              </a:rPr>
              <a:t>高速以太网</a:t>
            </a:r>
          </a:p>
        </p:txBody>
      </p:sp>
    </p:spTree>
    <p:extLst>
      <p:ext uri="{BB962C8B-B14F-4D97-AF65-F5344CB8AC3E}">
        <p14:creationId xmlns:p14="http://schemas.microsoft.com/office/powerpoint/2010/main" val="26917767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冗余码的计算</a:t>
            </a: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，用二进制的模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，得到的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r>
              <a:rPr lang="zh-CN" altLang="en-US" sz="2000" b="1" dirty="0">
                <a:solidFill>
                  <a:srgbClr val="C00000"/>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R</a:t>
            </a:r>
            <a:r>
              <a:rPr lang="zh-CN" altLang="en-US" sz="2000" b="1" dirty="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，将</a:t>
            </a:r>
            <a:r>
              <a:rPr lang="zh-CN" altLang="en-US" sz="2000" b="1" dirty="0">
                <a:solidFill>
                  <a:srgbClr val="C00000"/>
                </a:solidFill>
                <a:latin typeface="微软雅黑" pitchFamily="34" charset="-122"/>
                <a:ea typeface="微软雅黑" pitchFamily="34" charset="-122"/>
              </a:rPr>
              <a:t>余数 </a:t>
            </a:r>
            <a:r>
              <a:rPr lang="en-US" altLang="zh-CN" sz="2000" b="1" i="1" dirty="0">
                <a:solidFill>
                  <a:srgbClr val="C00000"/>
                </a:solidFill>
                <a:latin typeface="微软雅黑" pitchFamily="34" charset="-122"/>
                <a:ea typeface="微软雅黑" pitchFamily="34" charset="-122"/>
              </a:rPr>
              <a:t>R</a:t>
            </a:r>
            <a:r>
              <a:rPr lang="en-US" altLang="zh-CN" sz="2000" b="1" dirty="0">
                <a:solidFill>
                  <a:srgbClr val="CC00CC"/>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00000"/>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后面，一起发送出去。</a:t>
            </a: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a:solidFill>
                  <a:srgbClr val="0000FF"/>
                </a:solidFill>
                <a:latin typeface="微软雅黑" panose="020B0503020204020204" pitchFamily="34" charset="-122"/>
                <a:ea typeface="微软雅黑" panose="020B0503020204020204" pitchFamily="34" charset="-122"/>
              </a:rPr>
              <a:t>帧检验序列 </a:t>
            </a:r>
            <a:r>
              <a:rPr lang="en-US" altLang="zh-CN" sz="2000" b="1" dirty="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890600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冗余码的计算举例</a:t>
            </a: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itchFamily="34" charset="-122"/>
                  <a:ea typeface="微软雅黑" pitchFamily="34" charset="-122"/>
                </a:rPr>
                <a:t>P</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除数</a:t>
              </a:r>
              <a:r>
                <a:rPr lang="en-US" altLang="zh-CN" sz="1500" b="1" dirty="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latin typeface="微软雅黑" pitchFamily="34" charset="-122"/>
                  <a:ea typeface="微软雅黑" pitchFamily="34" charset="-122"/>
                </a:rPr>
                <a:t>110100</a:t>
              </a: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a:latin typeface="微软雅黑" pitchFamily="34" charset="-122"/>
                  <a:ea typeface="微软雅黑" pitchFamily="34" charset="-122"/>
                </a:rPr>
                <a:t>101001</a:t>
              </a:r>
              <a:r>
                <a:rPr lang="en-US" altLang="zh-CN" sz="1500" b="1" dirty="0">
                  <a:solidFill>
                    <a:srgbClr val="CC00CC"/>
                  </a:solidFill>
                  <a:latin typeface="微软雅黑" pitchFamily="34" charset="-122"/>
                  <a:ea typeface="微软雅黑" pitchFamily="34" charset="-122"/>
                </a:rPr>
                <a:t>000</a:t>
              </a: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solidFill>
                    <a:srgbClr val="CC00CC"/>
                  </a:solidFill>
                  <a:latin typeface="微软雅黑" pitchFamily="34" charset="-122"/>
                  <a:ea typeface="微软雅黑" pitchFamily="34" charset="-122"/>
                </a:rPr>
                <a:t>2</a:t>
              </a:r>
              <a:r>
                <a:rPr lang="en-US" altLang="zh-CN" sz="1500" b="1" i="1" baseline="30000" dirty="0">
                  <a:solidFill>
                    <a:srgbClr val="CC00CC"/>
                  </a:solidFill>
                  <a:latin typeface="微软雅黑" pitchFamily="34" charset="-122"/>
                  <a:ea typeface="微软雅黑" pitchFamily="34" charset="-122"/>
                </a:rPr>
                <a:t>n</a:t>
              </a:r>
              <a:r>
                <a:rPr lang="en-US" altLang="zh-CN" sz="1500" b="1" i="1" dirty="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a:solidFill>
                    <a:srgbClr val="CC00CC"/>
                  </a:solidFill>
                  <a:latin typeface="微软雅黑" pitchFamily="34" charset="-122"/>
                  <a:ea typeface="微软雅黑" pitchFamily="34" charset="-122"/>
                </a:rPr>
                <a:t>)</a:t>
              </a: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1110</a:t>
              </a: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0111</a:t>
              </a: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0000</a:t>
              </a: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1110</a:t>
              </a: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0110</a:t>
              </a: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0000</a:t>
              </a: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1100</a:t>
              </a: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solidFill>
                    <a:srgbClr val="C00000"/>
                  </a:solidFill>
                  <a:latin typeface="微软雅黑" pitchFamily="34" charset="-122"/>
                  <a:ea typeface="微软雅黑" pitchFamily="34" charset="-122"/>
                </a:rPr>
                <a:t>001</a:t>
              </a: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a:solidFill>
                    <a:srgbClr val="CC00CC"/>
                  </a:solidFill>
                  <a:latin typeface="微软雅黑" pitchFamily="34" charset="-122"/>
                  <a:ea typeface="微软雅黑" pitchFamily="34" charset="-122"/>
                </a:rPr>
                <a:t>R</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itchFamily="34" charset="-122"/>
                  <a:ea typeface="微软雅黑" pitchFamily="34" charset="-122"/>
                </a:rPr>
                <a:t>Q</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商</a:t>
              </a:r>
              <a:r>
                <a:rPr lang="en-US" altLang="zh-CN" sz="1500" b="1" dirty="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itchFamily="34" charset="-122"/>
                <a:ea typeface="微软雅黑" pitchFamily="34" charset="-122"/>
              </a:rPr>
              <a:t>原始数据 </a:t>
            </a:r>
            <a:r>
              <a:rPr lang="en-US" altLang="zh-CN" b="1" i="1" dirty="0">
                <a:solidFill>
                  <a:schemeClr val="tx1"/>
                </a:solidFill>
                <a:latin typeface="微软雅黑" pitchFamily="34" charset="-122"/>
                <a:ea typeface="微软雅黑" pitchFamily="34" charset="-122"/>
              </a:rPr>
              <a:t>M</a:t>
            </a:r>
            <a:r>
              <a:rPr lang="en-US" altLang="zh-CN" b="1" dirty="0">
                <a:solidFill>
                  <a:schemeClr val="tx1"/>
                </a:solidFill>
                <a:latin typeface="微软雅黑" pitchFamily="34" charset="-122"/>
                <a:ea typeface="微软雅黑" pitchFamily="34" charset="-122"/>
              </a:rPr>
              <a:t> = 101001</a:t>
            </a:r>
          </a:p>
          <a:p>
            <a:pPr>
              <a:lnSpc>
                <a:spcPct val="120000"/>
              </a:lnSpc>
            </a:pPr>
            <a:r>
              <a:rPr lang="zh-CN" altLang="en-US" b="1" dirty="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1101</a:t>
            </a:r>
          </a:p>
          <a:p>
            <a:pPr>
              <a:lnSpc>
                <a:spcPct val="120000"/>
              </a:lnSpc>
            </a:pP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得到：</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发送数据 </a:t>
            </a:r>
            <a:r>
              <a:rPr lang="en-US" altLang="zh-CN" b="1" dirty="0">
                <a:solidFill>
                  <a:schemeClr val="tx1"/>
                </a:solidFill>
                <a:latin typeface="微软雅黑" pitchFamily="34" charset="-122"/>
                <a:ea typeface="微软雅黑" pitchFamily="34" charset="-122"/>
              </a:rPr>
              <a:t>= 101001</a:t>
            </a:r>
            <a:r>
              <a:rPr lang="en-US" altLang="zh-CN" b="1" dirty="0">
                <a:solidFill>
                  <a:srgbClr val="FF0000"/>
                </a:solidFill>
                <a:latin typeface="微软雅黑" pitchFamily="34" charset="-122"/>
                <a:ea typeface="微软雅黑" pitchFamily="34" charset="-122"/>
              </a:rPr>
              <a:t>001</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a:solidFill>
                  <a:srgbClr val="C00000"/>
                </a:solidFill>
                <a:latin typeface="微软雅黑" pitchFamily="34" charset="-122"/>
                <a:ea typeface="微软雅黑" pitchFamily="34" charset="-122"/>
              </a:rPr>
              <a:t>帧检验序列 </a:t>
            </a:r>
            <a:r>
              <a:rPr lang="en-US" altLang="zh-CN" sz="2000" b="1" dirty="0">
                <a:solidFill>
                  <a:srgbClr val="C00000"/>
                </a:solidFill>
                <a:latin typeface="微软雅黑" pitchFamily="34" charset="-122"/>
                <a:ea typeface="微软雅黑" pitchFamily="34" charset="-122"/>
              </a:rPr>
              <a:t>FCS </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00000"/>
                </a:solidFill>
                <a:latin typeface="微软雅黑" pitchFamily="34" charset="-122"/>
                <a:ea typeface="微软雅黑" pitchFamily="34" charset="-122"/>
              </a:rPr>
              <a:t>并不等同。</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val="36097680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a:latin typeface="微软雅黑" pitchFamily="34" charset="-122"/>
                <a:ea typeface="微软雅黑" pitchFamily="34" charset="-122"/>
              </a:rPr>
              <a:t>广泛使用的生成多项式</a:t>
            </a:r>
            <a:r>
              <a:rPr lang="en-US" altLang="zh-CN" sz="2000" b="1" dirty="0">
                <a:latin typeface="微软雅黑" pitchFamily="34" charset="-122"/>
                <a:ea typeface="微软雅黑" pitchFamily="34" charset="-122"/>
              </a:rPr>
              <a:t>P(X)</a:t>
            </a:r>
            <a:endParaRPr lang="zh-CN" altLang="en-US" sz="2000" b="1" dirty="0">
              <a:latin typeface="微软雅黑" pitchFamily="34" charset="-122"/>
              <a:ea typeface="微软雅黑"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
        <p:nvSpPr>
          <p:cNvPr id="5" name="矩形 4"/>
          <p:cNvSpPr/>
          <p:nvPr/>
        </p:nvSpPr>
        <p:spPr>
          <a:xfrm>
            <a:off x="642065" y="2903443"/>
            <a:ext cx="4680520" cy="11546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solidFill>
              <a:schemeClr val="tx1"/>
            </a:solidFill>
          </a:ln>
        </p:spPr>
        <p:txBody>
          <a:bodyPr>
            <a:spAutoFit/>
          </a:bodyPr>
          <a:lstStyle/>
          <a:p>
            <a:pPr eaLnBrk="1" hangingPunct="1">
              <a:lnSpc>
                <a:spcPct val="150000"/>
              </a:lnSpc>
              <a:defRPr/>
            </a:pPr>
            <a:r>
              <a:rPr lang="en-US" altLang="zh-CN" sz="1600" dirty="0">
                <a:latin typeface="Arial Unicode MS" pitchFamily="34" charset="-122"/>
                <a:ea typeface="Arial Unicode MS" pitchFamily="34" charset="-122"/>
                <a:cs typeface="Arial Unicode MS" pitchFamily="34" charset="-122"/>
              </a:rPr>
              <a:t>errors detection ability - CRC16</a:t>
            </a:r>
          </a:p>
          <a:p>
            <a:pPr eaLnBrk="1" hangingPunct="1">
              <a:lnSpc>
                <a:spcPct val="150000"/>
              </a:lnSpc>
              <a:defRPr/>
            </a:pPr>
            <a:r>
              <a:rPr lang="en-US" altLang="zh-CN" sz="1600" dirty="0">
                <a:latin typeface="Arial Unicode MS" pitchFamily="34" charset="-122"/>
                <a:ea typeface="Arial Unicode MS" pitchFamily="34" charset="-122"/>
                <a:cs typeface="Arial Unicode MS" pitchFamily="34" charset="-122"/>
              </a:rPr>
              <a:t>     =17   burst  errors : 99.9969%</a:t>
            </a:r>
          </a:p>
          <a:p>
            <a:pPr eaLnBrk="1" hangingPunct="1">
              <a:lnSpc>
                <a:spcPct val="150000"/>
              </a:lnSpc>
              <a:defRPr/>
            </a:pPr>
            <a:r>
              <a:rPr lang="en-US" altLang="zh-CN" sz="1600" dirty="0">
                <a:latin typeface="Arial Unicode MS" pitchFamily="34" charset="-122"/>
                <a:ea typeface="Arial Unicode MS" pitchFamily="34" charset="-122"/>
                <a:cs typeface="Arial Unicode MS" pitchFamily="34" charset="-122"/>
              </a:rPr>
              <a:t>     ≤ 16  burst  errors : 100%</a:t>
            </a:r>
            <a:endParaRPr lang="zh-CN" altLang="en-US" sz="1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2135202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759703" y="1253078"/>
            <a:ext cx="5941751" cy="1797928"/>
          </a:xfrm>
          <a:prstGeom prst="rect">
            <a:avLst/>
          </a:prstGeom>
        </p:spPr>
        <p:txBody>
          <a:bodyPr wrap="square">
            <a:spAutoFit/>
          </a:bodyPr>
          <a:lstStyle/>
          <a:p>
            <a:pPr>
              <a:spcBef>
                <a:spcPts val="450"/>
              </a:spcBef>
              <a:spcAft>
                <a:spcPts val="450"/>
              </a:spcAft>
              <a:defRPr/>
            </a:pPr>
            <a:r>
              <a:rPr lang="zh-CN" altLang="en-US" sz="2400" kern="100" dirty="0">
                <a:latin typeface="Times New Roman" panose="02020603050405020304" pitchFamily="18" charset="0"/>
              </a:rPr>
              <a:t>原始数据：</a:t>
            </a:r>
            <a:r>
              <a:rPr lang="en-US" altLang="zh-CN" sz="2400" dirty="0"/>
              <a:t>1010101</a:t>
            </a:r>
          </a:p>
          <a:p>
            <a:pPr>
              <a:spcBef>
                <a:spcPts val="450"/>
              </a:spcBef>
              <a:spcAft>
                <a:spcPts val="450"/>
              </a:spcAft>
              <a:defRPr/>
            </a:pPr>
            <a:r>
              <a:rPr lang="zh-CN" altLang="en-US" sz="2400" kern="100" dirty="0">
                <a:latin typeface="Times New Roman" panose="02020603050405020304" pitchFamily="18" charset="0"/>
              </a:rPr>
              <a:t>生成多项式：</a:t>
            </a:r>
            <a:r>
              <a:rPr lang="en-US" altLang="zh-CN" sz="2400" kern="100" dirty="0">
                <a:latin typeface="Times New Roman" panose="02020603050405020304" pitchFamily="18" charset="0"/>
              </a:rPr>
              <a:t> P(X)=X</a:t>
            </a:r>
            <a:r>
              <a:rPr lang="en-US" altLang="zh-CN" sz="2400" kern="100" baseline="30000" dirty="0">
                <a:latin typeface="Times New Roman" panose="02020603050405020304" pitchFamily="18" charset="0"/>
              </a:rPr>
              <a:t>4</a:t>
            </a:r>
            <a:r>
              <a:rPr lang="en-US" altLang="zh-CN" sz="2400" kern="100" dirty="0">
                <a:latin typeface="Times New Roman" panose="02020603050405020304" pitchFamily="18" charset="0"/>
              </a:rPr>
              <a:t>+X</a:t>
            </a:r>
            <a:r>
              <a:rPr lang="en-US" altLang="zh-CN" sz="2400" kern="100" baseline="30000" dirty="0">
                <a:latin typeface="Times New Roman" panose="02020603050405020304" pitchFamily="18" charset="0"/>
              </a:rPr>
              <a:t>3</a:t>
            </a:r>
            <a:r>
              <a:rPr lang="en-US" altLang="zh-CN" sz="2400" kern="100" dirty="0">
                <a:latin typeface="Times New Roman" panose="02020603050405020304" pitchFamily="18" charset="0"/>
              </a:rPr>
              <a:t>+X</a:t>
            </a:r>
            <a:r>
              <a:rPr lang="en-US" altLang="zh-CN" sz="2400" kern="100" baseline="30000" dirty="0">
                <a:latin typeface="Times New Roman" panose="02020603050405020304" pitchFamily="18" charset="0"/>
              </a:rPr>
              <a:t>2</a:t>
            </a:r>
            <a:r>
              <a:rPr lang="en-US" altLang="zh-CN" sz="2400" kern="100" dirty="0">
                <a:latin typeface="Times New Roman" panose="02020603050405020304" pitchFamily="18" charset="0"/>
              </a:rPr>
              <a:t>+1</a:t>
            </a:r>
          </a:p>
          <a:p>
            <a:pPr>
              <a:spcBef>
                <a:spcPts val="450"/>
              </a:spcBef>
              <a:spcAft>
                <a:spcPts val="450"/>
              </a:spcAft>
              <a:defRPr/>
            </a:pPr>
            <a:r>
              <a:rPr lang="zh-CN" altLang="en-US" sz="2400" kern="100" dirty="0">
                <a:latin typeface="Times New Roman" panose="02020603050405020304" pitchFamily="18" charset="0"/>
              </a:rPr>
              <a:t>发送数据：</a:t>
            </a:r>
            <a:r>
              <a:rPr lang="en-US" altLang="zh-CN" sz="2400" kern="100" dirty="0">
                <a:latin typeface="Times New Roman" panose="02020603050405020304" pitchFamily="18" charset="0"/>
              </a:rPr>
              <a:t>?</a:t>
            </a:r>
          </a:p>
          <a:p>
            <a:pPr>
              <a:defRPr/>
            </a:pPr>
            <a:endParaRPr lang="zh-CN" altLang="en-US" dirty="0"/>
          </a:p>
        </p:txBody>
      </p:sp>
      <p:sp>
        <p:nvSpPr>
          <p:cNvPr id="3" name="矩形 2"/>
          <p:cNvSpPr/>
          <p:nvPr/>
        </p:nvSpPr>
        <p:spPr>
          <a:xfrm>
            <a:off x="2093037" y="3420338"/>
            <a:ext cx="2643481" cy="461665"/>
          </a:xfrm>
          <a:prstGeom prst="rect">
            <a:avLst/>
          </a:prstGeom>
        </p:spPr>
        <p:txBody>
          <a:bodyPr wrap="none">
            <a:spAutoFit/>
          </a:bodyPr>
          <a:lstStyle/>
          <a:p>
            <a:pPr>
              <a:defRPr/>
            </a:pPr>
            <a:r>
              <a:rPr lang="zh-CN" altLang="en-US" sz="2400" kern="100" dirty="0">
                <a:latin typeface="Times New Roman" panose="02020603050405020304" pitchFamily="18" charset="0"/>
                <a:ea typeface="黑体" panose="02010609060101010101" pitchFamily="49" charset="-122"/>
              </a:rPr>
              <a:t>答案</a:t>
            </a:r>
            <a:r>
              <a:rPr lang="en-US" altLang="zh-CN" sz="2400" kern="100" dirty="0">
                <a:latin typeface="Times New Roman" panose="02020603050405020304" pitchFamily="18" charset="0"/>
                <a:ea typeface="黑体" panose="02010609060101010101" pitchFamily="49" charset="-122"/>
              </a:rPr>
              <a:t>: 10101011001</a:t>
            </a:r>
            <a:endParaRPr lang="zh-CN" altLang="en-US" sz="2400" dirty="0"/>
          </a:p>
        </p:txBody>
      </p:sp>
    </p:spTree>
    <p:extLst>
      <p:ext uri="{BB962C8B-B14F-4D97-AF65-F5344CB8AC3E}">
        <p14:creationId xmlns:p14="http://schemas.microsoft.com/office/powerpoint/2010/main" val="679323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“凡是接受的帧（即不包括丢弃的帧），我们都能以非常接近于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即：“凡是接收端数据链路层接受的帧均无差错”。</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9180695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r>
              <a:rPr lang="zh-CN" altLang="en-US" sz="2000" b="1" dirty="0">
                <a:latin typeface="微软雅黑" pitchFamily="34" charset="-122"/>
                <a:ea typeface="微软雅黑" pitchFamily="34" charset="-122"/>
              </a:rPr>
              <a:t>“无比特差错”与“无传输差错”是不同的</a:t>
            </a: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数据链路层的发送端发送什么，在接收端就收到什么。</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传输差错</a:t>
            </a:r>
            <a:r>
              <a:rPr lang="zh-CN" altLang="en-US" sz="2000" b="1" dirty="0">
                <a:latin typeface="微软雅黑" pitchFamily="34" charset="-122"/>
                <a:ea typeface="微软雅黑" pitchFamily="34" charset="-122"/>
              </a:rPr>
              <a:t>可分为两大类：</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比特差错；</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传输差错：帧丢失、帧重复或帧失序等。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在数据链路层使用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检验，能够实现无比特差错的传输，但这还不是可靠传输。</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要做到可靠传输，还</a:t>
            </a:r>
            <a:r>
              <a:rPr lang="zh-CN" altLang="en-US" sz="2000" b="1" dirty="0">
                <a:solidFill>
                  <a:srgbClr val="C00000"/>
                </a:solidFill>
                <a:latin typeface="微软雅黑" pitchFamily="34" charset="-122"/>
                <a:ea typeface="微软雅黑" pitchFamily="34" charset="-122"/>
              </a:rPr>
              <a:t>必须再加上</a:t>
            </a:r>
            <a:r>
              <a:rPr lang="zh-CN" altLang="en-US" sz="2000" b="1" dirty="0">
                <a:solidFill>
                  <a:srgbClr val="0000FF"/>
                </a:solidFill>
                <a:latin typeface="微软雅黑" pitchFamily="34" charset="-122"/>
                <a:ea typeface="微软雅黑" pitchFamily="34" charset="-122"/>
              </a:rPr>
              <a:t>帧编号、确认和重传等机制。 </a:t>
            </a:r>
          </a:p>
        </p:txBody>
      </p:sp>
    </p:spTree>
    <p:extLst>
      <p:ext uri="{BB962C8B-B14F-4D97-AF65-F5344CB8AC3E}">
        <p14:creationId xmlns:p14="http://schemas.microsoft.com/office/powerpoint/2010/main" val="5691955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9"/>
          <p:cNvSpPr>
            <a:spLocks noChangeArrowheads="1"/>
          </p:cNvSpPr>
          <p:nvPr/>
        </p:nvSpPr>
        <p:spPr bwMode="auto">
          <a:xfrm>
            <a:off x="1314450" y="1009650"/>
            <a:ext cx="6515100"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fontAlgn="base">
              <a:spcBef>
                <a:spcPct val="0"/>
              </a:spcBef>
              <a:spcAft>
                <a:spcPct val="0"/>
              </a:spcAft>
              <a:buNone/>
            </a:pPr>
            <a:r>
              <a:rPr lang="en-US" altLang="zh-CN" sz="2100" i="1">
                <a:solidFill>
                  <a:prstClr val="black"/>
                </a:solidFill>
                <a:latin typeface="Times New Roman" panose="02020603050405020304" pitchFamily="18" charset="0"/>
              </a:rPr>
              <a:t>Hamming distance between two pairs of words</a:t>
            </a:r>
          </a:p>
        </p:txBody>
      </p:sp>
      <p:sp>
        <p:nvSpPr>
          <p:cNvPr id="36867" name="Rectangle 13"/>
          <p:cNvSpPr>
            <a:spLocks noChangeArrowheads="1"/>
          </p:cNvSpPr>
          <p:nvPr/>
        </p:nvSpPr>
        <p:spPr bwMode="auto">
          <a:xfrm>
            <a:off x="2195513" y="3274219"/>
            <a:ext cx="3200400"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fontAlgn="base">
              <a:spcBef>
                <a:spcPct val="0"/>
              </a:spcBef>
              <a:spcAft>
                <a:spcPct val="0"/>
              </a:spcAft>
              <a:buNone/>
            </a:pPr>
            <a:r>
              <a:rPr lang="en-US" altLang="zh-CN" sz="1800" i="1">
                <a:solidFill>
                  <a:prstClr val="black"/>
                </a:solidFill>
                <a:latin typeface="Times New Roman" panose="02020603050405020304" pitchFamily="18" charset="0"/>
              </a:rPr>
              <a:t>d(000,011)=2</a:t>
            </a:r>
          </a:p>
          <a:p>
            <a:pPr algn="just" defTabSz="685800" fontAlgn="base">
              <a:spcBef>
                <a:spcPct val="0"/>
              </a:spcBef>
              <a:spcAft>
                <a:spcPct val="0"/>
              </a:spcAft>
              <a:buNone/>
            </a:pPr>
            <a:endParaRPr lang="en-US" altLang="zh-CN" sz="1800" i="1">
              <a:solidFill>
                <a:prstClr val="black"/>
              </a:solidFill>
              <a:latin typeface="Times New Roman" panose="02020603050405020304" pitchFamily="18" charset="0"/>
            </a:endParaRPr>
          </a:p>
          <a:p>
            <a:pPr algn="just" defTabSz="685800" fontAlgn="base">
              <a:spcBef>
                <a:spcPct val="0"/>
              </a:spcBef>
              <a:spcAft>
                <a:spcPct val="0"/>
              </a:spcAft>
              <a:buNone/>
            </a:pPr>
            <a:r>
              <a:rPr lang="en-US" altLang="zh-CN" sz="1800" i="1">
                <a:solidFill>
                  <a:prstClr val="black"/>
                </a:solidFill>
                <a:latin typeface="Times New Roman" panose="02020603050405020304" pitchFamily="18" charset="0"/>
              </a:rPr>
              <a:t>d(10101, 11110) = 3</a:t>
            </a:r>
          </a:p>
          <a:p>
            <a:pPr algn="just" defTabSz="685800" fontAlgn="base">
              <a:spcBef>
                <a:spcPct val="0"/>
              </a:spcBef>
              <a:spcAft>
                <a:spcPct val="0"/>
              </a:spcAft>
              <a:buNone/>
            </a:pPr>
            <a:endParaRPr lang="en-US" altLang="zh-CN" sz="1800" i="1">
              <a:solidFill>
                <a:prstClr val="black"/>
              </a:solidFill>
              <a:latin typeface="Times New Roman" panose="02020603050405020304" pitchFamily="18" charset="0"/>
            </a:endParaRPr>
          </a:p>
        </p:txBody>
      </p:sp>
      <p:graphicFrame>
        <p:nvGraphicFramePr>
          <p:cNvPr id="36868" name="Object 5"/>
          <p:cNvGraphicFramePr>
            <a:graphicFrameLocks noChangeAspect="1"/>
          </p:cNvGraphicFramePr>
          <p:nvPr/>
        </p:nvGraphicFramePr>
        <p:xfrm>
          <a:off x="2195513" y="1491854"/>
          <a:ext cx="2306241" cy="666750"/>
        </p:xfrm>
        <a:graphic>
          <a:graphicData uri="http://schemas.openxmlformats.org/presentationml/2006/ole">
            <mc:AlternateContent xmlns:mc="http://schemas.openxmlformats.org/markup-compatibility/2006">
              <mc:Choice xmlns:v="urn:schemas-microsoft-com:vml" Requires="v">
                <p:oleObj name="公式" r:id="rId2" imgW="1473200" imgH="444500" progId="Equation.3">
                  <p:embed/>
                </p:oleObj>
              </mc:Choice>
              <mc:Fallback>
                <p:oleObj name="公式" r:id="rId2" imgW="1473200" imgH="444500" progId="Equation.3">
                  <p:embed/>
                  <p:pic>
                    <p:nvPicPr>
                      <p:cNvPr id="3686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491854"/>
                        <a:ext cx="2306241"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9" name="Object 7"/>
          <p:cNvGraphicFramePr>
            <a:graphicFrameLocks noChangeAspect="1"/>
          </p:cNvGraphicFramePr>
          <p:nvPr/>
        </p:nvGraphicFramePr>
        <p:xfrm>
          <a:off x="2195513" y="2301478"/>
          <a:ext cx="2099072" cy="404813"/>
        </p:xfrm>
        <a:graphic>
          <a:graphicData uri="http://schemas.openxmlformats.org/presentationml/2006/ole">
            <mc:AlternateContent xmlns:mc="http://schemas.openxmlformats.org/markup-compatibility/2006">
              <mc:Choice xmlns:v="urn:schemas-microsoft-com:vml" Requires="v">
                <p:oleObj name="公式" r:id="rId4" imgW="1104900" imgH="241300" progId="Equation.3">
                  <p:embed/>
                </p:oleObj>
              </mc:Choice>
              <mc:Fallback>
                <p:oleObj name="公式" r:id="rId4" imgW="1104900" imgH="241300" progId="Equation.3">
                  <p:embed/>
                  <p:pic>
                    <p:nvPicPr>
                      <p:cNvPr id="3686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301478"/>
                        <a:ext cx="209907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矩形 17"/>
          <p:cNvSpPr>
            <a:spLocks noChangeArrowheads="1"/>
          </p:cNvSpPr>
          <p:nvPr/>
        </p:nvSpPr>
        <p:spPr bwMode="auto">
          <a:xfrm>
            <a:off x="4742856" y="1700212"/>
            <a:ext cx="152638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fontAlgn="base">
              <a:spcBef>
                <a:spcPct val="0"/>
              </a:spcBef>
              <a:spcAft>
                <a:spcPct val="0"/>
              </a:spcAft>
              <a:buNone/>
            </a:pPr>
            <a:r>
              <a:rPr lang="en-US" altLang="zh-CN" sz="1350" i="1">
                <a:solidFill>
                  <a:prstClr val="black"/>
                </a:solidFill>
                <a:latin typeface="Times New Roman" panose="02020603050405020304" pitchFamily="18" charset="0"/>
              </a:rPr>
              <a:t>Hamming Distance</a:t>
            </a:r>
          </a:p>
        </p:txBody>
      </p:sp>
      <p:sp>
        <p:nvSpPr>
          <p:cNvPr id="36871" name="矩形 18"/>
          <p:cNvSpPr>
            <a:spLocks noChangeArrowheads="1"/>
          </p:cNvSpPr>
          <p:nvPr/>
        </p:nvSpPr>
        <p:spPr bwMode="auto">
          <a:xfrm>
            <a:off x="4778947" y="2402681"/>
            <a:ext cx="206498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fontAlgn="base">
              <a:spcBef>
                <a:spcPct val="0"/>
              </a:spcBef>
              <a:spcAft>
                <a:spcPct val="0"/>
              </a:spcAft>
              <a:buNone/>
            </a:pPr>
            <a:r>
              <a:rPr lang="en-US" altLang="zh-CN" sz="1350" i="1">
                <a:solidFill>
                  <a:prstClr val="black"/>
                </a:solidFill>
                <a:latin typeface="Times New Roman" panose="02020603050405020304" pitchFamily="18" charset="0"/>
              </a:rPr>
              <a:t>Minim  Hamming Distance</a:t>
            </a:r>
          </a:p>
        </p:txBody>
      </p:sp>
      <p:sp>
        <p:nvSpPr>
          <p:cNvPr id="36872" name="矩形 19"/>
          <p:cNvSpPr>
            <a:spLocks noChangeArrowheads="1"/>
          </p:cNvSpPr>
          <p:nvPr/>
        </p:nvSpPr>
        <p:spPr bwMode="auto">
          <a:xfrm>
            <a:off x="1385888" y="411956"/>
            <a:ext cx="545804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2100" b="1" dirty="0">
                <a:solidFill>
                  <a:prstClr val="black"/>
                </a:solidFill>
                <a:latin typeface="Times New Roman" panose="02020603050405020304" pitchFamily="18" charset="0"/>
              </a:rPr>
              <a:t> </a:t>
            </a:r>
            <a:r>
              <a:rPr lang="zh-CN" altLang="en-US" sz="2100" b="1" dirty="0">
                <a:solidFill>
                  <a:prstClr val="black"/>
                </a:solidFill>
                <a:latin typeface="Times New Roman" panose="02020603050405020304" pitchFamily="18" charset="0"/>
              </a:rPr>
              <a:t>海明距离（</a:t>
            </a:r>
            <a:r>
              <a:rPr lang="en-US" altLang="zh-CN" sz="2100" b="1" dirty="0">
                <a:solidFill>
                  <a:prstClr val="black"/>
                </a:solidFill>
                <a:latin typeface="Times New Roman" panose="02020603050405020304" pitchFamily="18" charset="0"/>
              </a:rPr>
              <a:t>Hamming Distance</a:t>
            </a:r>
            <a:r>
              <a:rPr lang="zh-CN" altLang="en-US" sz="2100" b="1" dirty="0">
                <a:solidFill>
                  <a:prstClr val="black"/>
                </a:solidFill>
                <a:latin typeface="Times New Roman" panose="02020603050405020304" pitchFamily="18" charset="0"/>
              </a:rPr>
              <a:t>）</a:t>
            </a:r>
            <a:endParaRPr lang="zh-CN" altLang="en-US" sz="2100" b="1" dirty="0">
              <a:solidFill>
                <a:prstClr val="black"/>
              </a:solidFill>
              <a:latin typeface="Arial" panose="020B0604020202020204" pitchFamily="34" charset="0"/>
            </a:endParaRPr>
          </a:p>
        </p:txBody>
      </p:sp>
    </p:spTree>
    <p:extLst>
      <p:ext uri="{BB962C8B-B14F-4D97-AF65-F5344CB8AC3E}">
        <p14:creationId xmlns:p14="http://schemas.microsoft.com/office/powerpoint/2010/main" val="1171138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89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478757"/>
            <a:ext cx="6382941" cy="280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矩形 2"/>
          <p:cNvSpPr>
            <a:spLocks noChangeArrowheads="1"/>
          </p:cNvSpPr>
          <p:nvPr/>
        </p:nvSpPr>
        <p:spPr bwMode="auto">
          <a:xfrm>
            <a:off x="5112544" y="3436144"/>
            <a:ext cx="104387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350">
                <a:solidFill>
                  <a:prstClr val="black"/>
                </a:solidFill>
                <a:latin typeface="Arial" panose="020B0604020202020204" pitchFamily="34" charset="0"/>
              </a:rPr>
              <a:t>d</a:t>
            </a:r>
            <a:r>
              <a:rPr lang="en-US" altLang="zh-CN" sz="1350" baseline="-18000">
                <a:solidFill>
                  <a:prstClr val="black"/>
                </a:solidFill>
                <a:latin typeface="Arial" panose="020B0604020202020204" pitchFamily="34" charset="0"/>
              </a:rPr>
              <a:t>min</a:t>
            </a:r>
            <a:r>
              <a:rPr lang="en-US" altLang="zh-CN" sz="1350">
                <a:solidFill>
                  <a:prstClr val="black"/>
                </a:solidFill>
                <a:latin typeface="Arial" panose="020B0604020202020204" pitchFamily="34" charset="0"/>
              </a:rPr>
              <a:t> = s + 1</a:t>
            </a:r>
            <a:endParaRPr lang="zh-CN" altLang="en-US" sz="1350">
              <a:solidFill>
                <a:prstClr val="black"/>
              </a:solidFill>
              <a:latin typeface="Arial" panose="020B0604020202020204" pitchFamily="34" charset="0"/>
            </a:endParaRPr>
          </a:p>
        </p:txBody>
      </p:sp>
      <p:sp>
        <p:nvSpPr>
          <p:cNvPr id="37892" name="矩形 3"/>
          <p:cNvSpPr>
            <a:spLocks noChangeArrowheads="1"/>
          </p:cNvSpPr>
          <p:nvPr/>
        </p:nvSpPr>
        <p:spPr bwMode="auto">
          <a:xfrm>
            <a:off x="1494235" y="357187"/>
            <a:ext cx="485735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2100" b="1">
                <a:solidFill>
                  <a:prstClr val="black"/>
                </a:solidFill>
                <a:latin typeface="Times New Roman" panose="02020603050405020304" pitchFamily="18" charset="0"/>
                <a:ea typeface="Arial Unicode MS" pitchFamily="34" charset="-122"/>
                <a:cs typeface="Times New Roman" panose="02020603050405020304" pitchFamily="18" charset="0"/>
              </a:rPr>
              <a:t>the detection of up to </a:t>
            </a:r>
            <a:r>
              <a:rPr lang="en-US" altLang="zh-CN" sz="2100" b="1" i="1">
                <a:solidFill>
                  <a:srgbClr val="FF0000"/>
                </a:solidFill>
                <a:latin typeface="Times New Roman" panose="02020603050405020304" pitchFamily="18" charset="0"/>
                <a:ea typeface="Arial Unicode MS" pitchFamily="34" charset="-122"/>
                <a:cs typeface="Times New Roman" panose="02020603050405020304" pitchFamily="18" charset="0"/>
              </a:rPr>
              <a:t>s</a:t>
            </a:r>
            <a:r>
              <a:rPr lang="en-US" altLang="zh-CN" sz="2100" b="1">
                <a:solidFill>
                  <a:prstClr val="black"/>
                </a:solidFill>
                <a:latin typeface="Times New Roman" panose="02020603050405020304" pitchFamily="18" charset="0"/>
                <a:ea typeface="Arial Unicode MS" pitchFamily="34" charset="-122"/>
                <a:cs typeface="Times New Roman" panose="02020603050405020304" pitchFamily="18" charset="0"/>
              </a:rPr>
              <a:t> errors in all cases</a:t>
            </a:r>
            <a:endParaRPr lang="zh-CN" altLang="en-US" sz="21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extLst>
      <p:ext uri="{BB962C8B-B14F-4D97-AF65-F5344CB8AC3E}">
        <p14:creationId xmlns:p14="http://schemas.microsoft.com/office/powerpoint/2010/main" val="3231759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613298"/>
            <a:ext cx="6457950" cy="233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矩形 2"/>
          <p:cNvSpPr>
            <a:spLocks noChangeArrowheads="1"/>
          </p:cNvSpPr>
          <p:nvPr/>
        </p:nvSpPr>
        <p:spPr bwMode="auto">
          <a:xfrm>
            <a:off x="5760244" y="3752850"/>
            <a:ext cx="105349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350">
                <a:solidFill>
                  <a:prstClr val="black"/>
                </a:solidFill>
                <a:latin typeface="Arial" panose="020B0604020202020204" pitchFamily="34" charset="0"/>
              </a:rPr>
              <a:t>d</a:t>
            </a:r>
            <a:r>
              <a:rPr lang="en-US" altLang="zh-CN" sz="1350" baseline="-18000">
                <a:solidFill>
                  <a:prstClr val="black"/>
                </a:solidFill>
                <a:latin typeface="Arial" panose="020B0604020202020204" pitchFamily="34" charset="0"/>
              </a:rPr>
              <a:t>min</a:t>
            </a:r>
            <a:r>
              <a:rPr lang="en-US" altLang="zh-CN" sz="1350">
                <a:solidFill>
                  <a:prstClr val="black"/>
                </a:solidFill>
                <a:latin typeface="Arial" panose="020B0604020202020204" pitchFamily="34" charset="0"/>
              </a:rPr>
              <a:t> = 2t+ 1</a:t>
            </a:r>
            <a:endParaRPr lang="zh-CN" altLang="en-US" sz="1350">
              <a:solidFill>
                <a:prstClr val="black"/>
              </a:solidFill>
              <a:latin typeface="Arial" panose="020B0604020202020204" pitchFamily="34" charset="0"/>
            </a:endParaRPr>
          </a:p>
        </p:txBody>
      </p:sp>
      <p:sp>
        <p:nvSpPr>
          <p:cNvPr id="38916" name="矩形 3"/>
          <p:cNvSpPr>
            <a:spLocks noChangeArrowheads="1"/>
          </p:cNvSpPr>
          <p:nvPr/>
        </p:nvSpPr>
        <p:spPr bwMode="auto">
          <a:xfrm>
            <a:off x="1439466" y="338137"/>
            <a:ext cx="511697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2100" b="1">
                <a:solidFill>
                  <a:prstClr val="black"/>
                </a:solidFill>
                <a:latin typeface="Times New Roman" panose="02020603050405020304" pitchFamily="18" charset="0"/>
                <a:ea typeface="Arial Unicode MS" pitchFamily="34" charset="-122"/>
                <a:cs typeface="Times New Roman" panose="02020603050405020304" pitchFamily="18" charset="0"/>
              </a:rPr>
              <a:t>The correction of up to </a:t>
            </a:r>
            <a:r>
              <a:rPr lang="en-US" altLang="zh-CN" sz="2100" b="1" i="1">
                <a:solidFill>
                  <a:srgbClr val="FF0000"/>
                </a:solidFill>
                <a:latin typeface="Times New Roman" panose="02020603050405020304" pitchFamily="18" charset="0"/>
                <a:ea typeface="Arial Unicode MS" pitchFamily="34" charset="-122"/>
                <a:cs typeface="Times New Roman" panose="02020603050405020304" pitchFamily="18" charset="0"/>
              </a:rPr>
              <a:t>t</a:t>
            </a:r>
            <a:r>
              <a:rPr lang="en-US" altLang="zh-CN" sz="2100" b="1">
                <a:solidFill>
                  <a:srgbClr val="FF0000"/>
                </a:solidFill>
                <a:latin typeface="Times New Roman" panose="02020603050405020304" pitchFamily="18" charset="0"/>
                <a:ea typeface="Arial Unicode MS" pitchFamily="34" charset="-122"/>
                <a:cs typeface="Times New Roman" panose="02020603050405020304" pitchFamily="18" charset="0"/>
              </a:rPr>
              <a:t> </a:t>
            </a:r>
            <a:r>
              <a:rPr lang="en-US" altLang="zh-CN" sz="2100" b="1">
                <a:solidFill>
                  <a:prstClr val="black"/>
                </a:solidFill>
                <a:latin typeface="Times New Roman" panose="02020603050405020304" pitchFamily="18" charset="0"/>
                <a:ea typeface="Arial Unicode MS" pitchFamily="34" charset="-122"/>
                <a:cs typeface="Times New Roman" panose="02020603050405020304" pitchFamily="18" charset="0"/>
              </a:rPr>
              <a:t> errors in all cases</a:t>
            </a:r>
            <a:endParaRPr lang="zh-CN" altLang="en-US" sz="21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extLst>
      <p:ext uri="{BB962C8B-B14F-4D97-AF65-F5344CB8AC3E}">
        <p14:creationId xmlns:p14="http://schemas.microsoft.com/office/powerpoint/2010/main" val="255017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itchFamily="34" charset="-122"/>
                <a:ea typeface="微软雅黑" pitchFamily="34" charset="-122"/>
              </a:rPr>
              <a:t>网络中的主机、路由器等都必须实现数据链路层</a:t>
            </a: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1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3.2.1                                      PPP </a:t>
            </a:r>
            <a:r>
              <a:rPr lang="zh-CN" altLang="en-US" sz="2000" b="1" dirty="0">
                <a:solidFill>
                  <a:schemeClr val="bg1"/>
                </a:solidFill>
                <a:latin typeface="微软雅黑" pitchFamily="34" charset="-122"/>
                <a:ea typeface="微软雅黑" pitchFamily="34" charset="-122"/>
              </a:rPr>
              <a:t>协议的特点</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3.2.2                                   PPP </a:t>
            </a:r>
            <a:r>
              <a:rPr lang="zh-CN" altLang="en-US" sz="2000" b="1" dirty="0">
                <a:solidFill>
                  <a:schemeClr val="bg1"/>
                </a:solidFill>
                <a:latin typeface="微软雅黑" pitchFamily="34" charset="-122"/>
                <a:ea typeface="微软雅黑" pitchFamily="34" charset="-122"/>
              </a:rPr>
              <a:t>协议的帧格式</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3.2.3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协议的特点</a:t>
            </a: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C00000"/>
                </a:solidFill>
                <a:latin typeface="微软雅黑" pitchFamily="34" charset="-122"/>
                <a:ea typeface="微软雅黑" pitchFamily="34" charset="-122"/>
              </a:rPr>
              <a:t>点对点协议 </a:t>
            </a:r>
            <a:r>
              <a:rPr lang="en-US" altLang="zh-CN" sz="2000" b="1" dirty="0">
                <a:solidFill>
                  <a:srgbClr val="C00000"/>
                </a:solidFill>
                <a:latin typeface="微软雅黑" pitchFamily="34" charset="-122"/>
                <a:ea typeface="微软雅黑" pitchFamily="34" charset="-122"/>
              </a:rPr>
              <a:t>PPP</a:t>
            </a:r>
            <a:r>
              <a:rPr lang="en-US" altLang="zh-CN" sz="2000" b="1" dirty="0">
                <a:latin typeface="微软雅黑" pitchFamily="34" charset="-122"/>
                <a:ea typeface="微软雅黑" pitchFamily="34" charset="-122"/>
              </a:rPr>
              <a:t>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协议在 </a:t>
            </a:r>
            <a:r>
              <a:rPr lang="en-US" altLang="zh-CN" sz="2000" b="1" dirty="0">
                <a:latin typeface="微软雅黑" pitchFamily="34" charset="-122"/>
                <a:ea typeface="微软雅黑" pitchFamily="34" charset="-122"/>
              </a:rPr>
              <a:t>1994 </a:t>
            </a:r>
            <a:r>
              <a:rPr lang="zh-CN" altLang="en-US" sz="2000" b="1" dirty="0">
                <a:latin typeface="微软雅黑" pitchFamily="34" charset="-122"/>
                <a:ea typeface="微软雅黑" pitchFamily="34" charset="-122"/>
              </a:rPr>
              <a:t>年就已成为互联网的正式标准 </a:t>
            </a:r>
            <a:r>
              <a:rPr lang="en-US" altLang="zh-CN" sz="2000" b="1" dirty="0">
                <a:latin typeface="微软雅黑" pitchFamily="34" charset="-122"/>
                <a:ea typeface="微软雅黑" pitchFamily="34" charset="-122"/>
              </a:rPr>
              <a:t>[RFC 1661, STD51]</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至互联网</a:t>
                </a: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itchFamily="34" charset="-122"/>
                    <a:ea typeface="微软雅黑" pitchFamily="34" charset="-122"/>
                  </a:rPr>
                  <a:t>已向互联网管理机构申请到一批</a:t>
                </a:r>
                <a:endParaRPr kumimoji="1" lang="en-US" altLang="zh-CN" sz="1200" b="1" dirty="0">
                  <a:solidFill>
                    <a:sysClr val="windowText" lastClr="000000"/>
                  </a:solidFill>
                  <a:latin typeface="微软雅黑" pitchFamily="34" charset="-122"/>
                  <a:ea typeface="微软雅黑" pitchFamily="34" charset="-122"/>
                </a:endParaRPr>
              </a:p>
              <a:p>
                <a:pPr algn="ctr"/>
                <a:r>
                  <a:rPr kumimoji="1" lang="en-US" altLang="zh-CN" sz="1200" b="1" dirty="0">
                    <a:solidFill>
                      <a:sysClr val="windowText" lastClr="000000"/>
                    </a:solidFill>
                    <a:latin typeface="微软雅黑" pitchFamily="34" charset="-122"/>
                    <a:ea typeface="微软雅黑" pitchFamily="34" charset="-122"/>
                  </a:rPr>
                  <a:t> IP </a:t>
                </a:r>
                <a:r>
                  <a:rPr kumimoji="1" lang="zh-CN" altLang="en-US" sz="12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itchFamily="34" charset="-122"/>
                    <a:ea typeface="微软雅黑" pitchFamily="34" charset="-122"/>
                  </a:rPr>
                  <a:t>PPP </a:t>
                </a:r>
                <a:r>
                  <a:rPr kumimoji="1" lang="zh-CN" altLang="en-US" sz="1400" b="1" dirty="0">
                    <a:solidFill>
                      <a:srgbClr val="C00000"/>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360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，简单 </a:t>
            </a:r>
            <a:r>
              <a:rPr lang="en-US" altLang="zh-CN"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首要要求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，封装成帧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，多种网络层协议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5</a:t>
            </a:r>
            <a:r>
              <a:rPr lang="zh-CN" altLang="en-US" sz="2000" b="1" dirty="0">
                <a:latin typeface="微软雅黑" pitchFamily="34" charset="-122"/>
                <a:ea typeface="微软雅黑" pitchFamily="34" charset="-122"/>
              </a:rPr>
              <a:t>，多种类型链路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6</a:t>
            </a:r>
            <a:r>
              <a:rPr lang="zh-CN" altLang="en-US" sz="2000" b="1" dirty="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7</a:t>
            </a:r>
            <a:r>
              <a:rPr lang="zh-CN" altLang="en-US" sz="2000" b="1" dirty="0">
                <a:latin typeface="微软雅黑" pitchFamily="34" charset="-122"/>
                <a:ea typeface="微软雅黑" pitchFamily="34" charset="-122"/>
              </a:rPr>
              <a:t>，检测连接状态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8</a:t>
            </a:r>
            <a:r>
              <a:rPr lang="zh-CN" altLang="en-US" sz="2000" b="1" dirty="0">
                <a:latin typeface="微软雅黑" pitchFamily="34" charset="-122"/>
                <a:ea typeface="微软雅黑" pitchFamily="34" charset="-122"/>
              </a:rPr>
              <a:t>，最大传送单元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9</a:t>
            </a:r>
            <a:r>
              <a:rPr lang="zh-CN" altLang="en-US" sz="2000" b="1" dirty="0">
                <a:latin typeface="微软雅黑" pitchFamily="34" charset="-122"/>
                <a:ea typeface="微软雅黑" pitchFamily="34" charset="-122"/>
              </a:rPr>
              <a:t>，网络层地址协商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a:t>
            </a:r>
            <a:r>
              <a:rPr lang="zh-CN" altLang="en-US" sz="2000" b="1" dirty="0">
                <a:latin typeface="微软雅黑" pitchFamily="34" charset="-122"/>
                <a:ea typeface="微软雅黑" pitchFamily="34" charset="-122"/>
              </a:rPr>
              <a:t>，数据压缩协商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0873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三个组成部分：</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a:solidFill>
                  <a:srgbClr val="C00000"/>
                </a:solidFill>
                <a:latin typeface="微软雅黑" pitchFamily="34" charset="-122"/>
                <a:ea typeface="微软雅黑" pitchFamily="34" charset="-122"/>
              </a:rPr>
              <a:t>封装</a:t>
            </a:r>
            <a:r>
              <a:rPr lang="zh-CN" altLang="en-US" sz="2000" b="1" dirty="0">
                <a:latin typeface="微软雅黑" pitchFamily="34" charset="-122"/>
                <a:ea typeface="微软雅黑" pitchFamily="34" charset="-122"/>
              </a:rPr>
              <a:t>到串行链路的方法。</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a:t>
            </a:r>
            <a:r>
              <a:rPr lang="zh-CN" altLang="en-US" sz="2000" b="1" dirty="0">
                <a:solidFill>
                  <a:srgbClr val="C00000"/>
                </a:solidFill>
                <a:latin typeface="微软雅黑" pitchFamily="34" charset="-122"/>
                <a:ea typeface="微软雅黑" pitchFamily="34" charset="-122"/>
              </a:rPr>
              <a:t>链路控制协议 </a:t>
            </a:r>
            <a:r>
              <a:rPr lang="en-US" altLang="zh-CN" sz="2000" b="1" dirty="0">
                <a:solidFill>
                  <a:srgbClr val="C00000"/>
                </a:solidFill>
                <a:latin typeface="微软雅黑" pitchFamily="34" charset="-122"/>
                <a:ea typeface="微软雅黑" pitchFamily="34" charset="-122"/>
              </a:rPr>
              <a:t>LCP </a:t>
            </a:r>
            <a:r>
              <a:rPr lang="en-US" altLang="zh-CN" sz="2000" b="1" dirty="0">
                <a:latin typeface="微软雅黑" pitchFamily="34" charset="-122"/>
                <a:ea typeface="微软雅黑" pitchFamily="34" charset="-122"/>
              </a:rPr>
              <a:t>(Link Control Protocol)</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一套</a:t>
            </a:r>
            <a:r>
              <a:rPr lang="zh-CN" altLang="en-US" sz="2000" b="1" dirty="0">
                <a:solidFill>
                  <a:srgbClr val="C00000"/>
                </a:solidFill>
                <a:latin typeface="微软雅黑" pitchFamily="34" charset="-122"/>
                <a:ea typeface="微软雅黑" pitchFamily="34" charset="-122"/>
              </a:rPr>
              <a:t>网络控制协议 </a:t>
            </a:r>
            <a:r>
              <a:rPr lang="en-US" altLang="zh-CN" sz="2000" b="1" dirty="0">
                <a:solidFill>
                  <a:srgbClr val="C00000"/>
                </a:solidFill>
                <a:latin typeface="微软雅黑" pitchFamily="34" charset="-122"/>
                <a:ea typeface="微软雅黑" pitchFamily="34" charset="-122"/>
              </a:rPr>
              <a:t>NCP </a:t>
            </a:r>
            <a:r>
              <a:rPr lang="en-US" altLang="zh-CN" sz="2000" b="1" dirty="0">
                <a:latin typeface="微软雅黑" pitchFamily="34" charset="-122"/>
                <a:ea typeface="微软雅黑" pitchFamily="34" charset="-122"/>
              </a:rPr>
              <a:t>(Network Control Protocol)</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PPP </a:t>
            </a:r>
            <a:r>
              <a:rPr lang="zh-CN" altLang="en-US" sz="2000" b="1" dirty="0">
                <a:solidFill>
                  <a:schemeClr val="bg1"/>
                </a:solidFill>
                <a:latin typeface="微软雅黑" pitchFamily="34" charset="-122"/>
                <a:ea typeface="微软雅黑" pitchFamily="34" charset="-122"/>
              </a:rPr>
              <a:t>协议的组成</a:t>
            </a:r>
          </a:p>
        </p:txBody>
      </p:sp>
      <p:pic>
        <p:nvPicPr>
          <p:cNvPr id="5" name="Picture 3" descr="012G_08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5782" y="2571750"/>
            <a:ext cx="4015392" cy="250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0052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rgbClr val="0000FF"/>
                </a:solidFill>
                <a:latin typeface="微软雅黑" pitchFamily="34" charset="-122"/>
                <a:ea typeface="微软雅黑" pitchFamily="34" charset="-122"/>
              </a:rPr>
              <a:t>可变长度，不超过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760850" y="1975307"/>
            <a:ext cx="405880"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893856" y="1794587"/>
            <a:ext cx="285656"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2314321" y="1793375"/>
            <a:ext cx="319318"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800108" y="1794587"/>
            <a:ext cx="304892"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709325" y="1898921"/>
            <a:ext cx="513282"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478161" y="1792067"/>
            <a:ext cx="285656"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428231" y="1975307"/>
            <a:ext cx="397866"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首部：</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标志字段 </a:t>
            </a:r>
            <a:r>
              <a:rPr lang="en-US" altLang="zh-CN" sz="2000" b="1" dirty="0">
                <a:latin typeface="微软雅黑" pitchFamily="34" charset="-122"/>
                <a:ea typeface="微软雅黑" pitchFamily="34" charset="-122"/>
              </a:rPr>
              <a:t>F</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 0x7E </a:t>
            </a:r>
            <a:r>
              <a:rPr lang="zh-CN" altLang="en-US" sz="2000" b="1" dirty="0">
                <a:latin typeface="微软雅黑" pitchFamily="34" charset="-122"/>
                <a:ea typeface="微软雅黑" pitchFamily="34" charset="-122"/>
              </a:rPr>
              <a:t>。连续两帧之间只需要用一个标志字段。</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地址字段 </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：只置为 </a:t>
            </a:r>
            <a:r>
              <a:rPr lang="en-US" altLang="zh-CN" sz="2000" b="1" dirty="0">
                <a:latin typeface="微软雅黑" pitchFamily="34" charset="-122"/>
                <a:ea typeface="微软雅黑" pitchFamily="34" charset="-122"/>
              </a:rPr>
              <a:t>0xFF</a:t>
            </a:r>
            <a:r>
              <a:rPr lang="zh-CN" altLang="en-US" sz="2000" b="1" dirty="0">
                <a:latin typeface="微软雅黑" pitchFamily="34" charset="-122"/>
                <a:ea typeface="微软雅黑" pitchFamily="34" charset="-122"/>
              </a:rPr>
              <a:t>。实际上不起作用。</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控制字段 </a:t>
            </a:r>
            <a:r>
              <a:rPr lang="en-US" altLang="zh-CN" sz="2000" b="1" dirty="0">
                <a:latin typeface="微软雅黑" pitchFamily="34" charset="-122"/>
                <a:ea typeface="微软雅黑" pitchFamily="34" charset="-122"/>
              </a:rPr>
              <a:t>C</a:t>
            </a:r>
            <a:r>
              <a:rPr lang="zh-CN" altLang="en-US" sz="2000" b="1" dirty="0">
                <a:latin typeface="微软雅黑" pitchFamily="34" charset="-122"/>
                <a:ea typeface="微软雅黑" pitchFamily="34" charset="-122"/>
              </a:rPr>
              <a:t>：通常置为 </a:t>
            </a:r>
            <a:r>
              <a:rPr lang="en-US" altLang="zh-CN" sz="2000" b="1" dirty="0">
                <a:latin typeface="微软雅黑" pitchFamily="34" charset="-122"/>
                <a:ea typeface="微软雅黑" pitchFamily="34" charset="-122"/>
              </a:rPr>
              <a:t>0x03</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协议字段。</a:t>
            </a:r>
          </a:p>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尾部：</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各字段的意义</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用在异步传输时，使用</a:t>
            </a:r>
            <a:r>
              <a:rPr lang="zh-CN" altLang="en-US" sz="2000" b="1" dirty="0">
                <a:solidFill>
                  <a:srgbClr val="0000FF"/>
                </a:solidFill>
                <a:latin typeface="微软雅黑" pitchFamily="34" charset="-122"/>
                <a:ea typeface="微软雅黑" pitchFamily="34" charset="-122"/>
              </a:rPr>
              <a:t>字节填充法。</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用在同步传输链路时，采用</a:t>
            </a:r>
            <a:r>
              <a:rPr lang="zh-CN" altLang="en-US" sz="2000" b="1" dirty="0">
                <a:solidFill>
                  <a:srgbClr val="0000FF"/>
                </a:solidFill>
                <a:latin typeface="微软雅黑" pitchFamily="34" charset="-122"/>
                <a:ea typeface="微软雅黑" pitchFamily="34" charset="-122"/>
              </a:rPr>
              <a:t>零比特填充法。  </a:t>
            </a:r>
          </a:p>
        </p:txBody>
      </p:sp>
      <p:sp>
        <p:nvSpPr>
          <p:cNvPr id="9" name="Rectangle 6"/>
          <p:cNvSpPr>
            <a:spLocks noChangeArrowheads="1"/>
          </p:cNvSpPr>
          <p:nvPr/>
        </p:nvSpPr>
        <p:spPr bwMode="auto">
          <a:xfrm>
            <a:off x="502921" y="589887"/>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透明传输问题 </a:t>
            </a:r>
            <a:endParaRPr lang="fr-FR"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41930647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字节填充 </a:t>
            </a:r>
            <a:endParaRPr lang="fr-FR" altLang="zh-CN" sz="2000" b="1" dirty="0">
              <a:solidFill>
                <a:schemeClr val="bg1"/>
              </a:solidFill>
              <a:latin typeface="微软雅黑" pitchFamily="34" charset="-122"/>
              <a:ea typeface="微软雅黑" pitchFamily="34" charset="-122"/>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8" name="Freeform 5"/>
            <p:cNvSpPr>
              <a:spLocks/>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03</a:t>
              </a: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5D</a:t>
              </a: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23</a:t>
              </a: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6" name="Freeform 24"/>
            <p:cNvSpPr>
              <a:spLocks/>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latin typeface="微软雅黑" pitchFamily="34" charset="-122"/>
                  <a:ea typeface="微软雅黑" pitchFamily="34" charset="-122"/>
                </a:rPr>
                <a:t>发送在前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itchFamily="34" charset="-122"/>
                  <a:ea typeface="微软雅黑" pitchFamily="34" charset="-122"/>
                </a:rPr>
                <a:t>改变编码</a:t>
              </a:r>
            </a:p>
          </p:txBody>
        </p:sp>
      </p:grpSp>
    </p:spTree>
    <p:extLst>
      <p:ext uri="{BB962C8B-B14F-4D97-AF65-F5344CB8AC3E}">
        <p14:creationId xmlns:p14="http://schemas.microsoft.com/office/powerpoint/2010/main" val="1863099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itchFamily="34" charset="-122"/>
                <a:ea typeface="微软雅黑" pitchFamily="34" charset="-122"/>
              </a:rPr>
              <a:t>局域网中的主机、交换机等都必须实现数据链路层</a:t>
            </a: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交换机 </a:t>
            </a:r>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交换机 </a:t>
            </a:r>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val="29579225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零比特填充</a:t>
            </a:r>
            <a:endParaRPr lang="fr-FR" altLang="zh-CN" sz="2000" b="1" dirty="0">
              <a:solidFill>
                <a:schemeClr val="bg1"/>
              </a:solidFill>
              <a:latin typeface="微软雅黑" pitchFamily="34" charset="-122"/>
              <a:ea typeface="微软雅黑"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0 1 1 1 1 1 1 0 </a:t>
              </a:r>
              <a:r>
                <a:rPr kumimoji="1" lang="en-US" altLang="zh-CN" sz="1600" b="1" dirty="0">
                  <a:latin typeface="微软雅黑" pitchFamily="34" charset="-122"/>
                  <a:ea typeface="微软雅黑" pitchFamily="34" charset="-122"/>
                </a:rPr>
                <a:t>0</a:t>
              </a:r>
              <a:r>
                <a:rPr kumimoji="1" lang="en-US" altLang="zh-CN" sz="1600" b="1" dirty="0">
                  <a:solidFill>
                    <a:srgbClr val="0000FF"/>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信息字段中</a:t>
              </a:r>
              <a:r>
                <a:rPr kumimoji="1" lang="zh-CN" altLang="en-US" sz="1400" b="1" dirty="0">
                  <a:solidFill>
                    <a:srgbClr val="C00000"/>
                  </a:solidFill>
                  <a:latin typeface="微软雅黑" pitchFamily="34" charset="-122"/>
                  <a:ea typeface="微软雅黑" pitchFamily="34" charset="-122"/>
                </a:rPr>
                <a:t>出现</a:t>
              </a:r>
              <a:r>
                <a:rPr kumimoji="1" lang="zh-CN" altLang="en-US" sz="1400" b="1" dirty="0">
                  <a:latin typeface="微软雅黑" pitchFamily="34" charset="-122"/>
                  <a:ea typeface="微软雅黑" pitchFamily="34" charset="-122"/>
                </a:rPr>
                <a:t>了和标志字段 </a:t>
              </a:r>
              <a:r>
                <a:rPr kumimoji="1" lang="en-US" altLang="zh-CN" sz="1400" b="1" dirty="0">
                  <a:latin typeface="微软雅黑" pitchFamily="34" charset="-122"/>
                  <a:ea typeface="微软雅黑" pitchFamily="34" charset="-122"/>
                </a:rPr>
                <a:t>F </a:t>
              </a:r>
              <a:r>
                <a:rPr kumimoji="1" lang="zh-CN" altLang="en-US" sz="1400" b="1" dirty="0">
                  <a:latin typeface="微软雅黑" pitchFamily="34" charset="-122"/>
                  <a:ea typeface="微软雅黑" pitchFamily="34" charset="-122"/>
                </a:rPr>
                <a:t>完全一样的 </a:t>
              </a:r>
              <a:r>
                <a:rPr kumimoji="1" lang="en-US" altLang="zh-CN" sz="1400" b="1" dirty="0">
                  <a:latin typeface="微软雅黑" pitchFamily="34" charset="-122"/>
                  <a:ea typeface="微软雅黑" pitchFamily="34" charset="-122"/>
                </a:rPr>
                <a:t>8 </a:t>
              </a:r>
              <a:r>
                <a:rPr kumimoji="1" lang="zh-CN" altLang="en-US" sz="1400" b="1" dirty="0">
                  <a:latin typeface="微软雅黑" pitchFamily="34" charset="-122"/>
                  <a:ea typeface="微软雅黑" pitchFamily="34" charset="-122"/>
                </a:rPr>
                <a:t>比特组合 </a:t>
              </a:r>
              <a:r>
                <a:rPr kumimoji="1" lang="en-US" altLang="zh-CN" sz="1400" b="1" dirty="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11" name="AutoShape 18"/>
            <p:cNvSpPr>
              <a:spLocks/>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a:solidFill>
                  <a:srgbClr val="C00000"/>
                </a:solidFill>
                <a:latin typeface="微软雅黑" pitchFamily="34" charset="-122"/>
                <a:ea typeface="微软雅黑" pitchFamily="34" charset="-122"/>
              </a:rPr>
              <a:t>填入</a:t>
            </a:r>
            <a:r>
              <a:rPr kumimoji="1" lang="zh-CN" altLang="en-US" sz="1400" b="1" dirty="0">
                <a:solidFill>
                  <a:srgbClr val="0000FF"/>
                </a:solidFill>
                <a:latin typeface="微软雅黑" pitchFamily="34" charset="-122"/>
                <a:ea typeface="微软雅黑" pitchFamily="34" charset="-122"/>
              </a:rPr>
              <a:t>比特 </a:t>
            </a:r>
            <a:r>
              <a:rPr kumimoji="1" lang="en-US" altLang="zh-CN" sz="1400" b="1" dirty="0">
                <a:solidFill>
                  <a:srgbClr val="0000FF"/>
                </a:solidFill>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再发送出去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填入</a:t>
            </a:r>
            <a:r>
              <a:rPr kumimoji="1" lang="zh-CN" altLang="en-US"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之后的比特 </a:t>
            </a:r>
            <a:r>
              <a:rPr kumimoji="1" lang="en-US" altLang="zh-CN" sz="1400" b="1" dirty="0">
                <a:solidFill>
                  <a:srgbClr val="0000FF"/>
                </a:solidFill>
                <a:latin typeface="微软雅黑" pitchFamily="34" charset="-122"/>
                <a:ea typeface="微软雅黑" pitchFamily="34" charset="-122"/>
              </a:rPr>
              <a:t>0 </a:t>
            </a:r>
            <a:r>
              <a:rPr kumimoji="1" lang="zh-CN" altLang="en-US" sz="1400" b="1" dirty="0">
                <a:solidFill>
                  <a:srgbClr val="C00000"/>
                </a:solidFill>
                <a:latin typeface="微软雅黑" pitchFamily="34" charset="-122"/>
                <a:ea typeface="微软雅黑" pitchFamily="34" charset="-122"/>
              </a:rPr>
              <a:t>删除</a:t>
            </a: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删除</a:t>
            </a:r>
            <a:r>
              <a:rPr kumimoji="1" lang="zh-CN" altLang="en-US" sz="1400" b="1" dirty="0">
                <a:latin typeface="微软雅黑" pitchFamily="34" charset="-122"/>
                <a:ea typeface="微软雅黑" pitchFamily="34" charset="-122"/>
              </a:rPr>
              <a:t>填入的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16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协议的工作状态</a:t>
            </a: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a:solidFill>
                  <a:srgbClr val="C00000"/>
                </a:solidFill>
                <a:latin typeface="微软雅黑" pitchFamily="34" charset="-122"/>
                <a:ea typeface="微软雅黑" pitchFamily="34" charset="-122"/>
              </a:rPr>
              <a:t>PPP </a:t>
            </a:r>
            <a:r>
              <a:rPr lang="zh-CN" altLang="en-US" b="1" dirty="0">
                <a:solidFill>
                  <a:srgbClr val="C00000"/>
                </a:solidFill>
                <a:latin typeface="微软雅黑" pitchFamily="34" charset="-122"/>
                <a:ea typeface="微软雅黑" pitchFamily="34" charset="-122"/>
              </a:rPr>
              <a:t>链路初始化过程：</a:t>
            </a:r>
            <a:endParaRPr lang="en-US" altLang="zh-CN" b="1" dirty="0">
              <a:solidFill>
                <a:srgbClr val="C00000"/>
              </a:solidFill>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用户拨号接入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后，就建立了一条从用户个人电脑到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的物理连接。</a:t>
            </a:r>
            <a:endParaRPr lang="en-US" altLang="zh-CN"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用户个人电脑向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发送一系列的</a:t>
            </a:r>
            <a:r>
              <a:rPr lang="zh-CN" altLang="en-US" b="1" dirty="0">
                <a:solidFill>
                  <a:srgbClr val="0000FF"/>
                </a:solidFill>
                <a:latin typeface="微软雅黑" pitchFamily="34" charset="-122"/>
                <a:ea typeface="微软雅黑" pitchFamily="34" charset="-122"/>
              </a:rPr>
              <a:t>链路控制协议 </a:t>
            </a:r>
            <a:r>
              <a:rPr lang="en-US" altLang="zh-CN" b="1" dirty="0">
                <a:solidFill>
                  <a:srgbClr val="0000FF"/>
                </a:solidFill>
                <a:latin typeface="微软雅黑" pitchFamily="34" charset="-122"/>
                <a:ea typeface="微软雅黑" pitchFamily="34" charset="-122"/>
              </a:rPr>
              <a:t>LCP </a:t>
            </a:r>
            <a:r>
              <a:rPr lang="zh-CN" altLang="en-US" b="1" dirty="0">
                <a:latin typeface="微软雅黑" pitchFamily="34" charset="-122"/>
                <a:ea typeface="微软雅黑" pitchFamily="34" charset="-122"/>
              </a:rPr>
              <a:t>分组（封装成多个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帧），以便建立</a:t>
            </a:r>
            <a:r>
              <a:rPr lang="en-US" altLang="zh-CN" b="1" dirty="0">
                <a:latin typeface="微软雅黑" pitchFamily="34" charset="-122"/>
                <a:ea typeface="微软雅黑" pitchFamily="34" charset="-122"/>
              </a:rPr>
              <a:t>LCP</a:t>
            </a:r>
            <a:r>
              <a:rPr lang="zh-CN" altLang="en-US" b="1" dirty="0">
                <a:latin typeface="微软雅黑" pitchFamily="34" charset="-122"/>
                <a:ea typeface="微软雅黑" pitchFamily="34" charset="-122"/>
              </a:rPr>
              <a:t>连接。</a:t>
            </a:r>
            <a:endParaRPr lang="en-US" altLang="zh-CN"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之后进行网络层配置。</a:t>
            </a:r>
            <a:r>
              <a:rPr lang="zh-CN" altLang="en-US" b="1" dirty="0">
                <a:solidFill>
                  <a:srgbClr val="0000FF"/>
                </a:solidFill>
                <a:latin typeface="微软雅黑" pitchFamily="34" charset="-122"/>
                <a:ea typeface="微软雅黑" pitchFamily="34" charset="-122"/>
              </a:rPr>
              <a:t>网络控制协议 </a:t>
            </a:r>
            <a:r>
              <a:rPr lang="en-US" altLang="zh-CN" b="1" dirty="0">
                <a:solidFill>
                  <a:srgbClr val="0000FF"/>
                </a:solidFill>
                <a:latin typeface="微软雅黑" pitchFamily="34" charset="-122"/>
                <a:ea typeface="微软雅黑" pitchFamily="34" charset="-122"/>
              </a:rPr>
              <a:t>NCP </a:t>
            </a:r>
            <a:r>
              <a:rPr lang="zh-CN" altLang="en-US" b="1" dirty="0">
                <a:latin typeface="微软雅黑" pitchFamily="34" charset="-122"/>
                <a:ea typeface="微软雅黑" pitchFamily="34" charset="-122"/>
              </a:rPr>
              <a:t>给新接入的用户个人电脑分配一个临时的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a:t>
            </a: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当用户通信完毕时，</a:t>
            </a:r>
            <a:r>
              <a:rPr lang="en-US" altLang="zh-CN" b="1" dirty="0">
                <a:latin typeface="微软雅黑" pitchFamily="34" charset="-122"/>
                <a:ea typeface="微软雅黑" pitchFamily="34" charset="-122"/>
              </a:rPr>
              <a:t>NCP </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网络层连接，收回原来分配出去的</a:t>
            </a:r>
            <a:r>
              <a:rPr lang="en-US" altLang="zh-CN" b="1" dirty="0">
                <a:latin typeface="微软雅黑" pitchFamily="34" charset="-122"/>
                <a:ea typeface="微软雅黑" pitchFamily="34" charset="-122"/>
              </a:rPr>
              <a:t>IP</a:t>
            </a:r>
            <a:r>
              <a:rPr lang="zh-CN" altLang="en-US" b="1" dirty="0">
                <a:latin typeface="微软雅黑" pitchFamily="34" charset="-122"/>
                <a:ea typeface="微软雅黑" pitchFamily="34" charset="-122"/>
              </a:rPr>
              <a:t>地址。</a:t>
            </a:r>
            <a:r>
              <a:rPr lang="en-US" altLang="zh-CN" b="1" dirty="0">
                <a:latin typeface="微软雅黑" pitchFamily="34" charset="-122"/>
                <a:ea typeface="微软雅黑" pitchFamily="34" charset="-122"/>
              </a:rPr>
              <a:t>LCP </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数据链路层连接。最后</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的是物理层的连接。</a:t>
            </a:r>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协议的状态图</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16421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p:cNvSpPr txBox="1">
            <a:spLocks noChangeArrowheads="1"/>
          </p:cNvSpPr>
          <p:nvPr/>
        </p:nvSpPr>
        <p:spPr>
          <a:xfrm>
            <a:off x="1331119" y="386954"/>
            <a:ext cx="4757738" cy="457200"/>
          </a:xfrm>
          <a:prstGeom prst="rect">
            <a:avLst/>
          </a:prstGeom>
        </p:spPr>
        <p:txBody>
          <a:bodyPr lIns="0" tIns="0" rIns="0" bIns="0"/>
          <a:lstStyle/>
          <a:p>
            <a:pPr defTabSz="685800" fontAlgn="base">
              <a:spcBef>
                <a:spcPct val="0"/>
              </a:spcBef>
              <a:spcAft>
                <a:spcPct val="0"/>
              </a:spcAft>
              <a:defRPr/>
            </a:pPr>
            <a:r>
              <a:rPr lang="en-US" altLang="zh-CN" sz="2400" b="1" dirty="0">
                <a:solidFill>
                  <a:prstClr val="black"/>
                </a:solidFill>
                <a:latin typeface="Times New Roman" pitchFamily="18" charset="0"/>
                <a:ea typeface="隶书" pitchFamily="49" charset="-122"/>
              </a:rPr>
              <a:t> LCP :Link Establishment</a:t>
            </a:r>
            <a:endParaRPr lang="zh-CN" altLang="en-US" sz="2400" b="1" dirty="0">
              <a:solidFill>
                <a:srgbClr val="800080"/>
              </a:solidFill>
              <a:latin typeface="Times New Roman" pitchFamily="18" charset="0"/>
              <a:ea typeface="隶书" pitchFamily="49" charset="-122"/>
            </a:endParaRPr>
          </a:p>
        </p:txBody>
      </p:sp>
      <p:grpSp>
        <p:nvGrpSpPr>
          <p:cNvPr id="2" name="Group 21"/>
          <p:cNvGrpSpPr>
            <a:grpSpLocks/>
          </p:cNvGrpSpPr>
          <p:nvPr/>
        </p:nvGrpSpPr>
        <p:grpSpPr bwMode="auto">
          <a:xfrm>
            <a:off x="1485900" y="1181101"/>
            <a:ext cx="2902744" cy="2650331"/>
            <a:chOff x="288" y="432"/>
            <a:chExt cx="2438" cy="2226"/>
          </a:xfrm>
        </p:grpSpPr>
        <p:sp>
          <p:nvSpPr>
            <p:cNvPr id="114703" name="Rectangle 5"/>
            <p:cNvSpPr>
              <a:spLocks noChangeArrowheads="1"/>
            </p:cNvSpPr>
            <p:nvPr/>
          </p:nvSpPr>
          <p:spPr bwMode="auto">
            <a:xfrm>
              <a:off x="288" y="432"/>
              <a:ext cx="318" cy="318"/>
            </a:xfrm>
            <a:prstGeom prst="rect">
              <a:avLst/>
            </a:prstGeom>
            <a:solidFill>
              <a:schemeClr val="hlink"/>
            </a:solidFill>
            <a:ln w="2857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200" b="1">
                  <a:solidFill>
                    <a:srgbClr val="FFFF00"/>
                  </a:solidFill>
                  <a:latin typeface="Times New Roman" panose="02020603050405020304" pitchFamily="18" charset="0"/>
                </a:rPr>
                <a:t>P1</a:t>
              </a:r>
            </a:p>
          </p:txBody>
        </p:sp>
        <p:sp>
          <p:nvSpPr>
            <p:cNvPr id="114704" name="Rectangle 6"/>
            <p:cNvSpPr>
              <a:spLocks noChangeArrowheads="1"/>
            </p:cNvSpPr>
            <p:nvPr/>
          </p:nvSpPr>
          <p:spPr bwMode="auto">
            <a:xfrm>
              <a:off x="2408" y="432"/>
              <a:ext cx="318" cy="318"/>
            </a:xfrm>
            <a:prstGeom prst="rect">
              <a:avLst/>
            </a:prstGeom>
            <a:solidFill>
              <a:schemeClr val="hlink"/>
            </a:solidFill>
            <a:ln w="2857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200" b="1">
                  <a:solidFill>
                    <a:srgbClr val="FFFF00"/>
                  </a:solidFill>
                  <a:latin typeface="Times New Roman" panose="02020603050405020304" pitchFamily="18" charset="0"/>
                </a:rPr>
                <a:t>P2</a:t>
              </a:r>
            </a:p>
          </p:txBody>
        </p:sp>
        <p:sp>
          <p:nvSpPr>
            <p:cNvPr id="114705" name="Line 7"/>
            <p:cNvSpPr>
              <a:spLocks noChangeShapeType="1"/>
            </p:cNvSpPr>
            <p:nvPr/>
          </p:nvSpPr>
          <p:spPr bwMode="auto">
            <a:xfrm>
              <a:off x="394" y="750"/>
              <a:ext cx="0" cy="19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706" name="Line 8"/>
            <p:cNvSpPr>
              <a:spLocks noChangeShapeType="1"/>
            </p:cNvSpPr>
            <p:nvPr/>
          </p:nvSpPr>
          <p:spPr bwMode="auto">
            <a:xfrm>
              <a:off x="2620" y="750"/>
              <a:ext cx="0" cy="19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sp>
        <p:nvSpPr>
          <p:cNvPr id="114692" name="Line 9"/>
          <p:cNvSpPr>
            <a:spLocks noChangeShapeType="1"/>
          </p:cNvSpPr>
          <p:nvPr/>
        </p:nvSpPr>
        <p:spPr bwMode="auto">
          <a:xfrm>
            <a:off x="1657350" y="1663303"/>
            <a:ext cx="2628900" cy="3750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693" name="Rectangle 18"/>
          <p:cNvSpPr>
            <a:spLocks noChangeArrowheads="1"/>
          </p:cNvSpPr>
          <p:nvPr/>
        </p:nvSpPr>
        <p:spPr bwMode="auto">
          <a:xfrm>
            <a:off x="4498181" y="1707357"/>
            <a:ext cx="33147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spcAft>
                <a:spcPct val="0"/>
              </a:spcAft>
              <a:buClr>
                <a:srgbClr val="C0504D"/>
              </a:buClr>
              <a:buSzPct val="80000"/>
              <a:buNone/>
            </a:pPr>
            <a:r>
              <a:rPr lang="en-US" altLang="zh-CN" sz="1350" b="1" dirty="0">
                <a:solidFill>
                  <a:srgbClr val="800080"/>
                </a:solidFill>
                <a:latin typeface="Times New Roman" panose="02020603050405020304" pitchFamily="18" charset="0"/>
              </a:rPr>
              <a:t>(1) Configure-ACK</a:t>
            </a:r>
            <a:r>
              <a:rPr lang="zh-CN" altLang="en-US" sz="1350" b="1" dirty="0">
                <a:solidFill>
                  <a:srgbClr val="800080"/>
                </a:solidFill>
                <a:latin typeface="Times New Roman" panose="02020603050405020304" pitchFamily="18" charset="0"/>
              </a:rPr>
              <a:t>（配置确认帧）</a:t>
            </a:r>
            <a:endParaRPr lang="en-US" altLang="zh-CN" sz="1350" b="1" dirty="0">
              <a:solidFill>
                <a:srgbClr val="800080"/>
              </a:solidFill>
              <a:latin typeface="Times New Roman" panose="02020603050405020304" pitchFamily="18" charset="0"/>
            </a:endParaRPr>
          </a:p>
          <a:p>
            <a:pPr marL="257175" indent="-257175" algn="just" defTabSz="685800" fontAlgn="base">
              <a:spcAft>
                <a:spcPct val="0"/>
              </a:spcAft>
              <a:buClr>
                <a:srgbClr val="C0504D"/>
              </a:buClr>
              <a:buSzPct val="80000"/>
              <a:buNone/>
            </a:pPr>
            <a:r>
              <a:rPr lang="zh-CN" altLang="en-US" sz="1350" b="1" dirty="0">
                <a:solidFill>
                  <a:prstClr val="black"/>
                </a:solidFill>
                <a:latin typeface="Times New Roman" panose="02020603050405020304" pitchFamily="18" charset="0"/>
              </a:rPr>
              <a:t>      </a:t>
            </a:r>
            <a:r>
              <a:rPr lang="en-US" altLang="zh-CN" sz="1350" b="1" dirty="0">
                <a:solidFill>
                  <a:prstClr val="black"/>
                </a:solidFill>
                <a:latin typeface="Times New Roman" panose="02020603050405020304" pitchFamily="18" charset="0"/>
              </a:rPr>
              <a:t>all options are ok</a:t>
            </a:r>
          </a:p>
        </p:txBody>
      </p:sp>
      <p:sp>
        <p:nvSpPr>
          <p:cNvPr id="114694" name="Rectangle 18"/>
          <p:cNvSpPr>
            <a:spLocks noChangeArrowheads="1"/>
          </p:cNvSpPr>
          <p:nvPr/>
        </p:nvSpPr>
        <p:spPr bwMode="auto">
          <a:xfrm>
            <a:off x="4463653" y="2571751"/>
            <a:ext cx="2538413"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spcAft>
                <a:spcPct val="0"/>
              </a:spcAft>
              <a:buClr>
                <a:srgbClr val="C0504D"/>
              </a:buClr>
              <a:buSzPct val="80000"/>
              <a:buNone/>
            </a:pPr>
            <a:r>
              <a:rPr lang="en-US" altLang="zh-CN" sz="1350" b="1" dirty="0">
                <a:solidFill>
                  <a:srgbClr val="800080"/>
                </a:solidFill>
                <a:latin typeface="Times New Roman" panose="02020603050405020304" pitchFamily="18" charset="0"/>
              </a:rPr>
              <a:t>(2) Configure-NAK</a:t>
            </a:r>
            <a:r>
              <a:rPr lang="zh-CN" altLang="en-US" sz="1350" b="1" dirty="0">
                <a:solidFill>
                  <a:srgbClr val="800080"/>
                </a:solidFill>
                <a:latin typeface="Times New Roman" panose="02020603050405020304" pitchFamily="18" charset="0"/>
              </a:rPr>
              <a:t>（配置否认帧）</a:t>
            </a:r>
            <a:endParaRPr lang="en-US" altLang="zh-CN" sz="1350" b="1" dirty="0">
              <a:solidFill>
                <a:srgbClr val="800080"/>
              </a:solidFill>
              <a:latin typeface="Times New Roman" panose="02020603050405020304" pitchFamily="18" charset="0"/>
            </a:endParaRPr>
          </a:p>
          <a:p>
            <a:pPr marL="257175" indent="-257175" algn="just" defTabSz="685800" fontAlgn="base">
              <a:spcAft>
                <a:spcPct val="0"/>
              </a:spcAft>
              <a:buClr>
                <a:srgbClr val="C0504D"/>
              </a:buClr>
              <a:buSzPct val="80000"/>
              <a:buNone/>
            </a:pPr>
            <a:r>
              <a:rPr lang="zh-CN" altLang="en-US" sz="1350" b="1" dirty="0">
                <a:solidFill>
                  <a:prstClr val="black"/>
                </a:solidFill>
                <a:latin typeface="Times New Roman" panose="02020603050405020304" pitchFamily="18" charset="0"/>
              </a:rPr>
              <a:t>      </a:t>
            </a:r>
            <a:r>
              <a:rPr lang="en-US" altLang="zh-CN" sz="1350" b="1" dirty="0">
                <a:solidFill>
                  <a:prstClr val="black"/>
                </a:solidFill>
                <a:latin typeface="Times New Roman" panose="02020603050405020304" pitchFamily="18" charset="0"/>
              </a:rPr>
              <a:t>all options can be recognized</a:t>
            </a:r>
          </a:p>
          <a:p>
            <a:pPr marL="257175" indent="-257175" algn="just" defTabSz="685800" fontAlgn="base">
              <a:spcAft>
                <a:spcPct val="0"/>
              </a:spcAft>
              <a:buClr>
                <a:srgbClr val="C0504D"/>
              </a:buClr>
              <a:buSzPct val="80000"/>
              <a:buNone/>
            </a:pPr>
            <a:r>
              <a:rPr lang="en-US" altLang="zh-CN" sz="1350" b="1" dirty="0">
                <a:solidFill>
                  <a:prstClr val="black"/>
                </a:solidFill>
                <a:latin typeface="Times New Roman" panose="02020603050405020304" pitchFamily="18" charset="0"/>
              </a:rPr>
              <a:t>      but some can be accepted</a:t>
            </a:r>
          </a:p>
        </p:txBody>
      </p:sp>
      <p:sp>
        <p:nvSpPr>
          <p:cNvPr id="114695" name="Rectangle 18"/>
          <p:cNvSpPr>
            <a:spLocks noChangeArrowheads="1"/>
          </p:cNvSpPr>
          <p:nvPr/>
        </p:nvSpPr>
        <p:spPr bwMode="auto">
          <a:xfrm>
            <a:off x="4463653" y="3759994"/>
            <a:ext cx="30241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spcAft>
                <a:spcPct val="0"/>
              </a:spcAft>
              <a:buClr>
                <a:srgbClr val="C0504D"/>
              </a:buClr>
              <a:buSzPct val="80000"/>
              <a:buNone/>
            </a:pPr>
            <a:r>
              <a:rPr lang="en-US" altLang="zh-CN" sz="1350" b="1" dirty="0">
                <a:solidFill>
                  <a:srgbClr val="800080"/>
                </a:solidFill>
                <a:latin typeface="Times New Roman" panose="02020603050405020304" pitchFamily="18" charset="0"/>
              </a:rPr>
              <a:t>(3) Configure-Reject</a:t>
            </a:r>
            <a:r>
              <a:rPr lang="zh-CN" altLang="en-US" sz="1350" b="1" dirty="0">
                <a:solidFill>
                  <a:srgbClr val="800080"/>
                </a:solidFill>
                <a:latin typeface="Times New Roman" panose="02020603050405020304" pitchFamily="18" charset="0"/>
              </a:rPr>
              <a:t>（配置拒绝帧）</a:t>
            </a:r>
            <a:endParaRPr lang="en-US" altLang="zh-CN" sz="1350" b="1" dirty="0">
              <a:solidFill>
                <a:srgbClr val="800080"/>
              </a:solidFill>
              <a:latin typeface="Times New Roman" panose="02020603050405020304" pitchFamily="18" charset="0"/>
            </a:endParaRPr>
          </a:p>
          <a:p>
            <a:pPr marL="257175" indent="-257175" algn="just" defTabSz="685800" fontAlgn="base">
              <a:spcAft>
                <a:spcPct val="0"/>
              </a:spcAft>
              <a:buClr>
                <a:srgbClr val="C0504D"/>
              </a:buClr>
              <a:buSzPct val="80000"/>
              <a:buNone/>
            </a:pPr>
            <a:r>
              <a:rPr lang="zh-CN" altLang="en-US" sz="1350" b="1" dirty="0">
                <a:solidFill>
                  <a:prstClr val="black"/>
                </a:solidFill>
                <a:latin typeface="Times New Roman" panose="02020603050405020304" pitchFamily="18" charset="0"/>
              </a:rPr>
              <a:t>      </a:t>
            </a:r>
            <a:r>
              <a:rPr lang="en-US" altLang="zh-CN" sz="1350" b="1" dirty="0">
                <a:solidFill>
                  <a:prstClr val="black"/>
                </a:solidFill>
                <a:latin typeface="Times New Roman" panose="02020603050405020304" pitchFamily="18" charset="0"/>
              </a:rPr>
              <a:t>some options can not be recognized</a:t>
            </a:r>
          </a:p>
        </p:txBody>
      </p:sp>
      <p:sp>
        <p:nvSpPr>
          <p:cNvPr id="114696" name="Line 11"/>
          <p:cNvSpPr>
            <a:spLocks noChangeShapeType="1"/>
          </p:cNvSpPr>
          <p:nvPr/>
        </p:nvSpPr>
        <p:spPr bwMode="auto">
          <a:xfrm flipH="1">
            <a:off x="1597819" y="2464594"/>
            <a:ext cx="2650331" cy="631031"/>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697" name="Rectangle 15"/>
          <p:cNvSpPr>
            <a:spLocks noChangeArrowheads="1"/>
          </p:cNvSpPr>
          <p:nvPr/>
        </p:nvSpPr>
        <p:spPr bwMode="auto">
          <a:xfrm>
            <a:off x="2139554" y="2563416"/>
            <a:ext cx="1135856"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050" b="1">
                <a:solidFill>
                  <a:srgbClr val="800080"/>
                </a:solidFill>
                <a:latin typeface="Times New Roman" panose="02020603050405020304" pitchFamily="18" charset="0"/>
              </a:rPr>
              <a:t>Configure-NAK</a:t>
            </a:r>
          </a:p>
        </p:txBody>
      </p:sp>
      <p:sp>
        <p:nvSpPr>
          <p:cNvPr id="114698" name="Line 10"/>
          <p:cNvSpPr>
            <a:spLocks noChangeShapeType="1"/>
          </p:cNvSpPr>
          <p:nvPr/>
        </p:nvSpPr>
        <p:spPr bwMode="auto">
          <a:xfrm flipH="1">
            <a:off x="1597819" y="2085975"/>
            <a:ext cx="2650331" cy="504825"/>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699" name="Rectangle 14"/>
          <p:cNvSpPr>
            <a:spLocks noChangeArrowheads="1"/>
          </p:cNvSpPr>
          <p:nvPr/>
        </p:nvSpPr>
        <p:spPr bwMode="auto">
          <a:xfrm>
            <a:off x="2037757" y="2106779"/>
            <a:ext cx="1868086" cy="9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050" b="1" dirty="0">
                <a:solidFill>
                  <a:srgbClr val="800080"/>
                </a:solidFill>
                <a:latin typeface="Times New Roman" panose="02020603050405020304" pitchFamily="18" charset="0"/>
              </a:rPr>
              <a:t>Configure-ACK</a:t>
            </a:r>
          </a:p>
        </p:txBody>
      </p:sp>
      <p:sp>
        <p:nvSpPr>
          <p:cNvPr id="114700" name="Line 12"/>
          <p:cNvSpPr>
            <a:spLocks noChangeShapeType="1"/>
          </p:cNvSpPr>
          <p:nvPr/>
        </p:nvSpPr>
        <p:spPr bwMode="auto">
          <a:xfrm flipH="1">
            <a:off x="1656160" y="2842023"/>
            <a:ext cx="2591990" cy="631031"/>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701" name="Rectangle 16"/>
          <p:cNvSpPr>
            <a:spLocks noChangeArrowheads="1"/>
          </p:cNvSpPr>
          <p:nvPr/>
        </p:nvSpPr>
        <p:spPr bwMode="auto">
          <a:xfrm>
            <a:off x="2141935" y="3057526"/>
            <a:ext cx="1133475"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050" b="1">
                <a:solidFill>
                  <a:srgbClr val="800080"/>
                </a:solidFill>
                <a:latin typeface="Times New Roman" panose="02020603050405020304" pitchFamily="18" charset="0"/>
              </a:rPr>
              <a:t>Configure-Reject</a:t>
            </a:r>
          </a:p>
        </p:txBody>
      </p:sp>
      <p:sp>
        <p:nvSpPr>
          <p:cNvPr id="114702" name="Rectangle 13"/>
          <p:cNvSpPr>
            <a:spLocks noChangeArrowheads="1"/>
          </p:cNvSpPr>
          <p:nvPr/>
        </p:nvSpPr>
        <p:spPr bwMode="auto">
          <a:xfrm>
            <a:off x="2141935" y="1545431"/>
            <a:ext cx="1502569" cy="17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050" b="1">
                <a:solidFill>
                  <a:srgbClr val="800080"/>
                </a:solidFill>
                <a:latin typeface="Times New Roman" panose="02020603050405020304" pitchFamily="18" charset="0"/>
              </a:rPr>
              <a:t>Configure-Request</a:t>
            </a:r>
          </a:p>
        </p:txBody>
      </p:sp>
    </p:spTree>
    <p:extLst>
      <p:ext uri="{BB962C8B-B14F-4D97-AF65-F5344CB8AC3E}">
        <p14:creationId xmlns:p14="http://schemas.microsoft.com/office/powerpoint/2010/main" val="2545835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1029"/>
          <p:cNvSpPr>
            <a:spLocks noChangeArrowheads="1"/>
          </p:cNvSpPr>
          <p:nvPr/>
        </p:nvSpPr>
        <p:spPr bwMode="auto">
          <a:xfrm>
            <a:off x="1385888" y="390526"/>
            <a:ext cx="6115050" cy="50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spcAft>
                <a:spcPct val="0"/>
              </a:spcAft>
              <a:buClr>
                <a:srgbClr val="C0504D"/>
              </a:buClr>
              <a:buSzPct val="80000"/>
              <a:buNone/>
            </a:pPr>
            <a:r>
              <a:rPr lang="en-US" altLang="zh-CN" sz="2400" b="1" dirty="0">
                <a:solidFill>
                  <a:prstClr val="black"/>
                </a:solidFill>
                <a:latin typeface="Times New Roman" panose="02020603050405020304" pitchFamily="18" charset="0"/>
                <a:ea typeface="隶书" panose="02010509060101010101" pitchFamily="49" charset="-122"/>
              </a:rPr>
              <a:t>LCP : Link Termination</a:t>
            </a:r>
            <a:endParaRPr lang="zh-CN" altLang="en-US" sz="2400" b="1" dirty="0">
              <a:solidFill>
                <a:prstClr val="black"/>
              </a:solidFill>
              <a:latin typeface="Times New Roman" panose="02020603050405020304" pitchFamily="18" charset="0"/>
              <a:ea typeface="隶书" panose="02010509060101010101" pitchFamily="49" charset="-122"/>
            </a:endParaRPr>
          </a:p>
        </p:txBody>
      </p:sp>
      <p:grpSp>
        <p:nvGrpSpPr>
          <p:cNvPr id="2" name="Group 1051"/>
          <p:cNvGrpSpPr>
            <a:grpSpLocks/>
          </p:cNvGrpSpPr>
          <p:nvPr/>
        </p:nvGrpSpPr>
        <p:grpSpPr bwMode="auto">
          <a:xfrm>
            <a:off x="2481262" y="1771650"/>
            <a:ext cx="4100513" cy="578644"/>
            <a:chOff x="932" y="1056"/>
            <a:chExt cx="3444" cy="486"/>
          </a:xfrm>
        </p:grpSpPr>
        <p:sp>
          <p:nvSpPr>
            <p:cNvPr id="116747" name="Line 1052"/>
            <p:cNvSpPr>
              <a:spLocks noChangeShapeType="1"/>
            </p:cNvSpPr>
            <p:nvPr/>
          </p:nvSpPr>
          <p:spPr bwMode="auto">
            <a:xfrm>
              <a:off x="932" y="1128"/>
              <a:ext cx="3444" cy="41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6748" name="Rectangle 1053"/>
            <p:cNvSpPr>
              <a:spLocks noChangeArrowheads="1"/>
            </p:cNvSpPr>
            <p:nvPr/>
          </p:nvSpPr>
          <p:spPr bwMode="auto">
            <a:xfrm>
              <a:off x="1752" y="1056"/>
              <a:ext cx="246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500" b="1" dirty="0">
                  <a:solidFill>
                    <a:srgbClr val="800080"/>
                  </a:solidFill>
                  <a:latin typeface="Times New Roman" panose="02020603050405020304" pitchFamily="18" charset="0"/>
                </a:rPr>
                <a:t>Terminate-Request</a:t>
              </a:r>
              <a:r>
                <a:rPr lang="zh-CN" altLang="en-US" sz="1500" b="1" dirty="0">
                  <a:solidFill>
                    <a:srgbClr val="800080"/>
                  </a:solidFill>
                  <a:latin typeface="Times New Roman" panose="02020603050405020304" pitchFamily="18" charset="0"/>
                </a:rPr>
                <a:t>（终止请求）</a:t>
              </a:r>
              <a:endParaRPr lang="en-US" altLang="zh-CN" sz="1500" b="1" dirty="0">
                <a:solidFill>
                  <a:srgbClr val="800080"/>
                </a:solidFill>
                <a:latin typeface="Times New Roman" panose="02020603050405020304" pitchFamily="18" charset="0"/>
              </a:endParaRPr>
            </a:p>
          </p:txBody>
        </p:sp>
      </p:grpSp>
      <p:grpSp>
        <p:nvGrpSpPr>
          <p:cNvPr id="3" name="Group 1054"/>
          <p:cNvGrpSpPr>
            <a:grpSpLocks/>
          </p:cNvGrpSpPr>
          <p:nvPr/>
        </p:nvGrpSpPr>
        <p:grpSpPr bwMode="auto">
          <a:xfrm>
            <a:off x="2481261" y="2974180"/>
            <a:ext cx="4100513" cy="671513"/>
            <a:chOff x="932" y="2496"/>
            <a:chExt cx="3444" cy="564"/>
          </a:xfrm>
        </p:grpSpPr>
        <p:sp>
          <p:nvSpPr>
            <p:cNvPr id="116745" name="Line 1055"/>
            <p:cNvSpPr>
              <a:spLocks noChangeShapeType="1"/>
            </p:cNvSpPr>
            <p:nvPr/>
          </p:nvSpPr>
          <p:spPr bwMode="auto">
            <a:xfrm flipH="1">
              <a:off x="932" y="2508"/>
              <a:ext cx="3444" cy="5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6746" name="Rectangle 1056"/>
            <p:cNvSpPr>
              <a:spLocks noChangeArrowheads="1"/>
            </p:cNvSpPr>
            <p:nvPr/>
          </p:nvSpPr>
          <p:spPr bwMode="auto">
            <a:xfrm>
              <a:off x="1774" y="2496"/>
              <a:ext cx="227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500" b="1" dirty="0">
                  <a:solidFill>
                    <a:srgbClr val="800080"/>
                  </a:solidFill>
                  <a:latin typeface="Times New Roman" panose="02020603050405020304" pitchFamily="18" charset="0"/>
                </a:rPr>
                <a:t>Terminate-ACK</a:t>
              </a:r>
              <a:r>
                <a:rPr lang="zh-CN" altLang="en-US" sz="1500" b="1" dirty="0">
                  <a:solidFill>
                    <a:srgbClr val="800080"/>
                  </a:solidFill>
                  <a:latin typeface="Times New Roman" panose="02020603050405020304" pitchFamily="18" charset="0"/>
                </a:rPr>
                <a:t>（终止确认）</a:t>
              </a:r>
              <a:endParaRPr lang="en-US" altLang="zh-CN" sz="1500" b="1" dirty="0">
                <a:solidFill>
                  <a:srgbClr val="800080"/>
                </a:solidFill>
                <a:latin typeface="Times New Roman" panose="02020603050405020304" pitchFamily="18" charset="0"/>
              </a:endParaRPr>
            </a:p>
          </p:txBody>
        </p:sp>
      </p:grpSp>
      <p:sp>
        <p:nvSpPr>
          <p:cNvPr id="116741" name="Rectangle 1058"/>
          <p:cNvSpPr>
            <a:spLocks noChangeArrowheads="1"/>
          </p:cNvSpPr>
          <p:nvPr/>
        </p:nvSpPr>
        <p:spPr bwMode="auto">
          <a:xfrm>
            <a:off x="2286000" y="1200150"/>
            <a:ext cx="585788" cy="492919"/>
          </a:xfrm>
          <a:prstGeom prst="rect">
            <a:avLst/>
          </a:prstGeom>
          <a:solidFill>
            <a:schemeClr val="hlink"/>
          </a:solidFill>
          <a:ln w="2857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500" b="1">
                <a:solidFill>
                  <a:srgbClr val="FFFF00"/>
                </a:solidFill>
                <a:latin typeface="Times New Roman" panose="02020603050405020304" pitchFamily="18" charset="0"/>
              </a:rPr>
              <a:t>P1</a:t>
            </a:r>
          </a:p>
        </p:txBody>
      </p:sp>
      <p:sp>
        <p:nvSpPr>
          <p:cNvPr id="116742" name="Rectangle 1059"/>
          <p:cNvSpPr>
            <a:spLocks noChangeArrowheads="1"/>
          </p:cNvSpPr>
          <p:nvPr/>
        </p:nvSpPr>
        <p:spPr bwMode="auto">
          <a:xfrm>
            <a:off x="6191250" y="1200150"/>
            <a:ext cx="585788" cy="492919"/>
          </a:xfrm>
          <a:prstGeom prst="rect">
            <a:avLst/>
          </a:prstGeom>
          <a:solidFill>
            <a:schemeClr val="hlink"/>
          </a:solidFill>
          <a:ln w="2857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500" b="1">
                <a:solidFill>
                  <a:srgbClr val="FFFF00"/>
                </a:solidFill>
                <a:latin typeface="Times New Roman" panose="02020603050405020304" pitchFamily="18" charset="0"/>
              </a:rPr>
              <a:t>P2</a:t>
            </a:r>
          </a:p>
        </p:txBody>
      </p:sp>
      <p:sp>
        <p:nvSpPr>
          <p:cNvPr id="116743" name="Line 1060"/>
          <p:cNvSpPr>
            <a:spLocks noChangeShapeType="1"/>
          </p:cNvSpPr>
          <p:nvPr/>
        </p:nvSpPr>
        <p:spPr bwMode="auto">
          <a:xfrm>
            <a:off x="2481263" y="1693069"/>
            <a:ext cx="0" cy="2957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6744" name="Line 1061"/>
          <p:cNvSpPr>
            <a:spLocks noChangeShapeType="1"/>
          </p:cNvSpPr>
          <p:nvPr/>
        </p:nvSpPr>
        <p:spPr bwMode="auto">
          <a:xfrm>
            <a:off x="6581775" y="1693069"/>
            <a:ext cx="0" cy="2957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12467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39466" y="250032"/>
            <a:ext cx="6122194" cy="431006"/>
          </a:xfrm>
          <a:prstGeom prst="rect">
            <a:avLst/>
          </a:prstGeom>
        </p:spPr>
        <p:txBody>
          <a:bodyPr/>
          <a:lstStyle/>
          <a:p>
            <a:pPr defTabSz="685800" fontAlgn="base">
              <a:spcBef>
                <a:spcPct val="0"/>
              </a:spcBef>
              <a:spcAft>
                <a:spcPct val="0"/>
              </a:spcAft>
              <a:defRPr/>
            </a:pPr>
            <a:r>
              <a:rPr lang="en-US" altLang="zh-CN" sz="2400" b="1" dirty="0">
                <a:solidFill>
                  <a:prstClr val="black"/>
                </a:solidFill>
                <a:latin typeface="Times New Roman" pitchFamily="18" charset="0"/>
                <a:ea typeface="隶书" pitchFamily="49" charset="-122"/>
              </a:rPr>
              <a:t>PAP</a:t>
            </a:r>
            <a:r>
              <a:rPr lang="zh-CN" altLang="en-US" sz="2400" b="1" dirty="0">
                <a:solidFill>
                  <a:prstClr val="black"/>
                </a:solidFill>
                <a:latin typeface="Times New Roman" pitchFamily="18" charset="0"/>
                <a:ea typeface="隶书" pitchFamily="49" charset="-122"/>
              </a:rPr>
              <a:t>（</a:t>
            </a:r>
            <a:r>
              <a:rPr lang="zh-CN" altLang="en-US" sz="2400" b="1" dirty="0">
                <a:solidFill>
                  <a:prstClr val="black"/>
                </a:solidFill>
                <a:latin typeface="宋体" panose="02010600030101010101" pitchFamily="2" charset="-122"/>
                <a:ea typeface="宋体" panose="02010600030101010101" pitchFamily="2" charset="-122"/>
              </a:rPr>
              <a:t>口令鉴别协议</a:t>
            </a:r>
            <a:r>
              <a:rPr lang="zh-CN" altLang="en-US" sz="2400" b="1" dirty="0">
                <a:solidFill>
                  <a:prstClr val="black"/>
                </a:solidFill>
                <a:latin typeface="Times New Roman" pitchFamily="18" charset="0"/>
                <a:ea typeface="隶书" pitchFamily="49" charset="-122"/>
              </a:rPr>
              <a:t>）</a:t>
            </a:r>
          </a:p>
        </p:txBody>
      </p:sp>
      <p:sp>
        <p:nvSpPr>
          <p:cNvPr id="118787" name="Rectangle 5"/>
          <p:cNvSpPr>
            <a:spLocks noChangeArrowheads="1"/>
          </p:cNvSpPr>
          <p:nvPr/>
        </p:nvSpPr>
        <p:spPr bwMode="auto">
          <a:xfrm>
            <a:off x="1601392" y="1168003"/>
            <a:ext cx="439340"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500" b="1">
                <a:solidFill>
                  <a:srgbClr val="1F497D"/>
                </a:solidFill>
                <a:latin typeface="Times New Roman" panose="02020603050405020304" pitchFamily="18" charset="0"/>
              </a:rPr>
              <a:t>P1</a:t>
            </a:r>
          </a:p>
        </p:txBody>
      </p:sp>
      <p:sp>
        <p:nvSpPr>
          <p:cNvPr id="118788" name="Rectangle 6"/>
          <p:cNvSpPr>
            <a:spLocks noChangeArrowheads="1"/>
          </p:cNvSpPr>
          <p:nvPr/>
        </p:nvSpPr>
        <p:spPr bwMode="auto">
          <a:xfrm>
            <a:off x="4527947" y="1168003"/>
            <a:ext cx="438150"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500" b="1">
                <a:solidFill>
                  <a:srgbClr val="1F497D"/>
                </a:solidFill>
                <a:latin typeface="Times New Roman" panose="02020603050405020304" pitchFamily="18" charset="0"/>
              </a:rPr>
              <a:t>P2</a:t>
            </a:r>
          </a:p>
        </p:txBody>
      </p:sp>
      <p:sp>
        <p:nvSpPr>
          <p:cNvPr id="118789" name="Line 7"/>
          <p:cNvSpPr>
            <a:spLocks noChangeShapeType="1"/>
          </p:cNvSpPr>
          <p:nvPr/>
        </p:nvSpPr>
        <p:spPr bwMode="auto">
          <a:xfrm>
            <a:off x="1709738" y="1600200"/>
            <a:ext cx="1191" cy="2590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0" name="Line 8"/>
          <p:cNvSpPr>
            <a:spLocks noChangeShapeType="1"/>
          </p:cNvSpPr>
          <p:nvPr/>
        </p:nvSpPr>
        <p:spPr bwMode="auto">
          <a:xfrm>
            <a:off x="4819650" y="1600200"/>
            <a:ext cx="1191" cy="2590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1" name="Line 11"/>
          <p:cNvSpPr>
            <a:spLocks noChangeShapeType="1"/>
          </p:cNvSpPr>
          <p:nvPr/>
        </p:nvSpPr>
        <p:spPr bwMode="auto">
          <a:xfrm>
            <a:off x="1722835" y="3477817"/>
            <a:ext cx="3071813" cy="4786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2" name="Rectangle 12"/>
          <p:cNvSpPr>
            <a:spLocks noChangeArrowheads="1"/>
          </p:cNvSpPr>
          <p:nvPr/>
        </p:nvSpPr>
        <p:spPr bwMode="auto">
          <a:xfrm>
            <a:off x="2453878" y="3317082"/>
            <a:ext cx="2194322" cy="47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500" b="1">
                <a:solidFill>
                  <a:srgbClr val="800080"/>
                </a:solidFill>
                <a:latin typeface="Times New Roman" panose="02020603050405020304" pitchFamily="18" charset="0"/>
              </a:rPr>
              <a:t>Authenticate -Request</a:t>
            </a:r>
          </a:p>
        </p:txBody>
      </p:sp>
      <p:sp>
        <p:nvSpPr>
          <p:cNvPr id="118793" name="Rectangle 13"/>
          <p:cNvSpPr>
            <a:spLocks noChangeArrowheads="1"/>
          </p:cNvSpPr>
          <p:nvPr/>
        </p:nvSpPr>
        <p:spPr bwMode="auto">
          <a:xfrm>
            <a:off x="2453878" y="3956447"/>
            <a:ext cx="1756172" cy="47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ctr" defTabSz="685800" fontAlgn="base">
              <a:lnSpc>
                <a:spcPct val="90000"/>
              </a:lnSpc>
              <a:spcAft>
                <a:spcPct val="0"/>
              </a:spcAft>
              <a:buClr>
                <a:srgbClr val="C0504D"/>
              </a:buClr>
              <a:buSzPct val="80000"/>
              <a:buNone/>
            </a:pPr>
            <a:r>
              <a:rPr lang="en-US" altLang="zh-CN" sz="1500" b="1">
                <a:solidFill>
                  <a:srgbClr val="1F497D"/>
                </a:solidFill>
                <a:latin typeface="Times New Roman" panose="02020603050405020304" pitchFamily="18" charset="0"/>
              </a:rPr>
              <a:t>……</a:t>
            </a:r>
          </a:p>
        </p:txBody>
      </p:sp>
      <p:sp>
        <p:nvSpPr>
          <p:cNvPr id="118794" name="Line 15"/>
          <p:cNvSpPr>
            <a:spLocks noChangeShapeType="1"/>
          </p:cNvSpPr>
          <p:nvPr/>
        </p:nvSpPr>
        <p:spPr bwMode="auto">
          <a:xfrm>
            <a:off x="1715691" y="1714501"/>
            <a:ext cx="3071813" cy="4786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5" name="Rectangle 16"/>
          <p:cNvSpPr>
            <a:spLocks noChangeArrowheads="1"/>
          </p:cNvSpPr>
          <p:nvPr/>
        </p:nvSpPr>
        <p:spPr bwMode="auto">
          <a:xfrm>
            <a:off x="2657475" y="1701403"/>
            <a:ext cx="1752600" cy="22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Authenticate -Request</a:t>
            </a:r>
          </a:p>
        </p:txBody>
      </p:sp>
      <p:sp>
        <p:nvSpPr>
          <p:cNvPr id="118796" name="Rectangle 17"/>
          <p:cNvSpPr>
            <a:spLocks noChangeArrowheads="1"/>
          </p:cNvSpPr>
          <p:nvPr/>
        </p:nvSpPr>
        <p:spPr bwMode="auto">
          <a:xfrm>
            <a:off x="5004197" y="1869281"/>
            <a:ext cx="20812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350" b="1">
                <a:solidFill>
                  <a:srgbClr val="800080"/>
                </a:solidFill>
                <a:latin typeface="Times New Roman" panose="02020603050405020304" pitchFamily="18" charset="0"/>
              </a:rPr>
              <a:t>(1)  Authenticate-Request</a:t>
            </a:r>
            <a:r>
              <a:rPr lang="en-US" altLang="zh-CN" sz="1350" b="1">
                <a:solidFill>
                  <a:srgbClr val="800080"/>
                </a:solidFill>
                <a:latin typeface="Times New Roman" panose="02020603050405020304" pitchFamily="18" charset="0"/>
                <a:ea typeface="隶书" panose="02010509060101010101" pitchFamily="49" charset="-122"/>
              </a:rPr>
              <a:t> </a:t>
            </a:r>
            <a:endParaRPr lang="zh-CN" altLang="en-US" sz="1350" b="1">
              <a:solidFill>
                <a:srgbClr val="800080"/>
              </a:solidFill>
              <a:latin typeface="Times New Roman" panose="02020603050405020304" pitchFamily="18" charset="0"/>
              <a:ea typeface="隶书" panose="02010509060101010101" pitchFamily="49" charset="-122"/>
            </a:endParaRPr>
          </a:p>
        </p:txBody>
      </p:sp>
      <p:sp>
        <p:nvSpPr>
          <p:cNvPr id="118797" name="Line 19"/>
          <p:cNvSpPr>
            <a:spLocks noChangeShapeType="1"/>
          </p:cNvSpPr>
          <p:nvPr/>
        </p:nvSpPr>
        <p:spPr bwMode="auto">
          <a:xfrm flipH="1">
            <a:off x="1722835" y="2199085"/>
            <a:ext cx="3071813" cy="63936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8" name="Rectangle 20"/>
          <p:cNvSpPr>
            <a:spLocks noChangeArrowheads="1"/>
          </p:cNvSpPr>
          <p:nvPr/>
        </p:nvSpPr>
        <p:spPr bwMode="auto">
          <a:xfrm>
            <a:off x="2627710" y="2322910"/>
            <a:ext cx="1752600" cy="24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Authenticate-ACK</a:t>
            </a:r>
          </a:p>
        </p:txBody>
      </p:sp>
      <p:sp>
        <p:nvSpPr>
          <p:cNvPr id="118799" name="Line 21"/>
          <p:cNvSpPr>
            <a:spLocks noChangeShapeType="1"/>
          </p:cNvSpPr>
          <p:nvPr/>
        </p:nvSpPr>
        <p:spPr bwMode="auto">
          <a:xfrm flipH="1">
            <a:off x="1722835" y="2678906"/>
            <a:ext cx="3071813" cy="6381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800" name="Rectangle 22"/>
          <p:cNvSpPr>
            <a:spLocks noChangeArrowheads="1"/>
          </p:cNvSpPr>
          <p:nvPr/>
        </p:nvSpPr>
        <p:spPr bwMode="auto">
          <a:xfrm>
            <a:off x="2602706" y="2740819"/>
            <a:ext cx="1463279" cy="26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Authenticate-NAK</a:t>
            </a:r>
          </a:p>
        </p:txBody>
      </p:sp>
      <p:sp>
        <p:nvSpPr>
          <p:cNvPr id="118801" name="Rectangle 23"/>
          <p:cNvSpPr>
            <a:spLocks noChangeArrowheads="1"/>
          </p:cNvSpPr>
          <p:nvPr/>
        </p:nvSpPr>
        <p:spPr bwMode="auto">
          <a:xfrm>
            <a:off x="5004197" y="2518173"/>
            <a:ext cx="1976438"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350" b="1">
                <a:solidFill>
                  <a:srgbClr val="800080"/>
                </a:solidFill>
                <a:latin typeface="Times New Roman" panose="02020603050405020304" pitchFamily="18" charset="0"/>
              </a:rPr>
              <a:t>(2)  Authenticate-ACK</a:t>
            </a:r>
          </a:p>
          <a:p>
            <a:pPr marL="257175" indent="-257175" algn="just" defTabSz="685800" fontAlgn="base">
              <a:lnSpc>
                <a:spcPct val="90000"/>
              </a:lnSpc>
              <a:spcAft>
                <a:spcPct val="0"/>
              </a:spcAft>
              <a:buClr>
                <a:srgbClr val="C0504D"/>
              </a:buClr>
              <a:buSzPct val="80000"/>
              <a:buNone/>
            </a:pPr>
            <a:r>
              <a:rPr lang="en-US" altLang="zh-CN" sz="1350" b="1">
                <a:solidFill>
                  <a:srgbClr val="800080"/>
                </a:solidFill>
                <a:latin typeface="Times New Roman" panose="02020603050405020304" pitchFamily="18" charset="0"/>
              </a:rPr>
              <a:t>       Authenticate-NAK</a:t>
            </a:r>
            <a:endParaRPr lang="zh-CN" altLang="en-US" sz="1350" b="1">
              <a:solidFill>
                <a:srgbClr val="800080"/>
              </a:solidFill>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4058610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2000250" y="1067991"/>
            <a:ext cx="1106091" cy="253603"/>
          </a:xfrm>
          <a:prstGeom prst="rect">
            <a:avLst/>
          </a:prstGeom>
          <a:solidFill>
            <a:schemeClr val="bg2">
              <a:lumMod val="90000"/>
            </a:schemeClr>
          </a:solidFill>
          <a:ln w="3175">
            <a:solidFill>
              <a:schemeClr val="tx1"/>
            </a:solidFill>
            <a:miter lim="800000"/>
            <a:headEnd/>
            <a:tailEnd/>
          </a:ln>
        </p:spPr>
        <p:txBody>
          <a:bodyPr/>
          <a:lstStyle/>
          <a:p>
            <a:pPr algn="ctr"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Authenticator</a:t>
            </a:r>
          </a:p>
        </p:txBody>
      </p:sp>
      <p:sp>
        <p:nvSpPr>
          <p:cNvPr id="4" name="Rectangle 6"/>
          <p:cNvSpPr>
            <a:spLocks noChangeArrowheads="1"/>
          </p:cNvSpPr>
          <p:nvPr/>
        </p:nvSpPr>
        <p:spPr bwMode="auto">
          <a:xfrm>
            <a:off x="4126706" y="1067991"/>
            <a:ext cx="425054" cy="253603"/>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Peer</a:t>
            </a:r>
          </a:p>
        </p:txBody>
      </p:sp>
      <p:sp>
        <p:nvSpPr>
          <p:cNvPr id="119812" name="Line 7"/>
          <p:cNvSpPr>
            <a:spLocks noChangeShapeType="1"/>
          </p:cNvSpPr>
          <p:nvPr/>
        </p:nvSpPr>
        <p:spPr bwMode="auto">
          <a:xfrm>
            <a:off x="2511029" y="1352550"/>
            <a:ext cx="0" cy="33789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13" name="Line 8"/>
          <p:cNvSpPr>
            <a:spLocks noChangeShapeType="1"/>
          </p:cNvSpPr>
          <p:nvPr/>
        </p:nvSpPr>
        <p:spPr bwMode="auto">
          <a:xfrm>
            <a:off x="4296966" y="1352550"/>
            <a:ext cx="0" cy="33789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14" name="Line 10"/>
          <p:cNvSpPr>
            <a:spLocks noChangeShapeType="1"/>
          </p:cNvSpPr>
          <p:nvPr/>
        </p:nvSpPr>
        <p:spPr bwMode="auto">
          <a:xfrm>
            <a:off x="2511028" y="1366837"/>
            <a:ext cx="1785938" cy="25360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15" name="Rectangle 11"/>
          <p:cNvSpPr>
            <a:spLocks noChangeArrowheads="1"/>
          </p:cNvSpPr>
          <p:nvPr/>
        </p:nvSpPr>
        <p:spPr bwMode="auto">
          <a:xfrm>
            <a:off x="2561035" y="1257300"/>
            <a:ext cx="1379934" cy="23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Challenge c</a:t>
            </a:r>
          </a:p>
        </p:txBody>
      </p:sp>
      <p:sp>
        <p:nvSpPr>
          <p:cNvPr id="119816" name="Line 9"/>
          <p:cNvSpPr>
            <a:spLocks noChangeShapeType="1"/>
          </p:cNvSpPr>
          <p:nvPr/>
        </p:nvSpPr>
        <p:spPr bwMode="auto">
          <a:xfrm flipH="1">
            <a:off x="2489598" y="1620441"/>
            <a:ext cx="1807369" cy="32265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17" name="Rectangle 12"/>
          <p:cNvSpPr>
            <a:spLocks noChangeArrowheads="1"/>
          </p:cNvSpPr>
          <p:nvPr/>
        </p:nvSpPr>
        <p:spPr bwMode="auto">
          <a:xfrm>
            <a:off x="2832498" y="1545431"/>
            <a:ext cx="97750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Response A1</a:t>
            </a:r>
          </a:p>
        </p:txBody>
      </p:sp>
      <p:sp>
        <p:nvSpPr>
          <p:cNvPr id="15" name="Rectangle 16"/>
          <p:cNvSpPr>
            <a:spLocks noChangeArrowheads="1"/>
          </p:cNvSpPr>
          <p:nvPr/>
        </p:nvSpPr>
        <p:spPr bwMode="auto">
          <a:xfrm>
            <a:off x="4382692" y="1490662"/>
            <a:ext cx="964406" cy="253604"/>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A1=Hash(</a:t>
            </a:r>
            <a:r>
              <a:rPr lang="en-US" altLang="zh-CN" sz="1050" b="1" dirty="0" err="1">
                <a:solidFill>
                  <a:srgbClr val="0000FF"/>
                </a:solidFill>
                <a:latin typeface="Times New Roman" pitchFamily="18" charset="0"/>
                <a:ea typeface="宋体" panose="02010600030101010101" pitchFamily="2" charset="-122"/>
              </a:rPr>
              <a:t>c,s</a:t>
            </a:r>
            <a:r>
              <a:rPr lang="en-US" altLang="zh-CN" sz="1050" b="1" dirty="0">
                <a:solidFill>
                  <a:srgbClr val="0000FF"/>
                </a:solidFill>
                <a:latin typeface="Times New Roman" pitchFamily="18" charset="0"/>
                <a:ea typeface="宋体" panose="02010600030101010101" pitchFamily="2" charset="-122"/>
              </a:rPr>
              <a:t>)</a:t>
            </a:r>
          </a:p>
        </p:txBody>
      </p:sp>
      <p:sp>
        <p:nvSpPr>
          <p:cNvPr id="119819" name="Rectangle 36"/>
          <p:cNvSpPr>
            <a:spLocks noChangeArrowheads="1"/>
          </p:cNvSpPr>
          <p:nvPr/>
        </p:nvSpPr>
        <p:spPr bwMode="auto">
          <a:xfrm>
            <a:off x="4451747" y="3706417"/>
            <a:ext cx="3361134" cy="43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C:challenge sent by Authenticator</a:t>
            </a:r>
          </a:p>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S: the key shared between Authenticator and Peer</a:t>
            </a:r>
            <a:endParaRPr lang="zh-CN" altLang="en-US" sz="1200" b="1">
              <a:solidFill>
                <a:srgbClr val="800080"/>
              </a:solidFill>
              <a:latin typeface="Times New Roman" panose="02020603050405020304" pitchFamily="18" charset="0"/>
            </a:endParaRPr>
          </a:p>
        </p:txBody>
      </p:sp>
      <p:sp>
        <p:nvSpPr>
          <p:cNvPr id="119820" name="Line 14"/>
          <p:cNvSpPr>
            <a:spLocks noChangeShapeType="1"/>
          </p:cNvSpPr>
          <p:nvPr/>
        </p:nvSpPr>
        <p:spPr bwMode="auto">
          <a:xfrm flipH="1" flipV="1">
            <a:off x="2511028" y="1958578"/>
            <a:ext cx="1785938" cy="25241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21" name="Rectangle 15"/>
          <p:cNvSpPr>
            <a:spLocks noChangeArrowheads="1"/>
          </p:cNvSpPr>
          <p:nvPr/>
        </p:nvSpPr>
        <p:spPr bwMode="auto">
          <a:xfrm>
            <a:off x="2933700" y="2209800"/>
            <a:ext cx="977504"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Failure</a:t>
            </a:r>
          </a:p>
        </p:txBody>
      </p:sp>
      <p:sp>
        <p:nvSpPr>
          <p:cNvPr id="119822" name="Line 17"/>
          <p:cNvSpPr>
            <a:spLocks noChangeShapeType="1"/>
          </p:cNvSpPr>
          <p:nvPr/>
        </p:nvSpPr>
        <p:spPr bwMode="auto">
          <a:xfrm flipH="1" flipV="1">
            <a:off x="2511028" y="2126456"/>
            <a:ext cx="1785938" cy="253604"/>
          </a:xfrm>
          <a:prstGeom prst="line">
            <a:avLst/>
          </a:prstGeom>
          <a:noFill/>
          <a:ln w="2857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23" name="Rectangle 18"/>
          <p:cNvSpPr>
            <a:spLocks noChangeArrowheads="1"/>
          </p:cNvSpPr>
          <p:nvPr/>
        </p:nvSpPr>
        <p:spPr bwMode="auto">
          <a:xfrm>
            <a:off x="2946798" y="1885950"/>
            <a:ext cx="97750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Success</a:t>
            </a:r>
          </a:p>
        </p:txBody>
      </p:sp>
      <p:sp>
        <p:nvSpPr>
          <p:cNvPr id="22" name="Rectangle 19"/>
          <p:cNvSpPr>
            <a:spLocks noChangeArrowheads="1"/>
          </p:cNvSpPr>
          <p:nvPr/>
        </p:nvSpPr>
        <p:spPr bwMode="auto">
          <a:xfrm>
            <a:off x="1460898" y="1620441"/>
            <a:ext cx="964406" cy="253603"/>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A2=Hash(</a:t>
            </a:r>
            <a:r>
              <a:rPr lang="en-US" altLang="zh-CN" sz="1050" b="1" dirty="0" err="1">
                <a:solidFill>
                  <a:srgbClr val="0000FF"/>
                </a:solidFill>
                <a:latin typeface="Times New Roman" pitchFamily="18" charset="0"/>
                <a:ea typeface="宋体" panose="02010600030101010101" pitchFamily="2" charset="-122"/>
              </a:rPr>
              <a:t>c,s</a:t>
            </a:r>
            <a:r>
              <a:rPr lang="en-US" altLang="zh-CN" sz="1050" b="1" dirty="0">
                <a:solidFill>
                  <a:srgbClr val="0000FF"/>
                </a:solidFill>
                <a:latin typeface="Times New Roman" pitchFamily="18" charset="0"/>
                <a:ea typeface="宋体" panose="02010600030101010101" pitchFamily="2" charset="-122"/>
              </a:rPr>
              <a:t>)</a:t>
            </a:r>
          </a:p>
        </p:txBody>
      </p:sp>
      <p:sp>
        <p:nvSpPr>
          <p:cNvPr id="23" name="Rectangle 20"/>
          <p:cNvSpPr>
            <a:spLocks noChangeArrowheads="1"/>
          </p:cNvSpPr>
          <p:nvPr/>
        </p:nvSpPr>
        <p:spPr bwMode="auto">
          <a:xfrm>
            <a:off x="1746648" y="1789510"/>
            <a:ext cx="678656" cy="252413"/>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A1 = A2</a:t>
            </a:r>
          </a:p>
        </p:txBody>
      </p:sp>
      <p:sp>
        <p:nvSpPr>
          <p:cNvPr id="24" name="Rectangle 21"/>
          <p:cNvSpPr>
            <a:spLocks noChangeArrowheads="1"/>
          </p:cNvSpPr>
          <p:nvPr/>
        </p:nvSpPr>
        <p:spPr bwMode="auto">
          <a:xfrm>
            <a:off x="1746648" y="2041923"/>
            <a:ext cx="678656" cy="253603"/>
          </a:xfrm>
          <a:prstGeom prst="rect">
            <a:avLst/>
          </a:prstGeom>
          <a:solidFill>
            <a:schemeClr val="bg2">
              <a:lumMod val="90000"/>
            </a:schemeClr>
          </a:solidFill>
          <a:ln w="3175">
            <a:solidFill>
              <a:schemeClr val="tx1"/>
            </a:solidFill>
            <a:prstDash val="dash"/>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A1≠A2</a:t>
            </a:r>
          </a:p>
        </p:txBody>
      </p:sp>
      <p:sp>
        <p:nvSpPr>
          <p:cNvPr id="119827" name="Line 22"/>
          <p:cNvSpPr>
            <a:spLocks noChangeShapeType="1"/>
          </p:cNvSpPr>
          <p:nvPr/>
        </p:nvSpPr>
        <p:spPr bwMode="auto">
          <a:xfrm flipH="1">
            <a:off x="2511028" y="2971800"/>
            <a:ext cx="1785938" cy="3381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28" name="Line 23"/>
          <p:cNvSpPr>
            <a:spLocks noChangeShapeType="1"/>
          </p:cNvSpPr>
          <p:nvPr/>
        </p:nvSpPr>
        <p:spPr bwMode="auto">
          <a:xfrm>
            <a:off x="2511028" y="2718198"/>
            <a:ext cx="1785938" cy="25360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29" name="Rectangle 24"/>
          <p:cNvSpPr>
            <a:spLocks noChangeArrowheads="1"/>
          </p:cNvSpPr>
          <p:nvPr/>
        </p:nvSpPr>
        <p:spPr bwMode="auto">
          <a:xfrm>
            <a:off x="2561035" y="2628900"/>
            <a:ext cx="1340644"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Challenge c</a:t>
            </a:r>
          </a:p>
        </p:txBody>
      </p:sp>
      <p:sp>
        <p:nvSpPr>
          <p:cNvPr id="119830" name="Rectangle 25"/>
          <p:cNvSpPr>
            <a:spLocks noChangeArrowheads="1"/>
          </p:cNvSpPr>
          <p:nvPr/>
        </p:nvSpPr>
        <p:spPr bwMode="auto">
          <a:xfrm>
            <a:off x="2808685" y="2971800"/>
            <a:ext cx="97750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Response A1</a:t>
            </a:r>
          </a:p>
        </p:txBody>
      </p:sp>
      <p:sp>
        <p:nvSpPr>
          <p:cNvPr id="119831" name="Line 26"/>
          <p:cNvSpPr>
            <a:spLocks noChangeShapeType="1"/>
          </p:cNvSpPr>
          <p:nvPr/>
        </p:nvSpPr>
        <p:spPr bwMode="auto">
          <a:xfrm flipH="1" flipV="1">
            <a:off x="2511028" y="3309937"/>
            <a:ext cx="1785938" cy="253604"/>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32" name="Rectangle 27"/>
          <p:cNvSpPr>
            <a:spLocks noChangeArrowheads="1"/>
          </p:cNvSpPr>
          <p:nvPr/>
        </p:nvSpPr>
        <p:spPr bwMode="auto">
          <a:xfrm>
            <a:off x="2889648" y="3600450"/>
            <a:ext cx="97750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Failure</a:t>
            </a:r>
          </a:p>
        </p:txBody>
      </p:sp>
      <p:sp>
        <p:nvSpPr>
          <p:cNvPr id="119833" name="Line 28"/>
          <p:cNvSpPr>
            <a:spLocks noChangeShapeType="1"/>
          </p:cNvSpPr>
          <p:nvPr/>
        </p:nvSpPr>
        <p:spPr bwMode="auto">
          <a:xfrm flipH="1" flipV="1">
            <a:off x="2511028" y="3479006"/>
            <a:ext cx="1785938" cy="253604"/>
          </a:xfrm>
          <a:prstGeom prst="line">
            <a:avLst/>
          </a:prstGeom>
          <a:noFill/>
          <a:ln w="2857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34" name="Rectangle 29"/>
          <p:cNvSpPr>
            <a:spLocks noChangeArrowheads="1"/>
          </p:cNvSpPr>
          <p:nvPr/>
        </p:nvSpPr>
        <p:spPr bwMode="auto">
          <a:xfrm>
            <a:off x="2889648" y="3200400"/>
            <a:ext cx="97750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Success</a:t>
            </a:r>
          </a:p>
        </p:txBody>
      </p:sp>
      <p:sp>
        <p:nvSpPr>
          <p:cNvPr id="119835" name="Rectangle 30"/>
          <p:cNvSpPr>
            <a:spLocks noChangeArrowheads="1"/>
          </p:cNvSpPr>
          <p:nvPr/>
        </p:nvSpPr>
        <p:spPr bwMode="auto">
          <a:xfrm>
            <a:off x="2808685" y="3985023"/>
            <a:ext cx="977503"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zh-CN" altLang="en-US" sz="1200" b="1">
                <a:solidFill>
                  <a:srgbClr val="800080"/>
                </a:solidFill>
                <a:latin typeface="Times New Roman" panose="02020603050405020304" pitchFamily="18" charset="0"/>
              </a:rPr>
              <a:t>……</a:t>
            </a:r>
          </a:p>
        </p:txBody>
      </p:sp>
      <p:sp>
        <p:nvSpPr>
          <p:cNvPr id="36" name="Rectangle 31"/>
          <p:cNvSpPr>
            <a:spLocks noChangeArrowheads="1"/>
          </p:cNvSpPr>
          <p:nvPr/>
        </p:nvSpPr>
        <p:spPr bwMode="auto">
          <a:xfrm>
            <a:off x="1460898" y="3056335"/>
            <a:ext cx="964406" cy="253603"/>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A2=Hash(</a:t>
            </a:r>
            <a:r>
              <a:rPr lang="en-US" altLang="zh-CN" sz="1050" b="1" dirty="0" err="1">
                <a:solidFill>
                  <a:srgbClr val="0000FF"/>
                </a:solidFill>
                <a:latin typeface="Times New Roman" pitchFamily="18" charset="0"/>
                <a:ea typeface="宋体" panose="02010600030101010101" pitchFamily="2" charset="-122"/>
              </a:rPr>
              <a:t>c,s</a:t>
            </a:r>
            <a:r>
              <a:rPr lang="en-US" altLang="zh-CN" sz="1050" b="1" dirty="0">
                <a:solidFill>
                  <a:srgbClr val="0000FF"/>
                </a:solidFill>
                <a:latin typeface="Times New Roman" pitchFamily="18" charset="0"/>
                <a:ea typeface="宋体" panose="02010600030101010101" pitchFamily="2" charset="-122"/>
              </a:rPr>
              <a:t>)</a:t>
            </a:r>
          </a:p>
        </p:txBody>
      </p:sp>
      <p:sp>
        <p:nvSpPr>
          <p:cNvPr id="37" name="Rectangle 32"/>
          <p:cNvSpPr>
            <a:spLocks noChangeArrowheads="1"/>
          </p:cNvSpPr>
          <p:nvPr/>
        </p:nvSpPr>
        <p:spPr bwMode="auto">
          <a:xfrm>
            <a:off x="1746648" y="3225404"/>
            <a:ext cx="678656" cy="253603"/>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A1 = A2</a:t>
            </a:r>
          </a:p>
        </p:txBody>
      </p:sp>
      <p:sp>
        <p:nvSpPr>
          <p:cNvPr id="38" name="Rectangle 33"/>
          <p:cNvSpPr>
            <a:spLocks noChangeArrowheads="1"/>
          </p:cNvSpPr>
          <p:nvPr/>
        </p:nvSpPr>
        <p:spPr bwMode="auto">
          <a:xfrm>
            <a:off x="1746648" y="3479006"/>
            <a:ext cx="678656" cy="253604"/>
          </a:xfrm>
          <a:prstGeom prst="rect">
            <a:avLst/>
          </a:prstGeom>
          <a:solidFill>
            <a:schemeClr val="bg2">
              <a:lumMod val="90000"/>
            </a:schemeClr>
          </a:solidFill>
          <a:ln w="3175">
            <a:solidFill>
              <a:schemeClr val="tx1"/>
            </a:solidFill>
            <a:prstDash val="dash"/>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A1≠A2</a:t>
            </a:r>
          </a:p>
        </p:txBody>
      </p:sp>
      <p:sp>
        <p:nvSpPr>
          <p:cNvPr id="39" name="Rectangle 34"/>
          <p:cNvSpPr>
            <a:spLocks noChangeArrowheads="1"/>
          </p:cNvSpPr>
          <p:nvPr/>
        </p:nvSpPr>
        <p:spPr bwMode="auto">
          <a:xfrm>
            <a:off x="4382692" y="2842023"/>
            <a:ext cx="964406" cy="253603"/>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A1=Hash(</a:t>
            </a:r>
            <a:r>
              <a:rPr lang="en-US" altLang="zh-CN" sz="1050" b="1" dirty="0" err="1">
                <a:solidFill>
                  <a:srgbClr val="0000FF"/>
                </a:solidFill>
                <a:latin typeface="Times New Roman" pitchFamily="18" charset="0"/>
                <a:ea typeface="宋体" panose="02010600030101010101" pitchFamily="2" charset="-122"/>
              </a:rPr>
              <a:t>c,s</a:t>
            </a:r>
            <a:r>
              <a:rPr lang="en-US" altLang="zh-CN" sz="1050" b="1" dirty="0">
                <a:solidFill>
                  <a:srgbClr val="0000FF"/>
                </a:solidFill>
                <a:latin typeface="Times New Roman" pitchFamily="18" charset="0"/>
                <a:ea typeface="宋体" panose="02010600030101010101" pitchFamily="2" charset="-122"/>
              </a:rPr>
              <a:t>)</a:t>
            </a:r>
          </a:p>
        </p:txBody>
      </p:sp>
      <p:sp>
        <p:nvSpPr>
          <p:cNvPr id="41" name="Rectangle 46"/>
          <p:cNvSpPr txBox="1">
            <a:spLocks noChangeArrowheads="1"/>
          </p:cNvSpPr>
          <p:nvPr/>
        </p:nvSpPr>
        <p:spPr>
          <a:xfrm>
            <a:off x="1494235" y="195263"/>
            <a:ext cx="4643438" cy="526256"/>
          </a:xfrm>
          <a:prstGeom prst="rect">
            <a:avLst/>
          </a:prstGeom>
        </p:spPr>
        <p:txBody>
          <a:bodyPr/>
          <a:lstStyle/>
          <a:p>
            <a:pPr defTabSz="685800" fontAlgn="base">
              <a:spcBef>
                <a:spcPct val="0"/>
              </a:spcBef>
              <a:spcAft>
                <a:spcPct val="0"/>
              </a:spcAft>
              <a:defRPr/>
            </a:pPr>
            <a:r>
              <a:rPr lang="en-US" altLang="zh-CN" sz="2400" b="1" dirty="0">
                <a:solidFill>
                  <a:prstClr val="black"/>
                </a:solidFill>
                <a:latin typeface="Times New Roman" pitchFamily="18" charset="0"/>
                <a:ea typeface="隶书" pitchFamily="49" charset="-122"/>
              </a:rPr>
              <a:t>CHAP</a:t>
            </a:r>
            <a:r>
              <a:rPr lang="zh-CN" altLang="en-US" sz="2400" b="1" dirty="0">
                <a:solidFill>
                  <a:prstClr val="black"/>
                </a:solidFill>
                <a:latin typeface="Times New Roman" pitchFamily="18" charset="0"/>
                <a:ea typeface="隶书" pitchFamily="49" charset="-122"/>
              </a:rPr>
              <a:t>（</a:t>
            </a:r>
            <a:r>
              <a:rPr lang="zh-CN" altLang="en-US" sz="2400" b="1" dirty="0">
                <a:solidFill>
                  <a:prstClr val="black"/>
                </a:solidFill>
                <a:latin typeface="+mn-ea"/>
              </a:rPr>
              <a:t>口令握手鉴别协议</a:t>
            </a:r>
            <a:r>
              <a:rPr lang="zh-CN" altLang="en-US" sz="2400" b="1" dirty="0">
                <a:solidFill>
                  <a:prstClr val="black"/>
                </a:solidFill>
                <a:latin typeface="Times New Roman" pitchFamily="18" charset="0"/>
                <a:ea typeface="隶书" pitchFamily="49" charset="-122"/>
              </a:rPr>
              <a:t>）</a:t>
            </a:r>
            <a:endParaRPr lang="en-US" altLang="zh-CN" sz="2400" b="1" dirty="0">
              <a:solidFill>
                <a:prstClr val="black"/>
              </a:solidFill>
              <a:latin typeface="Times New Roman" pitchFamily="18" charset="0"/>
              <a:ea typeface="隶书" pitchFamily="49" charset="-122"/>
            </a:endParaRPr>
          </a:p>
        </p:txBody>
      </p:sp>
    </p:spTree>
    <p:extLst>
      <p:ext uri="{BB962C8B-B14F-4D97-AF65-F5344CB8AC3E}">
        <p14:creationId xmlns:p14="http://schemas.microsoft.com/office/powerpoint/2010/main" val="36622922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3.3.1                                 </a:t>
            </a:r>
            <a:r>
              <a:rPr lang="zh-CN" altLang="en-US" sz="2000" b="1" dirty="0">
                <a:solidFill>
                  <a:schemeClr val="bg1"/>
                </a:solidFill>
                <a:latin typeface="微软雅黑" pitchFamily="34" charset="-122"/>
                <a:ea typeface="微软雅黑" pitchFamily="34" charset="-122"/>
              </a:rPr>
              <a:t>局域网的数据链路层</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3.3.2                                      CSMA/CD </a:t>
            </a:r>
            <a:r>
              <a:rPr lang="zh-CN" altLang="en-US" sz="2000" b="1" dirty="0">
                <a:solidFill>
                  <a:schemeClr val="bg1"/>
                </a:solidFill>
                <a:latin typeface="微软雅黑" pitchFamily="34" charset="-122"/>
                <a:ea typeface="微软雅黑" pitchFamily="34" charset="-122"/>
              </a:rPr>
              <a:t>协议</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r>
              <a:rPr lang="en-US" altLang="zh-CN" sz="2000" b="1" dirty="0">
                <a:solidFill>
                  <a:schemeClr val="bg1"/>
                </a:solidFill>
                <a:latin typeface="微软雅黑" pitchFamily="34" charset="-122"/>
                <a:ea typeface="微软雅黑" pitchFamily="34" charset="-122"/>
              </a:rPr>
              <a:t>3.3.4                                 </a:t>
            </a:r>
            <a:r>
              <a:rPr lang="zh-CN" altLang="en-US" sz="2000" b="1" dirty="0">
                <a:solidFill>
                  <a:schemeClr val="bg1"/>
                </a:solidFill>
                <a:latin typeface="微软雅黑" pitchFamily="34" charset="-122"/>
                <a:ea typeface="微软雅黑" pitchFamily="34" charset="-122"/>
              </a:rPr>
              <a:t>以太网的信道利用率</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3.3.5                                    </a:t>
            </a:r>
            <a:r>
              <a:rPr lang="zh-CN" altLang="en-US" sz="2000" b="1" dirty="0">
                <a:solidFill>
                  <a:schemeClr val="bg1"/>
                </a:solidFill>
                <a:latin typeface="微软雅黑" pitchFamily="34" charset="-122"/>
                <a:ea typeface="微软雅黑" pitchFamily="34" charset="-122"/>
              </a:rPr>
              <a:t>以太网的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val="33703144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 </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提高了系统的可靠性、可用性和生存性。</a:t>
            </a:r>
          </a:p>
        </p:txBody>
      </p:sp>
    </p:spTree>
    <p:extLst>
      <p:ext uri="{BB962C8B-B14F-4D97-AF65-F5344CB8AC3E}">
        <p14:creationId xmlns:p14="http://schemas.microsoft.com/office/powerpoint/2010/main" val="10931879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a:grpSpLocks/>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数据链路层的地位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1</a:t>
            </a:r>
            <a:r>
              <a:rPr lang="en-US" altLang="zh-CN" sz="1400" b="1" dirty="0">
                <a:solidFill>
                  <a:sysClr val="windowText" lastClr="000000"/>
                </a:solidFill>
                <a:latin typeface="微软雅黑" pitchFamily="34" charset="-122"/>
                <a:ea typeface="微软雅黑" pitchFamily="34" charset="-122"/>
              </a:rPr>
              <a:t> </a:t>
            </a:r>
            <a:r>
              <a:rPr lang="zh-CN" altLang="en-US" sz="1400" b="1" dirty="0">
                <a:solidFill>
                  <a:sysClr val="windowText" lastClr="000000"/>
                </a:solidFill>
                <a:latin typeface="微软雅黑" pitchFamily="34" charset="-122"/>
                <a:ea typeface="微软雅黑" pitchFamily="34" charset="-122"/>
              </a:rPr>
              <a:t>到</a:t>
            </a:r>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2</a:t>
            </a:r>
            <a:r>
              <a:rPr lang="en-US" altLang="zh-CN" sz="1400" b="1" dirty="0">
                <a:solidFill>
                  <a:sysClr val="windowText" lastClr="000000"/>
                </a:solidFill>
                <a:latin typeface="微软雅黑" pitchFamily="34" charset="-122"/>
                <a:ea typeface="微软雅黑" pitchFamily="34" charset="-122"/>
              </a:rPr>
              <a:t> </a:t>
            </a:r>
            <a:r>
              <a:rPr lang="zh-CN" altLang="zh-CN" sz="1400" b="1" dirty="0">
                <a:solidFill>
                  <a:sysClr val="windowText" lastClr="000000"/>
                </a:solidFill>
                <a:latin typeface="微软雅黑" pitchFamily="34" charset="-122"/>
                <a:ea typeface="微软雅黑" pitchFamily="34" charset="-122"/>
              </a:rPr>
              <a:t>所经过的网络可以是多种</a:t>
            </a:r>
            <a:r>
              <a:rPr lang="zh-CN" altLang="en-US" sz="1400" b="1" dirty="0">
                <a:solidFill>
                  <a:sysClr val="windowText" lastClr="000000"/>
                </a:solidFill>
                <a:latin typeface="微软雅黑" pitchFamily="34" charset="-122"/>
                <a:ea typeface="微软雅黑" pitchFamily="34" charset="-122"/>
              </a:rPr>
              <a:t>不同类型</a:t>
            </a:r>
            <a:r>
              <a:rPr lang="zh-CN" altLang="zh-CN" sz="1400" b="1" dirty="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1640579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4"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7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a:latin typeface="微软雅黑" pitchFamily="34" charset="-122"/>
                <a:ea typeface="微软雅黑" pitchFamily="34" charset="-122"/>
              </a:rPr>
              <a:t>共享的广播信道</a:t>
            </a:r>
            <a:endParaRPr lang="en-US" altLang="zh-CN" sz="1600" b="1" dirty="0">
              <a:latin typeface="微软雅黑" pitchFamily="34" charset="-122"/>
              <a:ea typeface="微软雅黑" pitchFamily="34" charset="-122"/>
            </a:endParaRPr>
          </a:p>
          <a:p>
            <a:pPr algn="ctr" eaLnBrk="0" hangingPunct="0">
              <a:lnSpc>
                <a:spcPts val="2400"/>
              </a:lnSpc>
              <a:buClr>
                <a:srgbClr val="0070C0"/>
              </a:buClr>
            </a:pPr>
            <a:endParaRPr lang="en-US" altLang="zh-CN" sz="1400" b="1" dirty="0">
              <a:solidFill>
                <a:srgbClr val="0000FF"/>
              </a:solidFill>
              <a:latin typeface="微软雅黑" pitchFamily="34" charset="-122"/>
              <a:ea typeface="微软雅黑" pitchFamily="34" charset="-122"/>
            </a:endParaRPr>
          </a:p>
          <a:p>
            <a:pPr eaLnBrk="0" hangingPunct="0">
              <a:lnSpc>
                <a:spcPts val="2400"/>
              </a:lnSpc>
              <a:buClr>
                <a:srgbClr val="0070C0"/>
              </a:buClr>
            </a:pPr>
            <a:r>
              <a:rPr lang="zh-CN" altLang="en-US" b="1" dirty="0">
                <a:solidFill>
                  <a:srgbClr val="C00000"/>
                </a:solidFill>
                <a:latin typeface="微软雅黑" pitchFamily="34" charset="-122"/>
                <a:ea typeface="微软雅黑" pitchFamily="34" charset="-122"/>
              </a:rPr>
              <a:t>问题：</a:t>
            </a:r>
            <a:r>
              <a:rPr lang="zh-CN" altLang="en-US" b="1" dirty="0">
                <a:latin typeface="微软雅黑" pitchFamily="34" charset="-122"/>
                <a:ea typeface="微软雅黑" pitchFamily="34" charset="-122"/>
              </a:rPr>
              <a:t>若多个设备在共享的广播信道上</a:t>
            </a:r>
            <a:r>
              <a:rPr lang="zh-CN" altLang="en-US" b="1" dirty="0">
                <a:solidFill>
                  <a:srgbClr val="0000FF"/>
                </a:solidFill>
                <a:latin typeface="微软雅黑" pitchFamily="34" charset="-122"/>
                <a:ea typeface="微软雅黑" pitchFamily="34" charset="-122"/>
              </a:rPr>
              <a:t>同时发送</a:t>
            </a:r>
            <a:r>
              <a:rPr lang="zh-CN" altLang="en-US" b="1" dirty="0">
                <a:latin typeface="微软雅黑" pitchFamily="34" charset="-122"/>
                <a:ea typeface="微软雅黑" pitchFamily="34" charset="-122"/>
              </a:rPr>
              <a:t>数据，则会造成彼此干扰，导致发送失败。</a:t>
            </a: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headEnd/>
              <a:tailEnd/>
            </a:ln>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7770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静态划分信道：</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随机接入：所有的用户可随机地发送信息。</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受控接入：用户必须服从一定的控制。如轮询</a:t>
            </a:r>
            <a:r>
              <a:rPr lang="en-US" altLang="zh-CN" sz="2000" b="1" dirty="0">
                <a:latin typeface="微软雅黑" pitchFamily="34" charset="-122"/>
                <a:ea typeface="微软雅黑" pitchFamily="34" charset="-122"/>
              </a:rPr>
              <a:t>(polling)</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1277541" y="296467"/>
            <a:ext cx="226215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27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多点接入协议</a:t>
            </a:r>
            <a:endParaRPr lang="en-US" altLang="zh-CN" sz="27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219" name="组合 2"/>
          <p:cNvGrpSpPr>
            <a:grpSpLocks/>
          </p:cNvGrpSpPr>
          <p:nvPr/>
        </p:nvGrpSpPr>
        <p:grpSpPr bwMode="auto">
          <a:xfrm>
            <a:off x="481263" y="1006079"/>
            <a:ext cx="7438775" cy="3911310"/>
            <a:chOff x="179833" y="1341438"/>
            <a:chExt cx="8856663" cy="5215080"/>
          </a:xfrm>
        </p:grpSpPr>
        <p:sp>
          <p:nvSpPr>
            <p:cNvPr id="2" name="矩形 1"/>
            <p:cNvSpPr/>
            <p:nvPr/>
          </p:nvSpPr>
          <p:spPr>
            <a:xfrm>
              <a:off x="2772220" y="1341438"/>
              <a:ext cx="3240088"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350" dirty="0">
                  <a:solidFill>
                    <a:prstClr val="white"/>
                  </a:solidFill>
                  <a:latin typeface="Times New Roman" pitchFamily="18" charset="0"/>
                  <a:ea typeface="宋体" panose="02010600030101010101" pitchFamily="2" charset="-122"/>
                  <a:cs typeface="Times New Roman" pitchFamily="18" charset="0"/>
                </a:rPr>
                <a:t>Multiple access  protocols</a:t>
              </a:r>
              <a:endParaRPr lang="zh-CN" altLang="en-US" sz="1350" dirty="0">
                <a:solidFill>
                  <a:prstClr val="white"/>
                </a:solidFill>
                <a:latin typeface="Times New Roman" pitchFamily="18" charset="0"/>
                <a:ea typeface="宋体" panose="02010600030101010101" pitchFamily="2" charset="-122"/>
                <a:cs typeface="Times New Roman" pitchFamily="18" charset="0"/>
              </a:endParaRPr>
            </a:p>
          </p:txBody>
        </p:sp>
        <p:sp>
          <p:nvSpPr>
            <p:cNvPr id="6" name="矩形 5"/>
            <p:cNvSpPr/>
            <p:nvPr/>
          </p:nvSpPr>
          <p:spPr>
            <a:xfrm>
              <a:off x="179833" y="4221163"/>
              <a:ext cx="93503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200" dirty="0">
                  <a:solidFill>
                    <a:prstClr val="white"/>
                  </a:solidFill>
                  <a:latin typeface="Times New Roman" pitchFamily="18" charset="0"/>
                  <a:ea typeface="宋体" panose="02010600030101010101" pitchFamily="2" charset="-122"/>
                  <a:cs typeface="Times New Roman" pitchFamily="18" charset="0"/>
                </a:rPr>
                <a:t>FDMA</a:t>
              </a:r>
              <a:endParaRPr lang="zh-CN" altLang="en-US" sz="1200" dirty="0">
                <a:solidFill>
                  <a:prstClr val="white"/>
                </a:solidFill>
                <a:latin typeface="Times New Roman" pitchFamily="18" charset="0"/>
                <a:ea typeface="宋体" panose="02010600030101010101" pitchFamily="2" charset="-122"/>
                <a:cs typeface="Times New Roman" pitchFamily="18" charset="0"/>
              </a:endParaRPr>
            </a:p>
          </p:txBody>
        </p:sp>
        <p:sp>
          <p:nvSpPr>
            <p:cNvPr id="7" name="矩形 6"/>
            <p:cNvSpPr/>
            <p:nvPr/>
          </p:nvSpPr>
          <p:spPr>
            <a:xfrm>
              <a:off x="1187895" y="4221163"/>
              <a:ext cx="935038"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200" dirty="0">
                  <a:solidFill>
                    <a:prstClr val="white"/>
                  </a:solidFill>
                  <a:latin typeface="Times New Roman" pitchFamily="18" charset="0"/>
                  <a:ea typeface="宋体" panose="02010600030101010101" pitchFamily="2" charset="-122"/>
                  <a:cs typeface="Times New Roman" pitchFamily="18" charset="0"/>
                </a:rPr>
                <a:t>TDMA</a:t>
              </a:r>
              <a:endParaRPr lang="zh-CN" altLang="en-US" sz="1200" dirty="0">
                <a:solidFill>
                  <a:prstClr val="white"/>
                </a:solidFill>
                <a:latin typeface="Times New Roman" pitchFamily="18" charset="0"/>
                <a:ea typeface="宋体" panose="02010600030101010101" pitchFamily="2" charset="-122"/>
                <a:cs typeface="Times New Roman" pitchFamily="18" charset="0"/>
              </a:endParaRPr>
            </a:p>
          </p:txBody>
        </p:sp>
        <p:sp>
          <p:nvSpPr>
            <p:cNvPr id="8" name="矩形 7"/>
            <p:cNvSpPr/>
            <p:nvPr/>
          </p:nvSpPr>
          <p:spPr>
            <a:xfrm>
              <a:off x="3204020" y="4221163"/>
              <a:ext cx="935038"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200" dirty="0">
                  <a:solidFill>
                    <a:prstClr val="white"/>
                  </a:solidFill>
                  <a:latin typeface="Times New Roman" pitchFamily="18" charset="0"/>
                  <a:ea typeface="宋体" panose="02010600030101010101" pitchFamily="2" charset="-122"/>
                  <a:cs typeface="Times New Roman" pitchFamily="18" charset="0"/>
                </a:rPr>
                <a:t>CDMA</a:t>
              </a:r>
              <a:endParaRPr lang="zh-CN" altLang="en-US" sz="1200" dirty="0">
                <a:solidFill>
                  <a:prstClr val="white"/>
                </a:solidFill>
                <a:latin typeface="Times New Roman" pitchFamily="18" charset="0"/>
                <a:ea typeface="宋体" panose="02010600030101010101" pitchFamily="2" charset="-122"/>
                <a:cs typeface="Times New Roman" pitchFamily="18" charset="0"/>
              </a:endParaRPr>
            </a:p>
          </p:txBody>
        </p:sp>
        <p:sp>
          <p:nvSpPr>
            <p:cNvPr id="10" name="矩形 9"/>
            <p:cNvSpPr/>
            <p:nvPr/>
          </p:nvSpPr>
          <p:spPr>
            <a:xfrm>
              <a:off x="5723384" y="4221163"/>
              <a:ext cx="151288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050" dirty="0">
                  <a:solidFill>
                    <a:prstClr val="white"/>
                  </a:solidFill>
                  <a:latin typeface="Times New Roman" pitchFamily="18" charset="0"/>
                  <a:ea typeface="宋体" panose="02010600030101010101" pitchFamily="2" charset="-122"/>
                  <a:cs typeface="Times New Roman" pitchFamily="18" charset="0"/>
                </a:rPr>
                <a:t>Controlled-access </a:t>
              </a:r>
            </a:p>
            <a:p>
              <a:pPr algn="ctr" defTabSz="685800" fontAlgn="base">
                <a:spcBef>
                  <a:spcPct val="0"/>
                </a:spcBef>
                <a:spcAft>
                  <a:spcPct val="0"/>
                </a:spcAft>
                <a:defRPr/>
              </a:pPr>
              <a:r>
                <a:rPr lang="en-US" altLang="zh-CN" sz="1050" dirty="0">
                  <a:solidFill>
                    <a:prstClr val="white"/>
                  </a:solidFill>
                  <a:latin typeface="Times New Roman" pitchFamily="18" charset="0"/>
                  <a:ea typeface="宋体" panose="02010600030101010101" pitchFamily="2" charset="-122"/>
                  <a:cs typeface="Times New Roman" pitchFamily="18" charset="0"/>
                </a:rPr>
                <a:t>protocol</a:t>
              </a:r>
              <a:endParaRPr lang="zh-CN" altLang="en-US" sz="1050" dirty="0">
                <a:solidFill>
                  <a:prstClr val="white"/>
                </a:solidFill>
                <a:latin typeface="Times New Roman" pitchFamily="18" charset="0"/>
                <a:ea typeface="宋体" panose="02010600030101010101" pitchFamily="2" charset="-122"/>
                <a:cs typeface="Times New Roman" pitchFamily="18" charset="0"/>
              </a:endParaRPr>
            </a:p>
          </p:txBody>
        </p:sp>
        <p:grpSp>
          <p:nvGrpSpPr>
            <p:cNvPr id="9225" name="组合 23"/>
            <p:cNvGrpSpPr>
              <a:grpSpLocks/>
            </p:cNvGrpSpPr>
            <p:nvPr/>
          </p:nvGrpSpPr>
          <p:grpSpPr bwMode="auto">
            <a:xfrm>
              <a:off x="5651946" y="4868863"/>
              <a:ext cx="1512887" cy="1362075"/>
              <a:chOff x="7049416" y="4869160"/>
              <a:chExt cx="1876425" cy="1362442"/>
            </a:xfrm>
          </p:grpSpPr>
          <p:pic>
            <p:nvPicPr>
              <p:cNvPr id="92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9416" y="5374352"/>
                <a:ext cx="18764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19"/>
              <p:cNvCxnSpPr/>
              <p:nvPr/>
            </p:nvCxnSpPr>
            <p:spPr>
              <a:xfrm flipV="1">
                <a:off x="7163616" y="4869160"/>
                <a:ext cx="0" cy="7193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p:nvPr/>
          </p:nvCxnSpPr>
          <p:spPr>
            <a:xfrm>
              <a:off x="1980058" y="2420938"/>
              <a:ext cx="4679951"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356545" y="2060575"/>
              <a:ext cx="0" cy="3603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83070" y="3789363"/>
              <a:ext cx="2881313"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83070"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619695"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564383"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80058" y="3429000"/>
              <a:ext cx="0" cy="3603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04246" y="3789363"/>
              <a:ext cx="345598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004246"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60009"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60009" y="3429000"/>
              <a:ext cx="0" cy="3603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980058" y="2420938"/>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40195" y="2708275"/>
              <a:ext cx="3095625" cy="7207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350" dirty="0">
                  <a:solidFill>
                    <a:prstClr val="black"/>
                  </a:solidFill>
                  <a:latin typeface="Times New Roman" pitchFamily="18" charset="0"/>
                  <a:ea typeface="宋体" panose="02010600030101010101" pitchFamily="2" charset="-122"/>
                  <a:cs typeface="Times New Roman" pitchFamily="18" charset="0"/>
                </a:rPr>
                <a:t>Static model</a:t>
              </a:r>
              <a:endParaRPr lang="zh-CN" altLang="en-US" sz="1350" dirty="0">
                <a:solidFill>
                  <a:prstClr val="black"/>
                </a:solidFill>
                <a:latin typeface="Times New Roman" pitchFamily="18" charset="0"/>
                <a:ea typeface="宋体" panose="02010600030101010101" pitchFamily="2" charset="-122"/>
                <a:cs typeface="Times New Roman" pitchFamily="18" charset="0"/>
              </a:endParaRPr>
            </a:p>
          </p:txBody>
        </p:sp>
        <p:cxnSp>
          <p:nvCxnSpPr>
            <p:cNvPr id="54" name="直接连接符 53"/>
            <p:cNvCxnSpPr/>
            <p:nvPr/>
          </p:nvCxnSpPr>
          <p:spPr>
            <a:xfrm>
              <a:off x="6660009" y="2420938"/>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148709" y="2708275"/>
              <a:ext cx="3240087" cy="7207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350" dirty="0">
                  <a:solidFill>
                    <a:prstClr val="black"/>
                  </a:solidFill>
                  <a:latin typeface="Times New Roman" pitchFamily="18" charset="0"/>
                  <a:ea typeface="宋体" panose="02010600030101010101" pitchFamily="2" charset="-122"/>
                  <a:cs typeface="Times New Roman" pitchFamily="18" charset="0"/>
                </a:rPr>
                <a:t>Dynamic model</a:t>
              </a:r>
              <a:endParaRPr lang="zh-CN" altLang="en-US" sz="1350" dirty="0">
                <a:solidFill>
                  <a:prstClr val="black"/>
                </a:solidFill>
                <a:latin typeface="Times New Roman" pitchFamily="18" charset="0"/>
                <a:ea typeface="宋体" panose="02010600030101010101" pitchFamily="2" charset="-122"/>
                <a:cs typeface="Times New Roman" pitchFamily="18" charset="0"/>
              </a:endParaRPr>
            </a:p>
          </p:txBody>
        </p:sp>
        <p:sp>
          <p:nvSpPr>
            <p:cNvPr id="56" name="矩形 55"/>
            <p:cNvSpPr/>
            <p:nvPr/>
          </p:nvSpPr>
          <p:spPr>
            <a:xfrm>
              <a:off x="2195958" y="4221163"/>
              <a:ext cx="93503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200" dirty="0">
                  <a:solidFill>
                    <a:prstClr val="white"/>
                  </a:solidFill>
                  <a:latin typeface="Times New Roman" pitchFamily="18" charset="0"/>
                  <a:ea typeface="宋体" panose="02010600030101010101" pitchFamily="2" charset="-122"/>
                  <a:cs typeface="Times New Roman" pitchFamily="18" charset="0"/>
                </a:rPr>
                <a:t>WDMA</a:t>
              </a:r>
              <a:endParaRPr lang="zh-CN" altLang="en-US" sz="1200" dirty="0">
                <a:solidFill>
                  <a:prstClr val="white"/>
                </a:solidFill>
                <a:latin typeface="Times New Roman" pitchFamily="18" charset="0"/>
                <a:ea typeface="宋体" panose="02010600030101010101" pitchFamily="2" charset="-122"/>
                <a:cs typeface="Times New Roman" pitchFamily="18" charset="0"/>
              </a:endParaRPr>
            </a:p>
          </p:txBody>
        </p:sp>
        <p:cxnSp>
          <p:nvCxnSpPr>
            <p:cNvPr id="59" name="直接连接符 58"/>
            <p:cNvCxnSpPr/>
            <p:nvPr/>
          </p:nvCxnSpPr>
          <p:spPr>
            <a:xfrm>
              <a:off x="2627758"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43" name="组合 68"/>
            <p:cNvGrpSpPr>
              <a:grpSpLocks/>
            </p:cNvGrpSpPr>
            <p:nvPr/>
          </p:nvGrpSpPr>
          <p:grpSpPr bwMode="auto">
            <a:xfrm>
              <a:off x="4405759" y="4508500"/>
              <a:ext cx="1318160" cy="1923050"/>
              <a:chOff x="4788024" y="4581128"/>
              <a:chExt cx="1936497" cy="1922663"/>
            </a:xfrm>
          </p:grpSpPr>
          <p:pic>
            <p:nvPicPr>
              <p:cNvPr id="92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5085184"/>
                <a:ext cx="1524000"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flipV="1">
                <a:off x="4918626" y="4581128"/>
                <a:ext cx="0" cy="57614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253" name="矩形 59"/>
              <p:cNvSpPr>
                <a:spLocks noChangeArrowheads="1"/>
              </p:cNvSpPr>
              <p:nvPr/>
            </p:nvSpPr>
            <p:spPr bwMode="auto">
              <a:xfrm>
                <a:off x="5292079" y="6165304"/>
                <a:ext cx="1432442" cy="3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05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switching</a:t>
                </a:r>
                <a:endParaRPr lang="zh-CN" altLang="en-US" sz="105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61" name="直接连接符 60"/>
              <p:cNvCxnSpPr/>
              <p:nvPr/>
            </p:nvCxnSpPr>
            <p:spPr>
              <a:xfrm flipV="1">
                <a:off x="4918626" y="5819129"/>
                <a:ext cx="0" cy="57614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4932619" y="6380991"/>
                <a:ext cx="35915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4283520" y="4221163"/>
              <a:ext cx="13684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050" dirty="0">
                  <a:solidFill>
                    <a:prstClr val="white"/>
                  </a:solidFill>
                  <a:latin typeface="Times New Roman" pitchFamily="18" charset="0"/>
                  <a:ea typeface="宋体" panose="02010600030101010101" pitchFamily="2" charset="-122"/>
                  <a:cs typeface="Times New Roman" pitchFamily="18" charset="0"/>
                </a:rPr>
                <a:t>Random Access</a:t>
              </a:r>
            </a:p>
            <a:p>
              <a:pPr algn="ctr" defTabSz="685800" fontAlgn="base">
                <a:spcBef>
                  <a:spcPct val="0"/>
                </a:spcBef>
                <a:spcAft>
                  <a:spcPct val="0"/>
                </a:spcAft>
                <a:defRPr/>
              </a:pPr>
              <a:r>
                <a:rPr lang="en-US" altLang="zh-CN" sz="1050" dirty="0">
                  <a:solidFill>
                    <a:prstClr val="white"/>
                  </a:solidFill>
                  <a:latin typeface="Times New Roman" pitchFamily="18" charset="0"/>
                  <a:ea typeface="宋体" panose="02010600030101010101" pitchFamily="2" charset="-122"/>
                  <a:cs typeface="Times New Roman" pitchFamily="18" charset="0"/>
                </a:rPr>
                <a:t>Protocol</a:t>
              </a:r>
              <a:endParaRPr lang="zh-CN" altLang="en-US" sz="1050" dirty="0">
                <a:solidFill>
                  <a:prstClr val="white"/>
                </a:solidFill>
                <a:latin typeface="Times New Roman" pitchFamily="18" charset="0"/>
                <a:ea typeface="宋体" panose="02010600030101010101" pitchFamily="2" charset="-122"/>
                <a:cs typeface="Times New Roman" pitchFamily="18" charset="0"/>
              </a:endParaRPr>
            </a:p>
          </p:txBody>
        </p:sp>
        <p:sp>
          <p:nvSpPr>
            <p:cNvPr id="9245" name="矩形 33"/>
            <p:cNvSpPr>
              <a:spLocks noChangeArrowheads="1"/>
            </p:cNvSpPr>
            <p:nvPr/>
          </p:nvSpPr>
          <p:spPr bwMode="auto">
            <a:xfrm>
              <a:off x="216346" y="5103813"/>
              <a:ext cx="4283075" cy="145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defTabSz="685800" fontAlgn="base">
                <a:lnSpc>
                  <a:spcPct val="90000"/>
                </a:lnSpc>
                <a:spcBef>
                  <a:spcPct val="0"/>
                </a:spcBef>
                <a:spcAft>
                  <a:spcPct val="0"/>
                </a:spcAft>
                <a:buNone/>
              </a:pPr>
              <a:r>
                <a:rPr lang="en-US" altLang="zh-CN" sz="1200" b="1">
                  <a:solidFill>
                    <a:srgbClr val="FF0000"/>
                  </a:solidFill>
                  <a:latin typeface="Times New Roman" panose="02020603050405020304" pitchFamily="18" charset="0"/>
                  <a:cs typeface="Times New Roman" panose="02020603050405020304" pitchFamily="18" charset="0"/>
                </a:rPr>
                <a:t>Multiplexing</a:t>
              </a:r>
              <a:r>
                <a:rPr lang="en-US" altLang="zh-CN" sz="1200">
                  <a:solidFill>
                    <a:prstClr val="black"/>
                  </a:solidFill>
                  <a:latin typeface="Times New Roman" panose="02020603050405020304" pitchFamily="18" charset="0"/>
                  <a:cs typeface="Times New Roman" panose="02020603050405020304" pitchFamily="18" charset="0"/>
                </a:rPr>
                <a:t> allows several transmission sources to share a larger transmission capacity. Often used in hierarchical structures.</a:t>
              </a:r>
            </a:p>
            <a:p>
              <a:pPr marL="0" lvl="1" defTabSz="685800" fontAlgn="base">
                <a:lnSpc>
                  <a:spcPct val="90000"/>
                </a:lnSpc>
                <a:spcBef>
                  <a:spcPct val="0"/>
                </a:spcBef>
                <a:spcAft>
                  <a:spcPct val="0"/>
                </a:spcAft>
                <a:buNone/>
              </a:pPr>
              <a:r>
                <a:rPr lang="en-US" altLang="zh-CN" sz="1200" b="1">
                  <a:solidFill>
                    <a:srgbClr val="FF0000"/>
                  </a:solidFill>
                  <a:latin typeface="Times New Roman" panose="02020603050405020304" pitchFamily="18" charset="0"/>
                  <a:cs typeface="Times New Roman" panose="02020603050405020304" pitchFamily="18" charset="0"/>
                </a:rPr>
                <a:t>Multiple access</a:t>
              </a:r>
              <a:r>
                <a:rPr lang="en-US" altLang="zh-CN" sz="1200">
                  <a:solidFill>
                    <a:prstClr val="black"/>
                  </a:solidFill>
                  <a:latin typeface="Times New Roman" panose="02020603050405020304" pitchFamily="18" charset="0"/>
                  <a:cs typeface="Times New Roman" panose="02020603050405020304" pitchFamily="18" charset="0"/>
                </a:rPr>
                <a:t>: two or more simultaneous transmissions share a broadcast channel. Often used in access networks</a:t>
              </a:r>
            </a:p>
          </p:txBody>
        </p:sp>
        <p:sp>
          <p:nvSpPr>
            <p:cNvPr id="36" name="矩形 35"/>
            <p:cNvSpPr/>
            <p:nvPr/>
          </p:nvSpPr>
          <p:spPr>
            <a:xfrm>
              <a:off x="7307709" y="4221163"/>
              <a:ext cx="172878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050" dirty="0">
                  <a:solidFill>
                    <a:prstClr val="white"/>
                  </a:solidFill>
                  <a:latin typeface="Times New Roman" pitchFamily="18" charset="0"/>
                  <a:ea typeface="宋体" panose="02010600030101010101" pitchFamily="2" charset="-122"/>
                  <a:cs typeface="Times New Roman" pitchFamily="18" charset="0"/>
                </a:rPr>
                <a:t>Limited-Contention</a:t>
              </a:r>
            </a:p>
            <a:p>
              <a:pPr algn="ctr" defTabSz="685800" fontAlgn="base">
                <a:spcBef>
                  <a:spcPct val="0"/>
                </a:spcBef>
                <a:spcAft>
                  <a:spcPct val="0"/>
                </a:spcAft>
                <a:defRPr/>
              </a:pPr>
              <a:r>
                <a:rPr lang="en-US" altLang="zh-CN" sz="1050" dirty="0">
                  <a:solidFill>
                    <a:prstClr val="white"/>
                  </a:solidFill>
                  <a:latin typeface="Times New Roman" pitchFamily="18" charset="0"/>
                  <a:ea typeface="宋体" panose="02010600030101010101" pitchFamily="2" charset="-122"/>
                  <a:cs typeface="Times New Roman" pitchFamily="18" charset="0"/>
                </a:rPr>
                <a:t>Protocol</a:t>
              </a:r>
              <a:endParaRPr lang="zh-CN" altLang="en-US" sz="1050" dirty="0">
                <a:solidFill>
                  <a:prstClr val="white"/>
                </a:solidFill>
                <a:latin typeface="Times New Roman" pitchFamily="18" charset="0"/>
                <a:ea typeface="宋体" panose="02010600030101010101" pitchFamily="2" charset="-122"/>
                <a:cs typeface="Times New Roman" pitchFamily="18" charset="0"/>
              </a:endParaRPr>
            </a:p>
          </p:txBody>
        </p:sp>
        <p:cxnSp>
          <p:nvCxnSpPr>
            <p:cNvPr id="40" name="直接连接符 39"/>
            <p:cNvCxnSpPr/>
            <p:nvPr/>
          </p:nvCxnSpPr>
          <p:spPr>
            <a:xfrm>
              <a:off x="8460234"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248" name="矩形 59"/>
            <p:cNvSpPr>
              <a:spLocks noChangeArrowheads="1"/>
            </p:cNvSpPr>
            <p:nvPr/>
          </p:nvSpPr>
          <p:spPr bwMode="auto">
            <a:xfrm>
              <a:off x="7458677" y="5398839"/>
              <a:ext cx="966504"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05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Tree walk</a:t>
              </a:r>
              <a:endParaRPr lang="zh-CN" altLang="en-US" sz="105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55" name="直接连接符 54"/>
            <p:cNvCxnSpPr/>
            <p:nvPr/>
          </p:nvCxnSpPr>
          <p:spPr>
            <a:xfrm>
              <a:off x="7380734" y="4868863"/>
              <a:ext cx="0"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bwMode="auto">
            <a:xfrm>
              <a:off x="7380734" y="5589588"/>
              <a:ext cx="142875"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50872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DIX Ethernet V2</a:t>
            </a:r>
            <a:r>
              <a:rPr lang="zh-CN" altLang="en-US" sz="2000" b="1" dirty="0">
                <a:latin typeface="微软雅黑" pitchFamily="34" charset="-122"/>
                <a:ea typeface="微软雅黑" pitchFamily="34" charset="-122"/>
              </a:rPr>
              <a:t>：世界上第一个局域网产品（以太网）的规约。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802.3</a:t>
            </a:r>
            <a:r>
              <a:rPr lang="zh-CN" altLang="en-US" sz="2000" b="1" dirty="0">
                <a:latin typeface="微软雅黑" pitchFamily="34" charset="-122"/>
                <a:ea typeface="微软雅黑" pitchFamily="34" charset="-122"/>
              </a:rPr>
              <a:t>：第一个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以太网的两个标准 </a:t>
            </a: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这两个标准标准只有很小的差别，因此很多人也常把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局域网简称为“以太网”。</a:t>
            </a:r>
          </a:p>
        </p:txBody>
      </p:sp>
    </p:spTree>
    <p:extLst>
      <p:ext uri="{BB962C8B-B14F-4D97-AF65-F5344CB8AC3E}">
        <p14:creationId xmlns:p14="http://schemas.microsoft.com/office/powerpoint/2010/main" val="17521138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局域网数据链路层分为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个子层</a:t>
            </a:r>
          </a:p>
        </p:txBody>
      </p:sp>
      <p:sp>
        <p:nvSpPr>
          <p:cNvPr id="18" name="Freeform 25"/>
          <p:cNvSpPr>
            <a:spLocks/>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1740840"/>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headEnd/>
            <a:tailEnd/>
          </a:ln>
          <a:effec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LLC </a:t>
            </a:r>
            <a:r>
              <a:rPr kumimoji="1" lang="zh-CN" altLang="en-US" sz="1400" b="1" dirty="0">
                <a:solidFill>
                  <a:schemeClr val="bg1"/>
                </a:solidFill>
                <a:latin typeface="微软雅黑" pitchFamily="34" charset="-122"/>
                <a:ea typeface="微软雅黑" pitchFamily="34" charset="-122"/>
              </a:rPr>
              <a:t>子层看不见</a:t>
            </a:r>
          </a:p>
          <a:p>
            <a:pPr algn="ctr"/>
            <a:r>
              <a:rPr kumimoji="1" lang="zh-CN" altLang="en-US" sz="14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 </a:t>
            </a:r>
            <a:r>
              <a:rPr lang="zh-CN" altLang="en-US" b="1" dirty="0">
                <a:latin typeface="微软雅黑" panose="020B0503020204020204" pitchFamily="34" charset="-122"/>
                <a:ea typeface="微软雅黑" panose="020B0503020204020204" pitchFamily="34" charset="-122"/>
              </a:rPr>
              <a:t>子层：与传输媒体无关。</a:t>
            </a: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 </a:t>
            </a:r>
            <a:r>
              <a:rPr lang="zh-CN" altLang="en-US" b="1" dirty="0">
                <a:latin typeface="微软雅黑" panose="020B0503020204020204" pitchFamily="34" charset="-122"/>
                <a:ea typeface="微软雅黑" panose="020B0503020204020204" pitchFamily="34" charset="-122"/>
              </a:rPr>
              <a:t>子层：与传输媒体有关。</a:t>
            </a:r>
          </a:p>
        </p:txBody>
      </p:sp>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dirty="0">
                <a:solidFill>
                  <a:srgbClr val="000099"/>
                </a:solidFill>
                <a:latin typeface="微软雅黑" pitchFamily="34" charset="-122"/>
                <a:ea typeface="微软雅黑"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itchFamily="34" charset="-122"/>
                  <a:ea typeface="微软雅黑" pitchFamily="34" charset="-122"/>
                </a:rPr>
                <a:t>生成发送的数据</a:t>
              </a:r>
            </a:p>
            <a:p>
              <a:r>
                <a:rPr kumimoji="1" lang="zh-CN" altLang="en-US" sz="1400" b="1" dirty="0">
                  <a:solidFill>
                    <a:srgbClr val="000099"/>
                  </a:solidFill>
                  <a:latin typeface="微软雅黑" pitchFamily="34" charset="-122"/>
                  <a:ea typeface="微软雅黑"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itchFamily="34" charset="-122"/>
                  <a:ea typeface="微软雅黑" pitchFamily="34" charset="-122"/>
                </a:rPr>
                <a:t>把帧发送到局域网</a:t>
              </a:r>
            </a:p>
            <a:p>
              <a:pPr algn="ctr"/>
              <a:r>
                <a:rPr kumimoji="1" lang="zh-CN" altLang="en-US" sz="1400" b="1" dirty="0">
                  <a:solidFill>
                    <a:srgbClr val="000099"/>
                  </a:solidFill>
                  <a:latin typeface="微软雅黑" pitchFamily="34" charset="-122"/>
                  <a:ea typeface="微软雅黑"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Freeform 34"/>
            <p:cNvSpPr>
              <a:spLocks/>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6" name="Freeform 36"/>
            <p:cNvSpPr>
              <a:spLocks/>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headEnd/>
              <a:tailEnd/>
            </a:ln>
            <a:effectLst>
              <a:outerShdw dist="35921" sx="1000" sy="1000" algn="ctr" rotWithShape="0">
                <a:schemeClr val="bg2"/>
              </a:outerShdw>
            </a:effec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Tree>
    <p:extLst>
      <p:ext uri="{BB962C8B-B14F-4D97-AF65-F5344CB8AC3E}">
        <p14:creationId xmlns:p14="http://schemas.microsoft.com/office/powerpoint/2010/main" val="22771768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重要功能：</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进行串行</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并行转换。</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对数据进行缓存。</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在计算机的操作系统安装设备驱动程序。</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实现以太网协议。</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Tree>
    <p:extLst>
      <p:ext uri="{BB962C8B-B14F-4D97-AF65-F5344CB8AC3E}">
        <p14:creationId xmlns:p14="http://schemas.microsoft.com/office/powerpoint/2010/main" val="3938833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最早的以太网：</a:t>
            </a:r>
            <a:r>
              <a:rPr lang="zh-CN" altLang="en-US" b="1" dirty="0">
                <a:latin typeface="微软雅黑" pitchFamily="34" charset="-122"/>
                <a:ea typeface="微软雅黑" pitchFamily="34" charset="-122"/>
              </a:rPr>
              <a:t>将许多计算机都连接到一根</a:t>
            </a:r>
            <a:r>
              <a:rPr lang="zh-CN" altLang="en-US" b="1" dirty="0">
                <a:solidFill>
                  <a:srgbClr val="C00000"/>
                </a:solidFill>
                <a:latin typeface="微软雅黑" pitchFamily="34" charset="-122"/>
                <a:ea typeface="微软雅黑" pitchFamily="34" charset="-122"/>
              </a:rPr>
              <a:t>总线</a:t>
            </a:r>
            <a:r>
              <a:rPr lang="zh-CN" altLang="en-US" b="1" dirty="0">
                <a:latin typeface="微软雅黑" pitchFamily="34" charset="-122"/>
                <a:ea typeface="微软雅黑" pitchFamily="34" charset="-122"/>
              </a:rPr>
              <a:t>上。</a:t>
            </a:r>
            <a:endParaRPr lang="en-US" altLang="zh-CN" b="1" dirty="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总线</a:t>
            </a:r>
            <a:r>
              <a:rPr lang="zh-CN" altLang="en-US" b="1" dirty="0">
                <a:solidFill>
                  <a:srgbClr val="C00000"/>
                </a:solidFill>
                <a:latin typeface="微软雅黑" pitchFamily="34" charset="-122"/>
                <a:ea typeface="微软雅黑" pitchFamily="34" charset="-122"/>
              </a:rPr>
              <a:t>特点：</a:t>
            </a:r>
            <a:r>
              <a:rPr lang="zh-CN" altLang="en-US" b="1" dirty="0">
                <a:latin typeface="微软雅黑" pitchFamily="34" charset="-122"/>
                <a:ea typeface="微软雅黑" pitchFamily="34" charset="-122"/>
              </a:rPr>
              <a:t>易于实现广播通信，简单，可靠。 </a:t>
            </a: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为了实现</a:t>
            </a:r>
            <a:r>
              <a:rPr lang="zh-CN" altLang="en-US" b="1" dirty="0">
                <a:solidFill>
                  <a:srgbClr val="C00000"/>
                </a:solidFill>
                <a:latin typeface="微软雅黑" pitchFamily="34" charset="-122"/>
                <a:ea typeface="微软雅黑" pitchFamily="34" charset="-122"/>
              </a:rPr>
              <a:t>一对一</a:t>
            </a:r>
            <a:r>
              <a:rPr lang="zh-CN" altLang="en-US" b="1" dirty="0">
                <a:latin typeface="微软雅黑" pitchFamily="34" charset="-122"/>
                <a:ea typeface="微软雅黑" pitchFamily="34" charset="-122"/>
              </a:rPr>
              <a:t>通信，将接收站的硬件地址写入帧首部中的</a:t>
            </a:r>
            <a:r>
              <a:rPr lang="zh-CN" altLang="en-US" b="1" dirty="0">
                <a:solidFill>
                  <a:srgbClr val="C00000"/>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a:solidFill>
                  <a:srgbClr val="C00000"/>
                </a:solidFill>
                <a:latin typeface="微软雅黑" pitchFamily="34" charset="-122"/>
                <a:ea typeface="微软雅黑" pitchFamily="34" charset="-122"/>
              </a:rPr>
              <a:t>适配器硬件地址</a:t>
            </a:r>
            <a:r>
              <a:rPr lang="zh-CN" altLang="en-US" b="1" dirty="0">
                <a:latin typeface="微软雅黑" pitchFamily="34" charset="-122"/>
                <a:ea typeface="微软雅黑" pitchFamily="34" charset="-122"/>
              </a:rPr>
              <a:t>一致时，才能接收这个数据帧。</a:t>
            </a: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509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9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1</a:t>
            </a:r>
            <a:r>
              <a:rPr lang="en-US" altLang="zh-CN" sz="1400" b="1" dirty="0">
                <a:solidFill>
                  <a:sysClr val="windowText" lastClr="000000"/>
                </a:solidFill>
                <a:latin typeface="微软雅黑" pitchFamily="34" charset="-122"/>
                <a:ea typeface="微软雅黑" pitchFamily="34" charset="-122"/>
              </a:rPr>
              <a:t> </a:t>
            </a:r>
            <a:r>
              <a:rPr lang="zh-CN" altLang="en-US" sz="1400" b="1" dirty="0">
                <a:solidFill>
                  <a:sysClr val="windowText" lastClr="000000"/>
                </a:solidFill>
                <a:latin typeface="微软雅黑" pitchFamily="34" charset="-122"/>
                <a:ea typeface="微软雅黑" pitchFamily="34" charset="-122"/>
              </a:rPr>
              <a:t>到</a:t>
            </a:r>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2</a:t>
            </a:r>
            <a:r>
              <a:rPr lang="en-US" altLang="zh-CN" sz="1400" b="1" dirty="0">
                <a:solidFill>
                  <a:sysClr val="windowText" lastClr="000000"/>
                </a:solidFill>
                <a:latin typeface="微软雅黑" pitchFamily="34" charset="-122"/>
                <a:ea typeface="微软雅黑" pitchFamily="34" charset="-122"/>
              </a:rPr>
              <a:t> </a:t>
            </a:r>
            <a:r>
              <a:rPr lang="zh-CN" altLang="zh-CN" sz="1400" b="1" dirty="0">
                <a:solidFill>
                  <a:sysClr val="windowText" lastClr="000000"/>
                </a:solidFill>
                <a:latin typeface="微软雅黑" pitchFamily="34" charset="-122"/>
                <a:ea typeface="微软雅黑" pitchFamily="34" charset="-122"/>
              </a:rPr>
              <a:t>所经过的网络可以是多种</a:t>
            </a:r>
            <a:r>
              <a:rPr lang="zh-CN" altLang="en-US" sz="1400" b="1" dirty="0">
                <a:solidFill>
                  <a:sysClr val="windowText" lastClr="000000"/>
                </a:solidFill>
                <a:latin typeface="微软雅黑" pitchFamily="34" charset="-122"/>
                <a:ea typeface="微软雅黑" pitchFamily="34" charset="-122"/>
              </a:rPr>
              <a:t>不同类型</a:t>
            </a:r>
            <a:r>
              <a:rPr lang="zh-CN" altLang="zh-CN" sz="1400" b="1" dirty="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rgbClr val="CC00CC"/>
                </a:solidFill>
                <a:latin typeface="微软雅黑" pitchFamily="34" charset="-122"/>
                <a:ea typeface="微软雅黑" pitchFamily="34" charset="-122"/>
              </a:rPr>
              <a:t>仅从数据链路层观察帧的流动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a:solidFill>
                  <a:schemeClr val="bg1"/>
                </a:solidFill>
                <a:latin typeface="微软雅黑" pitchFamily="34" charset="-122"/>
                <a:ea typeface="微软雅黑" pitchFamily="34" charset="-122"/>
              </a:rPr>
              <a:t>注意：</a:t>
            </a:r>
            <a:r>
              <a:rPr lang="zh-CN" altLang="zh-CN" sz="1400" b="1" dirty="0">
                <a:solidFill>
                  <a:schemeClr val="bg1"/>
                </a:solidFill>
                <a:latin typeface="微软雅黑" pitchFamily="34" charset="-122"/>
                <a:ea typeface="微软雅黑" pitchFamily="34" charset="-122"/>
              </a:rPr>
              <a:t>不同的链路层可能采用不同的数据链路层协议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83193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总线</a:t>
            </a:r>
            <a:r>
              <a:rPr lang="zh-CN" altLang="en-US" b="1" dirty="0">
                <a:solidFill>
                  <a:srgbClr val="C00000"/>
                </a:solidFill>
                <a:latin typeface="微软雅黑" pitchFamily="34" charset="-122"/>
                <a:ea typeface="微软雅黑" pitchFamily="34" charset="-122"/>
              </a:rPr>
              <a:t>缺点</a:t>
            </a:r>
            <a:r>
              <a:rPr lang="zh-CN" altLang="en-US" b="1" dirty="0">
                <a:latin typeface="微软雅黑" pitchFamily="34" charset="-122"/>
                <a:ea typeface="微软雅黑" pitchFamily="34" charset="-122"/>
              </a:rPr>
              <a:t>：多个站点同时发送时，会产生发送碰撞或冲突，导致发送失败。</a:t>
            </a: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A</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C00000"/>
                </a:solidFill>
                <a:latin typeface="微软雅黑" pitchFamily="34" charset="-122"/>
                <a:ea typeface="微软雅黑" pitchFamily="34" charset="-122"/>
              </a:rPr>
              <a:t>无连接的工作方式。</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以太网采取的 </a:t>
            </a: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种重要措施</a:t>
            </a:r>
            <a:endParaRPr lang="fr-FR" altLang="zh-CN" sz="2000" b="1" dirty="0">
              <a:solidFill>
                <a:schemeClr val="bg1"/>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556221402"/>
              </p:ext>
            </p:extLst>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发送的数据都使用</a:t>
            </a:r>
            <a:r>
              <a:rPr lang="zh-CN" altLang="en-US" sz="2000" b="1" dirty="0">
                <a:solidFill>
                  <a:srgbClr val="C00000"/>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a:latin typeface="微软雅黑" pitchFamily="34" charset="-122"/>
                <a:ea typeface="微软雅黑" pitchFamily="34" charset="-122"/>
              </a:rPr>
              <a:t>编码。</a:t>
            </a: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比特流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差分曼彻斯特</a:t>
              </a: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a:t>
            </a:r>
            <a:r>
              <a:rPr lang="zh-CN" altLang="en-US" b="1" dirty="0">
                <a:solidFill>
                  <a:srgbClr val="FFC000"/>
                </a:solidFill>
                <a:latin typeface="微软雅黑" pitchFamily="34" charset="-122"/>
                <a:ea typeface="微软雅黑" pitchFamily="34" charset="-122"/>
              </a:rPr>
              <a:t>缺点：</a:t>
            </a:r>
            <a:r>
              <a:rPr lang="zh-CN" altLang="en-US" b="1" dirty="0">
                <a:solidFill>
                  <a:schemeClr val="bg1"/>
                </a:solidFill>
                <a:latin typeface="微软雅黑" pitchFamily="34" charset="-122"/>
                <a:ea typeface="微软雅黑" pitchFamily="34" charset="-122"/>
              </a:rPr>
              <a:t>所占的频带宽度比原始的基带信号</a:t>
            </a:r>
            <a:r>
              <a:rPr lang="zh-CN" altLang="en-US" b="1" dirty="0">
                <a:solidFill>
                  <a:srgbClr val="FFFF00"/>
                </a:solidFill>
                <a:latin typeface="微软雅黑" pitchFamily="34" charset="-122"/>
                <a:ea typeface="微软雅黑" pitchFamily="34" charset="-122"/>
              </a:rPr>
              <a:t>增加了一倍。</a:t>
            </a:r>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CSMA/CD (Carrier Sense Multiple Access with Collision Detection) </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碰撞检测。</a:t>
            </a:r>
          </a:p>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多点接入：</a:t>
            </a:r>
            <a:r>
              <a:rPr lang="zh-CN" altLang="en-US" sz="2000" b="1" dirty="0">
                <a:latin typeface="微软雅黑" pitchFamily="34" charset="-122"/>
                <a:ea typeface="微软雅黑" pitchFamily="34" charset="-122"/>
              </a:rPr>
              <a:t>说明这是总线型网络。许多计算机以多点接入的方式连接在一根总线上。</a:t>
            </a:r>
          </a:p>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载波监听：</a:t>
            </a:r>
            <a:r>
              <a:rPr lang="zh-CN" altLang="en-US" sz="2000" b="1" dirty="0">
                <a:latin typeface="微软雅黑" pitchFamily="34" charset="-122"/>
                <a:ea typeface="微软雅黑" pitchFamily="34" charset="-122"/>
              </a:rPr>
              <a:t>即“边发送边监听”。不管在想要发送数据之前，还是在发送数据之中，每个站都必须不停地检测信道。</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碰撞检测：</a:t>
            </a:r>
            <a:r>
              <a:rPr lang="zh-CN" altLang="en-US" sz="2000" b="1" dirty="0">
                <a:latin typeface="微软雅黑" pitchFamily="34" charset="-122"/>
                <a:ea typeface="微软雅黑" pitchFamily="34" charset="-122"/>
              </a:rPr>
              <a:t>适配器边发送数据，边检测信道上的信号电压的变化情况。电压摆动值超过一定的门限值时，就认为总线上至少有两个站同时在发送数据，表明产生了碰撞（或冲突）。</a:t>
            </a: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适配器立即停止发送。</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等待一段随机时间后再次发送。</a:t>
            </a: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侦听到载波？</a:t>
            </a: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开始发送，</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同时进行碰撞检测</a:t>
            </a: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检测到碰撞？</a:t>
            </a: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发送，直到完毕</a:t>
            </a: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载波侦听</a:t>
            </a: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停止发送</a:t>
            </a:r>
            <a:endParaRPr lang="en-US" altLang="zh-CN" sz="1400" b="1" dirty="0">
              <a:solidFill>
                <a:schemeClr val="bg1"/>
              </a:solidFill>
              <a:latin typeface="微软雅黑" pitchFamily="34" charset="-122"/>
              <a:ea typeface="微软雅黑"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等待随机时间</a:t>
            </a:r>
            <a:endParaRPr lang="en-US" altLang="zh-CN" sz="1400" b="1" dirty="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a:t>
            </a: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Tree>
    <p:extLst>
      <p:ext uri="{BB962C8B-B14F-4D97-AF65-F5344CB8AC3E}">
        <p14:creationId xmlns:p14="http://schemas.microsoft.com/office/powerpoint/2010/main" val="23839916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 因为信号</a:t>
            </a:r>
            <a:r>
              <a:rPr lang="zh-CN" altLang="en-US" sz="2000" b="1" dirty="0">
                <a:solidFill>
                  <a:srgbClr val="FFFF00"/>
                </a:solidFill>
                <a:latin typeface="微软雅黑" pitchFamily="34" charset="-122"/>
                <a:ea typeface="微软雅黑" pitchFamily="34" charset="-122"/>
              </a:rPr>
              <a:t>传播时延</a:t>
            </a:r>
            <a:r>
              <a:rPr lang="zh-CN" altLang="en-US" sz="2000" b="1" dirty="0">
                <a:solidFill>
                  <a:schemeClr val="bg1"/>
                </a:solidFill>
                <a:latin typeface="微软雅黑" pitchFamily="34" charset="-122"/>
                <a:ea typeface="微软雅黑" pitchFamily="34" charset="-122"/>
              </a:rPr>
              <a:t>对载波监听产生了影响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69926" y="1213686"/>
            <a:ext cx="1678809" cy="1020607"/>
            <a:chOff x="4167" y="-90"/>
            <a:chExt cx="1652" cy="1088"/>
          </a:xfrm>
        </p:grpSpPr>
        <p:grpSp>
          <p:nvGrpSpPr>
            <p:cNvPr id="29" name="Group 23"/>
            <p:cNvGrpSpPr>
              <a:grpSpLocks/>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在 </a:t>
                </a:r>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信号到达前发送数据</a:t>
                </a:r>
              </a:p>
            </p:txBody>
          </p:sp>
        </p:grpSp>
      </p:grpSp>
      <p:grpSp>
        <p:nvGrpSpPr>
          <p:cNvPr id="35" name="Group 29"/>
          <p:cNvGrpSpPr>
            <a:grpSpLocks/>
          </p:cNvGrpSpPr>
          <p:nvPr/>
        </p:nvGrpSpPr>
        <p:grpSpPr bwMode="auto">
          <a:xfrm>
            <a:off x="3713462" y="2100154"/>
            <a:ext cx="2161515" cy="917417"/>
            <a:chOff x="3029" y="855"/>
            <a:chExt cx="2127" cy="97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单程端到端</a:t>
            </a:r>
          </a:p>
          <a:p>
            <a:r>
              <a:rPr lang="zh-CN" altLang="en-US" sz="1400" b="1" dirty="0">
                <a:solidFill>
                  <a:srgbClr val="0000FF"/>
                </a:solidFill>
                <a:latin typeface="微软雅黑" pitchFamily="34" charset="-122"/>
                <a:ea typeface="微软雅黑" pitchFamily="34" charset="-122"/>
              </a:rPr>
              <a:t>传播时延记为 </a:t>
            </a:r>
            <a:r>
              <a:rPr lang="zh-CN" altLang="en-US" sz="1400" b="1" i="1" dirty="0">
                <a:solidFill>
                  <a:srgbClr val="0000FF"/>
                </a:solidFill>
                <a:latin typeface="微软雅黑" pitchFamily="34" charset="-122"/>
                <a:ea typeface="微软雅黑" pitchFamily="34" charset="-122"/>
                <a:sym typeface="Symbol" pitchFamily="18" charset="2"/>
              </a:rPr>
              <a:t></a:t>
            </a:r>
            <a:r>
              <a:rPr lang="zh-CN" altLang="en-US" sz="1400" b="1" dirty="0">
                <a:solidFill>
                  <a:srgbClr val="0000FF"/>
                </a:solidFill>
                <a:latin typeface="微软雅黑" pitchFamily="34" charset="-122"/>
                <a:ea typeface="微软雅黑" pitchFamily="34" charset="-122"/>
              </a:rPr>
              <a:t> </a:t>
            </a: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a:solidFill>
                    <a:schemeClr val="bg1"/>
                  </a:solidFill>
                  <a:latin typeface="微软雅黑" pitchFamily="34" charset="-122"/>
                  <a:ea typeface="微软雅黑" pitchFamily="34" charset="-122"/>
                </a:rPr>
                <a:t>A </a:t>
              </a:r>
              <a:r>
                <a:rPr lang="zh-CN" altLang="en-US" b="1" dirty="0">
                  <a:solidFill>
                    <a:schemeClr val="bg1"/>
                  </a:solidFill>
                  <a:latin typeface="微软雅黑" pitchFamily="34" charset="-122"/>
                  <a:ea typeface="微软雅黑" pitchFamily="34" charset="-122"/>
                </a:rPr>
                <a:t>需要</a:t>
              </a:r>
              <a:r>
                <a:rPr lang="zh-CN" altLang="en-US" b="1" dirty="0">
                  <a:solidFill>
                    <a:srgbClr val="FFFF00"/>
                  </a:solidFill>
                  <a:latin typeface="微软雅黑" pitchFamily="34" charset="-122"/>
                  <a:ea typeface="微软雅黑" pitchFamily="34" charset="-122"/>
                </a:rPr>
                <a:t>单程传播时延的 </a:t>
              </a:r>
              <a:r>
                <a:rPr lang="en-US" altLang="zh-CN" b="1" dirty="0">
                  <a:solidFill>
                    <a:srgbClr val="FFFF00"/>
                  </a:solidFill>
                  <a:latin typeface="微软雅黑" pitchFamily="34" charset="-122"/>
                  <a:ea typeface="微软雅黑" pitchFamily="34" charset="-122"/>
                </a:rPr>
                <a:t>2 </a:t>
              </a:r>
              <a:r>
                <a:rPr lang="zh-CN" altLang="en-US" b="1" dirty="0">
                  <a:solidFill>
                    <a:srgbClr val="FFFF00"/>
                  </a:solidFill>
                  <a:latin typeface="微软雅黑" pitchFamily="34" charset="-122"/>
                  <a:ea typeface="微软雅黑" pitchFamily="34" charset="-122"/>
                </a:rPr>
                <a:t>倍</a:t>
              </a:r>
              <a:r>
                <a:rPr lang="zh-CN" altLang="en-US" b="1" dirty="0">
                  <a:solidFill>
                    <a:schemeClr val="bg1"/>
                  </a:solidFill>
                  <a:latin typeface="微软雅黑" pitchFamily="34" charset="-122"/>
                  <a:ea typeface="微软雅黑" pitchFamily="34" charset="-122"/>
                </a:rPr>
                <a:t>的时间，才能检测到与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的发送产生了冲突。</a:t>
              </a: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solidFill>
                  <a:srgbClr val="C00000"/>
                </a:solidFill>
                <a:latin typeface="微软雅黑" panose="020B0503020204020204" pitchFamily="34" charset="-122"/>
                <a:ea typeface="微软雅黑" panose="020B0503020204020204" pitchFamily="34" charset="-122"/>
              </a:rPr>
              <a:t>可见：</a:t>
            </a:r>
            <a:r>
              <a:rPr lang="zh-CN" altLang="en-US" b="1" dirty="0">
                <a:latin typeface="微软雅黑" panose="020B0503020204020204" pitchFamily="34" charset="-122"/>
                <a:ea typeface="微软雅黑" panose="020B0503020204020204" pitchFamily="34" charset="-122"/>
              </a:rPr>
              <a:t>每一个站在自己发送数据之后的一小段时间内，存在着遭遇碰撞的可能性。</a:t>
            </a:r>
          </a:p>
        </p:txBody>
      </p:sp>
    </p:spTree>
    <p:extLst>
      <p:ext uri="{BB962C8B-B14F-4D97-AF65-F5344CB8AC3E}">
        <p14:creationId xmlns:p14="http://schemas.microsoft.com/office/powerpoint/2010/main" val="535776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以太网的端到端往返时延 </a:t>
            </a:r>
            <a:r>
              <a:rPr lang="en-US" altLang="zh-CN" sz="2000" b="1" dirty="0">
                <a:solidFill>
                  <a:srgbClr val="C00000"/>
                </a:solidFill>
                <a:latin typeface="微软雅黑" pitchFamily="34" charset="-122"/>
                <a:ea typeface="微软雅黑" pitchFamily="34" charset="-122"/>
              </a:rPr>
              <a:t>2</a:t>
            </a:r>
            <a:r>
              <a:rPr lang="en-US" altLang="zh-CN" sz="2000" b="1" i="1" dirty="0">
                <a:solidFill>
                  <a:srgbClr val="C00000"/>
                </a:solidFill>
                <a:latin typeface="微软雅黑" pitchFamily="34" charset="-122"/>
                <a:ea typeface="微软雅黑" pitchFamily="34" charset="-122"/>
                <a:sym typeface="Symbol" pitchFamily="18" charset="2"/>
              </a:rPr>
              <a:t>  </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碰撞窗口。</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具体的争用期时间 </a:t>
            </a:r>
            <a:r>
              <a:rPr lang="en-US" altLang="zh-CN" sz="2000" b="1" dirty="0">
                <a:latin typeface="微软雅黑" pitchFamily="34" charset="-122"/>
                <a:ea typeface="微软雅黑" pitchFamily="34" charset="-122"/>
              </a:rPr>
              <a:t>= 51.2 </a:t>
            </a:r>
            <a:r>
              <a:rPr lang="el-GR" altLang="zh-CN" sz="2000" b="1" dirty="0">
                <a:latin typeface="微软雅黑" pitchFamily="34" charset="-122"/>
                <a:ea typeface="微软雅黑" pitchFamily="34" charset="-122"/>
              </a:rPr>
              <a:t>μ</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itchFamily="34" charset="-122"/>
                <a:ea typeface="微软雅黑" pitchFamily="34" charset="-122"/>
              </a:rPr>
              <a:t>经过争用期这段时间还没有检测到碰撞，才能肯定这次发送不会发生碰撞。</a:t>
            </a:r>
          </a:p>
        </p:txBody>
      </p:sp>
    </p:spTree>
    <p:extLst>
      <p:ext uri="{BB962C8B-B14F-4D97-AF65-F5344CB8AC3E}">
        <p14:creationId xmlns:p14="http://schemas.microsoft.com/office/powerpoint/2010/main" val="980923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截断二进制指数退避 </a:t>
            </a:r>
            <a:r>
              <a:rPr lang="en-US" altLang="zh-CN" sz="2000" b="1" dirty="0">
                <a:latin typeface="微软雅黑" pitchFamily="34" charset="-122"/>
                <a:ea typeface="微软雅黑" pitchFamily="34" charset="-122"/>
              </a:rPr>
              <a:t>(truncated binary exponential </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确定。</a:t>
            </a:r>
            <a:endParaRPr lang="en-US" altLang="zh-CN"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发生碰撞的站停止发送数据后，要</a:t>
            </a:r>
            <a:r>
              <a:rPr lang="zh-CN" altLang="en-US" sz="2000" b="1" dirty="0">
                <a:solidFill>
                  <a:srgbClr val="0000FF"/>
                </a:solidFill>
                <a:latin typeface="微软雅黑" pitchFamily="34" charset="-122"/>
                <a:ea typeface="微软雅黑" pitchFamily="34" charset="-122"/>
              </a:rPr>
              <a:t>退避</a:t>
            </a:r>
            <a:r>
              <a:rPr lang="zh-CN" altLang="en-US" sz="2000" b="1" dirty="0">
                <a:latin typeface="微软雅黑" pitchFamily="34" charset="-122"/>
                <a:ea typeface="微软雅黑" pitchFamily="34" charset="-122"/>
              </a:rPr>
              <a:t>一个随机时间后再发送数据。</a:t>
            </a:r>
          </a:p>
          <a:p>
            <a:pPr marL="715963" indent="-342900" eaLnBrk="0" hangingPunct="0">
              <a:lnSpc>
                <a:spcPts val="32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基本退避时间 </a:t>
            </a:r>
            <a:r>
              <a:rPr lang="en-US" altLang="zh-CN" b="1" dirty="0">
                <a:solidFill>
                  <a:srgbClr val="0000FF"/>
                </a:solidFill>
                <a:latin typeface="微软雅黑" pitchFamily="34" charset="-122"/>
                <a:ea typeface="微软雅黑" pitchFamily="34" charset="-122"/>
              </a:rPr>
              <a:t>= 2</a:t>
            </a:r>
            <a:r>
              <a:rPr lang="en-US" altLang="zh-CN" b="1" i="1" dirty="0">
                <a:solidFill>
                  <a:srgbClr val="0000FF"/>
                </a:solidFill>
                <a:latin typeface="微软雅黑" pitchFamily="34" charset="-122"/>
                <a:ea typeface="微软雅黑" pitchFamily="34" charset="-122"/>
                <a:sym typeface="Symbol" pitchFamily="18" charset="2"/>
              </a:rPr>
              <a:t> </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(2</a:t>
            </a:r>
            <a:r>
              <a:rPr lang="en-US" altLang="zh-CN" b="1" i="1" baseline="30000" dirty="0">
                <a:latin typeface="微软雅黑" pitchFamily="34" charset="-122"/>
                <a:ea typeface="微软雅黑" pitchFamily="34" charset="-122"/>
              </a:rPr>
              <a:t>k </a:t>
            </a:r>
            <a:r>
              <a:rPr lang="en-US" altLang="zh-CN" b="1" dirty="0">
                <a:latin typeface="微软雅黑" pitchFamily="34" charset="-122"/>
                <a:ea typeface="微软雅黑" pitchFamily="34" charset="-122"/>
              </a:rPr>
              <a:t>- 1)] </a:t>
            </a:r>
            <a:r>
              <a:rPr lang="zh-CN" altLang="en-US" b="1" dirty="0">
                <a:latin typeface="微软雅黑" pitchFamily="34" charset="-122"/>
                <a:ea typeface="微软雅黑" pitchFamily="34" charset="-122"/>
              </a:rPr>
              <a:t>中</a:t>
            </a:r>
            <a:r>
              <a:rPr lang="zh-CN" altLang="en-US" b="1" dirty="0">
                <a:solidFill>
                  <a:srgbClr val="C00000"/>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marL="373063" eaLnBrk="0" hangingPunct="0">
              <a:lnSpc>
                <a:spcPts val="3200"/>
              </a:lnSpc>
              <a:buClr>
                <a:srgbClr val="7030A0"/>
              </a:buClr>
            </a:pPr>
            <a:r>
              <a:rPr lang="zh-CN" altLang="en-US" b="1" dirty="0">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重传所需的时延 </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 </a:t>
            </a:r>
            <a:r>
              <a:rPr lang="en-US" altLang="zh-CN" b="1" i="1" dirty="0">
                <a:solidFill>
                  <a:srgbClr val="C00000"/>
                </a:solidFill>
                <a:latin typeface="微软雅黑" pitchFamily="34" charset="-122"/>
                <a:ea typeface="微软雅黑" pitchFamily="34" charset="-122"/>
              </a:rPr>
              <a:t>r</a:t>
            </a:r>
            <a:r>
              <a:rPr lang="en-US" altLang="zh-CN" b="1" dirty="0">
                <a:solidFill>
                  <a:srgbClr val="C00000"/>
                </a:solidFill>
                <a:latin typeface="微软雅黑" pitchFamily="34" charset="-122"/>
                <a:ea typeface="微软雅黑" pitchFamily="34" charset="-122"/>
              </a:rPr>
              <a:t> </a:t>
            </a:r>
            <a:r>
              <a:rPr lang="en-US" altLang="zh-CN" sz="1600" b="1" dirty="0">
                <a:solidFill>
                  <a:srgbClr val="C00000"/>
                </a:solidFill>
                <a:latin typeface="微软雅黑" pitchFamily="34" charset="-122"/>
                <a:ea typeface="微软雅黑" pitchFamily="34" charset="-122"/>
              </a:rPr>
              <a:t>ⅹ</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基本退避时间。</a:t>
            </a:r>
          </a:p>
          <a:p>
            <a:pPr marL="715963" indent="-342900" eaLnBrk="0" hangingPunct="0">
              <a:lnSpc>
                <a:spcPts val="3200"/>
              </a:lnSpc>
              <a:buClr>
                <a:srgbClr val="7030A0"/>
              </a:buClr>
              <a:buFont typeface="+mj-lt"/>
              <a:buAutoNum type="arabicPeriod" startAt="3"/>
            </a:pPr>
            <a:r>
              <a:rPr lang="zh-CN" altLang="en-US" b="1" dirty="0">
                <a:latin typeface="微软雅黑" pitchFamily="34" charset="-122"/>
                <a:ea typeface="微软雅黑" pitchFamily="34" charset="-122"/>
              </a:rPr>
              <a:t>参数 </a:t>
            </a:r>
            <a:r>
              <a:rPr lang="en-US" altLang="zh-CN" b="1" i="1" dirty="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p>
          <a:p>
            <a:pPr marL="715963" indent="-342900" eaLnBrk="0" hangingPunct="0">
              <a:lnSpc>
                <a:spcPts val="3200"/>
              </a:lnSpc>
              <a:buClr>
                <a:srgbClr val="7030A0"/>
              </a:buClr>
              <a:buFont typeface="+mj-lt"/>
              <a:buAutoNum type="arabicPeriod" startAt="4"/>
            </a:pPr>
            <a:r>
              <a:rPr lang="zh-CN" altLang="en-US" b="1" dirty="0">
                <a:latin typeface="微软雅黑" pitchFamily="34" charset="-122"/>
                <a:ea typeface="微软雅黑" pitchFamily="34" charset="-122"/>
              </a:rPr>
              <a:t>当重传达 </a:t>
            </a:r>
            <a:r>
              <a:rPr lang="en-US" altLang="zh-CN" b="1" dirty="0">
                <a:solidFill>
                  <a:srgbClr val="0000FF"/>
                </a:solidFill>
                <a:latin typeface="微软雅黑" pitchFamily="34" charset="-122"/>
                <a:ea typeface="微软雅黑" pitchFamily="34" charset="-122"/>
              </a:rPr>
              <a:t>16</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碰撞后重传的时机</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次冲突重传时：</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k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次冲突重传时：</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en-US" altLang="zh-CN" sz="2000" b="1" i="1" dirty="0">
                <a:latin typeface="微软雅黑" pitchFamily="34" charset="-122"/>
                <a:ea typeface="微软雅黑" pitchFamily="34" charset="-122"/>
              </a:rPr>
              <a:t>    k </a:t>
            </a:r>
            <a:r>
              <a:rPr lang="en-US" altLang="zh-CN" sz="2000" b="1" dirty="0">
                <a:latin typeface="微软雅黑" pitchFamily="34" charset="-122"/>
                <a:ea typeface="微软雅黑" pitchFamily="34" charset="-122"/>
              </a:rPr>
              <a:t>= 2</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3}</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次冲突重传时：</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en-US" altLang="zh-CN" sz="2000" b="1" i="1" dirty="0">
                <a:latin typeface="微软雅黑" pitchFamily="34" charset="-122"/>
                <a:ea typeface="微软雅黑" pitchFamily="34" charset="-122"/>
              </a:rPr>
              <a:t>    k </a:t>
            </a:r>
            <a:r>
              <a:rPr lang="en-US" altLang="zh-CN" sz="2000" b="1" dirty="0">
                <a:latin typeface="微软雅黑" pitchFamily="34" charset="-122"/>
                <a:ea typeface="微软雅黑" pitchFamily="34" charset="-122"/>
              </a:rPr>
              <a:t>= 3</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3</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4</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5</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6</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7}</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举例</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若连续多次发生冲突，表明可能有较多的站参与争用信道。</a:t>
            </a:r>
            <a:endParaRPr lang="en-US" altLang="zh-CN" b="1" dirty="0">
              <a:latin typeface="微软雅黑" panose="020B0503020204020204" pitchFamily="34" charset="-122"/>
              <a:ea typeface="微软雅黑" panose="020B0503020204020204" pitchFamily="34" charset="-122"/>
            </a:endParaRPr>
          </a:p>
          <a:p>
            <a:pPr>
              <a:lnSpc>
                <a:spcPts val="2600"/>
              </a:lnSpc>
            </a:pPr>
            <a:r>
              <a:rPr lang="zh-CN" altLang="en-US" b="1" dirty="0">
                <a:latin typeface="微软雅黑" panose="020B0503020204020204" pitchFamily="34" charset="-122"/>
                <a:ea typeface="微软雅黑" panose="020B0503020204020204" pitchFamily="34" charset="-122"/>
              </a:rPr>
              <a:t>上述退避算法可使重传需要推迟的平均时间随重传次数而增大（称为</a:t>
            </a:r>
            <a:r>
              <a:rPr lang="zh-CN" altLang="en-US" b="1" dirty="0">
                <a:solidFill>
                  <a:srgbClr val="0000FF"/>
                </a:solidFill>
                <a:latin typeface="微软雅黑" panose="020B0503020204020204" pitchFamily="34" charset="-122"/>
                <a:ea typeface="微软雅黑" panose="020B0503020204020204" pitchFamily="34" charset="-122"/>
              </a:rPr>
              <a:t>动态退避</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spTree>
    <p:extLst>
      <p:ext uri="{BB962C8B-B14F-4D97-AF65-F5344CB8AC3E}">
        <p14:creationId xmlns:p14="http://schemas.microsoft.com/office/powerpoint/2010/main" val="2881066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点对点信道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使用一对多的</a:t>
            </a:r>
            <a:r>
              <a:rPr lang="zh-CN" altLang="en-US" sz="1600" b="1" dirty="0">
                <a:solidFill>
                  <a:srgbClr val="C00000"/>
                </a:solidFill>
                <a:latin typeface="微软雅黑" pitchFamily="34" charset="-122"/>
                <a:ea typeface="微软雅黑" pitchFamily="34" charset="-122"/>
              </a:rPr>
              <a:t>广播通信</a:t>
            </a:r>
            <a:r>
              <a:rPr lang="zh-CN" altLang="en-US" sz="1600" b="1" dirty="0">
                <a:latin typeface="微软雅黑" pitchFamily="34" charset="-122"/>
                <a:ea typeface="微软雅黑" pitchFamily="34" charset="-122"/>
              </a:rPr>
              <a:t>方式。</a:t>
            </a:r>
            <a:endParaRPr lang="en-US" altLang="zh-CN" sz="16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必须使用专用的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85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争用期的长度 </a:t>
            </a:r>
            <a:r>
              <a:rPr lang="en-US" altLang="zh-CN" sz="2000" b="1" dirty="0">
                <a:solidFill>
                  <a:srgbClr val="C00000"/>
                </a:solidFill>
                <a:latin typeface="微软雅黑" pitchFamily="34" charset="-122"/>
                <a:ea typeface="微软雅黑" pitchFamily="34" charset="-122"/>
              </a:rPr>
              <a:t>= 51.2</a:t>
            </a:r>
            <a:r>
              <a:rPr lang="en-US" altLang="zh-CN" sz="2000" b="1" dirty="0">
                <a:solidFill>
                  <a:srgbClr val="C00000"/>
                </a:solidFill>
                <a:latin typeface="微软雅黑" pitchFamily="34" charset="-122"/>
                <a:ea typeface="微软雅黑" pitchFamily="34" charset="-122"/>
                <a:sym typeface="Symbol" pitchFamily="18" charset="2"/>
              </a:rPr>
              <a:t> </a:t>
            </a:r>
            <a:r>
              <a:rPr lang="en-US" altLang="zh-CN" sz="2000" b="1" dirty="0">
                <a:solidFill>
                  <a:srgbClr val="C00000"/>
                </a:solidFill>
                <a:latin typeface="微软雅黑" pitchFamily="34" charset="-122"/>
                <a:ea typeface="微软雅黑" pitchFamily="34" charset="-122"/>
              </a:rPr>
              <a:t>s</a:t>
            </a:r>
            <a:r>
              <a:rPr lang="zh-CN" altLang="en-US" sz="2000" b="1" dirty="0">
                <a:solidFill>
                  <a:srgbClr val="C00000"/>
                </a:solidFill>
                <a:latin typeface="微软雅黑" pitchFamily="34" charset="-122"/>
                <a:ea typeface="微软雅黑" pitchFamily="34" charset="-122"/>
              </a:rPr>
              <a:t>。</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 Mbit/s </a:t>
            </a:r>
            <a:r>
              <a:rPr lang="zh-CN" altLang="en-US" sz="2000" b="1" dirty="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争用期</a:t>
            </a:r>
            <a:r>
              <a:rPr lang="zh-CN" altLang="en-US" sz="2000" b="1" dirty="0">
                <a:solidFill>
                  <a:schemeClr val="bg1"/>
                </a:solidFill>
                <a:latin typeface="微软雅黑" pitchFamily="34" charset="-122"/>
                <a:ea typeface="微软雅黑" pitchFamily="34" charset="-122"/>
              </a:rPr>
              <a:t>的长度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1974708"/>
          </a:xfrm>
          <a:prstGeom prst="rect">
            <a:avLst/>
          </a:prstGeom>
        </p:spPr>
        <p:txBody>
          <a:bodyPr wrap="square">
            <a:spAutoFit/>
          </a:bodyPr>
          <a:lstStyle/>
          <a:p>
            <a:pPr>
              <a:lnSpc>
                <a:spcPts val="3000"/>
              </a:lnSpc>
            </a:pPr>
            <a:r>
              <a:rPr lang="zh-CN" altLang="en-US" b="1" dirty="0">
                <a:solidFill>
                  <a:schemeClr val="bg1"/>
                </a:solidFill>
                <a:latin typeface="微软雅黑" pitchFamily="34" charset="-122"/>
                <a:ea typeface="微软雅黑" pitchFamily="34" charset="-122"/>
              </a:rPr>
              <a:t>这意味着：</a:t>
            </a:r>
          </a:p>
          <a:p>
            <a:pPr marL="342900" indent="-342900">
              <a:lnSpc>
                <a:spcPts val="3000"/>
              </a:lnSpc>
              <a:buFont typeface="Wingdings" panose="05000000000000000000" pitchFamily="2" charset="2"/>
              <a:buChar char="l"/>
            </a:pPr>
            <a:r>
              <a:rPr lang="zh-CN" altLang="en-US" b="1" dirty="0">
                <a:solidFill>
                  <a:schemeClr val="bg1"/>
                </a:solidFill>
                <a:latin typeface="微软雅黑" pitchFamily="34" charset="-122"/>
                <a:ea typeface="微软雅黑" pitchFamily="34" charset="-122"/>
              </a:rPr>
              <a:t>以太网在发送数据时，若前 </a:t>
            </a:r>
            <a:r>
              <a:rPr lang="en-US" altLang="zh-CN" b="1" dirty="0">
                <a:solidFill>
                  <a:schemeClr val="bg1"/>
                </a:solidFill>
                <a:latin typeface="微软雅黑" pitchFamily="34" charset="-122"/>
                <a:ea typeface="微软雅黑" pitchFamily="34" charset="-122"/>
              </a:rPr>
              <a:t>64 </a:t>
            </a:r>
            <a:r>
              <a:rPr lang="zh-CN" altLang="en-US" b="1" dirty="0">
                <a:solidFill>
                  <a:schemeClr val="bg1"/>
                </a:solidFill>
                <a:latin typeface="微软雅黑" pitchFamily="34" charset="-122"/>
                <a:ea typeface="微软雅黑" pitchFamily="34" charset="-122"/>
              </a:rPr>
              <a:t>字节没有发生冲突，则后续的数据就</a:t>
            </a:r>
            <a:r>
              <a:rPr lang="zh-CN" altLang="en-US" b="1" dirty="0">
                <a:solidFill>
                  <a:srgbClr val="FFFF00"/>
                </a:solidFill>
                <a:latin typeface="微软雅黑" pitchFamily="34" charset="-122"/>
                <a:ea typeface="微软雅黑" pitchFamily="34" charset="-122"/>
              </a:rPr>
              <a:t>不会</a:t>
            </a:r>
            <a:r>
              <a:rPr lang="zh-CN" altLang="en-US" b="1" dirty="0">
                <a:solidFill>
                  <a:schemeClr val="bg1"/>
                </a:solidFill>
                <a:latin typeface="微软雅黑" pitchFamily="34" charset="-122"/>
                <a:ea typeface="微软雅黑" pitchFamily="34" charset="-122"/>
              </a:rPr>
              <a:t>发生冲突。</a:t>
            </a:r>
            <a:endParaRPr lang="en-US" altLang="zh-CN" b="1" dirty="0">
              <a:solidFill>
                <a:schemeClr val="bg1"/>
              </a:solidFill>
              <a:latin typeface="微软雅黑" pitchFamily="34" charset="-122"/>
              <a:ea typeface="微软雅黑" pitchFamily="34" charset="-122"/>
            </a:endParaRPr>
          </a:p>
          <a:p>
            <a:pPr marL="342900" indent="-342900">
              <a:lnSpc>
                <a:spcPts val="3000"/>
              </a:lnSpc>
              <a:buFont typeface="Wingdings" panose="05000000000000000000" pitchFamily="2" charset="2"/>
              <a:buChar char="l"/>
            </a:pPr>
            <a:r>
              <a:rPr lang="zh-CN" altLang="en-US" b="1" dirty="0">
                <a:solidFill>
                  <a:schemeClr val="bg1"/>
                </a:solidFill>
                <a:latin typeface="微软雅黑" pitchFamily="34" charset="-122"/>
                <a:ea typeface="微软雅黑" pitchFamily="34" charset="-122"/>
              </a:rPr>
              <a:t>以太网规定了</a:t>
            </a:r>
            <a:r>
              <a:rPr lang="zh-CN" altLang="en-US" b="1" dirty="0">
                <a:solidFill>
                  <a:srgbClr val="FFFF00"/>
                </a:solidFill>
                <a:latin typeface="微软雅黑" pitchFamily="34" charset="-122"/>
                <a:ea typeface="微软雅黑" pitchFamily="34" charset="-122"/>
              </a:rPr>
              <a:t>最短有效帧长为 </a:t>
            </a:r>
            <a:r>
              <a:rPr lang="en-US" altLang="zh-CN" b="1" dirty="0">
                <a:solidFill>
                  <a:srgbClr val="FFFF00"/>
                </a:solidFill>
                <a:latin typeface="微软雅黑" pitchFamily="34" charset="-122"/>
                <a:ea typeface="微软雅黑" pitchFamily="34" charset="-122"/>
              </a:rPr>
              <a:t>64 </a:t>
            </a:r>
            <a:r>
              <a:rPr lang="zh-CN" altLang="en-US" b="1" dirty="0">
                <a:solidFill>
                  <a:srgbClr val="FFFF00"/>
                </a:solidFill>
                <a:latin typeface="微软雅黑" pitchFamily="34" charset="-122"/>
                <a:ea typeface="微软雅黑" pitchFamily="34" charset="-122"/>
              </a:rPr>
              <a:t>字节</a:t>
            </a:r>
            <a:r>
              <a:rPr lang="en-US" altLang="zh-CN" b="1" dirty="0">
                <a:solidFill>
                  <a:srgbClr val="FFFF00"/>
                </a:solidFill>
                <a:latin typeface="微软雅黑" pitchFamily="34" charset="-122"/>
                <a:ea typeface="微软雅黑" pitchFamily="34" charset="-122"/>
              </a:rPr>
              <a:t>(</a:t>
            </a:r>
            <a:r>
              <a:rPr lang="zh-CN" altLang="en-US" b="1" dirty="0">
                <a:solidFill>
                  <a:srgbClr val="FFFF00"/>
                </a:solidFill>
                <a:latin typeface="微软雅黑" pitchFamily="34" charset="-122"/>
                <a:ea typeface="微软雅黑" pitchFamily="34" charset="-122"/>
              </a:rPr>
              <a:t>最小帧</a:t>
            </a:r>
            <a:r>
              <a:rPr lang="en-US" altLang="zh-CN" b="1" dirty="0">
                <a:solidFill>
                  <a:srgbClr val="FFFF00"/>
                </a:solidFill>
                <a:latin typeface="微软雅黑" pitchFamily="34" charset="-122"/>
                <a:ea typeface="微软雅黑" pitchFamily="34" charset="-122"/>
              </a:rPr>
              <a:t>)</a:t>
            </a:r>
            <a:r>
              <a:rPr lang="zh-CN" altLang="en-US" b="1" dirty="0">
                <a:solidFill>
                  <a:srgbClr val="FFFF00"/>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凡长度小于 </a:t>
            </a:r>
            <a:r>
              <a:rPr lang="en-US" altLang="zh-CN" b="1" dirty="0">
                <a:solidFill>
                  <a:schemeClr val="bg1"/>
                </a:solidFill>
                <a:latin typeface="微软雅黑" pitchFamily="34" charset="-122"/>
                <a:ea typeface="微软雅黑" pitchFamily="34" charset="-122"/>
              </a:rPr>
              <a:t>64 </a:t>
            </a:r>
            <a:r>
              <a:rPr lang="zh-CN" altLang="en-US" b="1" dirty="0">
                <a:solidFill>
                  <a:schemeClr val="bg1"/>
                </a:solidFill>
                <a:latin typeface="微软雅黑" pitchFamily="34" charset="-122"/>
                <a:ea typeface="微软雅黑" pitchFamily="34" charset="-122"/>
              </a:rPr>
              <a:t>字节的帧都是由于冲突而异常中止的无效帧，应当立即将其丢弃。</a:t>
            </a:r>
          </a:p>
        </p:txBody>
      </p:sp>
    </p:spTree>
    <p:extLst>
      <p:ext uri="{BB962C8B-B14F-4D97-AF65-F5344CB8AC3E}">
        <p14:creationId xmlns:p14="http://schemas.microsoft.com/office/powerpoint/2010/main" val="5622565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最大端到端</a:t>
            </a:r>
            <a:r>
              <a:rPr lang="zh-CN" altLang="en-US" sz="2000" b="1" dirty="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以太网最大端到端单程时延</a:t>
            </a:r>
            <a:r>
              <a:rPr lang="zh-CN" altLang="en-US" sz="2000" b="1" dirty="0">
                <a:solidFill>
                  <a:srgbClr val="FFFF00"/>
                </a:solidFill>
                <a:latin typeface="微软雅黑" pitchFamily="34" charset="-122"/>
                <a:ea typeface="微软雅黑" pitchFamily="34" charset="-122"/>
              </a:rPr>
              <a:t>必须小于</a:t>
            </a:r>
            <a:r>
              <a:rPr lang="zh-CN" altLang="en-US" sz="2000" b="1" dirty="0">
                <a:solidFill>
                  <a:schemeClr val="bg1"/>
                </a:solidFill>
                <a:latin typeface="微软雅黑" pitchFamily="34" charset="-122"/>
                <a:ea typeface="微软雅黑" pitchFamily="34" charset="-122"/>
              </a:rPr>
              <a:t>争用期的一半 </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即 </a:t>
            </a:r>
            <a:r>
              <a:rPr lang="en-US" altLang="zh-CN" sz="2000" b="1" dirty="0">
                <a:solidFill>
                  <a:schemeClr val="bg1"/>
                </a:solidFill>
                <a:latin typeface="微软雅黑" pitchFamily="34" charset="-122"/>
                <a:ea typeface="微软雅黑" pitchFamily="34" charset="-122"/>
              </a:rPr>
              <a:t>25.6 </a:t>
            </a:r>
            <a:r>
              <a:rPr lang="en-US" altLang="zh-CN" sz="2000" b="1" dirty="0" err="1">
                <a:solidFill>
                  <a:schemeClr val="bg1"/>
                </a:solidFill>
                <a:latin typeface="微软雅黑" pitchFamily="34" charset="-122"/>
                <a:ea typeface="微软雅黑" pitchFamily="34" charset="-122"/>
              </a:rPr>
              <a:t>μs</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，相当于以太网的</a:t>
            </a:r>
            <a:r>
              <a:rPr lang="zh-CN" altLang="en-US" sz="2000" b="1" dirty="0">
                <a:solidFill>
                  <a:srgbClr val="FFFF00"/>
                </a:solidFill>
                <a:latin typeface="微软雅黑" pitchFamily="34" charset="-122"/>
                <a:ea typeface="微软雅黑" pitchFamily="34" charset="-122"/>
              </a:rPr>
              <a:t>最大</a:t>
            </a:r>
            <a:r>
              <a:rPr lang="zh-CN" altLang="en-US" sz="2000" b="1" dirty="0">
                <a:solidFill>
                  <a:schemeClr val="bg1"/>
                </a:solidFill>
                <a:latin typeface="微软雅黑" pitchFamily="34" charset="-122"/>
                <a:ea typeface="微软雅黑" pitchFamily="34" charset="-122"/>
              </a:rPr>
              <a:t>端到端长度约为 </a:t>
            </a:r>
            <a:r>
              <a:rPr lang="en-US" altLang="zh-CN" sz="2000" b="1" dirty="0">
                <a:solidFill>
                  <a:srgbClr val="FFFF00"/>
                </a:solidFill>
                <a:latin typeface="微软雅黑" pitchFamily="34" charset="-122"/>
                <a:ea typeface="微软雅黑" pitchFamily="34" charset="-122"/>
              </a:rPr>
              <a:t>5 km</a:t>
            </a:r>
            <a:r>
              <a:rPr lang="zh-CN" altLang="en-US" sz="2000" b="1" dirty="0">
                <a:solidFill>
                  <a:schemeClr val="bg1"/>
                </a:solidFill>
                <a:latin typeface="微软雅黑" pitchFamily="34" charset="-122"/>
                <a:ea typeface="微软雅黑" pitchFamily="34" charset="-122"/>
              </a:rPr>
              <a:t>。</a:t>
            </a: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争用期的长度 </a:t>
            </a:r>
            <a:r>
              <a:rPr lang="en-US" altLang="zh-CN" sz="2000" b="1" dirty="0">
                <a:solidFill>
                  <a:srgbClr val="C00000"/>
                </a:solidFill>
                <a:latin typeface="微软雅黑" pitchFamily="34" charset="-122"/>
                <a:ea typeface="微软雅黑" pitchFamily="34" charset="-122"/>
              </a:rPr>
              <a:t>= 51.2</a:t>
            </a:r>
            <a:r>
              <a:rPr lang="en-US" altLang="zh-CN" sz="2000" b="1" dirty="0">
                <a:solidFill>
                  <a:srgbClr val="C00000"/>
                </a:solidFill>
                <a:latin typeface="微软雅黑" pitchFamily="34" charset="-122"/>
                <a:ea typeface="微软雅黑" pitchFamily="34" charset="-122"/>
                <a:sym typeface="Symbol" pitchFamily="18" charset="2"/>
              </a:rPr>
              <a:t> </a:t>
            </a:r>
            <a:r>
              <a:rPr lang="en-US" altLang="zh-CN" sz="2000" b="1" dirty="0">
                <a:solidFill>
                  <a:srgbClr val="C00000"/>
                </a:solidFill>
                <a:latin typeface="微软雅黑" pitchFamily="34" charset="-122"/>
                <a:ea typeface="微软雅黑" pitchFamily="34" charset="-122"/>
              </a:rPr>
              <a:t>s</a:t>
            </a:r>
            <a:r>
              <a:rPr lang="zh-CN" altLang="en-US" sz="2000" b="1" dirty="0">
                <a:solidFill>
                  <a:srgbClr val="C00000"/>
                </a:solidFill>
                <a:latin typeface="微软雅黑" pitchFamily="34" charset="-122"/>
                <a:ea typeface="微软雅黑" pitchFamily="34" charset="-122"/>
              </a:rPr>
              <a:t>。</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强化碰撞：人为干扰信号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a:solidFill>
                    <a:schemeClr val="bg1"/>
                  </a:solidFill>
                  <a:latin typeface="微软雅黑" pitchFamily="34" charset="-122"/>
                  <a:ea typeface="微软雅黑" pitchFamily="34" charset="-122"/>
                </a:rPr>
                <a:t>发送站检测到冲突后，立即停止发送数据帧，接着就发送 </a:t>
              </a:r>
              <a:r>
                <a:rPr lang="en-US" altLang="zh-CN" b="1" dirty="0">
                  <a:solidFill>
                    <a:schemeClr val="bg1"/>
                  </a:solidFill>
                  <a:latin typeface="微软雅黑" pitchFamily="34" charset="-122"/>
                  <a:ea typeface="微软雅黑" pitchFamily="34" charset="-122"/>
                </a:rPr>
                <a:t>32 </a:t>
              </a:r>
              <a:r>
                <a:rPr lang="zh-CN" altLang="en-US" b="1" dirty="0">
                  <a:solidFill>
                    <a:schemeClr val="bg1"/>
                  </a:solidFill>
                  <a:latin typeface="微软雅黑" pitchFamily="34" charset="-122"/>
                  <a:ea typeface="微软雅黑" pitchFamily="34" charset="-122"/>
                </a:rPr>
                <a:t>或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比特的</a:t>
              </a:r>
              <a:r>
                <a:rPr lang="zh-CN" altLang="en-US" b="1" dirty="0">
                  <a:solidFill>
                    <a:srgbClr val="FFFF00"/>
                  </a:solidFill>
                  <a:latin typeface="微软雅黑" pitchFamily="34" charset="-122"/>
                  <a:ea typeface="微软雅黑" pitchFamily="34" charset="-122"/>
                </a:rPr>
                <a:t>人为干扰信号</a:t>
              </a:r>
              <a:r>
                <a:rPr lang="zh-CN" altLang="en-US" b="1" dirty="0">
                  <a:solidFill>
                    <a:srgbClr val="FF9900"/>
                  </a:solidFill>
                  <a:latin typeface="微软雅黑" pitchFamily="34" charset="-122"/>
                  <a:ea typeface="微软雅黑" pitchFamily="34" charset="-122"/>
                </a:rPr>
                <a:t> </a:t>
              </a:r>
              <a:r>
                <a:rPr lang="en-US" altLang="zh-CN" b="1" dirty="0">
                  <a:solidFill>
                    <a:schemeClr val="bg1"/>
                  </a:solidFill>
                  <a:latin typeface="微软雅黑" pitchFamily="34" charset="-122"/>
                  <a:ea typeface="微软雅黑" pitchFamily="34" charset="-122"/>
                </a:rPr>
                <a:t>(jamming signal) </a:t>
              </a:r>
              <a:r>
                <a:rPr lang="zh-CN" altLang="en-US" b="1" dirty="0">
                  <a:solidFill>
                    <a:schemeClr val="bg1"/>
                  </a:solidFill>
                  <a:latin typeface="微软雅黑" pitchFamily="34" charset="-122"/>
                  <a:ea typeface="微软雅黑" pitchFamily="34" charset="-122"/>
                </a:rPr>
                <a:t>。</a:t>
              </a:r>
              <a:endParaRPr lang="en-US" altLang="zh-CN" b="1" dirty="0">
                <a:solidFill>
                  <a:schemeClr val="bg1"/>
                </a:solidFill>
                <a:latin typeface="微软雅黑" pitchFamily="34" charset="-122"/>
                <a:ea typeface="微软雅黑" pitchFamily="34" charset="-122"/>
              </a:endParaRPr>
            </a:p>
            <a:p>
              <a:pPr marL="285750" indent="-285750">
                <a:lnSpc>
                  <a:spcPts val="2400"/>
                </a:lnSpc>
                <a:buFont typeface="Wingdings" panose="05000000000000000000" pitchFamily="2" charset="2"/>
                <a:buChar char="l"/>
              </a:pPr>
              <a:r>
                <a:rPr lang="zh-CN" altLang="en-US" b="1" dirty="0">
                  <a:solidFill>
                    <a:schemeClr val="bg1"/>
                  </a:solidFill>
                  <a:latin typeface="微软雅黑" pitchFamily="34" charset="-122"/>
                  <a:ea typeface="微软雅黑" pitchFamily="34" charset="-122"/>
                </a:rPr>
                <a:t>以太网还规定了帧间最小间隔为 </a:t>
              </a:r>
              <a:r>
                <a:rPr lang="en-US" altLang="zh-CN" b="1" dirty="0">
                  <a:solidFill>
                    <a:schemeClr val="bg1"/>
                  </a:solidFill>
                  <a:latin typeface="微软雅黑" pitchFamily="34" charset="-122"/>
                  <a:ea typeface="微软雅黑" pitchFamily="34" charset="-122"/>
                </a:rPr>
                <a:t>9.6 </a:t>
              </a:r>
              <a:r>
                <a:rPr lang="el-GR" altLang="zh-CN" b="1" dirty="0">
                  <a:solidFill>
                    <a:schemeClr val="bg1"/>
                  </a:solidFill>
                  <a:latin typeface="微软雅黑" pitchFamily="34" charset="-122"/>
                  <a:ea typeface="微软雅黑" pitchFamily="34" charset="-122"/>
                </a:rPr>
                <a:t>μ</a:t>
              </a:r>
              <a:r>
                <a:rPr lang="en-US" altLang="zh-CN" b="1" dirty="0">
                  <a:solidFill>
                    <a:schemeClr val="bg1"/>
                  </a:solidFill>
                  <a:latin typeface="微软雅黑" pitchFamily="34" charset="-122"/>
                  <a:ea typeface="微软雅黑" pitchFamily="34" charset="-122"/>
                </a:rPr>
                <a:t>s</a:t>
              </a:r>
              <a:r>
                <a:rPr lang="zh-CN" altLang="en-US" b="1" dirty="0">
                  <a:solidFill>
                    <a:schemeClr val="bg1"/>
                  </a:solidFill>
                  <a:latin typeface="微软雅黑" pitchFamily="34" charset="-122"/>
                  <a:ea typeface="微软雅黑" pitchFamily="34" charset="-122"/>
                </a:rPr>
                <a:t>。</a:t>
              </a:r>
            </a:p>
          </p:txBody>
        </p:sp>
      </p:grpSp>
      <p:grpSp>
        <p:nvGrpSpPr>
          <p:cNvPr id="14" name="Group 5"/>
          <p:cNvGrpSpPr>
            <a:grpSpLocks/>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15529"/>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50" b="1" dirty="0">
                    <a:solidFill>
                      <a:srgbClr val="0000CC"/>
                    </a:solidFill>
                    <a:latin typeface="微软雅黑" pitchFamily="34" charset="-122"/>
                    <a:ea typeface="微软雅黑" pitchFamily="34" charset="-122"/>
                  </a:rPr>
                  <a:t>32 </a:t>
                </a:r>
                <a:r>
                  <a:rPr kumimoji="1" lang="zh-CN" altLang="en-US" sz="1050" b="1" dirty="0">
                    <a:solidFill>
                      <a:srgbClr val="0000CC"/>
                    </a:solidFill>
                    <a:latin typeface="微软雅黑" pitchFamily="34" charset="-122"/>
                    <a:ea typeface="微软雅黑" pitchFamily="34" charset="-122"/>
                  </a:rPr>
                  <a:t>或 </a:t>
                </a:r>
                <a:r>
                  <a:rPr kumimoji="1" lang="en-US" altLang="zh-CN" sz="1050" b="1" dirty="0">
                    <a:solidFill>
                      <a:srgbClr val="0000CC"/>
                    </a:solidFill>
                    <a:latin typeface="微软雅黑" pitchFamily="34" charset="-122"/>
                    <a:ea typeface="微软雅黑" pitchFamily="34" charset="-122"/>
                  </a:rPr>
                  <a:t>48 </a:t>
                </a:r>
                <a:r>
                  <a:rPr kumimoji="1" lang="zh-CN" altLang="en-US" sz="1050" b="1" dirty="0">
                    <a:solidFill>
                      <a:srgbClr val="0000CC"/>
                    </a:solidFill>
                    <a:latin typeface="微软雅黑" pitchFamily="34" charset="-122"/>
                    <a:ea typeface="微软雅黑" pitchFamily="34" charset="-122"/>
                  </a:rPr>
                  <a:t>比特干扰信号</a:t>
                </a: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headEnd/>
            <a:tailEnd/>
          </a:ln>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侦听到载波？</a:t>
            </a: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96 bit </a:t>
            </a:r>
            <a:r>
              <a:rPr lang="zh-CN" altLang="en-US" sz="1200" b="1" dirty="0">
                <a:solidFill>
                  <a:schemeClr val="bg1"/>
                </a:solidFill>
                <a:latin typeface="微软雅黑" pitchFamily="34" charset="-122"/>
                <a:ea typeface="微软雅黑" pitchFamily="34" charset="-122"/>
              </a:rPr>
              <a:t>时间内仍然空闲，开始发送，同时进行碰撞检测</a:t>
            </a: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检测到碰撞？</a:t>
            </a: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发送，直到完毕</a:t>
            </a: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载波侦听，检测信道</a:t>
            </a: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停止发送数据</a:t>
            </a:r>
            <a:endParaRPr lang="en-US" altLang="zh-CN" sz="1400" b="1" dirty="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等待随机时间</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（截断二进制指数算法）</a:t>
            </a:r>
            <a:endParaRPr lang="en-US" altLang="zh-CN" sz="1200" b="1" dirty="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是，发送失败</a:t>
            </a: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发送人为干扰信号</a:t>
            </a:r>
            <a:endParaRPr lang="en-US" altLang="zh-CN" sz="1400" b="1" dirty="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93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传统以太网传输媒体：</a:t>
            </a:r>
            <a:r>
              <a:rPr lang="zh-CN" altLang="en-US" sz="2000" b="1" dirty="0">
                <a:solidFill>
                  <a:srgbClr val="0000FF"/>
                </a:solidFill>
                <a:latin typeface="微软雅黑" pitchFamily="34" charset="-122"/>
                <a:ea typeface="微软雅黑" pitchFamily="34" charset="-122"/>
              </a:rPr>
              <a:t>粗同轴电缆 </a:t>
            </a:r>
            <a:r>
              <a:rPr lang="en-US" altLang="zh-CN" sz="2000" b="1" dirty="0">
                <a:latin typeface="微软雅黑" pitchFamily="34" charset="-122"/>
                <a:ea typeface="微软雅黑" pitchFamily="34" charset="-122"/>
                <a:sym typeface="Wingdings" panose="05000000000000000000" pitchFamily="2" charset="2"/>
              </a:rPr>
              <a:t></a:t>
            </a:r>
            <a:r>
              <a:rPr lang="en-US" altLang="zh-CN" sz="2000" b="1" dirty="0">
                <a:solidFill>
                  <a:srgbClr val="0000FF"/>
                </a:solidFill>
                <a:latin typeface="微软雅黑" pitchFamily="34" charset="-122"/>
                <a:ea typeface="微软雅黑" pitchFamily="34" charset="-122"/>
                <a:sym typeface="Wingdings" panose="05000000000000000000" pitchFamily="2" charset="2"/>
              </a:rPr>
              <a:t> </a:t>
            </a:r>
            <a:r>
              <a:rPr lang="zh-CN" altLang="en-US" sz="2000" b="1" dirty="0">
                <a:solidFill>
                  <a:srgbClr val="0000FF"/>
                </a:solidFill>
                <a:latin typeface="微软雅黑" pitchFamily="34" charset="-122"/>
                <a:ea typeface="微软雅黑" pitchFamily="34" charset="-122"/>
              </a:rPr>
              <a:t>细同轴电缆 </a:t>
            </a:r>
            <a:r>
              <a:rPr lang="en-US" altLang="zh-CN" sz="2000" b="1" dirty="0">
                <a:latin typeface="微软雅黑" pitchFamily="34" charset="-122"/>
                <a:ea typeface="微软雅黑" pitchFamily="34" charset="-122"/>
                <a:sym typeface="Wingdings" panose="05000000000000000000" pitchFamily="2" charset="2"/>
              </a:rPr>
              <a:t></a:t>
            </a:r>
            <a:r>
              <a:rPr lang="en-US" altLang="zh-CN" sz="2000" b="1" dirty="0">
                <a:solidFill>
                  <a:srgbClr val="0000FF"/>
                </a:solidFill>
                <a:latin typeface="微软雅黑" pitchFamily="34" charset="-122"/>
                <a:ea typeface="微软雅黑" pitchFamily="34" charset="-122"/>
                <a:sym typeface="Wingdings" panose="05000000000000000000" pitchFamily="2" charset="2"/>
              </a:rPr>
              <a:t> </a:t>
            </a:r>
            <a:r>
              <a:rPr lang="zh-CN" altLang="en-US" sz="2000" b="1" dirty="0">
                <a:solidFill>
                  <a:srgbClr val="0000FF"/>
                </a:solidFill>
                <a:latin typeface="微软雅黑" pitchFamily="34" charset="-122"/>
                <a:ea typeface="微软雅黑" pitchFamily="34" charset="-122"/>
              </a:rPr>
              <a:t>双绞线。</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a:t>
            </a:r>
            <a:r>
              <a:rPr lang="zh-CN" altLang="en-US" sz="2000" b="1" dirty="0">
                <a:solidFill>
                  <a:srgbClr val="C00000"/>
                </a:solidFill>
                <a:latin typeface="微软雅黑" pitchFamily="34" charset="-122"/>
                <a:ea typeface="微软雅黑" pitchFamily="34" charset="-122"/>
              </a:rPr>
              <a:t>星形拓扑</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在星形的中心则增加了一种可靠性非常高的设备，叫做</a:t>
            </a:r>
            <a:r>
              <a:rPr lang="zh-CN" altLang="en-US" sz="2000" b="1" dirty="0">
                <a:solidFill>
                  <a:srgbClr val="C00000"/>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0970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采用双绞线的以太网采用星形拓扑</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2 </a:t>
              </a:r>
              <a:r>
                <a:rPr lang="zh-CN" altLang="en-US" sz="1400" b="1" dirty="0">
                  <a:solidFill>
                    <a:srgbClr val="0000FF"/>
                  </a:solidFill>
                  <a:latin typeface="微软雅黑" pitchFamily="34" charset="-122"/>
                  <a:ea typeface="微软雅黑" pitchFamily="34" charset="-122"/>
                </a:rPr>
                <a:t>对双绞线</a:t>
              </a: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itchFamily="34" charset="-122"/>
                <a:ea typeface="微软雅黑" pitchFamily="34" charset="-122"/>
              </a:rPr>
              <a:t>1990 </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制定出采用双绞线的星形以太网 </a:t>
            </a:r>
            <a:r>
              <a:rPr lang="en-US" altLang="zh-CN" b="1" dirty="0">
                <a:latin typeface="微软雅黑" pitchFamily="34" charset="-122"/>
                <a:ea typeface="微软雅黑" pitchFamily="34" charset="-122"/>
              </a:rPr>
              <a:t>10BASE-T </a:t>
            </a:r>
            <a:r>
              <a:rPr lang="zh-CN" altLang="en-US" b="1" dirty="0">
                <a:latin typeface="微软雅黑" pitchFamily="34" charset="-122"/>
                <a:ea typeface="微软雅黑" pitchFamily="34" charset="-122"/>
              </a:rPr>
              <a:t>的标准 </a:t>
            </a:r>
            <a:r>
              <a:rPr lang="en-US" altLang="zh-CN" b="1" dirty="0">
                <a:solidFill>
                  <a:srgbClr val="C00000"/>
                </a:solidFill>
                <a:latin typeface="微软雅黑" pitchFamily="34" charset="-122"/>
                <a:ea typeface="微软雅黑" pitchFamily="34" charset="-122"/>
              </a:rPr>
              <a:t>802.3i</a:t>
            </a:r>
            <a:r>
              <a:rPr lang="zh-CN" altLang="en-US" b="1" dirty="0">
                <a:solidFill>
                  <a:srgbClr val="C00000"/>
                </a:solidFill>
                <a:latin typeface="微软雅黑" pitchFamily="34" charset="-122"/>
                <a:ea typeface="微软雅黑" pitchFamily="34" charset="-122"/>
              </a:rPr>
              <a:t>。</a:t>
            </a: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itchFamily="34" charset="-122"/>
                <a:ea typeface="微软雅黑" pitchFamily="34" charset="-122"/>
              </a:rPr>
              <a:t>每个站到集线器的距离不超过</a:t>
            </a:r>
            <a:r>
              <a:rPr lang="en-US" altLang="zh-CN" sz="1600" b="1" dirty="0">
                <a:latin typeface="微软雅黑" pitchFamily="34" charset="-122"/>
                <a:ea typeface="微软雅黑" pitchFamily="34" charset="-122"/>
              </a:rPr>
              <a:t>100 m</a:t>
            </a:r>
            <a:r>
              <a:rPr lang="zh-CN" altLang="en-US" sz="1600" b="1" dirty="0">
                <a:latin typeface="微软雅黑" pitchFamily="34" charset="-122"/>
                <a:ea typeface="微软雅黑" pitchFamily="34" charset="-122"/>
              </a:rPr>
              <a:t>。</a:t>
            </a:r>
          </a:p>
        </p:txBody>
      </p:sp>
    </p:spTree>
    <p:extLst>
      <p:ext uri="{BB962C8B-B14F-4D97-AF65-F5344CB8AC3E}">
        <p14:creationId xmlns:p14="http://schemas.microsoft.com/office/powerpoint/2010/main" val="13253308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10</a:t>
              </a:r>
              <a:endParaRPr lang="zh-CN" altLang="en-US" sz="2800" b="1" dirty="0">
                <a:solidFill>
                  <a:srgbClr val="0000FF"/>
                </a:solidFill>
                <a:latin typeface="微软雅黑" pitchFamily="34" charset="-122"/>
                <a:ea typeface="微软雅黑"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BASE</a:t>
              </a:r>
              <a:endParaRPr lang="zh-CN" altLang="en-US" sz="2800" b="1" dirty="0">
                <a:solidFill>
                  <a:srgbClr val="0000FF"/>
                </a:solidFill>
                <a:latin typeface="微软雅黑" pitchFamily="34" charset="-122"/>
                <a:ea typeface="微软雅黑"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a:solidFill>
                    <a:srgbClr val="0000FF"/>
                  </a:solidFill>
                  <a:latin typeface="微软雅黑" pitchFamily="34" charset="-122"/>
                  <a:ea typeface="微软雅黑" pitchFamily="34" charset="-122"/>
                </a:rPr>
                <a:t>T</a:t>
              </a:r>
              <a:endParaRPr lang="zh-CN" altLang="en-US" sz="2800" b="1" dirty="0">
                <a:solidFill>
                  <a:srgbClr val="0000FF"/>
                </a:solidFill>
                <a:latin typeface="微软雅黑" pitchFamily="34" charset="-122"/>
                <a:ea typeface="微软雅黑"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a:solidFill>
                    <a:srgbClr val="0000CC"/>
                  </a:solidFill>
                  <a:latin typeface="微软雅黑" pitchFamily="34" charset="-122"/>
                  <a:ea typeface="微软雅黑" pitchFamily="34" charset="-122"/>
                </a:rPr>
                <a:t>速率为 </a:t>
              </a:r>
              <a:r>
                <a:rPr lang="en-US" altLang="zh-CN" b="1" dirty="0">
                  <a:solidFill>
                    <a:srgbClr val="0000CC"/>
                  </a:solidFill>
                  <a:latin typeface="微软雅黑" pitchFamily="34" charset="-122"/>
                  <a:ea typeface="微软雅黑" pitchFamily="34" charset="-122"/>
                </a:rPr>
                <a:t>10 Mbit/s </a:t>
              </a:r>
              <a:endParaRPr lang="zh-CN" altLang="en-US" b="1" dirty="0">
                <a:solidFill>
                  <a:srgbClr val="0000CC"/>
                </a:solidFill>
                <a:latin typeface="微软雅黑" pitchFamily="34" charset="-122"/>
                <a:ea typeface="微软雅黑"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使用电子器件来模拟实际电缆线的工作，因此整个系统仍然像一个</a:t>
            </a:r>
            <a:r>
              <a:rPr lang="zh-CN" altLang="en-US" sz="2000" b="1" dirty="0">
                <a:solidFill>
                  <a:srgbClr val="C00000"/>
                </a:solidFill>
                <a:latin typeface="微软雅黑" pitchFamily="34" charset="-122"/>
                <a:ea typeface="微软雅黑" pitchFamily="34" charset="-122"/>
              </a:rPr>
              <a:t>传统的以太网</a:t>
            </a:r>
            <a:r>
              <a:rPr lang="zh-CN" altLang="en-US" sz="2000" b="1" dirty="0">
                <a:latin typeface="微软雅黑" pitchFamily="34" charset="-122"/>
                <a:ea typeface="微软雅黑" pitchFamily="34" charset="-122"/>
              </a:rPr>
              <a:t>那样运行。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使用集线器的以太网</a:t>
            </a:r>
            <a:r>
              <a:rPr lang="zh-CN" altLang="en-US" sz="2000" b="1" dirty="0">
                <a:solidFill>
                  <a:srgbClr val="C00000"/>
                </a:solidFill>
                <a:latin typeface="微软雅黑" pitchFamily="34" charset="-122"/>
                <a:ea typeface="微软雅黑" pitchFamily="34" charset="-122"/>
              </a:rPr>
              <a:t>在逻辑上仍是一个总线网，</a:t>
            </a:r>
            <a:r>
              <a:rPr lang="zh-CN" altLang="en-US" sz="2000" b="1" dirty="0">
                <a:latin typeface="微软雅黑" pitchFamily="34" charset="-122"/>
                <a:ea typeface="微软雅黑" pitchFamily="34" charset="-122"/>
              </a:rPr>
              <a:t>各工作站使用的还是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协议，并共享逻辑上的总线。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很像一个多接口的转发器，</a:t>
            </a:r>
            <a:r>
              <a:rPr lang="zh-CN" altLang="en-US" sz="2000" b="1" dirty="0">
                <a:solidFill>
                  <a:srgbClr val="C00000"/>
                </a:solidFill>
                <a:latin typeface="微软雅黑" pitchFamily="34" charset="-122"/>
                <a:ea typeface="微软雅黑" pitchFamily="34" charset="-122"/>
              </a:rPr>
              <a:t>工作在物理层。</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采用了</a:t>
            </a:r>
            <a:r>
              <a:rPr lang="zh-CN" altLang="en-US" sz="2000" b="1" dirty="0">
                <a:solidFill>
                  <a:srgbClr val="C00000"/>
                </a:solidFill>
                <a:latin typeface="微软雅黑" pitchFamily="34" charset="-122"/>
                <a:ea typeface="微软雅黑" pitchFamily="34" charset="-122"/>
              </a:rPr>
              <a:t>专门芯片，</a:t>
            </a:r>
            <a:r>
              <a:rPr lang="zh-CN" altLang="en-US" sz="2000" b="1" dirty="0">
                <a:latin typeface="微软雅黑" pitchFamily="34" charset="-122"/>
                <a:ea typeface="微软雅黑" pitchFamily="34" charset="-122"/>
              </a:rPr>
              <a:t>进行自适应串音回波抵消，减少了近端串音。</a:t>
            </a:r>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具有 </a:t>
            </a: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个接口的集线器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点对点信道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使用一对多的</a:t>
            </a:r>
            <a:r>
              <a:rPr lang="zh-CN" altLang="en-US" sz="1600" b="1" dirty="0">
                <a:solidFill>
                  <a:srgbClr val="C00000"/>
                </a:solidFill>
                <a:latin typeface="微软雅黑" pitchFamily="34" charset="-122"/>
                <a:ea typeface="微软雅黑" pitchFamily="34" charset="-122"/>
              </a:rPr>
              <a:t>广播通信</a:t>
            </a:r>
            <a:r>
              <a:rPr lang="zh-CN" altLang="en-US" sz="1600" b="1" dirty="0">
                <a:latin typeface="微软雅黑" pitchFamily="34" charset="-122"/>
                <a:ea typeface="微软雅黑" pitchFamily="34" charset="-122"/>
              </a:rPr>
              <a:t>方式。</a:t>
            </a:r>
            <a:endParaRPr lang="en-US" altLang="zh-CN" sz="16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必须使用专用的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Tree>
    <p:extLst>
      <p:ext uri="{BB962C8B-B14F-4D97-AF65-F5344CB8AC3E}">
        <p14:creationId xmlns:p14="http://schemas.microsoft.com/office/powerpoint/2010/main" val="1913355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以太网的信道利用率</a:t>
            </a: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C00000"/>
                </a:solidFill>
                <a:latin typeface="微软雅黑" pitchFamily="34" charset="-122"/>
                <a:ea typeface="微软雅黑" pitchFamily="34" charset="-122"/>
              </a:rPr>
              <a:t>以太网总的信道利用率并不能达到 </a:t>
            </a:r>
            <a:r>
              <a:rPr lang="en-US" altLang="zh-CN" sz="2000" b="1" dirty="0">
                <a:solidFill>
                  <a:srgbClr val="C00000"/>
                </a:solidFill>
                <a:latin typeface="微软雅黑" pitchFamily="34" charset="-122"/>
                <a:ea typeface="微软雅黑" pitchFamily="34" charset="-122"/>
              </a:rPr>
              <a:t>100%</a:t>
            </a:r>
            <a:r>
              <a:rPr lang="zh-CN" altLang="en-US" sz="2000" b="1" dirty="0">
                <a:solidFill>
                  <a:srgbClr val="C00000"/>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假设：</a:t>
            </a:r>
            <a:r>
              <a:rPr lang="zh-CN" altLang="en-US" sz="2000" b="1" dirty="0">
                <a:latin typeface="微软雅黑" pitchFamily="34" charset="-122"/>
                <a:ea typeface="微软雅黑" pitchFamily="34" charset="-122"/>
              </a:rPr>
              <a:t>单程端到端传播时延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，则争用期长度 </a:t>
            </a:r>
            <a:r>
              <a:rPr lang="en-US" altLang="zh-CN" sz="2000" b="1" dirty="0">
                <a:latin typeface="微软雅黑" pitchFamily="34" charset="-122"/>
                <a:ea typeface="微软雅黑" pitchFamily="34" charset="-122"/>
              </a:rPr>
              <a:t>= 2</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。检测到碰撞后不发送干扰信号。</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设：</a:t>
            </a:r>
            <a:r>
              <a:rPr lang="zh-CN" altLang="en-US" sz="2000" b="1" dirty="0">
                <a:latin typeface="微软雅黑" pitchFamily="34" charset="-122"/>
                <a:ea typeface="微软雅黑" pitchFamily="34" charset="-122"/>
              </a:rPr>
              <a:t>帧长</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，数据发送速率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(bit/s)</a:t>
            </a:r>
            <a:r>
              <a:rPr lang="zh-CN" altLang="en-US" sz="2000" b="1" dirty="0">
                <a:latin typeface="微软雅黑" pitchFamily="34" charset="-122"/>
                <a:ea typeface="微软雅黑" pitchFamily="34" charset="-122"/>
              </a:rPr>
              <a:t>，则帧的发送时间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itchFamily="34" charset="-122"/>
                  <a:ea typeface="微软雅黑" pitchFamily="34" charset="-122"/>
                </a:rPr>
                <a:t>发送一帧所需的平均时间</a:t>
              </a:r>
              <a:endParaRPr kumimoji="1" lang="zh-CN" altLang="en-US" sz="1400" b="1" dirty="0">
                <a:solidFill>
                  <a:srgbClr val="C00000"/>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注意：</a:t>
            </a:r>
            <a:r>
              <a:rPr lang="zh-CN" altLang="en-US" b="1" dirty="0">
                <a:latin typeface="微软雅黑" panose="020B0503020204020204" pitchFamily="34" charset="-122"/>
                <a:ea typeface="微软雅黑" panose="020B0503020204020204" pitchFamily="34" charset="-122"/>
              </a:rPr>
              <a:t>成功发送一个帧需要占用信道的时间是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，比帧的发送时间要多一个单程端到端时延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要提高以太网的信道利用率，就必须减小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a:t>
            </a:r>
            <a:r>
              <a:rPr lang="zh-CN" altLang="en-US" sz="2000" b="1" dirty="0">
                <a:solidFill>
                  <a:srgbClr val="C00000"/>
                </a:solidFill>
                <a:latin typeface="微软雅黑" pitchFamily="34" charset="-122"/>
                <a:ea typeface="微软雅黑" pitchFamily="34" charset="-122"/>
              </a:rPr>
              <a:t>参数 </a:t>
            </a:r>
            <a:r>
              <a:rPr lang="en-US" altLang="zh-CN" sz="2000" b="1" i="1" dirty="0">
                <a:solidFill>
                  <a:srgbClr val="C00000"/>
                </a:solidFill>
                <a:latin typeface="Times New Roman" pitchFamily="18" charset="0"/>
                <a:ea typeface="微软雅黑" pitchFamily="34" charset="-122"/>
                <a:cs typeface="Times New Roman" pitchFamily="18" charset="0"/>
              </a:rPr>
              <a:t>a</a:t>
            </a:r>
            <a:r>
              <a:rPr lang="en-US" altLang="zh-CN" sz="2000" b="1" i="1" dirty="0">
                <a:latin typeface="Times New Roman" pitchFamily="18" charset="0"/>
                <a:ea typeface="微软雅黑" pitchFamily="34" charset="-122"/>
                <a:cs typeface="Times New Roman" pitchFamily="18" charset="0"/>
              </a:rPr>
              <a:t>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以太网单程端到端时延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与帧的发送时间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之比： </a:t>
            </a: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a:solidFill>
                  <a:schemeClr val="bg1"/>
                </a:solidFill>
                <a:latin typeface="Times New Roman" pitchFamily="18" charset="0"/>
                <a:ea typeface="微软雅黑" pitchFamily="34" charset="-122"/>
                <a:cs typeface="Times New Roman" pitchFamily="18" charset="0"/>
              </a:rPr>
              <a:t>a</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186128659"/>
              </p:ext>
            </p:extLst>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name="公式" r:id="rId2" imgW="545863" imgH="228501" progId="Equation.3">
                  <p:embed/>
                </p:oleObj>
              </mc:Choice>
              <mc:Fallback>
                <p:oleObj name="公式" r:id="rId2" imgW="545863" imgH="228501" progId="Equation.3">
                  <p:embed/>
                  <p:pic>
                    <p:nvPicPr>
                      <p:cNvPr id="0" name="Picture 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a:solidFill>
                    <a:srgbClr val="FFFF00"/>
                  </a:solidFill>
                  <a:latin typeface="Times New Roman" pitchFamily="18" charset="0"/>
                  <a:ea typeface="微软雅黑" pitchFamily="34" charset="-122"/>
                  <a:cs typeface="Times New Roman" pitchFamily="18" charset="0"/>
                </a:rPr>
                <a:t>a</a:t>
              </a:r>
              <a:r>
                <a:rPr lang="en-US" altLang="zh-CN" b="1" dirty="0">
                  <a:solidFill>
                    <a:srgbClr val="FFFF00"/>
                  </a:solidFill>
                  <a:latin typeface="微软雅黑" pitchFamily="34" charset="-122"/>
                  <a:ea typeface="微软雅黑" pitchFamily="34" charset="-122"/>
                </a:rPr>
                <a:t> → 0</a:t>
              </a:r>
              <a:r>
                <a:rPr lang="zh-CN" altLang="en-US" b="1" dirty="0">
                  <a:solidFill>
                    <a:srgbClr val="FFFF00"/>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表示一发生碰撞就立即可以检测出来， 并立即停止发送，因而信道利用率很高。</a:t>
              </a:r>
            </a:p>
            <a:p>
              <a:pPr>
                <a:lnSpc>
                  <a:spcPts val="2700"/>
                </a:lnSpc>
              </a:pPr>
              <a:r>
                <a:rPr lang="en-US" altLang="zh-CN" b="1" i="1" dirty="0">
                  <a:solidFill>
                    <a:srgbClr val="FFFF00"/>
                  </a:solidFill>
                  <a:latin typeface="Times New Roman" pitchFamily="18" charset="0"/>
                  <a:ea typeface="微软雅黑" pitchFamily="34" charset="-122"/>
                  <a:cs typeface="Times New Roman" pitchFamily="18" charset="0"/>
                </a:rPr>
                <a:t>a</a:t>
              </a:r>
              <a:r>
                <a:rPr lang="en-US" altLang="zh-CN" b="1" dirty="0">
                  <a:solidFill>
                    <a:srgbClr val="FFFF00"/>
                  </a:solidFill>
                  <a:latin typeface="微软雅黑" pitchFamily="34" charset="-122"/>
                  <a:ea typeface="微软雅黑" pitchFamily="34" charset="-122"/>
                </a:rPr>
                <a:t> </a:t>
              </a:r>
              <a:r>
                <a:rPr lang="zh-CN" altLang="en-US" b="1" dirty="0">
                  <a:solidFill>
                    <a:srgbClr val="FFFF00"/>
                  </a:solidFill>
                  <a:latin typeface="微软雅黑" pitchFamily="34" charset="-122"/>
                  <a:ea typeface="微软雅黑" pitchFamily="34" charset="-122"/>
                </a:rPr>
                <a:t>越大，</a:t>
              </a:r>
              <a:r>
                <a:rPr lang="zh-CN" altLang="en-US" b="1" dirty="0">
                  <a:solidFill>
                    <a:schemeClr val="bg1"/>
                  </a:solidFill>
                  <a:latin typeface="微软雅黑" pitchFamily="34" charset="-122"/>
                  <a:ea typeface="微软雅黑" pitchFamily="34" charset="-122"/>
                </a:rPr>
                <a:t>表明争用期所占的比例增大，每发生一次碰撞就浪费许多信道资源，使得信道利用率明显降低。 </a:t>
              </a:r>
            </a:p>
          </p:txBody>
        </p:sp>
      </p:gr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为提高利用率，以太网的参数 </a:t>
            </a:r>
            <a:r>
              <a:rPr lang="en-US" altLang="zh-CN" sz="2000" b="1" i="1" dirty="0">
                <a:latin typeface="Times New Roman" pitchFamily="18" charset="0"/>
                <a:ea typeface="微软雅黑" pitchFamily="34" charset="-122"/>
                <a:cs typeface="Times New Roman" pitchFamily="18" charset="0"/>
              </a:rPr>
              <a:t>a</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的值应当</a:t>
            </a:r>
            <a:r>
              <a:rPr lang="zh-CN" altLang="en-US" sz="2000" b="1" dirty="0">
                <a:solidFill>
                  <a:srgbClr val="C00000"/>
                </a:solidFill>
                <a:latin typeface="微软雅黑" pitchFamily="34" charset="-122"/>
                <a:ea typeface="微软雅黑" pitchFamily="34" charset="-122"/>
              </a:rPr>
              <a:t>尽可能小</a:t>
            </a:r>
            <a:r>
              <a:rPr lang="zh-CN" altLang="en-US" sz="2000" b="1" dirty="0">
                <a:latin typeface="微软雅黑" pitchFamily="34" charset="-122"/>
                <a:ea typeface="微软雅黑" pitchFamily="34" charset="-122"/>
              </a:rPr>
              <a:t>些。</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当数据率一定时，以太网的连线的</a:t>
            </a:r>
            <a:r>
              <a:rPr lang="zh-CN" altLang="en-US" sz="2000" b="1" dirty="0">
                <a:solidFill>
                  <a:srgbClr val="C00000"/>
                </a:solidFill>
                <a:latin typeface="微软雅黑" pitchFamily="34" charset="-122"/>
                <a:ea typeface="微软雅黑" pitchFamily="34" charset="-122"/>
              </a:rPr>
              <a:t>长度受到限制，</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sym typeface="Symbol"/>
              </a:rPr>
              <a:t></a:t>
            </a:r>
            <a:r>
              <a:rPr lang="en-US" altLang="zh-CN" sz="2000" b="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a:t>
            </a:r>
            <a:r>
              <a:rPr lang="zh-CN" altLang="en-US" sz="2000" b="1" dirty="0">
                <a:solidFill>
                  <a:srgbClr val="C00000"/>
                </a:solidFill>
                <a:latin typeface="微软雅黑" pitchFamily="34" charset="-122"/>
                <a:ea typeface="微软雅黑" pitchFamily="34" charset="-122"/>
              </a:rPr>
              <a:t>帧长不能太短，</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a:solidFill>
                  <a:schemeClr val="bg1"/>
                </a:solidFill>
                <a:latin typeface="Times New Roman" pitchFamily="18" charset="0"/>
                <a:ea typeface="微软雅黑" pitchFamily="34" charset="-122"/>
                <a:cs typeface="Times New Roman" pitchFamily="18" charset="0"/>
              </a:rPr>
              <a:t>a</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73124742"/>
              </p:ext>
            </p:extLst>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name="公式" r:id="rId3" imgW="1269449" imgH="431613" progId="Equation.3">
                  <p:embed/>
                </p:oleObj>
              </mc:Choice>
              <mc:Fallback>
                <p:oleObj name="公式" r:id="rId3" imgW="1269449" imgH="431613" progId="Equation.3">
                  <p:embed/>
                  <p:pic>
                    <p:nvPicPr>
                      <p:cNvPr id="0" name="Picture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Freeform 16"/>
            <p:cNvSpPr>
              <a:spLocks/>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发送一帧所需时间</a:t>
              </a:r>
              <a:endParaRPr kumimoji="1" lang="zh-CN" altLang="en-US" sz="1400" b="1" dirty="0">
                <a:solidFill>
                  <a:srgbClr val="0000FF"/>
                </a:solidFill>
                <a:latin typeface="微软雅黑" pitchFamily="34" charset="-122"/>
                <a:ea typeface="微软雅黑"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主要内容：</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Tree>
    <p:extLst>
      <p:ext uri="{BB962C8B-B14F-4D97-AF65-F5344CB8AC3E}">
        <p14:creationId xmlns:p14="http://schemas.microsoft.com/office/powerpoint/2010/main" val="1083077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硬件地址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802 </a:t>
            </a:r>
            <a:r>
              <a:rPr lang="zh-CN" altLang="en-US" sz="2000" b="1" dirty="0">
                <a:latin typeface="微软雅黑" pitchFamily="34" charset="-122"/>
                <a:ea typeface="微软雅黑" pitchFamily="34" charset="-122"/>
              </a:rPr>
              <a:t>标准为局域网规定了一种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位的全球地址（简称为地址）是指局域网上的每一台计算机中</a:t>
            </a:r>
            <a:r>
              <a:rPr lang="zh-CN" altLang="en-US" sz="2000" b="1" dirty="0">
                <a:solidFill>
                  <a:srgbClr val="C00000"/>
                </a:solidFill>
                <a:latin typeface="微软雅黑" pitchFamily="34" charset="-122"/>
                <a:ea typeface="微软雅黑" pitchFamily="34" charset="-122"/>
              </a:rPr>
              <a:t>固化在适配器的 </a:t>
            </a:r>
            <a:r>
              <a:rPr lang="en-US" altLang="zh-CN" sz="2000" b="1" dirty="0">
                <a:solidFill>
                  <a:srgbClr val="C00000"/>
                </a:solidFill>
                <a:latin typeface="微软雅黑" pitchFamily="34" charset="-122"/>
                <a:ea typeface="微软雅黑" pitchFamily="34" charset="-122"/>
              </a:rPr>
              <a:t>ROM </a:t>
            </a:r>
            <a:r>
              <a:rPr lang="zh-CN" altLang="en-US" sz="2000" b="1" dirty="0">
                <a:solidFill>
                  <a:srgbClr val="C00000"/>
                </a:solidFill>
                <a:latin typeface="微软雅黑" pitchFamily="34" charset="-122"/>
                <a:ea typeface="微软雅黑" pitchFamily="34" charset="-122"/>
              </a:rPr>
              <a:t>中的地址。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层的硬件地址</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a:solidFill>
                    <a:srgbClr val="FFFF00"/>
                  </a:solidFill>
                  <a:latin typeface="微软雅黑" pitchFamily="34" charset="-122"/>
                  <a:ea typeface="微软雅黑" pitchFamily="34" charset="-122"/>
                </a:rPr>
                <a:t>注意：</a:t>
              </a:r>
              <a:r>
                <a:rPr lang="zh-CN" altLang="en-US" b="1" dirty="0">
                  <a:solidFill>
                    <a:schemeClr val="bg1"/>
                  </a:solidFill>
                  <a:latin typeface="微软雅黑" pitchFamily="34" charset="-122"/>
                  <a:ea typeface="微软雅黑" pitchFamily="34" charset="-122"/>
                </a:rPr>
                <a:t>如果连接在局域网上的主机或路由器安装有多个适配器，这样的主机或路由器就有多个“地址”。更准确些说，这种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a:t>
              </a:r>
              <a:r>
                <a:rPr lang="zh-CN" altLang="en-US" b="1" dirty="0">
                  <a:solidFill>
                    <a:srgbClr val="FFFF00"/>
                  </a:solidFill>
                  <a:latin typeface="微软雅黑" pitchFamily="34" charset="-122"/>
                  <a:ea typeface="微软雅黑" pitchFamily="34" charset="-122"/>
                </a:rPr>
                <a:t>接口的标识符。</a:t>
              </a:r>
            </a:p>
          </p:txBody>
        </p:sp>
      </p:grpSp>
    </p:spTree>
    <p:extLst>
      <p:ext uri="{BB962C8B-B14F-4D97-AF65-F5344CB8AC3E}">
        <p14:creationId xmlns:p14="http://schemas.microsoft.com/office/powerpoint/2010/main" val="2288621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注册管理机构 </a:t>
            </a:r>
            <a:r>
              <a:rPr lang="en-US" altLang="zh-CN" sz="2000" b="1" dirty="0">
                <a:latin typeface="微软雅黑" pitchFamily="34" charset="-122"/>
                <a:ea typeface="微软雅黑" pitchFamily="34" charset="-122"/>
              </a:rPr>
              <a:t>RA </a:t>
            </a:r>
            <a:r>
              <a:rPr lang="zh-CN" altLang="en-US" sz="2000" b="1" dirty="0">
                <a:latin typeface="微软雅黑" pitchFamily="34" charset="-122"/>
                <a:ea typeface="微软雅黑" pitchFamily="34" charset="-122"/>
              </a:rPr>
              <a:t>负责向厂家分配</a:t>
            </a:r>
            <a:r>
              <a:rPr lang="zh-CN" altLang="en-US" sz="2000" b="1" dirty="0">
                <a:solidFill>
                  <a:srgbClr val="0000FF"/>
                </a:solidFill>
                <a:latin typeface="微软雅黑" pitchFamily="34" charset="-122"/>
                <a:ea typeface="微软雅黑" pitchFamily="34" charset="-122"/>
              </a:rPr>
              <a:t>前 </a:t>
            </a:r>
            <a:r>
              <a:rPr lang="en-US" altLang="zh-CN" sz="2000" b="1" dirty="0">
                <a:solidFill>
                  <a:srgbClr val="0000FF"/>
                </a:solidFill>
                <a:latin typeface="微软雅黑" pitchFamily="34" charset="-122"/>
                <a:ea typeface="微软雅黑" pitchFamily="34" charset="-122"/>
              </a:rPr>
              <a:t>3 </a:t>
            </a:r>
            <a:r>
              <a:rPr lang="zh-CN" altLang="en-US" sz="2000" b="1" dirty="0">
                <a:solidFill>
                  <a:srgbClr val="0000FF"/>
                </a:solidFill>
                <a:latin typeface="微软雅黑" pitchFamily="34" charset="-122"/>
                <a:ea typeface="微软雅黑" pitchFamily="34" charset="-122"/>
              </a:rPr>
              <a:t>个字节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即高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组织唯一标识符 </a:t>
            </a:r>
            <a:r>
              <a:rPr lang="en-US" altLang="zh-CN" sz="2000" b="1" dirty="0">
                <a:solidFill>
                  <a:srgbClr val="C00000"/>
                </a:solidFill>
                <a:latin typeface="微软雅黑" pitchFamily="34" charset="-122"/>
                <a:ea typeface="微软雅黑" pitchFamily="34" charset="-122"/>
              </a:rPr>
              <a:t>OUI </a:t>
            </a:r>
            <a:r>
              <a:rPr lang="en-US" altLang="zh-CN" sz="2000" b="1" dirty="0">
                <a:latin typeface="微软雅黑" pitchFamily="34" charset="-122"/>
                <a:ea typeface="微软雅黑" pitchFamily="34" charset="-122"/>
              </a:rPr>
              <a:t>(Organizationally Unique Identifier)</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厂家自行指派</a:t>
            </a:r>
            <a:r>
              <a:rPr lang="zh-CN" altLang="en-US" sz="2000" b="1" dirty="0">
                <a:solidFill>
                  <a:srgbClr val="0000FF"/>
                </a:solidFill>
                <a:latin typeface="微软雅黑" pitchFamily="34" charset="-122"/>
                <a:ea typeface="微软雅黑" pitchFamily="34" charset="-122"/>
              </a:rPr>
              <a:t>后 </a:t>
            </a:r>
            <a:r>
              <a:rPr lang="en-US" altLang="zh-CN" sz="2000" b="1" dirty="0">
                <a:solidFill>
                  <a:srgbClr val="0000FF"/>
                </a:solidFill>
                <a:latin typeface="微软雅黑" pitchFamily="34" charset="-122"/>
                <a:ea typeface="微软雅黑" pitchFamily="34" charset="-122"/>
              </a:rPr>
              <a:t>3 </a:t>
            </a:r>
            <a:r>
              <a:rPr lang="zh-CN" altLang="en-US" sz="2000" b="1" dirty="0">
                <a:solidFill>
                  <a:srgbClr val="0000FF"/>
                </a:solidFill>
                <a:latin typeface="微软雅黑" pitchFamily="34" charset="-122"/>
                <a:ea typeface="微软雅黑" pitchFamily="34" charset="-122"/>
              </a:rPr>
              <a:t>个字节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即低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扩展标识符 </a:t>
            </a:r>
            <a:r>
              <a:rPr lang="en-US" altLang="zh-CN" sz="2000" b="1" dirty="0">
                <a:latin typeface="微软雅黑" pitchFamily="34" charset="-122"/>
                <a:ea typeface="微软雅黑" pitchFamily="34" charset="-122"/>
              </a:rPr>
              <a:t>(extended identifier)</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必须保证生产出的适配器</a:t>
            </a:r>
            <a:r>
              <a:rPr lang="zh-CN" altLang="en-US" sz="2000" b="1" dirty="0">
                <a:solidFill>
                  <a:srgbClr val="C00000"/>
                </a:solidFill>
                <a:latin typeface="微软雅黑" pitchFamily="34" charset="-122"/>
                <a:ea typeface="微软雅黑" pitchFamily="34" charset="-122"/>
              </a:rPr>
              <a:t>没有重复地址。</a:t>
            </a:r>
            <a:endParaRPr lang="en-US" altLang="zh-CN" sz="2000" b="1" dirty="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地址被</a:t>
            </a:r>
            <a:r>
              <a:rPr lang="zh-CN" altLang="en-US" sz="2000" b="1" dirty="0">
                <a:solidFill>
                  <a:srgbClr val="C00000"/>
                </a:solidFill>
                <a:latin typeface="微软雅黑" pitchFamily="34" charset="-122"/>
                <a:ea typeface="微软雅黑" pitchFamily="34" charset="-122"/>
              </a:rPr>
              <a:t>固化</a:t>
            </a:r>
            <a:r>
              <a:rPr lang="zh-CN" altLang="en-US" sz="2000" b="1" dirty="0">
                <a:latin typeface="微软雅黑" pitchFamily="34" charset="-122"/>
                <a:ea typeface="微软雅黑" pitchFamily="34" charset="-122"/>
              </a:rPr>
              <a:t>在适配器的 </a:t>
            </a:r>
            <a:r>
              <a:rPr lang="en-US" altLang="zh-CN" sz="2000" b="1" dirty="0">
                <a:latin typeface="微软雅黑" pitchFamily="34" charset="-122"/>
                <a:ea typeface="微软雅黑" pitchFamily="34" charset="-122"/>
              </a:rPr>
              <a:t>ROM </a:t>
            </a:r>
            <a:r>
              <a:rPr lang="zh-CN" altLang="en-US" sz="2000" b="1" dirty="0">
                <a:latin typeface="微软雅黑" pitchFamily="34" charset="-122"/>
                <a:ea typeface="微软雅黑" pitchFamily="34" charset="-122"/>
              </a:rPr>
              <a:t>中。</a:t>
            </a: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48 </a:t>
            </a:r>
            <a:r>
              <a:rPr lang="zh-CN" altLang="en-US" sz="2000" b="1" dirty="0">
                <a:solidFill>
                  <a:schemeClr val="bg1"/>
                </a:solidFill>
                <a:latin typeface="微软雅黑" pitchFamily="34" charset="-122"/>
                <a:ea typeface="微软雅黑" pitchFamily="34" charset="-122"/>
              </a:rPr>
              <a:t>位的</a:t>
            </a:r>
            <a:r>
              <a:rPr lang="en-US" altLang="zh-CN" sz="2000" b="1" dirty="0">
                <a:solidFill>
                  <a:schemeClr val="bg1"/>
                </a:solidFill>
                <a:latin typeface="微软雅黑" pitchFamily="34" charset="-122"/>
                <a:ea typeface="微软雅黑" pitchFamily="34" charset="-122"/>
              </a:rPr>
              <a:t>  MAC </a:t>
            </a:r>
            <a:r>
              <a:rPr lang="zh-CN" altLang="en-US" sz="2000" b="1" dirty="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effectLst/>
                    <a:latin typeface="微软雅黑" pitchFamily="34" charset="-122"/>
                    <a:ea typeface="微软雅黑" pitchFamily="34" charset="-122"/>
                  </a:rPr>
                  <a:t>组织唯一标识符</a:t>
                </a: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a:ln>
                      <a:noFill/>
                    </a:ln>
                    <a:solidFill>
                      <a:schemeClr val="bg1"/>
                    </a:solidFill>
                    <a:effectLst/>
                    <a:latin typeface="微软雅黑" pitchFamily="34" charset="-122"/>
                    <a:ea typeface="微软雅黑" pitchFamily="34" charset="-122"/>
                  </a:rPr>
                  <a:t>唯一标识符</a:t>
                </a: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itchFamily="34" charset="-122"/>
                    <a:ea typeface="微软雅黑" pitchFamily="34" charset="-122"/>
                  </a:rPr>
                  <a:t>3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24 </a:t>
                </a:r>
                <a:r>
                  <a:rPr lang="zh-CN" altLang="en-US" sz="1400" b="1" dirty="0">
                    <a:solidFill>
                      <a:srgbClr val="0000CC"/>
                    </a:solidFill>
                    <a:latin typeface="微软雅黑" pitchFamily="34" charset="-122"/>
                    <a:ea typeface="微软雅黑" pitchFamily="34" charset="-122"/>
                  </a:rPr>
                  <a:t>位）</a:t>
                </a: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itchFamily="34" charset="-122"/>
                    <a:ea typeface="微软雅黑" pitchFamily="34" charset="-122"/>
                  </a:rPr>
                  <a:t>3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24 </a:t>
                </a:r>
                <a:r>
                  <a:rPr lang="zh-CN" altLang="en-US" sz="1400" b="1" dirty="0">
                    <a:solidFill>
                      <a:srgbClr val="0000CC"/>
                    </a:solidFill>
                    <a:latin typeface="微软雅黑" pitchFamily="34" charset="-122"/>
                    <a:ea typeface="微软雅黑" pitchFamily="34" charset="-122"/>
                  </a:rPr>
                  <a:t>位）</a:t>
                </a: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a:latin typeface="微软雅黑" pitchFamily="34" charset="-122"/>
                  <a:ea typeface="微软雅黑" pitchFamily="34" charset="-122"/>
                </a:rPr>
                <a:t>地址 （</a:t>
              </a:r>
              <a:r>
                <a:rPr lang="en-US" altLang="zh-CN" sz="1600" b="1" dirty="0">
                  <a:latin typeface="微软雅黑" pitchFamily="34" charset="-122"/>
                  <a:ea typeface="微软雅黑" pitchFamily="34" charset="-122"/>
                </a:rPr>
                <a:t>EUI-48</a:t>
              </a:r>
              <a:r>
                <a:rPr lang="zh-CN" altLang="en-US" sz="1600" b="1" dirty="0">
                  <a:latin typeface="微软雅黑" pitchFamily="34" charset="-122"/>
                  <a:ea typeface="微软雅黑" pitchFamily="34" charset="-122"/>
                </a:rPr>
                <a:t>）</a:t>
              </a:r>
            </a:p>
          </p:txBody>
        </p:sp>
      </p:grpSp>
    </p:spTree>
    <p:extLst>
      <p:ext uri="{BB962C8B-B14F-4D97-AF65-F5344CB8AC3E}">
        <p14:creationId xmlns:p14="http://schemas.microsoft.com/office/powerpoint/2010/main" val="3052276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字节的最低位为 </a:t>
            </a:r>
            <a:r>
              <a:rPr lang="en-US" altLang="zh-CN" sz="2000" b="1" dirty="0">
                <a:latin typeface="微软雅黑" pitchFamily="34" charset="-122"/>
                <a:ea typeface="微软雅黑" pitchFamily="34" charset="-122"/>
              </a:rPr>
              <a:t>I/G (Individual / Group) </a:t>
            </a:r>
            <a:r>
              <a:rPr lang="zh-CN" altLang="en-US" sz="2000" b="1" dirty="0">
                <a:latin typeface="微软雅黑" pitchFamily="34" charset="-122"/>
                <a:ea typeface="微软雅黑" pitchFamily="34" charset="-122"/>
              </a:rPr>
              <a:t>位。</a:t>
            </a:r>
            <a:endParaRPr lang="en-US" altLang="zh-CN"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单站地址：</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a:latin typeface="微软雅黑" pitchFamily="34" charset="-122"/>
                <a:ea typeface="微软雅黑" pitchFamily="34" charset="-122"/>
              </a:rPr>
              <a:t>。</a:t>
            </a: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组地址：</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。组地址用来进行</a:t>
            </a:r>
            <a:r>
              <a:rPr lang="zh-CN" altLang="en-US" sz="2000" b="1" dirty="0">
                <a:solidFill>
                  <a:srgbClr val="0000FF"/>
                </a:solidFill>
                <a:latin typeface="微软雅黑" pitchFamily="34" charset="-122"/>
                <a:ea typeface="微软雅黑" pitchFamily="34" charset="-122"/>
              </a:rPr>
              <a:t>多播。</a:t>
            </a: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广播地址：</a:t>
            </a:r>
            <a:r>
              <a:rPr lang="zh-CN" altLang="en-US" sz="2000" b="1" dirty="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只能作为目的地址使用。</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单站地址，组地址，广播地址</a:t>
            </a:r>
          </a:p>
        </p:txBody>
      </p:sp>
    </p:spTree>
    <p:extLst>
      <p:ext uri="{BB962C8B-B14F-4D97-AF65-F5344CB8AC3E}">
        <p14:creationId xmlns:p14="http://schemas.microsoft.com/office/powerpoint/2010/main" val="3021901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(Global / Local) </a:t>
            </a:r>
            <a:r>
              <a:rPr lang="zh-CN" altLang="en-US" sz="2000" b="1" dirty="0">
                <a:latin typeface="微软雅黑" pitchFamily="34" charset="-122"/>
                <a:ea typeface="微软雅黑" pitchFamily="34" charset="-122"/>
              </a:rPr>
              <a:t>位。</a:t>
            </a: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全球管理：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a:latin typeface="微软雅黑" pitchFamily="34" charset="-122"/>
                <a:ea typeface="微软雅黑" pitchFamily="34" charset="-122"/>
              </a:rPr>
              <a:t>。厂商向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本地管理：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 这时用户可任意分配网络上的地址。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全球管理与本地管理</a:t>
            </a:r>
          </a:p>
        </p:txBody>
      </p:sp>
    </p:spTree>
    <p:extLst>
      <p:ext uri="{BB962C8B-B14F-4D97-AF65-F5344CB8AC3E}">
        <p14:creationId xmlns:p14="http://schemas.microsoft.com/office/powerpoint/2010/main" val="4531738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5318</TotalTime>
  <Words>10635</Words>
  <Application>Microsoft Office PowerPoint</Application>
  <PresentationFormat>全屏显示(16:9)</PresentationFormat>
  <Paragraphs>2276</Paragraphs>
  <Slides>172</Slides>
  <Notes>31</Notes>
  <HiddenSlides>0</HiddenSlides>
  <MMClips>0</MMClips>
  <ScaleCrop>false</ScaleCrop>
  <HeadingPairs>
    <vt:vector size="8" baseType="variant">
      <vt:variant>
        <vt:lpstr>已用的字体</vt:lpstr>
      </vt:variant>
      <vt:variant>
        <vt:i4>10</vt:i4>
      </vt:variant>
      <vt:variant>
        <vt:lpstr>主题</vt:lpstr>
      </vt:variant>
      <vt:variant>
        <vt:i4>5</vt:i4>
      </vt:variant>
      <vt:variant>
        <vt:lpstr>嵌入 OLE 服务器</vt:lpstr>
      </vt:variant>
      <vt:variant>
        <vt:i4>2</vt:i4>
      </vt:variant>
      <vt:variant>
        <vt:lpstr>幻灯片标题</vt:lpstr>
      </vt:variant>
      <vt:variant>
        <vt:i4>172</vt:i4>
      </vt:variant>
    </vt:vector>
  </HeadingPairs>
  <TitlesOfParts>
    <vt:vector size="189" baseType="lpstr">
      <vt:lpstr>宋体</vt:lpstr>
      <vt:lpstr>微软雅黑</vt:lpstr>
      <vt:lpstr>Arial Rounded MT Bold</vt:lpstr>
      <vt:lpstr>Arial</vt:lpstr>
      <vt:lpstr>Tahoma</vt:lpstr>
      <vt:lpstr>Times New Roman</vt:lpstr>
      <vt:lpstr>Arial Unicode MS</vt:lpstr>
      <vt:lpstr>CordiaUPC</vt:lpstr>
      <vt:lpstr>Wingdings</vt:lpstr>
      <vt:lpstr>Calibri</vt:lpstr>
      <vt:lpstr>Office 主题​​</vt:lpstr>
      <vt:lpstr>Blends</vt:lpstr>
      <vt:lpstr>Office 主题</vt:lpstr>
      <vt:lpstr>1_Office 主题</vt:lpstr>
      <vt:lpstr>2_Office 主题</vt:lpstr>
      <vt:lpstr>公式</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静婷 刘</cp:lastModifiedBy>
  <cp:revision>614</cp:revision>
  <dcterms:created xsi:type="dcterms:W3CDTF">2018-07-18T08:51:30Z</dcterms:created>
  <dcterms:modified xsi:type="dcterms:W3CDTF">2023-12-09T04:23:46Z</dcterms:modified>
</cp:coreProperties>
</file>