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9" r:id="rId13"/>
    <p:sldId id="270" r:id="rId14"/>
    <p:sldId id="285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4" r:id="rId27"/>
    <p:sldId id="28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F97D4-9D32-4D81-B4C3-CC08CD10B5FA}" type="datetimeFigureOut">
              <a:rPr lang="zh-CN" altLang="en-US" smtClean="0"/>
              <a:pPr/>
              <a:t>2008-9-28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E8E82-18B1-47A1-A1A7-333FBF49D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8E82-18B1-47A1-A1A7-333FBF49D57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8E82-18B1-47A1-A1A7-333FBF49D57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8E82-18B1-47A1-A1A7-333FBF49D57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8EFC-2138-4E18-BF6D-4370374BBF4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8E82-18B1-47A1-A1A7-333FBF49D57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8E82-18B1-47A1-A1A7-333FBF49D57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8EFC-2138-4E18-BF6D-4370374BBF4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8EFC-2138-4E18-BF6D-4370374BBF4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8EFC-2138-4E18-BF6D-4370374BBF4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8EFC-2138-4E18-BF6D-4370374BBF4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8EFC-2138-4E18-BF6D-4370374BBF4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8E82-18B1-47A1-A1A7-333FBF49D57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8EFC-2138-4E18-BF6D-4370374BBF4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8EFC-2138-4E18-BF6D-4370374BBF4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8EFC-2138-4E18-BF6D-4370374BBF4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8EFC-2138-4E18-BF6D-4370374BBF4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8EFC-2138-4E18-BF6D-4370374BBF4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8E82-18B1-47A1-A1A7-333FBF49D57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8E82-18B1-47A1-A1A7-333FBF49D57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8E82-18B1-47A1-A1A7-333FBF49D57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8E82-18B1-47A1-A1A7-333FBF49D57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8E82-18B1-47A1-A1A7-333FBF49D57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8E82-18B1-47A1-A1A7-333FBF49D57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8EFC-2138-4E18-BF6D-4370374BBF4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8E82-18B1-47A1-A1A7-333FBF49D57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8E82-18B1-47A1-A1A7-333FBF49D57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8EFC-2138-4E18-BF6D-4370374BBF4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6900">
                <a:ea typeface="隶书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419600"/>
            <a:ext cx="6477000" cy="1981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 b="0"/>
            </a:lvl1pPr>
          </a:lstStyle>
          <a:p>
            <a:fld id="{6685BBBB-A808-4C77-A6C6-9684F5C92EC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By Tang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90500"/>
            <a:ext cx="2057400" cy="6362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90500"/>
            <a:ext cx="6019800" cy="6362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By Tang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By Tang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By Tang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By Tang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By Tang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By Tang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By Tang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By Tang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By Tang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By Tang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华文行楷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华文行楷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华文行楷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华文行楷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华文行楷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华文行楷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华文行楷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华文行楷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200">
          <a:solidFill>
            <a:srgbClr val="003399"/>
          </a:solidFill>
          <a:latin typeface="Verdana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rgbClr val="003399"/>
          </a:solidFill>
          <a:latin typeface="Verdana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rgbClr val="003399"/>
          </a:solidFill>
          <a:latin typeface="Verdana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3399"/>
          </a:solidFill>
          <a:latin typeface="Verdana" pitchFamily="34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Verdana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6724680" cy="1752600"/>
          </a:xfrm>
        </p:spPr>
        <p:txBody>
          <a:bodyPr/>
          <a:lstStyle/>
          <a:p>
            <a:r>
              <a:rPr lang="zh-CN" altLang="en-US" dirty="0" smtClean="0"/>
              <a:t>线段树</a:t>
            </a:r>
            <a:r>
              <a:rPr lang="en-US" altLang="zh-CN" baseline="-25000" dirty="0" smtClean="0"/>
              <a:t>Interval Tree</a:t>
            </a:r>
            <a:endParaRPr lang="zh-CN" altLang="en-US" baseline="-2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唐文斌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如何使用线段树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单纯的线段树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BST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, </a:t>
            </a:r>
            <a:r>
              <a:rPr lang="zh-CN" altLang="en-US" dirty="0" smtClean="0"/>
              <a:t>自身没有任何数据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没有序关系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为节点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区间</a:t>
            </a:r>
            <a:r>
              <a:rPr lang="en-US" altLang="zh-CN" dirty="0" smtClean="0"/>
              <a:t>)</a:t>
            </a:r>
            <a:r>
              <a:rPr lang="zh-CN" altLang="en-US" dirty="0" smtClean="0"/>
              <a:t>设计</a:t>
            </a:r>
            <a:r>
              <a:rPr lang="zh-CN" altLang="en-US" dirty="0" smtClean="0">
                <a:solidFill>
                  <a:srgbClr val="C00000"/>
                </a:solidFill>
              </a:rPr>
              <a:t>附加信息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通过对附加信息的维护与计算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解决各类区间问题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动态统计问题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有一个包含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个元素的整数数组</a:t>
            </a:r>
            <a:r>
              <a:rPr lang="en-US" altLang="zh-CN" i="1" dirty="0" smtClean="0"/>
              <a:t>A</a:t>
            </a:r>
          </a:p>
          <a:p>
            <a:pPr lvl="1"/>
            <a:r>
              <a:rPr lang="zh-CN" altLang="en-US" dirty="0" smtClean="0"/>
              <a:t>每次可以</a:t>
            </a:r>
            <a:r>
              <a:rPr lang="zh-CN" altLang="en-US" dirty="0" smtClean="0">
                <a:solidFill>
                  <a:srgbClr val="C00000"/>
                </a:solidFill>
              </a:rPr>
              <a:t>修改一个元素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也可以</a:t>
            </a:r>
            <a:r>
              <a:rPr lang="zh-CN" altLang="en-US" dirty="0" smtClean="0">
                <a:solidFill>
                  <a:srgbClr val="C00000"/>
                </a:solidFill>
              </a:rPr>
              <a:t>查询一个区间</a:t>
            </a:r>
            <a:r>
              <a:rPr lang="en-US" altLang="zh-CN" dirty="0" smtClean="0">
                <a:solidFill>
                  <a:srgbClr val="C00000"/>
                </a:solidFill>
              </a:rPr>
              <a:t>[</a:t>
            </a:r>
            <a:r>
              <a:rPr lang="en-US" altLang="zh-CN" i="1" dirty="0" smtClean="0">
                <a:solidFill>
                  <a:srgbClr val="C00000"/>
                </a:solidFill>
              </a:rPr>
              <a:t>l</a:t>
            </a:r>
            <a:r>
              <a:rPr lang="en-US" altLang="zh-CN" dirty="0" smtClean="0">
                <a:solidFill>
                  <a:srgbClr val="C00000"/>
                </a:solidFill>
              </a:rPr>
              <a:t>, </a:t>
            </a:r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r>
              <a:rPr lang="en-US" altLang="zh-CN" dirty="0" smtClean="0">
                <a:solidFill>
                  <a:srgbClr val="C00000"/>
                </a:solidFill>
              </a:rPr>
              <a:t>]</a:t>
            </a:r>
            <a:r>
              <a:rPr lang="zh-CN" altLang="en-US" dirty="0" smtClean="0">
                <a:solidFill>
                  <a:srgbClr val="C00000"/>
                </a:solidFill>
              </a:rPr>
              <a:t>内所有元素之和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如何设计算法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使得修改和询问操作的时间复杂度尽量低</a:t>
            </a:r>
            <a:r>
              <a:rPr lang="en-US" altLang="zh-CN" dirty="0" smtClean="0"/>
              <a:t>?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动态统计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1(</a:t>
            </a:r>
            <a:r>
              <a:rPr lang="zh-CN" altLang="en-US" dirty="0"/>
              <a:t>解答</a:t>
            </a:r>
            <a:r>
              <a:rPr lang="en-US" altLang="zh-CN" dirty="0"/>
              <a:t>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96318" cy="4724400"/>
          </a:xfrm>
        </p:spPr>
        <p:txBody>
          <a:bodyPr/>
          <a:lstStyle/>
          <a:p>
            <a:r>
              <a:rPr lang="zh-CN" altLang="en-US" dirty="0" smtClean="0"/>
              <a:t>设计附加</a:t>
            </a:r>
            <a:r>
              <a:rPr lang="zh-CN" altLang="en-US" dirty="0"/>
              <a:t>信息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Sum(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 smtClean="0"/>
              <a:t>): </a:t>
            </a:r>
            <a:r>
              <a:rPr lang="zh-CN" altLang="en-US" dirty="0" smtClean="0"/>
              <a:t>结点</a:t>
            </a:r>
            <a:r>
              <a:rPr lang="en-US" altLang="zh-CN" i="1" dirty="0"/>
              <a:t>p</a:t>
            </a:r>
            <a:r>
              <a:rPr lang="zh-CN" altLang="en-US" dirty="0"/>
              <a:t>所</a:t>
            </a:r>
            <a:r>
              <a:rPr lang="zh-CN" altLang="en-US" dirty="0" smtClean="0"/>
              <a:t>表示的</a:t>
            </a:r>
            <a:r>
              <a:rPr lang="zh-CN" altLang="en-US" dirty="0" smtClean="0">
                <a:solidFill>
                  <a:srgbClr val="C00000"/>
                </a:solidFill>
              </a:rPr>
              <a:t>区间</a:t>
            </a:r>
            <a:r>
              <a:rPr lang="zh-CN" altLang="en-US" dirty="0">
                <a:solidFill>
                  <a:srgbClr val="C00000"/>
                </a:solidFill>
              </a:rPr>
              <a:t>内所有</a:t>
            </a:r>
            <a:r>
              <a:rPr lang="zh-CN" altLang="en-US" dirty="0" smtClean="0">
                <a:solidFill>
                  <a:srgbClr val="C00000"/>
                </a:solidFill>
              </a:rPr>
              <a:t>元素的和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操作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修改元素</a:t>
            </a:r>
          </a:p>
          <a:p>
            <a:pPr lvl="2"/>
            <a:r>
              <a:rPr lang="zh-CN" altLang="en-US" dirty="0" smtClean="0"/>
              <a:t>修改对应叶子</a:t>
            </a:r>
            <a:r>
              <a:rPr lang="zh-CN" altLang="en-US" dirty="0"/>
              <a:t>上的</a:t>
            </a:r>
            <a:r>
              <a:rPr lang="en-US" altLang="zh-CN" dirty="0"/>
              <a:t>Sum</a:t>
            </a:r>
            <a:r>
              <a:rPr lang="zh-CN" altLang="en-US" dirty="0"/>
              <a:t>为当前键值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直系</a:t>
            </a:r>
            <a:r>
              <a:rPr lang="zh-CN" altLang="en-US" dirty="0"/>
              <a:t>祖先</a:t>
            </a:r>
            <a:r>
              <a:rPr lang="zh-CN" altLang="en-US" dirty="0">
                <a:solidFill>
                  <a:srgbClr val="C00000"/>
                </a:solidFill>
              </a:rPr>
              <a:t>自底向上</a:t>
            </a:r>
            <a:r>
              <a:rPr lang="zh-CN" altLang="en-US" dirty="0" smtClean="0"/>
              <a:t>维护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只需修改</a:t>
            </a:r>
            <a:r>
              <a:rPr lang="en-US" altLang="zh-CN" i="1" dirty="0" err="1" smtClean="0"/>
              <a:t>logn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sum)</a:t>
            </a:r>
          </a:p>
          <a:p>
            <a:pPr lvl="3"/>
            <a:r>
              <a:rPr lang="en-US" altLang="zh-CN" dirty="0" smtClean="0"/>
              <a:t>Sum(</a:t>
            </a:r>
            <a:r>
              <a:rPr lang="en-US" altLang="zh-CN" i="1" dirty="0" smtClean="0"/>
              <a:t>p</a:t>
            </a:r>
            <a:r>
              <a:rPr lang="en-US" altLang="zh-CN" dirty="0"/>
              <a:t>) = Sum( </a:t>
            </a:r>
            <a:r>
              <a:rPr lang="en-US" altLang="zh-CN" i="1" dirty="0" err="1"/>
              <a:t>p</a:t>
            </a:r>
            <a:r>
              <a:rPr lang="en-US" altLang="zh-CN" dirty="0" err="1"/>
              <a:t>.left</a:t>
            </a:r>
            <a:r>
              <a:rPr lang="en-US" altLang="zh-CN" dirty="0"/>
              <a:t> ) + Sum( </a:t>
            </a:r>
            <a:r>
              <a:rPr lang="en-US" altLang="zh-CN" i="1" dirty="0" err="1"/>
              <a:t>p</a:t>
            </a:r>
            <a:r>
              <a:rPr lang="en-US" altLang="zh-CN" dirty="0" err="1"/>
              <a:t>.right</a:t>
            </a:r>
            <a:r>
              <a:rPr lang="en-US" altLang="zh-CN" dirty="0"/>
              <a:t> )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区间</a:t>
            </a:r>
            <a:r>
              <a:rPr lang="zh-CN" altLang="en-US" dirty="0" smtClean="0">
                <a:solidFill>
                  <a:srgbClr val="C00000"/>
                </a:solidFill>
              </a:rPr>
              <a:t>求和</a:t>
            </a:r>
            <a:endParaRPr lang="zh-CN" altLang="en-US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将对应区间进行</a:t>
            </a:r>
            <a:r>
              <a:rPr lang="zh-CN" altLang="en-US" dirty="0">
                <a:solidFill>
                  <a:srgbClr val="C00000"/>
                </a:solidFill>
              </a:rPr>
              <a:t>分解</a:t>
            </a:r>
            <a:r>
              <a:rPr lang="en-US" altLang="zh-CN" dirty="0"/>
              <a:t>,</a:t>
            </a:r>
            <a:r>
              <a:rPr lang="zh-CN" altLang="en-US" dirty="0"/>
              <a:t>把所有</a:t>
            </a:r>
            <a:r>
              <a:rPr lang="en-US" altLang="zh-CN" dirty="0"/>
              <a:t>Sum</a:t>
            </a:r>
            <a:r>
              <a:rPr lang="zh-CN" altLang="en-US" dirty="0"/>
              <a:t>值</a:t>
            </a:r>
            <a:r>
              <a:rPr lang="zh-CN" altLang="en-US" dirty="0" smtClean="0"/>
              <a:t>相加</a:t>
            </a:r>
            <a:endParaRPr lang="zh-CN" altLang="en-US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如何实现线段树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语言实现演示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 </a:t>
            </a:r>
            <a:r>
              <a:rPr lang="en-US" altLang="zh-CN" dirty="0" smtClean="0"/>
              <a:t>VS. AVL-Tree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33400" y="2328874"/>
          <a:ext cx="82296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95658"/>
                <a:gridCol w="2357454"/>
                <a:gridCol w="24764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Interval</a:t>
                      </a:r>
                      <a:r>
                        <a:rPr lang="en-US" altLang="zh-CN" sz="2400" baseline="0" dirty="0" smtClean="0"/>
                        <a:t> Tree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AVL Tree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区间操作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支持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支持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应用范围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只适用区间维护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</a:rPr>
                        <a:t>更广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单次操作时间复杂度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O(</a:t>
                      </a:r>
                      <a:r>
                        <a:rPr lang="en-US" altLang="zh-CN" sz="2400" dirty="0" err="1" smtClean="0"/>
                        <a:t>log</a:t>
                      </a:r>
                      <a:r>
                        <a:rPr lang="en-US" altLang="zh-CN" sz="2400" i="1" dirty="0" err="1" smtClean="0"/>
                        <a:t>N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O(</a:t>
                      </a:r>
                      <a:r>
                        <a:rPr lang="en-US" altLang="zh-CN" sz="2400" dirty="0" err="1" smtClean="0"/>
                        <a:t>log</a:t>
                      </a:r>
                      <a:r>
                        <a:rPr lang="en-US" altLang="zh-CN" sz="2400" i="1" dirty="0" err="1" smtClean="0"/>
                        <a:t>N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算法常数</a:t>
                      </a:r>
                      <a:r>
                        <a:rPr lang="en-US" altLang="zh-CN" sz="2400" dirty="0" smtClean="0"/>
                        <a:t>(</a:t>
                      </a:r>
                      <a:r>
                        <a:rPr lang="zh-CN" altLang="en-US" sz="2400" dirty="0" smtClean="0"/>
                        <a:t>运行速度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</a:rPr>
                        <a:t>小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</a:rPr>
                        <a:t>快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大</a:t>
                      </a:r>
                      <a:r>
                        <a:rPr lang="en-US" altLang="zh-CN" sz="2400" dirty="0" smtClean="0"/>
                        <a:t>(</a:t>
                      </a:r>
                      <a:r>
                        <a:rPr lang="zh-CN" altLang="en-US" sz="2400" dirty="0" smtClean="0"/>
                        <a:t>慢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编程复杂度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</a:rPr>
                        <a:t>低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极高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动态统计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96318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包含</a:t>
            </a:r>
            <a:r>
              <a:rPr lang="en-US" altLang="zh-CN" i="1" dirty="0"/>
              <a:t>n</a:t>
            </a:r>
            <a:r>
              <a:rPr lang="zh-CN" altLang="en-US" dirty="0"/>
              <a:t>个元素的数组</a:t>
            </a:r>
            <a:r>
              <a:rPr lang="en-US" altLang="zh-CN" i="1" dirty="0" smtClean="0"/>
              <a:t>A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Add(</a:t>
            </a:r>
            <a:r>
              <a:rPr lang="en-US" altLang="zh-CN" i="1" dirty="0" err="1" smtClean="0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j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 smtClean="0"/>
              <a:t>)	: </a:t>
            </a:r>
            <a:r>
              <a:rPr lang="zh-CN" altLang="en-US" dirty="0"/>
              <a:t>给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],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+1], …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j</a:t>
            </a:r>
            <a:r>
              <a:rPr lang="en-US" altLang="zh-CN" dirty="0"/>
              <a:t>]</a:t>
            </a:r>
            <a:r>
              <a:rPr lang="zh-CN" altLang="en-US" dirty="0"/>
              <a:t>均增加</a:t>
            </a:r>
            <a:r>
              <a:rPr lang="en-US" altLang="zh-CN" i="1" dirty="0"/>
              <a:t>k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Query(</a:t>
            </a:r>
            <a:r>
              <a:rPr lang="en-US" altLang="zh-CN" i="1" dirty="0" err="1"/>
              <a:t>i</a:t>
            </a:r>
            <a:r>
              <a:rPr lang="en-US" altLang="zh-CN" dirty="0" smtClean="0"/>
              <a:t>)	: </a:t>
            </a:r>
            <a:r>
              <a:rPr lang="zh-CN" altLang="en-US" dirty="0"/>
              <a:t>求</a:t>
            </a:r>
            <a:r>
              <a:rPr lang="en-US" altLang="zh-CN" dirty="0"/>
              <a:t>A[</a:t>
            </a:r>
            <a:r>
              <a:rPr lang="en-US" altLang="zh-CN" i="1" dirty="0" err="1"/>
              <a:t>i</a:t>
            </a:r>
            <a:r>
              <a:rPr lang="en-US" altLang="zh-CN" dirty="0"/>
              <a:t>]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先看看是否可以沿用刚才的</a:t>
            </a:r>
            <a:r>
              <a:rPr lang="zh-CN" altLang="en-US" dirty="0">
                <a:solidFill>
                  <a:srgbClr val="C00000"/>
                </a:solidFill>
              </a:rPr>
              <a:t>附加信息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Query(</a:t>
            </a:r>
            <a:r>
              <a:rPr lang="en-US" altLang="zh-CN" i="1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就是</a:t>
            </a:r>
            <a:r>
              <a:rPr lang="zh-CN" altLang="en-US" dirty="0" smtClean="0"/>
              <a:t>读取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对应</a:t>
            </a:r>
            <a:r>
              <a:rPr lang="zh-CN" altLang="en-US" dirty="0"/>
              <a:t>的结点上的</a:t>
            </a:r>
            <a:r>
              <a:rPr lang="en-US" altLang="zh-CN" dirty="0"/>
              <a:t>Sum</a:t>
            </a:r>
            <a:r>
              <a:rPr lang="zh-CN" altLang="en-US" dirty="0"/>
              <a:t>值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Add</a:t>
            </a:r>
            <a:r>
              <a:rPr lang="zh-CN" altLang="en-US" dirty="0"/>
              <a:t>呢</a:t>
            </a:r>
            <a:r>
              <a:rPr lang="en-US" altLang="zh-CN" dirty="0"/>
              <a:t>? </a:t>
            </a:r>
            <a:r>
              <a:rPr lang="zh-CN" altLang="en-US" dirty="0"/>
              <a:t>极端情况下</a:t>
            </a:r>
            <a:r>
              <a:rPr lang="en-US" altLang="zh-CN" dirty="0"/>
              <a:t>, </a:t>
            </a:r>
            <a:r>
              <a:rPr lang="zh-CN" altLang="en-US" dirty="0"/>
              <a:t>如果是修改整个区间</a:t>
            </a:r>
            <a:r>
              <a:rPr lang="en-US" altLang="zh-CN" dirty="0"/>
              <a:t>, </a:t>
            </a:r>
            <a:r>
              <a:rPr lang="zh-CN" altLang="en-US" dirty="0" smtClean="0"/>
              <a:t>则所有</a:t>
            </a:r>
            <a:r>
              <a:rPr lang="zh-CN" altLang="en-US" dirty="0"/>
              <a:t>结点都需要修改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 rot="20804300">
            <a:off x="3090491" y="876016"/>
            <a:ext cx="5236094" cy="771623"/>
          </a:xfrm>
          <a:prstGeom prst="rect">
            <a:avLst/>
          </a:prstGeom>
          <a:noFill/>
          <a:ln w="38100" cmpd="dbl" algn="ctr">
            <a:solidFill>
              <a:srgbClr val="CC0066"/>
            </a:solidFill>
            <a:miter lim="800000"/>
            <a:headEnd/>
            <a:tailEnd type="none" w="lg" len="lg"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4400" dirty="0" smtClean="0">
                <a:solidFill>
                  <a:srgbClr val="CC0066"/>
                </a:solidFill>
                <a:latin typeface="Verdana" pitchFamily="34" charset="0"/>
                <a:ea typeface="华文行楷" pitchFamily="2" charset="-122"/>
                <a:cs typeface="Times New Roman" pitchFamily="18" charset="0"/>
                <a:sym typeface="Wingdings" pitchFamily="2" charset="2"/>
              </a:rPr>
              <a:t>需要新的</a:t>
            </a:r>
            <a:r>
              <a:rPr lang="en-US" altLang="zh-CN" sz="4400" dirty="0" smtClean="0">
                <a:solidFill>
                  <a:srgbClr val="CC0066"/>
                </a:solidFill>
                <a:latin typeface="Verdana" pitchFamily="34" charset="0"/>
                <a:ea typeface="华文行楷" pitchFamily="2" charset="-122"/>
                <a:cs typeface="Times New Roman" pitchFamily="18" charset="0"/>
                <a:sym typeface="Wingdings" pitchFamily="2" charset="2"/>
              </a:rPr>
              <a:t>”</a:t>
            </a:r>
            <a:r>
              <a:rPr lang="zh-CN" altLang="en-US" sz="4400" dirty="0" smtClean="0">
                <a:solidFill>
                  <a:srgbClr val="CC0066"/>
                </a:solidFill>
                <a:latin typeface="Verdana" pitchFamily="34" charset="0"/>
                <a:ea typeface="华文行楷" pitchFamily="2" charset="-122"/>
                <a:cs typeface="Times New Roman" pitchFamily="18" charset="0"/>
                <a:sym typeface="Wingdings" pitchFamily="2" charset="2"/>
              </a:rPr>
              <a:t>附加信息</a:t>
            </a:r>
            <a:r>
              <a:rPr lang="en-US" altLang="zh-CN" sz="4400" dirty="0" smtClean="0">
                <a:solidFill>
                  <a:srgbClr val="CC0066"/>
                </a:solidFill>
                <a:latin typeface="Verdana" pitchFamily="34" charset="0"/>
                <a:ea typeface="华文行楷" pitchFamily="2" charset="-122"/>
                <a:cs typeface="Times New Roman" pitchFamily="18" charset="0"/>
                <a:sym typeface="Wingdings" pitchFamily="2" charset="2"/>
              </a:rPr>
              <a:t>”</a:t>
            </a:r>
            <a:endParaRPr lang="zh-CN" altLang="en-US" sz="4400" dirty="0">
              <a:solidFill>
                <a:srgbClr val="CC0066"/>
              </a:solidFill>
              <a:latin typeface="Verdana" pitchFamily="34" charset="0"/>
              <a:ea typeface="华文行楷" pitchFamily="2" charset="-122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动态统计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2 (</a:t>
            </a:r>
            <a:r>
              <a:rPr lang="zh-CN" altLang="en-US" dirty="0"/>
              <a:t>解答</a:t>
            </a:r>
            <a:r>
              <a:rPr lang="en-US" altLang="zh-CN" dirty="0"/>
              <a:t>)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方法一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设</a:t>
            </a:r>
            <a:r>
              <a:rPr lang="en-US" altLang="zh-CN" dirty="0" smtClean="0"/>
              <a:t>delta(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为对</a:t>
            </a:r>
            <a:r>
              <a:rPr lang="zh-CN" altLang="en-US" dirty="0">
                <a:solidFill>
                  <a:srgbClr val="C00000"/>
                </a:solidFill>
              </a:rPr>
              <a:t>整个</a:t>
            </a:r>
            <a:r>
              <a:rPr lang="en-US" altLang="zh-CN" i="1" dirty="0">
                <a:solidFill>
                  <a:srgbClr val="C00000"/>
                </a:solidFill>
              </a:rPr>
              <a:t>p</a:t>
            </a:r>
            <a:r>
              <a:rPr lang="zh-CN" altLang="en-US" dirty="0">
                <a:solidFill>
                  <a:srgbClr val="C00000"/>
                </a:solidFill>
              </a:rPr>
              <a:t>所代表区间</a:t>
            </a:r>
            <a:r>
              <a:rPr lang="zh-CN" altLang="en-US" dirty="0"/>
              <a:t>的</a:t>
            </a:r>
            <a:r>
              <a:rPr lang="en-US" altLang="zh-CN" dirty="0"/>
              <a:t>Add</a:t>
            </a:r>
            <a:r>
              <a:rPr lang="zh-CN" altLang="en-US" dirty="0"/>
              <a:t>之和</a:t>
            </a:r>
          </a:p>
          <a:p>
            <a:pPr lvl="1"/>
            <a:r>
              <a:rPr lang="zh-CN" altLang="en-US" dirty="0"/>
              <a:t>假设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zh-CN" altLang="en-US" dirty="0"/>
              <a:t>所代表区间是 </a:t>
            </a:r>
            <a:r>
              <a:rPr lang="en-US" altLang="zh-CN" dirty="0"/>
              <a:t>[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i="1" dirty="0"/>
              <a:t>j</a:t>
            </a:r>
            <a:r>
              <a:rPr lang="en-US" altLang="zh-CN" dirty="0"/>
              <a:t>+1</a:t>
            </a:r>
            <a:r>
              <a:rPr lang="en-US" altLang="zh-CN" dirty="0" smtClean="0"/>
              <a:t>), delta(p)</a:t>
            </a:r>
            <a:r>
              <a:rPr lang="zh-CN" altLang="en-US" dirty="0" smtClean="0"/>
              <a:t>代表形</a:t>
            </a:r>
            <a:r>
              <a:rPr lang="zh-CN" altLang="en-US" dirty="0"/>
              <a:t>如</a:t>
            </a:r>
            <a:r>
              <a:rPr lang="en-US" altLang="zh-CN" dirty="0" smtClean="0"/>
              <a:t>Add(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</a:t>
            </a:r>
            <a:r>
              <a:rPr lang="zh-CN" altLang="en-US" dirty="0"/>
              <a:t>的所有</a:t>
            </a:r>
            <a:r>
              <a:rPr lang="en-US" altLang="zh-CN" i="1" dirty="0"/>
              <a:t>k</a:t>
            </a:r>
            <a:r>
              <a:rPr lang="zh-CN" altLang="en-US" dirty="0"/>
              <a:t>之和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[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/>
              <a:t>j+1)</a:t>
            </a:r>
            <a:r>
              <a:rPr lang="zh-CN" altLang="en-US" dirty="0"/>
              <a:t>不是</a:t>
            </a:r>
            <a:r>
              <a:rPr lang="zh-CN" altLang="en-US" dirty="0" smtClean="0"/>
              <a:t>某个</a:t>
            </a:r>
            <a:r>
              <a:rPr lang="en-US" altLang="zh-CN" dirty="0"/>
              <a:t>p</a:t>
            </a:r>
            <a:r>
              <a:rPr lang="zh-CN" altLang="en-US" dirty="0"/>
              <a:t>所代表的区间</a:t>
            </a:r>
            <a:r>
              <a:rPr lang="en-US" altLang="zh-CN" dirty="0"/>
              <a:t>? </a:t>
            </a:r>
            <a:r>
              <a:rPr lang="en-US" altLang="zh-CN" dirty="0" smtClean="0"/>
              <a:t> --</a:t>
            </a:r>
            <a:r>
              <a:rPr lang="zh-CN" altLang="en-US" dirty="0" smtClean="0">
                <a:solidFill>
                  <a:srgbClr val="C00000"/>
                </a:solidFill>
              </a:rPr>
              <a:t>区间</a:t>
            </a:r>
            <a:r>
              <a:rPr lang="zh-CN" altLang="en-US" dirty="0">
                <a:solidFill>
                  <a:srgbClr val="C00000"/>
                </a:solidFill>
              </a:rPr>
              <a:t>分解</a:t>
            </a:r>
          </a:p>
          <a:p>
            <a:pPr lvl="2"/>
            <a:r>
              <a:rPr lang="en-US" altLang="zh-CN" dirty="0"/>
              <a:t>Add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00000"/>
                </a:solidFill>
              </a:rPr>
              <a:t>叠加性 </a:t>
            </a:r>
          </a:p>
          <a:p>
            <a:pPr lvl="2"/>
            <a:endParaRPr lang="zh-CN" altLang="en-US" dirty="0"/>
          </a:p>
          <a:p>
            <a:pPr lvl="1"/>
            <a:r>
              <a:rPr lang="en-US" altLang="zh-CN" dirty="0"/>
              <a:t>Query(</a:t>
            </a:r>
            <a:r>
              <a:rPr lang="en-US" altLang="zh-CN" i="1" dirty="0" err="1"/>
              <a:t>i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把</a:t>
            </a:r>
            <a:r>
              <a:rPr lang="zh-CN" altLang="en-US" dirty="0"/>
              <a:t>所有</a:t>
            </a:r>
            <a:r>
              <a:rPr lang="en-US" altLang="zh-CN" i="1" dirty="0" err="1"/>
              <a:t>i</a:t>
            </a:r>
            <a:r>
              <a:rPr lang="zh-CN" altLang="en-US" dirty="0"/>
              <a:t>结点</a:t>
            </a:r>
            <a:r>
              <a:rPr lang="zh-CN" altLang="en-US" dirty="0">
                <a:solidFill>
                  <a:srgbClr val="C00000"/>
                </a:solidFill>
              </a:rPr>
              <a:t>直系祖先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值</a:t>
            </a:r>
            <a:r>
              <a:rPr lang="zh-CN" altLang="en-US" dirty="0"/>
              <a:t>相加</a:t>
            </a:r>
            <a:r>
              <a:rPr lang="en-US" altLang="zh-CN" dirty="0"/>
              <a:t>, </a:t>
            </a:r>
            <a:r>
              <a:rPr lang="zh-CN" altLang="en-US" dirty="0"/>
              <a:t>就是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的增加量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动态统计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2 </a:t>
            </a:r>
            <a:r>
              <a:rPr lang="en-US" altLang="zh-CN" dirty="0"/>
              <a:t>(</a:t>
            </a:r>
            <a:r>
              <a:rPr lang="zh-CN" altLang="en-US" dirty="0"/>
              <a:t>解答</a:t>
            </a:r>
            <a:r>
              <a:rPr lang="en-US" altLang="zh-CN" dirty="0"/>
              <a:t>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方法二</a:t>
            </a:r>
            <a:r>
              <a:rPr lang="en-US" altLang="zh-CN" dirty="0"/>
              <a:t>(</a:t>
            </a:r>
            <a:r>
              <a:rPr lang="zh-CN" altLang="en-US" dirty="0"/>
              <a:t>推荐</a:t>
            </a:r>
            <a:r>
              <a:rPr lang="en-US" altLang="zh-CN" dirty="0"/>
              <a:t>)</a:t>
            </a:r>
          </a:p>
          <a:p>
            <a:endParaRPr lang="en-US" altLang="zh-CN" dirty="0" smtClean="0">
              <a:solidFill>
                <a:srgbClr val="FF33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“</a:t>
            </a:r>
            <a:r>
              <a:rPr lang="en-US" altLang="zh-CN" dirty="0">
                <a:solidFill>
                  <a:srgbClr val="C00000"/>
                </a:solidFill>
              </a:rPr>
              <a:t>Lazy</a:t>
            </a:r>
            <a:r>
              <a:rPr lang="zh-CN" altLang="en-US" dirty="0" smtClean="0">
                <a:solidFill>
                  <a:srgbClr val="C00000"/>
                </a:solidFill>
              </a:rPr>
              <a:t>思想</a:t>
            </a:r>
            <a:r>
              <a:rPr lang="en-US" altLang="zh-CN" dirty="0" smtClean="0">
                <a:solidFill>
                  <a:srgbClr val="C00000"/>
                </a:solidFill>
              </a:rPr>
              <a:t>”</a:t>
            </a:r>
            <a:r>
              <a:rPr lang="en-US" altLang="zh-CN" dirty="0" smtClean="0"/>
              <a:t>:  </a:t>
            </a:r>
            <a:endParaRPr lang="en-US" altLang="zh-CN" dirty="0"/>
          </a:p>
          <a:p>
            <a:pPr lvl="1"/>
            <a:r>
              <a:rPr lang="zh-CN" altLang="en-US" dirty="0"/>
              <a:t>如果需要对一个区间中</a:t>
            </a:r>
            <a:r>
              <a:rPr lang="zh-CN" altLang="en-US" dirty="0">
                <a:solidFill>
                  <a:srgbClr val="C00000"/>
                </a:solidFill>
              </a:rPr>
              <a:t>每一</a:t>
            </a:r>
            <a:r>
              <a:rPr lang="zh-CN" altLang="en-US" dirty="0" smtClean="0">
                <a:solidFill>
                  <a:srgbClr val="C00000"/>
                </a:solidFill>
              </a:rPr>
              <a:t>个结点</a:t>
            </a:r>
            <a:r>
              <a:rPr lang="zh-CN" altLang="en-US" dirty="0"/>
              <a:t>进行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</a:t>
            </a:r>
            <a:r>
              <a:rPr lang="zh-CN" altLang="en-US" dirty="0"/>
              <a:t>不妨先别忙着操作</a:t>
            </a:r>
            <a:r>
              <a:rPr lang="en-US" altLang="zh-CN" dirty="0"/>
              <a:t>. </a:t>
            </a:r>
            <a:r>
              <a:rPr lang="zh-CN" altLang="en-US" dirty="0"/>
              <a:t>而是区间分解后在所有</a:t>
            </a:r>
            <a:r>
              <a:rPr lang="zh-CN" altLang="en-US" dirty="0">
                <a:solidFill>
                  <a:srgbClr val="C00000"/>
                </a:solidFill>
              </a:rPr>
              <a:t>大区间</a:t>
            </a:r>
            <a:r>
              <a:rPr lang="zh-CN" altLang="en-US" dirty="0"/>
              <a:t>上做一</a:t>
            </a:r>
            <a:r>
              <a:rPr lang="zh-CN" altLang="en-US" dirty="0" smtClean="0"/>
              <a:t>个</a:t>
            </a:r>
            <a:r>
              <a:rPr lang="en-US" altLang="zh-CN" dirty="0" smtClean="0">
                <a:solidFill>
                  <a:srgbClr val="C00000"/>
                </a:solidFill>
              </a:rPr>
              <a:t>’’</a:t>
            </a:r>
            <a:r>
              <a:rPr lang="zh-CN" altLang="en-US" dirty="0" smtClean="0">
                <a:solidFill>
                  <a:srgbClr val="C00000"/>
                </a:solidFill>
              </a:rPr>
              <a:t>标记</a:t>
            </a:r>
            <a:r>
              <a:rPr lang="en-US" altLang="zh-CN" dirty="0" smtClean="0">
                <a:solidFill>
                  <a:srgbClr val="C00000"/>
                </a:solidFill>
              </a:rPr>
              <a:t>”</a:t>
            </a:r>
          </a:p>
          <a:p>
            <a:pPr lvl="1"/>
            <a:r>
              <a:rPr lang="zh-CN" altLang="en-US" dirty="0" smtClean="0"/>
              <a:t>当操作</a:t>
            </a:r>
            <a:r>
              <a:rPr lang="zh-CN" altLang="en-US" dirty="0" smtClean="0">
                <a:solidFill>
                  <a:srgbClr val="C00000"/>
                </a:solidFill>
              </a:rPr>
              <a:t>遇到</a:t>
            </a:r>
            <a:r>
              <a:rPr lang="en-US" altLang="zh-CN" dirty="0" smtClean="0">
                <a:solidFill>
                  <a:srgbClr val="C00000"/>
                </a:solidFill>
              </a:rPr>
              <a:t>”</a:t>
            </a:r>
            <a:r>
              <a:rPr lang="zh-CN" altLang="en-US" dirty="0" smtClean="0">
                <a:solidFill>
                  <a:srgbClr val="C00000"/>
                </a:solidFill>
              </a:rPr>
              <a:t>标记</a:t>
            </a:r>
            <a:r>
              <a:rPr lang="en-US" altLang="zh-CN" dirty="0" smtClean="0">
                <a:solidFill>
                  <a:srgbClr val="C00000"/>
                </a:solidFill>
              </a:rPr>
              <a:t>”</a:t>
            </a:r>
            <a:r>
              <a:rPr lang="zh-CN" altLang="en-US" dirty="0" smtClean="0"/>
              <a:t>时</a:t>
            </a:r>
            <a:r>
              <a:rPr lang="zh-CN" altLang="en-US" dirty="0"/>
              <a:t>再进行处理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C00000"/>
                </a:solidFill>
              </a:rPr>
              <a:t>标记传递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动态统计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2 </a:t>
            </a:r>
            <a:r>
              <a:rPr lang="en-US" altLang="zh-CN" dirty="0"/>
              <a:t>(</a:t>
            </a:r>
            <a:r>
              <a:rPr lang="zh-CN" altLang="en-US" dirty="0"/>
              <a:t>解答</a:t>
            </a:r>
            <a:r>
              <a:rPr lang="en-US" altLang="zh-CN" dirty="0"/>
              <a:t>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对每一个区间</a:t>
            </a:r>
            <a:r>
              <a:rPr lang="en-US" altLang="zh-CN" sz="2800" i="1" dirty="0"/>
              <a:t>p</a:t>
            </a:r>
            <a:r>
              <a:rPr lang="zh-CN" altLang="en-US" sz="2800" dirty="0"/>
              <a:t>设置一个标记 </a:t>
            </a:r>
            <a:r>
              <a:rPr lang="en-US" altLang="zh-CN" sz="2800" dirty="0" smtClean="0"/>
              <a:t>tot( </a:t>
            </a:r>
            <a:r>
              <a:rPr lang="en-US" altLang="zh-CN" sz="2800" i="1" dirty="0"/>
              <a:t>p</a:t>
            </a:r>
            <a:r>
              <a:rPr lang="en-US" altLang="zh-CN" sz="2800" dirty="0"/>
              <a:t> )</a:t>
            </a:r>
          </a:p>
          <a:p>
            <a:pPr lvl="1"/>
            <a:r>
              <a:rPr lang="en-US" altLang="zh-CN" sz="2400" dirty="0" smtClean="0"/>
              <a:t>tot( </a:t>
            </a:r>
            <a:r>
              <a:rPr lang="en-US" altLang="zh-CN" sz="2400" i="1" dirty="0"/>
              <a:t>p</a:t>
            </a:r>
            <a:r>
              <a:rPr lang="en-US" altLang="zh-CN" sz="2400" dirty="0"/>
              <a:t> )</a:t>
            </a:r>
            <a:r>
              <a:rPr lang="zh-CN" altLang="en-US" sz="2400" dirty="0"/>
              <a:t>定义与</a:t>
            </a:r>
            <a:r>
              <a:rPr lang="en-US" altLang="zh-CN" sz="2400" dirty="0"/>
              <a:t>delta( </a:t>
            </a:r>
            <a:r>
              <a:rPr lang="en-US" altLang="zh-CN" sz="2400" i="1" dirty="0"/>
              <a:t>p</a:t>
            </a:r>
            <a:r>
              <a:rPr lang="en-US" altLang="zh-CN" sz="2400" dirty="0"/>
              <a:t> )</a:t>
            </a:r>
            <a:r>
              <a:rPr lang="zh-CN" altLang="en-US" sz="2400" dirty="0"/>
              <a:t>类似 </a:t>
            </a:r>
            <a:r>
              <a:rPr lang="en-US" altLang="zh-CN" sz="2400" dirty="0"/>
              <a:t>, </a:t>
            </a:r>
            <a:r>
              <a:rPr lang="zh-CN" altLang="en-US" sz="2400" dirty="0"/>
              <a:t>表示</a:t>
            </a:r>
            <a:r>
              <a:rPr lang="zh-CN" altLang="en-US" sz="2400" dirty="0" smtClean="0">
                <a:solidFill>
                  <a:srgbClr val="C00000"/>
                </a:solidFill>
              </a:rPr>
              <a:t>当前</a:t>
            </a:r>
            <a:r>
              <a:rPr lang="zh-CN" altLang="en-US" sz="2400" dirty="0" smtClean="0"/>
              <a:t>需要对整个</a:t>
            </a:r>
            <a:r>
              <a:rPr lang="en-US" altLang="zh-CN" sz="2400" i="1" dirty="0"/>
              <a:t>p</a:t>
            </a:r>
            <a:r>
              <a:rPr lang="zh-CN" altLang="en-US" sz="2400" dirty="0"/>
              <a:t>所代表</a:t>
            </a:r>
            <a:r>
              <a:rPr lang="zh-CN" altLang="en-US" sz="2400" dirty="0" smtClean="0"/>
              <a:t>区间进行整体增量</a:t>
            </a:r>
            <a:endParaRPr lang="zh-CN" altLang="en-US" sz="2400" dirty="0"/>
          </a:p>
          <a:p>
            <a:r>
              <a:rPr lang="en-US" altLang="zh-CN" sz="2800" dirty="0"/>
              <a:t>Add(</a:t>
            </a:r>
            <a:r>
              <a:rPr lang="en-US" altLang="zh-CN" sz="2800" i="1" dirty="0" err="1"/>
              <a:t>i</a:t>
            </a:r>
            <a:r>
              <a:rPr lang="en-US" altLang="zh-CN" sz="2800" dirty="0" smtClean="0"/>
              <a:t>, </a:t>
            </a:r>
            <a:r>
              <a:rPr lang="en-US" altLang="zh-CN" sz="2800" i="1" dirty="0" smtClean="0"/>
              <a:t>j</a:t>
            </a:r>
            <a:r>
              <a:rPr lang="en-US" altLang="zh-CN" sz="2800" dirty="0" smtClean="0"/>
              <a:t>, </a:t>
            </a:r>
            <a:r>
              <a:rPr lang="en-US" altLang="zh-CN" sz="2800" i="1" dirty="0" smtClean="0"/>
              <a:t>k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400" dirty="0"/>
              <a:t>将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j</a:t>
            </a:r>
            <a:r>
              <a:rPr lang="en-US" altLang="zh-CN" sz="2400" dirty="0" smtClean="0"/>
              <a:t>+1)</a:t>
            </a:r>
            <a:r>
              <a:rPr lang="zh-CN" altLang="en-US" sz="2400" dirty="0" smtClean="0"/>
              <a:t>进行</a:t>
            </a:r>
            <a:r>
              <a:rPr lang="zh-CN" altLang="en-US" sz="2400" dirty="0">
                <a:solidFill>
                  <a:srgbClr val="FF3300"/>
                </a:solidFill>
              </a:rPr>
              <a:t>区间分解</a:t>
            </a:r>
            <a:r>
              <a:rPr lang="en-US" altLang="zh-CN" sz="2400" dirty="0"/>
              <a:t>, </a:t>
            </a:r>
            <a:r>
              <a:rPr lang="zh-CN" altLang="en-US" sz="2400" dirty="0"/>
              <a:t>修改区间的</a:t>
            </a:r>
            <a:r>
              <a:rPr lang="en-US" altLang="zh-CN" sz="2400" dirty="0"/>
              <a:t>tot</a:t>
            </a:r>
            <a:r>
              <a:rPr lang="zh-CN" altLang="en-US" sz="2400" dirty="0"/>
              <a:t>值</a:t>
            </a:r>
          </a:p>
          <a:p>
            <a:r>
              <a:rPr lang="en-US" altLang="zh-CN" sz="2800" dirty="0"/>
              <a:t>Query(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400" dirty="0"/>
              <a:t>从根结点开始不断往下</a:t>
            </a:r>
            <a:r>
              <a:rPr lang="zh-CN" altLang="en-US" sz="2400" dirty="0" smtClean="0"/>
              <a:t>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</a:t>
            </a:r>
            <a:r>
              <a:rPr lang="zh-CN" altLang="en-US" sz="2400" dirty="0"/>
              <a:t>走到一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tot(</a:t>
            </a:r>
            <a:r>
              <a:rPr lang="en-US" altLang="zh-CN" sz="2400" i="1" dirty="0" smtClean="0"/>
              <a:t>p</a:t>
            </a:r>
            <a:r>
              <a:rPr lang="en-US" altLang="zh-CN" sz="2400" dirty="0"/>
              <a:t>)</a:t>
            </a:r>
            <a:r>
              <a:rPr lang="zh-CN" altLang="en-US" sz="2400" dirty="0"/>
              <a:t>不为</a:t>
            </a:r>
            <a:r>
              <a:rPr lang="en-US" altLang="zh-CN" sz="2400" dirty="0"/>
              <a:t>0</a:t>
            </a:r>
            <a:r>
              <a:rPr lang="zh-CN" altLang="en-US" sz="2400" dirty="0"/>
              <a:t>的非叶结点</a:t>
            </a:r>
            <a:r>
              <a:rPr lang="en-US" altLang="zh-CN" sz="2400" i="1" dirty="0"/>
              <a:t>p</a:t>
            </a:r>
            <a:r>
              <a:rPr lang="en-US" altLang="zh-CN" sz="2400" dirty="0"/>
              <a:t>,</a:t>
            </a:r>
            <a:r>
              <a:rPr lang="zh-CN" altLang="en-US" sz="2400" dirty="0" smtClean="0"/>
              <a:t>传递标记</a:t>
            </a:r>
            <a:endParaRPr lang="zh-CN" altLang="en-US" sz="2400" dirty="0"/>
          </a:p>
          <a:p>
            <a:pPr lvl="2"/>
            <a:r>
              <a:rPr lang="en-US" altLang="zh-CN" sz="2000" dirty="0" smtClean="0"/>
              <a:t>tot(</a:t>
            </a:r>
            <a:r>
              <a:rPr lang="en-US" altLang="zh-CN" sz="2000" i="1" dirty="0" err="1" smtClean="0"/>
              <a:t>p</a:t>
            </a:r>
            <a:r>
              <a:rPr lang="en-US" altLang="zh-CN" sz="2000" dirty="0" err="1" smtClean="0"/>
              <a:t>.left</a:t>
            </a:r>
            <a:r>
              <a:rPr lang="en-US" altLang="zh-CN" sz="2000" dirty="0" smtClean="0"/>
              <a:t>)+=tot(p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tot(</a:t>
            </a:r>
            <a:r>
              <a:rPr lang="en-US" altLang="zh-CN" sz="2000" i="1" dirty="0" err="1" smtClean="0"/>
              <a:t>p</a:t>
            </a:r>
            <a:r>
              <a:rPr lang="en-US" altLang="zh-CN" sz="2000" dirty="0" err="1" smtClean="0"/>
              <a:t>.right</a:t>
            </a:r>
            <a:r>
              <a:rPr lang="en-US" altLang="zh-CN" sz="2000" dirty="0"/>
              <a:t>) += </a:t>
            </a:r>
            <a:r>
              <a:rPr lang="en-US" altLang="zh-CN" sz="2000" dirty="0" smtClean="0"/>
              <a:t>tot(</a:t>
            </a:r>
            <a:r>
              <a:rPr lang="en-US" altLang="zh-CN" sz="2000" i="1" dirty="0" smtClean="0"/>
              <a:t>p</a:t>
            </a:r>
            <a:r>
              <a:rPr lang="en-US" altLang="zh-CN" sz="2000" dirty="0"/>
              <a:t>)  </a:t>
            </a:r>
            <a:r>
              <a:rPr lang="en-US" altLang="zh-CN" sz="2000" dirty="0" smtClean="0"/>
              <a:t>tot(p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= 0 </a:t>
            </a:r>
            <a:endParaRPr lang="en-US" altLang="zh-CN" sz="2000" dirty="0"/>
          </a:p>
          <a:p>
            <a:pPr lvl="1"/>
            <a:r>
              <a:rPr lang="en-US" altLang="zh-CN" sz="2400" i="1" dirty="0" err="1"/>
              <a:t>i</a:t>
            </a:r>
            <a:r>
              <a:rPr lang="zh-CN" altLang="en-US" sz="2400" dirty="0"/>
              <a:t>所在叶结点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tot</a:t>
            </a:r>
            <a:r>
              <a:rPr lang="zh-CN" altLang="en-US" sz="2400" dirty="0" smtClean="0"/>
              <a:t>值</a:t>
            </a:r>
            <a:r>
              <a:rPr lang="zh-CN" altLang="en-US" sz="2400" dirty="0"/>
              <a:t>即为该元素的增加量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动态统计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包含</a:t>
            </a:r>
            <a:r>
              <a:rPr lang="en-US" altLang="zh-CN" i="1" dirty="0"/>
              <a:t>n</a:t>
            </a:r>
            <a:r>
              <a:rPr lang="zh-CN" altLang="en-US" dirty="0"/>
              <a:t>个元素的数组</a:t>
            </a:r>
            <a:r>
              <a:rPr lang="en-US" altLang="zh-CN" i="1" dirty="0"/>
              <a:t>A</a:t>
            </a:r>
          </a:p>
          <a:p>
            <a:pPr lvl="1"/>
            <a:r>
              <a:rPr lang="en-US" altLang="zh-CN" dirty="0"/>
              <a:t>Add(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j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 smtClean="0"/>
              <a:t>)	:</a:t>
            </a:r>
            <a:r>
              <a:rPr lang="zh-CN" altLang="en-US" dirty="0" smtClean="0"/>
              <a:t>给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],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+1], …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j</a:t>
            </a:r>
            <a:r>
              <a:rPr lang="en-US" altLang="zh-CN" dirty="0"/>
              <a:t>]</a:t>
            </a:r>
            <a:r>
              <a:rPr lang="zh-CN" altLang="en-US" dirty="0"/>
              <a:t>均增加</a:t>
            </a:r>
            <a:r>
              <a:rPr lang="en-US" altLang="zh-CN" i="1" dirty="0"/>
              <a:t>k</a:t>
            </a:r>
          </a:p>
          <a:p>
            <a:pPr lvl="1"/>
            <a:r>
              <a:rPr lang="en-US" altLang="zh-CN" dirty="0"/>
              <a:t>Sum(</a:t>
            </a:r>
            <a:r>
              <a:rPr lang="en-US" altLang="zh-CN" i="1" dirty="0"/>
              <a:t>p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dirty="0" smtClean="0"/>
              <a:t>)	:</a:t>
            </a:r>
            <a:r>
              <a:rPr lang="zh-CN" altLang="en-US" dirty="0" smtClean="0"/>
              <a:t>求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p</a:t>
            </a:r>
            <a:r>
              <a:rPr lang="en-US" altLang="zh-CN" dirty="0"/>
              <a:t>]+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p</a:t>
            </a:r>
            <a:r>
              <a:rPr lang="en-US" altLang="zh-CN" dirty="0"/>
              <a:t>+1]+…+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q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 smtClean="0"/>
              <a:t>区间增量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区间和查询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显然动态统计问题</a:t>
            </a:r>
            <a:r>
              <a:rPr lang="en-US" altLang="zh-CN" dirty="0"/>
              <a:t>I</a:t>
            </a:r>
            <a:r>
              <a:rPr lang="zh-CN" altLang="en-US" dirty="0"/>
              <a:t>和</a:t>
            </a:r>
            <a:r>
              <a:rPr lang="en-US" altLang="zh-CN" dirty="0"/>
              <a:t>II</a:t>
            </a:r>
            <a:r>
              <a:rPr lang="zh-CN" altLang="en-US" dirty="0"/>
              <a:t>都是它的特殊情况</a:t>
            </a:r>
          </a:p>
          <a:p>
            <a:pPr lvl="1"/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en-US" altLang="zh-CN" dirty="0"/>
              <a:t>Add</a:t>
            </a:r>
            <a:r>
              <a:rPr lang="zh-CN" altLang="en-US" dirty="0"/>
              <a:t>操作的</a:t>
            </a:r>
            <a:r>
              <a:rPr lang="en-US" altLang="zh-CN" i="1" dirty="0" err="1"/>
              <a:t>i</a:t>
            </a:r>
            <a:r>
              <a:rPr lang="en-US" altLang="zh-CN" dirty="0"/>
              <a:t>=</a:t>
            </a:r>
            <a:r>
              <a:rPr lang="en-US" altLang="zh-CN" i="1" dirty="0"/>
              <a:t>j</a:t>
            </a:r>
          </a:p>
          <a:p>
            <a:pPr lvl="1"/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</a:t>
            </a:r>
            <a:r>
              <a:rPr lang="en-US" altLang="zh-CN" dirty="0"/>
              <a:t>, Sum</a:t>
            </a:r>
            <a:r>
              <a:rPr lang="zh-CN" altLang="en-US" dirty="0"/>
              <a:t>操作的</a:t>
            </a:r>
            <a:r>
              <a:rPr lang="en-US" altLang="zh-CN" i="1" dirty="0"/>
              <a:t>p</a:t>
            </a:r>
            <a:r>
              <a:rPr lang="en-US" altLang="zh-CN" dirty="0"/>
              <a:t>=</a:t>
            </a:r>
            <a:r>
              <a:rPr lang="en-US" altLang="zh-CN" i="1" dirty="0"/>
              <a:t>q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动态统计问题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有一个包含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个元素的整数数组</a:t>
            </a:r>
            <a:r>
              <a:rPr lang="en-US" altLang="zh-CN" i="1" dirty="0" smtClean="0"/>
              <a:t>A</a:t>
            </a:r>
          </a:p>
          <a:p>
            <a:pPr lvl="1"/>
            <a:r>
              <a:rPr lang="zh-CN" altLang="en-US" dirty="0" smtClean="0"/>
              <a:t>每次可以</a:t>
            </a:r>
            <a:r>
              <a:rPr lang="zh-CN" altLang="en-US" dirty="0" smtClean="0">
                <a:solidFill>
                  <a:srgbClr val="C00000"/>
                </a:solidFill>
              </a:rPr>
              <a:t>修改一个元素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也可以</a:t>
            </a:r>
            <a:r>
              <a:rPr lang="zh-CN" altLang="en-US" dirty="0" smtClean="0">
                <a:solidFill>
                  <a:srgbClr val="C00000"/>
                </a:solidFill>
              </a:rPr>
              <a:t>查询一个区间</a:t>
            </a:r>
            <a:r>
              <a:rPr lang="en-US" altLang="zh-CN" dirty="0" smtClean="0">
                <a:solidFill>
                  <a:srgbClr val="C00000"/>
                </a:solidFill>
              </a:rPr>
              <a:t>[</a:t>
            </a:r>
            <a:r>
              <a:rPr lang="en-US" altLang="zh-CN" i="1" dirty="0" smtClean="0">
                <a:solidFill>
                  <a:srgbClr val="C00000"/>
                </a:solidFill>
              </a:rPr>
              <a:t>l</a:t>
            </a:r>
            <a:r>
              <a:rPr lang="en-US" altLang="zh-CN" dirty="0" smtClean="0">
                <a:solidFill>
                  <a:srgbClr val="C00000"/>
                </a:solidFill>
              </a:rPr>
              <a:t>, </a:t>
            </a:r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r>
              <a:rPr lang="en-US" altLang="zh-CN" dirty="0" smtClean="0">
                <a:solidFill>
                  <a:srgbClr val="C00000"/>
                </a:solidFill>
              </a:rPr>
              <a:t>]</a:t>
            </a:r>
            <a:r>
              <a:rPr lang="zh-CN" altLang="en-US" dirty="0" smtClean="0">
                <a:solidFill>
                  <a:srgbClr val="C00000"/>
                </a:solidFill>
              </a:rPr>
              <a:t>内所有元素之和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如何设计算法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使得修改和询问操作的时间复杂度尽量低</a:t>
            </a:r>
            <a:r>
              <a:rPr lang="en-US" altLang="zh-CN" dirty="0" smtClean="0"/>
              <a:t>?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动态统计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3 (</a:t>
            </a:r>
            <a:r>
              <a:rPr lang="zh-CN" altLang="en-US" dirty="0"/>
              <a:t>解答</a:t>
            </a:r>
            <a:r>
              <a:rPr lang="en-US" altLang="zh-CN" dirty="0"/>
              <a:t>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类似</a:t>
            </a:r>
            <a:r>
              <a:rPr lang="en-US" altLang="zh-CN" dirty="0"/>
              <a:t>《</a:t>
            </a:r>
            <a:r>
              <a:rPr lang="zh-CN" altLang="en-US" dirty="0"/>
              <a:t>动态统计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2》</a:t>
            </a:r>
            <a:r>
              <a:rPr lang="zh-CN" altLang="en-US" dirty="0"/>
              <a:t>中方法一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</a:t>
            </a:r>
            <a:r>
              <a:rPr lang="zh-CN" altLang="en-US" dirty="0"/>
              <a:t>也可以设计类似的</a:t>
            </a:r>
            <a:r>
              <a:rPr lang="zh-CN" altLang="en-US" dirty="0">
                <a:solidFill>
                  <a:srgbClr val="C00000"/>
                </a:solidFill>
              </a:rPr>
              <a:t>静态</a:t>
            </a:r>
            <a:r>
              <a:rPr lang="zh-CN" altLang="en-US" dirty="0"/>
              <a:t>附加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, </a:t>
            </a:r>
            <a:r>
              <a:rPr lang="zh-CN" altLang="en-US" dirty="0"/>
              <a:t>但是较繁琐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故推荐上面提到的</a:t>
            </a:r>
            <a:r>
              <a:rPr lang="zh-CN" altLang="en-US" dirty="0" smtClean="0"/>
              <a:t>基于</a:t>
            </a:r>
            <a:r>
              <a:rPr lang="en-US" altLang="zh-CN" dirty="0" smtClean="0">
                <a:solidFill>
                  <a:srgbClr val="C00000"/>
                </a:solidFill>
              </a:rPr>
              <a:t>”Lazy</a:t>
            </a:r>
            <a:r>
              <a:rPr lang="zh-CN" altLang="en-US" dirty="0" smtClean="0">
                <a:solidFill>
                  <a:srgbClr val="C00000"/>
                </a:solidFill>
              </a:rPr>
              <a:t>思想</a:t>
            </a:r>
            <a:r>
              <a:rPr lang="en-US" altLang="zh-CN" dirty="0" smtClean="0">
                <a:solidFill>
                  <a:srgbClr val="C00000"/>
                </a:solidFill>
              </a:rPr>
              <a:t>”</a:t>
            </a:r>
            <a:r>
              <a:rPr lang="zh-CN" altLang="en-US" dirty="0" smtClean="0"/>
              <a:t>的</a:t>
            </a:r>
            <a:r>
              <a:rPr lang="zh-CN" altLang="en-US" dirty="0"/>
              <a:t>方法</a:t>
            </a:r>
          </a:p>
          <a:p>
            <a:pPr lvl="1"/>
            <a:r>
              <a:rPr lang="zh-CN" altLang="en-US" dirty="0"/>
              <a:t>更易理解</a:t>
            </a:r>
          </a:p>
          <a:p>
            <a:pPr lvl="1"/>
            <a:r>
              <a:rPr lang="zh-CN" altLang="en-US" dirty="0"/>
              <a:t>应用范围更大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动态统计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3 (</a:t>
            </a:r>
            <a:r>
              <a:rPr lang="zh-CN" altLang="en-US" dirty="0"/>
              <a:t>解答</a:t>
            </a:r>
            <a:r>
              <a:rPr lang="en-US" altLang="zh-CN" dirty="0"/>
              <a:t>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686800" cy="4724400"/>
          </a:xfrm>
        </p:spPr>
        <p:txBody>
          <a:bodyPr/>
          <a:lstStyle/>
          <a:p>
            <a:r>
              <a:rPr lang="zh-CN" altLang="en-US" dirty="0"/>
              <a:t>附加信息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smtClean="0"/>
              <a:t>tot(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) : 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C00000"/>
                </a:solidFill>
              </a:rPr>
              <a:t>当前</a:t>
            </a:r>
            <a:r>
              <a:rPr lang="zh-CN" altLang="en-US" dirty="0"/>
              <a:t>对整个</a:t>
            </a:r>
            <a:r>
              <a:rPr lang="en-US" altLang="zh-CN" i="1" dirty="0"/>
              <a:t>p</a:t>
            </a:r>
            <a:r>
              <a:rPr lang="zh-CN" altLang="en-US" dirty="0"/>
              <a:t>所代表</a:t>
            </a:r>
            <a:r>
              <a:rPr lang="zh-CN" altLang="en-US" dirty="0" smtClean="0"/>
              <a:t>区间的整体增量</a:t>
            </a:r>
            <a:endParaRPr lang="zh-CN" altLang="en-US" dirty="0"/>
          </a:p>
          <a:p>
            <a:pPr lvl="1"/>
            <a:r>
              <a:rPr lang="en-US" altLang="zh-CN" dirty="0" smtClean="0"/>
              <a:t>sum(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): </a:t>
            </a:r>
            <a:r>
              <a:rPr lang="zh-CN" altLang="en-US" dirty="0"/>
              <a:t>结点</a:t>
            </a:r>
            <a:r>
              <a:rPr lang="en-US" altLang="zh-CN" i="1" dirty="0"/>
              <a:t>p</a:t>
            </a:r>
            <a:r>
              <a:rPr lang="zh-CN" altLang="en-US" dirty="0"/>
              <a:t>所表示</a:t>
            </a:r>
            <a:r>
              <a:rPr lang="zh-CN" altLang="en-US" dirty="0">
                <a:solidFill>
                  <a:srgbClr val="C00000"/>
                </a:solidFill>
              </a:rPr>
              <a:t>区间内所有元素的和</a:t>
            </a:r>
          </a:p>
          <a:p>
            <a:r>
              <a:rPr lang="en-US" altLang="zh-CN" dirty="0"/>
              <a:t>Add(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j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j</a:t>
            </a:r>
            <a:r>
              <a:rPr lang="en-US" altLang="zh-CN" dirty="0"/>
              <a:t>]</a:t>
            </a:r>
            <a:r>
              <a:rPr lang="zh-CN" altLang="en-US" dirty="0"/>
              <a:t>进行区间分解</a:t>
            </a:r>
            <a:r>
              <a:rPr lang="en-US" altLang="zh-CN" dirty="0" smtClean="0"/>
              <a:t>, </a:t>
            </a:r>
            <a:r>
              <a:rPr lang="zh-CN" altLang="en-US" dirty="0" smtClean="0"/>
              <a:t>更新区间</a:t>
            </a:r>
            <a:r>
              <a:rPr lang="zh-CN" altLang="en-US" dirty="0"/>
              <a:t>的</a:t>
            </a:r>
            <a:r>
              <a:rPr lang="en-US" altLang="zh-CN" dirty="0"/>
              <a:t>tot</a:t>
            </a:r>
            <a:r>
              <a:rPr lang="zh-CN" altLang="en-US" dirty="0" smtClean="0"/>
              <a:t>值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标记</a:t>
            </a:r>
            <a:r>
              <a:rPr lang="en-US" altLang="zh-CN" dirty="0" smtClean="0"/>
              <a:t>)</a:t>
            </a:r>
            <a:r>
              <a:rPr lang="zh-CN" altLang="en-US" dirty="0" smtClean="0"/>
              <a:t>以</a:t>
            </a:r>
            <a:r>
              <a:rPr lang="zh-CN" altLang="en-US" dirty="0"/>
              <a:t>及其祖先的</a:t>
            </a:r>
            <a:r>
              <a:rPr lang="en-US" altLang="zh-CN" dirty="0"/>
              <a:t>sum</a:t>
            </a:r>
            <a:r>
              <a:rPr lang="zh-CN" altLang="en-US" dirty="0"/>
              <a:t>值</a:t>
            </a:r>
          </a:p>
          <a:p>
            <a:r>
              <a:rPr lang="en-US" altLang="zh-CN" dirty="0"/>
              <a:t>Sum(</a:t>
            </a:r>
            <a:r>
              <a:rPr lang="en-US" altLang="zh-CN" i="1" dirty="0"/>
              <a:t>p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[</a:t>
            </a:r>
            <a:r>
              <a:rPr lang="en-US" altLang="zh-CN" i="1" dirty="0"/>
              <a:t>p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q</a:t>
            </a:r>
            <a:r>
              <a:rPr lang="en-US" altLang="zh-CN" dirty="0"/>
              <a:t>]</a:t>
            </a:r>
            <a:r>
              <a:rPr lang="zh-CN" altLang="en-US" dirty="0"/>
              <a:t>进行区间分解</a:t>
            </a:r>
            <a:r>
              <a:rPr lang="en-US" altLang="zh-CN" dirty="0"/>
              <a:t>,</a:t>
            </a:r>
            <a:r>
              <a:rPr lang="zh-CN" altLang="en-US" dirty="0"/>
              <a:t>将这些区间</a:t>
            </a:r>
            <a:r>
              <a:rPr lang="en-US" altLang="zh-CN" dirty="0"/>
              <a:t>sum</a:t>
            </a:r>
            <a:r>
              <a:rPr lang="zh-CN" altLang="en-US" dirty="0"/>
              <a:t>值累加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动态统计</a:t>
            </a:r>
            <a:r>
              <a:rPr lang="zh-CN" altLang="en-US" dirty="0" smtClean="0"/>
              <a:t>问题</a:t>
            </a:r>
            <a:r>
              <a:rPr lang="en-US" altLang="zh-CN" smtClean="0"/>
              <a:t>3 (</a:t>
            </a:r>
            <a:r>
              <a:rPr lang="zh-CN" altLang="en-US" dirty="0"/>
              <a:t>解答</a:t>
            </a:r>
            <a:r>
              <a:rPr lang="en-US" altLang="zh-CN" dirty="0"/>
              <a:t>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Lazy</a:t>
            </a:r>
            <a:r>
              <a:rPr lang="zh-CN" altLang="en-US" dirty="0"/>
              <a:t>处理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在访问到一个</a:t>
            </a:r>
            <a:r>
              <a:rPr lang="en-US" altLang="zh-CN" dirty="0"/>
              <a:t>tot(</a:t>
            </a:r>
            <a:r>
              <a:rPr lang="en-US" altLang="zh-CN" i="1" dirty="0"/>
              <a:t>p</a:t>
            </a:r>
            <a:r>
              <a:rPr lang="en-US" altLang="zh-CN" dirty="0"/>
              <a:t>)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的非叶结点</a:t>
            </a:r>
            <a:r>
              <a:rPr lang="en-US" altLang="zh-CN" i="1" dirty="0"/>
              <a:t>p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</a:t>
            </a:r>
            <a:r>
              <a:rPr lang="zh-CN" altLang="en-US" dirty="0">
                <a:solidFill>
                  <a:srgbClr val="C00000"/>
                </a:solidFill>
              </a:rPr>
              <a:t>标记传递</a:t>
            </a:r>
            <a:r>
              <a:rPr lang="zh-CN" altLang="en-US" dirty="0" smtClean="0">
                <a:solidFill>
                  <a:srgbClr val="C00000"/>
                </a:solidFill>
              </a:rPr>
              <a:t>操作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标记传递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sz="2100" b="1" dirty="0" smtClean="0">
                <a:latin typeface="Courier New" pitchFamily="49" charset="0"/>
                <a:cs typeface="Courier New" pitchFamily="49" charset="0"/>
              </a:rPr>
              <a:t>tot(</a:t>
            </a:r>
            <a:r>
              <a:rPr lang="en-US" altLang="zh-CN" sz="2100" b="1" dirty="0" err="1" smtClean="0">
                <a:latin typeface="Courier New" pitchFamily="49" charset="0"/>
                <a:cs typeface="Courier New" pitchFamily="49" charset="0"/>
              </a:rPr>
              <a:t>p.left</a:t>
            </a:r>
            <a:r>
              <a:rPr lang="en-US" altLang="zh-CN" sz="2100" b="1" dirty="0" smtClean="0">
                <a:latin typeface="Courier New" pitchFamily="49" charset="0"/>
                <a:cs typeface="Courier New" pitchFamily="49" charset="0"/>
              </a:rPr>
              <a:t>)+=tot(p);  tot(</a:t>
            </a:r>
            <a:r>
              <a:rPr lang="en-US" altLang="zh-CN" sz="2100" b="1" dirty="0" err="1" smtClean="0">
                <a:latin typeface="Courier New" pitchFamily="49" charset="0"/>
                <a:cs typeface="Courier New" pitchFamily="49" charset="0"/>
              </a:rPr>
              <a:t>p.right</a:t>
            </a:r>
            <a:r>
              <a:rPr lang="en-US" altLang="zh-CN" sz="2100" b="1" dirty="0">
                <a:latin typeface="Courier New" pitchFamily="49" charset="0"/>
                <a:cs typeface="Courier New" pitchFamily="49" charset="0"/>
              </a:rPr>
              <a:t>) += tot(p);</a:t>
            </a:r>
          </a:p>
          <a:p>
            <a:pPr lvl="1"/>
            <a:r>
              <a:rPr lang="en-US" altLang="zh-CN" sz="2100" b="1" dirty="0">
                <a:latin typeface="Courier New" pitchFamily="49" charset="0"/>
                <a:cs typeface="Courier New" pitchFamily="49" charset="0"/>
              </a:rPr>
              <a:t>sum(</a:t>
            </a:r>
            <a:r>
              <a:rPr lang="en-US" altLang="zh-CN" sz="2100" b="1" dirty="0" err="1">
                <a:latin typeface="Courier New" pitchFamily="49" charset="0"/>
                <a:cs typeface="Courier New" pitchFamily="49" charset="0"/>
              </a:rPr>
              <a:t>p.left</a:t>
            </a:r>
            <a:r>
              <a:rPr lang="en-US" altLang="zh-CN" sz="2100" b="1" dirty="0" smtClean="0">
                <a:latin typeface="Courier New" pitchFamily="49" charset="0"/>
                <a:cs typeface="Courier New" pitchFamily="49" charset="0"/>
              </a:rPr>
              <a:t>)+= </a:t>
            </a:r>
            <a:r>
              <a:rPr lang="en-US" altLang="zh-CN" sz="2100" b="1" dirty="0">
                <a:latin typeface="Courier New" pitchFamily="49" charset="0"/>
                <a:cs typeface="Courier New" pitchFamily="49" charset="0"/>
              </a:rPr>
              <a:t>tot(p) * </a:t>
            </a:r>
            <a:r>
              <a:rPr lang="en-US" altLang="zh-CN" sz="2100" b="1" dirty="0" err="1">
                <a:latin typeface="Courier New" pitchFamily="49" charset="0"/>
                <a:cs typeface="Courier New" pitchFamily="49" charset="0"/>
              </a:rPr>
              <a:t>p.left.length</a:t>
            </a:r>
            <a:r>
              <a:rPr lang="en-US" altLang="zh-CN" sz="21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2100" b="1" dirty="0">
                <a:latin typeface="Courier New" pitchFamily="49" charset="0"/>
                <a:cs typeface="Courier New" pitchFamily="49" charset="0"/>
              </a:rPr>
              <a:t>sum(</a:t>
            </a:r>
            <a:r>
              <a:rPr lang="en-US" altLang="zh-CN" sz="2100" b="1" dirty="0" err="1">
                <a:latin typeface="Courier New" pitchFamily="49" charset="0"/>
                <a:cs typeface="Courier New" pitchFamily="49" charset="0"/>
              </a:rPr>
              <a:t>p.right</a:t>
            </a:r>
            <a:r>
              <a:rPr lang="en-US" altLang="zh-CN" sz="2100" b="1" dirty="0" smtClean="0">
                <a:latin typeface="Courier New" pitchFamily="49" charset="0"/>
                <a:cs typeface="Courier New" pitchFamily="49" charset="0"/>
              </a:rPr>
              <a:t>)+= </a:t>
            </a:r>
            <a:r>
              <a:rPr lang="en-US" altLang="zh-CN" sz="2100" b="1" dirty="0">
                <a:latin typeface="Courier New" pitchFamily="49" charset="0"/>
                <a:cs typeface="Courier New" pitchFamily="49" charset="0"/>
              </a:rPr>
              <a:t>tot(p) * </a:t>
            </a:r>
            <a:r>
              <a:rPr lang="en-US" altLang="zh-CN" sz="2100" b="1" dirty="0" err="1">
                <a:latin typeface="Courier New" pitchFamily="49" charset="0"/>
                <a:cs typeface="Courier New" pitchFamily="49" charset="0"/>
              </a:rPr>
              <a:t>p.right.length</a:t>
            </a:r>
            <a:r>
              <a:rPr lang="en-US" altLang="zh-CN" sz="21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2100" b="1" dirty="0">
                <a:latin typeface="Courier New" pitchFamily="49" charset="0"/>
                <a:cs typeface="Courier New" pitchFamily="49" charset="0"/>
              </a:rPr>
              <a:t>tot(p) = 0</a:t>
            </a:r>
            <a:r>
              <a:rPr lang="en-US" altLang="zh-CN" sz="21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100" b="1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线段树的扩展 </a:t>
            </a:r>
            <a:r>
              <a:rPr lang="en-US" altLang="zh-CN" sz="4400"/>
              <a:t>- </a:t>
            </a:r>
            <a:r>
              <a:rPr lang="zh-CN" altLang="en-US" sz="4400"/>
              <a:t>二维线段树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给原来线段树中的每个结点都加多一棵线段树</a:t>
            </a:r>
            <a:r>
              <a:rPr lang="en-US" altLang="zh-CN" dirty="0"/>
              <a:t>(</a:t>
            </a:r>
            <a:r>
              <a:rPr lang="zh-CN" altLang="en-US" dirty="0"/>
              <a:t>平衡树</a:t>
            </a:r>
            <a:r>
              <a:rPr lang="en-US" altLang="zh-CN" dirty="0"/>
              <a:t>)</a:t>
            </a:r>
            <a:r>
              <a:rPr lang="zh-CN" altLang="en-US" dirty="0"/>
              <a:t>，即“树中有树”</a:t>
            </a:r>
          </a:p>
          <a:p>
            <a:pPr lvl="1"/>
            <a:r>
              <a:rPr lang="zh-CN" altLang="en-US" dirty="0"/>
              <a:t>空间复杂度：</a:t>
            </a:r>
            <a:r>
              <a:rPr lang="en-US" altLang="zh-CN" dirty="0"/>
              <a:t>XY</a:t>
            </a:r>
          </a:p>
          <a:p>
            <a:pPr lvl="1"/>
            <a:r>
              <a:rPr lang="zh-CN" altLang="en-US" dirty="0"/>
              <a:t>时间复杂度：</a:t>
            </a:r>
            <a:r>
              <a:rPr lang="en-US" altLang="zh-CN" dirty="0" err="1"/>
              <a:t>logX</a:t>
            </a:r>
            <a:r>
              <a:rPr lang="en-US" altLang="zh-CN" dirty="0"/>
              <a:t>*</a:t>
            </a:r>
            <a:r>
              <a:rPr lang="en-US" altLang="zh-CN" dirty="0" err="1"/>
              <a:t>logY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048000"/>
            <a:ext cx="52673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线段树的扩展 </a:t>
            </a:r>
            <a:r>
              <a:rPr lang="en-US" altLang="zh-CN"/>
              <a:t>– </a:t>
            </a:r>
            <a:r>
              <a:rPr lang="zh-CN" altLang="en-US"/>
              <a:t>矩形树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每个矩形分成四份</a:t>
            </a:r>
          </a:p>
          <a:p>
            <a:pPr lvl="1"/>
            <a:r>
              <a:rPr lang="zh-CN" altLang="en-US"/>
              <a:t>空间复杂度：</a:t>
            </a:r>
            <a:r>
              <a:rPr lang="en-US" altLang="zh-CN"/>
              <a:t>XY</a:t>
            </a:r>
          </a:p>
          <a:p>
            <a:pPr lvl="1"/>
            <a:r>
              <a:rPr lang="zh-CN" altLang="en-US"/>
              <a:t>时间复杂度：</a:t>
            </a:r>
            <a:r>
              <a:rPr lang="en-US" altLang="zh-CN"/>
              <a:t>X+Y</a:t>
            </a:r>
          </a:p>
          <a:p>
            <a:endParaRPr lang="en-US" altLang="zh-CN"/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943350"/>
            <a:ext cx="24288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048000"/>
            <a:ext cx="52863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编程练习题</a:t>
            </a:r>
            <a:r>
              <a:rPr lang="en-US" altLang="zh-CN" dirty="0" smtClean="0"/>
              <a:t>) 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区间最小值查询问题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包含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个元素的数组</a:t>
            </a:r>
            <a:r>
              <a:rPr lang="en-US" altLang="zh-CN" i="1" dirty="0" smtClean="0"/>
              <a:t>A</a:t>
            </a:r>
          </a:p>
          <a:p>
            <a:pPr lvl="1"/>
            <a:r>
              <a:rPr lang="en-US" altLang="zh-CN" dirty="0" smtClean="0"/>
              <a:t>Modify(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)	:</a:t>
            </a:r>
            <a:r>
              <a:rPr lang="zh-CN" altLang="en-US" dirty="0" smtClean="0"/>
              <a:t>设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[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] = </a:t>
            </a:r>
            <a:r>
              <a:rPr lang="en-US" altLang="zh-CN" i="1" dirty="0" smtClean="0"/>
              <a:t>j</a:t>
            </a:r>
          </a:p>
          <a:p>
            <a:pPr lvl="1"/>
            <a:r>
              <a:rPr lang="en-US" altLang="zh-CN" dirty="0" smtClean="0"/>
              <a:t>Min(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 	:</a:t>
            </a:r>
            <a:r>
              <a:rPr lang="zh-CN" altLang="en-US" dirty="0" smtClean="0"/>
              <a:t>求</a:t>
            </a:r>
            <a:r>
              <a:rPr lang="en-US" altLang="zh-CN" b="1" dirty="0" smtClean="0"/>
              <a:t>min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],A[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+1],…,A[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]}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r>
              <a:rPr lang="en-US" altLang="zh-CN" dirty="0" smtClean="0"/>
              <a:t>(</a:t>
            </a:r>
            <a:r>
              <a:rPr lang="en-US" altLang="zh-CN" sz="3600" dirty="0" smtClean="0"/>
              <a:t>Hard!!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Totem</a:t>
            </a:r>
            <a:r>
              <a:rPr lang="en-US" altLang="zh-CN" baseline="-25000" dirty="0" smtClean="0"/>
              <a:t>(</a:t>
            </a:r>
            <a:r>
              <a:rPr lang="zh-CN" altLang="en-US" baseline="-25000" dirty="0" smtClean="0"/>
              <a:t>中国国家队组队赛</a:t>
            </a:r>
            <a:r>
              <a:rPr lang="en-US" altLang="zh-CN" baseline="-250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给定</a:t>
            </a:r>
            <a:r>
              <a:rPr lang="en-US" altLang="zh-CN" sz="2800" dirty="0" smtClean="0"/>
              <a:t>1~</a:t>
            </a:r>
            <a:r>
              <a:rPr lang="en-US" altLang="zh-CN" sz="2800" i="1" dirty="0" smtClean="0"/>
              <a:t>N</a:t>
            </a:r>
            <a:r>
              <a:rPr lang="zh-CN" altLang="en-US" sz="2800" dirty="0" smtClean="0"/>
              <a:t>的一个排列</a:t>
            </a:r>
            <a:r>
              <a:rPr lang="en-US" altLang="zh-CN" sz="2800" i="1" dirty="0" smtClean="0"/>
              <a:t>y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顺序四元组</a:t>
            </a:r>
            <a:r>
              <a:rPr lang="en-US" altLang="zh-CN" sz="2800" i="1" dirty="0" err="1" smtClean="0"/>
              <a:t>y</a:t>
            </a:r>
            <a:r>
              <a:rPr lang="en-US" altLang="zh-CN" sz="2800" i="1" baseline="-25000" dirty="0" err="1" smtClean="0"/>
              <a:t>a</a:t>
            </a:r>
            <a:r>
              <a:rPr lang="en-US" altLang="zh-CN" sz="2800" dirty="0" smtClean="0"/>
              <a:t>,</a:t>
            </a:r>
            <a:r>
              <a:rPr lang="en-US" altLang="zh-CN" sz="2800" i="1" dirty="0" smtClean="0"/>
              <a:t> </a:t>
            </a:r>
            <a:r>
              <a:rPr lang="en-US" altLang="zh-CN" sz="2800" i="1" dirty="0" err="1" smtClean="0"/>
              <a:t>y</a:t>
            </a:r>
            <a:r>
              <a:rPr lang="en-US" altLang="zh-CN" sz="2800" i="1" baseline="-25000" dirty="0" err="1" smtClean="0"/>
              <a:t>b</a:t>
            </a:r>
            <a:r>
              <a:rPr lang="en-US" altLang="zh-CN" sz="2800" dirty="0" smtClean="0"/>
              <a:t>,</a:t>
            </a:r>
            <a:r>
              <a:rPr lang="en-US" altLang="zh-CN" sz="2800" i="1" dirty="0" smtClean="0"/>
              <a:t> </a:t>
            </a:r>
            <a:r>
              <a:rPr lang="en-US" altLang="zh-CN" sz="2800" i="1" dirty="0" err="1" smtClean="0"/>
              <a:t>y</a:t>
            </a:r>
            <a:r>
              <a:rPr lang="en-US" altLang="zh-CN" sz="2800" i="1" baseline="-25000" dirty="0" err="1" smtClean="0"/>
              <a:t>c</a:t>
            </a:r>
            <a:r>
              <a:rPr lang="en-US" altLang="zh-CN" sz="2800" dirty="0" smtClean="0"/>
              <a:t>,</a:t>
            </a:r>
            <a:r>
              <a:rPr lang="en-US" altLang="zh-CN" sz="2800" i="1" dirty="0" smtClean="0"/>
              <a:t> y</a:t>
            </a:r>
            <a:r>
              <a:rPr lang="en-US" altLang="zh-CN" sz="2800" i="1" baseline="-25000" dirty="0" smtClean="0"/>
              <a:t>d</a:t>
            </a:r>
          </a:p>
          <a:p>
            <a:r>
              <a:rPr lang="zh-CN" altLang="en-US" sz="2800" dirty="0" smtClean="0"/>
              <a:t>考察相对大小</a:t>
            </a:r>
            <a:r>
              <a:rPr lang="en-US" altLang="zh-CN" sz="2800" dirty="0" smtClean="0"/>
              <a:t>:</a:t>
            </a:r>
          </a:p>
          <a:p>
            <a:pPr lvl="1"/>
            <a:r>
              <a:rPr lang="zh-CN" altLang="en-US" sz="2400" dirty="0" smtClean="0"/>
              <a:t>闪电 </a:t>
            </a:r>
            <a:r>
              <a:rPr lang="en-US" altLang="zh-CN" sz="2400" dirty="0" smtClean="0"/>
              <a:t>: 1324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山峰 </a:t>
            </a:r>
            <a:r>
              <a:rPr lang="en-US" altLang="zh-CN" sz="2400" dirty="0" smtClean="0"/>
              <a:t>: 1243                       1432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求</a:t>
            </a:r>
            <a:r>
              <a:rPr lang="zh-CN" altLang="en-US" sz="2800" dirty="0" smtClean="0">
                <a:solidFill>
                  <a:srgbClr val="C00000"/>
                </a:solidFill>
              </a:rPr>
              <a:t>闪电图腾</a:t>
            </a:r>
            <a:r>
              <a:rPr lang="zh-CN" altLang="en-US" sz="2800" dirty="0" smtClean="0"/>
              <a:t>与</a:t>
            </a:r>
            <a:r>
              <a:rPr lang="zh-CN" altLang="en-US" sz="2800" dirty="0" smtClean="0">
                <a:solidFill>
                  <a:srgbClr val="C00000"/>
                </a:solidFill>
              </a:rPr>
              <a:t>山峰图腾</a:t>
            </a:r>
            <a:r>
              <a:rPr lang="zh-CN" altLang="en-US" sz="2800" dirty="0" smtClean="0"/>
              <a:t>的数量差</a:t>
            </a:r>
            <a:endParaRPr lang="en-US" altLang="zh-CN" sz="2800" dirty="0" smtClean="0"/>
          </a:p>
          <a:p>
            <a:r>
              <a:rPr lang="en-US" altLang="zh-CN" sz="2800" i="1" dirty="0" smtClean="0"/>
              <a:t>N</a:t>
            </a:r>
            <a:r>
              <a:rPr lang="en-US" altLang="zh-CN" sz="2800" dirty="0" smtClean="0"/>
              <a:t>≤ 200,000</a:t>
            </a:r>
          </a:p>
        </p:txBody>
      </p:sp>
      <p:grpSp>
        <p:nvGrpSpPr>
          <p:cNvPr id="4" name="组合 27"/>
          <p:cNvGrpSpPr/>
          <p:nvPr/>
        </p:nvGrpSpPr>
        <p:grpSpPr>
          <a:xfrm>
            <a:off x="3643306" y="2285992"/>
            <a:ext cx="1857356" cy="1401306"/>
            <a:chOff x="4786282" y="2499512"/>
            <a:chExt cx="4357718" cy="3287736"/>
          </a:xfrm>
        </p:grpSpPr>
        <p:cxnSp>
          <p:nvCxnSpPr>
            <p:cNvPr id="19" name="直接箭头连接符 18"/>
            <p:cNvCxnSpPr/>
            <p:nvPr/>
          </p:nvCxnSpPr>
          <p:spPr bwMode="auto">
            <a:xfrm>
              <a:off x="4786282" y="5785660"/>
              <a:ext cx="4357718" cy="1588"/>
            </a:xfrm>
            <a:prstGeom prst="straightConnector1">
              <a:avLst/>
            </a:prstGeom>
            <a:noFill/>
            <a:ln w="4127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rot="5400000" flipH="1" flipV="1">
              <a:off x="3322597" y="4320387"/>
              <a:ext cx="2928958" cy="1588"/>
            </a:xfrm>
            <a:prstGeom prst="straightConnector1">
              <a:avLst/>
            </a:prstGeom>
            <a:noFill/>
            <a:ln w="4127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rot="5400000" flipH="1" flipV="1">
              <a:off x="4822001" y="5178437"/>
              <a:ext cx="1214446" cy="1588"/>
            </a:xfrm>
            <a:prstGeom prst="line">
              <a:avLst/>
            </a:prstGeom>
            <a:noFill/>
            <a:ln w="41275" cap="flat" cmpd="sng" algn="ctr">
              <a:solidFill>
                <a:srgbClr val="003399"/>
              </a:solidFill>
              <a:prstDash val="dash"/>
              <a:round/>
              <a:headEnd type="none" w="med" len="med"/>
              <a:tailEnd type="oval" w="lg" len="lg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rot="5400000" flipH="1" flipV="1">
              <a:off x="5109294" y="4605392"/>
              <a:ext cx="2357455" cy="3084"/>
            </a:xfrm>
            <a:prstGeom prst="line">
              <a:avLst/>
            </a:prstGeom>
            <a:noFill/>
            <a:ln w="41275" cap="flat" cmpd="sng" algn="ctr">
              <a:solidFill>
                <a:srgbClr val="003399"/>
              </a:solidFill>
              <a:prstDash val="dash"/>
              <a:round/>
              <a:headEnd type="none" w="med" len="med"/>
              <a:tailEnd type="oval" w="lg" len="lg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rot="5400000" flipH="1" flipV="1">
              <a:off x="6215042" y="4928404"/>
              <a:ext cx="1714512" cy="1588"/>
            </a:xfrm>
            <a:prstGeom prst="line">
              <a:avLst/>
            </a:prstGeom>
            <a:noFill/>
            <a:ln w="41275" cap="flat" cmpd="sng" algn="ctr">
              <a:solidFill>
                <a:srgbClr val="003399"/>
              </a:solidFill>
              <a:prstDash val="dash"/>
              <a:round/>
              <a:headEnd type="none" w="med" len="med"/>
              <a:tailEnd type="oval" w="lg" len="lg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rot="5400000" flipH="1" flipV="1">
              <a:off x="6286480" y="4142586"/>
              <a:ext cx="3286148" cy="1588"/>
            </a:xfrm>
            <a:prstGeom prst="line">
              <a:avLst/>
            </a:prstGeom>
            <a:noFill/>
            <a:ln w="41275" cap="flat" cmpd="sng" algn="ctr">
              <a:solidFill>
                <a:srgbClr val="003399"/>
              </a:solidFill>
              <a:prstDash val="dash"/>
              <a:round/>
              <a:headEnd type="none" w="med" len="med"/>
              <a:tailEnd type="oval" w="lg" len="lg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 rot="5400000" flipH="1" flipV="1">
              <a:off x="5286348" y="3571082"/>
              <a:ext cx="1143008" cy="857256"/>
            </a:xfrm>
            <a:prstGeom prst="line">
              <a:avLst/>
            </a:prstGeom>
            <a:noFill/>
            <a:ln w="635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6286480" y="3428206"/>
              <a:ext cx="785818" cy="642942"/>
            </a:xfrm>
            <a:prstGeom prst="line">
              <a:avLst/>
            </a:prstGeom>
            <a:noFill/>
            <a:ln w="635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rot="5400000" flipH="1" flipV="1">
              <a:off x="6715108" y="2856702"/>
              <a:ext cx="1571636" cy="857256"/>
            </a:xfrm>
            <a:prstGeom prst="line">
              <a:avLst/>
            </a:prstGeom>
            <a:noFill/>
            <a:ln w="635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组合 46"/>
          <p:cNvGrpSpPr/>
          <p:nvPr/>
        </p:nvGrpSpPr>
        <p:grpSpPr>
          <a:xfrm>
            <a:off x="6712836" y="4071942"/>
            <a:ext cx="2074006" cy="1428760"/>
            <a:chOff x="2071670" y="2357430"/>
            <a:chExt cx="4357718" cy="3001984"/>
          </a:xfrm>
        </p:grpSpPr>
        <p:cxnSp>
          <p:nvCxnSpPr>
            <p:cNvPr id="38" name="直接箭头连接符 37"/>
            <p:cNvCxnSpPr/>
            <p:nvPr/>
          </p:nvCxnSpPr>
          <p:spPr bwMode="auto">
            <a:xfrm>
              <a:off x="2071670" y="5357826"/>
              <a:ext cx="4357718" cy="1588"/>
            </a:xfrm>
            <a:prstGeom prst="straightConnector1">
              <a:avLst/>
            </a:prstGeom>
            <a:noFill/>
            <a:ln w="4127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rot="5400000" flipH="1" flipV="1">
              <a:off x="607985" y="3892553"/>
              <a:ext cx="2928958" cy="1588"/>
            </a:xfrm>
            <a:prstGeom prst="straightConnector1">
              <a:avLst/>
            </a:prstGeom>
            <a:noFill/>
            <a:ln w="4127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rot="5400000" flipH="1" flipV="1">
              <a:off x="2107389" y="4750603"/>
              <a:ext cx="1214446" cy="1588"/>
            </a:xfrm>
            <a:prstGeom prst="line">
              <a:avLst/>
            </a:prstGeom>
            <a:noFill/>
            <a:ln w="41275" cap="flat" cmpd="sng" algn="ctr">
              <a:solidFill>
                <a:srgbClr val="003399"/>
              </a:solidFill>
              <a:prstDash val="dash"/>
              <a:round/>
              <a:headEnd type="none" w="med" len="med"/>
              <a:tailEnd type="oval" w="lg" len="lg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rot="5400000" flipH="1" flipV="1">
              <a:off x="2071670" y="3857628"/>
              <a:ext cx="3000398" cy="2"/>
            </a:xfrm>
            <a:prstGeom prst="line">
              <a:avLst/>
            </a:prstGeom>
            <a:noFill/>
            <a:ln w="41275" cap="flat" cmpd="sng" algn="ctr">
              <a:solidFill>
                <a:srgbClr val="003399"/>
              </a:solidFill>
              <a:prstDash val="dash"/>
              <a:round/>
              <a:headEnd type="none" w="med" len="med"/>
              <a:tailEnd type="oval" w="lg" len="lg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rot="5400000" flipH="1" flipV="1">
              <a:off x="3107521" y="4107661"/>
              <a:ext cx="2501124" cy="794"/>
            </a:xfrm>
            <a:prstGeom prst="line">
              <a:avLst/>
            </a:prstGeom>
            <a:noFill/>
            <a:ln w="41275" cap="flat" cmpd="sng" algn="ctr">
              <a:solidFill>
                <a:srgbClr val="003399"/>
              </a:solidFill>
              <a:prstDash val="dash"/>
              <a:round/>
              <a:headEnd type="none" w="med" len="med"/>
              <a:tailEnd type="oval" w="lg" len="lg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rot="5400000" flipH="1" flipV="1">
              <a:off x="4321173" y="4464851"/>
              <a:ext cx="1786744" cy="794"/>
            </a:xfrm>
            <a:prstGeom prst="line">
              <a:avLst/>
            </a:prstGeom>
            <a:noFill/>
            <a:ln w="41275" cap="flat" cmpd="sng" algn="ctr">
              <a:solidFill>
                <a:srgbClr val="003399"/>
              </a:solidFill>
              <a:prstDash val="dash"/>
              <a:round/>
              <a:headEnd type="none" w="med" len="med"/>
              <a:tailEnd type="oval" w="lg" len="lg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 rot="5400000" flipH="1" flipV="1">
              <a:off x="2250265" y="2821777"/>
              <a:ext cx="1785950" cy="857256"/>
            </a:xfrm>
            <a:prstGeom prst="line">
              <a:avLst/>
            </a:prstGeom>
            <a:noFill/>
            <a:ln w="635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571868" y="2357430"/>
              <a:ext cx="785818" cy="500066"/>
            </a:xfrm>
            <a:prstGeom prst="line">
              <a:avLst/>
            </a:prstGeom>
            <a:noFill/>
            <a:ln w="635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4357686" y="2857496"/>
              <a:ext cx="857256" cy="714380"/>
            </a:xfrm>
            <a:prstGeom prst="line">
              <a:avLst/>
            </a:prstGeom>
            <a:noFill/>
            <a:ln w="635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组合 56"/>
          <p:cNvGrpSpPr/>
          <p:nvPr/>
        </p:nvGrpSpPr>
        <p:grpSpPr>
          <a:xfrm>
            <a:off x="3700944" y="4000504"/>
            <a:ext cx="2085502" cy="1470868"/>
            <a:chOff x="2071670" y="2285992"/>
            <a:chExt cx="4357718" cy="3073422"/>
          </a:xfrm>
        </p:grpSpPr>
        <p:cxnSp>
          <p:nvCxnSpPr>
            <p:cNvPr id="48" name="直接箭头连接符 47"/>
            <p:cNvCxnSpPr/>
            <p:nvPr/>
          </p:nvCxnSpPr>
          <p:spPr bwMode="auto">
            <a:xfrm>
              <a:off x="2071670" y="5357826"/>
              <a:ext cx="4357718" cy="1588"/>
            </a:xfrm>
            <a:prstGeom prst="straightConnector1">
              <a:avLst/>
            </a:prstGeom>
            <a:noFill/>
            <a:ln w="4127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rot="5400000" flipH="1" flipV="1">
              <a:off x="607985" y="3892553"/>
              <a:ext cx="2928958" cy="1588"/>
            </a:xfrm>
            <a:prstGeom prst="straightConnector1">
              <a:avLst/>
            </a:prstGeom>
            <a:noFill/>
            <a:ln w="4127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rot="5400000" flipH="1" flipV="1">
              <a:off x="2107389" y="4750603"/>
              <a:ext cx="1214446" cy="1588"/>
            </a:xfrm>
            <a:prstGeom prst="line">
              <a:avLst/>
            </a:prstGeom>
            <a:noFill/>
            <a:ln w="41275" cap="flat" cmpd="sng" algn="ctr">
              <a:solidFill>
                <a:srgbClr val="003399"/>
              </a:solidFill>
              <a:prstDash val="dash"/>
              <a:round/>
              <a:headEnd type="none" w="med" len="med"/>
              <a:tailEnd type="oval" w="lg" len="lg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rot="5400000" flipH="1" flipV="1">
              <a:off x="2678893" y="4464851"/>
              <a:ext cx="1785952" cy="2"/>
            </a:xfrm>
            <a:prstGeom prst="line">
              <a:avLst/>
            </a:prstGeom>
            <a:noFill/>
            <a:ln w="41275" cap="flat" cmpd="sng" algn="ctr">
              <a:solidFill>
                <a:srgbClr val="003399"/>
              </a:solidFill>
              <a:prstDash val="dash"/>
              <a:round/>
              <a:headEnd type="none" w="med" len="med"/>
              <a:tailEnd type="oval" w="lg" len="lg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rot="5400000" flipH="1" flipV="1">
              <a:off x="2820975" y="3821909"/>
              <a:ext cx="3072628" cy="794"/>
            </a:xfrm>
            <a:prstGeom prst="line">
              <a:avLst/>
            </a:prstGeom>
            <a:noFill/>
            <a:ln w="41275" cap="flat" cmpd="sng" algn="ctr">
              <a:solidFill>
                <a:srgbClr val="003399"/>
              </a:solidFill>
              <a:prstDash val="dash"/>
              <a:round/>
              <a:headEnd type="none" w="med" len="med"/>
              <a:tailEnd type="oval" w="lg" len="lg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5400000" flipH="1" flipV="1">
              <a:off x="3999702" y="4143380"/>
              <a:ext cx="2429686" cy="794"/>
            </a:xfrm>
            <a:prstGeom prst="line">
              <a:avLst/>
            </a:prstGeom>
            <a:noFill/>
            <a:ln w="41275" cap="flat" cmpd="sng" algn="ctr">
              <a:solidFill>
                <a:srgbClr val="003399"/>
              </a:solidFill>
              <a:prstDash val="dash"/>
              <a:round/>
              <a:headEnd type="none" w="med" len="med"/>
              <a:tailEnd type="oval" w="lg" len="lg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flipV="1">
              <a:off x="2714612" y="3571876"/>
              <a:ext cx="857256" cy="571504"/>
            </a:xfrm>
            <a:prstGeom prst="line">
              <a:avLst/>
            </a:prstGeom>
            <a:noFill/>
            <a:ln w="635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 flipH="1" flipV="1">
              <a:off x="3321835" y="2536025"/>
              <a:ext cx="1285884" cy="785818"/>
            </a:xfrm>
            <a:prstGeom prst="line">
              <a:avLst/>
            </a:prstGeom>
            <a:noFill/>
            <a:ln w="635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4357686" y="2357430"/>
              <a:ext cx="857256" cy="571504"/>
            </a:xfrm>
            <a:prstGeom prst="line">
              <a:avLst/>
            </a:prstGeom>
            <a:noFill/>
            <a:ln w="635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3042" y="2643182"/>
            <a:ext cx="7010400" cy="1527175"/>
          </a:xfrm>
        </p:spPr>
        <p:txBody>
          <a:bodyPr/>
          <a:lstStyle/>
          <a:p>
            <a:r>
              <a:rPr lang="en-US" altLang="zh-CN" sz="8800" dirty="0" smtClean="0">
                <a:latin typeface="Palatino Linotype" pitchFamily="18" charset="0"/>
                <a:ea typeface="华文隶书" pitchFamily="2" charset="-122"/>
              </a:rPr>
              <a:t>Thank you!</a:t>
            </a:r>
            <a:endParaRPr lang="zh-CN" altLang="en-US" sz="8800" dirty="0">
              <a:latin typeface="Palatino Linotype" pitchFamily="18" charset="0"/>
              <a:ea typeface="华文隶书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动态统计问题</a:t>
            </a:r>
            <a:r>
              <a:rPr lang="en-US" altLang="zh-CN" dirty="0" smtClean="0"/>
              <a:t>1</a:t>
            </a:r>
            <a:r>
              <a:rPr lang="en-US" altLang="zh-CN" baseline="-25000" dirty="0" smtClean="0"/>
              <a:t>(</a:t>
            </a:r>
            <a:r>
              <a:rPr lang="en-US" altLang="zh-CN" baseline="-25000" dirty="0" err="1" smtClean="0"/>
              <a:t>con’t</a:t>
            </a:r>
            <a:r>
              <a:rPr lang="en-US" altLang="zh-CN" baseline="-25000" dirty="0" smtClean="0"/>
              <a:t>)</a:t>
            </a:r>
            <a:endParaRPr lang="zh-CN" altLang="en-US" baseline="-2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828800"/>
            <a:ext cx="8610600" cy="4724400"/>
          </a:xfrm>
        </p:spPr>
        <p:txBody>
          <a:bodyPr/>
          <a:lstStyle/>
          <a:p>
            <a:r>
              <a:rPr lang="zh-CN" altLang="en-US" dirty="0" smtClean="0"/>
              <a:t>朴素的数组模拟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修改元素</a:t>
            </a:r>
            <a:r>
              <a:rPr lang="en-US" altLang="zh-CN" dirty="0" smtClean="0"/>
              <a:t>: O(1)</a:t>
            </a:r>
          </a:p>
          <a:p>
            <a:pPr lvl="1"/>
            <a:r>
              <a:rPr lang="zh-CN" altLang="en-US" dirty="0" smtClean="0"/>
              <a:t>区间查询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依次访问</a:t>
            </a:r>
            <a:r>
              <a:rPr lang="en-US" altLang="zh-CN" dirty="0" smtClean="0"/>
              <a:t>A[</a:t>
            </a:r>
            <a:r>
              <a:rPr lang="en-US" altLang="zh-CN" i="1" dirty="0" smtClean="0"/>
              <a:t>l..r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的每一个元素并累加</a:t>
            </a:r>
            <a:endParaRPr lang="en-US" altLang="zh-CN" dirty="0" smtClean="0"/>
          </a:p>
          <a:p>
            <a:pPr lvl="2"/>
            <a:r>
              <a:rPr lang="en-US" altLang="zh-CN" i="1" dirty="0" smtClean="0"/>
              <a:t>O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如何提高</a:t>
            </a:r>
            <a:r>
              <a:rPr lang="zh-CN" altLang="en-US" dirty="0" smtClean="0">
                <a:solidFill>
                  <a:srgbClr val="C00000"/>
                </a:solidFill>
              </a:rPr>
              <a:t>查询</a:t>
            </a:r>
            <a:r>
              <a:rPr lang="zh-CN" altLang="en-US" dirty="0" smtClean="0"/>
              <a:t>的效率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优化思想</a:t>
            </a:r>
            <a:r>
              <a:rPr lang="en-US" altLang="zh-CN" dirty="0" smtClean="0"/>
              <a:t>:	</a:t>
            </a:r>
            <a:r>
              <a:rPr lang="zh-CN" altLang="en-US" dirty="0" smtClean="0">
                <a:solidFill>
                  <a:srgbClr val="C00000"/>
                </a:solidFill>
              </a:rPr>
              <a:t>区间加法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例如 </a:t>
            </a:r>
            <a:r>
              <a:rPr lang="en-US" altLang="zh-CN" dirty="0" smtClean="0">
                <a:solidFill>
                  <a:srgbClr val="C00000"/>
                </a:solidFill>
              </a:rPr>
              <a:t>A[1..100] = A[1..50] + A[51,100]</a:t>
            </a:r>
          </a:p>
          <a:p>
            <a:pPr lvl="1"/>
            <a:r>
              <a:rPr lang="zh-CN" altLang="en-US" dirty="0" smtClean="0"/>
              <a:t>若已知</a:t>
            </a:r>
            <a:r>
              <a:rPr lang="en-US" altLang="zh-CN" dirty="0" smtClean="0"/>
              <a:t>A[1..50]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A[51..100]</a:t>
            </a:r>
            <a:r>
              <a:rPr lang="zh-CN" altLang="en-US" dirty="0" smtClean="0"/>
              <a:t>则只需一次运算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Interval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线段树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又称区间树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的思想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通过对</a:t>
            </a:r>
            <a:r>
              <a:rPr lang="zh-CN" altLang="en-US" dirty="0" smtClean="0">
                <a:solidFill>
                  <a:srgbClr val="C00000"/>
                </a:solidFill>
              </a:rPr>
              <a:t>区间信息</a:t>
            </a:r>
            <a:r>
              <a:rPr lang="zh-CN" altLang="en-US" dirty="0" smtClean="0"/>
              <a:t>的维护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加速查询操作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使修改和区间求和操作时间均</a:t>
            </a:r>
            <a:r>
              <a:rPr lang="zh-CN" altLang="en-US" smtClean="0"/>
              <a:t>为</a:t>
            </a:r>
            <a:r>
              <a:rPr lang="en-US" altLang="zh-CN" i="1" smtClean="0"/>
              <a:t>O</a:t>
            </a:r>
            <a:r>
              <a:rPr lang="en-US" altLang="zh-CN" smtClean="0"/>
              <a:t>(</a:t>
            </a:r>
            <a:r>
              <a:rPr lang="en-US" altLang="zh-CN" i="1" smtClean="0"/>
              <a:t>logN</a:t>
            </a:r>
            <a:r>
              <a:rPr lang="en-US" altLang="zh-CN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线段树的构造思想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线段树是一棵二叉树树中的每一个结点表示了一个</a:t>
            </a:r>
            <a:r>
              <a:rPr lang="zh-CN" altLang="en-US" dirty="0" smtClean="0">
                <a:solidFill>
                  <a:srgbClr val="C00000"/>
                </a:solidFill>
              </a:rPr>
              <a:t>区间</a:t>
            </a:r>
            <a:r>
              <a:rPr lang="en-US" altLang="zh-CN" dirty="0" smtClean="0">
                <a:solidFill>
                  <a:srgbClr val="C00000"/>
                </a:solidFill>
              </a:rPr>
              <a:t>[</a:t>
            </a:r>
            <a:r>
              <a:rPr lang="en-US" altLang="zh-CN" i="1" dirty="0" smtClean="0">
                <a:solidFill>
                  <a:srgbClr val="C00000"/>
                </a:solidFill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</a:rPr>
              <a:t>, </a:t>
            </a:r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这里我们使用</a:t>
            </a:r>
            <a:r>
              <a:rPr lang="en-US" altLang="zh-CN" dirty="0" smtClean="0">
                <a:solidFill>
                  <a:srgbClr val="008000"/>
                </a:solidFill>
              </a:rPr>
              <a:t>[)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每一个</a:t>
            </a:r>
            <a:r>
              <a:rPr lang="zh-CN" altLang="en-US" dirty="0" smtClean="0">
                <a:solidFill>
                  <a:srgbClr val="C00000"/>
                </a:solidFill>
              </a:rPr>
              <a:t>叶子节点</a:t>
            </a:r>
            <a:r>
              <a:rPr lang="zh-CN" altLang="en-US" dirty="0" smtClean="0"/>
              <a:t>表示了一个</a:t>
            </a:r>
            <a:r>
              <a:rPr lang="zh-CN" altLang="en-US" dirty="0" smtClean="0">
                <a:solidFill>
                  <a:srgbClr val="C00000"/>
                </a:solidFill>
              </a:rPr>
              <a:t>单位区间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对于每一个非叶结点所表示的区间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, r)</a:t>
            </a:r>
          </a:p>
          <a:p>
            <a:pPr lvl="1"/>
            <a:r>
              <a:rPr lang="zh-CN" altLang="en-US" dirty="0" smtClean="0"/>
              <a:t>左儿子表示的区间为</a:t>
            </a:r>
            <a:r>
              <a:rPr lang="en-US" altLang="zh-CN" dirty="0" smtClean="0">
                <a:solidFill>
                  <a:srgbClr val="C00000"/>
                </a:solidFill>
              </a:rPr>
              <a:t>[</a:t>
            </a:r>
            <a:r>
              <a:rPr lang="en-US" altLang="zh-CN" i="1" dirty="0" smtClean="0">
                <a:solidFill>
                  <a:srgbClr val="C00000"/>
                </a:solidFill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</a:rPr>
              <a:t>, </a:t>
            </a:r>
            <a:r>
              <a:rPr lang="en-US" altLang="zh-CN" i="1" dirty="0" smtClean="0">
                <a:solidFill>
                  <a:srgbClr val="C00000"/>
                </a:solidFill>
              </a:rPr>
              <a:t>m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zh-CN" altLang="en-US" dirty="0" smtClean="0"/>
              <a:t>右儿子表示的区间为</a:t>
            </a:r>
            <a:r>
              <a:rPr lang="en-US" altLang="zh-CN" dirty="0" smtClean="0">
                <a:solidFill>
                  <a:srgbClr val="C00000"/>
                </a:solidFill>
              </a:rPr>
              <a:t>[</a:t>
            </a:r>
            <a:r>
              <a:rPr lang="en-US" altLang="zh-CN" i="1" dirty="0" smtClean="0">
                <a:solidFill>
                  <a:srgbClr val="C00000"/>
                </a:solidFill>
              </a:rPr>
              <a:t>m</a:t>
            </a:r>
            <a:r>
              <a:rPr lang="en-US" altLang="zh-CN" dirty="0" smtClean="0">
                <a:solidFill>
                  <a:srgbClr val="C00000"/>
                </a:solidFill>
              </a:rPr>
              <a:t>, </a:t>
            </a:r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zh-CN" altLang="en-US" dirty="0" smtClean="0"/>
              <a:t>其中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= (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 / 2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线段树举例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3217863" y="2438400"/>
            <a:ext cx="3635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9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2852738" y="2438400"/>
            <a:ext cx="3651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8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2489200" y="2438400"/>
            <a:ext cx="363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7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2125663" y="2438400"/>
            <a:ext cx="3635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6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1760538" y="2438400"/>
            <a:ext cx="3651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5</a:t>
            </a: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1397000" y="2438400"/>
            <a:ext cx="363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1033463" y="2438400"/>
            <a:ext cx="3635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3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668338" y="2438400"/>
            <a:ext cx="3651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04800" y="2438400"/>
            <a:ext cx="363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>
            <a:off x="304800" y="2438400"/>
            <a:ext cx="3276600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304800" y="2955925"/>
            <a:ext cx="3276600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304800" y="2438400"/>
            <a:ext cx="0" cy="517525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668338" y="24384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>
            <a:off x="1033463" y="24384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>
            <a:off x="1397000" y="24384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1" name="Line 19"/>
          <p:cNvSpPr>
            <a:spLocks noChangeShapeType="1"/>
          </p:cNvSpPr>
          <p:nvPr/>
        </p:nvSpPr>
        <p:spPr bwMode="auto">
          <a:xfrm>
            <a:off x="1760538" y="24384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2" name="Line 20"/>
          <p:cNvSpPr>
            <a:spLocks noChangeShapeType="1"/>
          </p:cNvSpPr>
          <p:nvPr/>
        </p:nvSpPr>
        <p:spPr bwMode="auto">
          <a:xfrm>
            <a:off x="2125663" y="24384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3" name="Line 21"/>
          <p:cNvSpPr>
            <a:spLocks noChangeShapeType="1"/>
          </p:cNvSpPr>
          <p:nvPr/>
        </p:nvSpPr>
        <p:spPr bwMode="auto">
          <a:xfrm>
            <a:off x="2489200" y="24384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4" name="Line 22"/>
          <p:cNvSpPr>
            <a:spLocks noChangeShapeType="1"/>
          </p:cNvSpPr>
          <p:nvPr/>
        </p:nvSpPr>
        <p:spPr bwMode="auto">
          <a:xfrm>
            <a:off x="2852738" y="24384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5" name="Line 23"/>
          <p:cNvSpPr>
            <a:spLocks noChangeShapeType="1"/>
          </p:cNvSpPr>
          <p:nvPr/>
        </p:nvSpPr>
        <p:spPr bwMode="auto">
          <a:xfrm>
            <a:off x="3217863" y="24384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6" name="Line 24"/>
          <p:cNvSpPr>
            <a:spLocks noChangeShapeType="1"/>
          </p:cNvSpPr>
          <p:nvPr/>
        </p:nvSpPr>
        <p:spPr bwMode="auto">
          <a:xfrm>
            <a:off x="3581400" y="2438400"/>
            <a:ext cx="0" cy="517525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7" name="Rectangle 25"/>
          <p:cNvSpPr>
            <a:spLocks noChangeArrowheads="1"/>
          </p:cNvSpPr>
          <p:nvPr/>
        </p:nvSpPr>
        <p:spPr bwMode="auto">
          <a:xfrm>
            <a:off x="3217863" y="3292475"/>
            <a:ext cx="3635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9</a:t>
            </a:r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2852738" y="3292475"/>
            <a:ext cx="3651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8</a:t>
            </a:r>
          </a:p>
        </p:txBody>
      </p:sp>
      <p:sp>
        <p:nvSpPr>
          <p:cNvPr id="125979" name="Rectangle 27"/>
          <p:cNvSpPr>
            <a:spLocks noChangeArrowheads="1"/>
          </p:cNvSpPr>
          <p:nvPr/>
        </p:nvSpPr>
        <p:spPr bwMode="auto">
          <a:xfrm>
            <a:off x="2489200" y="3292475"/>
            <a:ext cx="363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7</a:t>
            </a:r>
          </a:p>
        </p:txBody>
      </p:sp>
      <p:sp>
        <p:nvSpPr>
          <p:cNvPr id="125980" name="Rectangle 28"/>
          <p:cNvSpPr>
            <a:spLocks noChangeArrowheads="1"/>
          </p:cNvSpPr>
          <p:nvPr/>
        </p:nvSpPr>
        <p:spPr bwMode="auto">
          <a:xfrm>
            <a:off x="2125663" y="3292475"/>
            <a:ext cx="3635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6</a:t>
            </a:r>
          </a:p>
        </p:txBody>
      </p:sp>
      <p:sp>
        <p:nvSpPr>
          <p:cNvPr id="125981" name="Rectangle 29"/>
          <p:cNvSpPr>
            <a:spLocks noChangeArrowheads="1"/>
          </p:cNvSpPr>
          <p:nvPr/>
        </p:nvSpPr>
        <p:spPr bwMode="auto">
          <a:xfrm>
            <a:off x="1760538" y="3292475"/>
            <a:ext cx="3651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5</a:t>
            </a:r>
          </a:p>
        </p:txBody>
      </p:sp>
      <p:sp>
        <p:nvSpPr>
          <p:cNvPr id="125982" name="Rectangle 30"/>
          <p:cNvSpPr>
            <a:spLocks noChangeArrowheads="1"/>
          </p:cNvSpPr>
          <p:nvPr/>
        </p:nvSpPr>
        <p:spPr bwMode="auto">
          <a:xfrm>
            <a:off x="1397000" y="3292475"/>
            <a:ext cx="363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1033463" y="3292475"/>
            <a:ext cx="3635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3</a:t>
            </a: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668338" y="3292475"/>
            <a:ext cx="3651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304800" y="3292475"/>
            <a:ext cx="363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5986" name="Line 34"/>
          <p:cNvSpPr>
            <a:spLocks noChangeShapeType="1"/>
          </p:cNvSpPr>
          <p:nvPr/>
        </p:nvSpPr>
        <p:spPr bwMode="auto">
          <a:xfrm>
            <a:off x="304800" y="3292475"/>
            <a:ext cx="3276600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87" name="Line 35"/>
          <p:cNvSpPr>
            <a:spLocks noChangeShapeType="1"/>
          </p:cNvSpPr>
          <p:nvPr/>
        </p:nvSpPr>
        <p:spPr bwMode="auto">
          <a:xfrm>
            <a:off x="304800" y="3810000"/>
            <a:ext cx="3276600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88" name="Line 36"/>
          <p:cNvSpPr>
            <a:spLocks noChangeShapeType="1"/>
          </p:cNvSpPr>
          <p:nvPr/>
        </p:nvSpPr>
        <p:spPr bwMode="auto">
          <a:xfrm>
            <a:off x="304800" y="3292475"/>
            <a:ext cx="0" cy="517525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89" name="Line 37"/>
          <p:cNvSpPr>
            <a:spLocks noChangeShapeType="1"/>
          </p:cNvSpPr>
          <p:nvPr/>
        </p:nvSpPr>
        <p:spPr bwMode="auto">
          <a:xfrm>
            <a:off x="668338" y="3292475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90" name="Line 38"/>
          <p:cNvSpPr>
            <a:spLocks noChangeShapeType="1"/>
          </p:cNvSpPr>
          <p:nvPr/>
        </p:nvSpPr>
        <p:spPr bwMode="auto">
          <a:xfrm>
            <a:off x="1033463" y="3292475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91" name="Line 39"/>
          <p:cNvSpPr>
            <a:spLocks noChangeShapeType="1"/>
          </p:cNvSpPr>
          <p:nvPr/>
        </p:nvSpPr>
        <p:spPr bwMode="auto">
          <a:xfrm>
            <a:off x="1397000" y="3292475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92" name="Line 40"/>
          <p:cNvSpPr>
            <a:spLocks noChangeShapeType="1"/>
          </p:cNvSpPr>
          <p:nvPr/>
        </p:nvSpPr>
        <p:spPr bwMode="auto">
          <a:xfrm>
            <a:off x="1760538" y="3292475"/>
            <a:ext cx="0" cy="517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93" name="Line 41"/>
          <p:cNvSpPr>
            <a:spLocks noChangeShapeType="1"/>
          </p:cNvSpPr>
          <p:nvPr/>
        </p:nvSpPr>
        <p:spPr bwMode="auto">
          <a:xfrm>
            <a:off x="2125663" y="3292475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94" name="Line 42"/>
          <p:cNvSpPr>
            <a:spLocks noChangeShapeType="1"/>
          </p:cNvSpPr>
          <p:nvPr/>
        </p:nvSpPr>
        <p:spPr bwMode="auto">
          <a:xfrm>
            <a:off x="2489200" y="3292475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95" name="Line 43"/>
          <p:cNvSpPr>
            <a:spLocks noChangeShapeType="1"/>
          </p:cNvSpPr>
          <p:nvPr/>
        </p:nvSpPr>
        <p:spPr bwMode="auto">
          <a:xfrm>
            <a:off x="2852738" y="3292475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96" name="Line 44"/>
          <p:cNvSpPr>
            <a:spLocks noChangeShapeType="1"/>
          </p:cNvSpPr>
          <p:nvPr/>
        </p:nvSpPr>
        <p:spPr bwMode="auto">
          <a:xfrm>
            <a:off x="3217863" y="3292475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97" name="Line 45"/>
          <p:cNvSpPr>
            <a:spLocks noChangeShapeType="1"/>
          </p:cNvSpPr>
          <p:nvPr/>
        </p:nvSpPr>
        <p:spPr bwMode="auto">
          <a:xfrm>
            <a:off x="3581400" y="3292475"/>
            <a:ext cx="0" cy="517525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98" name="Rectangle 46"/>
          <p:cNvSpPr>
            <a:spLocks noChangeArrowheads="1"/>
          </p:cNvSpPr>
          <p:nvPr/>
        </p:nvSpPr>
        <p:spPr bwMode="auto">
          <a:xfrm>
            <a:off x="3217863" y="4130675"/>
            <a:ext cx="3635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9</a:t>
            </a:r>
          </a:p>
        </p:txBody>
      </p:sp>
      <p:sp>
        <p:nvSpPr>
          <p:cNvPr id="125999" name="Rectangle 47"/>
          <p:cNvSpPr>
            <a:spLocks noChangeArrowheads="1"/>
          </p:cNvSpPr>
          <p:nvPr/>
        </p:nvSpPr>
        <p:spPr bwMode="auto">
          <a:xfrm>
            <a:off x="2852738" y="4130675"/>
            <a:ext cx="3651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8</a:t>
            </a:r>
          </a:p>
        </p:txBody>
      </p:sp>
      <p:sp>
        <p:nvSpPr>
          <p:cNvPr id="126000" name="Rectangle 48"/>
          <p:cNvSpPr>
            <a:spLocks noChangeArrowheads="1"/>
          </p:cNvSpPr>
          <p:nvPr/>
        </p:nvSpPr>
        <p:spPr bwMode="auto">
          <a:xfrm>
            <a:off x="2489200" y="4130675"/>
            <a:ext cx="363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7</a:t>
            </a:r>
          </a:p>
        </p:txBody>
      </p:sp>
      <p:sp>
        <p:nvSpPr>
          <p:cNvPr id="126001" name="Rectangle 49"/>
          <p:cNvSpPr>
            <a:spLocks noChangeArrowheads="1"/>
          </p:cNvSpPr>
          <p:nvPr/>
        </p:nvSpPr>
        <p:spPr bwMode="auto">
          <a:xfrm>
            <a:off x="2125663" y="4130675"/>
            <a:ext cx="363537" cy="5175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6</a:t>
            </a:r>
          </a:p>
        </p:txBody>
      </p:sp>
      <p:sp>
        <p:nvSpPr>
          <p:cNvPr id="126002" name="Rectangle 50"/>
          <p:cNvSpPr>
            <a:spLocks noChangeArrowheads="1"/>
          </p:cNvSpPr>
          <p:nvPr/>
        </p:nvSpPr>
        <p:spPr bwMode="auto">
          <a:xfrm>
            <a:off x="1760538" y="4130675"/>
            <a:ext cx="365125" cy="5175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5</a:t>
            </a:r>
          </a:p>
        </p:txBody>
      </p:sp>
      <p:sp>
        <p:nvSpPr>
          <p:cNvPr id="126003" name="Rectangle 51"/>
          <p:cNvSpPr>
            <a:spLocks noChangeArrowheads="1"/>
          </p:cNvSpPr>
          <p:nvPr/>
        </p:nvSpPr>
        <p:spPr bwMode="auto">
          <a:xfrm>
            <a:off x="1397000" y="4130675"/>
            <a:ext cx="363538" cy="5175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126004" name="Rectangle 52"/>
          <p:cNvSpPr>
            <a:spLocks noChangeArrowheads="1"/>
          </p:cNvSpPr>
          <p:nvPr/>
        </p:nvSpPr>
        <p:spPr bwMode="auto">
          <a:xfrm>
            <a:off x="1033463" y="4130675"/>
            <a:ext cx="363537" cy="5175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3</a:t>
            </a:r>
          </a:p>
        </p:txBody>
      </p:sp>
      <p:sp>
        <p:nvSpPr>
          <p:cNvPr id="126005" name="Rectangle 53"/>
          <p:cNvSpPr>
            <a:spLocks noChangeArrowheads="1"/>
          </p:cNvSpPr>
          <p:nvPr/>
        </p:nvSpPr>
        <p:spPr bwMode="auto">
          <a:xfrm>
            <a:off x="668338" y="4130675"/>
            <a:ext cx="3651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6006" name="Rectangle 54"/>
          <p:cNvSpPr>
            <a:spLocks noChangeArrowheads="1"/>
          </p:cNvSpPr>
          <p:nvPr/>
        </p:nvSpPr>
        <p:spPr bwMode="auto">
          <a:xfrm>
            <a:off x="304800" y="4130675"/>
            <a:ext cx="363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6007" name="Line 55"/>
          <p:cNvSpPr>
            <a:spLocks noChangeShapeType="1"/>
          </p:cNvSpPr>
          <p:nvPr/>
        </p:nvSpPr>
        <p:spPr bwMode="auto">
          <a:xfrm>
            <a:off x="304800" y="4130675"/>
            <a:ext cx="3276600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08" name="Line 56"/>
          <p:cNvSpPr>
            <a:spLocks noChangeShapeType="1"/>
          </p:cNvSpPr>
          <p:nvPr/>
        </p:nvSpPr>
        <p:spPr bwMode="auto">
          <a:xfrm>
            <a:off x="304800" y="4648200"/>
            <a:ext cx="3276600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09" name="Line 57"/>
          <p:cNvSpPr>
            <a:spLocks noChangeShapeType="1"/>
          </p:cNvSpPr>
          <p:nvPr/>
        </p:nvSpPr>
        <p:spPr bwMode="auto">
          <a:xfrm>
            <a:off x="304800" y="4130675"/>
            <a:ext cx="0" cy="517525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10" name="Line 58"/>
          <p:cNvSpPr>
            <a:spLocks noChangeShapeType="1"/>
          </p:cNvSpPr>
          <p:nvPr/>
        </p:nvSpPr>
        <p:spPr bwMode="auto">
          <a:xfrm>
            <a:off x="668338" y="4130675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11" name="Line 59"/>
          <p:cNvSpPr>
            <a:spLocks noChangeShapeType="1"/>
          </p:cNvSpPr>
          <p:nvPr/>
        </p:nvSpPr>
        <p:spPr bwMode="auto">
          <a:xfrm>
            <a:off x="1033463" y="4130675"/>
            <a:ext cx="0" cy="517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12" name="Line 60"/>
          <p:cNvSpPr>
            <a:spLocks noChangeShapeType="1"/>
          </p:cNvSpPr>
          <p:nvPr/>
        </p:nvSpPr>
        <p:spPr bwMode="auto">
          <a:xfrm>
            <a:off x="1397000" y="4130675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13" name="Line 61"/>
          <p:cNvSpPr>
            <a:spLocks noChangeShapeType="1"/>
          </p:cNvSpPr>
          <p:nvPr/>
        </p:nvSpPr>
        <p:spPr bwMode="auto">
          <a:xfrm>
            <a:off x="1760538" y="4130675"/>
            <a:ext cx="0" cy="517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14" name="Line 62"/>
          <p:cNvSpPr>
            <a:spLocks noChangeShapeType="1"/>
          </p:cNvSpPr>
          <p:nvPr/>
        </p:nvSpPr>
        <p:spPr bwMode="auto">
          <a:xfrm>
            <a:off x="2125663" y="4130675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15" name="Line 63"/>
          <p:cNvSpPr>
            <a:spLocks noChangeShapeType="1"/>
          </p:cNvSpPr>
          <p:nvPr/>
        </p:nvSpPr>
        <p:spPr bwMode="auto">
          <a:xfrm>
            <a:off x="2489200" y="4130675"/>
            <a:ext cx="0" cy="517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16" name="Line 64"/>
          <p:cNvSpPr>
            <a:spLocks noChangeShapeType="1"/>
          </p:cNvSpPr>
          <p:nvPr/>
        </p:nvSpPr>
        <p:spPr bwMode="auto">
          <a:xfrm>
            <a:off x="2852738" y="4130675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17" name="Line 65"/>
          <p:cNvSpPr>
            <a:spLocks noChangeShapeType="1"/>
          </p:cNvSpPr>
          <p:nvPr/>
        </p:nvSpPr>
        <p:spPr bwMode="auto">
          <a:xfrm>
            <a:off x="3217863" y="4130675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18" name="Line 66"/>
          <p:cNvSpPr>
            <a:spLocks noChangeShapeType="1"/>
          </p:cNvSpPr>
          <p:nvPr/>
        </p:nvSpPr>
        <p:spPr bwMode="auto">
          <a:xfrm>
            <a:off x="3581400" y="4130675"/>
            <a:ext cx="0" cy="517525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19" name="Rectangle 67"/>
          <p:cNvSpPr>
            <a:spLocks noChangeArrowheads="1"/>
          </p:cNvSpPr>
          <p:nvPr/>
        </p:nvSpPr>
        <p:spPr bwMode="auto">
          <a:xfrm>
            <a:off x="3217863" y="5029200"/>
            <a:ext cx="3635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9</a:t>
            </a:r>
          </a:p>
        </p:txBody>
      </p:sp>
      <p:sp>
        <p:nvSpPr>
          <p:cNvPr id="126020" name="Rectangle 68"/>
          <p:cNvSpPr>
            <a:spLocks noChangeArrowheads="1"/>
          </p:cNvSpPr>
          <p:nvPr/>
        </p:nvSpPr>
        <p:spPr bwMode="auto">
          <a:xfrm>
            <a:off x="2852738" y="5029200"/>
            <a:ext cx="3651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8</a:t>
            </a:r>
          </a:p>
        </p:txBody>
      </p:sp>
      <p:sp>
        <p:nvSpPr>
          <p:cNvPr id="126021" name="Rectangle 69"/>
          <p:cNvSpPr>
            <a:spLocks noChangeArrowheads="1"/>
          </p:cNvSpPr>
          <p:nvPr/>
        </p:nvSpPr>
        <p:spPr bwMode="auto">
          <a:xfrm>
            <a:off x="2489200" y="5029200"/>
            <a:ext cx="363538" cy="5175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7</a:t>
            </a:r>
          </a:p>
        </p:txBody>
      </p:sp>
      <p:sp>
        <p:nvSpPr>
          <p:cNvPr id="126022" name="Rectangle 70"/>
          <p:cNvSpPr>
            <a:spLocks noChangeArrowheads="1"/>
          </p:cNvSpPr>
          <p:nvPr/>
        </p:nvSpPr>
        <p:spPr bwMode="auto">
          <a:xfrm>
            <a:off x="2125663" y="5029200"/>
            <a:ext cx="3635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6</a:t>
            </a:r>
          </a:p>
        </p:txBody>
      </p:sp>
      <p:sp>
        <p:nvSpPr>
          <p:cNvPr id="126023" name="Rectangle 71"/>
          <p:cNvSpPr>
            <a:spLocks noChangeArrowheads="1"/>
          </p:cNvSpPr>
          <p:nvPr/>
        </p:nvSpPr>
        <p:spPr bwMode="auto">
          <a:xfrm>
            <a:off x="1760538" y="5029200"/>
            <a:ext cx="365125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5</a:t>
            </a:r>
          </a:p>
        </p:txBody>
      </p:sp>
      <p:sp>
        <p:nvSpPr>
          <p:cNvPr id="126024" name="Rectangle 72"/>
          <p:cNvSpPr>
            <a:spLocks noChangeArrowheads="1"/>
          </p:cNvSpPr>
          <p:nvPr/>
        </p:nvSpPr>
        <p:spPr bwMode="auto">
          <a:xfrm>
            <a:off x="1397000" y="5029200"/>
            <a:ext cx="363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126025" name="Rectangle 73"/>
          <p:cNvSpPr>
            <a:spLocks noChangeArrowheads="1"/>
          </p:cNvSpPr>
          <p:nvPr/>
        </p:nvSpPr>
        <p:spPr bwMode="auto">
          <a:xfrm>
            <a:off x="1033463" y="5029200"/>
            <a:ext cx="3635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3</a:t>
            </a:r>
          </a:p>
        </p:txBody>
      </p:sp>
      <p:sp>
        <p:nvSpPr>
          <p:cNvPr id="126026" name="Rectangle 74"/>
          <p:cNvSpPr>
            <a:spLocks noChangeArrowheads="1"/>
          </p:cNvSpPr>
          <p:nvPr/>
        </p:nvSpPr>
        <p:spPr bwMode="auto">
          <a:xfrm>
            <a:off x="668338" y="5029200"/>
            <a:ext cx="365125" cy="5175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6027" name="Rectangle 75"/>
          <p:cNvSpPr>
            <a:spLocks noChangeArrowheads="1"/>
          </p:cNvSpPr>
          <p:nvPr/>
        </p:nvSpPr>
        <p:spPr bwMode="auto">
          <a:xfrm>
            <a:off x="304800" y="5029200"/>
            <a:ext cx="363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6028" name="Line 76"/>
          <p:cNvSpPr>
            <a:spLocks noChangeShapeType="1"/>
          </p:cNvSpPr>
          <p:nvPr/>
        </p:nvSpPr>
        <p:spPr bwMode="auto">
          <a:xfrm>
            <a:off x="304800" y="5029200"/>
            <a:ext cx="3276600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29" name="Line 77"/>
          <p:cNvSpPr>
            <a:spLocks noChangeShapeType="1"/>
          </p:cNvSpPr>
          <p:nvPr/>
        </p:nvSpPr>
        <p:spPr bwMode="auto">
          <a:xfrm>
            <a:off x="304800" y="5546725"/>
            <a:ext cx="3276600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30" name="Line 78"/>
          <p:cNvSpPr>
            <a:spLocks noChangeShapeType="1"/>
          </p:cNvSpPr>
          <p:nvPr/>
        </p:nvSpPr>
        <p:spPr bwMode="auto">
          <a:xfrm>
            <a:off x="304800" y="5029200"/>
            <a:ext cx="0" cy="517525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31" name="Line 79"/>
          <p:cNvSpPr>
            <a:spLocks noChangeShapeType="1"/>
          </p:cNvSpPr>
          <p:nvPr/>
        </p:nvSpPr>
        <p:spPr bwMode="auto">
          <a:xfrm>
            <a:off x="668338" y="5029200"/>
            <a:ext cx="0" cy="517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32" name="Line 80"/>
          <p:cNvSpPr>
            <a:spLocks noChangeShapeType="1"/>
          </p:cNvSpPr>
          <p:nvPr/>
        </p:nvSpPr>
        <p:spPr bwMode="auto">
          <a:xfrm>
            <a:off x="1033463" y="5029200"/>
            <a:ext cx="0" cy="517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33" name="Line 81"/>
          <p:cNvSpPr>
            <a:spLocks noChangeShapeType="1"/>
          </p:cNvSpPr>
          <p:nvPr/>
        </p:nvSpPr>
        <p:spPr bwMode="auto">
          <a:xfrm>
            <a:off x="1397000" y="5029200"/>
            <a:ext cx="0" cy="517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34" name="Line 82"/>
          <p:cNvSpPr>
            <a:spLocks noChangeShapeType="1"/>
          </p:cNvSpPr>
          <p:nvPr/>
        </p:nvSpPr>
        <p:spPr bwMode="auto">
          <a:xfrm>
            <a:off x="1760538" y="5029200"/>
            <a:ext cx="0" cy="517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35" name="Line 83"/>
          <p:cNvSpPr>
            <a:spLocks noChangeShapeType="1"/>
          </p:cNvSpPr>
          <p:nvPr/>
        </p:nvSpPr>
        <p:spPr bwMode="auto">
          <a:xfrm>
            <a:off x="2125663" y="5029200"/>
            <a:ext cx="0" cy="517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36" name="Line 84"/>
          <p:cNvSpPr>
            <a:spLocks noChangeShapeType="1"/>
          </p:cNvSpPr>
          <p:nvPr/>
        </p:nvSpPr>
        <p:spPr bwMode="auto">
          <a:xfrm>
            <a:off x="2489200" y="5029200"/>
            <a:ext cx="0" cy="517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37" name="Line 85"/>
          <p:cNvSpPr>
            <a:spLocks noChangeShapeType="1"/>
          </p:cNvSpPr>
          <p:nvPr/>
        </p:nvSpPr>
        <p:spPr bwMode="auto">
          <a:xfrm>
            <a:off x="2852738" y="5029200"/>
            <a:ext cx="0" cy="517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38" name="Line 86"/>
          <p:cNvSpPr>
            <a:spLocks noChangeShapeType="1"/>
          </p:cNvSpPr>
          <p:nvPr/>
        </p:nvSpPr>
        <p:spPr bwMode="auto">
          <a:xfrm>
            <a:off x="3217863" y="50292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39" name="Line 87"/>
          <p:cNvSpPr>
            <a:spLocks noChangeShapeType="1"/>
          </p:cNvSpPr>
          <p:nvPr/>
        </p:nvSpPr>
        <p:spPr bwMode="auto">
          <a:xfrm>
            <a:off x="3581400" y="5029200"/>
            <a:ext cx="0" cy="517525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40" name="Rectangle 88"/>
          <p:cNvSpPr>
            <a:spLocks noChangeArrowheads="1"/>
          </p:cNvSpPr>
          <p:nvPr/>
        </p:nvSpPr>
        <p:spPr bwMode="auto">
          <a:xfrm>
            <a:off x="3217863" y="5959475"/>
            <a:ext cx="3635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9</a:t>
            </a:r>
          </a:p>
        </p:txBody>
      </p:sp>
      <p:sp>
        <p:nvSpPr>
          <p:cNvPr id="126041" name="Rectangle 89"/>
          <p:cNvSpPr>
            <a:spLocks noChangeArrowheads="1"/>
          </p:cNvSpPr>
          <p:nvPr/>
        </p:nvSpPr>
        <p:spPr bwMode="auto">
          <a:xfrm>
            <a:off x="2852738" y="5959475"/>
            <a:ext cx="365125" cy="5175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  <a:ea typeface="黑体" pitchFamily="2" charset="-122"/>
              </a:rPr>
              <a:t>8</a:t>
            </a:r>
          </a:p>
        </p:txBody>
      </p:sp>
      <p:sp>
        <p:nvSpPr>
          <p:cNvPr id="126042" name="Line 90"/>
          <p:cNvSpPr>
            <a:spLocks noChangeShapeType="1"/>
          </p:cNvSpPr>
          <p:nvPr/>
        </p:nvSpPr>
        <p:spPr bwMode="auto">
          <a:xfrm>
            <a:off x="2843213" y="5943600"/>
            <a:ext cx="738187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43" name="Line 91"/>
          <p:cNvSpPr>
            <a:spLocks noChangeShapeType="1"/>
          </p:cNvSpPr>
          <p:nvPr/>
        </p:nvSpPr>
        <p:spPr bwMode="auto">
          <a:xfrm>
            <a:off x="2843213" y="6477000"/>
            <a:ext cx="738187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44" name="Line 92"/>
          <p:cNvSpPr>
            <a:spLocks noChangeShapeType="1"/>
          </p:cNvSpPr>
          <p:nvPr/>
        </p:nvSpPr>
        <p:spPr bwMode="auto">
          <a:xfrm>
            <a:off x="2852738" y="5959475"/>
            <a:ext cx="0" cy="517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45" name="Line 93"/>
          <p:cNvSpPr>
            <a:spLocks noChangeShapeType="1"/>
          </p:cNvSpPr>
          <p:nvPr/>
        </p:nvSpPr>
        <p:spPr bwMode="auto">
          <a:xfrm>
            <a:off x="3217863" y="5959475"/>
            <a:ext cx="0" cy="517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46" name="Line 94"/>
          <p:cNvSpPr>
            <a:spLocks noChangeShapeType="1"/>
          </p:cNvSpPr>
          <p:nvPr/>
        </p:nvSpPr>
        <p:spPr bwMode="auto">
          <a:xfrm>
            <a:off x="3581400" y="5959475"/>
            <a:ext cx="0" cy="517525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47" name="Line 95"/>
          <p:cNvSpPr>
            <a:spLocks noChangeShapeType="1"/>
          </p:cNvSpPr>
          <p:nvPr/>
        </p:nvSpPr>
        <p:spPr bwMode="auto">
          <a:xfrm flipV="1">
            <a:off x="685800" y="3810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48" name="Line 96"/>
          <p:cNvSpPr>
            <a:spLocks noChangeShapeType="1"/>
          </p:cNvSpPr>
          <p:nvPr/>
        </p:nvSpPr>
        <p:spPr bwMode="auto">
          <a:xfrm flipH="1" flipV="1">
            <a:off x="990600" y="3810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49" name="Line 97"/>
          <p:cNvSpPr>
            <a:spLocks noChangeShapeType="1"/>
          </p:cNvSpPr>
          <p:nvPr/>
        </p:nvSpPr>
        <p:spPr bwMode="auto">
          <a:xfrm flipV="1">
            <a:off x="1066800" y="2895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50" name="Line 98"/>
          <p:cNvSpPr>
            <a:spLocks noChangeShapeType="1"/>
          </p:cNvSpPr>
          <p:nvPr/>
        </p:nvSpPr>
        <p:spPr bwMode="auto">
          <a:xfrm flipH="1" flipV="1">
            <a:off x="1752600" y="2895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51" name="Line 99"/>
          <p:cNvSpPr>
            <a:spLocks noChangeShapeType="1"/>
          </p:cNvSpPr>
          <p:nvPr/>
        </p:nvSpPr>
        <p:spPr bwMode="auto">
          <a:xfrm flipV="1">
            <a:off x="2133600" y="3810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52" name="Line 100"/>
          <p:cNvSpPr>
            <a:spLocks noChangeShapeType="1"/>
          </p:cNvSpPr>
          <p:nvPr/>
        </p:nvSpPr>
        <p:spPr bwMode="auto">
          <a:xfrm flipH="1" flipV="1">
            <a:off x="2667000" y="3810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53" name="Line 101"/>
          <p:cNvSpPr>
            <a:spLocks noChangeShapeType="1"/>
          </p:cNvSpPr>
          <p:nvPr/>
        </p:nvSpPr>
        <p:spPr bwMode="auto">
          <a:xfrm flipV="1">
            <a:off x="457200" y="4648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54" name="Line 102"/>
          <p:cNvSpPr>
            <a:spLocks noChangeShapeType="1"/>
          </p:cNvSpPr>
          <p:nvPr/>
        </p:nvSpPr>
        <p:spPr bwMode="auto">
          <a:xfrm flipH="1" flipV="1">
            <a:off x="762000" y="4648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55" name="Line 103"/>
          <p:cNvSpPr>
            <a:spLocks noChangeShapeType="1"/>
          </p:cNvSpPr>
          <p:nvPr/>
        </p:nvSpPr>
        <p:spPr bwMode="auto">
          <a:xfrm flipV="1">
            <a:off x="1219200" y="4648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56" name="Line 104"/>
          <p:cNvSpPr>
            <a:spLocks noChangeShapeType="1"/>
          </p:cNvSpPr>
          <p:nvPr/>
        </p:nvSpPr>
        <p:spPr bwMode="auto">
          <a:xfrm flipH="1" flipV="1">
            <a:off x="13716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57" name="Line 105"/>
          <p:cNvSpPr>
            <a:spLocks noChangeShapeType="1"/>
          </p:cNvSpPr>
          <p:nvPr/>
        </p:nvSpPr>
        <p:spPr bwMode="auto">
          <a:xfrm flipV="1">
            <a:off x="19050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58" name="Line 106"/>
          <p:cNvSpPr>
            <a:spLocks noChangeShapeType="1"/>
          </p:cNvSpPr>
          <p:nvPr/>
        </p:nvSpPr>
        <p:spPr bwMode="auto">
          <a:xfrm flipH="1" flipV="1">
            <a:off x="2133600" y="4648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59" name="Line 107"/>
          <p:cNvSpPr>
            <a:spLocks noChangeShapeType="1"/>
          </p:cNvSpPr>
          <p:nvPr/>
        </p:nvSpPr>
        <p:spPr bwMode="auto">
          <a:xfrm flipV="1">
            <a:off x="26670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60" name="Line 108"/>
          <p:cNvSpPr>
            <a:spLocks noChangeShapeType="1"/>
          </p:cNvSpPr>
          <p:nvPr/>
        </p:nvSpPr>
        <p:spPr bwMode="auto">
          <a:xfrm flipH="1" flipV="1">
            <a:off x="29718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61" name="Line 109"/>
          <p:cNvSpPr>
            <a:spLocks noChangeShapeType="1"/>
          </p:cNvSpPr>
          <p:nvPr/>
        </p:nvSpPr>
        <p:spPr bwMode="auto">
          <a:xfrm flipV="1">
            <a:off x="2971800" y="5562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62" name="Line 110"/>
          <p:cNvSpPr>
            <a:spLocks noChangeShapeType="1"/>
          </p:cNvSpPr>
          <p:nvPr/>
        </p:nvSpPr>
        <p:spPr bwMode="auto">
          <a:xfrm flipH="1" flipV="1">
            <a:off x="3200400" y="5562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63" name="Rectangle 111"/>
          <p:cNvSpPr>
            <a:spLocks noChangeArrowheads="1"/>
          </p:cNvSpPr>
          <p:nvPr/>
        </p:nvSpPr>
        <p:spPr bwMode="auto">
          <a:xfrm>
            <a:off x="6096000" y="24384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[1,10)</a:t>
            </a:r>
          </a:p>
        </p:txBody>
      </p:sp>
      <p:sp>
        <p:nvSpPr>
          <p:cNvPr id="126064" name="Rectangle 112"/>
          <p:cNvSpPr>
            <a:spLocks noChangeArrowheads="1"/>
          </p:cNvSpPr>
          <p:nvPr/>
        </p:nvSpPr>
        <p:spPr bwMode="auto">
          <a:xfrm>
            <a:off x="5029200" y="32766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[1,5)</a:t>
            </a:r>
          </a:p>
        </p:txBody>
      </p:sp>
      <p:sp>
        <p:nvSpPr>
          <p:cNvPr id="126065" name="Rectangle 113"/>
          <p:cNvSpPr>
            <a:spLocks noChangeArrowheads="1"/>
          </p:cNvSpPr>
          <p:nvPr/>
        </p:nvSpPr>
        <p:spPr bwMode="auto">
          <a:xfrm>
            <a:off x="6934200" y="32766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[5,10)</a:t>
            </a:r>
          </a:p>
        </p:txBody>
      </p:sp>
      <p:sp>
        <p:nvSpPr>
          <p:cNvPr id="126066" name="Rectangle 114"/>
          <p:cNvSpPr>
            <a:spLocks noChangeArrowheads="1"/>
          </p:cNvSpPr>
          <p:nvPr/>
        </p:nvSpPr>
        <p:spPr bwMode="auto">
          <a:xfrm>
            <a:off x="4038600" y="41910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[1,3)</a:t>
            </a:r>
          </a:p>
        </p:txBody>
      </p:sp>
      <p:sp>
        <p:nvSpPr>
          <p:cNvPr id="126067" name="Rectangle 115"/>
          <p:cNvSpPr>
            <a:spLocks noChangeArrowheads="1"/>
          </p:cNvSpPr>
          <p:nvPr/>
        </p:nvSpPr>
        <p:spPr bwMode="auto">
          <a:xfrm>
            <a:off x="5181600" y="4191000"/>
            <a:ext cx="8382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[3,5)</a:t>
            </a:r>
          </a:p>
        </p:txBody>
      </p:sp>
      <p:sp>
        <p:nvSpPr>
          <p:cNvPr id="126068" name="Rectangle 116"/>
          <p:cNvSpPr>
            <a:spLocks noChangeArrowheads="1"/>
          </p:cNvSpPr>
          <p:nvPr/>
        </p:nvSpPr>
        <p:spPr bwMode="auto">
          <a:xfrm>
            <a:off x="6400800" y="4191000"/>
            <a:ext cx="8382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[5,7)</a:t>
            </a:r>
          </a:p>
        </p:txBody>
      </p:sp>
      <p:sp>
        <p:nvSpPr>
          <p:cNvPr id="126069" name="Rectangle 117"/>
          <p:cNvSpPr>
            <a:spLocks noChangeArrowheads="1"/>
          </p:cNvSpPr>
          <p:nvPr/>
        </p:nvSpPr>
        <p:spPr bwMode="auto">
          <a:xfrm>
            <a:off x="7543800" y="41910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[7,10)</a:t>
            </a:r>
          </a:p>
        </p:txBody>
      </p:sp>
      <p:sp>
        <p:nvSpPr>
          <p:cNvPr id="126070" name="Rectangle 118"/>
          <p:cNvSpPr>
            <a:spLocks noChangeArrowheads="1"/>
          </p:cNvSpPr>
          <p:nvPr/>
        </p:nvSpPr>
        <p:spPr bwMode="auto">
          <a:xfrm>
            <a:off x="7924800" y="51054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[8,10)</a:t>
            </a:r>
          </a:p>
        </p:txBody>
      </p:sp>
      <p:sp>
        <p:nvSpPr>
          <p:cNvPr id="126071" name="Rectangle 119"/>
          <p:cNvSpPr>
            <a:spLocks noChangeArrowheads="1"/>
          </p:cNvSpPr>
          <p:nvPr/>
        </p:nvSpPr>
        <p:spPr bwMode="auto">
          <a:xfrm>
            <a:off x="3886200" y="51054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1</a:t>
            </a:r>
          </a:p>
        </p:txBody>
      </p:sp>
      <p:sp>
        <p:nvSpPr>
          <p:cNvPr id="126072" name="Rectangle 120"/>
          <p:cNvSpPr>
            <a:spLocks noChangeArrowheads="1"/>
          </p:cNvSpPr>
          <p:nvPr/>
        </p:nvSpPr>
        <p:spPr bwMode="auto">
          <a:xfrm>
            <a:off x="4495800" y="5105400"/>
            <a:ext cx="3810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2</a:t>
            </a:r>
          </a:p>
        </p:txBody>
      </p:sp>
      <p:sp>
        <p:nvSpPr>
          <p:cNvPr id="126073" name="Rectangle 121"/>
          <p:cNvSpPr>
            <a:spLocks noChangeArrowheads="1"/>
          </p:cNvSpPr>
          <p:nvPr/>
        </p:nvSpPr>
        <p:spPr bwMode="auto">
          <a:xfrm>
            <a:off x="5105400" y="51054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3</a:t>
            </a:r>
          </a:p>
        </p:txBody>
      </p:sp>
      <p:sp>
        <p:nvSpPr>
          <p:cNvPr id="126074" name="Rectangle 122"/>
          <p:cNvSpPr>
            <a:spLocks noChangeArrowheads="1"/>
          </p:cNvSpPr>
          <p:nvPr/>
        </p:nvSpPr>
        <p:spPr bwMode="auto">
          <a:xfrm>
            <a:off x="5715000" y="51054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4</a:t>
            </a:r>
          </a:p>
        </p:txBody>
      </p:sp>
      <p:sp>
        <p:nvSpPr>
          <p:cNvPr id="126075" name="Rectangle 123"/>
          <p:cNvSpPr>
            <a:spLocks noChangeArrowheads="1"/>
          </p:cNvSpPr>
          <p:nvPr/>
        </p:nvSpPr>
        <p:spPr bwMode="auto">
          <a:xfrm>
            <a:off x="6324600" y="51054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5</a:t>
            </a:r>
          </a:p>
        </p:txBody>
      </p:sp>
      <p:sp>
        <p:nvSpPr>
          <p:cNvPr id="126076" name="Rectangle 124"/>
          <p:cNvSpPr>
            <a:spLocks noChangeArrowheads="1"/>
          </p:cNvSpPr>
          <p:nvPr/>
        </p:nvSpPr>
        <p:spPr bwMode="auto">
          <a:xfrm>
            <a:off x="6858000" y="51054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6</a:t>
            </a:r>
          </a:p>
        </p:txBody>
      </p:sp>
      <p:sp>
        <p:nvSpPr>
          <p:cNvPr id="126077" name="Rectangle 125"/>
          <p:cNvSpPr>
            <a:spLocks noChangeArrowheads="1"/>
          </p:cNvSpPr>
          <p:nvPr/>
        </p:nvSpPr>
        <p:spPr bwMode="auto">
          <a:xfrm>
            <a:off x="7391400" y="5105400"/>
            <a:ext cx="3810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7</a:t>
            </a:r>
          </a:p>
        </p:txBody>
      </p:sp>
      <p:sp>
        <p:nvSpPr>
          <p:cNvPr id="126078" name="Rectangle 126"/>
          <p:cNvSpPr>
            <a:spLocks noChangeArrowheads="1"/>
          </p:cNvSpPr>
          <p:nvPr/>
        </p:nvSpPr>
        <p:spPr bwMode="auto">
          <a:xfrm>
            <a:off x="7848600" y="5943600"/>
            <a:ext cx="3810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8</a:t>
            </a:r>
          </a:p>
        </p:txBody>
      </p:sp>
      <p:sp>
        <p:nvSpPr>
          <p:cNvPr id="126079" name="Rectangle 127"/>
          <p:cNvSpPr>
            <a:spLocks noChangeArrowheads="1"/>
          </p:cNvSpPr>
          <p:nvPr/>
        </p:nvSpPr>
        <p:spPr bwMode="auto">
          <a:xfrm>
            <a:off x="8458200" y="59436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9</a:t>
            </a:r>
          </a:p>
        </p:txBody>
      </p:sp>
      <p:sp>
        <p:nvSpPr>
          <p:cNvPr id="126080" name="Line 128"/>
          <p:cNvSpPr>
            <a:spLocks noChangeShapeType="1"/>
          </p:cNvSpPr>
          <p:nvPr/>
        </p:nvSpPr>
        <p:spPr bwMode="auto">
          <a:xfrm flipV="1">
            <a:off x="5410200" y="29718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81" name="Line 129"/>
          <p:cNvSpPr>
            <a:spLocks noChangeShapeType="1"/>
          </p:cNvSpPr>
          <p:nvPr/>
        </p:nvSpPr>
        <p:spPr bwMode="auto">
          <a:xfrm flipH="1" flipV="1">
            <a:off x="6705600" y="2971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82" name="Line 130"/>
          <p:cNvSpPr>
            <a:spLocks noChangeShapeType="1"/>
          </p:cNvSpPr>
          <p:nvPr/>
        </p:nvSpPr>
        <p:spPr bwMode="auto">
          <a:xfrm flipV="1">
            <a:off x="4419600" y="3810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83" name="Line 131"/>
          <p:cNvSpPr>
            <a:spLocks noChangeShapeType="1"/>
          </p:cNvSpPr>
          <p:nvPr/>
        </p:nvSpPr>
        <p:spPr bwMode="auto">
          <a:xfrm flipH="1" flipV="1">
            <a:off x="5486400" y="3810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84" name="Line 132"/>
          <p:cNvSpPr>
            <a:spLocks noChangeShapeType="1"/>
          </p:cNvSpPr>
          <p:nvPr/>
        </p:nvSpPr>
        <p:spPr bwMode="auto">
          <a:xfrm flipV="1">
            <a:off x="6781800" y="3810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85" name="Line 133"/>
          <p:cNvSpPr>
            <a:spLocks noChangeShapeType="1"/>
          </p:cNvSpPr>
          <p:nvPr/>
        </p:nvSpPr>
        <p:spPr bwMode="auto">
          <a:xfrm flipH="1" flipV="1">
            <a:off x="7543800" y="3810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86" name="Line 134"/>
          <p:cNvSpPr>
            <a:spLocks noChangeShapeType="1"/>
          </p:cNvSpPr>
          <p:nvPr/>
        </p:nvSpPr>
        <p:spPr bwMode="auto">
          <a:xfrm flipV="1">
            <a:off x="40386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87" name="Line 135"/>
          <p:cNvSpPr>
            <a:spLocks noChangeShapeType="1"/>
          </p:cNvSpPr>
          <p:nvPr/>
        </p:nvSpPr>
        <p:spPr bwMode="auto">
          <a:xfrm flipH="1" flipV="1">
            <a:off x="4572000" y="47244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88" name="Line 136"/>
          <p:cNvSpPr>
            <a:spLocks noChangeShapeType="1"/>
          </p:cNvSpPr>
          <p:nvPr/>
        </p:nvSpPr>
        <p:spPr bwMode="auto">
          <a:xfrm flipV="1">
            <a:off x="52578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89" name="Line 137"/>
          <p:cNvSpPr>
            <a:spLocks noChangeShapeType="1"/>
          </p:cNvSpPr>
          <p:nvPr/>
        </p:nvSpPr>
        <p:spPr bwMode="auto">
          <a:xfrm flipH="1" flipV="1">
            <a:off x="5715000" y="4724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90" name="Line 138"/>
          <p:cNvSpPr>
            <a:spLocks noChangeShapeType="1"/>
          </p:cNvSpPr>
          <p:nvPr/>
        </p:nvSpPr>
        <p:spPr bwMode="auto">
          <a:xfrm flipV="1">
            <a:off x="64770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91" name="Line 139"/>
          <p:cNvSpPr>
            <a:spLocks noChangeShapeType="1"/>
          </p:cNvSpPr>
          <p:nvPr/>
        </p:nvSpPr>
        <p:spPr bwMode="auto">
          <a:xfrm flipH="1" flipV="1">
            <a:off x="6934200" y="47244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92" name="Line 140"/>
          <p:cNvSpPr>
            <a:spLocks noChangeShapeType="1"/>
          </p:cNvSpPr>
          <p:nvPr/>
        </p:nvSpPr>
        <p:spPr bwMode="auto">
          <a:xfrm flipV="1">
            <a:off x="75438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93" name="Line 141"/>
          <p:cNvSpPr>
            <a:spLocks noChangeShapeType="1"/>
          </p:cNvSpPr>
          <p:nvPr/>
        </p:nvSpPr>
        <p:spPr bwMode="auto">
          <a:xfrm flipH="1" flipV="1">
            <a:off x="80772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94" name="Line 142"/>
          <p:cNvSpPr>
            <a:spLocks noChangeShapeType="1"/>
          </p:cNvSpPr>
          <p:nvPr/>
        </p:nvSpPr>
        <p:spPr bwMode="auto">
          <a:xfrm flipV="1">
            <a:off x="8001000" y="5638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95" name="Line 143"/>
          <p:cNvSpPr>
            <a:spLocks noChangeShapeType="1"/>
          </p:cNvSpPr>
          <p:nvPr/>
        </p:nvSpPr>
        <p:spPr bwMode="auto">
          <a:xfrm flipH="1" flipV="1">
            <a:off x="8458200" y="5638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6096" name="Rectangle 144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724400"/>
          </a:xfrm>
          <a:noFill/>
          <a:ln/>
        </p:spPr>
        <p:txBody>
          <a:bodyPr/>
          <a:lstStyle/>
          <a:p>
            <a:r>
              <a:rPr lang="zh-CN" altLang="en-US"/>
              <a:t>线段</a:t>
            </a:r>
            <a:r>
              <a:rPr lang="en-US" altLang="zh-CN"/>
              <a:t>[1, 10)</a:t>
            </a:r>
            <a:r>
              <a:rPr lang="zh-CN" altLang="en-US"/>
              <a:t>的线段树和</a:t>
            </a:r>
            <a:r>
              <a:rPr lang="en-US" altLang="zh-CN"/>
              <a:t>[2, 9)</a:t>
            </a:r>
            <a:r>
              <a:rPr lang="zh-CN" altLang="en-US"/>
              <a:t>的分解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线段树的性质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828800"/>
            <a:ext cx="8610600" cy="4724400"/>
          </a:xfrm>
        </p:spPr>
        <p:txBody>
          <a:bodyPr/>
          <a:lstStyle/>
          <a:p>
            <a:r>
              <a:rPr lang="zh-CN" altLang="en-US" dirty="0" smtClean="0"/>
              <a:t>若线段树所表示区间为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每层都是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的划分</a:t>
            </a:r>
            <a:r>
              <a:rPr lang="en-US" altLang="zh-CN" dirty="0" smtClean="0"/>
              <a:t>. </a:t>
            </a:r>
            <a:r>
              <a:rPr lang="zh-CN" altLang="en-US" dirty="0" smtClean="0"/>
              <a:t>记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</a:t>
            </a:r>
            <a:r>
              <a:rPr lang="zh-CN" altLang="en-US" dirty="0" smtClean="0"/>
              <a:t>共</a:t>
            </a:r>
            <a:r>
              <a:rPr lang="en-US" altLang="zh-CN" i="1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L</a:t>
            </a:r>
            <a:r>
              <a:rPr lang="zh-CN" altLang="en-US" dirty="0" smtClean="0"/>
              <a:t>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任意两个结点的关系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1)</a:t>
            </a:r>
            <a:r>
              <a:rPr lang="zh-CN" altLang="en-US" dirty="0" smtClean="0">
                <a:solidFill>
                  <a:srgbClr val="C00000"/>
                </a:solidFill>
              </a:rPr>
              <a:t>包含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2)</a:t>
            </a:r>
            <a:r>
              <a:rPr lang="zh-CN" altLang="en-US" dirty="0" smtClean="0"/>
              <a:t>没有公共部分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*)</a:t>
            </a:r>
            <a:r>
              <a:rPr lang="zh-CN" altLang="en-US" dirty="0" smtClean="0">
                <a:solidFill>
                  <a:srgbClr val="C00000"/>
                </a:solidFill>
              </a:rPr>
              <a:t>不可能部分重叠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线段树的性质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对于给定一个</a:t>
            </a:r>
            <a:r>
              <a:rPr lang="zh-CN" altLang="en-US" dirty="0" smtClean="0">
                <a:solidFill>
                  <a:srgbClr val="C00000"/>
                </a:solidFill>
              </a:rPr>
              <a:t>叶子</a:t>
            </a:r>
            <a:r>
              <a:rPr lang="en-US" altLang="zh-CN" i="1" dirty="0" smtClean="0">
                <a:solidFill>
                  <a:srgbClr val="C00000"/>
                </a:solidFill>
              </a:rPr>
              <a:t>p</a:t>
            </a:r>
          </a:p>
          <a:p>
            <a:pPr lvl="1"/>
            <a:r>
              <a:rPr lang="zh-CN" altLang="en-US" dirty="0" smtClean="0"/>
              <a:t>从根到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路径上所有结点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的所有</a:t>
            </a:r>
            <a:r>
              <a:rPr lang="zh-CN" altLang="en-US" dirty="0" smtClean="0">
                <a:solidFill>
                  <a:srgbClr val="C00000"/>
                </a:solidFill>
              </a:rPr>
              <a:t>直系祖先</a:t>
            </a:r>
            <a:r>
              <a:rPr lang="en-US" altLang="zh-CN" dirty="0" smtClean="0"/>
              <a:t>)</a:t>
            </a:r>
            <a:r>
              <a:rPr lang="zh-CN" altLang="en-US" dirty="0" smtClean="0"/>
              <a:t>代表的区间都包含点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且其他结点代表的区间都不包含点</a:t>
            </a:r>
            <a:r>
              <a:rPr lang="en-US" altLang="zh-CN" i="1" dirty="0" smtClean="0"/>
              <a:t>p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给定一个区间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可以把它分解为不超过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en-US" altLang="zh-CN" i="1" dirty="0" smtClean="0">
                <a:solidFill>
                  <a:srgbClr val="C00000"/>
                </a:solidFill>
              </a:rPr>
              <a:t>log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i="1" dirty="0" smtClean="0">
                <a:solidFill>
                  <a:srgbClr val="C00000"/>
                </a:solidFill>
              </a:rPr>
              <a:t>L</a:t>
            </a:r>
            <a:r>
              <a:rPr lang="zh-CN" altLang="en-US" dirty="0" smtClean="0">
                <a:solidFill>
                  <a:srgbClr val="C00000"/>
                </a:solidFill>
              </a:rPr>
              <a:t>条不相交线段的并</a:t>
            </a:r>
            <a:r>
              <a:rPr lang="en-US" altLang="zh-CN" dirty="0" smtClean="0"/>
              <a:t>(why?)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线段树的基本</a:t>
            </a:r>
            <a:r>
              <a:rPr lang="zh-CN" altLang="en-US" dirty="0"/>
              <a:t>操作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找点</a:t>
            </a:r>
            <a:r>
              <a:rPr lang="en-US" altLang="zh-CN" dirty="0"/>
              <a:t>: </a:t>
            </a:r>
            <a:r>
              <a:rPr lang="zh-CN" altLang="en-US" dirty="0"/>
              <a:t>根据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</a:t>
            </a:r>
            <a:r>
              <a:rPr lang="zh-CN" altLang="en-US" dirty="0"/>
              <a:t>根一直走到叶子</a:t>
            </a:r>
            <a:r>
              <a:rPr lang="en-US" altLang="zh-CN" dirty="0"/>
              <a:t>O(</a:t>
            </a:r>
            <a:r>
              <a:rPr lang="en-US" altLang="zh-CN" dirty="0" err="1"/>
              <a:t>log</a:t>
            </a:r>
            <a:r>
              <a:rPr lang="en-US" altLang="zh-CN" i="1" dirty="0" err="1"/>
              <a:t>L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区间分解</a:t>
            </a:r>
            <a:r>
              <a:rPr lang="en-US" altLang="zh-CN" dirty="0"/>
              <a:t>: </a:t>
            </a:r>
            <a:r>
              <a:rPr lang="en-US" altLang="zh-CN" dirty="0" smtClean="0">
                <a:solidFill>
                  <a:srgbClr val="C00000"/>
                </a:solidFill>
              </a:rPr>
              <a:t>“</a:t>
            </a:r>
            <a:r>
              <a:rPr lang="zh-CN" altLang="en-US" dirty="0" smtClean="0">
                <a:solidFill>
                  <a:srgbClr val="C00000"/>
                </a:solidFill>
              </a:rPr>
              <a:t>兵分两路</a:t>
            </a:r>
            <a:r>
              <a:rPr lang="en-US" altLang="zh-CN" dirty="0" smtClean="0">
                <a:solidFill>
                  <a:srgbClr val="C00000"/>
                </a:solidFill>
              </a:rPr>
              <a:t>”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每层最多两个区间</a:t>
            </a:r>
          </a:p>
          <a:p>
            <a:pPr lvl="1"/>
            <a:r>
              <a:rPr lang="zh-CN" altLang="en-US" dirty="0"/>
              <a:t>总时间</a:t>
            </a:r>
            <a:r>
              <a:rPr lang="en-US" altLang="zh-CN" dirty="0" smtClean="0"/>
              <a:t>4</a:t>
            </a:r>
            <a:r>
              <a:rPr lang="en-US" altLang="zh-CN" i="1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L</a:t>
            </a:r>
          </a:p>
          <a:p>
            <a:pPr lvl="1"/>
            <a:r>
              <a:rPr lang="en-US" altLang="zh-CN" dirty="0" smtClean="0"/>
              <a:t>(Flash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6096000" y="24384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[1,10)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5029200" y="32766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[1,5)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934200" y="32766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[5,10)</a:t>
            </a: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4038600" y="41910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[1,3)</a:t>
            </a: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5181600" y="4191000"/>
            <a:ext cx="8382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[3,5)</a:t>
            </a: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6400800" y="4191000"/>
            <a:ext cx="8382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[5,7)</a:t>
            </a: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7543800" y="41910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[7,10)</a:t>
            </a: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7924800" y="51054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[8,10)</a:t>
            </a: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3886200" y="51054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1</a:t>
            </a:r>
          </a:p>
        </p:txBody>
      </p:sp>
      <p:sp>
        <p:nvSpPr>
          <p:cNvPr id="132109" name="Rectangle 13"/>
          <p:cNvSpPr>
            <a:spLocks noChangeArrowheads="1"/>
          </p:cNvSpPr>
          <p:nvPr/>
        </p:nvSpPr>
        <p:spPr bwMode="auto">
          <a:xfrm>
            <a:off x="4495800" y="5105400"/>
            <a:ext cx="3810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2</a:t>
            </a: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5105400" y="51054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3</a:t>
            </a:r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>
            <a:off x="5715000" y="51054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4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6324600" y="51054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5</a:t>
            </a:r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6858000" y="51054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6</a:t>
            </a: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7391400" y="5105400"/>
            <a:ext cx="3810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7</a:t>
            </a:r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>
            <a:off x="7848600" y="5943600"/>
            <a:ext cx="3810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8</a:t>
            </a: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8458200" y="59436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/>
              <a:t>9</a:t>
            </a:r>
          </a:p>
        </p:txBody>
      </p:sp>
      <p:sp>
        <p:nvSpPr>
          <p:cNvPr id="132117" name="Line 21"/>
          <p:cNvSpPr>
            <a:spLocks noChangeShapeType="1"/>
          </p:cNvSpPr>
          <p:nvPr/>
        </p:nvSpPr>
        <p:spPr bwMode="auto">
          <a:xfrm flipV="1">
            <a:off x="5410200" y="2971800"/>
            <a:ext cx="8382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18" name="Line 22"/>
          <p:cNvSpPr>
            <a:spLocks noChangeShapeType="1"/>
          </p:cNvSpPr>
          <p:nvPr/>
        </p:nvSpPr>
        <p:spPr bwMode="auto">
          <a:xfrm flipH="1" flipV="1">
            <a:off x="6705600" y="2971800"/>
            <a:ext cx="6858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19" name="Line 23"/>
          <p:cNvSpPr>
            <a:spLocks noChangeShapeType="1"/>
          </p:cNvSpPr>
          <p:nvPr/>
        </p:nvSpPr>
        <p:spPr bwMode="auto">
          <a:xfrm flipV="1">
            <a:off x="4419600" y="3810000"/>
            <a:ext cx="8382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 flipH="1" flipV="1">
            <a:off x="5486400" y="3810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V="1">
            <a:off x="6781800" y="3810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 flipH="1" flipV="1">
            <a:off x="7543800" y="38100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 flipV="1">
            <a:off x="40386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 flipV="1">
            <a:off x="4572000" y="4724400"/>
            <a:ext cx="762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V="1">
            <a:off x="52578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 flipH="1" flipV="1">
            <a:off x="5715000" y="4724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 flipV="1">
            <a:off x="64770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 flipH="1" flipV="1">
            <a:off x="6934200" y="47244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 flipV="1">
            <a:off x="75438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 flipV="1">
            <a:off x="8077200" y="4724400"/>
            <a:ext cx="2286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V="1">
            <a:off x="8001000" y="5638800"/>
            <a:ext cx="152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 flipH="1" flipV="1">
            <a:off x="8458200" y="5638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华文行楷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cap="flat" cmpd="sng" algn="ctr">
          <a:solidFill>
            <a:srgbClr val="0033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41275" cap="flat" cmpd="sng" algn="ctr">
          <a:solidFill>
            <a:srgbClr val="0033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1416</Words>
  <PresentationFormat>全屏显示(4:3)</PresentationFormat>
  <Paragraphs>291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Echo</vt:lpstr>
      <vt:lpstr>线段树Interval Tree</vt:lpstr>
      <vt:lpstr>动态统计问题1</vt:lpstr>
      <vt:lpstr>动态统计问题1(con’t)</vt:lpstr>
      <vt:lpstr>Interval Tree</vt:lpstr>
      <vt:lpstr>线段树的构造思想</vt:lpstr>
      <vt:lpstr>线段树举例</vt:lpstr>
      <vt:lpstr>线段树的性质(1)</vt:lpstr>
      <vt:lpstr>线段树的性质(2)</vt:lpstr>
      <vt:lpstr>线段树的基本操作</vt:lpstr>
      <vt:lpstr>如何使用线段树?</vt:lpstr>
      <vt:lpstr>动态统计问题1</vt:lpstr>
      <vt:lpstr>动态统计问题1(解答)</vt:lpstr>
      <vt:lpstr>如何实现线段树?</vt:lpstr>
      <vt:lpstr>线段树 VS. AVL-Tree</vt:lpstr>
      <vt:lpstr>动态统计问题2</vt:lpstr>
      <vt:lpstr>动态统计问题2 (解答)</vt:lpstr>
      <vt:lpstr>动态统计问题2 (解答)</vt:lpstr>
      <vt:lpstr>动态统计问题2 (解答)</vt:lpstr>
      <vt:lpstr>动态统计问题3</vt:lpstr>
      <vt:lpstr>动态统计问题3 (解答)</vt:lpstr>
      <vt:lpstr>动态统计问题3 (解答)</vt:lpstr>
      <vt:lpstr>动态统计问题3 (解答)</vt:lpstr>
      <vt:lpstr>线段树的扩展 - 二维线段树</vt:lpstr>
      <vt:lpstr>线段树的扩展 – 矩形树</vt:lpstr>
      <vt:lpstr>思考题(编程练习题)   区间最小值查询问题</vt:lpstr>
      <vt:lpstr>思考题(Hard!!)       Totem(中国国家队组队赛)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 Tree</dc:title>
  <dc:creator>Wenbin Tang</dc:creator>
  <cp:lastModifiedBy>Tang Wenbin</cp:lastModifiedBy>
  <cp:revision>76</cp:revision>
  <dcterms:modified xsi:type="dcterms:W3CDTF">2008-09-27T17:32:10Z</dcterms:modified>
</cp:coreProperties>
</file>