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9" r:id="rId5"/>
    <p:sldId id="264" r:id="rId6"/>
    <p:sldId id="265" r:id="rId7"/>
    <p:sldId id="276" r:id="rId8"/>
    <p:sldId id="277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daws yahya" userId="02437192eeef83f0" providerId="LiveId" clId="{998021FA-BF15-4C1C-8160-84E6DACE9383}"/>
    <pc:docChg chg="modSld">
      <pc:chgData name="firdaws yahya" userId="02437192eeef83f0" providerId="LiveId" clId="{998021FA-BF15-4C1C-8160-84E6DACE9383}" dt="2022-04-02T13:12:08.392" v="12" actId="20577"/>
      <pc:docMkLst>
        <pc:docMk/>
      </pc:docMkLst>
      <pc:sldChg chg="modSp mod">
        <pc:chgData name="firdaws yahya" userId="02437192eeef83f0" providerId="LiveId" clId="{998021FA-BF15-4C1C-8160-84E6DACE9383}" dt="2022-04-02T13:12:08.392" v="12" actId="20577"/>
        <pc:sldMkLst>
          <pc:docMk/>
          <pc:sldMk cId="0" sldId="256"/>
        </pc:sldMkLst>
        <pc:spChg chg="mod">
          <ac:chgData name="firdaws yahya" userId="02437192eeef83f0" providerId="LiveId" clId="{998021FA-BF15-4C1C-8160-84E6DACE9383}" dt="2022-04-02T13:12:08.392" v="12" actId="20577"/>
          <ac:spMkLst>
            <pc:docMk/>
            <pc:sldMk cId="0" sldId="256"/>
            <ac:spMk id="1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7527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3768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GB" dirty="0"/>
              <a:t>Firdaws Yahya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Here is a summary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706244" y="2034101"/>
            <a:ext cx="7359805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Target customers are of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Between age 41-49 and 22-25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Residents in New South Wales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Belong to mass customers 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 in either the manufacturing or financial industry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74DE45-B801-4B07-85FB-8F84B6E8FB92}"/>
              </a:ext>
            </a:extLst>
          </p:cNvPr>
          <p:cNvSpPr/>
          <p:nvPr/>
        </p:nvSpPr>
        <p:spPr>
          <a:xfrm>
            <a:off x="386575" y="1754458"/>
            <a:ext cx="7887630" cy="2683727"/>
          </a:xfrm>
          <a:prstGeom prst="round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G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249066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 following changes were made to the data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886762"/>
            <a:ext cx="8329375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GB" dirty="0"/>
              <a:t>Missing values were imputed with either the mean or assigned new values like Not stated or not known. For job industry, this amounted to 159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Deceased customers were dropped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Age column was added to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Customer Ids was given starting with 4001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No duplicates found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Values like gender were renamed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E777F-005B-4331-9E18-9ABF0D3B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01" y="833650"/>
            <a:ext cx="9144000" cy="165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315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102" y="328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GB" dirty="0"/>
              <a:t>:Location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300"/>
            <a:ext cx="4052825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50.6% of new customers live in New South Wales(NSW)</a:t>
            </a:r>
            <a:endParaRPr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6583B693-F06A-4B21-90CB-1FEB5DD17213}"/>
              </a:ext>
            </a:extLst>
          </p:cNvPr>
          <p:cNvSpPr/>
          <p:nvPr/>
        </p:nvSpPr>
        <p:spPr>
          <a:xfrm>
            <a:off x="67467" y="2274960"/>
            <a:ext cx="4119478" cy="2700066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109D0D-164F-4CF4-AAF9-62F4A27D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4" y="2298255"/>
            <a:ext cx="4035052" cy="2676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56C5A6-F794-4D05-96ED-9B96AAA74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" t="4241" r="1025" b="11439"/>
          <a:stretch/>
        </p:blipFill>
        <p:spPr>
          <a:xfrm>
            <a:off x="6431737" y="3348308"/>
            <a:ext cx="2712263" cy="1795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8866B0-EF29-4637-A49B-C411F5183B3C}"/>
              </a:ext>
            </a:extLst>
          </p:cNvPr>
          <p:cNvSpPr/>
          <p:nvPr/>
        </p:nvSpPr>
        <p:spPr>
          <a:xfrm>
            <a:off x="4257850" y="1295579"/>
            <a:ext cx="4872628" cy="16004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clustered in particular part of each states. This cluster also reflects in that of old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South Wales houses the most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Based on location, NSW has the highest number of bike related purchases in the past three years with a count of 25,409. This gives it a difference of over 50% from the other two location.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D39BC-7D3D-4540-8514-1FC59B63F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619" y="3914230"/>
            <a:ext cx="1091279" cy="10607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GB" dirty="0"/>
              <a:t>:CAR OWNERS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-15717" y="856144"/>
            <a:ext cx="3924462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There is a 2.70% difference between customers who own cars and those who does not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27A2E6-B5FB-41C5-A05E-CD80E657C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" t="4205"/>
          <a:stretch/>
        </p:blipFill>
        <p:spPr>
          <a:xfrm>
            <a:off x="5360021" y="589577"/>
            <a:ext cx="3720544" cy="2842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920DC1-1E48-440F-8A24-853D0662EFAF}"/>
              </a:ext>
            </a:extLst>
          </p:cNvPr>
          <p:cNvSpPr/>
          <p:nvPr/>
        </p:nvSpPr>
        <p:spPr>
          <a:xfrm>
            <a:off x="115815" y="2386235"/>
            <a:ext cx="4872628" cy="2246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50.7% of customers do not own cars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261 females own car compared to 2</a:t>
            </a:r>
            <a:r>
              <a:rPr lang="en-GB" dirty="0">
                <a:solidFill>
                  <a:srgbClr val="000000"/>
                </a:solidFill>
              </a:rPr>
              <a:t>55 males and 7 of unknown genders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In NSW customers who do not own cars exceed those who own cars by 13.9%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In QLD and VIC, car owners are the majority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Based on past data , car owners brought in the highest profit compared to the 3.9% difference of those who do not own a vehicle.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6648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GB" dirty="0"/>
              <a:t>:Age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731248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 between age 40-50 are the majority with the average being 44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FB10FF-345B-4B77-8B9B-9519592A5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93" t="8317" r="1"/>
          <a:stretch/>
        </p:blipFill>
        <p:spPr>
          <a:xfrm>
            <a:off x="5215986" y="1893808"/>
            <a:ext cx="3928014" cy="33081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D9FDB6F-AEE9-442F-9855-A03979A7E964}"/>
              </a:ext>
            </a:extLst>
          </p:cNvPr>
          <p:cNvSpPr/>
          <p:nvPr/>
        </p:nvSpPr>
        <p:spPr>
          <a:xfrm>
            <a:off x="205025" y="2444539"/>
            <a:ext cx="4872628" cy="18158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Those between age 41-49 consist majorly of females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In NSW and VIC 41-49 are the majority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QLD ages 46-55 are the majority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GB" dirty="0">
                <a:solidFill>
                  <a:srgbClr val="000000"/>
                </a:solidFill>
              </a:rPr>
              <a:t>Focus ages: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41-49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GB" dirty="0">
                <a:solidFill>
                  <a:srgbClr val="000000"/>
                </a:solidFill>
              </a:rPr>
              <a:t>56-59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GB" dirty="0">
                <a:solidFill>
                  <a:srgbClr val="000000"/>
                </a:solidFill>
              </a:rPr>
              <a:t>23-25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5166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GB" dirty="0"/>
              <a:t>:Wealth Segment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Over half of customers are classified as mass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EF7BA-D81C-4E50-BFDA-D70AB5C7D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8" t="7780"/>
          <a:stretch/>
        </p:blipFill>
        <p:spPr>
          <a:xfrm>
            <a:off x="4532415" y="1747024"/>
            <a:ext cx="4406560" cy="33964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648021-8F22-46F3-B3EA-F9EEFA8C03C3}"/>
              </a:ext>
            </a:extLst>
          </p:cNvPr>
          <p:cNvSpPr/>
          <p:nvPr/>
        </p:nvSpPr>
        <p:spPr>
          <a:xfrm>
            <a:off x="94762" y="1955254"/>
            <a:ext cx="4241813" cy="1815880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customers are mass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In past data Mass customers brought in the most profit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 has the highest customers in all segment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Females are also the majority customers under mass customer and High net worth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Male lead in number under the affluent customer segment</a:t>
            </a:r>
          </a:p>
        </p:txBody>
      </p:sp>
    </p:spTree>
    <p:extLst>
      <p:ext uri="{BB962C8B-B14F-4D97-AF65-F5344CB8AC3E}">
        <p14:creationId xmlns:p14="http://schemas.microsoft.com/office/powerpoint/2010/main" val="10653246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029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GB" dirty="0"/>
              <a:t>:Job Industry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72506" y="871427"/>
            <a:ext cx="8863338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Manufacturing and financial services are the leading industry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971323" y="3876948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DEC53-1461-4500-9992-A3826875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98" y="1387754"/>
            <a:ext cx="5998134" cy="37494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2814C4-BF28-4BE9-87DF-37894037BA40}"/>
              </a:ext>
            </a:extLst>
          </p:cNvPr>
          <p:cNvSpPr/>
          <p:nvPr/>
        </p:nvSpPr>
        <p:spPr>
          <a:xfrm>
            <a:off x="205025" y="2137370"/>
            <a:ext cx="3328662" cy="7386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There are more females in the Financial service industry and more males in the manufacturing industry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6571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6825" y="1238725"/>
            <a:ext cx="4686160" cy="1018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 Segmentation based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Customer Lifetime Value(CLV)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RFM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150350" y="2996814"/>
            <a:ext cx="403939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 can be targeted based on demographics given in the next slide or based on their RFM score or customer lifetime value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65BA44-54E4-4F4D-9A92-B3F3DE655B6C}"/>
              </a:ext>
            </a:extLst>
          </p:cNvPr>
          <p:cNvSpPr/>
          <p:nvPr/>
        </p:nvSpPr>
        <p:spPr>
          <a:xfrm>
            <a:off x="5663153" y="3270396"/>
            <a:ext cx="3330497" cy="177069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Focus is on those who purchase frequently, has bought from the store recently and also contributed the most monetary wise.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Those with Higher RFM scores are segmented  then targeted</a:t>
            </a: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0249EF-94C9-4E01-AD6B-4EF2BD557730}"/>
              </a:ext>
            </a:extLst>
          </p:cNvPr>
          <p:cNvSpPr/>
          <p:nvPr/>
        </p:nvSpPr>
        <p:spPr>
          <a:xfrm>
            <a:off x="5545874" y="987756"/>
            <a:ext cx="3447776" cy="200905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LIFETIME VALUE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The lifetime value of each customer is created. A benchmark can be assigned and those who asses those benchmark can then be targeted.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CLV=Average value of sale*Number of transactions*Retention time period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939</Words>
  <Application>Microsoft Office PowerPoint</Application>
  <PresentationFormat>On-screen Show (16:9)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firdaws yahya</cp:lastModifiedBy>
  <cp:revision>6</cp:revision>
  <dcterms:modified xsi:type="dcterms:W3CDTF">2022-04-02T13:12:10Z</dcterms:modified>
</cp:coreProperties>
</file>