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2D30"/>
    <a:srgbClr val="723D46"/>
    <a:srgbClr val="FFE1A8"/>
    <a:srgbClr val="C9CBA3"/>
    <a:srgbClr val="E26D5C"/>
    <a:srgbClr val="0E9594"/>
    <a:srgbClr val="127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6E447-171F-4EF9-8E79-C4DCE9039D3B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9D29-A441-497C-8C3B-5830CD100F9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922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complaint</a:t>
            </a:r>
          </a:p>
          <a:p>
            <a:r>
              <a:rPr lang="en-GB" dirty="0" err="1"/>
              <a:t>Avg</a:t>
            </a:r>
            <a:r>
              <a:rPr lang="en-GB" dirty="0"/>
              <a:t> life span</a:t>
            </a:r>
          </a:p>
          <a:p>
            <a:r>
              <a:rPr lang="en-GB" dirty="0"/>
              <a:t>income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9D29-A441-497C-8C3B-5830CD100F9A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14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complaint</a:t>
            </a:r>
          </a:p>
          <a:p>
            <a:r>
              <a:rPr lang="en-GB" dirty="0" err="1"/>
              <a:t>Avg</a:t>
            </a:r>
            <a:r>
              <a:rPr lang="en-GB" dirty="0"/>
              <a:t> life span</a:t>
            </a:r>
          </a:p>
          <a:p>
            <a:r>
              <a:rPr lang="en-GB" dirty="0"/>
              <a:t>income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9D29-A441-497C-8C3B-5830CD100F9A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1646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complaint</a:t>
            </a:r>
          </a:p>
          <a:p>
            <a:r>
              <a:rPr lang="en-GB" dirty="0" err="1"/>
              <a:t>Avg</a:t>
            </a:r>
            <a:r>
              <a:rPr lang="en-GB" dirty="0"/>
              <a:t> life span</a:t>
            </a:r>
          </a:p>
          <a:p>
            <a:r>
              <a:rPr lang="en-GB" dirty="0"/>
              <a:t>income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9D29-A441-497C-8C3B-5830CD100F9A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901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complaint</a:t>
            </a:r>
          </a:p>
          <a:p>
            <a:r>
              <a:rPr lang="en-GB" dirty="0" err="1"/>
              <a:t>Avg</a:t>
            </a:r>
            <a:r>
              <a:rPr lang="en-GB" dirty="0"/>
              <a:t> life span</a:t>
            </a:r>
          </a:p>
          <a:p>
            <a:r>
              <a:rPr lang="en-GB" dirty="0"/>
              <a:t>income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9D29-A441-497C-8C3B-5830CD100F9A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30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0792-2612-EEF4-2E6E-56C9D3C70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58FA4-579B-B1FD-AC59-8994F71D1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24B8-0CA4-EB18-CE45-30DABA8D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7725-9BFF-2AB7-B221-72E7841A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FCA8-E4C2-1C95-C1F8-B1AD639D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632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8A07-BEC2-7863-3A4F-0CE3E447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073A-D19D-9785-1CB0-F1777B76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94A9-BFD4-41AC-BF63-69425375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B617-B01A-292D-458E-1CE38843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11BD-1262-4E23-FF08-71AFFD66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971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7A5BA-974C-921B-43E0-39F905386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B913-1762-1B1D-D29C-14B1ABCF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418F-596A-FDED-53CC-F064EF8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D3AA-4C13-1CA4-8D41-EE333394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49B0-6135-AD36-5A2D-B0775324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867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87DB-DD88-4558-72AA-55639BC2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34FF-A80D-086D-5EE5-21D3AF2D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0749-37AC-8A71-E9D1-80422F1D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0CCC-3E29-4636-BCE8-07ABB89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B63B-1CA0-08CA-6A81-AA701DC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747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A920-9301-45F2-13E9-DFB2FD7F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17DC-E7DE-CD6F-AFA6-B60F7FA8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EF56-14B0-26F1-3C54-5EB7E04E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7AF1-8E37-B55D-E218-52CEB3BC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975C-3CE7-52EA-343C-A54D1AA3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2996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40E0-E04F-E363-5A41-DEC4E980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1CFC-6872-B24D-AD48-60427D6B4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DE30E-C04A-C19A-4E8E-44DC70E5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AADC5-D8EB-BAED-D382-EAA0F5A0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AA3EE-ED67-987A-9B1B-CA6EB21C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1BA5-8F63-B5FA-E1EC-36E69855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658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0459-1D1C-FDF5-6503-5EC381A6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5754E-53BC-6A8D-64CE-EE7D16D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29C73-0977-C3FF-5AC9-F18742BEA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DE9E-D030-0710-2B75-B876C8D07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D266E-4E39-D403-A1B2-DC1EA8DCF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D6CBD-B07C-B2D4-D134-E2B91277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50BEE-DF54-AF88-64B4-6D8C6C6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AB843-ED92-51B3-09DB-48B84F1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90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F7A4-B6F7-AA4E-0415-EE8BFFB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FE3C8-E53C-26A0-E8B3-3E484D44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91C08-1B8E-5E52-B94D-394BACA5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BD585-B501-537E-6F4A-DB5D6AD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846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1A3D3-FFB3-E179-0040-11051998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D0624-0B2F-1DB3-A6A4-025689E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173C-C822-174B-070A-520C383E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335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1A45-2001-A5CB-7CCD-65E637E0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12B4-EF95-3796-1EDF-9490A733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9824-9793-F163-912E-2DC99757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81FB-285E-D1D9-F89A-131F1CD4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FAF00-C075-868D-838E-B16BA310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90CC0-36D0-F9AE-9BAE-EE260BCF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3113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C62-067E-7760-9FB0-AE016504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0A439-6538-B82C-0746-3BE0E051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00AF-70FF-2240-57FF-BB2DD8A4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20E2-217D-3A35-FF6F-DC500D9A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F002-E879-C9C7-F01C-B3CF59A2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3008D-2FE5-009F-31B6-A9C8973B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3251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AC927-773F-CCC7-3079-9F3D0F36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E2DF9-CAA9-1479-864F-EE6EC2FF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83DB-9A46-2A6A-F97E-C9A657316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9995-115A-47B1-B369-D2CF26015391}" type="datetimeFigureOut">
              <a:rPr lang="en-NG" smtClean="0"/>
              <a:t>07/06/2022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16D0-9E8F-FD56-CE74-1913F64CB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52C1-E0DD-E9DE-18CD-102A851AC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B4C7-48E9-4588-AB0E-B0C47C71C4D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752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13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16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3C10D-8E98-049F-9E1D-945385C7116D}"/>
              </a:ext>
            </a:extLst>
          </p:cNvPr>
          <p:cNvSpPr/>
          <p:nvPr/>
        </p:nvSpPr>
        <p:spPr>
          <a:xfrm>
            <a:off x="0" y="19293"/>
            <a:ext cx="12192000" cy="6858000"/>
          </a:xfrm>
          <a:prstGeom prst="rect">
            <a:avLst/>
          </a:prstGeom>
          <a:solidFill>
            <a:srgbClr val="FFE1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ACE809-6559-1989-99F5-517DA7C243C1}"/>
              </a:ext>
            </a:extLst>
          </p:cNvPr>
          <p:cNvSpPr/>
          <p:nvPr/>
        </p:nvSpPr>
        <p:spPr>
          <a:xfrm>
            <a:off x="376201" y="406524"/>
            <a:ext cx="1842146" cy="1373029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818CE-E6AC-9664-08C6-B7BABA4D25AF}"/>
              </a:ext>
            </a:extLst>
          </p:cNvPr>
          <p:cNvSpPr/>
          <p:nvPr/>
        </p:nvSpPr>
        <p:spPr>
          <a:xfrm>
            <a:off x="2714492" y="691440"/>
            <a:ext cx="9029366" cy="5633160"/>
          </a:xfrm>
          <a:prstGeom prst="roundRect">
            <a:avLst/>
          </a:prstGeom>
          <a:solidFill>
            <a:schemeClr val="bg1">
              <a:alpha val="36863"/>
            </a:schemeClr>
          </a:solidFill>
          <a:ln w="38100">
            <a:noFill/>
          </a:ln>
          <a:effectLst>
            <a:glow rad="101600">
              <a:srgbClr val="FFE1A8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1C0A94DC-F6D7-99DF-59DD-27BB2BB33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788" y="691440"/>
            <a:ext cx="1078972" cy="1078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3FFE4-B9E6-51E2-1A9B-44DB55AAD839}"/>
              </a:ext>
            </a:extLst>
          </p:cNvPr>
          <p:cNvSpPr txBox="1"/>
          <p:nvPr/>
        </p:nvSpPr>
        <p:spPr>
          <a:xfrm>
            <a:off x="329058" y="477695"/>
            <a:ext cx="186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CUSTOMER PROFILE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1A81-C84D-A7FC-6B75-CC40F9F413CE}"/>
              </a:ext>
            </a:extLst>
          </p:cNvPr>
          <p:cNvSpPr txBox="1"/>
          <p:nvPr/>
        </p:nvSpPr>
        <p:spPr>
          <a:xfrm>
            <a:off x="0" y="19293"/>
            <a:ext cx="437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2D30"/>
                </a:solidFill>
                <a:latin typeface="Arial Black" panose="020B0A04020102020204" pitchFamily="34" charset="0"/>
              </a:rPr>
              <a:t>MAVENS MARKETING CAMPAIGN</a:t>
            </a:r>
            <a:endParaRPr lang="en-NG" sz="1200" dirty="0">
              <a:solidFill>
                <a:srgbClr val="472D3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45599-6BCA-B406-DCDB-B18D94627B01}"/>
              </a:ext>
            </a:extLst>
          </p:cNvPr>
          <p:cNvSpPr txBox="1"/>
          <p:nvPr/>
        </p:nvSpPr>
        <p:spPr>
          <a:xfrm>
            <a:off x="10767527" y="6559420"/>
            <a:ext cx="123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JUNE 2022</a:t>
            </a:r>
            <a:endParaRPr lang="en-NG" sz="1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99B733-3288-0FED-6DEB-DDA70B0463CA}"/>
              </a:ext>
            </a:extLst>
          </p:cNvPr>
          <p:cNvSpPr/>
          <p:nvPr/>
        </p:nvSpPr>
        <p:spPr>
          <a:xfrm>
            <a:off x="430949" y="3790571"/>
            <a:ext cx="1842146" cy="1373029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1E3175-42F4-B653-97BF-12811723D41A}"/>
              </a:ext>
            </a:extLst>
          </p:cNvPr>
          <p:cNvSpPr/>
          <p:nvPr/>
        </p:nvSpPr>
        <p:spPr>
          <a:xfrm>
            <a:off x="437694" y="2142258"/>
            <a:ext cx="1842146" cy="1373029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E6C38B6-53CD-9CA9-D223-647F02A06FD9}"/>
              </a:ext>
            </a:extLst>
          </p:cNvPr>
          <p:cNvSpPr/>
          <p:nvPr/>
        </p:nvSpPr>
        <p:spPr>
          <a:xfrm>
            <a:off x="424901" y="5361253"/>
            <a:ext cx="1842146" cy="1373029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414BB-DCF7-C6FB-3832-5596F49F4EA6}"/>
              </a:ext>
            </a:extLst>
          </p:cNvPr>
          <p:cNvSpPr txBox="1"/>
          <p:nvPr/>
        </p:nvSpPr>
        <p:spPr>
          <a:xfrm>
            <a:off x="492442" y="2228219"/>
            <a:ext cx="171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CHANNELS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18" name="Graphic 17" descr="Filter">
            <a:extLst>
              <a:ext uri="{FF2B5EF4-FFF2-40B4-BE49-F238E27FC236}">
                <a16:creationId xmlns:a16="http://schemas.microsoft.com/office/drawing/2014/main" id="{5A2372AD-65CC-8FBE-562F-493C354B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786" y="2611926"/>
            <a:ext cx="846040" cy="753567"/>
          </a:xfrm>
          <a:prstGeom prst="rect">
            <a:avLst/>
          </a:prstGeom>
        </p:spPr>
      </p:pic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C9DCBAC8-E6CF-DD3A-4BA1-3FB5401EE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418" y="579811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D4542D-626E-D281-7CCF-376B7068B795}"/>
              </a:ext>
            </a:extLst>
          </p:cNvPr>
          <p:cNvSpPr txBox="1"/>
          <p:nvPr/>
        </p:nvSpPr>
        <p:spPr>
          <a:xfrm>
            <a:off x="476858" y="5367868"/>
            <a:ext cx="171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CAMPAIGN</a:t>
            </a:r>
          </a:p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SUCCESS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5B27D52-B483-EFB5-9DB0-943331932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802" y="424326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D856D8-7727-FAEA-2CA7-CE980F96B913}"/>
              </a:ext>
            </a:extLst>
          </p:cNvPr>
          <p:cNvSpPr txBox="1"/>
          <p:nvPr/>
        </p:nvSpPr>
        <p:spPr>
          <a:xfrm>
            <a:off x="385089" y="3833835"/>
            <a:ext cx="198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PRODUCT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PREFERENCE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37" name="Graphic 36" descr="Home">
            <a:extLst>
              <a:ext uri="{FF2B5EF4-FFF2-40B4-BE49-F238E27FC236}">
                <a16:creationId xmlns:a16="http://schemas.microsoft.com/office/drawing/2014/main" id="{7B4A1E6E-BDF2-E2D5-A2EA-B74ABCF29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2868" y="-63507"/>
            <a:ext cx="767398" cy="7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3C10D-8E98-049F-9E1D-945385C7116D}"/>
              </a:ext>
            </a:extLst>
          </p:cNvPr>
          <p:cNvSpPr/>
          <p:nvPr/>
        </p:nvSpPr>
        <p:spPr>
          <a:xfrm>
            <a:off x="-67406" y="-6176"/>
            <a:ext cx="12259405" cy="6858000"/>
          </a:xfrm>
          <a:prstGeom prst="rect">
            <a:avLst/>
          </a:prstGeom>
          <a:solidFill>
            <a:srgbClr val="FFE1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ACE809-6559-1989-99F5-517DA7C243C1}"/>
              </a:ext>
            </a:extLst>
          </p:cNvPr>
          <p:cNvSpPr/>
          <p:nvPr/>
        </p:nvSpPr>
        <p:spPr>
          <a:xfrm>
            <a:off x="3183078" y="101646"/>
            <a:ext cx="1744423" cy="767398"/>
          </a:xfrm>
          <a:prstGeom prst="roundRect">
            <a:avLst>
              <a:gd name="adj" fmla="val 11804"/>
            </a:avLst>
          </a:prstGeom>
          <a:solidFill>
            <a:srgbClr val="C9CBA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1C0A94DC-F6D7-99DF-59DD-27BB2BB33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5289" y="183711"/>
            <a:ext cx="862652" cy="862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3FFE4-B9E6-51E2-1A9B-44DB55AAD839}"/>
              </a:ext>
            </a:extLst>
          </p:cNvPr>
          <p:cNvSpPr txBox="1"/>
          <p:nvPr/>
        </p:nvSpPr>
        <p:spPr>
          <a:xfrm>
            <a:off x="2901153" y="140442"/>
            <a:ext cx="186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CUSTOMER PROFILE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1A81-C84D-A7FC-6B75-CC40F9F413CE}"/>
              </a:ext>
            </a:extLst>
          </p:cNvPr>
          <p:cNvSpPr txBox="1"/>
          <p:nvPr/>
        </p:nvSpPr>
        <p:spPr>
          <a:xfrm>
            <a:off x="-67405" y="-6176"/>
            <a:ext cx="316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2D30"/>
                </a:solidFill>
                <a:latin typeface="Arial Black" panose="020B0A04020102020204" pitchFamily="34" charset="0"/>
              </a:rPr>
              <a:t>MAVENS MARKETING CAMPAIGN</a:t>
            </a:r>
            <a:endParaRPr lang="en-NG" sz="1200" dirty="0">
              <a:solidFill>
                <a:srgbClr val="472D3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45599-6BCA-B406-DCDB-B18D94627B01}"/>
              </a:ext>
            </a:extLst>
          </p:cNvPr>
          <p:cNvSpPr txBox="1"/>
          <p:nvPr/>
        </p:nvSpPr>
        <p:spPr>
          <a:xfrm>
            <a:off x="10767527" y="6559420"/>
            <a:ext cx="123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JUNE 2022</a:t>
            </a:r>
            <a:endParaRPr lang="en-NG" sz="1400" b="1" dirty="0"/>
          </a:p>
        </p:txBody>
      </p:sp>
      <p:pic>
        <p:nvPicPr>
          <p:cNvPr id="37" name="Graphic 36" descr="Home">
            <a:extLst>
              <a:ext uri="{FF2B5EF4-FFF2-40B4-BE49-F238E27FC236}">
                <a16:creationId xmlns:a16="http://schemas.microsoft.com/office/drawing/2014/main" id="{7B4A1E6E-BDF2-E2D5-A2EA-B74ABCF29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9197" y="-42964"/>
            <a:ext cx="767398" cy="767398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E333186-B976-A5FE-2F4C-63CE70169F0E}"/>
              </a:ext>
            </a:extLst>
          </p:cNvPr>
          <p:cNvSpPr/>
          <p:nvPr/>
        </p:nvSpPr>
        <p:spPr>
          <a:xfrm flipV="1">
            <a:off x="3501391" y="861048"/>
            <a:ext cx="1107795" cy="353266"/>
          </a:xfrm>
          <a:prstGeom prst="triangle">
            <a:avLst/>
          </a:prstGeom>
          <a:solidFill>
            <a:srgbClr val="72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4A56DD-BF91-0A83-6929-03D209088D08}"/>
              </a:ext>
            </a:extLst>
          </p:cNvPr>
          <p:cNvSpPr/>
          <p:nvPr/>
        </p:nvSpPr>
        <p:spPr>
          <a:xfrm>
            <a:off x="4995103" y="105432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75EE17-177E-93C1-2A2B-DAC60A4E95B9}"/>
              </a:ext>
            </a:extLst>
          </p:cNvPr>
          <p:cNvSpPr/>
          <p:nvPr/>
        </p:nvSpPr>
        <p:spPr>
          <a:xfrm>
            <a:off x="6781526" y="105741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7D8F91-1F52-815C-A0CC-BCC11E3123DF}"/>
              </a:ext>
            </a:extLst>
          </p:cNvPr>
          <p:cNvSpPr/>
          <p:nvPr/>
        </p:nvSpPr>
        <p:spPr>
          <a:xfrm>
            <a:off x="8645111" y="101646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8" name="Graphic 17" descr="Filter">
            <a:extLst>
              <a:ext uri="{FF2B5EF4-FFF2-40B4-BE49-F238E27FC236}">
                <a16:creationId xmlns:a16="http://schemas.microsoft.com/office/drawing/2014/main" id="{5A2372AD-65CC-8FBE-562F-493C354B3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5824" y="221042"/>
            <a:ext cx="846040" cy="753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C414BB-DCF7-C6FB-3832-5596F49F4EA6}"/>
              </a:ext>
            </a:extLst>
          </p:cNvPr>
          <p:cNvSpPr txBox="1"/>
          <p:nvPr/>
        </p:nvSpPr>
        <p:spPr>
          <a:xfrm>
            <a:off x="4994933" y="183711"/>
            <a:ext cx="171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CHANNELS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C9DCBAC8-E6CF-DD3A-4BA1-3FB5401EE4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790" y="101646"/>
            <a:ext cx="801116" cy="801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D4542D-626E-D281-7CCF-376B7068B795}"/>
              </a:ext>
            </a:extLst>
          </p:cNvPr>
          <p:cNvSpPr txBox="1"/>
          <p:nvPr/>
        </p:nvSpPr>
        <p:spPr>
          <a:xfrm>
            <a:off x="8515529" y="132323"/>
            <a:ext cx="171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CAMPAIGN</a:t>
            </a:r>
          </a:p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SUCCESS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5B27D52-B483-EFB5-9DB0-943331932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9981" y="194120"/>
            <a:ext cx="708642" cy="708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D856D8-7727-FAEA-2CA7-CE980F96B913}"/>
              </a:ext>
            </a:extLst>
          </p:cNvPr>
          <p:cNvSpPr txBox="1"/>
          <p:nvPr/>
        </p:nvSpPr>
        <p:spPr>
          <a:xfrm>
            <a:off x="6587461" y="132323"/>
            <a:ext cx="19828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PRODUCT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PREFERENCE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0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3C10D-8E98-049F-9E1D-945385C7116D}"/>
              </a:ext>
            </a:extLst>
          </p:cNvPr>
          <p:cNvSpPr/>
          <p:nvPr/>
        </p:nvSpPr>
        <p:spPr>
          <a:xfrm>
            <a:off x="-67406" y="-6176"/>
            <a:ext cx="12259405" cy="6858000"/>
          </a:xfrm>
          <a:prstGeom prst="rect">
            <a:avLst/>
          </a:prstGeom>
          <a:solidFill>
            <a:srgbClr val="FFE1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ACE809-6559-1989-99F5-517DA7C243C1}"/>
              </a:ext>
            </a:extLst>
          </p:cNvPr>
          <p:cNvSpPr/>
          <p:nvPr/>
        </p:nvSpPr>
        <p:spPr>
          <a:xfrm>
            <a:off x="3183078" y="101646"/>
            <a:ext cx="1744423" cy="767398"/>
          </a:xfrm>
          <a:prstGeom prst="roundRect">
            <a:avLst>
              <a:gd name="adj" fmla="val 11804"/>
            </a:avLst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1C0A94DC-F6D7-99DF-59DD-27BB2BB33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5289" y="183711"/>
            <a:ext cx="862652" cy="862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3FFE4-B9E6-51E2-1A9B-44DB55AAD839}"/>
              </a:ext>
            </a:extLst>
          </p:cNvPr>
          <p:cNvSpPr txBox="1"/>
          <p:nvPr/>
        </p:nvSpPr>
        <p:spPr>
          <a:xfrm>
            <a:off x="2901153" y="140442"/>
            <a:ext cx="186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rgbClr val="FFE1A8"/>
                </a:solidFill>
                <a:latin typeface="Arial Black" panose="020B0A04020102020204" pitchFamily="34" charset="0"/>
              </a:rPr>
              <a:t>CUSTOMER PROFILE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1A81-C84D-A7FC-6B75-CC40F9F413CE}"/>
              </a:ext>
            </a:extLst>
          </p:cNvPr>
          <p:cNvSpPr txBox="1"/>
          <p:nvPr/>
        </p:nvSpPr>
        <p:spPr>
          <a:xfrm>
            <a:off x="-67405" y="-6176"/>
            <a:ext cx="316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2D30"/>
                </a:solidFill>
                <a:latin typeface="Arial Black" panose="020B0A04020102020204" pitchFamily="34" charset="0"/>
              </a:rPr>
              <a:t>MAVENS MARKETING CAMPAIGN</a:t>
            </a:r>
            <a:endParaRPr lang="en-NG" sz="1200" dirty="0">
              <a:solidFill>
                <a:srgbClr val="472D3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45599-6BCA-B406-DCDB-B18D94627B01}"/>
              </a:ext>
            </a:extLst>
          </p:cNvPr>
          <p:cNvSpPr txBox="1"/>
          <p:nvPr/>
        </p:nvSpPr>
        <p:spPr>
          <a:xfrm>
            <a:off x="10767527" y="6559420"/>
            <a:ext cx="123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JUNE 2022</a:t>
            </a:r>
            <a:endParaRPr lang="en-NG" sz="1400" b="1" dirty="0"/>
          </a:p>
        </p:txBody>
      </p:sp>
      <p:pic>
        <p:nvPicPr>
          <p:cNvPr id="37" name="Graphic 36" descr="Home">
            <a:extLst>
              <a:ext uri="{FF2B5EF4-FFF2-40B4-BE49-F238E27FC236}">
                <a16:creationId xmlns:a16="http://schemas.microsoft.com/office/drawing/2014/main" id="{7B4A1E6E-BDF2-E2D5-A2EA-B74ABCF29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9197" y="-42964"/>
            <a:ext cx="767398" cy="767398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E333186-B976-A5FE-2F4C-63CE70169F0E}"/>
              </a:ext>
            </a:extLst>
          </p:cNvPr>
          <p:cNvSpPr/>
          <p:nvPr/>
        </p:nvSpPr>
        <p:spPr>
          <a:xfrm flipV="1">
            <a:off x="5349544" y="821464"/>
            <a:ext cx="1117355" cy="482506"/>
          </a:xfrm>
          <a:prstGeom prst="triangle">
            <a:avLst/>
          </a:prstGeom>
          <a:solidFill>
            <a:srgbClr val="72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4A56DD-BF91-0A83-6929-03D209088D08}"/>
              </a:ext>
            </a:extLst>
          </p:cNvPr>
          <p:cNvSpPr/>
          <p:nvPr/>
        </p:nvSpPr>
        <p:spPr>
          <a:xfrm>
            <a:off x="4995103" y="105432"/>
            <a:ext cx="1744423" cy="767398"/>
          </a:xfrm>
          <a:prstGeom prst="roundRect">
            <a:avLst/>
          </a:prstGeom>
          <a:solidFill>
            <a:srgbClr val="C9CBA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75EE17-177E-93C1-2A2B-DAC60A4E95B9}"/>
              </a:ext>
            </a:extLst>
          </p:cNvPr>
          <p:cNvSpPr/>
          <p:nvPr/>
        </p:nvSpPr>
        <p:spPr>
          <a:xfrm>
            <a:off x="6781526" y="105741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7D8F91-1F52-815C-A0CC-BCC11E3123DF}"/>
              </a:ext>
            </a:extLst>
          </p:cNvPr>
          <p:cNvSpPr/>
          <p:nvPr/>
        </p:nvSpPr>
        <p:spPr>
          <a:xfrm>
            <a:off x="8645111" y="101646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8" name="Graphic 17" descr="Filter">
            <a:extLst>
              <a:ext uri="{FF2B5EF4-FFF2-40B4-BE49-F238E27FC236}">
                <a16:creationId xmlns:a16="http://schemas.microsoft.com/office/drawing/2014/main" id="{5A2372AD-65CC-8FBE-562F-493C354B3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5824" y="221042"/>
            <a:ext cx="846040" cy="753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C414BB-DCF7-C6FB-3832-5596F49F4EA6}"/>
              </a:ext>
            </a:extLst>
          </p:cNvPr>
          <p:cNvSpPr txBox="1"/>
          <p:nvPr/>
        </p:nvSpPr>
        <p:spPr>
          <a:xfrm>
            <a:off x="4994933" y="183711"/>
            <a:ext cx="171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CHANNELS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C9DCBAC8-E6CF-DD3A-4BA1-3FB5401EE4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790" y="101646"/>
            <a:ext cx="801116" cy="801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D4542D-626E-D281-7CCF-376B7068B795}"/>
              </a:ext>
            </a:extLst>
          </p:cNvPr>
          <p:cNvSpPr txBox="1"/>
          <p:nvPr/>
        </p:nvSpPr>
        <p:spPr>
          <a:xfrm>
            <a:off x="8515529" y="132323"/>
            <a:ext cx="171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CAMPAIGN</a:t>
            </a:r>
          </a:p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SUCCESS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5B27D52-B483-EFB5-9DB0-943331932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9981" y="194120"/>
            <a:ext cx="708642" cy="708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D856D8-7727-FAEA-2CA7-CE980F96B913}"/>
              </a:ext>
            </a:extLst>
          </p:cNvPr>
          <p:cNvSpPr txBox="1"/>
          <p:nvPr/>
        </p:nvSpPr>
        <p:spPr>
          <a:xfrm>
            <a:off x="6587461" y="132323"/>
            <a:ext cx="19828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PRODUCT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PREFERENCE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0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3C10D-8E98-049F-9E1D-945385C7116D}"/>
              </a:ext>
            </a:extLst>
          </p:cNvPr>
          <p:cNvSpPr/>
          <p:nvPr/>
        </p:nvSpPr>
        <p:spPr>
          <a:xfrm>
            <a:off x="-67406" y="-6176"/>
            <a:ext cx="12259405" cy="6858000"/>
          </a:xfrm>
          <a:prstGeom prst="rect">
            <a:avLst/>
          </a:prstGeom>
          <a:solidFill>
            <a:srgbClr val="FFE1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ACE809-6559-1989-99F5-517DA7C243C1}"/>
              </a:ext>
            </a:extLst>
          </p:cNvPr>
          <p:cNvSpPr/>
          <p:nvPr/>
        </p:nvSpPr>
        <p:spPr>
          <a:xfrm>
            <a:off x="3183078" y="101646"/>
            <a:ext cx="1744423" cy="767398"/>
          </a:xfrm>
          <a:prstGeom prst="roundRect">
            <a:avLst>
              <a:gd name="adj" fmla="val 11804"/>
            </a:avLst>
          </a:prstGeom>
          <a:solidFill>
            <a:srgbClr val="C9CBA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1C0A94DC-F6D7-99DF-59DD-27BB2BB33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3687" y="183711"/>
            <a:ext cx="862652" cy="862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3FFE4-B9E6-51E2-1A9B-44DB55AAD839}"/>
              </a:ext>
            </a:extLst>
          </p:cNvPr>
          <p:cNvSpPr txBox="1"/>
          <p:nvPr/>
        </p:nvSpPr>
        <p:spPr>
          <a:xfrm>
            <a:off x="2902022" y="139659"/>
            <a:ext cx="186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CUSTOMER PROFILE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1A81-C84D-A7FC-6B75-CC40F9F413CE}"/>
              </a:ext>
            </a:extLst>
          </p:cNvPr>
          <p:cNvSpPr txBox="1"/>
          <p:nvPr/>
        </p:nvSpPr>
        <p:spPr>
          <a:xfrm>
            <a:off x="-67405" y="-6176"/>
            <a:ext cx="316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2D30"/>
                </a:solidFill>
                <a:latin typeface="Arial Black" panose="020B0A04020102020204" pitchFamily="34" charset="0"/>
              </a:rPr>
              <a:t>MAVENS MARKETING CAMPAIGN</a:t>
            </a:r>
            <a:endParaRPr lang="en-NG" sz="1200" dirty="0">
              <a:solidFill>
                <a:srgbClr val="472D3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45599-6BCA-B406-DCDB-B18D94627B01}"/>
              </a:ext>
            </a:extLst>
          </p:cNvPr>
          <p:cNvSpPr txBox="1"/>
          <p:nvPr/>
        </p:nvSpPr>
        <p:spPr>
          <a:xfrm>
            <a:off x="10767527" y="6559420"/>
            <a:ext cx="123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JUNE 2022</a:t>
            </a:r>
            <a:endParaRPr lang="en-NG" sz="1400" b="1" dirty="0"/>
          </a:p>
        </p:txBody>
      </p:sp>
      <p:pic>
        <p:nvPicPr>
          <p:cNvPr id="37" name="Graphic 36" descr="Home">
            <a:extLst>
              <a:ext uri="{FF2B5EF4-FFF2-40B4-BE49-F238E27FC236}">
                <a16:creationId xmlns:a16="http://schemas.microsoft.com/office/drawing/2014/main" id="{7B4A1E6E-BDF2-E2D5-A2EA-B74ABCF29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9197" y="-42964"/>
            <a:ext cx="767398" cy="767398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E333186-B976-A5FE-2F4C-63CE70169F0E}"/>
              </a:ext>
            </a:extLst>
          </p:cNvPr>
          <p:cNvSpPr/>
          <p:nvPr/>
        </p:nvSpPr>
        <p:spPr>
          <a:xfrm flipV="1">
            <a:off x="7099839" y="869044"/>
            <a:ext cx="1107795" cy="353266"/>
          </a:xfrm>
          <a:prstGeom prst="triangle">
            <a:avLst/>
          </a:prstGeom>
          <a:solidFill>
            <a:srgbClr val="72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4A56DD-BF91-0A83-6929-03D209088D08}"/>
              </a:ext>
            </a:extLst>
          </p:cNvPr>
          <p:cNvSpPr/>
          <p:nvPr/>
        </p:nvSpPr>
        <p:spPr>
          <a:xfrm>
            <a:off x="4995103" y="105432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75EE17-177E-93C1-2A2B-DAC60A4E95B9}"/>
              </a:ext>
            </a:extLst>
          </p:cNvPr>
          <p:cNvSpPr/>
          <p:nvPr/>
        </p:nvSpPr>
        <p:spPr>
          <a:xfrm>
            <a:off x="6781526" y="105741"/>
            <a:ext cx="1744423" cy="763303"/>
          </a:xfrm>
          <a:prstGeom prst="roundRect">
            <a:avLst/>
          </a:prstGeom>
          <a:solidFill>
            <a:srgbClr val="C9CBA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7D8F91-1F52-815C-A0CC-BCC11E3123DF}"/>
              </a:ext>
            </a:extLst>
          </p:cNvPr>
          <p:cNvSpPr/>
          <p:nvPr/>
        </p:nvSpPr>
        <p:spPr>
          <a:xfrm>
            <a:off x="8645111" y="101646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8" name="Graphic 17" descr="Filter">
            <a:extLst>
              <a:ext uri="{FF2B5EF4-FFF2-40B4-BE49-F238E27FC236}">
                <a16:creationId xmlns:a16="http://schemas.microsoft.com/office/drawing/2014/main" id="{5A2372AD-65CC-8FBE-562F-493C354B3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5824" y="221042"/>
            <a:ext cx="846040" cy="753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C414BB-DCF7-C6FB-3832-5596F49F4EA6}"/>
              </a:ext>
            </a:extLst>
          </p:cNvPr>
          <p:cNvSpPr txBox="1"/>
          <p:nvPr/>
        </p:nvSpPr>
        <p:spPr>
          <a:xfrm>
            <a:off x="4994933" y="183711"/>
            <a:ext cx="171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CHANNELS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C9DCBAC8-E6CF-DD3A-4BA1-3FB5401EE4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790" y="101646"/>
            <a:ext cx="801116" cy="801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D4542D-626E-D281-7CCF-376B7068B795}"/>
              </a:ext>
            </a:extLst>
          </p:cNvPr>
          <p:cNvSpPr txBox="1"/>
          <p:nvPr/>
        </p:nvSpPr>
        <p:spPr>
          <a:xfrm>
            <a:off x="8515529" y="132323"/>
            <a:ext cx="171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CAMPAIGN</a:t>
            </a:r>
          </a:p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SUCCESS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5B27D52-B483-EFB5-9DB0-943331932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9981" y="194120"/>
            <a:ext cx="708642" cy="708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D856D8-7727-FAEA-2CA7-CE980F96B913}"/>
              </a:ext>
            </a:extLst>
          </p:cNvPr>
          <p:cNvSpPr txBox="1"/>
          <p:nvPr/>
        </p:nvSpPr>
        <p:spPr>
          <a:xfrm>
            <a:off x="6739526" y="132323"/>
            <a:ext cx="18307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PRODUCT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PREFERENCE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3C10D-8E98-049F-9E1D-945385C7116D}"/>
              </a:ext>
            </a:extLst>
          </p:cNvPr>
          <p:cNvSpPr/>
          <p:nvPr/>
        </p:nvSpPr>
        <p:spPr>
          <a:xfrm>
            <a:off x="-67406" y="-6176"/>
            <a:ext cx="12259405" cy="6858000"/>
          </a:xfrm>
          <a:prstGeom prst="rect">
            <a:avLst/>
          </a:prstGeom>
          <a:solidFill>
            <a:srgbClr val="FFE1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ACE809-6559-1989-99F5-517DA7C243C1}"/>
              </a:ext>
            </a:extLst>
          </p:cNvPr>
          <p:cNvSpPr/>
          <p:nvPr/>
        </p:nvSpPr>
        <p:spPr>
          <a:xfrm>
            <a:off x="3183078" y="101646"/>
            <a:ext cx="1744423" cy="767398"/>
          </a:xfrm>
          <a:prstGeom prst="roundRect">
            <a:avLst>
              <a:gd name="adj" fmla="val 11804"/>
            </a:avLst>
          </a:prstGeom>
          <a:solidFill>
            <a:srgbClr val="C9CBA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1C0A94DC-F6D7-99DF-59DD-27BB2BB33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5289" y="178747"/>
            <a:ext cx="862652" cy="862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3FFE4-B9E6-51E2-1A9B-44DB55AAD839}"/>
              </a:ext>
            </a:extLst>
          </p:cNvPr>
          <p:cNvSpPr txBox="1"/>
          <p:nvPr/>
        </p:nvSpPr>
        <p:spPr>
          <a:xfrm>
            <a:off x="2901153" y="140442"/>
            <a:ext cx="186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CUSTOMER PROFILE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1A81-C84D-A7FC-6B75-CC40F9F413CE}"/>
              </a:ext>
            </a:extLst>
          </p:cNvPr>
          <p:cNvSpPr txBox="1"/>
          <p:nvPr/>
        </p:nvSpPr>
        <p:spPr>
          <a:xfrm>
            <a:off x="-67405" y="-6176"/>
            <a:ext cx="316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2D30"/>
                </a:solidFill>
                <a:latin typeface="Arial Black" panose="020B0A04020102020204" pitchFamily="34" charset="0"/>
              </a:rPr>
              <a:t>MAVENS MARKETING CAMPAIGN</a:t>
            </a:r>
            <a:endParaRPr lang="en-NG" sz="1200" dirty="0">
              <a:solidFill>
                <a:srgbClr val="472D3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45599-6BCA-B406-DCDB-B18D94627B01}"/>
              </a:ext>
            </a:extLst>
          </p:cNvPr>
          <p:cNvSpPr txBox="1"/>
          <p:nvPr/>
        </p:nvSpPr>
        <p:spPr>
          <a:xfrm>
            <a:off x="10767527" y="6559420"/>
            <a:ext cx="123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JUNE 2022</a:t>
            </a:r>
            <a:endParaRPr lang="en-NG" sz="1400" b="1" dirty="0"/>
          </a:p>
        </p:txBody>
      </p:sp>
      <p:pic>
        <p:nvPicPr>
          <p:cNvPr id="37" name="Graphic 36" descr="Home">
            <a:extLst>
              <a:ext uri="{FF2B5EF4-FFF2-40B4-BE49-F238E27FC236}">
                <a16:creationId xmlns:a16="http://schemas.microsoft.com/office/drawing/2014/main" id="{7B4A1E6E-BDF2-E2D5-A2EA-B74ABCF29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9197" y="-42964"/>
            <a:ext cx="767398" cy="767398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E333186-B976-A5FE-2F4C-63CE70169F0E}"/>
              </a:ext>
            </a:extLst>
          </p:cNvPr>
          <p:cNvSpPr/>
          <p:nvPr/>
        </p:nvSpPr>
        <p:spPr>
          <a:xfrm flipV="1">
            <a:off x="9000730" y="850595"/>
            <a:ext cx="1107795" cy="353266"/>
          </a:xfrm>
          <a:prstGeom prst="triangle">
            <a:avLst/>
          </a:prstGeom>
          <a:solidFill>
            <a:srgbClr val="72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4A56DD-BF91-0A83-6929-03D209088D08}"/>
              </a:ext>
            </a:extLst>
          </p:cNvPr>
          <p:cNvSpPr/>
          <p:nvPr/>
        </p:nvSpPr>
        <p:spPr>
          <a:xfrm>
            <a:off x="4995103" y="105432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75EE17-177E-93C1-2A2B-DAC60A4E95B9}"/>
              </a:ext>
            </a:extLst>
          </p:cNvPr>
          <p:cNvSpPr/>
          <p:nvPr/>
        </p:nvSpPr>
        <p:spPr>
          <a:xfrm>
            <a:off x="6781526" y="105741"/>
            <a:ext cx="1744423" cy="767398"/>
          </a:xfrm>
          <a:prstGeom prst="roundRect">
            <a:avLst/>
          </a:prstGeom>
          <a:solidFill>
            <a:srgbClr val="E26D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7D8F91-1F52-815C-A0CC-BCC11E3123DF}"/>
              </a:ext>
            </a:extLst>
          </p:cNvPr>
          <p:cNvSpPr/>
          <p:nvPr/>
        </p:nvSpPr>
        <p:spPr>
          <a:xfrm>
            <a:off x="8643885" y="101646"/>
            <a:ext cx="1744423" cy="767398"/>
          </a:xfrm>
          <a:prstGeom prst="roundRect">
            <a:avLst/>
          </a:prstGeom>
          <a:solidFill>
            <a:srgbClr val="C9CBA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8" name="Graphic 17" descr="Filter">
            <a:extLst>
              <a:ext uri="{FF2B5EF4-FFF2-40B4-BE49-F238E27FC236}">
                <a16:creationId xmlns:a16="http://schemas.microsoft.com/office/drawing/2014/main" id="{5A2372AD-65CC-8FBE-562F-493C354B3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5824" y="221042"/>
            <a:ext cx="846040" cy="753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C414BB-DCF7-C6FB-3832-5596F49F4EA6}"/>
              </a:ext>
            </a:extLst>
          </p:cNvPr>
          <p:cNvSpPr txBox="1"/>
          <p:nvPr/>
        </p:nvSpPr>
        <p:spPr>
          <a:xfrm>
            <a:off x="4994933" y="183711"/>
            <a:ext cx="171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CHANNELS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C9DCBAC8-E6CF-DD3A-4BA1-3FB5401EE4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790" y="101646"/>
            <a:ext cx="801116" cy="801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D4542D-626E-D281-7CCF-376B7068B795}"/>
              </a:ext>
            </a:extLst>
          </p:cNvPr>
          <p:cNvSpPr txBox="1"/>
          <p:nvPr/>
        </p:nvSpPr>
        <p:spPr>
          <a:xfrm>
            <a:off x="8590660" y="178747"/>
            <a:ext cx="1719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CAMPAIGN</a:t>
            </a:r>
          </a:p>
          <a:p>
            <a:pPr algn="ctr"/>
            <a:r>
              <a:rPr lang="en-GB" dirty="0">
                <a:solidFill>
                  <a:srgbClr val="FFE1A8"/>
                </a:solidFill>
                <a:latin typeface="Arial Black" panose="020B0A04020102020204" pitchFamily="34" charset="0"/>
              </a:rPr>
              <a:t>SUCCESS</a:t>
            </a:r>
            <a:endParaRPr lang="en-NG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95B27D52-B483-EFB5-9DB0-943331932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9981" y="194120"/>
            <a:ext cx="708642" cy="708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D856D8-7727-FAEA-2CA7-CE980F96B913}"/>
              </a:ext>
            </a:extLst>
          </p:cNvPr>
          <p:cNvSpPr txBox="1"/>
          <p:nvPr/>
        </p:nvSpPr>
        <p:spPr>
          <a:xfrm>
            <a:off x="6587461" y="132323"/>
            <a:ext cx="19828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PRODUCT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sz="1600" dirty="0">
                <a:solidFill>
                  <a:srgbClr val="FFE1A8"/>
                </a:solidFill>
                <a:latin typeface="Arial Black" panose="020B0A04020102020204" pitchFamily="34" charset="0"/>
              </a:rPr>
              <a:t>PREFERENCE</a:t>
            </a:r>
            <a:endParaRPr lang="en-NG" sz="1600" dirty="0">
              <a:solidFill>
                <a:srgbClr val="FFE1A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88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firdaws yahya</dc:creator>
  <cp:lastModifiedBy>firdaws yahya</cp:lastModifiedBy>
  <cp:revision>5</cp:revision>
  <dcterms:created xsi:type="dcterms:W3CDTF">2022-06-06T17:53:24Z</dcterms:created>
  <dcterms:modified xsi:type="dcterms:W3CDTF">2022-06-07T21:31:31Z</dcterms:modified>
</cp:coreProperties>
</file>