
<file path=[Content_Types].xml><?xml version="1.0" encoding="utf-8"?>
<Types xmlns="http://schemas.openxmlformats.org/package/2006/content-types">
  <Override PartName="/ppt/tags/tag8.xml" ContentType="application/vnd.openxmlformats-officedocument.presentationml.tags+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Override PartName="/ppt/tags/tag49.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tags/tag29.xml" ContentType="application/vnd.openxmlformats-officedocument.presentationml.tags+xml"/>
  <Override PartName="/ppt/tags/tag38.xml" ContentType="application/vnd.openxmlformats-officedocument.presentationml.tags+xml"/>
  <Override PartName="/ppt/tags/tag47.xml" ContentType="application/vnd.openxmlformats-officedocument.presentationml.tags+xml"/>
  <Override PartName="/ppt/tags/tag56.xml" ContentType="application/vnd.openxmlformats-officedocument.presentationml.tags+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tags/tag16.xml" ContentType="application/vnd.openxmlformats-officedocument.presentationml.tags+xml"/>
  <Override PartName="/ppt/tags/tag18.xml" ContentType="application/vnd.openxmlformats-officedocument.presentationml.tags+xml"/>
  <Override PartName="/ppt/tags/tag27.xml" ContentType="application/vnd.openxmlformats-officedocument.presentationml.tags+xml"/>
  <Override PartName="/ppt/tags/tag36.xml" ContentType="application/vnd.openxmlformats-officedocument.presentationml.tags+xml"/>
  <Override PartName="/ppt/tags/tag45.xml" ContentType="application/vnd.openxmlformats-officedocument.presentationml.tags+xml"/>
  <Override PartName="/ppt/tags/tag54.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34.xml" ContentType="application/vnd.openxmlformats-officedocument.presentationml.tags+xml"/>
  <Override PartName="/ppt/tags/tag43.xml" ContentType="application/vnd.openxmlformats-officedocument.presentationml.tags+xml"/>
  <Override PartName="/ppt/tags/tag52.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tags/tag41.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tags/tag7.xml" ContentType="application/vnd.openxmlformats-officedocument.presentationml.tags+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tags/tag39.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tags/tag55.xml" ContentType="application/vnd.openxmlformats-officedocument.presentationml.tags+xml"/>
  <Override PartName="/ppt/slideLayouts/slideLayout10.xml" ContentType="application/vnd.openxmlformats-officedocument.presentationml.slideLayout+xml"/>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53.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8" r:id="rId3"/>
    <p:sldId id="259" r:id="rId4"/>
    <p:sldId id="260" r:id="rId5"/>
    <p:sldId id="261" r:id="rId6"/>
    <p:sldId id="262" r:id="rId7"/>
    <p:sldId id="263" r:id="rId8"/>
    <p:sldId id="264" r:id="rId9"/>
    <p:sldId id="266" r:id="rId10"/>
    <p:sldId id="275" r:id="rId11"/>
    <p:sldId id="276" r:id="rId12"/>
    <p:sldId id="268" r:id="rId13"/>
    <p:sldId id="269" r:id="rId14"/>
    <p:sldId id="270" r:id="rId15"/>
    <p:sldId id="271" r:id="rId16"/>
    <p:sldId id="272" r:id="rId17"/>
    <p:sldId id="273" r:id="rId18"/>
    <p:sldId id="274" r:id="rId19"/>
  </p:sldIdLst>
  <p:sldSz cx="9144000" cy="6858000" type="screen4x3"/>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2B3D"/>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708" autoAdjust="0"/>
    <p:restoredTop sz="95398" autoAdjust="0"/>
  </p:normalViewPr>
  <p:slideViewPr>
    <p:cSldViewPr>
      <p:cViewPr>
        <p:scale>
          <a:sx n="100" d="100"/>
          <a:sy n="100" d="100"/>
        </p:scale>
        <p:origin x="-90" y="-1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9E5ADB-1810-49D0-A6E3-791CE98EFD5B}" type="datetimeFigureOut">
              <a:rPr lang="zh-CN" altLang="en-US" smtClean="0"/>
              <a:pPr/>
              <a:t>2015-11-24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1AD97C-0C45-462C-922D-2622C1D5C71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E1AD97C-0C45-462C-922D-2622C1D5C710}" type="slidenum">
              <a:rPr lang="zh-CN" altLang="en-US" smtClean="0"/>
              <a:pPr/>
              <a:t>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E1AD97C-0C45-462C-922D-2622C1D5C710}" type="slidenum">
              <a:rPr lang="zh-CN" altLang="en-US" smtClean="0"/>
              <a:pPr/>
              <a:t>16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E1AD97C-0C45-462C-922D-2622C1D5C710}" type="slidenum">
              <a:rPr lang="zh-CN" altLang="en-US" smtClean="0"/>
              <a:pPr/>
              <a:t>17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E1AD97C-0C45-462C-922D-2622C1D5C710}" type="slidenum">
              <a:rPr lang="zh-CN" altLang="en-US" smtClean="0"/>
              <a:pPr/>
              <a:t>18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pic>
        <p:nvPicPr>
          <p:cNvPr id="15" name="图片 14"/>
          <p:cNvPicPr>
            <a:picLocks noChangeAspect="1"/>
          </p:cNvPicPr>
          <p:nvPr/>
        </p:nvPicPr>
        <p:blipFill rotWithShape="1">
          <a:blip r:embed="rId2">
            <a:extLst>
              <a:ext uri="{28A0092B-C50C-407E-A947-70E740481C1C}">
                <a14:useLocalDpi xmlns:a14="http://schemas.microsoft.com/office/drawing/2010/main" xmlns="" val="0"/>
              </a:ext>
            </a:extLst>
          </a:blip>
          <a:srcRect l="1866"/>
          <a:stretch/>
        </p:blipFill>
        <p:spPr>
          <a:xfrm>
            <a:off x="-8709" y="0"/>
            <a:ext cx="9157770" cy="6858000"/>
          </a:xfrm>
          <a:prstGeom prst="rect">
            <a:avLst/>
          </a:prstGeom>
        </p:spPr>
      </p:pic>
      <p:sp>
        <p:nvSpPr>
          <p:cNvPr id="4" name="KSO_FD"/>
          <p:cNvSpPr>
            <a:spLocks noGrp="1"/>
          </p:cNvSpPr>
          <p:nvPr>
            <p:ph type="dt" sz="half" idx="10"/>
          </p:nvPr>
        </p:nvSpPr>
        <p:spPr/>
        <p:txBody>
          <a:bodyPr/>
          <a:lstStyle/>
          <a:p>
            <a:fld id="{643637A9-2446-4902-BB40-F265DFAE3CE9}" type="datetimeFigureOut">
              <a:rPr lang="zh-CN" altLang="en-US" smtClean="0"/>
              <a:pPr/>
              <a:t>2015-11-24</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7321034A-352B-4BC4-8FF3-2B83A2F34E3C}" type="slidenum">
              <a:rPr lang="zh-CN" altLang="en-US" smtClean="0"/>
              <a:pPr/>
              <a:t>‹#›</a:t>
            </a:fld>
            <a:endParaRPr lang="zh-CN" altLang="en-US"/>
          </a:p>
        </p:txBody>
      </p:sp>
      <p:sp>
        <p:nvSpPr>
          <p:cNvPr id="3" name="KSO_CT2"/>
          <p:cNvSpPr>
            <a:spLocks noGrp="1"/>
          </p:cNvSpPr>
          <p:nvPr>
            <p:ph type="subTitle" idx="1" hasCustomPrompt="1"/>
          </p:nvPr>
        </p:nvSpPr>
        <p:spPr>
          <a:xfrm>
            <a:off x="26111" y="3708893"/>
            <a:ext cx="6008929" cy="497352"/>
          </a:xfrm>
          <a:blipFill dpi="0" rotWithShape="1">
            <a:blip r:embed="rId3"/>
            <a:srcRect/>
            <a:stretch>
              <a:fillRect t="-2000"/>
            </a:stretch>
          </a:blipFill>
        </p:spPr>
        <p:txBody>
          <a:bodyPr anchor="ctr">
            <a:noAutofit/>
          </a:bodyPr>
          <a:lstStyle>
            <a:lvl1pPr marL="0" indent="0" algn="ctr">
              <a:buNone/>
              <a:defRPr sz="1800">
                <a:solidFill>
                  <a:schemeClr val="bg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单击此处添加您的副标题</a:t>
            </a:r>
          </a:p>
        </p:txBody>
      </p:sp>
      <p:sp>
        <p:nvSpPr>
          <p:cNvPr id="7" name="KSO_CT1"/>
          <p:cNvSpPr>
            <a:spLocks noGrp="1"/>
          </p:cNvSpPr>
          <p:nvPr>
            <p:ph type="title" hasCustomPrompt="1"/>
          </p:nvPr>
        </p:nvSpPr>
        <p:spPr>
          <a:xfrm>
            <a:off x="26111" y="2151022"/>
            <a:ext cx="6008929" cy="1470782"/>
          </a:xfrm>
        </p:spPr>
        <p:txBody>
          <a:bodyPr>
            <a:normAutofit/>
            <a:scene3d>
              <a:camera prst="orthographicFront"/>
              <a:lightRig rig="threePt" dir="t"/>
            </a:scene3d>
            <a:sp3d extrusionH="57150">
              <a:bevelT w="50800" h="38100" prst="riblet"/>
            </a:sp3d>
          </a:bodyPr>
          <a:lstStyle>
            <a:lvl1pPr algn="ctr">
              <a:defRPr sz="2800">
                <a:solidFill>
                  <a:schemeClr val="accent1">
                    <a:lumMod val="75000"/>
                  </a:schemeClr>
                </a:solidFill>
                <a:latin typeface="Arial Rounded MT Bold" panose="020F0704030504030204" pitchFamily="34" charset="0"/>
              </a:defRPr>
            </a:lvl1pPr>
          </a:lstStyle>
          <a:p>
            <a:r>
              <a:rPr lang="zh-CN" altLang="en-US" dirty="0" smtClean="0"/>
              <a:t>单击此处</a:t>
            </a:r>
            <a:r>
              <a:rPr lang="en-US" altLang="zh-CN" dirty="0" smtClean="0"/>
              <a:t/>
            </a:r>
            <a:br>
              <a:rPr lang="en-US" altLang="zh-CN" dirty="0" smtClean="0"/>
            </a:br>
            <a:r>
              <a:rPr lang="zh-CN" altLang="en-US" dirty="0" smtClean="0"/>
              <a:t>添加您的标题文字</a:t>
            </a:r>
            <a:endParaRPr lang="zh-CN" altLang="en-US" dirty="0"/>
          </a:p>
        </p:txBody>
      </p:sp>
    </p:spTree>
    <p:extLst>
      <p:ext uri="{BB962C8B-B14F-4D97-AF65-F5344CB8AC3E}">
        <p14:creationId xmlns:p14="http://schemas.microsoft.com/office/powerpoint/2010/main" xmlns="" val="1271915025"/>
      </p:ext>
    </p:extLst>
  </p:cSld>
  <p:clrMapOvr>
    <a:masterClrMapping/>
  </p:clrMapOvr>
  <p:extLst mod="1">
    <p:ext uri="{DCECCB84-F9BA-43D5-87BE-67443E8EF086}">
      <p15:sldGuideLst xmlns:p15="http://schemas.microsoft.com/office/powerpoint/2012/main" xmlns="">
        <p15:guide id="1" orient="horz" pos="2160">
          <p15:clr>
            <a:srgbClr val="FBAE40"/>
          </p15:clr>
        </p15:guide>
        <p15:guide id="2" pos="4967">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643637A9-2446-4902-BB40-F265DFAE3CE9}" type="datetimeFigureOut">
              <a:rPr lang="zh-CN" altLang="en-US" smtClean="0"/>
              <a:pPr/>
              <a:t>2015-11-24</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7321034A-352B-4BC4-8FF3-2B83A2F34E3C}" type="slidenum">
              <a:rPr lang="zh-CN" altLang="en-US" smtClean="0"/>
              <a:pPr/>
              <a:t>‹#›</a:t>
            </a:fld>
            <a:endParaRPr lang="zh-CN" altLang="en-US"/>
          </a:p>
        </p:txBody>
      </p:sp>
    </p:spTree>
    <p:extLst>
      <p:ext uri="{BB962C8B-B14F-4D97-AF65-F5344CB8AC3E}">
        <p14:creationId xmlns:p14="http://schemas.microsoft.com/office/powerpoint/2010/main" xmlns="" val="2238012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7" y="365125"/>
            <a:ext cx="886883" cy="5811838"/>
          </a:xfrm>
        </p:spPr>
        <p:txBody>
          <a:bodyPr vert="eaVert"/>
          <a:lstStyle/>
          <a:p>
            <a:r>
              <a:rPr lang="zh-CN" altLang="en-US" smtClean="0"/>
              <a:t>单击此处编辑母版标题样式</a:t>
            </a:r>
            <a:endParaRPr lang="en-US" dirty="0"/>
          </a:p>
        </p:txBody>
      </p:sp>
      <p:sp>
        <p:nvSpPr>
          <p:cNvPr id="3" name="KSO_BC1"/>
          <p:cNvSpPr>
            <a:spLocks noGrp="1"/>
          </p:cNvSpPr>
          <p:nvPr>
            <p:ph type="body" orient="vert" idx="1"/>
          </p:nvPr>
        </p:nvSpPr>
        <p:spPr>
          <a:xfrm>
            <a:off x="1585381" y="365125"/>
            <a:ext cx="5949952" cy="5811838"/>
          </a:xfrm>
        </p:spPr>
        <p:txBody>
          <a:bodyPr vert="eaVert"/>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643637A9-2446-4902-BB40-F265DFAE3CE9}" type="datetimeFigureOut">
              <a:rPr lang="zh-CN" altLang="en-US" smtClean="0"/>
              <a:pPr/>
              <a:t>2015-11-24</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7321034A-352B-4BC4-8FF3-2B83A2F34E3C}" type="slidenum">
              <a:rPr lang="zh-CN" altLang="en-US" smtClean="0"/>
              <a:pPr/>
              <a:t>‹#›</a:t>
            </a:fld>
            <a:endParaRPr lang="zh-CN" altLang="en-US"/>
          </a:p>
        </p:txBody>
      </p:sp>
    </p:spTree>
    <p:extLst>
      <p:ext uri="{BB962C8B-B14F-4D97-AF65-F5344CB8AC3E}">
        <p14:creationId xmlns:p14="http://schemas.microsoft.com/office/powerpoint/2010/main" xmlns="" val="4137819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idx="1"/>
          </p:nvPr>
        </p:nvSpPr>
        <p:spPr/>
        <p:txBody>
          <a:bodyPr/>
          <a:lstStyle>
            <a:lvl1pPr marL="357188" indent="-357188">
              <a:buFont typeface="Wingdings" panose="05000000000000000000" pitchFamily="2" charset="2"/>
              <a:buChar char="m"/>
              <a:defRPr/>
            </a:lvl1pPr>
          </a:lstStyle>
          <a:p>
            <a:pPr lvl="0"/>
            <a:r>
              <a:rPr lang="zh-CN" altLang="en-US" smtClean="0"/>
              <a:t>单击此处编辑母版文本样式</a:t>
            </a:r>
          </a:p>
          <a:p>
            <a:pPr lvl="1"/>
            <a:r>
              <a:rPr lang="zh-CN" altLang="en-US" smtClean="0"/>
              <a:t>第二级</a:t>
            </a:r>
          </a:p>
        </p:txBody>
      </p:sp>
      <p:sp>
        <p:nvSpPr>
          <p:cNvPr id="4" name="KSO_FD"/>
          <p:cNvSpPr>
            <a:spLocks noGrp="1"/>
          </p:cNvSpPr>
          <p:nvPr>
            <p:ph type="dt" sz="half" idx="10"/>
          </p:nvPr>
        </p:nvSpPr>
        <p:spPr/>
        <p:txBody>
          <a:bodyPr/>
          <a:lstStyle/>
          <a:p>
            <a:fld id="{643637A9-2446-4902-BB40-F265DFAE3CE9}" type="datetimeFigureOut">
              <a:rPr lang="zh-CN" altLang="en-US" smtClean="0"/>
              <a:pPr/>
              <a:t>2015-11-24</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7321034A-352B-4BC4-8FF3-2B83A2F34E3C}" type="slidenum">
              <a:rPr lang="zh-CN" altLang="en-US" smtClean="0"/>
              <a:pPr/>
              <a:t>‹#›</a:t>
            </a:fld>
            <a:endParaRPr lang="zh-CN" altLang="en-US"/>
          </a:p>
        </p:txBody>
      </p:sp>
    </p:spTree>
    <p:extLst>
      <p:ext uri="{BB962C8B-B14F-4D97-AF65-F5344CB8AC3E}">
        <p14:creationId xmlns:p14="http://schemas.microsoft.com/office/powerpoint/2010/main" xmlns="" val="32466427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KSO_ST1"/>
          <p:cNvSpPr>
            <a:spLocks noGrp="1"/>
          </p:cNvSpPr>
          <p:nvPr>
            <p:ph type="title" hasCustomPrompt="1"/>
          </p:nvPr>
        </p:nvSpPr>
        <p:spPr>
          <a:xfrm>
            <a:off x="1103809" y="2031999"/>
            <a:ext cx="5995988" cy="1235075"/>
          </a:xfrm>
        </p:spPr>
        <p:txBody>
          <a:bodyPr anchor="b">
            <a:normAutofit/>
          </a:bodyPr>
          <a:lstStyle>
            <a:lvl1pPr algn="ctr">
              <a:defRPr sz="3600"/>
            </a:lvl1pPr>
          </a:lstStyle>
          <a:p>
            <a:r>
              <a:rPr lang="zh-CN" altLang="en-US" dirty="0" smtClean="0"/>
              <a:t>此处添加您的标题</a:t>
            </a:r>
            <a:endParaRPr lang="en-US" dirty="0"/>
          </a:p>
        </p:txBody>
      </p:sp>
      <p:sp>
        <p:nvSpPr>
          <p:cNvPr id="3" name="KSO_ST2"/>
          <p:cNvSpPr>
            <a:spLocks noGrp="1"/>
          </p:cNvSpPr>
          <p:nvPr>
            <p:ph type="body" idx="1" hasCustomPrompt="1"/>
          </p:nvPr>
        </p:nvSpPr>
        <p:spPr>
          <a:xfrm>
            <a:off x="1103809" y="3294063"/>
            <a:ext cx="5995988" cy="634472"/>
          </a:xfrm>
          <a:blipFill>
            <a:blip r:embed="rId2"/>
            <a:stretch>
              <a:fillRect t="-2000"/>
            </a:stretch>
          </a:blipFill>
        </p:spPr>
        <p:txBody>
          <a:bodyPr>
            <a:normAutofit/>
          </a:bodyPr>
          <a:lstStyle>
            <a:lvl1pPr marL="0" indent="0" algn="ctr">
              <a:buNone/>
              <a:defRPr sz="1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zh-CN" altLang="en-US" dirty="0" smtClean="0"/>
              <a:t>单击此处添加您的副标题</a:t>
            </a:r>
            <a:endParaRPr lang="en-US" altLang="zh-CN" dirty="0"/>
          </a:p>
        </p:txBody>
      </p:sp>
      <p:sp>
        <p:nvSpPr>
          <p:cNvPr id="4" name="KSO_FD"/>
          <p:cNvSpPr>
            <a:spLocks noGrp="1"/>
          </p:cNvSpPr>
          <p:nvPr>
            <p:ph type="dt" sz="half" idx="10"/>
          </p:nvPr>
        </p:nvSpPr>
        <p:spPr/>
        <p:txBody>
          <a:bodyPr/>
          <a:lstStyle/>
          <a:p>
            <a:fld id="{643637A9-2446-4902-BB40-F265DFAE3CE9}" type="datetimeFigureOut">
              <a:rPr lang="zh-CN" altLang="en-US" smtClean="0"/>
              <a:pPr/>
              <a:t>2015-11-24</a:t>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7321034A-352B-4BC4-8FF3-2B83A2F34E3C}" type="slidenum">
              <a:rPr lang="zh-CN" altLang="en-US" smtClean="0"/>
              <a:pPr/>
              <a:t>‹#›</a:t>
            </a:fld>
            <a:endParaRPr lang="zh-CN" altLang="en-US"/>
          </a:p>
        </p:txBody>
      </p:sp>
    </p:spTree>
    <p:extLst>
      <p:ext uri="{BB962C8B-B14F-4D97-AF65-F5344CB8AC3E}">
        <p14:creationId xmlns:p14="http://schemas.microsoft.com/office/powerpoint/2010/main" xmlns="" val="3767561383"/>
      </p:ext>
    </p:extLst>
  </p:cSld>
  <p:clrMapOvr>
    <a:masterClrMapping/>
  </p:clrMapOvr>
  <p:extLst mod="1">
    <p:ext uri="{DCECCB84-F9BA-43D5-87BE-67443E8EF086}">
      <p15:sldGuideLst xmlns:p15="http://schemas.microsoft.com/office/powerpoint/2012/main" xmlns=""/>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BC1"/>
          <p:cNvSpPr>
            <a:spLocks noGrp="1"/>
          </p:cNvSpPr>
          <p:nvPr>
            <p:ph sz="half" idx="1"/>
          </p:nvPr>
        </p:nvSpPr>
        <p:spPr>
          <a:xfrm>
            <a:off x="1049867" y="1244600"/>
            <a:ext cx="3810000" cy="4932363"/>
          </a:xfrm>
        </p:spPr>
        <p:txBody>
          <a:bodyPr/>
          <a:lstStyle/>
          <a:p>
            <a:pPr lvl="0"/>
            <a:r>
              <a:rPr lang="zh-CN" altLang="en-US" smtClean="0"/>
              <a:t>单击此处编辑母版文本样式</a:t>
            </a:r>
          </a:p>
          <a:p>
            <a:pPr lvl="1"/>
            <a:r>
              <a:rPr lang="zh-CN" altLang="en-US" smtClean="0"/>
              <a:t>第二级</a:t>
            </a:r>
          </a:p>
        </p:txBody>
      </p:sp>
      <p:sp>
        <p:nvSpPr>
          <p:cNvPr id="4" name="KSO_BC2"/>
          <p:cNvSpPr>
            <a:spLocks noGrp="1"/>
          </p:cNvSpPr>
          <p:nvPr>
            <p:ph sz="half" idx="2"/>
          </p:nvPr>
        </p:nvSpPr>
        <p:spPr>
          <a:xfrm>
            <a:off x="4889499" y="1244600"/>
            <a:ext cx="3820587" cy="4932363"/>
          </a:xfrm>
        </p:spPr>
        <p:txBody>
          <a:bodyPr/>
          <a:lstStyle/>
          <a:p>
            <a:pPr lvl="0"/>
            <a:r>
              <a:rPr lang="zh-CN" altLang="en-US" smtClean="0"/>
              <a:t>单击此处编辑母版文本样式</a:t>
            </a:r>
          </a:p>
          <a:p>
            <a:pPr lvl="1"/>
            <a:r>
              <a:rPr lang="zh-CN" altLang="en-US" smtClean="0"/>
              <a:t>第二级</a:t>
            </a:r>
          </a:p>
        </p:txBody>
      </p:sp>
      <p:sp>
        <p:nvSpPr>
          <p:cNvPr id="5" name="KSO_FD"/>
          <p:cNvSpPr>
            <a:spLocks noGrp="1"/>
          </p:cNvSpPr>
          <p:nvPr>
            <p:ph type="dt" sz="half" idx="10"/>
          </p:nvPr>
        </p:nvSpPr>
        <p:spPr/>
        <p:txBody>
          <a:bodyPr/>
          <a:lstStyle/>
          <a:p>
            <a:fld id="{643637A9-2446-4902-BB40-F265DFAE3CE9}" type="datetimeFigureOut">
              <a:rPr lang="zh-CN" altLang="en-US" smtClean="0"/>
              <a:pPr/>
              <a:t>2015-11-24</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7321034A-352B-4BC4-8FF3-2B83A2F34E3C}" type="slidenum">
              <a:rPr lang="zh-CN" altLang="en-US" smtClean="0"/>
              <a:pPr/>
              <a:t>‹#›</a:t>
            </a:fld>
            <a:endParaRPr lang="zh-CN" altLang="en-US"/>
          </a:p>
        </p:txBody>
      </p:sp>
    </p:spTree>
    <p:extLst>
      <p:ext uri="{BB962C8B-B14F-4D97-AF65-F5344CB8AC3E}">
        <p14:creationId xmlns:p14="http://schemas.microsoft.com/office/powerpoint/2010/main" xmlns="" val="1835702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118532"/>
            <a:ext cx="6984076" cy="71702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4576" y="1376362"/>
            <a:ext cx="3868340"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KSO_BC1"/>
          <p:cNvSpPr>
            <a:spLocks noGrp="1"/>
          </p:cNvSpPr>
          <p:nvPr>
            <p:ph sz="half" idx="2"/>
          </p:nvPr>
        </p:nvSpPr>
        <p:spPr>
          <a:xfrm>
            <a:off x="824576" y="2200274"/>
            <a:ext cx="3868340" cy="3684588"/>
          </a:xfrm>
        </p:spPr>
        <p:txBody>
          <a:bodyPr/>
          <a:lstStyle/>
          <a:p>
            <a:pPr lvl="0"/>
            <a:r>
              <a:rPr lang="zh-CN" altLang="en-US" smtClean="0"/>
              <a:t>单击此处编辑母版文本样式</a:t>
            </a:r>
          </a:p>
          <a:p>
            <a:pPr lvl="1"/>
            <a:r>
              <a:rPr lang="zh-CN" altLang="en-US" smtClean="0"/>
              <a:t>第二级</a:t>
            </a:r>
          </a:p>
        </p:txBody>
      </p:sp>
      <p:sp>
        <p:nvSpPr>
          <p:cNvPr id="5" name="Text Placeholder 4"/>
          <p:cNvSpPr>
            <a:spLocks noGrp="1"/>
          </p:cNvSpPr>
          <p:nvPr>
            <p:ph type="body" sz="quarter" idx="3"/>
          </p:nvPr>
        </p:nvSpPr>
        <p:spPr>
          <a:xfrm>
            <a:off x="4823884" y="1376362"/>
            <a:ext cx="3887391" cy="823912"/>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KSO_BC2"/>
          <p:cNvSpPr>
            <a:spLocks noGrp="1"/>
          </p:cNvSpPr>
          <p:nvPr>
            <p:ph sz="quarter" idx="4"/>
          </p:nvPr>
        </p:nvSpPr>
        <p:spPr>
          <a:xfrm>
            <a:off x="4823884" y="2200274"/>
            <a:ext cx="3887391" cy="3684588"/>
          </a:xfrm>
        </p:spPr>
        <p:txBody>
          <a:bodyPr/>
          <a:lstStyle/>
          <a:p>
            <a:pPr lvl="0"/>
            <a:r>
              <a:rPr lang="zh-CN" altLang="en-US" smtClean="0"/>
              <a:t>单击此处编辑母版文本样式</a:t>
            </a:r>
          </a:p>
          <a:p>
            <a:pPr lvl="1"/>
            <a:r>
              <a:rPr lang="zh-CN" altLang="en-US" smtClean="0"/>
              <a:t>第二级</a:t>
            </a:r>
          </a:p>
        </p:txBody>
      </p:sp>
      <p:sp>
        <p:nvSpPr>
          <p:cNvPr id="7" name="KSO_FD"/>
          <p:cNvSpPr>
            <a:spLocks noGrp="1"/>
          </p:cNvSpPr>
          <p:nvPr>
            <p:ph type="dt" sz="half" idx="10"/>
          </p:nvPr>
        </p:nvSpPr>
        <p:spPr/>
        <p:txBody>
          <a:bodyPr/>
          <a:lstStyle/>
          <a:p>
            <a:fld id="{643637A9-2446-4902-BB40-F265DFAE3CE9}" type="datetimeFigureOut">
              <a:rPr lang="zh-CN" altLang="en-US" smtClean="0"/>
              <a:pPr/>
              <a:t>2015-11-24</a:t>
            </a:fld>
            <a:endParaRPr lang="zh-CN" altLang="en-US"/>
          </a:p>
        </p:txBody>
      </p:sp>
      <p:sp>
        <p:nvSpPr>
          <p:cNvPr id="8" name="KSO_FT"/>
          <p:cNvSpPr>
            <a:spLocks noGrp="1"/>
          </p:cNvSpPr>
          <p:nvPr>
            <p:ph type="ftr" sz="quarter" idx="11"/>
          </p:nvPr>
        </p:nvSpPr>
        <p:spPr/>
        <p:txBody>
          <a:bodyPr/>
          <a:lstStyle/>
          <a:p>
            <a:endParaRPr lang="zh-CN" altLang="en-US"/>
          </a:p>
        </p:txBody>
      </p:sp>
      <p:sp>
        <p:nvSpPr>
          <p:cNvPr id="9" name="KSO_FN"/>
          <p:cNvSpPr>
            <a:spLocks noGrp="1"/>
          </p:cNvSpPr>
          <p:nvPr>
            <p:ph type="sldNum" sz="quarter" idx="12"/>
          </p:nvPr>
        </p:nvSpPr>
        <p:spPr/>
        <p:txBody>
          <a:bodyPr/>
          <a:lstStyle/>
          <a:p>
            <a:fld id="{7321034A-352B-4BC4-8FF3-2B83A2F34E3C}" type="slidenum">
              <a:rPr lang="zh-CN" altLang="en-US" smtClean="0"/>
              <a:pPr/>
              <a:t>‹#›</a:t>
            </a:fld>
            <a:endParaRPr lang="zh-CN" altLang="en-US"/>
          </a:p>
        </p:txBody>
      </p:sp>
    </p:spTree>
    <p:extLst>
      <p:ext uri="{BB962C8B-B14F-4D97-AF65-F5344CB8AC3E}">
        <p14:creationId xmlns:p14="http://schemas.microsoft.com/office/powerpoint/2010/main" xmlns="" val="879374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smtClean="0"/>
              <a:t>单击此处编辑母版标题样式</a:t>
            </a:r>
            <a:endParaRPr lang="en-US" dirty="0"/>
          </a:p>
        </p:txBody>
      </p:sp>
      <p:sp>
        <p:nvSpPr>
          <p:cNvPr id="3" name="KSO_FD"/>
          <p:cNvSpPr>
            <a:spLocks noGrp="1"/>
          </p:cNvSpPr>
          <p:nvPr>
            <p:ph type="dt" sz="half" idx="10"/>
          </p:nvPr>
        </p:nvSpPr>
        <p:spPr/>
        <p:txBody>
          <a:bodyPr/>
          <a:lstStyle/>
          <a:p>
            <a:fld id="{643637A9-2446-4902-BB40-F265DFAE3CE9}" type="datetimeFigureOut">
              <a:rPr lang="zh-CN" altLang="en-US" smtClean="0"/>
              <a:pPr/>
              <a:t>2015-11-24</a:t>
            </a:fld>
            <a:endParaRPr lang="zh-CN" altLang="en-US"/>
          </a:p>
        </p:txBody>
      </p:sp>
      <p:sp>
        <p:nvSpPr>
          <p:cNvPr id="4" name="KSO_FT"/>
          <p:cNvSpPr>
            <a:spLocks noGrp="1"/>
          </p:cNvSpPr>
          <p:nvPr>
            <p:ph type="ftr" sz="quarter" idx="11"/>
          </p:nvPr>
        </p:nvSpPr>
        <p:spPr/>
        <p:txBody>
          <a:bodyPr/>
          <a:lstStyle/>
          <a:p>
            <a:endParaRPr lang="zh-CN" altLang="en-US"/>
          </a:p>
        </p:txBody>
      </p:sp>
      <p:sp>
        <p:nvSpPr>
          <p:cNvPr id="5" name="KSO_FN"/>
          <p:cNvSpPr>
            <a:spLocks noGrp="1"/>
          </p:cNvSpPr>
          <p:nvPr>
            <p:ph type="sldNum" sz="quarter" idx="12"/>
          </p:nvPr>
        </p:nvSpPr>
        <p:spPr/>
        <p:txBody>
          <a:bodyPr/>
          <a:lstStyle/>
          <a:p>
            <a:fld id="{7321034A-352B-4BC4-8FF3-2B83A2F34E3C}" type="slidenum">
              <a:rPr lang="zh-CN" altLang="en-US" smtClean="0"/>
              <a:pPr/>
              <a:t>‹#›</a:t>
            </a:fld>
            <a:endParaRPr lang="zh-CN" altLang="en-US"/>
          </a:p>
        </p:txBody>
      </p:sp>
    </p:spTree>
    <p:extLst>
      <p:ext uri="{BB962C8B-B14F-4D97-AF65-F5344CB8AC3E}">
        <p14:creationId xmlns:p14="http://schemas.microsoft.com/office/powerpoint/2010/main" xmlns="" val="3697896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fld id="{643637A9-2446-4902-BB40-F265DFAE3CE9}" type="datetimeFigureOut">
              <a:rPr lang="zh-CN" altLang="en-US" smtClean="0"/>
              <a:pPr/>
              <a:t>2015-11-24</a:t>
            </a:fld>
            <a:endParaRPr lang="zh-CN" altLang="en-US"/>
          </a:p>
        </p:txBody>
      </p:sp>
      <p:sp>
        <p:nvSpPr>
          <p:cNvPr id="3" name="KSO_FT"/>
          <p:cNvSpPr>
            <a:spLocks noGrp="1"/>
          </p:cNvSpPr>
          <p:nvPr>
            <p:ph type="ftr" sz="quarter" idx="11"/>
          </p:nvPr>
        </p:nvSpPr>
        <p:spPr/>
        <p:txBody>
          <a:bodyPr/>
          <a:lstStyle/>
          <a:p>
            <a:endParaRPr lang="zh-CN" altLang="en-US"/>
          </a:p>
        </p:txBody>
      </p:sp>
      <p:sp>
        <p:nvSpPr>
          <p:cNvPr id="4" name="KSO_FN"/>
          <p:cNvSpPr>
            <a:spLocks noGrp="1"/>
          </p:cNvSpPr>
          <p:nvPr>
            <p:ph type="sldNum" sz="quarter" idx="12"/>
          </p:nvPr>
        </p:nvSpPr>
        <p:spPr/>
        <p:txBody>
          <a:bodyPr/>
          <a:lstStyle/>
          <a:p>
            <a:fld id="{7321034A-352B-4BC4-8FF3-2B83A2F34E3C}" type="slidenum">
              <a:rPr lang="zh-CN" altLang="en-US" smtClean="0"/>
              <a:pPr/>
              <a:t>‹#›</a:t>
            </a:fld>
            <a:endParaRPr lang="zh-CN" altLang="en-US"/>
          </a:p>
        </p:txBody>
      </p:sp>
    </p:spTree>
    <p:extLst>
      <p:ext uri="{BB962C8B-B14F-4D97-AF65-F5344CB8AC3E}">
        <p14:creationId xmlns:p14="http://schemas.microsoft.com/office/powerpoint/2010/main" xmlns="" val="4118870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2" y="533402"/>
            <a:ext cx="2949178" cy="1600200"/>
          </a:xfrm>
        </p:spPr>
        <p:txBody>
          <a:bodyPr anchor="b"/>
          <a:lstStyle>
            <a:lvl1pPr>
              <a:defRPr sz="3200"/>
            </a:lvl1pPr>
          </a:lstStyle>
          <a:p>
            <a:r>
              <a:rPr lang="zh-CN" altLang="en-US" smtClean="0"/>
              <a:t>单击此处编辑母版标题样式</a:t>
            </a:r>
            <a:endParaRPr lang="en-US" dirty="0"/>
          </a:p>
        </p:txBody>
      </p:sp>
      <p:sp>
        <p:nvSpPr>
          <p:cNvPr id="3" name="KSO_BC1"/>
          <p:cNvSpPr>
            <a:spLocks noGrp="1"/>
          </p:cNvSpPr>
          <p:nvPr>
            <p:ph idx="1"/>
          </p:nvPr>
        </p:nvSpPr>
        <p:spPr>
          <a:xfrm>
            <a:off x="4115992" y="1063628"/>
            <a:ext cx="4629150"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p:txBody>
      </p:sp>
      <p:sp>
        <p:nvSpPr>
          <p:cNvPr id="4" name="KSO_BC2"/>
          <p:cNvSpPr>
            <a:spLocks noGrp="1"/>
          </p:cNvSpPr>
          <p:nvPr>
            <p:ph type="body" sz="half" idx="2"/>
          </p:nvPr>
        </p:nvSpPr>
        <p:spPr>
          <a:xfrm>
            <a:off x="858442" y="2133602"/>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643637A9-2446-4902-BB40-F265DFAE3CE9}" type="datetimeFigureOut">
              <a:rPr lang="zh-CN" altLang="en-US" smtClean="0"/>
              <a:pPr/>
              <a:t>2015-11-24</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7321034A-352B-4BC4-8FF3-2B83A2F34E3C}" type="slidenum">
              <a:rPr lang="zh-CN" altLang="en-US" smtClean="0"/>
              <a:pPr/>
              <a:t>‹#›</a:t>
            </a:fld>
            <a:endParaRPr lang="zh-CN" altLang="en-US"/>
          </a:p>
        </p:txBody>
      </p:sp>
    </p:spTree>
    <p:extLst>
      <p:ext uri="{BB962C8B-B14F-4D97-AF65-F5344CB8AC3E}">
        <p14:creationId xmlns:p14="http://schemas.microsoft.com/office/powerpoint/2010/main" xmlns="" val="3965708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457200"/>
            <a:ext cx="2949178" cy="1600200"/>
          </a:xfrm>
        </p:spPr>
        <p:txBody>
          <a:bodyPr anchor="b"/>
          <a:lstStyle>
            <a:lvl1pPr>
              <a:defRPr sz="3200"/>
            </a:lvl1pPr>
          </a:lstStyle>
          <a:p>
            <a:r>
              <a:rPr lang="zh-CN" altLang="en-US" smtClean="0"/>
              <a:t>单击此处编辑母版标题样式</a:t>
            </a:r>
            <a:endParaRPr lang="en-US" dirty="0"/>
          </a:p>
        </p:txBody>
      </p:sp>
      <p:sp>
        <p:nvSpPr>
          <p:cNvPr id="3" name="KSO_BC1"/>
          <p:cNvSpPr>
            <a:spLocks noGrp="1" noChangeAspect="1"/>
          </p:cNvSpPr>
          <p:nvPr>
            <p:ph type="pic" idx="1"/>
          </p:nvPr>
        </p:nvSpPr>
        <p:spPr>
          <a:xfrm>
            <a:off x="4082125"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KSO_BC2"/>
          <p:cNvSpPr>
            <a:spLocks noGrp="1"/>
          </p:cNvSpPr>
          <p:nvPr>
            <p:ph type="body" sz="half" idx="2"/>
          </p:nvPr>
        </p:nvSpPr>
        <p:spPr>
          <a:xfrm>
            <a:off x="934644"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KSO_FD"/>
          <p:cNvSpPr>
            <a:spLocks noGrp="1"/>
          </p:cNvSpPr>
          <p:nvPr>
            <p:ph type="dt" sz="half" idx="10"/>
          </p:nvPr>
        </p:nvSpPr>
        <p:spPr/>
        <p:txBody>
          <a:bodyPr/>
          <a:lstStyle/>
          <a:p>
            <a:fld id="{643637A9-2446-4902-BB40-F265DFAE3CE9}" type="datetimeFigureOut">
              <a:rPr lang="zh-CN" altLang="en-US" smtClean="0"/>
              <a:pPr/>
              <a:t>2015-11-24</a:t>
            </a:fld>
            <a:endParaRPr lang="zh-CN" altLang="en-US"/>
          </a:p>
        </p:txBody>
      </p:sp>
      <p:sp>
        <p:nvSpPr>
          <p:cNvPr id="6" name="KSO_FT"/>
          <p:cNvSpPr>
            <a:spLocks noGrp="1"/>
          </p:cNvSpPr>
          <p:nvPr>
            <p:ph type="ftr" sz="quarter" idx="11"/>
          </p:nvPr>
        </p:nvSpPr>
        <p:spPr/>
        <p:txBody>
          <a:bodyPr/>
          <a:lstStyle/>
          <a:p>
            <a:endParaRPr lang="zh-CN" altLang="en-US"/>
          </a:p>
        </p:txBody>
      </p:sp>
      <p:sp>
        <p:nvSpPr>
          <p:cNvPr id="7" name="KSO_FN"/>
          <p:cNvSpPr>
            <a:spLocks noGrp="1"/>
          </p:cNvSpPr>
          <p:nvPr>
            <p:ph type="sldNum" sz="quarter" idx="12"/>
          </p:nvPr>
        </p:nvSpPr>
        <p:spPr/>
        <p:txBody>
          <a:bodyPr/>
          <a:lstStyle/>
          <a:p>
            <a:fld id="{7321034A-352B-4BC4-8FF3-2B83A2F34E3C}" type="slidenum">
              <a:rPr lang="zh-CN" altLang="en-US" smtClean="0"/>
              <a:pPr/>
              <a:t>‹#›</a:t>
            </a:fld>
            <a:endParaRPr lang="zh-CN" altLang="en-US"/>
          </a:p>
        </p:txBody>
      </p:sp>
    </p:spTree>
    <p:extLst>
      <p:ext uri="{BB962C8B-B14F-4D97-AF65-F5344CB8AC3E}">
        <p14:creationId xmlns:p14="http://schemas.microsoft.com/office/powerpoint/2010/main" xmlns="" val="1225263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图片 8"/>
          <p:cNvPicPr>
            <a:picLocks noChangeAspect="1"/>
          </p:cNvPicPr>
          <p:nvPr/>
        </p:nvPicPr>
        <p:blipFill>
          <a:blip r:embed="rId13">
            <a:extLst>
              <a:ext uri="{28A0092B-C50C-407E-A947-70E740481C1C}">
                <a14:useLocalDpi xmlns:a14="http://schemas.microsoft.com/office/drawing/2010/main" xmlns="" val="0"/>
              </a:ext>
            </a:extLst>
          </a:blip>
          <a:stretch>
            <a:fillRect/>
          </a:stretch>
        </p:blipFill>
        <p:spPr>
          <a:xfrm>
            <a:off x="5199888" y="0"/>
            <a:ext cx="3944112" cy="6858000"/>
          </a:xfrm>
          <a:prstGeom prst="rect">
            <a:avLst/>
          </a:prstGeom>
        </p:spPr>
      </p:pic>
      <p:sp>
        <p:nvSpPr>
          <p:cNvPr id="2" name="KSO_BT1"/>
          <p:cNvSpPr>
            <a:spLocks noGrp="1"/>
          </p:cNvSpPr>
          <p:nvPr>
            <p:ph type="title"/>
          </p:nvPr>
        </p:nvSpPr>
        <p:spPr>
          <a:xfrm>
            <a:off x="339635" y="197394"/>
            <a:ext cx="6400800" cy="699594"/>
          </a:xfrm>
          <a:prstGeom prst="rect">
            <a:avLst/>
          </a:prstGeom>
        </p:spPr>
        <p:txBody>
          <a:bodyPr vert="horz" lIns="91440" tIns="45720" rIns="91440" bIns="45720" rtlCol="0" anchor="b">
            <a:normAutofit/>
            <a:scene3d>
              <a:camera prst="orthographicFront"/>
              <a:lightRig rig="threePt" dir="t"/>
            </a:scene3d>
            <a:sp3d extrusionH="19050">
              <a:bevelT w="44450" h="19050" prst="riblet"/>
            </a:sp3d>
          </a:bodyPr>
          <a:lstStyle/>
          <a:p>
            <a:r>
              <a:rPr lang="zh-CN" altLang="en-US" dirty="0" smtClean="0"/>
              <a:t>单击此处编辑母版标题样式</a:t>
            </a:r>
            <a:endParaRPr lang="en-US" dirty="0"/>
          </a:p>
        </p:txBody>
      </p:sp>
      <p:sp>
        <p:nvSpPr>
          <p:cNvPr id="3" name="KSO_BC1"/>
          <p:cNvSpPr>
            <a:spLocks noGrp="1"/>
          </p:cNvSpPr>
          <p:nvPr>
            <p:ph type="body" idx="1"/>
          </p:nvPr>
        </p:nvSpPr>
        <p:spPr>
          <a:xfrm>
            <a:off x="278674" y="1053416"/>
            <a:ext cx="7776755" cy="540834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p:txBody>
      </p:sp>
      <p:sp>
        <p:nvSpPr>
          <p:cNvPr id="4" name="KSO_FD"/>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3637A9-2446-4902-BB40-F265DFAE3CE9}" type="datetimeFigureOut">
              <a:rPr lang="zh-CN" altLang="en-US" smtClean="0"/>
              <a:pPr/>
              <a:t>2015-11-24</a:t>
            </a:fld>
            <a:endParaRPr lang="zh-CN" altLang="en-US"/>
          </a:p>
        </p:txBody>
      </p:sp>
      <p:sp>
        <p:nvSpPr>
          <p:cNvPr id="5" name="KSO_FT"/>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KSO_FN"/>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21034A-352B-4BC4-8FF3-2B83A2F34E3C}" type="slidenum">
              <a:rPr lang="zh-CN" altLang="en-US" smtClean="0"/>
              <a:pPr/>
              <a:t>‹#›</a:t>
            </a:fld>
            <a:endParaRPr lang="zh-CN" altLang="en-US"/>
          </a:p>
        </p:txBody>
      </p:sp>
    </p:spTree>
    <p:extLst>
      <p:ext uri="{BB962C8B-B14F-4D97-AF65-F5344CB8AC3E}">
        <p14:creationId xmlns:p14="http://schemas.microsoft.com/office/powerpoint/2010/main" xmlns="" val="21337816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000" b="1" i="0" kern="1200" baseline="0">
          <a:solidFill>
            <a:schemeClr val="accent1">
              <a:lumMod val="75000"/>
            </a:schemeClr>
          </a:solidFill>
          <a:latin typeface="Arial Black" panose="020B0A04020102020204" pitchFamily="34" charset="0"/>
          <a:ea typeface="微软雅黑" panose="020B0503020204020204" pitchFamily="34" charset="-122"/>
          <a:cs typeface="+mj-cs"/>
        </a:defRPr>
      </a:lvl1pPr>
    </p:titleStyle>
    <p:bodyStyle>
      <a:lvl1pPr marL="357188" indent="-357188" algn="just" defTabSz="914400" rtl="0" eaLnBrk="1" latinLnBrk="0" hangingPunct="1">
        <a:lnSpc>
          <a:spcPct val="100000"/>
        </a:lnSpc>
        <a:spcBef>
          <a:spcPts val="1800"/>
        </a:spcBef>
        <a:spcAft>
          <a:spcPts val="0"/>
        </a:spcAft>
        <a:buClr>
          <a:schemeClr val="accent1">
            <a:lumMod val="75000"/>
          </a:schemeClr>
        </a:buClr>
        <a:buSzPct val="60000"/>
        <a:buFont typeface="Wingdings" panose="05000000000000000000" pitchFamily="2" charset="2"/>
        <a:buChar char="m"/>
        <a:defRPr sz="2000" kern="1200" baseline="0">
          <a:solidFill>
            <a:schemeClr val="accent1">
              <a:lumMod val="75000"/>
            </a:schemeClr>
          </a:solidFill>
          <a:latin typeface="Arial" panose="020B0604020202020204" pitchFamily="34" charset="0"/>
          <a:ea typeface="微软雅黑" panose="020B0503020204020204" pitchFamily="34" charset="-122"/>
          <a:cs typeface="+mn-cs"/>
        </a:defRPr>
      </a:lvl1pPr>
      <a:lvl2pPr marL="357188" indent="-357188" algn="just" defTabSz="914400" rtl="0" eaLnBrk="1" latinLnBrk="0" hangingPunct="1">
        <a:lnSpc>
          <a:spcPct val="130000"/>
        </a:lnSpc>
        <a:spcBef>
          <a:spcPts val="0"/>
        </a:spcBef>
        <a:spcAft>
          <a:spcPts val="600"/>
        </a:spcAft>
        <a:buClr>
          <a:schemeClr val="accent2">
            <a:lumMod val="60000"/>
            <a:lumOff val="40000"/>
          </a:schemeClr>
        </a:buClr>
        <a:buFont typeface="幼圆" panose="02010509060101010101" pitchFamily="49" charset="-122"/>
        <a:buChar char=" "/>
        <a:defRPr sz="1600" kern="1200" baseline="0">
          <a:solidFill>
            <a:srgbClr val="7D7D7D"/>
          </a:solidFill>
          <a:latin typeface="幼圆" panose="02010509060101010101" pitchFamily="49" charset="-122"/>
          <a:ea typeface="幼圆" panose="020105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slideLayout" Target="../slideLayouts/slideLayout2.xml"/><Relationship Id="rId7" Type="http://schemas.openxmlformats.org/officeDocument/2006/relationships/image" Target="../media/image12.jpeg"/><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image" Target="../media/image11.jpeg"/><Relationship Id="rId5" Type="http://schemas.openxmlformats.org/officeDocument/2006/relationships/image" Target="../media/image9.jpeg"/><Relationship Id="rId4" Type="http://schemas.openxmlformats.org/officeDocument/2006/relationships/image" Target="../media/image10.jpeg"/><Relationship Id="rId9"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8.xml"/><Relationship Id="rId1" Type="http://schemas.openxmlformats.org/officeDocument/2006/relationships/tags" Target="../tags/tag47.xml"/><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0.xml"/><Relationship Id="rId1" Type="http://schemas.openxmlformats.org/officeDocument/2006/relationships/tags" Target="../tags/tag49.xml"/><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2.xml"/><Relationship Id="rId1" Type="http://schemas.openxmlformats.org/officeDocument/2006/relationships/tags" Target="../tags/tag51.xml"/><Relationship Id="rId5" Type="http://schemas.openxmlformats.org/officeDocument/2006/relationships/image" Target="../media/image9.jpeg"/><Relationship Id="rId4" Type="http://schemas.openxmlformats.org/officeDocument/2006/relationships/notesSlide" Target="../notesSlides/notesSlide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4.xml"/><Relationship Id="rId1" Type="http://schemas.openxmlformats.org/officeDocument/2006/relationships/tags" Target="../tags/tag53.xml"/><Relationship Id="rId5" Type="http://schemas.openxmlformats.org/officeDocument/2006/relationships/image" Target="../media/image9.jpeg"/><Relationship Id="rId4"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image" Target="../media/image9.jpeg"/><Relationship Id="rId4"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21" Type="http://schemas.openxmlformats.org/officeDocument/2006/relationships/tags" Target="../tags/tag22.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slideLayout" Target="../slideLayouts/slideLayout6.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tags" Target="../tags/tag24.xml"/><Relationship Id="rId10" Type="http://schemas.openxmlformats.org/officeDocument/2006/relationships/tags" Target="../tags/tag11.xml"/><Relationship Id="rId19" Type="http://schemas.openxmlformats.org/officeDocument/2006/relationships/tags" Target="../tags/tag20.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tags" Target="../tags/tag35.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image" Target="../media/image8.png"/><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26111" y="3708893"/>
            <a:ext cx="7474847" cy="791677"/>
          </a:xfrm>
          <a:scene3d>
            <a:camera prst="orthographicFront"/>
            <a:lightRig rig="threePt" dir="t"/>
          </a:scene3d>
          <a:sp3d>
            <a:bevelT prst="relaxedInset"/>
          </a:sp3d>
        </p:spPr>
        <p:txBody>
          <a:bodyPr>
            <a:sp3d extrusionH="95250">
              <a:bevelT w="50800" h="38100" prst="riblet"/>
            </a:sp3d>
          </a:bodyPr>
          <a:lstStyle/>
          <a:p>
            <a:r>
              <a:rPr lang="zh-CN" altLang="en-US" sz="2800" b="1" dirty="0" smtClean="0">
                <a:solidFill>
                  <a:srgbClr val="00B050"/>
                </a:solidFill>
                <a:effectLst>
                  <a:outerShdw blurRad="76200" dist="76200" dir="2400000" algn="tl">
                    <a:schemeClr val="tx2">
                      <a:lumMod val="50000"/>
                      <a:alpha val="70000"/>
                    </a:schemeClr>
                  </a:outerShdw>
                </a:effectLst>
                <a:latin typeface="Adobe 黑体 Std R" pitchFamily="34" charset="-122"/>
                <a:ea typeface="Adobe 黑体 Std R" pitchFamily="34" charset="-122"/>
                <a:cs typeface="Arial Unicode MS" pitchFamily="34" charset="-122"/>
              </a:rPr>
              <a:t>                                                     </a:t>
            </a:r>
            <a:r>
              <a:rPr lang="zh-CN" altLang="en-US" sz="2800" dirty="0" smtClean="0">
                <a:solidFill>
                  <a:srgbClr val="00B050"/>
                </a:solidFill>
                <a:effectLst>
                  <a:outerShdw blurRad="76200" dist="76200" dir="2400000" algn="tl">
                    <a:schemeClr val="tx2">
                      <a:lumMod val="50000"/>
                      <a:alpha val="70000"/>
                    </a:schemeClr>
                  </a:outerShdw>
                </a:effectLst>
                <a:latin typeface="方正大黑简体" pitchFamily="2" charset="-122"/>
                <a:ea typeface="方正大黑简体" pitchFamily="2" charset="-122"/>
                <a:cs typeface="Arial Unicode MS" pitchFamily="34" charset="-122"/>
              </a:rPr>
              <a:t>古德纳克</a:t>
            </a:r>
            <a:endParaRPr lang="zh-CN" altLang="en-US" sz="2800" dirty="0">
              <a:latin typeface="方正大黑简体" pitchFamily="2" charset="-122"/>
              <a:ea typeface="方正大黑简体" pitchFamily="2" charset="-122"/>
            </a:endParaRPr>
          </a:p>
        </p:txBody>
      </p:sp>
      <p:sp>
        <p:nvSpPr>
          <p:cNvPr id="2" name="标题 1"/>
          <p:cNvSpPr>
            <a:spLocks noGrp="1"/>
          </p:cNvSpPr>
          <p:nvPr>
            <p:ph type="title"/>
          </p:nvPr>
        </p:nvSpPr>
        <p:spPr>
          <a:xfrm>
            <a:off x="349021" y="2151022"/>
            <a:ext cx="6008929" cy="1470782"/>
          </a:xfrm>
        </p:spPr>
        <p:txBody>
          <a:bodyPr>
            <a:normAutofit/>
            <a:scene3d>
              <a:camera prst="orthographicFront"/>
              <a:lightRig rig="threePt" dir="t"/>
            </a:scene3d>
            <a:sp3d extrusionH="57150" prstMaterial="dkEdge">
              <a:bevelT w="69850" h="69850" prst="divot"/>
              <a:bevelB w="38100" h="38100"/>
              <a:extrusionClr>
                <a:schemeClr val="bg2">
                  <a:lumMod val="95000"/>
                </a:schemeClr>
              </a:extrusionClr>
            </a:sp3d>
          </a:bodyPr>
          <a:lstStyle/>
          <a:p>
            <a:r>
              <a:rPr lang="zh-CN" altLang="en-US" sz="6000" b="1" dirty="0" smtClean="0">
                <a:solidFill>
                  <a:srgbClr val="00B050"/>
                </a:solidFill>
                <a:effectLst>
                  <a:outerShdw blurRad="76200" dist="76200" dir="2400000" algn="tl">
                    <a:schemeClr val="tx2">
                      <a:lumMod val="50000"/>
                      <a:alpha val="70000"/>
                    </a:schemeClr>
                  </a:outerShdw>
                </a:effectLst>
                <a:latin typeface="Adobe 黑体 Std R" pitchFamily="34" charset="-122"/>
                <a:ea typeface="Adobe 黑体 Std R" pitchFamily="34" charset="-122"/>
                <a:cs typeface="Arial Unicode MS" pitchFamily="34" charset="-122"/>
              </a:rPr>
              <a:t>商业计划书</a:t>
            </a:r>
            <a:endParaRPr lang="zh-CN" altLang="en-US" sz="6000" b="1" dirty="0">
              <a:solidFill>
                <a:srgbClr val="00B050"/>
              </a:solidFill>
              <a:effectLst>
                <a:outerShdw blurRad="76200" dist="76200" dir="2400000" algn="tl">
                  <a:schemeClr val="tx2">
                    <a:lumMod val="50000"/>
                    <a:alpha val="70000"/>
                  </a:schemeClr>
                </a:outerShdw>
              </a:effectLst>
              <a:latin typeface="Adobe 黑体 Std R" pitchFamily="34" charset="-122"/>
              <a:ea typeface="Adobe 黑体 Std R" pitchFamily="34" charset="-122"/>
              <a:cs typeface="Arial Unicode MS" pitchFamily="34" charset="-122"/>
            </a:endParaRPr>
          </a:p>
        </p:txBody>
      </p:sp>
      <p:sp>
        <p:nvSpPr>
          <p:cNvPr id="5" name="矩形 4"/>
          <p:cNvSpPr/>
          <p:nvPr/>
        </p:nvSpPr>
        <p:spPr>
          <a:xfrm>
            <a:off x="4643438" y="4091192"/>
            <a:ext cx="714380" cy="45719"/>
          </a:xfrm>
          <a:prstGeom prst="rect">
            <a:avLst/>
          </a:prstGeom>
          <a:solidFill>
            <a:srgbClr val="00B050"/>
          </a:solidFill>
          <a:ln>
            <a:noFill/>
          </a:ln>
          <a:scene3d>
            <a:camera prst="orthographicFront"/>
            <a:lightRig rig="threePt" dir="t"/>
          </a:scene3d>
          <a:sp3d>
            <a:bevelT w="101600" prst="ribl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240392-1501130T31685.jpg"/>
          <p:cNvPicPr>
            <a:picLocks noChangeAspect="1"/>
          </p:cNvPicPr>
          <p:nvPr/>
        </p:nvPicPr>
        <p:blipFill>
          <a:blip r:embed="rId4" cstate="print"/>
          <a:stretch>
            <a:fillRect/>
          </a:stretch>
        </p:blipFill>
        <p:spPr>
          <a:xfrm>
            <a:off x="0" y="4444634"/>
            <a:ext cx="3071802" cy="2079610"/>
          </a:xfrm>
          <a:prstGeom prst="rect">
            <a:avLst/>
          </a:prstGeom>
        </p:spPr>
      </p:pic>
      <p:sp>
        <p:nvSpPr>
          <p:cNvPr id="5" name="Rectangle 2"/>
          <p:cNvSpPr>
            <a:spLocks noChangeArrowheads="1"/>
          </p:cNvSpPr>
          <p:nvPr/>
        </p:nvSpPr>
        <p:spPr bwMode="auto">
          <a:xfrm>
            <a:off x="1714480" y="2248153"/>
            <a:ext cx="6143668" cy="33239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sz="2400" b="1" dirty="0" smtClean="0">
                <a:solidFill>
                  <a:schemeClr val="accent1">
                    <a:lumMod val="75000"/>
                  </a:schemeClr>
                </a:solidFill>
                <a:latin typeface="方正大黑简体" pitchFamily="2" charset="-122"/>
                <a:ea typeface="方正大黑简体" pitchFamily="2" charset="-122"/>
              </a:rPr>
              <a:t>公司主要产品</a:t>
            </a:r>
            <a:r>
              <a:rPr lang="zh-CN" altLang="en-US" sz="2400" b="1" dirty="0" smtClean="0">
                <a:solidFill>
                  <a:schemeClr val="accent1">
                    <a:lumMod val="75000"/>
                  </a:schemeClr>
                </a:solidFill>
                <a:latin typeface="方正大黑简体" pitchFamily="2" charset="-122"/>
                <a:ea typeface="方正大黑简体" pitchFamily="2" charset="-122"/>
              </a:rPr>
              <a:t>：</a:t>
            </a:r>
            <a:endParaRPr lang="en-US" altLang="zh-CN" sz="2400" b="1" dirty="0" smtClean="0">
              <a:solidFill>
                <a:schemeClr val="accent1">
                  <a:lumMod val="75000"/>
                </a:schemeClr>
              </a:solidFill>
              <a:latin typeface="方正大黑简体" pitchFamily="2" charset="-122"/>
              <a:ea typeface="方正大黑简体" pitchFamily="2" charset="-122"/>
            </a:endParaRPr>
          </a:p>
          <a:p>
            <a:r>
              <a:rPr lang="zh-CN" altLang="en-US" dirty="0" smtClean="0">
                <a:solidFill>
                  <a:schemeClr val="accent1">
                    <a:lumMod val="75000"/>
                  </a:schemeClr>
                </a:solidFill>
                <a:latin typeface="方正大黑简体" pitchFamily="2" charset="-122"/>
                <a:ea typeface="方正大黑简体" pitchFamily="2" charset="-122"/>
              </a:rPr>
              <a:t>汽油</a:t>
            </a:r>
            <a:r>
              <a:rPr lang="zh-CN" altLang="en-US" dirty="0" smtClean="0">
                <a:solidFill>
                  <a:schemeClr val="accent1">
                    <a:lumMod val="75000"/>
                  </a:schemeClr>
                </a:solidFill>
                <a:latin typeface="方正大黑简体" pitchFamily="2" charset="-122"/>
                <a:ea typeface="方正大黑简体" pitchFamily="2" charset="-122"/>
              </a:rPr>
              <a:t>链锯、绿篱剪、打草机、地钻、草坪机、扫雪机、采茶机、吹风机、橄榄振动器、高枝锯等</a:t>
            </a:r>
            <a:r>
              <a:rPr lang="zh-CN" altLang="en-US" dirty="0" smtClean="0">
                <a:solidFill>
                  <a:schemeClr val="accent1">
                    <a:lumMod val="75000"/>
                  </a:schemeClr>
                </a:solidFill>
                <a:latin typeface="方正大黑简体" pitchFamily="2" charset="-122"/>
                <a:ea typeface="方正大黑简体" pitchFamily="2" charset="-122"/>
              </a:rPr>
              <a:t>。</a:t>
            </a:r>
            <a:endParaRPr lang="en-US" altLang="zh-CN" dirty="0" smtClean="0">
              <a:solidFill>
                <a:schemeClr val="accent1">
                  <a:lumMod val="75000"/>
                </a:schemeClr>
              </a:solidFill>
              <a:latin typeface="方正大黑简体" pitchFamily="2" charset="-122"/>
              <a:ea typeface="方正大黑简体" pitchFamily="2" charset="-122"/>
            </a:endParaRPr>
          </a:p>
          <a:p>
            <a:endParaRPr lang="en-US" altLang="zh-CN" b="1" dirty="0" smtClean="0">
              <a:solidFill>
                <a:schemeClr val="accent1">
                  <a:lumMod val="75000"/>
                </a:schemeClr>
              </a:solidFill>
              <a:latin typeface="方正大黑简体" pitchFamily="2" charset="-122"/>
              <a:ea typeface="方正大黑简体" pitchFamily="2" charset="-122"/>
            </a:endParaRPr>
          </a:p>
          <a:p>
            <a:endParaRPr lang="en-US" altLang="zh-CN" b="1" dirty="0" smtClean="0">
              <a:solidFill>
                <a:schemeClr val="accent1">
                  <a:lumMod val="75000"/>
                </a:schemeClr>
              </a:solidFill>
              <a:latin typeface="方正大黑简体" pitchFamily="2" charset="-122"/>
              <a:ea typeface="方正大黑简体" pitchFamily="2" charset="-122"/>
            </a:endParaRPr>
          </a:p>
          <a:p>
            <a:endParaRPr lang="en-US" altLang="zh-CN" b="1" dirty="0" smtClean="0">
              <a:solidFill>
                <a:schemeClr val="accent1">
                  <a:lumMod val="75000"/>
                </a:schemeClr>
              </a:solidFill>
              <a:latin typeface="方正大黑简体" pitchFamily="2" charset="-122"/>
              <a:ea typeface="方正大黑简体" pitchFamily="2" charset="-122"/>
            </a:endParaRPr>
          </a:p>
          <a:p>
            <a:endParaRPr lang="en-US" altLang="zh-CN" b="1" dirty="0" smtClean="0">
              <a:solidFill>
                <a:schemeClr val="accent1">
                  <a:lumMod val="75000"/>
                </a:schemeClr>
              </a:solidFill>
              <a:latin typeface="方正大黑简体" pitchFamily="2" charset="-122"/>
              <a:ea typeface="方正大黑简体" pitchFamily="2" charset="-122"/>
            </a:endParaRPr>
          </a:p>
          <a:p>
            <a:r>
              <a:rPr lang="zh-CN" altLang="en-US" sz="2400" b="1" dirty="0" smtClean="0">
                <a:solidFill>
                  <a:schemeClr val="accent1">
                    <a:lumMod val="75000"/>
                  </a:schemeClr>
                </a:solidFill>
                <a:latin typeface="方正大黑简体" pitchFamily="2" charset="-122"/>
                <a:ea typeface="方正大黑简体" pitchFamily="2" charset="-122"/>
              </a:rPr>
              <a:t>正在</a:t>
            </a:r>
            <a:r>
              <a:rPr lang="zh-CN" altLang="en-US" sz="2400" b="1" dirty="0" smtClean="0">
                <a:solidFill>
                  <a:schemeClr val="accent1">
                    <a:lumMod val="75000"/>
                  </a:schemeClr>
                </a:solidFill>
                <a:latin typeface="方正大黑简体" pitchFamily="2" charset="-122"/>
                <a:ea typeface="方正大黑简体" pitchFamily="2" charset="-122"/>
              </a:rPr>
              <a:t>研发试产阶段的产品有</a:t>
            </a:r>
            <a:r>
              <a:rPr lang="zh-CN" altLang="en-US" sz="2400" b="1" dirty="0" smtClean="0">
                <a:solidFill>
                  <a:schemeClr val="accent1">
                    <a:lumMod val="75000"/>
                  </a:schemeClr>
                </a:solidFill>
                <a:latin typeface="方正大黑简体" pitchFamily="2" charset="-122"/>
                <a:ea typeface="方正大黑简体" pitchFamily="2" charset="-122"/>
              </a:rPr>
              <a:t>：</a:t>
            </a:r>
            <a:endParaRPr lang="en-US" altLang="zh-CN" sz="2400" b="1" dirty="0" smtClean="0">
              <a:solidFill>
                <a:schemeClr val="accent1">
                  <a:lumMod val="75000"/>
                </a:schemeClr>
              </a:solidFill>
              <a:latin typeface="方正大黑简体" pitchFamily="2" charset="-122"/>
              <a:ea typeface="方正大黑简体" pitchFamily="2" charset="-122"/>
            </a:endParaRPr>
          </a:p>
          <a:p>
            <a:r>
              <a:rPr lang="zh-CN" altLang="en-US" dirty="0" smtClean="0">
                <a:solidFill>
                  <a:schemeClr val="accent1">
                    <a:lumMod val="75000"/>
                  </a:schemeClr>
                </a:solidFill>
                <a:latin typeface="方正大黑简体" pitchFamily="2" charset="-122"/>
                <a:ea typeface="方正大黑简体" pitchFamily="2" charset="-122"/>
              </a:rPr>
              <a:t>智能</a:t>
            </a:r>
            <a:r>
              <a:rPr lang="zh-CN" altLang="en-US" dirty="0" smtClean="0">
                <a:solidFill>
                  <a:schemeClr val="accent1">
                    <a:lumMod val="75000"/>
                  </a:schemeClr>
                </a:solidFill>
                <a:latin typeface="方正大黑简体" pitchFamily="2" charset="-122"/>
                <a:ea typeface="方正大黑简体" pitchFamily="2" charset="-122"/>
              </a:rPr>
              <a:t>割草机、舷外机等核心产品</a:t>
            </a:r>
            <a:r>
              <a:rPr lang="zh-CN" altLang="en-US" dirty="0" smtClean="0">
                <a:solidFill>
                  <a:schemeClr val="accent1">
                    <a:lumMod val="75000"/>
                  </a:schemeClr>
                </a:solidFill>
                <a:latin typeface="方正大黑简体" pitchFamily="2" charset="-122"/>
                <a:ea typeface="方正大黑简体" pitchFamily="2" charset="-122"/>
              </a:rPr>
              <a:t>。</a:t>
            </a:r>
            <a:endParaRPr lang="en-US" altLang="zh-CN" dirty="0" smtClean="0">
              <a:solidFill>
                <a:schemeClr val="accent1">
                  <a:lumMod val="75000"/>
                </a:schemeClr>
              </a:solidFill>
              <a:latin typeface="方正大黑简体" pitchFamily="2" charset="-122"/>
              <a:ea typeface="方正大黑简体" pitchFamily="2" charset="-122"/>
            </a:endParaRPr>
          </a:p>
          <a:p>
            <a:endParaRPr lang="en-US" altLang="zh-CN" b="1" dirty="0" smtClean="0">
              <a:solidFill>
                <a:schemeClr val="accent1">
                  <a:lumMod val="75000"/>
                </a:schemeClr>
              </a:solidFill>
              <a:latin typeface="方正大黑简体" pitchFamily="2" charset="-122"/>
              <a:ea typeface="方正大黑简体" pitchFamily="2" charset="-122"/>
            </a:endParaRPr>
          </a:p>
          <a:p>
            <a:endParaRPr lang="zh-CN" altLang="en-US" b="1" dirty="0" smtClean="0">
              <a:solidFill>
                <a:schemeClr val="accent1">
                  <a:lumMod val="75000"/>
                </a:schemeClr>
              </a:solidFill>
              <a:latin typeface="方正大黑简体" pitchFamily="2" charset="-122"/>
              <a:ea typeface="方正大黑简体" pitchFamily="2" charset="-122"/>
            </a:endParaRPr>
          </a:p>
        </p:txBody>
      </p:sp>
      <p:sp>
        <p:nvSpPr>
          <p:cNvPr id="8" name="圆角矩形 7"/>
          <p:cNvSpPr/>
          <p:nvPr/>
        </p:nvSpPr>
        <p:spPr>
          <a:xfrm>
            <a:off x="1365720" y="433366"/>
            <a:ext cx="3277718" cy="714380"/>
          </a:xfrm>
          <a:prstGeom prst="roundRect">
            <a:avLst/>
          </a:prstGeom>
          <a:solidFill>
            <a:schemeClr val="accent6">
              <a:lumMod val="40000"/>
              <a:lumOff val="60000"/>
            </a:schemeClr>
          </a:solidFill>
          <a:ln>
            <a:noFill/>
          </a:ln>
          <a:scene3d>
            <a:camera prst="orthographicFront"/>
            <a:lightRig rig="threePt" dir="t"/>
          </a:scene3d>
          <a:sp3d extrusionH="196850" prstMaterial="metal">
            <a:bevelT w="107950" h="44450" prst="divot"/>
            <a:bevelB/>
            <a:extrusionClr>
              <a:schemeClr val="bg1"/>
            </a:extrusionClr>
            <a:contourClr>
              <a:schemeClr val="accent6">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MH_Number_1"/>
          <p:cNvSpPr/>
          <p:nvPr>
            <p:custDataLst>
              <p:tags r:id="rId2"/>
            </p:custDataLst>
          </p:nvPr>
        </p:nvSpPr>
        <p:spPr>
          <a:xfrm>
            <a:off x="366683" y="214290"/>
            <a:ext cx="1222876" cy="1143008"/>
          </a:xfrm>
          <a:prstGeom prst="ellipse">
            <a:avLst/>
          </a:prstGeom>
          <a:solidFill>
            <a:schemeClr val="accent6">
              <a:lumMod val="40000"/>
              <a:lumOff val="60000"/>
            </a:schemeClr>
          </a:solidFill>
          <a:ln>
            <a:noFill/>
          </a:ln>
          <a:scene3d>
            <a:camera prst="orthographicFront"/>
            <a:lightRig rig="threePt" dir="t"/>
          </a:scene3d>
          <a:sp3d extrusionH="196850" prstMaterial="metal">
            <a:bevelT w="107950" h="44450" prst="divot"/>
            <a:bevelB/>
            <a:extrusionClr>
              <a:schemeClr val="bg1"/>
            </a:extrusionClr>
            <a:contourClr>
              <a:schemeClr val="accent6">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sp3d extrusionH="19050">
              <a:bevelT w="44450" h="19050"/>
            </a:sp3d>
          </a:bodyPr>
          <a:lstStyle/>
          <a:p>
            <a:pPr algn="ctr"/>
            <a:r>
              <a:rPr lang="en-US" altLang="zh-CN" sz="6000" b="1" dirty="0" smtClean="0">
                <a:solidFill>
                  <a:schemeClr val="accent1">
                    <a:lumMod val="75000"/>
                  </a:schemeClr>
                </a:solidFill>
              </a:rPr>
              <a:t>6</a:t>
            </a:r>
            <a:endParaRPr lang="zh-CN" altLang="en-US" sz="6000" b="1" dirty="0">
              <a:solidFill>
                <a:schemeClr val="accent1">
                  <a:lumMod val="75000"/>
                </a:schemeClr>
              </a:solidFill>
            </a:endParaRPr>
          </a:p>
        </p:txBody>
      </p:sp>
      <p:sp>
        <p:nvSpPr>
          <p:cNvPr id="10" name="标题 14"/>
          <p:cNvSpPr txBox="1">
            <a:spLocks/>
          </p:cNvSpPr>
          <p:nvPr/>
        </p:nvSpPr>
        <p:spPr>
          <a:xfrm>
            <a:off x="1643042" y="428604"/>
            <a:ext cx="3071834" cy="699594"/>
          </a:xfrm>
          <a:prstGeom prst="rect">
            <a:avLst/>
          </a:prstGeom>
        </p:spPr>
        <p:txBody>
          <a:bodyPr vert="horz" lIns="91440" tIns="45720" rIns="91440" bIns="45720" rtlCol="0" anchor="b">
            <a:normAutofit/>
            <a:scene3d>
              <a:camera prst="orthographicFront"/>
              <a:lightRig rig="threePt" dir="t"/>
            </a:scene3d>
            <a:sp3d extrusionH="19050">
              <a:bevelT w="44450" h="19050" prst="riblet"/>
            </a:sp3d>
          </a:bodyPr>
          <a:lstStyle/>
          <a:p>
            <a:pPr lvl="0">
              <a:lnSpc>
                <a:spcPct val="90000"/>
              </a:lnSpc>
              <a:spcBef>
                <a:spcPct val="0"/>
              </a:spcBef>
            </a:pPr>
            <a:r>
              <a:rPr lang="zh-CN" altLang="en-US" sz="3000" b="1" dirty="0" smtClean="0">
                <a:solidFill>
                  <a:schemeClr val="accent1">
                    <a:lumMod val="75000"/>
                  </a:schemeClr>
                </a:solidFill>
                <a:latin typeface="Arial Black" panose="020B0A04020102020204" pitchFamily="34" charset="0"/>
                <a:ea typeface="微软雅黑" panose="020B0503020204020204" pitchFamily="34" charset="-122"/>
                <a:cs typeface="+mj-cs"/>
              </a:rPr>
              <a:t>公司业务及运营</a:t>
            </a:r>
            <a:endParaRPr kumimoji="0" lang="zh-CN" altLang="en-US" sz="3000" b="1" i="0" u="none" strike="noStrike" kern="1200" cap="none" spc="0" normalizeH="0" baseline="0" noProof="0" dirty="0">
              <a:ln>
                <a:noFill/>
              </a:ln>
              <a:solidFill>
                <a:schemeClr val="accent1">
                  <a:lumMod val="75000"/>
                </a:schemeClr>
              </a:solidFill>
              <a:effectLst/>
              <a:uLnTx/>
              <a:uFillTx/>
              <a:latin typeface="Arial Black" panose="020B0A04020102020204" pitchFamily="34" charset="0"/>
              <a:ea typeface="微软雅黑" panose="020B0503020204020204" pitchFamily="34" charset="-122"/>
              <a:cs typeface="+mj-cs"/>
            </a:endParaRPr>
          </a:p>
        </p:txBody>
      </p:sp>
    </p:spTree>
    <p:custDataLst>
      <p:tags r:id="rId1"/>
    </p:custDataLst>
    <p:extLst>
      <p:ext uri="{BB962C8B-B14F-4D97-AF65-F5344CB8AC3E}">
        <p14:creationId xmlns:p14="http://schemas.microsoft.com/office/powerpoint/2010/main" xmlns="" val="341126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4643438" y="214290"/>
            <a:ext cx="2143140" cy="1357322"/>
          </a:xfrm>
          <a:prstGeom prst="rect">
            <a:avLst/>
          </a:prstGeom>
          <a:solidFill>
            <a:schemeClr val="bg1"/>
          </a:solidFill>
          <a:ln>
            <a:noFill/>
          </a:ln>
          <a:scene3d>
            <a:camera prst="orthographicFront"/>
            <a:lightRig rig="sunset" dir="t"/>
          </a:scene3d>
          <a:sp3d extrusionH="76200" contourW="12700" prstMaterial="dkEdge">
            <a:bevelT w="165100" prst="coolSlant"/>
            <a:bevelB w="165100" prst="coolSlant"/>
            <a:extrusionClr>
              <a:schemeClr val="accent6">
                <a:lumMod val="60000"/>
                <a:lumOff val="40000"/>
              </a:schemeClr>
            </a:extrusionClr>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安徽省卓绩效奖.jpg"/>
          <p:cNvPicPr>
            <a:picLocks noChangeAspect="1"/>
          </p:cNvPicPr>
          <p:nvPr/>
        </p:nvPicPr>
        <p:blipFill>
          <a:blip r:embed="rId4" cstate="print"/>
          <a:srcRect l="3947" t="10526" r="5263" b="15789"/>
          <a:stretch>
            <a:fillRect/>
          </a:stretch>
        </p:blipFill>
        <p:spPr>
          <a:xfrm>
            <a:off x="4733926" y="295253"/>
            <a:ext cx="1995161" cy="1214446"/>
          </a:xfrm>
          <a:prstGeom prst="rect">
            <a:avLst/>
          </a:prstGeom>
        </p:spPr>
      </p:pic>
      <p:pic>
        <p:nvPicPr>
          <p:cNvPr id="6" name="图片 5" descr="240392-1501130T31685.jpg"/>
          <p:cNvPicPr>
            <a:picLocks noChangeAspect="1"/>
          </p:cNvPicPr>
          <p:nvPr/>
        </p:nvPicPr>
        <p:blipFill>
          <a:blip r:embed="rId5" cstate="print"/>
          <a:stretch>
            <a:fillRect/>
          </a:stretch>
        </p:blipFill>
        <p:spPr>
          <a:xfrm>
            <a:off x="0" y="4444634"/>
            <a:ext cx="3071802" cy="2079610"/>
          </a:xfrm>
          <a:prstGeom prst="rect">
            <a:avLst/>
          </a:prstGeom>
        </p:spPr>
      </p:pic>
      <p:sp>
        <p:nvSpPr>
          <p:cNvPr id="13" name="矩形 12"/>
          <p:cNvSpPr/>
          <p:nvPr/>
        </p:nvSpPr>
        <p:spPr>
          <a:xfrm rot="1335260">
            <a:off x="6412905" y="582233"/>
            <a:ext cx="1830296" cy="1344632"/>
          </a:xfrm>
          <a:prstGeom prst="rect">
            <a:avLst/>
          </a:prstGeom>
          <a:solidFill>
            <a:schemeClr val="bg1"/>
          </a:solidFill>
          <a:ln>
            <a:noFill/>
          </a:ln>
          <a:scene3d>
            <a:camera prst="orthographicFront"/>
            <a:lightRig rig="sunset" dir="t"/>
          </a:scene3d>
          <a:sp3d extrusionH="76200" contourW="12700" prstMaterial="dkEdge">
            <a:bevelT w="165100" prst="coolSlant"/>
            <a:bevelB w="165100" prst="coolSlant"/>
            <a:extrusionClr>
              <a:schemeClr val="accent6">
                <a:lumMod val="60000"/>
                <a:lumOff val="40000"/>
              </a:schemeClr>
            </a:extrusionClr>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2"/>
          <p:cNvSpPr>
            <a:spLocks noChangeArrowheads="1"/>
          </p:cNvSpPr>
          <p:nvPr/>
        </p:nvSpPr>
        <p:spPr bwMode="auto">
          <a:xfrm>
            <a:off x="1214414" y="2143116"/>
            <a:ext cx="4857784" cy="32932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zh-CN" altLang="en-US" sz="1600" dirty="0" smtClean="0">
                <a:solidFill>
                  <a:srgbClr val="47B6E7">
                    <a:lumMod val="75000"/>
                  </a:srgbClr>
                </a:solidFill>
                <a:latin typeface="方正大黑简体" pitchFamily="2" charset="-122"/>
                <a:ea typeface="方正大黑简体" pitchFamily="2" charset="-122"/>
              </a:rPr>
              <a:t>当前，汽油链锯等主打产品先后一次性通过德国“</a:t>
            </a:r>
            <a:r>
              <a:rPr lang="en-US" altLang="zh-CN" sz="1600" dirty="0" smtClean="0">
                <a:solidFill>
                  <a:srgbClr val="47B6E7">
                    <a:lumMod val="75000"/>
                  </a:srgbClr>
                </a:solidFill>
                <a:latin typeface="方正大黑简体" pitchFamily="2" charset="-122"/>
                <a:ea typeface="方正大黑简体" pitchFamily="2" charset="-122"/>
              </a:rPr>
              <a:t>GS”</a:t>
            </a:r>
            <a:r>
              <a:rPr lang="zh-CN" altLang="en-US" sz="1600" dirty="0" smtClean="0">
                <a:solidFill>
                  <a:srgbClr val="47B6E7">
                    <a:lumMod val="75000"/>
                  </a:srgbClr>
                </a:solidFill>
                <a:latin typeface="方正大黑简体" pitchFamily="2" charset="-122"/>
                <a:ea typeface="方正大黑简体" pitchFamily="2" charset="-122"/>
              </a:rPr>
              <a:t>、欧洲“</a:t>
            </a:r>
            <a:r>
              <a:rPr lang="en-US" altLang="zh-CN" sz="1600" dirty="0" smtClean="0">
                <a:solidFill>
                  <a:srgbClr val="47B6E7">
                    <a:lumMod val="75000"/>
                  </a:srgbClr>
                </a:solidFill>
                <a:latin typeface="方正大黑简体" pitchFamily="2" charset="-122"/>
                <a:ea typeface="方正大黑简体" pitchFamily="2" charset="-122"/>
              </a:rPr>
              <a:t>CE”</a:t>
            </a:r>
            <a:r>
              <a:rPr lang="zh-CN" altLang="en-US" sz="1600" dirty="0" smtClean="0">
                <a:solidFill>
                  <a:srgbClr val="47B6E7">
                    <a:lumMod val="75000"/>
                  </a:srgbClr>
                </a:solidFill>
                <a:latin typeface="方正大黑简体" pitchFamily="2" charset="-122"/>
                <a:ea typeface="方正大黑简体" pitchFamily="2" charset="-122"/>
              </a:rPr>
              <a:t>、“</a:t>
            </a:r>
            <a:r>
              <a:rPr lang="en-US" altLang="zh-CN" sz="1600" dirty="0" smtClean="0">
                <a:solidFill>
                  <a:srgbClr val="47B6E7">
                    <a:lumMod val="75000"/>
                  </a:srgbClr>
                </a:solidFill>
                <a:latin typeface="方正大黑简体" pitchFamily="2" charset="-122"/>
                <a:ea typeface="方正大黑简体" pitchFamily="2" charset="-122"/>
              </a:rPr>
              <a:t>EMC”</a:t>
            </a:r>
            <a:r>
              <a:rPr lang="zh-CN" altLang="en-US" sz="1600" dirty="0" smtClean="0">
                <a:solidFill>
                  <a:srgbClr val="47B6E7">
                    <a:lumMod val="75000"/>
                  </a:srgbClr>
                </a:solidFill>
                <a:latin typeface="方正大黑简体" pitchFamily="2" charset="-122"/>
                <a:ea typeface="方正大黑简体" pitchFamily="2" charset="-122"/>
              </a:rPr>
              <a:t>、“</a:t>
            </a:r>
            <a:r>
              <a:rPr lang="en-US" altLang="zh-CN" sz="1600" dirty="0" smtClean="0">
                <a:solidFill>
                  <a:srgbClr val="47B6E7">
                    <a:lumMod val="75000"/>
                  </a:srgbClr>
                </a:solidFill>
                <a:latin typeface="方正大黑简体" pitchFamily="2" charset="-122"/>
                <a:ea typeface="方正大黑简体" pitchFamily="2" charset="-122"/>
              </a:rPr>
              <a:t>VCA”</a:t>
            </a:r>
            <a:r>
              <a:rPr lang="zh-CN" altLang="en-US" sz="1600" dirty="0" smtClean="0">
                <a:solidFill>
                  <a:srgbClr val="47B6E7">
                    <a:lumMod val="75000"/>
                  </a:srgbClr>
                </a:solidFill>
                <a:latin typeface="方正大黑简体" pitchFamily="2" charset="-122"/>
                <a:ea typeface="方正大黑简体" pitchFamily="2" charset="-122"/>
              </a:rPr>
              <a:t>、“</a:t>
            </a:r>
            <a:r>
              <a:rPr lang="en-US" altLang="zh-CN" sz="1600" dirty="0" err="1" smtClean="0">
                <a:solidFill>
                  <a:srgbClr val="47B6E7">
                    <a:lumMod val="75000"/>
                  </a:srgbClr>
                </a:solidFill>
                <a:latin typeface="方正大黑简体" pitchFamily="2" charset="-122"/>
                <a:ea typeface="方正大黑简体" pitchFamily="2" charset="-122"/>
              </a:rPr>
              <a:t>EUROⅡ</a:t>
            </a:r>
            <a:r>
              <a:rPr lang="en-US" altLang="zh-CN" sz="1600" dirty="0" smtClean="0">
                <a:solidFill>
                  <a:srgbClr val="47B6E7">
                    <a:lumMod val="75000"/>
                  </a:srgbClr>
                </a:solidFill>
                <a:latin typeface="方正大黑简体" pitchFamily="2" charset="-122"/>
                <a:ea typeface="方正大黑简体" pitchFamily="2" charset="-122"/>
              </a:rPr>
              <a:t>”</a:t>
            </a:r>
            <a:r>
              <a:rPr lang="zh-CN" altLang="en-US" sz="1600" dirty="0" smtClean="0">
                <a:solidFill>
                  <a:srgbClr val="47B6E7">
                    <a:lumMod val="75000"/>
                  </a:srgbClr>
                </a:solidFill>
                <a:latin typeface="方正大黑简体" pitchFamily="2" charset="-122"/>
                <a:ea typeface="方正大黑简体" pitchFamily="2" charset="-122"/>
              </a:rPr>
              <a:t>、“</a:t>
            </a:r>
            <a:r>
              <a:rPr lang="en-US" altLang="zh-CN" sz="1600" dirty="0" smtClean="0">
                <a:solidFill>
                  <a:srgbClr val="47B6E7">
                    <a:lumMod val="75000"/>
                  </a:srgbClr>
                </a:solidFill>
                <a:latin typeface="方正大黑简体" pitchFamily="2" charset="-122"/>
                <a:ea typeface="方正大黑简体" pitchFamily="2" charset="-122"/>
              </a:rPr>
              <a:t>ROHS”</a:t>
            </a:r>
            <a:r>
              <a:rPr lang="zh-CN" altLang="en-US" sz="1600" dirty="0" smtClean="0">
                <a:solidFill>
                  <a:srgbClr val="47B6E7">
                    <a:lumMod val="75000"/>
                  </a:srgbClr>
                </a:solidFill>
                <a:latin typeface="方正大黑简体" pitchFamily="2" charset="-122"/>
                <a:ea typeface="方正大黑简体" pitchFamily="2" charset="-122"/>
              </a:rPr>
              <a:t>、“</a:t>
            </a:r>
            <a:r>
              <a:rPr lang="en-US" altLang="zh-CN" sz="1600" dirty="0" smtClean="0">
                <a:solidFill>
                  <a:srgbClr val="47B6E7">
                    <a:lumMod val="75000"/>
                  </a:srgbClr>
                </a:solidFill>
                <a:latin typeface="方正大黑简体" pitchFamily="2" charset="-122"/>
                <a:ea typeface="方正大黑简体" pitchFamily="2" charset="-122"/>
              </a:rPr>
              <a:t>EPA”</a:t>
            </a:r>
            <a:r>
              <a:rPr lang="zh-CN" altLang="en-US" sz="1600" dirty="0" smtClean="0">
                <a:solidFill>
                  <a:srgbClr val="47B6E7">
                    <a:lumMod val="75000"/>
                  </a:srgbClr>
                </a:solidFill>
                <a:latin typeface="方正大黑简体" pitchFamily="2" charset="-122"/>
                <a:ea typeface="方正大黑简体" pitchFamily="2" charset="-122"/>
              </a:rPr>
              <a:t>等国际权威认证</a:t>
            </a:r>
            <a:r>
              <a:rPr lang="zh-CN" altLang="en-US" sz="1600" dirty="0" smtClean="0">
                <a:solidFill>
                  <a:srgbClr val="47B6E7">
                    <a:lumMod val="75000"/>
                  </a:srgbClr>
                </a:solidFill>
                <a:latin typeface="方正大黑简体" pitchFamily="2" charset="-122"/>
                <a:ea typeface="方正大黑简体" pitchFamily="2" charset="-122"/>
              </a:rPr>
              <a:t>。</a:t>
            </a:r>
            <a:endParaRPr lang="en-US" altLang="zh-CN" sz="1600" dirty="0" smtClean="0">
              <a:solidFill>
                <a:srgbClr val="47B6E7">
                  <a:lumMod val="75000"/>
                </a:srgbClr>
              </a:solidFill>
              <a:latin typeface="方正大黑简体" pitchFamily="2" charset="-122"/>
              <a:ea typeface="方正大黑简体" pitchFamily="2" charset="-122"/>
            </a:endParaRPr>
          </a:p>
          <a:p>
            <a:pPr lvl="0"/>
            <a:endParaRPr lang="en-US" altLang="zh-CN" sz="1600" dirty="0" smtClean="0">
              <a:solidFill>
                <a:srgbClr val="47B6E7">
                  <a:lumMod val="75000"/>
                </a:srgbClr>
              </a:solidFill>
              <a:latin typeface="方正大黑简体" pitchFamily="2" charset="-122"/>
              <a:ea typeface="方正大黑简体" pitchFamily="2" charset="-122"/>
            </a:endParaRPr>
          </a:p>
          <a:p>
            <a:pPr lvl="0"/>
            <a:endParaRPr lang="en-US" altLang="zh-CN" sz="1600" dirty="0" smtClean="0">
              <a:solidFill>
                <a:srgbClr val="47B6E7">
                  <a:lumMod val="75000"/>
                </a:srgbClr>
              </a:solidFill>
              <a:latin typeface="方正大黑简体" pitchFamily="2" charset="-122"/>
              <a:ea typeface="方正大黑简体" pitchFamily="2" charset="-122"/>
            </a:endParaRPr>
          </a:p>
          <a:p>
            <a:pPr lvl="0"/>
            <a:r>
              <a:rPr lang="zh-CN" altLang="en-US" sz="1600" dirty="0" smtClean="0">
                <a:solidFill>
                  <a:srgbClr val="47B6E7">
                    <a:lumMod val="75000"/>
                  </a:srgbClr>
                </a:solidFill>
                <a:latin typeface="方正大黑简体" pitchFamily="2" charset="-122"/>
                <a:ea typeface="方正大黑简体" pitchFamily="2" charset="-122"/>
              </a:rPr>
              <a:t>其中</a:t>
            </a:r>
            <a:r>
              <a:rPr lang="zh-CN" altLang="en-US" sz="1600" dirty="0" smtClean="0">
                <a:solidFill>
                  <a:srgbClr val="47B6E7">
                    <a:lumMod val="75000"/>
                  </a:srgbClr>
                </a:solidFill>
                <a:latin typeface="方正大黑简体" pitchFamily="2" charset="-122"/>
                <a:ea typeface="方正大黑简体" pitchFamily="2" charset="-122"/>
              </a:rPr>
              <a:t>，汽油链锯被评为“安徽省名牌产品”和“</a:t>
            </a:r>
            <a:r>
              <a:rPr lang="en-US" altLang="zh-CN" sz="1600" dirty="0" smtClean="0">
                <a:solidFill>
                  <a:srgbClr val="47B6E7">
                    <a:lumMod val="75000"/>
                  </a:srgbClr>
                </a:solidFill>
                <a:latin typeface="方正大黑简体" pitchFamily="2" charset="-122"/>
                <a:ea typeface="方正大黑简体" pitchFamily="2" charset="-122"/>
              </a:rPr>
              <a:t>2011</a:t>
            </a:r>
            <a:r>
              <a:rPr lang="zh-CN" altLang="en-US" sz="1600" dirty="0" smtClean="0">
                <a:solidFill>
                  <a:srgbClr val="47B6E7">
                    <a:lumMod val="75000"/>
                  </a:srgbClr>
                </a:solidFill>
                <a:latin typeface="方正大黑简体" pitchFamily="2" charset="-122"/>
                <a:ea typeface="方正大黑简体" pitchFamily="2" charset="-122"/>
              </a:rPr>
              <a:t>年度苏浙皖赣沪名牌产品</a:t>
            </a:r>
            <a:r>
              <a:rPr lang="en-US" altLang="zh-CN" sz="1600" dirty="0" smtClean="0">
                <a:solidFill>
                  <a:srgbClr val="47B6E7">
                    <a:lumMod val="75000"/>
                  </a:srgbClr>
                </a:solidFill>
                <a:latin typeface="方正大黑简体" pitchFamily="2" charset="-122"/>
                <a:ea typeface="方正大黑简体" pitchFamily="2" charset="-122"/>
              </a:rPr>
              <a:t>50</a:t>
            </a:r>
            <a:r>
              <a:rPr lang="zh-CN" altLang="en-US" sz="1600" dirty="0" smtClean="0">
                <a:solidFill>
                  <a:srgbClr val="47B6E7">
                    <a:lumMod val="75000"/>
                  </a:srgbClr>
                </a:solidFill>
                <a:latin typeface="方正大黑简体" pitchFamily="2" charset="-122"/>
                <a:ea typeface="方正大黑简体" pitchFamily="2" charset="-122"/>
              </a:rPr>
              <a:t>佳”称号。茶树修剪机产品荣获“</a:t>
            </a:r>
            <a:r>
              <a:rPr lang="en-US" altLang="zh-CN" sz="1600" dirty="0" smtClean="0">
                <a:solidFill>
                  <a:srgbClr val="47B6E7">
                    <a:lumMod val="75000"/>
                  </a:srgbClr>
                </a:solidFill>
                <a:latin typeface="方正大黑简体" pitchFamily="2" charset="-122"/>
                <a:ea typeface="方正大黑简体" pitchFamily="2" charset="-122"/>
              </a:rPr>
              <a:t>2012-2014</a:t>
            </a:r>
            <a:r>
              <a:rPr lang="zh-CN" altLang="en-US" sz="1600" dirty="0" smtClean="0">
                <a:solidFill>
                  <a:srgbClr val="47B6E7">
                    <a:lumMod val="75000"/>
                  </a:srgbClr>
                </a:solidFill>
                <a:latin typeface="方正大黑简体" pitchFamily="2" charset="-122"/>
                <a:ea typeface="方正大黑简体" pitchFamily="2" charset="-122"/>
              </a:rPr>
              <a:t>年国家支持推广的农业机械产品目录”，割灌机、油链等产品荣获“</a:t>
            </a:r>
            <a:r>
              <a:rPr lang="en-US" altLang="zh-CN" sz="1600" dirty="0" smtClean="0">
                <a:solidFill>
                  <a:srgbClr val="47B6E7">
                    <a:lumMod val="75000"/>
                  </a:srgbClr>
                </a:solidFill>
                <a:latin typeface="方正大黑简体" pitchFamily="2" charset="-122"/>
                <a:ea typeface="方正大黑简体" pitchFamily="2" charset="-122"/>
              </a:rPr>
              <a:t>2013-2015</a:t>
            </a:r>
            <a:r>
              <a:rPr lang="zh-CN" altLang="en-US" sz="1600" dirty="0" smtClean="0">
                <a:solidFill>
                  <a:srgbClr val="47B6E7">
                    <a:lumMod val="75000"/>
                  </a:srgbClr>
                </a:solidFill>
                <a:latin typeface="方正大黑简体" pitchFamily="2" charset="-122"/>
                <a:ea typeface="方正大黑简体" pitchFamily="2" charset="-122"/>
              </a:rPr>
              <a:t>年安徽省支持推广的农业机械产品目录”， 在业界享有较高声誉。产品远销欧洲、非洲、东南亚、美国、澳大利亚等国家和地区。</a:t>
            </a:r>
          </a:p>
        </p:txBody>
      </p:sp>
      <p:pic>
        <p:nvPicPr>
          <p:cNvPr id="11" name="图片 10" descr="苏浙皖赣沪名牌50佳.jpg"/>
          <p:cNvPicPr>
            <a:picLocks noChangeAspect="1"/>
          </p:cNvPicPr>
          <p:nvPr/>
        </p:nvPicPr>
        <p:blipFill>
          <a:blip r:embed="rId6" cstate="print"/>
          <a:srcRect l="4165" t="10987" r="5840" b="6164"/>
          <a:stretch>
            <a:fillRect/>
          </a:stretch>
        </p:blipFill>
        <p:spPr>
          <a:xfrm rot="1355283">
            <a:off x="6482000" y="671246"/>
            <a:ext cx="1671553" cy="1154115"/>
          </a:xfrm>
          <a:prstGeom prst="rect">
            <a:avLst/>
          </a:prstGeom>
        </p:spPr>
      </p:pic>
      <p:sp>
        <p:nvSpPr>
          <p:cNvPr id="14" name="矩形 13"/>
          <p:cNvSpPr/>
          <p:nvPr/>
        </p:nvSpPr>
        <p:spPr>
          <a:xfrm rot="820266">
            <a:off x="6778243" y="1794468"/>
            <a:ext cx="1557250" cy="2301926"/>
          </a:xfrm>
          <a:prstGeom prst="rect">
            <a:avLst/>
          </a:prstGeom>
          <a:solidFill>
            <a:schemeClr val="bg1"/>
          </a:solidFill>
          <a:ln>
            <a:noFill/>
          </a:ln>
          <a:scene3d>
            <a:camera prst="orthographicFront"/>
            <a:lightRig rig="sunset" dir="t"/>
          </a:scene3d>
          <a:sp3d extrusionH="76200" contourW="12700" prstMaterial="dkEdge">
            <a:bevelT w="165100" prst="coolSlant"/>
            <a:bevelB w="165100" prst="coolSlant"/>
            <a:extrusionClr>
              <a:schemeClr val="accent6">
                <a:lumMod val="60000"/>
                <a:lumOff val="40000"/>
              </a:schemeClr>
            </a:extrusionClr>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descr="消费者信得过证书.jpg"/>
          <p:cNvPicPr>
            <a:picLocks noChangeAspect="1"/>
          </p:cNvPicPr>
          <p:nvPr/>
        </p:nvPicPr>
        <p:blipFill>
          <a:blip r:embed="rId7"/>
          <a:stretch>
            <a:fillRect/>
          </a:stretch>
        </p:blipFill>
        <p:spPr>
          <a:xfrm rot="851639">
            <a:off x="6850902" y="1918022"/>
            <a:ext cx="1371540" cy="2078092"/>
          </a:xfrm>
          <a:prstGeom prst="rect">
            <a:avLst/>
          </a:prstGeom>
        </p:spPr>
      </p:pic>
      <p:sp>
        <p:nvSpPr>
          <p:cNvPr id="16" name="矩形 15"/>
          <p:cNvSpPr/>
          <p:nvPr/>
        </p:nvSpPr>
        <p:spPr>
          <a:xfrm rot="20654072">
            <a:off x="6255526" y="3347734"/>
            <a:ext cx="1517796" cy="2183155"/>
          </a:xfrm>
          <a:prstGeom prst="rect">
            <a:avLst/>
          </a:prstGeom>
          <a:solidFill>
            <a:schemeClr val="bg1"/>
          </a:solidFill>
          <a:ln>
            <a:noFill/>
          </a:ln>
          <a:scene3d>
            <a:camera prst="orthographicFront"/>
            <a:lightRig rig="sunset" dir="t"/>
          </a:scene3d>
          <a:sp3d extrusionH="76200" contourW="12700" prstMaterial="dkEdge">
            <a:bevelT w="165100" prst="coolSlant"/>
            <a:bevelB w="165100" prst="coolSlant"/>
            <a:extrusionClr>
              <a:schemeClr val="accent6">
                <a:lumMod val="60000"/>
                <a:lumOff val="40000"/>
              </a:schemeClr>
            </a:extrusionClr>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descr="安徽名牌产品证书.jpg"/>
          <p:cNvPicPr>
            <a:picLocks noChangeAspect="1"/>
          </p:cNvPicPr>
          <p:nvPr/>
        </p:nvPicPr>
        <p:blipFill>
          <a:blip r:embed="rId8" cstate="print"/>
          <a:srcRect l="5734" t="4436" r="6663"/>
          <a:stretch>
            <a:fillRect/>
          </a:stretch>
        </p:blipFill>
        <p:spPr>
          <a:xfrm rot="20653670">
            <a:off x="6348006" y="3473811"/>
            <a:ext cx="1334560" cy="1941124"/>
          </a:xfrm>
          <a:prstGeom prst="rect">
            <a:avLst/>
          </a:prstGeom>
        </p:spPr>
      </p:pic>
      <p:sp>
        <p:nvSpPr>
          <p:cNvPr id="17" name="矩形 16"/>
          <p:cNvSpPr/>
          <p:nvPr/>
        </p:nvSpPr>
        <p:spPr>
          <a:xfrm rot="4788033">
            <a:off x="5835455" y="4737848"/>
            <a:ext cx="1442861" cy="2031871"/>
          </a:xfrm>
          <a:prstGeom prst="rect">
            <a:avLst/>
          </a:prstGeom>
          <a:solidFill>
            <a:schemeClr val="bg1"/>
          </a:solidFill>
          <a:ln>
            <a:noFill/>
          </a:ln>
          <a:scene3d>
            <a:camera prst="orthographicFront"/>
            <a:lightRig rig="sunset" dir="t"/>
          </a:scene3d>
          <a:sp3d extrusionH="76200" contourW="12700" prstMaterial="dkEdge">
            <a:bevelT w="165100" prst="coolSlant"/>
            <a:bevelB w="165100" prst="coolSlant"/>
            <a:extrusionClr>
              <a:schemeClr val="accent6">
                <a:lumMod val="60000"/>
                <a:lumOff val="40000"/>
              </a:schemeClr>
            </a:extrusionClr>
            <a:contourClr>
              <a:srgbClr val="FFFF0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安徽省著名商标.jpg"/>
          <p:cNvPicPr>
            <a:picLocks noChangeAspect="1"/>
          </p:cNvPicPr>
          <p:nvPr/>
        </p:nvPicPr>
        <p:blipFill>
          <a:blip r:embed="rId9" cstate="print"/>
          <a:stretch>
            <a:fillRect/>
          </a:stretch>
        </p:blipFill>
        <p:spPr>
          <a:xfrm rot="20964154">
            <a:off x="5665874" y="5153315"/>
            <a:ext cx="1783779" cy="1191957"/>
          </a:xfrm>
          <a:prstGeom prst="rect">
            <a:avLst/>
          </a:prstGeom>
        </p:spPr>
      </p:pic>
      <p:sp>
        <p:nvSpPr>
          <p:cNvPr id="18" name="圆角矩形 17"/>
          <p:cNvSpPr/>
          <p:nvPr/>
        </p:nvSpPr>
        <p:spPr>
          <a:xfrm>
            <a:off x="1365720" y="433366"/>
            <a:ext cx="3277718" cy="714380"/>
          </a:xfrm>
          <a:prstGeom prst="roundRect">
            <a:avLst/>
          </a:prstGeom>
          <a:solidFill>
            <a:schemeClr val="accent6">
              <a:lumMod val="40000"/>
              <a:lumOff val="60000"/>
            </a:schemeClr>
          </a:solidFill>
          <a:ln>
            <a:noFill/>
          </a:ln>
          <a:scene3d>
            <a:camera prst="orthographicFront"/>
            <a:lightRig rig="threePt" dir="t"/>
          </a:scene3d>
          <a:sp3d extrusionH="196850" prstMaterial="metal">
            <a:bevelT w="107950" h="44450" prst="divot"/>
            <a:bevelB/>
            <a:extrusionClr>
              <a:schemeClr val="bg1"/>
            </a:extrusionClr>
            <a:contourClr>
              <a:schemeClr val="accent6">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MH_Number_1"/>
          <p:cNvSpPr/>
          <p:nvPr>
            <p:custDataLst>
              <p:tags r:id="rId2"/>
            </p:custDataLst>
          </p:nvPr>
        </p:nvSpPr>
        <p:spPr>
          <a:xfrm>
            <a:off x="366683" y="214290"/>
            <a:ext cx="1222876" cy="1143008"/>
          </a:xfrm>
          <a:prstGeom prst="ellipse">
            <a:avLst/>
          </a:prstGeom>
          <a:solidFill>
            <a:schemeClr val="accent6">
              <a:lumMod val="40000"/>
              <a:lumOff val="60000"/>
            </a:schemeClr>
          </a:solidFill>
          <a:ln>
            <a:noFill/>
          </a:ln>
          <a:scene3d>
            <a:camera prst="orthographicFront"/>
            <a:lightRig rig="threePt" dir="t"/>
          </a:scene3d>
          <a:sp3d extrusionH="196850" prstMaterial="metal">
            <a:bevelT w="107950" h="44450" prst="divot"/>
            <a:bevelB/>
            <a:extrusionClr>
              <a:schemeClr val="bg1"/>
            </a:extrusionClr>
            <a:contourClr>
              <a:schemeClr val="accent6">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sp3d extrusionH="19050">
              <a:bevelT w="44450" h="19050"/>
            </a:sp3d>
          </a:bodyPr>
          <a:lstStyle/>
          <a:p>
            <a:pPr algn="ctr"/>
            <a:r>
              <a:rPr lang="en-US" altLang="zh-CN" sz="6000" b="1" dirty="0" smtClean="0">
                <a:solidFill>
                  <a:schemeClr val="accent1">
                    <a:lumMod val="75000"/>
                  </a:schemeClr>
                </a:solidFill>
              </a:rPr>
              <a:t>6</a:t>
            </a:r>
            <a:endParaRPr lang="zh-CN" altLang="en-US" sz="6000" b="1" dirty="0">
              <a:solidFill>
                <a:schemeClr val="accent1">
                  <a:lumMod val="75000"/>
                </a:schemeClr>
              </a:solidFill>
            </a:endParaRPr>
          </a:p>
        </p:txBody>
      </p:sp>
      <p:sp>
        <p:nvSpPr>
          <p:cNvPr id="20" name="标题 14"/>
          <p:cNvSpPr txBox="1">
            <a:spLocks/>
          </p:cNvSpPr>
          <p:nvPr/>
        </p:nvSpPr>
        <p:spPr>
          <a:xfrm>
            <a:off x="1643042" y="428604"/>
            <a:ext cx="3071834" cy="699594"/>
          </a:xfrm>
          <a:prstGeom prst="rect">
            <a:avLst/>
          </a:prstGeom>
        </p:spPr>
        <p:txBody>
          <a:bodyPr vert="horz" lIns="91440" tIns="45720" rIns="91440" bIns="45720" rtlCol="0" anchor="b">
            <a:normAutofit/>
            <a:scene3d>
              <a:camera prst="orthographicFront"/>
              <a:lightRig rig="threePt" dir="t"/>
            </a:scene3d>
            <a:sp3d extrusionH="19050">
              <a:bevelT w="44450" h="19050" prst="riblet"/>
            </a:sp3d>
          </a:bodyPr>
          <a:lstStyle/>
          <a:p>
            <a:pPr lvl="0">
              <a:lnSpc>
                <a:spcPct val="90000"/>
              </a:lnSpc>
              <a:spcBef>
                <a:spcPct val="0"/>
              </a:spcBef>
            </a:pPr>
            <a:r>
              <a:rPr lang="zh-CN" altLang="en-US" sz="3000" b="1" dirty="0" smtClean="0">
                <a:solidFill>
                  <a:schemeClr val="accent1">
                    <a:lumMod val="75000"/>
                  </a:schemeClr>
                </a:solidFill>
                <a:latin typeface="Arial Black" panose="020B0A04020102020204" pitchFamily="34" charset="0"/>
                <a:ea typeface="微软雅黑" panose="020B0503020204020204" pitchFamily="34" charset="-122"/>
                <a:cs typeface="+mj-cs"/>
              </a:rPr>
              <a:t>公司业务及运营</a:t>
            </a:r>
            <a:endParaRPr kumimoji="0" lang="zh-CN" altLang="en-US" sz="3000" b="1" i="0" u="none" strike="noStrike" kern="1200" cap="none" spc="0" normalizeH="0" baseline="0" noProof="0" dirty="0">
              <a:ln>
                <a:noFill/>
              </a:ln>
              <a:solidFill>
                <a:schemeClr val="accent1">
                  <a:lumMod val="75000"/>
                </a:schemeClr>
              </a:solidFill>
              <a:effectLst/>
              <a:uLnTx/>
              <a:uFillTx/>
              <a:latin typeface="Arial Black" panose="020B0A04020102020204" pitchFamily="34" charset="0"/>
              <a:ea typeface="微软雅黑" panose="020B0503020204020204" pitchFamily="34" charset="-122"/>
              <a:cs typeface="+mj-cs"/>
            </a:endParaRPr>
          </a:p>
        </p:txBody>
      </p:sp>
    </p:spTree>
    <p:custDataLst>
      <p:tags r:id="rId1"/>
    </p:custDataLst>
    <p:extLst>
      <p:ext uri="{BB962C8B-B14F-4D97-AF65-F5344CB8AC3E}">
        <p14:creationId xmlns:p14="http://schemas.microsoft.com/office/powerpoint/2010/main" xmlns="" val="341126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21" presetClass="entr" presetSubtype="4"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heel(4)">
                                      <p:cBhvr>
                                        <p:cTn id="11" dur="2000"/>
                                        <p:tgtEl>
                                          <p:spTgt spid="12"/>
                                        </p:tgtEl>
                                      </p:cBhvr>
                                    </p:animEffect>
                                  </p:childTnLst>
                                </p:cTn>
                              </p:par>
                              <p:par>
                                <p:cTn id="12" presetID="21" presetClass="entr" presetSubtype="4" fill="hold"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heel(4)">
                                      <p:cBhvr>
                                        <p:cTn id="14" dur="2000"/>
                                        <p:tgtEl>
                                          <p:spTgt spid="10"/>
                                        </p:tgtEl>
                                      </p:cBhvr>
                                    </p:animEffect>
                                  </p:childTnLst>
                                </p:cTn>
                              </p:par>
                              <p:par>
                                <p:cTn id="15" presetID="21" presetClass="entr" presetSubtype="4"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heel(4)">
                                      <p:cBhvr>
                                        <p:cTn id="17" dur="2000"/>
                                        <p:tgtEl>
                                          <p:spTgt spid="13"/>
                                        </p:tgtEl>
                                      </p:cBhvr>
                                    </p:animEffect>
                                  </p:childTnLst>
                                </p:cTn>
                              </p:par>
                              <p:par>
                                <p:cTn id="18" presetID="21" presetClass="entr" presetSubtype="4"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heel(4)">
                                      <p:cBhvr>
                                        <p:cTn id="20" dur="2000"/>
                                        <p:tgtEl>
                                          <p:spTgt spid="11"/>
                                        </p:tgtEl>
                                      </p:cBhvr>
                                    </p:animEffect>
                                  </p:childTnLst>
                                </p:cTn>
                              </p:par>
                              <p:par>
                                <p:cTn id="21" presetID="21" presetClass="entr" presetSubtype="4"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heel(4)">
                                      <p:cBhvr>
                                        <p:cTn id="23" dur="2000"/>
                                        <p:tgtEl>
                                          <p:spTgt spid="14"/>
                                        </p:tgtEl>
                                      </p:cBhvr>
                                    </p:animEffect>
                                  </p:childTnLst>
                                </p:cTn>
                              </p:par>
                              <p:par>
                                <p:cTn id="24" presetID="21" presetClass="entr" presetSubtype="4"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heel(4)">
                                      <p:cBhvr>
                                        <p:cTn id="26" dur="2000"/>
                                        <p:tgtEl>
                                          <p:spTgt spid="7"/>
                                        </p:tgtEl>
                                      </p:cBhvr>
                                    </p:animEffect>
                                  </p:childTnLst>
                                </p:cTn>
                              </p:par>
                              <p:par>
                                <p:cTn id="27" presetID="21" presetClass="entr" presetSubtype="4"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wheel(4)">
                                      <p:cBhvr>
                                        <p:cTn id="29" dur="2000"/>
                                        <p:tgtEl>
                                          <p:spTgt spid="16"/>
                                        </p:tgtEl>
                                      </p:cBhvr>
                                    </p:animEffect>
                                  </p:childTnLst>
                                </p:cTn>
                              </p:par>
                              <p:par>
                                <p:cTn id="30" presetID="21" presetClass="entr" presetSubtype="4"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heel(4)">
                                      <p:cBhvr>
                                        <p:cTn id="32" dur="2000"/>
                                        <p:tgtEl>
                                          <p:spTgt spid="8"/>
                                        </p:tgtEl>
                                      </p:cBhvr>
                                    </p:animEffect>
                                  </p:childTnLst>
                                </p:cTn>
                              </p:par>
                              <p:par>
                                <p:cTn id="33" presetID="21" presetClass="entr" presetSubtype="4"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heel(4)">
                                      <p:cBhvr>
                                        <p:cTn id="35" dur="2000"/>
                                        <p:tgtEl>
                                          <p:spTgt spid="17"/>
                                        </p:tgtEl>
                                      </p:cBhvr>
                                    </p:animEffect>
                                  </p:childTnLst>
                                </p:cTn>
                              </p:par>
                              <p:par>
                                <p:cTn id="36" presetID="21" presetClass="entr" presetSubtype="4"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heel(4)">
                                      <p:cBhvr>
                                        <p:cTn id="38"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5" grpId="0"/>
      <p:bldP spid="14" grpId="0" animBg="1"/>
      <p:bldP spid="16"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240392-1501130T31685.jpg"/>
          <p:cNvPicPr>
            <a:picLocks noChangeAspect="1"/>
          </p:cNvPicPr>
          <p:nvPr/>
        </p:nvPicPr>
        <p:blipFill>
          <a:blip r:embed="rId4" cstate="print"/>
          <a:stretch>
            <a:fillRect/>
          </a:stretch>
        </p:blipFill>
        <p:spPr>
          <a:xfrm>
            <a:off x="0" y="4444634"/>
            <a:ext cx="3071802" cy="2079610"/>
          </a:xfrm>
          <a:prstGeom prst="rect">
            <a:avLst/>
          </a:prstGeom>
        </p:spPr>
      </p:pic>
      <p:sp>
        <p:nvSpPr>
          <p:cNvPr id="5" name="Rectangle 2"/>
          <p:cNvSpPr>
            <a:spLocks noChangeArrowheads="1"/>
          </p:cNvSpPr>
          <p:nvPr/>
        </p:nvSpPr>
        <p:spPr bwMode="auto">
          <a:xfrm>
            <a:off x="1714480" y="1857364"/>
            <a:ext cx="6143668"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CN" b="1" dirty="0" smtClean="0">
                <a:solidFill>
                  <a:schemeClr val="accent1">
                    <a:lumMod val="75000"/>
                  </a:schemeClr>
                </a:solidFill>
                <a:latin typeface="方正大黑简体" pitchFamily="2" charset="-122"/>
                <a:ea typeface="方正大黑简体" pitchFamily="2" charset="-122"/>
              </a:rPr>
              <a:t>1. </a:t>
            </a:r>
            <a:r>
              <a:rPr lang="zh-CN" altLang="en-US" b="1" dirty="0" smtClean="0">
                <a:solidFill>
                  <a:schemeClr val="accent1">
                    <a:lumMod val="75000"/>
                  </a:schemeClr>
                </a:solidFill>
                <a:latin typeface="方正大黑简体" pitchFamily="2" charset="-122"/>
                <a:ea typeface="方正大黑简体" pitchFamily="2" charset="-122"/>
              </a:rPr>
              <a:t>公司对当前经济形势和未来走势的判断：</a:t>
            </a:r>
          </a:p>
          <a:p>
            <a:r>
              <a:rPr lang="zh-CN" altLang="en-US" b="1" dirty="0" smtClean="0">
                <a:solidFill>
                  <a:schemeClr val="accent1">
                    <a:lumMod val="75000"/>
                  </a:schemeClr>
                </a:solidFill>
                <a:latin typeface="方正大黑简体" pitchFamily="2" charset="-122"/>
                <a:ea typeface="方正大黑简体" pitchFamily="2" charset="-122"/>
              </a:rPr>
              <a:t>汽油链锯等产品作为先进的园林工具已得到社会的广泛关注和应用。近年来世界各国对环保和绿化意识日益加强，对生态园林建设的投入和要求也随之提高，园林工具在各领域的实际运用价值在不断扩大。</a:t>
            </a:r>
          </a:p>
        </p:txBody>
      </p:sp>
      <p:sp>
        <p:nvSpPr>
          <p:cNvPr id="6" name="Rectangle 2"/>
          <p:cNvSpPr>
            <a:spLocks noChangeArrowheads="1"/>
          </p:cNvSpPr>
          <p:nvPr/>
        </p:nvSpPr>
        <p:spPr bwMode="auto">
          <a:xfrm>
            <a:off x="1714480" y="3786190"/>
            <a:ext cx="6143668"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CN" b="1" dirty="0" smtClean="0">
                <a:solidFill>
                  <a:schemeClr val="accent1">
                    <a:lumMod val="75000"/>
                  </a:schemeClr>
                </a:solidFill>
                <a:latin typeface="方正大黑简体" pitchFamily="2" charset="-122"/>
                <a:ea typeface="方正大黑简体" pitchFamily="2" charset="-122"/>
              </a:rPr>
              <a:t>2. </a:t>
            </a:r>
            <a:r>
              <a:rPr lang="zh-CN" altLang="en-US" b="1" dirty="0" smtClean="0">
                <a:solidFill>
                  <a:schemeClr val="accent1">
                    <a:lumMod val="75000"/>
                  </a:schemeClr>
                </a:solidFill>
                <a:latin typeface="方正大黑简体" pitchFamily="2" charset="-122"/>
                <a:ea typeface="方正大黑简体" pitchFamily="2" charset="-122"/>
              </a:rPr>
              <a:t>当前经营状况分析</a:t>
            </a:r>
          </a:p>
          <a:p>
            <a:r>
              <a:rPr lang="zh-CN" altLang="en-US" b="1" dirty="0" smtClean="0">
                <a:solidFill>
                  <a:schemeClr val="accent1">
                    <a:lumMod val="75000"/>
                  </a:schemeClr>
                </a:solidFill>
                <a:latin typeface="方正大黑简体" pitchFamily="2" charset="-122"/>
                <a:ea typeface="方正大黑简体" pitchFamily="2" charset="-122"/>
              </a:rPr>
              <a:t>当前，虽受全球经济疲软影响，经营业绩略有影响，但产值和销售额较前年基本持平，截止目前累计实现国内外销售</a:t>
            </a:r>
            <a:r>
              <a:rPr lang="en-US" altLang="zh-CN" b="1" dirty="0" smtClean="0">
                <a:solidFill>
                  <a:schemeClr val="accent1">
                    <a:lumMod val="75000"/>
                  </a:schemeClr>
                </a:solidFill>
                <a:latin typeface="方正大黑简体" pitchFamily="2" charset="-122"/>
                <a:ea typeface="方正大黑简体" pitchFamily="2" charset="-122"/>
              </a:rPr>
              <a:t>5000</a:t>
            </a:r>
            <a:r>
              <a:rPr lang="zh-CN" altLang="en-US" b="1" dirty="0" smtClean="0">
                <a:solidFill>
                  <a:schemeClr val="accent1">
                    <a:lumMod val="75000"/>
                  </a:schemeClr>
                </a:solidFill>
                <a:latin typeface="方正大黑简体" pitchFamily="2" charset="-122"/>
                <a:ea typeface="方正大黑简体" pitchFamily="2" charset="-122"/>
              </a:rPr>
              <a:t>多万元。</a:t>
            </a:r>
          </a:p>
        </p:txBody>
      </p:sp>
      <p:sp>
        <p:nvSpPr>
          <p:cNvPr id="8" name="圆角矩形 7"/>
          <p:cNvSpPr/>
          <p:nvPr/>
        </p:nvSpPr>
        <p:spPr>
          <a:xfrm>
            <a:off x="1365720" y="433366"/>
            <a:ext cx="3277718" cy="714380"/>
          </a:xfrm>
          <a:prstGeom prst="roundRect">
            <a:avLst/>
          </a:prstGeom>
          <a:solidFill>
            <a:schemeClr val="accent6">
              <a:lumMod val="40000"/>
              <a:lumOff val="60000"/>
            </a:schemeClr>
          </a:solidFill>
          <a:ln>
            <a:noFill/>
          </a:ln>
          <a:scene3d>
            <a:camera prst="orthographicFront"/>
            <a:lightRig rig="threePt" dir="t"/>
          </a:scene3d>
          <a:sp3d extrusionH="196850" prstMaterial="metal">
            <a:bevelT w="107950" h="44450" prst="divot"/>
            <a:bevelB/>
            <a:extrusionClr>
              <a:schemeClr val="bg1"/>
            </a:extrusionClr>
            <a:contourClr>
              <a:schemeClr val="accent6">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MH_Number_1"/>
          <p:cNvSpPr/>
          <p:nvPr>
            <p:custDataLst>
              <p:tags r:id="rId2"/>
            </p:custDataLst>
          </p:nvPr>
        </p:nvSpPr>
        <p:spPr>
          <a:xfrm>
            <a:off x="366683" y="214290"/>
            <a:ext cx="1222876" cy="1143008"/>
          </a:xfrm>
          <a:prstGeom prst="ellipse">
            <a:avLst/>
          </a:prstGeom>
          <a:solidFill>
            <a:schemeClr val="accent6">
              <a:lumMod val="40000"/>
              <a:lumOff val="60000"/>
            </a:schemeClr>
          </a:solidFill>
          <a:ln>
            <a:noFill/>
          </a:ln>
          <a:scene3d>
            <a:camera prst="orthographicFront"/>
            <a:lightRig rig="threePt" dir="t"/>
          </a:scene3d>
          <a:sp3d extrusionH="196850" prstMaterial="metal">
            <a:bevelT w="107950" h="44450" prst="divot"/>
            <a:bevelB/>
            <a:extrusionClr>
              <a:schemeClr val="bg1"/>
            </a:extrusionClr>
            <a:contourClr>
              <a:schemeClr val="accent6">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sp3d extrusionH="19050">
              <a:bevelT w="44450" h="19050"/>
            </a:sp3d>
          </a:bodyPr>
          <a:lstStyle/>
          <a:p>
            <a:pPr algn="ctr"/>
            <a:r>
              <a:rPr lang="en-US" altLang="zh-CN" sz="6000" b="1" dirty="0" smtClean="0">
                <a:solidFill>
                  <a:schemeClr val="accent1">
                    <a:lumMod val="75000"/>
                  </a:schemeClr>
                </a:solidFill>
              </a:rPr>
              <a:t>7</a:t>
            </a:r>
            <a:endParaRPr lang="zh-CN" altLang="en-US" sz="6000" b="1" dirty="0">
              <a:solidFill>
                <a:schemeClr val="accent1">
                  <a:lumMod val="75000"/>
                </a:schemeClr>
              </a:solidFill>
            </a:endParaRPr>
          </a:p>
        </p:txBody>
      </p:sp>
      <p:sp>
        <p:nvSpPr>
          <p:cNvPr id="10" name="标题 14"/>
          <p:cNvSpPr txBox="1">
            <a:spLocks/>
          </p:cNvSpPr>
          <p:nvPr/>
        </p:nvSpPr>
        <p:spPr>
          <a:xfrm>
            <a:off x="1643042" y="428604"/>
            <a:ext cx="3071834" cy="699594"/>
          </a:xfrm>
          <a:prstGeom prst="rect">
            <a:avLst/>
          </a:prstGeom>
        </p:spPr>
        <p:txBody>
          <a:bodyPr vert="horz" lIns="91440" tIns="45720" rIns="91440" bIns="45720" rtlCol="0" anchor="b">
            <a:normAutofit/>
            <a:scene3d>
              <a:camera prst="orthographicFront"/>
              <a:lightRig rig="threePt" dir="t"/>
            </a:scene3d>
            <a:sp3d extrusionH="19050">
              <a:bevelT w="44450" h="19050" prst="riblet"/>
            </a:sp3d>
          </a:bodyPr>
          <a:lstStyle/>
          <a:p>
            <a:pPr lvl="0">
              <a:lnSpc>
                <a:spcPct val="90000"/>
              </a:lnSpc>
              <a:spcBef>
                <a:spcPct val="0"/>
              </a:spcBef>
            </a:pPr>
            <a:r>
              <a:rPr kumimoji="0" lang="zh-CN" altLang="en-US" sz="3000" b="1" i="0" u="none" strike="noStrike" kern="1200" cap="none" spc="0" normalizeH="0" baseline="0" noProof="0" dirty="0" smtClean="0">
                <a:ln>
                  <a:noFill/>
                </a:ln>
                <a:solidFill>
                  <a:schemeClr val="accent1">
                    <a:lumMod val="75000"/>
                  </a:schemeClr>
                </a:solidFill>
                <a:effectLst/>
                <a:uLnTx/>
                <a:uFillTx/>
                <a:latin typeface="Arial Black" panose="020B0A04020102020204" pitchFamily="34" charset="0"/>
                <a:ea typeface="微软雅黑" panose="020B0503020204020204" pitchFamily="34" charset="-122"/>
                <a:cs typeface="+mj-cs"/>
              </a:rPr>
              <a:t>   发展战略</a:t>
            </a:r>
            <a:endParaRPr kumimoji="0" lang="zh-CN" altLang="en-US" sz="3000" b="1" i="0" u="none" strike="noStrike" kern="1200" cap="none" spc="0" normalizeH="0" baseline="0" noProof="0" dirty="0">
              <a:ln>
                <a:noFill/>
              </a:ln>
              <a:solidFill>
                <a:schemeClr val="accent1">
                  <a:lumMod val="75000"/>
                </a:schemeClr>
              </a:solidFill>
              <a:effectLst/>
              <a:uLnTx/>
              <a:uFillTx/>
              <a:latin typeface="Arial Black" panose="020B0A04020102020204" pitchFamily="34" charset="0"/>
              <a:ea typeface="微软雅黑" panose="020B0503020204020204" pitchFamily="34" charset="-122"/>
              <a:cs typeface="+mj-cs"/>
            </a:endParaRPr>
          </a:p>
        </p:txBody>
      </p:sp>
    </p:spTree>
    <p:custDataLst>
      <p:tags r:id="rId1"/>
    </p:custDataLst>
    <p:extLst>
      <p:ext uri="{BB962C8B-B14F-4D97-AF65-F5344CB8AC3E}">
        <p14:creationId xmlns:p14="http://schemas.microsoft.com/office/powerpoint/2010/main" xmlns="" val="341126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2000"/>
                                        <p:tgtEl>
                                          <p:spTgt spid="5"/>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amond(in)">
                                      <p:cBhvr>
                                        <p:cTn id="1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240392-1501130T31685.jpg"/>
          <p:cNvPicPr>
            <a:picLocks noChangeAspect="1"/>
          </p:cNvPicPr>
          <p:nvPr/>
        </p:nvPicPr>
        <p:blipFill>
          <a:blip r:embed="rId4" cstate="print"/>
          <a:stretch>
            <a:fillRect/>
          </a:stretch>
        </p:blipFill>
        <p:spPr>
          <a:xfrm>
            <a:off x="0" y="4444634"/>
            <a:ext cx="3071802" cy="2079610"/>
          </a:xfrm>
          <a:prstGeom prst="rect">
            <a:avLst/>
          </a:prstGeom>
        </p:spPr>
      </p:pic>
      <p:sp>
        <p:nvSpPr>
          <p:cNvPr id="5" name="Rectangle 2"/>
          <p:cNvSpPr>
            <a:spLocks noChangeArrowheads="1"/>
          </p:cNvSpPr>
          <p:nvPr/>
        </p:nvSpPr>
        <p:spPr bwMode="auto">
          <a:xfrm>
            <a:off x="1714480" y="1857364"/>
            <a:ext cx="6143668"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CN" b="1" dirty="0" smtClean="0">
                <a:solidFill>
                  <a:schemeClr val="accent1">
                    <a:lumMod val="75000"/>
                  </a:schemeClr>
                </a:solidFill>
                <a:latin typeface="方正大黑简体" pitchFamily="2" charset="-122"/>
                <a:ea typeface="方正大黑简体" pitchFamily="2" charset="-122"/>
              </a:rPr>
              <a:t>3. </a:t>
            </a:r>
            <a:r>
              <a:rPr lang="zh-CN" altLang="en-US" b="1" dirty="0" smtClean="0">
                <a:solidFill>
                  <a:schemeClr val="accent1">
                    <a:lumMod val="75000"/>
                  </a:schemeClr>
                </a:solidFill>
                <a:latin typeface="方正大黑简体" pitchFamily="2" charset="-122"/>
                <a:ea typeface="方正大黑简体" pitchFamily="2" charset="-122"/>
              </a:rPr>
              <a:t>公司未来三年的发展目标</a:t>
            </a:r>
          </a:p>
          <a:p>
            <a:r>
              <a:rPr lang="zh-CN" altLang="en-US" b="1" dirty="0" smtClean="0">
                <a:solidFill>
                  <a:schemeClr val="accent1">
                    <a:lumMod val="75000"/>
                  </a:schemeClr>
                </a:solidFill>
                <a:latin typeface="方正大黑简体" pitchFamily="2" charset="-122"/>
                <a:ea typeface="方正大黑简体" pitchFamily="2" charset="-122"/>
              </a:rPr>
              <a:t>未来三年的战略目标：一是加强管理，规范经营，不断提高公司业绩，争取早日在“新三板”挂牌交易。二是增产增效，做大做强，争做行业领头羊，确保国内领先国际一流地位。三是努力进入主板资本市场，实现</a:t>
            </a:r>
            <a:r>
              <a:rPr lang="en-US" altLang="zh-CN" b="1" dirty="0" smtClean="0">
                <a:solidFill>
                  <a:schemeClr val="accent1">
                    <a:lumMod val="75000"/>
                  </a:schemeClr>
                </a:solidFill>
                <a:latin typeface="方正大黑简体" pitchFamily="2" charset="-122"/>
                <a:ea typeface="方正大黑简体" pitchFamily="2" charset="-122"/>
              </a:rPr>
              <a:t>IPO</a:t>
            </a:r>
            <a:r>
              <a:rPr lang="zh-CN" altLang="en-US" b="1" dirty="0" smtClean="0">
                <a:solidFill>
                  <a:schemeClr val="accent1">
                    <a:lumMod val="75000"/>
                  </a:schemeClr>
                </a:solidFill>
                <a:latin typeface="方正大黑简体" pitchFamily="2" charset="-122"/>
                <a:ea typeface="方正大黑简体" pitchFamily="2" charset="-122"/>
              </a:rPr>
              <a:t>成功挂牌，借助资本优势实现产业升级和多元化发展战略。</a:t>
            </a:r>
          </a:p>
        </p:txBody>
      </p:sp>
      <p:sp>
        <p:nvSpPr>
          <p:cNvPr id="6" name="Rectangle 2"/>
          <p:cNvSpPr>
            <a:spLocks noChangeArrowheads="1"/>
          </p:cNvSpPr>
          <p:nvPr/>
        </p:nvSpPr>
        <p:spPr bwMode="auto">
          <a:xfrm>
            <a:off x="1714480" y="3786190"/>
            <a:ext cx="6143668"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CN" b="1" dirty="0" smtClean="0">
                <a:solidFill>
                  <a:schemeClr val="accent1">
                    <a:lumMod val="75000"/>
                  </a:schemeClr>
                </a:solidFill>
                <a:latin typeface="方正大黑简体" pitchFamily="2" charset="-122"/>
                <a:ea typeface="方正大黑简体" pitchFamily="2" charset="-122"/>
              </a:rPr>
              <a:t>4.</a:t>
            </a:r>
            <a:r>
              <a:rPr lang="zh-CN" altLang="en-US" b="1" dirty="0" smtClean="0">
                <a:solidFill>
                  <a:schemeClr val="accent1">
                    <a:lumMod val="75000"/>
                  </a:schemeClr>
                </a:solidFill>
                <a:latin typeface="方正大黑简体" pitchFamily="2" charset="-122"/>
                <a:ea typeface="方正大黑简体" pitchFamily="2" charset="-122"/>
              </a:rPr>
              <a:t>具体战略规划</a:t>
            </a:r>
          </a:p>
          <a:p>
            <a:r>
              <a:rPr lang="zh-CN" altLang="en-US" b="1" dirty="0" smtClean="0">
                <a:solidFill>
                  <a:schemeClr val="accent1">
                    <a:lumMod val="75000"/>
                  </a:schemeClr>
                </a:solidFill>
                <a:latin typeface="方正大黑简体" pitchFamily="2" charset="-122"/>
                <a:ea typeface="方正大黑简体" pitchFamily="2" charset="-122"/>
              </a:rPr>
              <a:t>（</a:t>
            </a:r>
            <a:r>
              <a:rPr lang="en-US" altLang="zh-CN" b="1" dirty="0" smtClean="0">
                <a:solidFill>
                  <a:schemeClr val="accent1">
                    <a:lumMod val="75000"/>
                  </a:schemeClr>
                </a:solidFill>
                <a:latin typeface="方正大黑简体" pitchFamily="2" charset="-122"/>
                <a:ea typeface="方正大黑简体" pitchFamily="2" charset="-122"/>
              </a:rPr>
              <a:t>1</a:t>
            </a:r>
            <a:r>
              <a:rPr lang="zh-CN" altLang="en-US" b="1" dirty="0" smtClean="0">
                <a:solidFill>
                  <a:schemeClr val="accent1">
                    <a:lumMod val="75000"/>
                  </a:schemeClr>
                </a:solidFill>
                <a:latin typeface="方正大黑简体" pitchFamily="2" charset="-122"/>
                <a:ea typeface="方正大黑简体" pitchFamily="2" charset="-122"/>
              </a:rPr>
              <a:t>）产品发展求新求变。（</a:t>
            </a:r>
            <a:r>
              <a:rPr lang="en-US" altLang="zh-CN" b="1" dirty="0" smtClean="0">
                <a:solidFill>
                  <a:schemeClr val="accent1">
                    <a:lumMod val="75000"/>
                  </a:schemeClr>
                </a:solidFill>
                <a:latin typeface="方正大黑简体" pitchFamily="2" charset="-122"/>
                <a:ea typeface="方正大黑简体" pitchFamily="2" charset="-122"/>
              </a:rPr>
              <a:t>2</a:t>
            </a:r>
            <a:r>
              <a:rPr lang="zh-CN" altLang="en-US" b="1" dirty="0" smtClean="0">
                <a:solidFill>
                  <a:schemeClr val="accent1">
                    <a:lumMod val="75000"/>
                  </a:schemeClr>
                </a:solidFill>
                <a:latin typeface="方正大黑简体" pitchFamily="2" charset="-122"/>
                <a:ea typeface="方正大黑简体" pitchFamily="2" charset="-122"/>
              </a:rPr>
              <a:t>）市场拓展内外平衡。</a:t>
            </a:r>
            <a:endParaRPr lang="en-US" altLang="zh-CN" b="1" dirty="0" smtClean="0">
              <a:solidFill>
                <a:schemeClr val="accent1">
                  <a:lumMod val="75000"/>
                </a:schemeClr>
              </a:solidFill>
              <a:latin typeface="方正大黑简体" pitchFamily="2" charset="-122"/>
              <a:ea typeface="方正大黑简体" pitchFamily="2" charset="-122"/>
            </a:endParaRPr>
          </a:p>
          <a:p>
            <a:r>
              <a:rPr lang="zh-CN" altLang="en-US" b="1" dirty="0" smtClean="0">
                <a:solidFill>
                  <a:schemeClr val="accent1">
                    <a:lumMod val="75000"/>
                  </a:schemeClr>
                </a:solidFill>
                <a:latin typeface="方正大黑简体" pitchFamily="2" charset="-122"/>
                <a:ea typeface="方正大黑简体" pitchFamily="2" charset="-122"/>
              </a:rPr>
              <a:t>（</a:t>
            </a:r>
            <a:r>
              <a:rPr lang="en-US" altLang="zh-CN" b="1" dirty="0" smtClean="0">
                <a:solidFill>
                  <a:schemeClr val="accent1">
                    <a:lumMod val="75000"/>
                  </a:schemeClr>
                </a:solidFill>
                <a:latin typeface="方正大黑简体" pitchFamily="2" charset="-122"/>
                <a:ea typeface="方正大黑简体" pitchFamily="2" charset="-122"/>
              </a:rPr>
              <a:t>3</a:t>
            </a:r>
            <a:r>
              <a:rPr lang="zh-CN" altLang="en-US" b="1" dirty="0" smtClean="0">
                <a:solidFill>
                  <a:schemeClr val="accent1">
                    <a:lumMod val="75000"/>
                  </a:schemeClr>
                </a:solidFill>
                <a:latin typeface="方正大黑简体" pitchFamily="2" charset="-122"/>
                <a:ea typeface="方正大黑简体" pitchFamily="2" charset="-122"/>
              </a:rPr>
              <a:t>）成本优化控制。 （</a:t>
            </a:r>
            <a:r>
              <a:rPr lang="en-US" altLang="zh-CN" b="1" dirty="0" smtClean="0">
                <a:solidFill>
                  <a:schemeClr val="accent1">
                    <a:lumMod val="75000"/>
                  </a:schemeClr>
                </a:solidFill>
                <a:latin typeface="方正大黑简体" pitchFamily="2" charset="-122"/>
                <a:ea typeface="方正大黑简体" pitchFamily="2" charset="-122"/>
              </a:rPr>
              <a:t>4</a:t>
            </a:r>
            <a:r>
              <a:rPr lang="zh-CN" altLang="en-US" b="1" dirty="0" smtClean="0">
                <a:solidFill>
                  <a:schemeClr val="accent1">
                    <a:lumMod val="75000"/>
                  </a:schemeClr>
                </a:solidFill>
                <a:latin typeface="方正大黑简体" pitchFamily="2" charset="-122"/>
                <a:ea typeface="方正大黑简体" pitchFamily="2" charset="-122"/>
              </a:rPr>
              <a:t>）人才管理战略。 （</a:t>
            </a:r>
            <a:r>
              <a:rPr lang="en-US" altLang="zh-CN" b="1" dirty="0" smtClean="0">
                <a:solidFill>
                  <a:schemeClr val="accent1">
                    <a:lumMod val="75000"/>
                  </a:schemeClr>
                </a:solidFill>
                <a:latin typeface="方正大黑简体" pitchFamily="2" charset="-122"/>
                <a:ea typeface="方正大黑简体" pitchFamily="2" charset="-122"/>
              </a:rPr>
              <a:t>5</a:t>
            </a:r>
            <a:r>
              <a:rPr lang="zh-CN" altLang="en-US" b="1" dirty="0" smtClean="0">
                <a:solidFill>
                  <a:schemeClr val="accent1">
                    <a:lumMod val="75000"/>
                  </a:schemeClr>
                </a:solidFill>
                <a:latin typeface="方正大黑简体" pitchFamily="2" charset="-122"/>
                <a:ea typeface="方正大黑简体" pitchFamily="2" charset="-122"/>
              </a:rPr>
              <a:t>）品牌管理战略。</a:t>
            </a:r>
            <a:endParaRPr lang="en-US" altLang="zh-CN" b="1" dirty="0" smtClean="0">
              <a:solidFill>
                <a:schemeClr val="accent1">
                  <a:lumMod val="75000"/>
                </a:schemeClr>
              </a:solidFill>
              <a:latin typeface="方正大黑简体" pitchFamily="2" charset="-122"/>
              <a:ea typeface="方正大黑简体" pitchFamily="2" charset="-122"/>
            </a:endParaRPr>
          </a:p>
          <a:p>
            <a:endParaRPr lang="zh-CN" altLang="en-US" b="1" dirty="0" smtClean="0">
              <a:solidFill>
                <a:schemeClr val="accent1">
                  <a:lumMod val="75000"/>
                </a:schemeClr>
              </a:solidFill>
              <a:latin typeface="方正大黑简体" pitchFamily="2" charset="-122"/>
              <a:ea typeface="方正大黑简体" pitchFamily="2" charset="-122"/>
            </a:endParaRPr>
          </a:p>
        </p:txBody>
      </p:sp>
      <p:sp>
        <p:nvSpPr>
          <p:cNvPr id="8" name="圆角矩形 7"/>
          <p:cNvSpPr/>
          <p:nvPr/>
        </p:nvSpPr>
        <p:spPr>
          <a:xfrm>
            <a:off x="1365720" y="433366"/>
            <a:ext cx="3277718" cy="714380"/>
          </a:xfrm>
          <a:prstGeom prst="roundRect">
            <a:avLst/>
          </a:prstGeom>
          <a:solidFill>
            <a:schemeClr val="accent6">
              <a:lumMod val="40000"/>
              <a:lumOff val="60000"/>
            </a:schemeClr>
          </a:solidFill>
          <a:ln>
            <a:noFill/>
          </a:ln>
          <a:scene3d>
            <a:camera prst="orthographicFront"/>
            <a:lightRig rig="threePt" dir="t"/>
          </a:scene3d>
          <a:sp3d extrusionH="196850" prstMaterial="metal">
            <a:bevelT w="107950" h="44450" prst="divot"/>
            <a:bevelB/>
            <a:extrusionClr>
              <a:schemeClr val="bg1"/>
            </a:extrusionClr>
            <a:contourClr>
              <a:schemeClr val="accent6">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MH_Number_1"/>
          <p:cNvSpPr/>
          <p:nvPr>
            <p:custDataLst>
              <p:tags r:id="rId2"/>
            </p:custDataLst>
          </p:nvPr>
        </p:nvSpPr>
        <p:spPr>
          <a:xfrm>
            <a:off x="366683" y="214290"/>
            <a:ext cx="1222876" cy="1143008"/>
          </a:xfrm>
          <a:prstGeom prst="ellipse">
            <a:avLst/>
          </a:prstGeom>
          <a:solidFill>
            <a:schemeClr val="accent6">
              <a:lumMod val="40000"/>
              <a:lumOff val="60000"/>
            </a:schemeClr>
          </a:solidFill>
          <a:ln>
            <a:noFill/>
          </a:ln>
          <a:scene3d>
            <a:camera prst="orthographicFront"/>
            <a:lightRig rig="threePt" dir="t"/>
          </a:scene3d>
          <a:sp3d extrusionH="196850" prstMaterial="metal">
            <a:bevelT w="107950" h="44450" prst="divot"/>
            <a:bevelB/>
            <a:extrusionClr>
              <a:schemeClr val="bg1"/>
            </a:extrusionClr>
            <a:contourClr>
              <a:schemeClr val="accent6">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sp3d extrusionH="19050">
              <a:bevelT w="44450" h="19050"/>
            </a:sp3d>
          </a:bodyPr>
          <a:lstStyle/>
          <a:p>
            <a:pPr algn="ctr"/>
            <a:r>
              <a:rPr lang="en-US" altLang="zh-CN" sz="6000" b="1" dirty="0" smtClean="0">
                <a:solidFill>
                  <a:schemeClr val="accent1">
                    <a:lumMod val="75000"/>
                  </a:schemeClr>
                </a:solidFill>
              </a:rPr>
              <a:t>7</a:t>
            </a:r>
            <a:endParaRPr lang="zh-CN" altLang="en-US" sz="6000" b="1" dirty="0">
              <a:solidFill>
                <a:schemeClr val="accent1">
                  <a:lumMod val="75000"/>
                </a:schemeClr>
              </a:solidFill>
            </a:endParaRPr>
          </a:p>
        </p:txBody>
      </p:sp>
      <p:sp>
        <p:nvSpPr>
          <p:cNvPr id="10" name="标题 14"/>
          <p:cNvSpPr txBox="1">
            <a:spLocks/>
          </p:cNvSpPr>
          <p:nvPr/>
        </p:nvSpPr>
        <p:spPr>
          <a:xfrm>
            <a:off x="1643042" y="428604"/>
            <a:ext cx="3071834" cy="699594"/>
          </a:xfrm>
          <a:prstGeom prst="rect">
            <a:avLst/>
          </a:prstGeom>
        </p:spPr>
        <p:txBody>
          <a:bodyPr vert="horz" lIns="91440" tIns="45720" rIns="91440" bIns="45720" rtlCol="0" anchor="b">
            <a:normAutofit/>
            <a:scene3d>
              <a:camera prst="orthographicFront"/>
              <a:lightRig rig="threePt" dir="t"/>
            </a:scene3d>
            <a:sp3d extrusionH="19050">
              <a:bevelT w="44450" h="19050" prst="riblet"/>
            </a:sp3d>
          </a:bodyPr>
          <a:lstStyle/>
          <a:p>
            <a:pPr lvl="0">
              <a:lnSpc>
                <a:spcPct val="90000"/>
              </a:lnSpc>
              <a:spcBef>
                <a:spcPct val="0"/>
              </a:spcBef>
            </a:pPr>
            <a:r>
              <a:rPr kumimoji="0" lang="zh-CN" altLang="en-US" sz="3000" b="1" i="0" u="none" strike="noStrike" kern="1200" cap="none" spc="0" normalizeH="0" baseline="0" noProof="0" dirty="0" smtClean="0">
                <a:ln>
                  <a:noFill/>
                </a:ln>
                <a:solidFill>
                  <a:schemeClr val="accent1">
                    <a:lumMod val="75000"/>
                  </a:schemeClr>
                </a:solidFill>
                <a:effectLst/>
                <a:uLnTx/>
                <a:uFillTx/>
                <a:latin typeface="Arial Black" panose="020B0A04020102020204" pitchFamily="34" charset="0"/>
                <a:ea typeface="微软雅黑" panose="020B0503020204020204" pitchFamily="34" charset="-122"/>
                <a:cs typeface="+mj-cs"/>
              </a:rPr>
              <a:t>   发展战略</a:t>
            </a:r>
            <a:endParaRPr kumimoji="0" lang="zh-CN" altLang="en-US" sz="3000" b="1" i="0" u="none" strike="noStrike" kern="1200" cap="none" spc="0" normalizeH="0" baseline="0" noProof="0" dirty="0">
              <a:ln>
                <a:noFill/>
              </a:ln>
              <a:solidFill>
                <a:schemeClr val="accent1">
                  <a:lumMod val="75000"/>
                </a:schemeClr>
              </a:solidFill>
              <a:effectLst/>
              <a:uLnTx/>
              <a:uFillTx/>
              <a:latin typeface="Arial Black" panose="020B0A04020102020204" pitchFamily="34" charset="0"/>
              <a:ea typeface="微软雅黑" panose="020B0503020204020204" pitchFamily="34" charset="-122"/>
              <a:cs typeface="+mj-cs"/>
            </a:endParaRPr>
          </a:p>
        </p:txBody>
      </p:sp>
    </p:spTree>
    <p:custDataLst>
      <p:tags r:id="rId1"/>
    </p:custDataLst>
    <p:extLst>
      <p:ext uri="{BB962C8B-B14F-4D97-AF65-F5344CB8AC3E}">
        <p14:creationId xmlns:p14="http://schemas.microsoft.com/office/powerpoint/2010/main" xmlns="" val="341126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2000"/>
                                        <p:tgtEl>
                                          <p:spTgt spid="5"/>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amond(in)">
                                      <p:cBhvr>
                                        <p:cTn id="1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240392-1501130T31685.jpg"/>
          <p:cNvPicPr>
            <a:picLocks noChangeAspect="1"/>
          </p:cNvPicPr>
          <p:nvPr/>
        </p:nvPicPr>
        <p:blipFill>
          <a:blip r:embed="rId4" cstate="print"/>
          <a:stretch>
            <a:fillRect/>
          </a:stretch>
        </p:blipFill>
        <p:spPr>
          <a:xfrm>
            <a:off x="0" y="4444634"/>
            <a:ext cx="3071802" cy="2079610"/>
          </a:xfrm>
          <a:prstGeom prst="rect">
            <a:avLst/>
          </a:prstGeom>
        </p:spPr>
      </p:pic>
      <p:sp>
        <p:nvSpPr>
          <p:cNvPr id="5" name="Rectangle 2"/>
          <p:cNvSpPr>
            <a:spLocks noChangeArrowheads="1"/>
          </p:cNvSpPr>
          <p:nvPr/>
        </p:nvSpPr>
        <p:spPr bwMode="auto">
          <a:xfrm>
            <a:off x="1714480" y="1857364"/>
            <a:ext cx="6143668"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CN" b="1" dirty="0" smtClean="0">
                <a:solidFill>
                  <a:schemeClr val="accent1">
                    <a:lumMod val="75000"/>
                  </a:schemeClr>
                </a:solidFill>
                <a:latin typeface="方正大黑简体" pitchFamily="2" charset="-122"/>
                <a:ea typeface="方正大黑简体" pitchFamily="2" charset="-122"/>
              </a:rPr>
              <a:t>1.</a:t>
            </a:r>
            <a:r>
              <a:rPr lang="zh-CN" altLang="en-US" b="1" dirty="0" smtClean="0">
                <a:solidFill>
                  <a:schemeClr val="accent1">
                    <a:lumMod val="75000"/>
                  </a:schemeClr>
                </a:solidFill>
                <a:latin typeface="方正大黑简体" pitchFamily="2" charset="-122"/>
                <a:ea typeface="方正大黑简体" pitchFamily="2" charset="-122"/>
              </a:rPr>
              <a:t>资本市场计划</a:t>
            </a:r>
          </a:p>
          <a:p>
            <a:r>
              <a:rPr lang="zh-CN" altLang="en-US" b="1" dirty="0" smtClean="0">
                <a:solidFill>
                  <a:schemeClr val="accent1">
                    <a:lumMod val="75000"/>
                  </a:schemeClr>
                </a:solidFill>
                <a:latin typeface="方正大黑简体" pitchFamily="2" charset="-122"/>
                <a:ea typeface="方正大黑简体" pitchFamily="2" charset="-122"/>
              </a:rPr>
              <a:t>安徽古德纳克科技股份有限公司于</a:t>
            </a:r>
            <a:r>
              <a:rPr lang="en-US" altLang="zh-CN" b="1" dirty="0" smtClean="0">
                <a:solidFill>
                  <a:schemeClr val="accent1">
                    <a:lumMod val="75000"/>
                  </a:schemeClr>
                </a:solidFill>
                <a:latin typeface="方正大黑简体" pitchFamily="2" charset="-122"/>
                <a:ea typeface="方正大黑简体" pitchFamily="2" charset="-122"/>
              </a:rPr>
              <a:t>2014</a:t>
            </a:r>
            <a:r>
              <a:rPr lang="zh-CN" altLang="en-US" b="1" dirty="0" smtClean="0">
                <a:solidFill>
                  <a:schemeClr val="accent1">
                    <a:lumMod val="75000"/>
                  </a:schemeClr>
                </a:solidFill>
                <a:latin typeface="方正大黑简体" pitchFamily="2" charset="-122"/>
                <a:ea typeface="方正大黑简体" pitchFamily="2" charset="-122"/>
              </a:rPr>
              <a:t>年</a:t>
            </a:r>
            <a:r>
              <a:rPr lang="en-US" altLang="zh-CN" b="1" dirty="0" smtClean="0">
                <a:solidFill>
                  <a:schemeClr val="accent1">
                    <a:lumMod val="75000"/>
                  </a:schemeClr>
                </a:solidFill>
                <a:latin typeface="方正大黑简体" pitchFamily="2" charset="-122"/>
                <a:ea typeface="方正大黑简体" pitchFamily="2" charset="-122"/>
              </a:rPr>
              <a:t>11</a:t>
            </a:r>
            <a:r>
              <a:rPr lang="zh-CN" altLang="en-US" b="1" dirty="0" smtClean="0">
                <a:solidFill>
                  <a:schemeClr val="accent1">
                    <a:lumMod val="75000"/>
                  </a:schemeClr>
                </a:solidFill>
                <a:latin typeface="方正大黑简体" pitchFamily="2" charset="-122"/>
                <a:ea typeface="方正大黑简体" pitchFamily="2" charset="-122"/>
              </a:rPr>
              <a:t>月在安徽省股权托管交易中心挂牌，公司计划本次融资后，将立即启动向全国中小企业股份转让系统有限公司报送新三板材料。新三板挂牌推荐券商为西部证券，会计师事务所为北京兴华会计师事务所。</a:t>
            </a:r>
          </a:p>
        </p:txBody>
      </p:sp>
      <p:sp>
        <p:nvSpPr>
          <p:cNvPr id="6" name="Rectangle 2"/>
          <p:cNvSpPr>
            <a:spLocks noChangeArrowheads="1"/>
          </p:cNvSpPr>
          <p:nvPr/>
        </p:nvSpPr>
        <p:spPr bwMode="auto">
          <a:xfrm>
            <a:off x="1714480" y="3786190"/>
            <a:ext cx="6143668"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CN" b="1" dirty="0" smtClean="0">
                <a:solidFill>
                  <a:schemeClr val="accent1">
                    <a:lumMod val="75000"/>
                  </a:schemeClr>
                </a:solidFill>
                <a:latin typeface="方正大黑简体" pitchFamily="2" charset="-122"/>
                <a:ea typeface="方正大黑简体" pitchFamily="2" charset="-122"/>
              </a:rPr>
              <a:t>2.</a:t>
            </a:r>
            <a:r>
              <a:rPr lang="zh-CN" altLang="en-US" b="1" dirty="0" smtClean="0">
                <a:solidFill>
                  <a:schemeClr val="accent1">
                    <a:lumMod val="75000"/>
                  </a:schemeClr>
                </a:solidFill>
                <a:latin typeface="方正大黑简体" pitchFamily="2" charset="-122"/>
                <a:ea typeface="方正大黑简体" pitchFamily="2" charset="-122"/>
              </a:rPr>
              <a:t>融资需求及融资项目、融资目的</a:t>
            </a:r>
          </a:p>
          <a:p>
            <a:r>
              <a:rPr lang="zh-CN" altLang="en-US" b="1" dirty="0" smtClean="0">
                <a:solidFill>
                  <a:schemeClr val="accent1">
                    <a:lumMod val="75000"/>
                  </a:schemeClr>
                </a:solidFill>
                <a:latin typeface="方正大黑简体" pitchFamily="2" charset="-122"/>
                <a:ea typeface="方正大黑简体" pitchFamily="2" charset="-122"/>
              </a:rPr>
              <a:t>本次融资，主要目的是为了抓住“新三板上市”政策契机，进一步促进和帮助企业尽快完成“新三板上市”发展目标，不断提高公司经营管理和融资能力。缓解公司因智能割草机等新产品研发和生产所需的资金压力。</a:t>
            </a:r>
          </a:p>
        </p:txBody>
      </p:sp>
      <p:sp>
        <p:nvSpPr>
          <p:cNvPr id="8" name="圆角矩形 7"/>
          <p:cNvSpPr/>
          <p:nvPr/>
        </p:nvSpPr>
        <p:spPr>
          <a:xfrm>
            <a:off x="1365720" y="433366"/>
            <a:ext cx="3706346" cy="714380"/>
          </a:xfrm>
          <a:prstGeom prst="roundRect">
            <a:avLst/>
          </a:prstGeom>
          <a:solidFill>
            <a:schemeClr val="accent6">
              <a:lumMod val="40000"/>
              <a:lumOff val="60000"/>
            </a:schemeClr>
          </a:solidFill>
          <a:ln>
            <a:noFill/>
          </a:ln>
          <a:scene3d>
            <a:camera prst="orthographicFront"/>
            <a:lightRig rig="threePt" dir="t"/>
          </a:scene3d>
          <a:sp3d extrusionH="196850" prstMaterial="metal">
            <a:bevelT w="107950" h="44450" prst="divot"/>
            <a:bevelB/>
            <a:extrusionClr>
              <a:schemeClr val="bg1"/>
            </a:extrusionClr>
            <a:contourClr>
              <a:schemeClr val="accent6">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MH_Number_1"/>
          <p:cNvSpPr/>
          <p:nvPr>
            <p:custDataLst>
              <p:tags r:id="rId2"/>
            </p:custDataLst>
          </p:nvPr>
        </p:nvSpPr>
        <p:spPr>
          <a:xfrm>
            <a:off x="366683" y="214290"/>
            <a:ext cx="1222876" cy="1143008"/>
          </a:xfrm>
          <a:prstGeom prst="ellipse">
            <a:avLst/>
          </a:prstGeom>
          <a:solidFill>
            <a:schemeClr val="accent6">
              <a:lumMod val="40000"/>
              <a:lumOff val="60000"/>
            </a:schemeClr>
          </a:solidFill>
          <a:ln>
            <a:noFill/>
          </a:ln>
          <a:scene3d>
            <a:camera prst="orthographicFront"/>
            <a:lightRig rig="threePt" dir="t"/>
          </a:scene3d>
          <a:sp3d extrusionH="196850" prstMaterial="metal">
            <a:bevelT w="107950" h="44450" prst="divot"/>
            <a:bevelB/>
            <a:extrusionClr>
              <a:schemeClr val="bg1"/>
            </a:extrusionClr>
            <a:contourClr>
              <a:schemeClr val="accent6">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sp3d extrusionH="19050">
              <a:bevelT w="44450" h="19050"/>
            </a:sp3d>
          </a:bodyPr>
          <a:lstStyle/>
          <a:p>
            <a:pPr algn="ctr"/>
            <a:r>
              <a:rPr lang="en-US" altLang="zh-CN" sz="6000" b="1" dirty="0" smtClean="0">
                <a:solidFill>
                  <a:schemeClr val="accent1">
                    <a:lumMod val="75000"/>
                  </a:schemeClr>
                </a:solidFill>
              </a:rPr>
              <a:t>8</a:t>
            </a:r>
            <a:endParaRPr lang="zh-CN" altLang="en-US" sz="6000" b="1" dirty="0">
              <a:solidFill>
                <a:schemeClr val="accent1">
                  <a:lumMod val="75000"/>
                </a:schemeClr>
              </a:solidFill>
            </a:endParaRPr>
          </a:p>
        </p:txBody>
      </p:sp>
      <p:sp>
        <p:nvSpPr>
          <p:cNvPr id="10" name="标题 14"/>
          <p:cNvSpPr txBox="1">
            <a:spLocks/>
          </p:cNvSpPr>
          <p:nvPr/>
        </p:nvSpPr>
        <p:spPr>
          <a:xfrm>
            <a:off x="1643042" y="428604"/>
            <a:ext cx="3571900" cy="699594"/>
          </a:xfrm>
          <a:prstGeom prst="rect">
            <a:avLst/>
          </a:prstGeom>
        </p:spPr>
        <p:txBody>
          <a:bodyPr vert="horz" lIns="91440" tIns="45720" rIns="91440" bIns="45720" rtlCol="0" anchor="b">
            <a:normAutofit fontScale="92500"/>
            <a:scene3d>
              <a:camera prst="orthographicFront"/>
              <a:lightRig rig="threePt" dir="t"/>
            </a:scene3d>
            <a:sp3d extrusionH="19050">
              <a:bevelT w="44450" h="19050" prst="riblet"/>
            </a:sp3d>
          </a:bodyPr>
          <a:lstStyle/>
          <a:p>
            <a:pPr lvl="0">
              <a:lnSpc>
                <a:spcPct val="90000"/>
              </a:lnSpc>
              <a:spcBef>
                <a:spcPct val="0"/>
              </a:spcBef>
            </a:pPr>
            <a:r>
              <a:rPr kumimoji="0" lang="zh-CN" altLang="en-US" sz="3000" b="1" i="0" u="none" strike="noStrike" kern="1200" cap="none" spc="0" normalizeH="0" baseline="0" noProof="0" dirty="0" smtClean="0">
                <a:ln>
                  <a:noFill/>
                </a:ln>
                <a:solidFill>
                  <a:schemeClr val="accent1">
                    <a:lumMod val="75000"/>
                  </a:schemeClr>
                </a:solidFill>
                <a:effectLst/>
                <a:uLnTx/>
                <a:uFillTx/>
                <a:latin typeface="Arial Black" panose="020B0A04020102020204" pitchFamily="34" charset="0"/>
                <a:ea typeface="微软雅黑" panose="020B0503020204020204" pitchFamily="34" charset="-122"/>
                <a:cs typeface="+mj-cs"/>
              </a:rPr>
              <a:t>   战略、融资及估值</a:t>
            </a:r>
            <a:endParaRPr kumimoji="0" lang="zh-CN" altLang="en-US" sz="3000" b="1" i="0" u="none" strike="noStrike" kern="1200" cap="none" spc="0" normalizeH="0" baseline="0" noProof="0" dirty="0">
              <a:ln>
                <a:noFill/>
              </a:ln>
              <a:solidFill>
                <a:schemeClr val="accent1">
                  <a:lumMod val="75000"/>
                </a:schemeClr>
              </a:solidFill>
              <a:effectLst/>
              <a:uLnTx/>
              <a:uFillTx/>
              <a:latin typeface="Arial Black" panose="020B0A04020102020204" pitchFamily="34" charset="0"/>
              <a:ea typeface="微软雅黑" panose="020B0503020204020204" pitchFamily="34" charset="-122"/>
              <a:cs typeface="+mj-cs"/>
            </a:endParaRPr>
          </a:p>
        </p:txBody>
      </p:sp>
    </p:spTree>
    <p:custDataLst>
      <p:tags r:id="rId1"/>
    </p:custDataLst>
    <p:extLst>
      <p:ext uri="{BB962C8B-B14F-4D97-AF65-F5344CB8AC3E}">
        <p14:creationId xmlns:p14="http://schemas.microsoft.com/office/powerpoint/2010/main" xmlns="" val="341126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240392-1501130T31685.jpg"/>
          <p:cNvPicPr>
            <a:picLocks noChangeAspect="1"/>
          </p:cNvPicPr>
          <p:nvPr/>
        </p:nvPicPr>
        <p:blipFill>
          <a:blip r:embed="rId4" cstate="print"/>
          <a:stretch>
            <a:fillRect/>
          </a:stretch>
        </p:blipFill>
        <p:spPr>
          <a:xfrm>
            <a:off x="0" y="4444634"/>
            <a:ext cx="3071802" cy="2079610"/>
          </a:xfrm>
          <a:prstGeom prst="rect">
            <a:avLst/>
          </a:prstGeom>
        </p:spPr>
      </p:pic>
      <p:sp>
        <p:nvSpPr>
          <p:cNvPr id="5" name="Rectangle 2"/>
          <p:cNvSpPr>
            <a:spLocks noChangeArrowheads="1"/>
          </p:cNvSpPr>
          <p:nvPr/>
        </p:nvSpPr>
        <p:spPr bwMode="auto">
          <a:xfrm>
            <a:off x="1785918" y="2143116"/>
            <a:ext cx="6143668"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CN" b="1" dirty="0" smtClean="0">
                <a:solidFill>
                  <a:schemeClr val="accent1">
                    <a:lumMod val="75000"/>
                  </a:schemeClr>
                </a:solidFill>
                <a:latin typeface="方正大黑简体" pitchFamily="2" charset="-122"/>
                <a:ea typeface="方正大黑简体" pitchFamily="2" charset="-122"/>
              </a:rPr>
              <a:t>3.</a:t>
            </a:r>
            <a:r>
              <a:rPr lang="zh-CN" altLang="en-US" b="1" dirty="0" smtClean="0">
                <a:solidFill>
                  <a:schemeClr val="accent1">
                    <a:lumMod val="75000"/>
                  </a:schemeClr>
                </a:solidFill>
                <a:latin typeface="方正大黑简体" pitchFamily="2" charset="-122"/>
                <a:ea typeface="方正大黑简体" pitchFamily="2" charset="-122"/>
              </a:rPr>
              <a:t>融资金额、股数及估值、退出方式</a:t>
            </a:r>
          </a:p>
          <a:p>
            <a:r>
              <a:rPr lang="zh-CN" altLang="en-US" b="1" dirty="0" smtClean="0">
                <a:solidFill>
                  <a:schemeClr val="accent1">
                    <a:lumMod val="75000"/>
                  </a:schemeClr>
                </a:solidFill>
                <a:latin typeface="方正大黑简体" pitchFamily="2" charset="-122"/>
                <a:ea typeface="方正大黑简体" pitchFamily="2" charset="-122"/>
              </a:rPr>
              <a:t>本次计划融资金额为</a:t>
            </a:r>
            <a:r>
              <a:rPr lang="en-US" altLang="zh-CN" b="1" dirty="0" smtClean="0">
                <a:solidFill>
                  <a:schemeClr val="accent1">
                    <a:lumMod val="75000"/>
                  </a:schemeClr>
                </a:solidFill>
                <a:latin typeface="方正大黑简体" pitchFamily="2" charset="-122"/>
                <a:ea typeface="方正大黑简体" pitchFamily="2" charset="-122"/>
              </a:rPr>
              <a:t>2000</a:t>
            </a:r>
            <a:r>
              <a:rPr lang="zh-CN" altLang="en-US" b="1" dirty="0" smtClean="0">
                <a:solidFill>
                  <a:schemeClr val="accent1">
                    <a:lumMod val="75000"/>
                  </a:schemeClr>
                </a:solidFill>
                <a:latin typeface="方正大黑简体" pitchFamily="2" charset="-122"/>
                <a:ea typeface="方正大黑简体" pitchFamily="2" charset="-122"/>
              </a:rPr>
              <a:t>～</a:t>
            </a:r>
            <a:r>
              <a:rPr lang="en-US" altLang="zh-CN" b="1" dirty="0" smtClean="0">
                <a:solidFill>
                  <a:schemeClr val="accent1">
                    <a:lumMod val="75000"/>
                  </a:schemeClr>
                </a:solidFill>
                <a:latin typeface="方正大黑简体" pitchFamily="2" charset="-122"/>
                <a:ea typeface="方正大黑简体" pitchFamily="2" charset="-122"/>
              </a:rPr>
              <a:t>3000</a:t>
            </a:r>
            <a:r>
              <a:rPr lang="zh-CN" altLang="en-US" b="1" dirty="0" smtClean="0">
                <a:solidFill>
                  <a:schemeClr val="accent1">
                    <a:lumMod val="75000"/>
                  </a:schemeClr>
                </a:solidFill>
                <a:latin typeface="方正大黑简体" pitchFamily="2" charset="-122"/>
                <a:ea typeface="方正大黑简体" pitchFamily="2" charset="-122"/>
              </a:rPr>
              <a:t>万元，按照每股</a:t>
            </a:r>
            <a:r>
              <a:rPr lang="en-US" altLang="zh-CN" b="1" dirty="0" smtClean="0">
                <a:solidFill>
                  <a:schemeClr val="accent1">
                    <a:lumMod val="75000"/>
                  </a:schemeClr>
                </a:solidFill>
                <a:latin typeface="方正大黑简体" pitchFamily="2" charset="-122"/>
                <a:ea typeface="方正大黑简体" pitchFamily="2" charset="-122"/>
              </a:rPr>
              <a:t>2</a:t>
            </a:r>
            <a:r>
              <a:rPr lang="zh-CN" altLang="en-US" b="1" dirty="0" smtClean="0">
                <a:solidFill>
                  <a:schemeClr val="accent1">
                    <a:lumMod val="75000"/>
                  </a:schemeClr>
                </a:solidFill>
                <a:latin typeface="方正大黑简体" pitchFamily="2" charset="-122"/>
                <a:ea typeface="方正大黑简体" pitchFamily="2" charset="-122"/>
              </a:rPr>
              <a:t>元对外融资。退出方式主要通过新三板做市、企业回购退出。</a:t>
            </a:r>
          </a:p>
          <a:p>
            <a:r>
              <a:rPr lang="en-US" altLang="zh-CN" b="1" dirty="0" smtClean="0">
                <a:solidFill>
                  <a:schemeClr val="accent1">
                    <a:lumMod val="75000"/>
                  </a:schemeClr>
                </a:solidFill>
                <a:latin typeface="方正大黑简体" pitchFamily="2" charset="-122"/>
                <a:ea typeface="方正大黑简体" pitchFamily="2" charset="-122"/>
              </a:rPr>
              <a:t>2014</a:t>
            </a:r>
            <a:r>
              <a:rPr lang="zh-CN" altLang="en-US" b="1" dirty="0" smtClean="0">
                <a:solidFill>
                  <a:schemeClr val="accent1">
                    <a:lumMod val="75000"/>
                  </a:schemeClr>
                </a:solidFill>
                <a:latin typeface="方正大黑简体" pitchFamily="2" charset="-122"/>
                <a:ea typeface="方正大黑简体" pitchFamily="2" charset="-122"/>
              </a:rPr>
              <a:t>年公司进行股份制改造升级，并于</a:t>
            </a:r>
            <a:r>
              <a:rPr lang="en-US" altLang="zh-CN" b="1" dirty="0" smtClean="0">
                <a:solidFill>
                  <a:schemeClr val="accent1">
                    <a:lumMod val="75000"/>
                  </a:schemeClr>
                </a:solidFill>
                <a:latin typeface="方正大黑简体" pitchFamily="2" charset="-122"/>
                <a:ea typeface="方正大黑简体" pitchFamily="2" charset="-122"/>
              </a:rPr>
              <a:t>11</a:t>
            </a:r>
            <a:r>
              <a:rPr lang="zh-CN" altLang="en-US" b="1" dirty="0" smtClean="0">
                <a:solidFill>
                  <a:schemeClr val="accent1">
                    <a:lumMod val="75000"/>
                  </a:schemeClr>
                </a:solidFill>
                <a:latin typeface="方正大黑简体" pitchFamily="2" charset="-122"/>
                <a:ea typeface="方正大黑简体" pitchFamily="2" charset="-122"/>
              </a:rPr>
              <a:t>月份在安徽省股权托管交易中心成功挂牌（股份代码：</a:t>
            </a:r>
            <a:r>
              <a:rPr lang="en-US" altLang="zh-CN" b="1" dirty="0" smtClean="0">
                <a:solidFill>
                  <a:schemeClr val="accent1">
                    <a:lumMod val="75000"/>
                  </a:schemeClr>
                </a:solidFill>
                <a:latin typeface="方正大黑简体" pitchFamily="2" charset="-122"/>
                <a:ea typeface="方正大黑简体" pitchFamily="2" charset="-122"/>
              </a:rPr>
              <a:t>800063</a:t>
            </a:r>
            <a:r>
              <a:rPr lang="zh-CN" altLang="en-US" b="1" dirty="0" smtClean="0">
                <a:solidFill>
                  <a:schemeClr val="accent1">
                    <a:lumMod val="75000"/>
                  </a:schemeClr>
                </a:solidFill>
                <a:latin typeface="方正大黑简体" pitchFamily="2" charset="-122"/>
                <a:ea typeface="方正大黑简体" pitchFamily="2" charset="-122"/>
              </a:rPr>
              <a:t>）。</a:t>
            </a:r>
            <a:r>
              <a:rPr lang="en-US" altLang="zh-CN" b="1" dirty="0" smtClean="0">
                <a:solidFill>
                  <a:schemeClr val="accent1">
                    <a:lumMod val="75000"/>
                  </a:schemeClr>
                </a:solidFill>
                <a:latin typeface="方正大黑简体" pitchFamily="2" charset="-122"/>
                <a:ea typeface="方正大黑简体" pitchFamily="2" charset="-122"/>
              </a:rPr>
              <a:t>2015</a:t>
            </a:r>
            <a:r>
              <a:rPr lang="zh-CN" altLang="en-US" b="1" dirty="0" smtClean="0">
                <a:solidFill>
                  <a:schemeClr val="accent1">
                    <a:lumMod val="75000"/>
                  </a:schemeClr>
                </a:solidFill>
                <a:latin typeface="方正大黑简体" pitchFamily="2" charset="-122"/>
                <a:ea typeface="方正大黑简体" pitchFamily="2" charset="-122"/>
              </a:rPr>
              <a:t>年，公司 “新三板”挂牌交易申报工作正在顺利进行中，预计今年成功挂牌。</a:t>
            </a:r>
          </a:p>
        </p:txBody>
      </p:sp>
      <p:sp>
        <p:nvSpPr>
          <p:cNvPr id="6" name="圆角矩形 5"/>
          <p:cNvSpPr/>
          <p:nvPr/>
        </p:nvSpPr>
        <p:spPr>
          <a:xfrm>
            <a:off x="1365720" y="433366"/>
            <a:ext cx="3706346" cy="714380"/>
          </a:xfrm>
          <a:prstGeom prst="roundRect">
            <a:avLst/>
          </a:prstGeom>
          <a:solidFill>
            <a:schemeClr val="accent6">
              <a:lumMod val="40000"/>
              <a:lumOff val="60000"/>
            </a:schemeClr>
          </a:solidFill>
          <a:ln>
            <a:noFill/>
          </a:ln>
          <a:scene3d>
            <a:camera prst="orthographicFront"/>
            <a:lightRig rig="threePt" dir="t"/>
          </a:scene3d>
          <a:sp3d extrusionH="196850" prstMaterial="metal">
            <a:bevelT w="107950" h="44450" prst="divot"/>
            <a:bevelB/>
            <a:extrusionClr>
              <a:schemeClr val="bg1"/>
            </a:extrusionClr>
            <a:contourClr>
              <a:schemeClr val="accent6">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MH_Number_1"/>
          <p:cNvSpPr/>
          <p:nvPr>
            <p:custDataLst>
              <p:tags r:id="rId2"/>
            </p:custDataLst>
          </p:nvPr>
        </p:nvSpPr>
        <p:spPr>
          <a:xfrm>
            <a:off x="366683" y="214290"/>
            <a:ext cx="1222876" cy="1143008"/>
          </a:xfrm>
          <a:prstGeom prst="ellipse">
            <a:avLst/>
          </a:prstGeom>
          <a:solidFill>
            <a:schemeClr val="accent6">
              <a:lumMod val="40000"/>
              <a:lumOff val="60000"/>
            </a:schemeClr>
          </a:solidFill>
          <a:ln>
            <a:noFill/>
          </a:ln>
          <a:scene3d>
            <a:camera prst="orthographicFront"/>
            <a:lightRig rig="threePt" dir="t"/>
          </a:scene3d>
          <a:sp3d extrusionH="196850" prstMaterial="metal">
            <a:bevelT w="107950" h="44450" prst="divot"/>
            <a:bevelB/>
            <a:extrusionClr>
              <a:schemeClr val="bg1"/>
            </a:extrusionClr>
            <a:contourClr>
              <a:schemeClr val="accent6">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sp3d extrusionH="19050">
              <a:bevelT w="44450" h="19050"/>
            </a:sp3d>
          </a:bodyPr>
          <a:lstStyle/>
          <a:p>
            <a:pPr algn="ctr"/>
            <a:r>
              <a:rPr lang="en-US" altLang="zh-CN" sz="6000" b="1" dirty="0" smtClean="0">
                <a:solidFill>
                  <a:schemeClr val="accent1">
                    <a:lumMod val="75000"/>
                  </a:schemeClr>
                </a:solidFill>
              </a:rPr>
              <a:t>8</a:t>
            </a:r>
            <a:endParaRPr lang="zh-CN" altLang="en-US" sz="6000" b="1" dirty="0">
              <a:solidFill>
                <a:schemeClr val="accent1">
                  <a:lumMod val="75000"/>
                </a:schemeClr>
              </a:solidFill>
            </a:endParaRPr>
          </a:p>
        </p:txBody>
      </p:sp>
      <p:sp>
        <p:nvSpPr>
          <p:cNvPr id="9" name="标题 14"/>
          <p:cNvSpPr txBox="1">
            <a:spLocks/>
          </p:cNvSpPr>
          <p:nvPr/>
        </p:nvSpPr>
        <p:spPr>
          <a:xfrm>
            <a:off x="1643042" y="428604"/>
            <a:ext cx="3571900" cy="699594"/>
          </a:xfrm>
          <a:prstGeom prst="rect">
            <a:avLst/>
          </a:prstGeom>
        </p:spPr>
        <p:txBody>
          <a:bodyPr vert="horz" lIns="91440" tIns="45720" rIns="91440" bIns="45720" rtlCol="0" anchor="b">
            <a:normAutofit fontScale="92500"/>
            <a:scene3d>
              <a:camera prst="orthographicFront"/>
              <a:lightRig rig="threePt" dir="t"/>
            </a:scene3d>
            <a:sp3d extrusionH="19050">
              <a:bevelT w="44450" h="19050" prst="riblet"/>
            </a:sp3d>
          </a:bodyPr>
          <a:lstStyle/>
          <a:p>
            <a:pPr lvl="0">
              <a:lnSpc>
                <a:spcPct val="90000"/>
              </a:lnSpc>
              <a:spcBef>
                <a:spcPct val="0"/>
              </a:spcBef>
            </a:pPr>
            <a:r>
              <a:rPr kumimoji="0" lang="zh-CN" altLang="en-US" sz="3000" b="1" i="0" u="none" strike="noStrike" kern="1200" cap="none" spc="0" normalizeH="0" baseline="0" noProof="0" dirty="0" smtClean="0">
                <a:ln>
                  <a:noFill/>
                </a:ln>
                <a:solidFill>
                  <a:schemeClr val="accent1">
                    <a:lumMod val="75000"/>
                  </a:schemeClr>
                </a:solidFill>
                <a:effectLst/>
                <a:uLnTx/>
                <a:uFillTx/>
                <a:latin typeface="Arial Black" panose="020B0A04020102020204" pitchFamily="34" charset="0"/>
                <a:ea typeface="微软雅黑" panose="020B0503020204020204" pitchFamily="34" charset="-122"/>
                <a:cs typeface="+mj-cs"/>
              </a:rPr>
              <a:t>   战略、融资及估值</a:t>
            </a:r>
            <a:endParaRPr kumimoji="0" lang="zh-CN" altLang="en-US" sz="3000" b="1" i="0" u="none" strike="noStrike" kern="1200" cap="none" spc="0" normalizeH="0" baseline="0" noProof="0" dirty="0">
              <a:ln>
                <a:noFill/>
              </a:ln>
              <a:solidFill>
                <a:schemeClr val="accent1">
                  <a:lumMod val="75000"/>
                </a:schemeClr>
              </a:solidFill>
              <a:effectLst/>
              <a:uLnTx/>
              <a:uFillTx/>
              <a:latin typeface="Arial Black" panose="020B0A04020102020204" pitchFamily="34" charset="0"/>
              <a:ea typeface="微软雅黑" panose="020B0503020204020204" pitchFamily="34" charset="-122"/>
              <a:cs typeface="+mj-cs"/>
            </a:endParaRPr>
          </a:p>
        </p:txBody>
      </p:sp>
    </p:spTree>
    <p:custDataLst>
      <p:tags r:id="rId1"/>
    </p:custDataLst>
    <p:extLst>
      <p:ext uri="{BB962C8B-B14F-4D97-AF65-F5344CB8AC3E}">
        <p14:creationId xmlns:p14="http://schemas.microsoft.com/office/powerpoint/2010/main" xmlns="" val="341126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240392-1501130T31685.jpg"/>
          <p:cNvPicPr>
            <a:picLocks noChangeAspect="1"/>
          </p:cNvPicPr>
          <p:nvPr/>
        </p:nvPicPr>
        <p:blipFill>
          <a:blip r:embed="rId5" cstate="print"/>
          <a:stretch>
            <a:fillRect/>
          </a:stretch>
        </p:blipFill>
        <p:spPr>
          <a:xfrm>
            <a:off x="0" y="4444634"/>
            <a:ext cx="3071802" cy="2079610"/>
          </a:xfrm>
          <a:prstGeom prst="rect">
            <a:avLst/>
          </a:prstGeom>
        </p:spPr>
      </p:pic>
      <p:sp>
        <p:nvSpPr>
          <p:cNvPr id="5" name="Rectangle 2"/>
          <p:cNvSpPr>
            <a:spLocks noChangeArrowheads="1"/>
          </p:cNvSpPr>
          <p:nvPr/>
        </p:nvSpPr>
        <p:spPr bwMode="auto">
          <a:xfrm>
            <a:off x="1785918" y="1928802"/>
            <a:ext cx="6143668"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CN" sz="1600" b="1" dirty="0" smtClean="0">
                <a:solidFill>
                  <a:schemeClr val="accent1">
                    <a:lumMod val="75000"/>
                  </a:schemeClr>
                </a:solidFill>
                <a:latin typeface="方正大黑简体" pitchFamily="2" charset="-122"/>
                <a:ea typeface="方正大黑简体" pitchFamily="2" charset="-122"/>
              </a:rPr>
              <a:t>1. </a:t>
            </a:r>
            <a:r>
              <a:rPr lang="zh-CN" altLang="en-US" sz="1600" b="1" dirty="0" smtClean="0">
                <a:solidFill>
                  <a:schemeClr val="accent1">
                    <a:lumMod val="75000"/>
                  </a:schemeClr>
                </a:solidFill>
                <a:latin typeface="方正大黑简体" pitchFamily="2" charset="-122"/>
                <a:ea typeface="方正大黑简体" pitchFamily="2" charset="-122"/>
              </a:rPr>
              <a:t>行业优势</a:t>
            </a:r>
          </a:p>
          <a:p>
            <a:r>
              <a:rPr lang="zh-CN" altLang="en-US" sz="1600" b="1" dirty="0" smtClean="0">
                <a:solidFill>
                  <a:schemeClr val="accent1">
                    <a:lumMod val="75000"/>
                  </a:schemeClr>
                </a:solidFill>
                <a:latin typeface="方正大黑简体" pitchFamily="2" charset="-122"/>
                <a:ea typeface="方正大黑简体" pitchFamily="2" charset="-122"/>
              </a:rPr>
              <a:t>我们所从事的园林工具研发生产项目不仅符合国家产业政策，属重点支持领域，而且该行业在国内起步较晚，市场潜力巨大。伴随着生活水平的不断提高，安全环保绿化意识的不断加强，园林工具产品将越来越受到人们的重视和喜爱，发展前景广阔。</a:t>
            </a:r>
          </a:p>
        </p:txBody>
      </p:sp>
      <p:sp>
        <p:nvSpPr>
          <p:cNvPr id="6" name="Rectangle 2"/>
          <p:cNvSpPr>
            <a:spLocks noChangeArrowheads="1"/>
          </p:cNvSpPr>
          <p:nvPr/>
        </p:nvSpPr>
        <p:spPr bwMode="auto">
          <a:xfrm>
            <a:off x="1785918" y="3500438"/>
            <a:ext cx="6143668"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CN" sz="1600" b="1" dirty="0" smtClean="0">
                <a:solidFill>
                  <a:schemeClr val="accent1">
                    <a:lumMod val="75000"/>
                  </a:schemeClr>
                </a:solidFill>
                <a:latin typeface="方正大黑简体" pitchFamily="2" charset="-122"/>
                <a:ea typeface="方正大黑简体" pitchFamily="2" charset="-122"/>
              </a:rPr>
              <a:t>2.</a:t>
            </a:r>
            <a:r>
              <a:rPr lang="zh-CN" altLang="en-US" sz="1600" b="1" dirty="0" smtClean="0">
                <a:solidFill>
                  <a:schemeClr val="accent1">
                    <a:lumMod val="75000"/>
                  </a:schemeClr>
                </a:solidFill>
                <a:latin typeface="方正大黑简体" pitchFamily="2" charset="-122"/>
                <a:ea typeface="方正大黑简体" pitchFamily="2" charset="-122"/>
              </a:rPr>
              <a:t>规模优势</a:t>
            </a:r>
          </a:p>
          <a:p>
            <a:r>
              <a:rPr lang="zh-CN" altLang="en-US" sz="1600" b="1" dirty="0" smtClean="0">
                <a:solidFill>
                  <a:schemeClr val="accent1">
                    <a:lumMod val="75000"/>
                  </a:schemeClr>
                </a:solidFill>
                <a:latin typeface="方正大黑简体" pitchFamily="2" charset="-122"/>
                <a:ea typeface="方正大黑简体" pitchFamily="2" charset="-122"/>
              </a:rPr>
              <a:t>我司现占地面积</a:t>
            </a:r>
            <a:r>
              <a:rPr lang="en-US" altLang="zh-CN" sz="1600" b="1" dirty="0" smtClean="0">
                <a:solidFill>
                  <a:schemeClr val="accent1">
                    <a:lumMod val="75000"/>
                  </a:schemeClr>
                </a:solidFill>
                <a:latin typeface="方正大黑简体" pitchFamily="2" charset="-122"/>
                <a:ea typeface="方正大黑简体" pitchFamily="2" charset="-122"/>
              </a:rPr>
              <a:t>100</a:t>
            </a:r>
            <a:r>
              <a:rPr lang="zh-CN" altLang="en-US" sz="1600" b="1" dirty="0" smtClean="0">
                <a:solidFill>
                  <a:schemeClr val="accent1">
                    <a:lumMod val="75000"/>
                  </a:schemeClr>
                </a:solidFill>
                <a:latin typeface="方正大黑简体" pitchFamily="2" charset="-122"/>
                <a:ea typeface="方正大黑简体" pitchFamily="2" charset="-122"/>
              </a:rPr>
              <a:t>多亩，可年产各类园林工具</a:t>
            </a:r>
            <a:r>
              <a:rPr lang="en-US" altLang="zh-CN" sz="1600" b="1" dirty="0" smtClean="0">
                <a:solidFill>
                  <a:schemeClr val="accent1">
                    <a:lumMod val="75000"/>
                  </a:schemeClr>
                </a:solidFill>
                <a:latin typeface="方正大黑简体" pitchFamily="2" charset="-122"/>
                <a:ea typeface="方正大黑简体" pitchFamily="2" charset="-122"/>
              </a:rPr>
              <a:t>60</a:t>
            </a:r>
            <a:r>
              <a:rPr lang="zh-CN" altLang="en-US" sz="1600" b="1" dirty="0" smtClean="0">
                <a:solidFill>
                  <a:schemeClr val="accent1">
                    <a:lumMod val="75000"/>
                  </a:schemeClr>
                </a:solidFill>
                <a:latin typeface="方正大黑简体" pitchFamily="2" charset="-122"/>
                <a:ea typeface="方正大黑简体" pitchFamily="2" charset="-122"/>
              </a:rPr>
              <a:t>多万台套。已成为国内最大的以汽油链锯为代表的园林工具研发和生产基地之一。其行业地位和影响力较高。</a:t>
            </a:r>
          </a:p>
        </p:txBody>
      </p:sp>
      <p:sp>
        <p:nvSpPr>
          <p:cNvPr id="8" name="Rectangle 2"/>
          <p:cNvSpPr>
            <a:spLocks noChangeArrowheads="1"/>
          </p:cNvSpPr>
          <p:nvPr/>
        </p:nvSpPr>
        <p:spPr bwMode="auto">
          <a:xfrm>
            <a:off x="1714480" y="4643446"/>
            <a:ext cx="6143668" cy="132343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CN" sz="1600" b="1" dirty="0" smtClean="0">
                <a:solidFill>
                  <a:schemeClr val="accent1">
                    <a:lumMod val="75000"/>
                  </a:schemeClr>
                </a:solidFill>
                <a:latin typeface="方正大黑简体" pitchFamily="2" charset="-122"/>
                <a:ea typeface="方正大黑简体" pitchFamily="2" charset="-122"/>
              </a:rPr>
              <a:t>3.</a:t>
            </a:r>
            <a:r>
              <a:rPr lang="zh-CN" altLang="en-US" sz="1600" b="1" dirty="0" smtClean="0">
                <a:solidFill>
                  <a:schemeClr val="accent1">
                    <a:lumMod val="75000"/>
                  </a:schemeClr>
                </a:solidFill>
                <a:latin typeface="方正大黑简体" pitchFamily="2" charset="-122"/>
                <a:ea typeface="方正大黑简体" pitchFamily="2" charset="-122"/>
              </a:rPr>
              <a:t>品牌优势</a:t>
            </a:r>
          </a:p>
          <a:p>
            <a:r>
              <a:rPr lang="zh-CN" altLang="en-US" sz="1600" b="1" dirty="0" smtClean="0">
                <a:solidFill>
                  <a:schemeClr val="accent1">
                    <a:lumMod val="75000"/>
                  </a:schemeClr>
                </a:solidFill>
                <a:latin typeface="方正大黑简体" pitchFamily="2" charset="-122"/>
                <a:ea typeface="方正大黑简体" pitchFamily="2" charset="-122"/>
              </a:rPr>
              <a:t> “</a:t>
            </a:r>
            <a:r>
              <a:rPr lang="en-US" altLang="zh-CN" sz="1600" b="1" dirty="0" smtClean="0">
                <a:solidFill>
                  <a:schemeClr val="accent1">
                    <a:lumMod val="75000"/>
                  </a:schemeClr>
                </a:solidFill>
                <a:latin typeface="方正大黑简体" pitchFamily="2" charset="-122"/>
                <a:ea typeface="方正大黑简体" pitchFamily="2" charset="-122"/>
              </a:rPr>
              <a:t>GOODLUCK”</a:t>
            </a:r>
            <a:r>
              <a:rPr lang="zh-CN" altLang="en-US" sz="1600" b="1" dirty="0" smtClean="0">
                <a:solidFill>
                  <a:schemeClr val="accent1">
                    <a:lumMod val="75000"/>
                  </a:schemeClr>
                </a:solidFill>
                <a:latin typeface="方正大黑简体" pitchFamily="2" charset="-122"/>
                <a:ea typeface="方正大黑简体" pitchFamily="2" charset="-122"/>
              </a:rPr>
              <a:t>商标不仅在国内多个行业类别进行了全面注册，而且还在包括但不仅限于马德里协议成员国的境外进行了广泛注册。 </a:t>
            </a:r>
            <a:r>
              <a:rPr lang="en-US" altLang="zh-CN" sz="1600" b="1" dirty="0" smtClean="0">
                <a:solidFill>
                  <a:schemeClr val="accent1">
                    <a:lumMod val="75000"/>
                  </a:schemeClr>
                </a:solidFill>
                <a:latin typeface="方正大黑简体" pitchFamily="2" charset="-122"/>
                <a:ea typeface="方正大黑简体" pitchFamily="2" charset="-122"/>
              </a:rPr>
              <a:t>2009</a:t>
            </a:r>
            <a:r>
              <a:rPr lang="zh-CN" altLang="en-US" sz="1600" b="1" dirty="0" smtClean="0">
                <a:solidFill>
                  <a:schemeClr val="accent1">
                    <a:lumMod val="75000"/>
                  </a:schemeClr>
                </a:solidFill>
                <a:latin typeface="方正大黑简体" pitchFamily="2" charset="-122"/>
                <a:ea typeface="方正大黑简体" pitchFamily="2" charset="-122"/>
              </a:rPr>
              <a:t>年“</a:t>
            </a:r>
            <a:r>
              <a:rPr lang="en-US" altLang="zh-CN" sz="1600" b="1" dirty="0" smtClean="0">
                <a:solidFill>
                  <a:schemeClr val="accent1">
                    <a:lumMod val="75000"/>
                  </a:schemeClr>
                </a:solidFill>
                <a:latin typeface="方正大黑简体" pitchFamily="2" charset="-122"/>
                <a:ea typeface="方正大黑简体" pitchFamily="2" charset="-122"/>
              </a:rPr>
              <a:t>GOODLUCK”</a:t>
            </a:r>
            <a:r>
              <a:rPr lang="zh-CN" altLang="en-US" sz="1600" b="1" dirty="0" smtClean="0">
                <a:solidFill>
                  <a:schemeClr val="accent1">
                    <a:lumMod val="75000"/>
                  </a:schemeClr>
                </a:solidFill>
                <a:latin typeface="方正大黑简体" pitchFamily="2" charset="-122"/>
                <a:ea typeface="方正大黑简体" pitchFamily="2" charset="-122"/>
              </a:rPr>
              <a:t>商标被认定为“中国驰名商标”，是目前国内园林机械领域唯一一个驰名商标。</a:t>
            </a:r>
          </a:p>
        </p:txBody>
      </p:sp>
      <p:sp>
        <p:nvSpPr>
          <p:cNvPr id="9" name="圆角矩形 8"/>
          <p:cNvSpPr/>
          <p:nvPr/>
        </p:nvSpPr>
        <p:spPr>
          <a:xfrm>
            <a:off x="1365720" y="433366"/>
            <a:ext cx="3706346" cy="714380"/>
          </a:xfrm>
          <a:prstGeom prst="roundRect">
            <a:avLst/>
          </a:prstGeom>
          <a:solidFill>
            <a:schemeClr val="accent6">
              <a:lumMod val="40000"/>
              <a:lumOff val="60000"/>
            </a:schemeClr>
          </a:solidFill>
          <a:ln>
            <a:noFill/>
          </a:ln>
          <a:scene3d>
            <a:camera prst="orthographicFront"/>
            <a:lightRig rig="threePt" dir="t"/>
          </a:scene3d>
          <a:sp3d extrusionH="196850" prstMaterial="metal">
            <a:bevelT w="107950" h="44450" prst="divot"/>
            <a:bevelB/>
            <a:extrusionClr>
              <a:schemeClr val="bg1"/>
            </a:extrusionClr>
            <a:contourClr>
              <a:schemeClr val="accent6">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MH_Number_1"/>
          <p:cNvSpPr/>
          <p:nvPr>
            <p:custDataLst>
              <p:tags r:id="rId2"/>
            </p:custDataLst>
          </p:nvPr>
        </p:nvSpPr>
        <p:spPr>
          <a:xfrm>
            <a:off x="366683" y="214290"/>
            <a:ext cx="1222876" cy="1143008"/>
          </a:xfrm>
          <a:prstGeom prst="ellipse">
            <a:avLst/>
          </a:prstGeom>
          <a:solidFill>
            <a:schemeClr val="accent6">
              <a:lumMod val="40000"/>
              <a:lumOff val="60000"/>
            </a:schemeClr>
          </a:solidFill>
          <a:ln>
            <a:noFill/>
          </a:ln>
          <a:scene3d>
            <a:camera prst="orthographicFront"/>
            <a:lightRig rig="threePt" dir="t"/>
          </a:scene3d>
          <a:sp3d extrusionH="196850" prstMaterial="metal">
            <a:bevelT w="107950" h="44450" prst="divot"/>
            <a:bevelB/>
            <a:extrusionClr>
              <a:schemeClr val="bg1"/>
            </a:extrusionClr>
            <a:contourClr>
              <a:schemeClr val="accent6">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sp3d extrusionH="19050">
              <a:bevelT w="44450" h="19050"/>
            </a:sp3d>
          </a:bodyPr>
          <a:lstStyle/>
          <a:p>
            <a:pPr algn="ctr"/>
            <a:r>
              <a:rPr lang="en-US" altLang="zh-CN" sz="6000" b="1" dirty="0" smtClean="0">
                <a:solidFill>
                  <a:schemeClr val="accent1">
                    <a:lumMod val="75000"/>
                  </a:schemeClr>
                </a:solidFill>
              </a:rPr>
              <a:t>9</a:t>
            </a:r>
            <a:endParaRPr lang="zh-CN" altLang="en-US" sz="6000" b="1" dirty="0">
              <a:solidFill>
                <a:schemeClr val="accent1">
                  <a:lumMod val="75000"/>
                </a:schemeClr>
              </a:solidFill>
            </a:endParaRPr>
          </a:p>
        </p:txBody>
      </p:sp>
      <p:sp>
        <p:nvSpPr>
          <p:cNvPr id="11" name="标题 14"/>
          <p:cNvSpPr txBox="1">
            <a:spLocks/>
          </p:cNvSpPr>
          <p:nvPr/>
        </p:nvSpPr>
        <p:spPr>
          <a:xfrm>
            <a:off x="1643042" y="428604"/>
            <a:ext cx="3571900" cy="699594"/>
          </a:xfrm>
          <a:prstGeom prst="rect">
            <a:avLst/>
          </a:prstGeom>
        </p:spPr>
        <p:txBody>
          <a:bodyPr vert="horz" lIns="91440" tIns="45720" rIns="91440" bIns="45720" rtlCol="0" anchor="b">
            <a:normAutofit/>
            <a:scene3d>
              <a:camera prst="orthographicFront"/>
              <a:lightRig rig="threePt" dir="t"/>
            </a:scene3d>
            <a:sp3d extrusionH="19050">
              <a:bevelT w="44450" h="19050" prst="riblet"/>
            </a:sp3d>
          </a:bodyPr>
          <a:lstStyle/>
          <a:p>
            <a:pPr lvl="0">
              <a:lnSpc>
                <a:spcPct val="90000"/>
              </a:lnSpc>
              <a:spcBef>
                <a:spcPct val="0"/>
              </a:spcBef>
            </a:pPr>
            <a:r>
              <a:rPr kumimoji="0" lang="zh-CN" altLang="en-US" sz="3000" b="1" i="0" u="none" strike="noStrike" kern="1200" cap="none" spc="0" normalizeH="0" baseline="0" noProof="0" dirty="0" smtClean="0">
                <a:ln>
                  <a:noFill/>
                </a:ln>
                <a:solidFill>
                  <a:schemeClr val="accent1">
                    <a:lumMod val="75000"/>
                  </a:schemeClr>
                </a:solidFill>
                <a:effectLst/>
                <a:uLnTx/>
                <a:uFillTx/>
                <a:latin typeface="Arial Black" panose="020B0A04020102020204" pitchFamily="34" charset="0"/>
                <a:ea typeface="微软雅黑" panose="020B0503020204020204" pitchFamily="34" charset="-122"/>
                <a:cs typeface="+mj-cs"/>
              </a:rPr>
              <a:t>   公司优势</a:t>
            </a:r>
            <a:endParaRPr kumimoji="0" lang="zh-CN" altLang="en-US" sz="3000" b="1" i="0" u="none" strike="noStrike" kern="1200" cap="none" spc="0" normalizeH="0" baseline="0" noProof="0" dirty="0">
              <a:ln>
                <a:noFill/>
              </a:ln>
              <a:solidFill>
                <a:schemeClr val="accent1">
                  <a:lumMod val="75000"/>
                </a:schemeClr>
              </a:solidFill>
              <a:effectLst/>
              <a:uLnTx/>
              <a:uFillTx/>
              <a:latin typeface="Arial Black" panose="020B0A04020102020204" pitchFamily="34" charset="0"/>
              <a:ea typeface="微软雅黑" panose="020B0503020204020204" pitchFamily="34" charset="-122"/>
              <a:cs typeface="+mj-cs"/>
            </a:endParaRPr>
          </a:p>
        </p:txBody>
      </p:sp>
    </p:spTree>
    <p:custDataLst>
      <p:tags r:id="rId1"/>
    </p:custDataLst>
    <p:extLst>
      <p:ext uri="{BB962C8B-B14F-4D97-AF65-F5344CB8AC3E}">
        <p14:creationId xmlns:p14="http://schemas.microsoft.com/office/powerpoint/2010/main" xmlns="" val="341126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240392-1501130T31685.jpg"/>
          <p:cNvPicPr>
            <a:picLocks noChangeAspect="1"/>
          </p:cNvPicPr>
          <p:nvPr/>
        </p:nvPicPr>
        <p:blipFill>
          <a:blip r:embed="rId5" cstate="print"/>
          <a:stretch>
            <a:fillRect/>
          </a:stretch>
        </p:blipFill>
        <p:spPr>
          <a:xfrm>
            <a:off x="0" y="4444634"/>
            <a:ext cx="3071802" cy="2079610"/>
          </a:xfrm>
          <a:prstGeom prst="rect">
            <a:avLst/>
          </a:prstGeom>
        </p:spPr>
      </p:pic>
      <p:sp>
        <p:nvSpPr>
          <p:cNvPr id="5" name="Rectangle 2"/>
          <p:cNvSpPr>
            <a:spLocks noChangeArrowheads="1"/>
          </p:cNvSpPr>
          <p:nvPr/>
        </p:nvSpPr>
        <p:spPr bwMode="auto">
          <a:xfrm>
            <a:off x="1785918" y="1928802"/>
            <a:ext cx="6143668" cy="403187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CN" sz="1600" b="1" dirty="0" smtClean="0">
                <a:solidFill>
                  <a:schemeClr val="accent1">
                    <a:lumMod val="75000"/>
                  </a:schemeClr>
                </a:solidFill>
                <a:latin typeface="方正大黑简体" pitchFamily="2" charset="-122"/>
                <a:ea typeface="方正大黑简体" pitchFamily="2" charset="-122"/>
              </a:rPr>
              <a:t>4.</a:t>
            </a:r>
            <a:r>
              <a:rPr lang="zh-CN" altLang="en-US" sz="1600" b="1" dirty="0" smtClean="0">
                <a:solidFill>
                  <a:schemeClr val="accent1">
                    <a:lumMod val="75000"/>
                  </a:schemeClr>
                </a:solidFill>
                <a:latin typeface="方正大黑简体" pitchFamily="2" charset="-122"/>
                <a:ea typeface="方正大黑简体" pitchFamily="2" charset="-122"/>
              </a:rPr>
              <a:t>人才优势</a:t>
            </a:r>
          </a:p>
          <a:p>
            <a:r>
              <a:rPr lang="zh-CN" altLang="en-US" sz="1600" b="1" dirty="0" smtClean="0">
                <a:solidFill>
                  <a:schemeClr val="accent1">
                    <a:lumMod val="75000"/>
                  </a:schemeClr>
                </a:solidFill>
                <a:latin typeface="方正大黑简体" pitchFamily="2" charset="-122"/>
                <a:ea typeface="方正大黑简体" pitchFamily="2" charset="-122"/>
              </a:rPr>
              <a:t>公司拥有一支年轻化、专业化的产品独立研发团队，团队中的工程师不仅有着丰富的实际工作经验，而且都曾在相关行业的国企单位从事过产品研发工作，对国家行业标准和质量管理体系等均有较高的认识和研究，以确保我们的研发水平和技术工艺始终保持国内领先水平。</a:t>
            </a:r>
          </a:p>
          <a:p>
            <a:r>
              <a:rPr lang="en-US" altLang="zh-CN" sz="1600" b="1" dirty="0" smtClean="0">
                <a:solidFill>
                  <a:schemeClr val="accent1">
                    <a:lumMod val="75000"/>
                  </a:schemeClr>
                </a:solidFill>
                <a:latin typeface="方正大黑简体" pitchFamily="2" charset="-122"/>
                <a:ea typeface="方正大黑简体" pitchFamily="2" charset="-122"/>
              </a:rPr>
              <a:t>5.</a:t>
            </a:r>
            <a:r>
              <a:rPr lang="zh-CN" altLang="en-US" sz="1600" b="1" dirty="0" smtClean="0">
                <a:solidFill>
                  <a:schemeClr val="accent1">
                    <a:lumMod val="75000"/>
                  </a:schemeClr>
                </a:solidFill>
                <a:latin typeface="方正大黑简体" pitchFamily="2" charset="-122"/>
                <a:ea typeface="方正大黑简体" pitchFamily="2" charset="-122"/>
              </a:rPr>
              <a:t>创新能力</a:t>
            </a:r>
          </a:p>
          <a:p>
            <a:r>
              <a:rPr lang="zh-CN" altLang="en-US" sz="1600" b="1" dirty="0" smtClean="0">
                <a:solidFill>
                  <a:schemeClr val="accent1">
                    <a:lumMod val="75000"/>
                  </a:schemeClr>
                </a:solidFill>
                <a:latin typeface="方正大黑简体" pitchFamily="2" charset="-122"/>
                <a:ea typeface="方正大黑简体" pitchFamily="2" charset="-122"/>
              </a:rPr>
              <a:t>我们不仅有着多年内燃机研发经验和实力，而且拥有独立的模具研发中心及配套设施，具有一定的规模和技术创新能力。在老产品不断升级和新品不断研发的创新发展过程中，我们先后获得实用新型专利一项和十多项外观专利。专利所涉及的行业领域在某种程度和意义上已突破了当前行业水平，据分析将成为行业发展趋势和公司新的竞争优势与经济增长点。同时，兼有产品自营出口，独自研发，品牌自有，境外多国注册等多种优势，为我司技术创新与保护提供了有力保障。</a:t>
            </a:r>
          </a:p>
          <a:p>
            <a:endParaRPr lang="zh-CN" altLang="en-US" sz="1600" b="1" dirty="0" smtClean="0">
              <a:solidFill>
                <a:schemeClr val="accent1">
                  <a:lumMod val="75000"/>
                </a:schemeClr>
              </a:solidFill>
              <a:latin typeface="方正大黑简体" pitchFamily="2" charset="-122"/>
              <a:ea typeface="方正大黑简体" pitchFamily="2" charset="-122"/>
            </a:endParaRPr>
          </a:p>
        </p:txBody>
      </p:sp>
      <p:sp>
        <p:nvSpPr>
          <p:cNvPr id="6" name="圆角矩形 5"/>
          <p:cNvSpPr/>
          <p:nvPr/>
        </p:nvSpPr>
        <p:spPr>
          <a:xfrm>
            <a:off x="1365720" y="433366"/>
            <a:ext cx="3706346" cy="714380"/>
          </a:xfrm>
          <a:prstGeom prst="roundRect">
            <a:avLst/>
          </a:prstGeom>
          <a:solidFill>
            <a:schemeClr val="accent6">
              <a:lumMod val="40000"/>
              <a:lumOff val="60000"/>
            </a:schemeClr>
          </a:solidFill>
          <a:ln>
            <a:noFill/>
          </a:ln>
          <a:scene3d>
            <a:camera prst="orthographicFront"/>
            <a:lightRig rig="threePt" dir="t"/>
          </a:scene3d>
          <a:sp3d extrusionH="196850" prstMaterial="metal">
            <a:bevelT w="107950" h="44450" prst="divot"/>
            <a:bevelB/>
            <a:extrusionClr>
              <a:schemeClr val="bg1"/>
            </a:extrusionClr>
            <a:contourClr>
              <a:schemeClr val="accent6">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MH_Number_1"/>
          <p:cNvSpPr/>
          <p:nvPr>
            <p:custDataLst>
              <p:tags r:id="rId2"/>
            </p:custDataLst>
          </p:nvPr>
        </p:nvSpPr>
        <p:spPr>
          <a:xfrm>
            <a:off x="366683" y="214290"/>
            <a:ext cx="1222876" cy="1143008"/>
          </a:xfrm>
          <a:prstGeom prst="ellipse">
            <a:avLst/>
          </a:prstGeom>
          <a:solidFill>
            <a:schemeClr val="accent6">
              <a:lumMod val="40000"/>
              <a:lumOff val="60000"/>
            </a:schemeClr>
          </a:solidFill>
          <a:ln>
            <a:noFill/>
          </a:ln>
          <a:scene3d>
            <a:camera prst="orthographicFront"/>
            <a:lightRig rig="threePt" dir="t"/>
          </a:scene3d>
          <a:sp3d extrusionH="196850" prstMaterial="metal">
            <a:bevelT w="107950" h="44450" prst="divot"/>
            <a:bevelB/>
            <a:extrusionClr>
              <a:schemeClr val="bg1"/>
            </a:extrusionClr>
            <a:contourClr>
              <a:schemeClr val="accent6">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sp3d extrusionH="19050">
              <a:bevelT w="44450" h="19050"/>
            </a:sp3d>
          </a:bodyPr>
          <a:lstStyle/>
          <a:p>
            <a:pPr algn="ctr"/>
            <a:r>
              <a:rPr lang="en-US" altLang="zh-CN" sz="6000" b="1" dirty="0" smtClean="0">
                <a:solidFill>
                  <a:schemeClr val="accent1">
                    <a:lumMod val="75000"/>
                  </a:schemeClr>
                </a:solidFill>
              </a:rPr>
              <a:t>9</a:t>
            </a:r>
            <a:endParaRPr lang="zh-CN" altLang="en-US" sz="6000" b="1" dirty="0">
              <a:solidFill>
                <a:schemeClr val="accent1">
                  <a:lumMod val="75000"/>
                </a:schemeClr>
              </a:solidFill>
            </a:endParaRPr>
          </a:p>
        </p:txBody>
      </p:sp>
      <p:sp>
        <p:nvSpPr>
          <p:cNvPr id="9" name="标题 14"/>
          <p:cNvSpPr txBox="1">
            <a:spLocks/>
          </p:cNvSpPr>
          <p:nvPr/>
        </p:nvSpPr>
        <p:spPr>
          <a:xfrm>
            <a:off x="1643042" y="428604"/>
            <a:ext cx="3571900" cy="699594"/>
          </a:xfrm>
          <a:prstGeom prst="rect">
            <a:avLst/>
          </a:prstGeom>
        </p:spPr>
        <p:txBody>
          <a:bodyPr vert="horz" lIns="91440" tIns="45720" rIns="91440" bIns="45720" rtlCol="0" anchor="b">
            <a:normAutofit/>
            <a:scene3d>
              <a:camera prst="orthographicFront"/>
              <a:lightRig rig="threePt" dir="t"/>
            </a:scene3d>
            <a:sp3d extrusionH="19050">
              <a:bevelT w="44450" h="19050" prst="riblet"/>
            </a:sp3d>
          </a:bodyPr>
          <a:lstStyle/>
          <a:p>
            <a:pPr lvl="0">
              <a:lnSpc>
                <a:spcPct val="90000"/>
              </a:lnSpc>
              <a:spcBef>
                <a:spcPct val="0"/>
              </a:spcBef>
            </a:pPr>
            <a:r>
              <a:rPr kumimoji="0" lang="zh-CN" altLang="en-US" sz="3000" b="1" i="0" u="none" strike="noStrike" kern="1200" cap="none" spc="0" normalizeH="0" baseline="0" noProof="0" dirty="0" smtClean="0">
                <a:ln>
                  <a:noFill/>
                </a:ln>
                <a:solidFill>
                  <a:schemeClr val="accent1">
                    <a:lumMod val="75000"/>
                  </a:schemeClr>
                </a:solidFill>
                <a:effectLst/>
                <a:uLnTx/>
                <a:uFillTx/>
                <a:latin typeface="Arial Black" panose="020B0A04020102020204" pitchFamily="34" charset="0"/>
                <a:ea typeface="微软雅黑" panose="020B0503020204020204" pitchFamily="34" charset="-122"/>
                <a:cs typeface="+mj-cs"/>
              </a:rPr>
              <a:t>   公司优势</a:t>
            </a:r>
            <a:endParaRPr kumimoji="0" lang="zh-CN" altLang="en-US" sz="3000" b="1" i="0" u="none" strike="noStrike" kern="1200" cap="none" spc="0" normalizeH="0" baseline="0" noProof="0" dirty="0">
              <a:ln>
                <a:noFill/>
              </a:ln>
              <a:solidFill>
                <a:schemeClr val="accent1">
                  <a:lumMod val="75000"/>
                </a:schemeClr>
              </a:solidFill>
              <a:effectLst/>
              <a:uLnTx/>
              <a:uFillTx/>
              <a:latin typeface="Arial Black" panose="020B0A04020102020204" pitchFamily="34" charset="0"/>
              <a:ea typeface="微软雅黑" panose="020B0503020204020204" pitchFamily="34" charset="-122"/>
              <a:cs typeface="+mj-cs"/>
            </a:endParaRPr>
          </a:p>
        </p:txBody>
      </p:sp>
    </p:spTree>
    <p:custDataLst>
      <p:tags r:id="rId1"/>
    </p:custDataLst>
    <p:extLst>
      <p:ext uri="{BB962C8B-B14F-4D97-AF65-F5344CB8AC3E}">
        <p14:creationId xmlns:p14="http://schemas.microsoft.com/office/powerpoint/2010/main" xmlns="" val="341126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240392-1501130T31685.jpg"/>
          <p:cNvPicPr>
            <a:picLocks noChangeAspect="1"/>
          </p:cNvPicPr>
          <p:nvPr/>
        </p:nvPicPr>
        <p:blipFill>
          <a:blip r:embed="rId5" cstate="print"/>
          <a:stretch>
            <a:fillRect/>
          </a:stretch>
        </p:blipFill>
        <p:spPr>
          <a:xfrm>
            <a:off x="0" y="4444634"/>
            <a:ext cx="3071802" cy="2079610"/>
          </a:xfrm>
          <a:prstGeom prst="rect">
            <a:avLst/>
          </a:prstGeom>
        </p:spPr>
      </p:pic>
      <p:sp>
        <p:nvSpPr>
          <p:cNvPr id="5" name="Rectangle 2"/>
          <p:cNvSpPr>
            <a:spLocks noChangeArrowheads="1"/>
          </p:cNvSpPr>
          <p:nvPr/>
        </p:nvSpPr>
        <p:spPr bwMode="auto">
          <a:xfrm>
            <a:off x="1785918" y="1928802"/>
            <a:ext cx="6143668" cy="181588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CN" sz="1600" b="1" dirty="0" smtClean="0">
                <a:solidFill>
                  <a:schemeClr val="accent1">
                    <a:lumMod val="75000"/>
                  </a:schemeClr>
                </a:solidFill>
                <a:latin typeface="方正大黑简体" pitchFamily="2" charset="-122"/>
                <a:ea typeface="方正大黑简体" pitchFamily="2" charset="-122"/>
              </a:rPr>
              <a:t>6.</a:t>
            </a:r>
            <a:r>
              <a:rPr lang="zh-CN" altLang="en-US" sz="1600" b="1" dirty="0" smtClean="0">
                <a:solidFill>
                  <a:schemeClr val="accent1">
                    <a:lumMod val="75000"/>
                  </a:schemeClr>
                </a:solidFill>
                <a:latin typeface="方正大黑简体" pitchFamily="2" charset="-122"/>
                <a:ea typeface="方正大黑简体" pitchFamily="2" charset="-122"/>
              </a:rPr>
              <a:t>国际竞争优势</a:t>
            </a:r>
          </a:p>
          <a:p>
            <a:r>
              <a:rPr lang="zh-CN" altLang="en-US" sz="1600" b="1" dirty="0" smtClean="0">
                <a:solidFill>
                  <a:schemeClr val="accent1">
                    <a:lumMod val="75000"/>
                  </a:schemeClr>
                </a:solidFill>
                <a:latin typeface="方正大黑简体" pitchFamily="2" charset="-122"/>
                <a:ea typeface="方正大黑简体" pitchFamily="2" charset="-122"/>
              </a:rPr>
              <a:t>我们的产品均先后通过德国“</a:t>
            </a:r>
            <a:r>
              <a:rPr lang="en-US" altLang="zh-CN" sz="1600" b="1" dirty="0" smtClean="0">
                <a:solidFill>
                  <a:schemeClr val="accent1">
                    <a:lumMod val="75000"/>
                  </a:schemeClr>
                </a:solidFill>
                <a:latin typeface="方正大黑简体" pitchFamily="2" charset="-122"/>
                <a:ea typeface="方正大黑简体" pitchFamily="2" charset="-122"/>
              </a:rPr>
              <a:t>GS”</a:t>
            </a:r>
            <a:r>
              <a:rPr lang="zh-CN" altLang="en-US" sz="1600" b="1" dirty="0" smtClean="0">
                <a:solidFill>
                  <a:schemeClr val="accent1">
                    <a:lumMod val="75000"/>
                  </a:schemeClr>
                </a:solidFill>
                <a:latin typeface="方正大黑简体" pitchFamily="2" charset="-122"/>
                <a:ea typeface="方正大黑简体" pitchFamily="2" charset="-122"/>
              </a:rPr>
              <a:t>、欧洲“</a:t>
            </a:r>
            <a:r>
              <a:rPr lang="en-US" altLang="zh-CN" sz="1600" b="1" dirty="0" smtClean="0">
                <a:solidFill>
                  <a:schemeClr val="accent1">
                    <a:lumMod val="75000"/>
                  </a:schemeClr>
                </a:solidFill>
                <a:latin typeface="方正大黑简体" pitchFamily="2" charset="-122"/>
                <a:ea typeface="方正大黑简体" pitchFamily="2" charset="-122"/>
              </a:rPr>
              <a:t>CE”</a:t>
            </a:r>
            <a:r>
              <a:rPr lang="zh-CN" altLang="en-US" sz="1600" b="1" dirty="0" smtClean="0">
                <a:solidFill>
                  <a:schemeClr val="accent1">
                    <a:lumMod val="75000"/>
                  </a:schemeClr>
                </a:solidFill>
                <a:latin typeface="方正大黑简体" pitchFamily="2" charset="-122"/>
                <a:ea typeface="方正大黑简体" pitchFamily="2" charset="-122"/>
              </a:rPr>
              <a:t>、“</a:t>
            </a:r>
            <a:r>
              <a:rPr lang="en-US" altLang="zh-CN" sz="1600" b="1" dirty="0" smtClean="0">
                <a:solidFill>
                  <a:schemeClr val="accent1">
                    <a:lumMod val="75000"/>
                  </a:schemeClr>
                </a:solidFill>
                <a:latin typeface="方正大黑简体" pitchFamily="2" charset="-122"/>
                <a:ea typeface="方正大黑简体" pitchFamily="2" charset="-122"/>
              </a:rPr>
              <a:t>EMC”</a:t>
            </a:r>
            <a:r>
              <a:rPr lang="zh-CN" altLang="en-US" sz="1600" b="1" dirty="0" smtClean="0">
                <a:solidFill>
                  <a:schemeClr val="accent1">
                    <a:lumMod val="75000"/>
                  </a:schemeClr>
                </a:solidFill>
                <a:latin typeface="方正大黑简体" pitchFamily="2" charset="-122"/>
                <a:ea typeface="方正大黑简体" pitchFamily="2" charset="-122"/>
              </a:rPr>
              <a:t>、“</a:t>
            </a:r>
            <a:r>
              <a:rPr lang="en-US" altLang="zh-CN" sz="1600" b="1" dirty="0" smtClean="0">
                <a:solidFill>
                  <a:schemeClr val="accent1">
                    <a:lumMod val="75000"/>
                  </a:schemeClr>
                </a:solidFill>
                <a:latin typeface="方正大黑简体" pitchFamily="2" charset="-122"/>
                <a:ea typeface="方正大黑简体" pitchFamily="2" charset="-122"/>
              </a:rPr>
              <a:t>VCA”</a:t>
            </a:r>
            <a:r>
              <a:rPr lang="zh-CN" altLang="en-US" sz="1600" b="1" dirty="0" smtClean="0">
                <a:solidFill>
                  <a:schemeClr val="accent1">
                    <a:lumMod val="75000"/>
                  </a:schemeClr>
                </a:solidFill>
                <a:latin typeface="方正大黑简体" pitchFamily="2" charset="-122"/>
                <a:ea typeface="方正大黑简体" pitchFamily="2" charset="-122"/>
              </a:rPr>
              <a:t>、“</a:t>
            </a:r>
            <a:r>
              <a:rPr lang="en-US" altLang="zh-CN" sz="1600" b="1" dirty="0" err="1" smtClean="0">
                <a:solidFill>
                  <a:schemeClr val="accent1">
                    <a:lumMod val="75000"/>
                  </a:schemeClr>
                </a:solidFill>
                <a:latin typeface="方正大黑简体" pitchFamily="2" charset="-122"/>
                <a:ea typeface="方正大黑简体" pitchFamily="2" charset="-122"/>
              </a:rPr>
              <a:t>EUROⅡ</a:t>
            </a:r>
            <a:r>
              <a:rPr lang="en-US" altLang="zh-CN" sz="1600" b="1" dirty="0" smtClean="0">
                <a:solidFill>
                  <a:schemeClr val="accent1">
                    <a:lumMod val="75000"/>
                  </a:schemeClr>
                </a:solidFill>
                <a:latin typeface="方正大黑简体" pitchFamily="2" charset="-122"/>
                <a:ea typeface="方正大黑简体" pitchFamily="2" charset="-122"/>
              </a:rPr>
              <a:t>”</a:t>
            </a:r>
            <a:r>
              <a:rPr lang="zh-CN" altLang="en-US" sz="1600" b="1" dirty="0" smtClean="0">
                <a:solidFill>
                  <a:schemeClr val="accent1">
                    <a:lumMod val="75000"/>
                  </a:schemeClr>
                </a:solidFill>
                <a:latin typeface="方正大黑简体" pitchFamily="2" charset="-122"/>
                <a:ea typeface="方正大黑简体" pitchFamily="2" charset="-122"/>
              </a:rPr>
              <a:t>、“</a:t>
            </a:r>
            <a:r>
              <a:rPr lang="en-US" altLang="zh-CN" sz="1600" b="1" dirty="0" smtClean="0">
                <a:solidFill>
                  <a:schemeClr val="accent1">
                    <a:lumMod val="75000"/>
                  </a:schemeClr>
                </a:solidFill>
                <a:latin typeface="方正大黑简体" pitchFamily="2" charset="-122"/>
                <a:ea typeface="方正大黑简体" pitchFamily="2" charset="-122"/>
              </a:rPr>
              <a:t>ROHS”</a:t>
            </a:r>
            <a:r>
              <a:rPr lang="zh-CN" altLang="en-US" sz="1600" b="1" dirty="0" smtClean="0">
                <a:solidFill>
                  <a:schemeClr val="accent1">
                    <a:lumMod val="75000"/>
                  </a:schemeClr>
                </a:solidFill>
                <a:latin typeface="方正大黑简体" pitchFamily="2" charset="-122"/>
                <a:ea typeface="方正大黑简体" pitchFamily="2" charset="-122"/>
              </a:rPr>
              <a:t>、“</a:t>
            </a:r>
            <a:r>
              <a:rPr lang="en-US" altLang="zh-CN" sz="1600" b="1" dirty="0" smtClean="0">
                <a:solidFill>
                  <a:schemeClr val="accent1">
                    <a:lumMod val="75000"/>
                  </a:schemeClr>
                </a:solidFill>
                <a:latin typeface="方正大黑简体" pitchFamily="2" charset="-122"/>
                <a:ea typeface="方正大黑简体" pitchFamily="2" charset="-122"/>
              </a:rPr>
              <a:t>EPA”</a:t>
            </a:r>
            <a:r>
              <a:rPr lang="zh-CN" altLang="en-US" sz="1600" b="1" dirty="0" smtClean="0">
                <a:solidFill>
                  <a:schemeClr val="accent1">
                    <a:lumMod val="75000"/>
                  </a:schemeClr>
                </a:solidFill>
                <a:latin typeface="方正大黑简体" pitchFamily="2" charset="-122"/>
                <a:ea typeface="方正大黑简体" pitchFamily="2" charset="-122"/>
              </a:rPr>
              <a:t>及</a:t>
            </a:r>
            <a:r>
              <a:rPr lang="en-US" altLang="zh-CN" sz="1600" b="1" dirty="0" smtClean="0">
                <a:solidFill>
                  <a:schemeClr val="accent1">
                    <a:lumMod val="75000"/>
                  </a:schemeClr>
                </a:solidFill>
                <a:latin typeface="方正大黑简体" pitchFamily="2" charset="-122"/>
                <a:ea typeface="方正大黑简体" pitchFamily="2" charset="-122"/>
              </a:rPr>
              <a:t>ISO9001</a:t>
            </a:r>
            <a:r>
              <a:rPr lang="zh-CN" altLang="en-US" sz="1600" b="1" dirty="0" smtClean="0">
                <a:solidFill>
                  <a:schemeClr val="accent1">
                    <a:lumMod val="75000"/>
                  </a:schemeClr>
                </a:solidFill>
                <a:latin typeface="方正大黑简体" pitchFamily="2" charset="-122"/>
                <a:ea typeface="方正大黑简体" pitchFamily="2" charset="-122"/>
              </a:rPr>
              <a:t>：</a:t>
            </a:r>
            <a:r>
              <a:rPr lang="en-US" altLang="zh-CN" sz="1600" b="1" dirty="0" smtClean="0">
                <a:solidFill>
                  <a:schemeClr val="accent1">
                    <a:lumMod val="75000"/>
                  </a:schemeClr>
                </a:solidFill>
                <a:latin typeface="方正大黑简体" pitchFamily="2" charset="-122"/>
                <a:ea typeface="方正大黑简体" pitchFamily="2" charset="-122"/>
              </a:rPr>
              <a:t>2008</a:t>
            </a:r>
            <a:r>
              <a:rPr lang="zh-CN" altLang="en-US" sz="1600" b="1" dirty="0" smtClean="0">
                <a:solidFill>
                  <a:schemeClr val="accent1">
                    <a:lumMod val="75000"/>
                  </a:schemeClr>
                </a:solidFill>
                <a:latin typeface="方正大黑简体" pitchFamily="2" charset="-122"/>
                <a:ea typeface="方正大黑简体" pitchFamily="2" charset="-122"/>
              </a:rPr>
              <a:t>等多项国际权威认证。并与日本华博罗、美国奥里根、</a:t>
            </a:r>
            <a:r>
              <a:rPr lang="en-US" altLang="zh-CN" sz="1600" b="1" dirty="0" smtClean="0">
                <a:solidFill>
                  <a:schemeClr val="accent1">
                    <a:lumMod val="75000"/>
                  </a:schemeClr>
                </a:solidFill>
                <a:latin typeface="方正大黑简体" pitchFamily="2" charset="-122"/>
                <a:ea typeface="方正大黑简体" pitchFamily="2" charset="-122"/>
              </a:rPr>
              <a:t>CARLTON</a:t>
            </a:r>
            <a:r>
              <a:rPr lang="zh-CN" altLang="en-US" sz="1600" b="1" dirty="0" smtClean="0">
                <a:solidFill>
                  <a:schemeClr val="accent1">
                    <a:lumMod val="75000"/>
                  </a:schemeClr>
                </a:solidFill>
                <a:latin typeface="方正大黑简体" pitchFamily="2" charset="-122"/>
                <a:ea typeface="方正大黑简体" pitchFamily="2" charset="-122"/>
              </a:rPr>
              <a:t>、“阿里巴巴”、“环球资源网”、“中国制造网”、“</a:t>
            </a:r>
            <a:r>
              <a:rPr lang="en-US" altLang="zh-CN" sz="1600" b="1" dirty="0" err="1" smtClean="0">
                <a:solidFill>
                  <a:schemeClr val="accent1">
                    <a:lumMod val="75000"/>
                  </a:schemeClr>
                </a:solidFill>
                <a:latin typeface="方正大黑简体" pitchFamily="2" charset="-122"/>
                <a:ea typeface="方正大黑简体" pitchFamily="2" charset="-122"/>
              </a:rPr>
              <a:t>google</a:t>
            </a:r>
            <a:r>
              <a:rPr lang="en-US" altLang="zh-CN" sz="1600" b="1" dirty="0" smtClean="0">
                <a:solidFill>
                  <a:schemeClr val="accent1">
                    <a:lumMod val="75000"/>
                  </a:schemeClr>
                </a:solidFill>
                <a:latin typeface="方正大黑简体" pitchFamily="2" charset="-122"/>
                <a:ea typeface="方正大黑简体" pitchFamily="2" charset="-122"/>
              </a:rPr>
              <a:t>”</a:t>
            </a:r>
            <a:r>
              <a:rPr lang="zh-CN" altLang="en-US" sz="1600" b="1" dirty="0" smtClean="0">
                <a:solidFill>
                  <a:schemeClr val="accent1">
                    <a:lumMod val="75000"/>
                  </a:schemeClr>
                </a:solidFill>
                <a:latin typeface="方正大黑简体" pitchFamily="2" charset="-122"/>
                <a:ea typeface="方正大黑简体" pitchFamily="2" charset="-122"/>
              </a:rPr>
              <a:t>等一批全球知名企业保持着长期良好的合作关系，在参与国际市场竞争中拥有绝对的竞争优势。</a:t>
            </a:r>
          </a:p>
        </p:txBody>
      </p:sp>
      <p:sp>
        <p:nvSpPr>
          <p:cNvPr id="6" name="圆角矩形 5"/>
          <p:cNvSpPr/>
          <p:nvPr/>
        </p:nvSpPr>
        <p:spPr>
          <a:xfrm>
            <a:off x="1365720" y="433366"/>
            <a:ext cx="3706346" cy="714380"/>
          </a:xfrm>
          <a:prstGeom prst="roundRect">
            <a:avLst/>
          </a:prstGeom>
          <a:solidFill>
            <a:schemeClr val="accent6">
              <a:lumMod val="40000"/>
              <a:lumOff val="60000"/>
            </a:schemeClr>
          </a:solidFill>
          <a:ln>
            <a:noFill/>
          </a:ln>
          <a:scene3d>
            <a:camera prst="orthographicFront"/>
            <a:lightRig rig="threePt" dir="t"/>
          </a:scene3d>
          <a:sp3d extrusionH="196850" prstMaterial="metal">
            <a:bevelT w="107950" h="44450" prst="divot"/>
            <a:bevelB/>
            <a:extrusionClr>
              <a:schemeClr val="bg1"/>
            </a:extrusionClr>
            <a:contourClr>
              <a:schemeClr val="accent6">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MH_Number_1"/>
          <p:cNvSpPr/>
          <p:nvPr>
            <p:custDataLst>
              <p:tags r:id="rId2"/>
            </p:custDataLst>
          </p:nvPr>
        </p:nvSpPr>
        <p:spPr>
          <a:xfrm>
            <a:off x="366683" y="214290"/>
            <a:ext cx="1222876" cy="1143008"/>
          </a:xfrm>
          <a:prstGeom prst="ellipse">
            <a:avLst/>
          </a:prstGeom>
          <a:solidFill>
            <a:schemeClr val="accent6">
              <a:lumMod val="40000"/>
              <a:lumOff val="60000"/>
            </a:schemeClr>
          </a:solidFill>
          <a:ln>
            <a:noFill/>
          </a:ln>
          <a:scene3d>
            <a:camera prst="orthographicFront"/>
            <a:lightRig rig="threePt" dir="t"/>
          </a:scene3d>
          <a:sp3d extrusionH="196850" prstMaterial="metal">
            <a:bevelT w="107950" h="44450" prst="divot"/>
            <a:bevelB/>
            <a:extrusionClr>
              <a:schemeClr val="bg1"/>
            </a:extrusionClr>
            <a:contourClr>
              <a:schemeClr val="accent6">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sp3d extrusionH="19050">
              <a:bevelT w="44450" h="19050"/>
            </a:sp3d>
          </a:bodyPr>
          <a:lstStyle/>
          <a:p>
            <a:pPr algn="ctr"/>
            <a:r>
              <a:rPr lang="en-US" altLang="zh-CN" sz="6000" b="1" dirty="0" smtClean="0">
                <a:solidFill>
                  <a:schemeClr val="accent1">
                    <a:lumMod val="75000"/>
                  </a:schemeClr>
                </a:solidFill>
              </a:rPr>
              <a:t>9</a:t>
            </a:r>
            <a:endParaRPr lang="zh-CN" altLang="en-US" sz="6000" b="1" dirty="0">
              <a:solidFill>
                <a:schemeClr val="accent1">
                  <a:lumMod val="75000"/>
                </a:schemeClr>
              </a:solidFill>
            </a:endParaRPr>
          </a:p>
        </p:txBody>
      </p:sp>
      <p:sp>
        <p:nvSpPr>
          <p:cNvPr id="9" name="标题 14"/>
          <p:cNvSpPr txBox="1">
            <a:spLocks/>
          </p:cNvSpPr>
          <p:nvPr/>
        </p:nvSpPr>
        <p:spPr>
          <a:xfrm>
            <a:off x="1643042" y="428604"/>
            <a:ext cx="3571900" cy="699594"/>
          </a:xfrm>
          <a:prstGeom prst="rect">
            <a:avLst/>
          </a:prstGeom>
        </p:spPr>
        <p:txBody>
          <a:bodyPr vert="horz" lIns="91440" tIns="45720" rIns="91440" bIns="45720" rtlCol="0" anchor="b">
            <a:normAutofit/>
            <a:scene3d>
              <a:camera prst="orthographicFront"/>
              <a:lightRig rig="threePt" dir="t"/>
            </a:scene3d>
            <a:sp3d extrusionH="19050">
              <a:bevelT w="44450" h="19050" prst="riblet"/>
            </a:sp3d>
          </a:bodyPr>
          <a:lstStyle/>
          <a:p>
            <a:pPr lvl="0">
              <a:lnSpc>
                <a:spcPct val="90000"/>
              </a:lnSpc>
              <a:spcBef>
                <a:spcPct val="0"/>
              </a:spcBef>
            </a:pPr>
            <a:r>
              <a:rPr kumimoji="0" lang="zh-CN" altLang="en-US" sz="3000" b="1" i="0" u="none" strike="noStrike" kern="1200" cap="none" spc="0" normalizeH="0" baseline="0" noProof="0" dirty="0" smtClean="0">
                <a:ln>
                  <a:noFill/>
                </a:ln>
                <a:solidFill>
                  <a:schemeClr val="accent1">
                    <a:lumMod val="75000"/>
                  </a:schemeClr>
                </a:solidFill>
                <a:effectLst/>
                <a:uLnTx/>
                <a:uFillTx/>
                <a:latin typeface="Arial Black" panose="020B0A04020102020204" pitchFamily="34" charset="0"/>
                <a:ea typeface="微软雅黑" panose="020B0503020204020204" pitchFamily="34" charset="-122"/>
                <a:cs typeface="+mj-cs"/>
              </a:rPr>
              <a:t>   公司优势</a:t>
            </a:r>
            <a:endParaRPr kumimoji="0" lang="zh-CN" altLang="en-US" sz="3000" b="1" i="0" u="none" strike="noStrike" kern="1200" cap="none" spc="0" normalizeH="0" baseline="0" noProof="0" dirty="0">
              <a:ln>
                <a:noFill/>
              </a:ln>
              <a:solidFill>
                <a:schemeClr val="accent1">
                  <a:lumMod val="75000"/>
                </a:schemeClr>
              </a:solidFill>
              <a:effectLst/>
              <a:uLnTx/>
              <a:uFillTx/>
              <a:latin typeface="Arial Black" panose="020B0A04020102020204" pitchFamily="34" charset="0"/>
              <a:ea typeface="微软雅黑" panose="020B0503020204020204" pitchFamily="34" charset="-122"/>
              <a:cs typeface="+mj-cs"/>
            </a:endParaRPr>
          </a:p>
        </p:txBody>
      </p:sp>
    </p:spTree>
    <p:custDataLst>
      <p:tags r:id="rId1"/>
    </p:custDataLst>
    <p:extLst>
      <p:ext uri="{BB962C8B-B14F-4D97-AF65-F5344CB8AC3E}">
        <p14:creationId xmlns:p14="http://schemas.microsoft.com/office/powerpoint/2010/main" xmlns="" val="341126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H_Others_11"/>
          <p:cNvSpPr/>
          <p:nvPr>
            <p:custDataLst>
              <p:tags r:id="rId2"/>
            </p:custDataLst>
          </p:nvPr>
        </p:nvSpPr>
        <p:spPr>
          <a:xfrm>
            <a:off x="1035123" y="896122"/>
            <a:ext cx="627317" cy="627317"/>
          </a:xfrm>
          <a:prstGeom prst="ellipse">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dirty="0">
              <a:latin typeface="BatangChe" panose="02030609000101010101" pitchFamily="49" charset="-127"/>
              <a:ea typeface="BatangChe" panose="02030609000101010101" pitchFamily="49" charset="-127"/>
            </a:endParaRPr>
          </a:p>
        </p:txBody>
      </p:sp>
      <p:sp>
        <p:nvSpPr>
          <p:cNvPr id="5" name="MH_Others_1"/>
          <p:cNvSpPr/>
          <p:nvPr>
            <p:custDataLst>
              <p:tags r:id="rId3"/>
            </p:custDataLst>
          </p:nvPr>
        </p:nvSpPr>
        <p:spPr>
          <a:xfrm>
            <a:off x="422347" y="1181874"/>
            <a:ext cx="908524" cy="908524"/>
          </a:xfrm>
          <a:prstGeom prst="ellipse">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BatangChe" panose="02030609000101010101" pitchFamily="49" charset="-127"/>
              <a:ea typeface="BatangChe" panose="02030609000101010101" pitchFamily="49" charset="-127"/>
            </a:endParaRPr>
          </a:p>
        </p:txBody>
      </p:sp>
      <p:sp>
        <p:nvSpPr>
          <p:cNvPr id="36" name="矩形 35"/>
          <p:cNvSpPr/>
          <p:nvPr/>
        </p:nvSpPr>
        <p:spPr>
          <a:xfrm flipV="1">
            <a:off x="1285852" y="1357298"/>
            <a:ext cx="7072362" cy="45719"/>
          </a:xfrm>
          <a:prstGeom prst="rect">
            <a:avLst/>
          </a:prstGeom>
          <a:ln>
            <a:noFill/>
          </a:ln>
          <a:effectLst>
            <a:outerShdw dist="254000" dir="10800000" algn="ctr" rotWithShape="0">
              <a:schemeClr val="accent6">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MH_Others_12"/>
          <p:cNvSpPr txBox="1"/>
          <p:nvPr>
            <p:custDataLst>
              <p:tags r:id="rId4"/>
            </p:custDataLst>
          </p:nvPr>
        </p:nvSpPr>
        <p:spPr>
          <a:xfrm>
            <a:off x="969934" y="1285860"/>
            <a:ext cx="744546" cy="3506091"/>
          </a:xfrm>
          <a:prstGeom prst="rect">
            <a:avLst/>
          </a:prstGeom>
          <a:noFill/>
        </p:spPr>
        <p:txBody>
          <a:bodyPr vert="eaVert" wrap="square" lIns="0" tIns="0" rIns="0" bIns="0" rtlCol="0" anchor="ctr" anchorCtr="0">
            <a:noAutofit/>
          </a:bodyPr>
          <a:lstStyle/>
          <a:p>
            <a:r>
              <a:rPr lang="en-US" altLang="zh-CN" sz="4800" spc="100" dirty="0" smtClean="0">
                <a:solidFill>
                  <a:schemeClr val="accent2"/>
                </a:solidFill>
                <a:latin typeface="微软雅黑" panose="020B0503020204020204" pitchFamily="34" charset="-122"/>
                <a:ea typeface="微软雅黑" panose="020B0503020204020204" pitchFamily="34" charset="-122"/>
              </a:rPr>
              <a:t>C</a:t>
            </a:r>
            <a:r>
              <a:rPr lang="en-US" altLang="zh-CN" sz="2400" spc="100" dirty="0" smtClean="0">
                <a:solidFill>
                  <a:schemeClr val="accent2"/>
                </a:solidFill>
                <a:latin typeface="微软雅黑" panose="020B0503020204020204" pitchFamily="34" charset="-122"/>
                <a:ea typeface="微软雅黑" panose="020B0503020204020204" pitchFamily="34" charset="-122"/>
              </a:rPr>
              <a:t>ONTENTS</a:t>
            </a:r>
            <a:endParaRPr lang="zh-CN" altLang="en-US" sz="2400" spc="100" dirty="0">
              <a:solidFill>
                <a:schemeClr val="accent2"/>
              </a:solidFill>
              <a:latin typeface="微软雅黑" panose="020B0503020204020204" pitchFamily="34" charset="-122"/>
              <a:ea typeface="微软雅黑" panose="020B0503020204020204" pitchFamily="34" charset="-122"/>
            </a:endParaRPr>
          </a:p>
        </p:txBody>
      </p:sp>
      <p:sp>
        <p:nvSpPr>
          <p:cNvPr id="4" name="MH_Others_13"/>
          <p:cNvSpPr txBox="1"/>
          <p:nvPr>
            <p:custDataLst>
              <p:tags r:id="rId5"/>
            </p:custDataLst>
          </p:nvPr>
        </p:nvSpPr>
        <p:spPr>
          <a:xfrm>
            <a:off x="285720" y="285728"/>
            <a:ext cx="1015663" cy="1653988"/>
          </a:xfrm>
          <a:prstGeom prst="rect">
            <a:avLst/>
          </a:prstGeom>
          <a:noFill/>
        </p:spPr>
        <p:txBody>
          <a:bodyPr vert="eaVert" wrap="square" rtlCol="0" anchor="ctr" anchorCtr="0">
            <a:normAutofit/>
          </a:bodyPr>
          <a:lstStyle/>
          <a:p>
            <a:r>
              <a:rPr lang="zh-CN" altLang="en-US" sz="5400" dirty="0" smtClean="0">
                <a:solidFill>
                  <a:schemeClr val="accent1"/>
                </a:solidFill>
                <a:latin typeface="微软雅黑" panose="020B0503020204020204" pitchFamily="34" charset="-122"/>
                <a:ea typeface="微软雅黑" panose="020B0503020204020204" pitchFamily="34" charset="-122"/>
              </a:rPr>
              <a:t>目录</a:t>
            </a:r>
            <a:endParaRPr lang="zh-CN" altLang="en-US" sz="5400" dirty="0">
              <a:solidFill>
                <a:schemeClr val="accent1"/>
              </a:solidFill>
              <a:latin typeface="微软雅黑" panose="020B0503020204020204" pitchFamily="34" charset="-122"/>
              <a:ea typeface="微软雅黑" panose="020B0503020204020204" pitchFamily="34" charset="-122"/>
            </a:endParaRPr>
          </a:p>
        </p:txBody>
      </p:sp>
      <p:sp>
        <p:nvSpPr>
          <p:cNvPr id="8" name="MH_Number_1"/>
          <p:cNvSpPr/>
          <p:nvPr>
            <p:custDataLst>
              <p:tags r:id="rId6"/>
            </p:custDataLst>
          </p:nvPr>
        </p:nvSpPr>
        <p:spPr>
          <a:xfrm>
            <a:off x="2154466" y="1807757"/>
            <a:ext cx="432000" cy="43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dirty="0">
                <a:solidFill>
                  <a:srgbClr val="FFFFFF"/>
                </a:solidFill>
              </a:rPr>
              <a:t>1</a:t>
            </a:r>
            <a:endParaRPr lang="zh-CN" altLang="en-US" dirty="0">
              <a:solidFill>
                <a:srgbClr val="FFFFFF"/>
              </a:solidFill>
            </a:endParaRPr>
          </a:p>
        </p:txBody>
      </p:sp>
      <p:sp>
        <p:nvSpPr>
          <p:cNvPr id="9" name="MH_Entry_1"/>
          <p:cNvSpPr txBox="1"/>
          <p:nvPr>
            <p:custDataLst>
              <p:tags r:id="rId7"/>
            </p:custDataLst>
          </p:nvPr>
        </p:nvSpPr>
        <p:spPr>
          <a:xfrm>
            <a:off x="2725970" y="1807757"/>
            <a:ext cx="2500330" cy="428628"/>
          </a:xfrm>
          <a:prstGeom prst="rect">
            <a:avLst/>
          </a:prstGeom>
          <a:noFill/>
        </p:spPr>
        <p:txBody>
          <a:bodyPr vert="horz" wrap="square" lIns="0" tIns="0" rIns="0" bIns="0" rtlCol="0" anchor="ctr" anchorCtr="0">
            <a:normAutofit/>
          </a:bodyPr>
          <a:lstStyle/>
          <a:p>
            <a:r>
              <a:rPr lang="zh-CN" altLang="en-US" sz="2400" b="1" spc="200" dirty="0" smtClean="0">
                <a:effectLst>
                  <a:outerShdw blurRad="177800" dist="76200" dir="15600000" algn="tl">
                    <a:srgbClr val="000000">
                      <a:alpha val="82000"/>
                    </a:srgbClr>
                  </a:outerShdw>
                </a:effectLst>
              </a:rPr>
              <a:t>公司概述</a:t>
            </a:r>
            <a:endParaRPr lang="zh-CN" altLang="en-US" sz="2400" b="1" spc="200" dirty="0">
              <a:effectLst>
                <a:outerShdw blurRad="177800" dist="76200" dir="15600000" algn="tl">
                  <a:srgbClr val="000000">
                    <a:alpha val="82000"/>
                  </a:srgbClr>
                </a:outerShdw>
              </a:effectLst>
            </a:endParaRPr>
          </a:p>
        </p:txBody>
      </p:sp>
      <p:sp>
        <p:nvSpPr>
          <p:cNvPr id="19" name="MH_Number_1"/>
          <p:cNvSpPr/>
          <p:nvPr>
            <p:custDataLst>
              <p:tags r:id="rId8"/>
            </p:custDataLst>
          </p:nvPr>
        </p:nvSpPr>
        <p:spPr>
          <a:xfrm>
            <a:off x="2154466" y="2571744"/>
            <a:ext cx="432000" cy="432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dirty="0" smtClean="0">
                <a:solidFill>
                  <a:srgbClr val="FFFFFF"/>
                </a:solidFill>
              </a:rPr>
              <a:t>2</a:t>
            </a:r>
          </a:p>
        </p:txBody>
      </p:sp>
      <p:sp>
        <p:nvSpPr>
          <p:cNvPr id="20" name="MH_Entry_1"/>
          <p:cNvSpPr txBox="1"/>
          <p:nvPr>
            <p:custDataLst>
              <p:tags r:id="rId9"/>
            </p:custDataLst>
          </p:nvPr>
        </p:nvSpPr>
        <p:spPr>
          <a:xfrm>
            <a:off x="2725970" y="2571744"/>
            <a:ext cx="2507902" cy="447678"/>
          </a:xfrm>
          <a:prstGeom prst="rect">
            <a:avLst/>
          </a:prstGeom>
          <a:noFill/>
        </p:spPr>
        <p:txBody>
          <a:bodyPr vert="horz" wrap="square" lIns="0" tIns="0" rIns="0" bIns="0" rtlCol="0" anchor="ctr" anchorCtr="0">
            <a:normAutofit/>
          </a:bodyPr>
          <a:lstStyle/>
          <a:p>
            <a:r>
              <a:rPr lang="zh-CN" altLang="en-US" sz="2400" b="1" spc="200" dirty="0" smtClean="0">
                <a:effectLst>
                  <a:outerShdw blurRad="177800" dist="76200" dir="15600000" algn="tl">
                    <a:srgbClr val="000000">
                      <a:alpha val="82000"/>
                    </a:srgbClr>
                  </a:outerShdw>
                </a:effectLst>
              </a:rPr>
              <a:t>行业情况</a:t>
            </a:r>
            <a:endParaRPr lang="zh-CN" altLang="en-US" sz="2400" b="1" spc="200" dirty="0">
              <a:effectLst>
                <a:outerShdw blurRad="177800" dist="76200" dir="15600000" algn="tl">
                  <a:srgbClr val="000000">
                    <a:alpha val="82000"/>
                  </a:srgbClr>
                </a:outerShdw>
              </a:effectLst>
            </a:endParaRPr>
          </a:p>
        </p:txBody>
      </p:sp>
      <p:sp>
        <p:nvSpPr>
          <p:cNvPr id="21" name="MH_Number_1"/>
          <p:cNvSpPr/>
          <p:nvPr>
            <p:custDataLst>
              <p:tags r:id="rId10"/>
            </p:custDataLst>
          </p:nvPr>
        </p:nvSpPr>
        <p:spPr>
          <a:xfrm>
            <a:off x="2143108" y="3239889"/>
            <a:ext cx="432000" cy="43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dirty="0" smtClean="0">
                <a:solidFill>
                  <a:srgbClr val="FFFFFF"/>
                </a:solidFill>
              </a:rPr>
              <a:t>3</a:t>
            </a:r>
            <a:endParaRPr lang="zh-CN" altLang="en-US" dirty="0">
              <a:solidFill>
                <a:srgbClr val="FFFFFF"/>
              </a:solidFill>
            </a:endParaRPr>
          </a:p>
        </p:txBody>
      </p:sp>
      <p:sp>
        <p:nvSpPr>
          <p:cNvPr id="22" name="MH_Entry_1"/>
          <p:cNvSpPr txBox="1"/>
          <p:nvPr>
            <p:custDataLst>
              <p:tags r:id="rId11"/>
            </p:custDataLst>
          </p:nvPr>
        </p:nvSpPr>
        <p:spPr>
          <a:xfrm>
            <a:off x="2745020" y="3239889"/>
            <a:ext cx="2789868" cy="428628"/>
          </a:xfrm>
          <a:prstGeom prst="rect">
            <a:avLst/>
          </a:prstGeom>
          <a:noFill/>
        </p:spPr>
        <p:txBody>
          <a:bodyPr vert="horz" wrap="square" lIns="0" tIns="0" rIns="0" bIns="0" rtlCol="0" anchor="ctr" anchorCtr="0">
            <a:normAutofit/>
          </a:bodyPr>
          <a:lstStyle/>
          <a:p>
            <a:r>
              <a:rPr lang="zh-CN" altLang="en-US" sz="2400" b="1" spc="200" dirty="0" smtClean="0">
                <a:effectLst>
                  <a:outerShdw blurRad="177800" dist="76200" dir="15600000" algn="tl">
                    <a:srgbClr val="000000">
                      <a:alpha val="82000"/>
                    </a:srgbClr>
                  </a:outerShdw>
                </a:effectLst>
              </a:rPr>
              <a:t>股权机构</a:t>
            </a:r>
            <a:endParaRPr lang="zh-CN" altLang="en-US" sz="2400" b="1" spc="200" dirty="0">
              <a:effectLst>
                <a:outerShdw blurRad="177800" dist="76200" dir="15600000" algn="tl">
                  <a:srgbClr val="000000">
                    <a:alpha val="82000"/>
                  </a:srgbClr>
                </a:outerShdw>
              </a:effectLst>
            </a:endParaRPr>
          </a:p>
        </p:txBody>
      </p:sp>
      <p:sp>
        <p:nvSpPr>
          <p:cNvPr id="23" name="MH_Number_1"/>
          <p:cNvSpPr/>
          <p:nvPr>
            <p:custDataLst>
              <p:tags r:id="rId12"/>
            </p:custDataLst>
          </p:nvPr>
        </p:nvSpPr>
        <p:spPr>
          <a:xfrm>
            <a:off x="2154466" y="3954269"/>
            <a:ext cx="432000" cy="432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dirty="0" smtClean="0">
                <a:solidFill>
                  <a:srgbClr val="FFFFFF"/>
                </a:solidFill>
              </a:rPr>
              <a:t>4</a:t>
            </a:r>
          </a:p>
        </p:txBody>
      </p:sp>
      <p:sp>
        <p:nvSpPr>
          <p:cNvPr id="24" name="MH_Entry_1"/>
          <p:cNvSpPr txBox="1"/>
          <p:nvPr>
            <p:custDataLst>
              <p:tags r:id="rId13"/>
            </p:custDataLst>
          </p:nvPr>
        </p:nvSpPr>
        <p:spPr>
          <a:xfrm>
            <a:off x="2725970" y="3939981"/>
            <a:ext cx="2432678" cy="447678"/>
          </a:xfrm>
          <a:prstGeom prst="rect">
            <a:avLst/>
          </a:prstGeom>
          <a:noFill/>
        </p:spPr>
        <p:txBody>
          <a:bodyPr vert="horz" wrap="square" lIns="0" tIns="0" rIns="0" bIns="0" rtlCol="0" anchor="ctr" anchorCtr="0">
            <a:normAutofit/>
          </a:bodyPr>
          <a:lstStyle/>
          <a:p>
            <a:r>
              <a:rPr lang="zh-CN" altLang="en-US" sz="2400" b="1" spc="200" dirty="0" smtClean="0">
                <a:effectLst>
                  <a:outerShdw blurRad="177800" dist="76200" dir="15600000" algn="tl">
                    <a:srgbClr val="000000">
                      <a:alpha val="82000"/>
                    </a:srgbClr>
                  </a:outerShdw>
                </a:effectLst>
              </a:rPr>
              <a:t>公司组织结构</a:t>
            </a:r>
            <a:endParaRPr lang="zh-CN" altLang="en-US" sz="2400" b="1" spc="200" dirty="0">
              <a:effectLst>
                <a:outerShdw blurRad="177800" dist="76200" dir="15600000" algn="tl">
                  <a:srgbClr val="000000">
                    <a:alpha val="82000"/>
                  </a:srgbClr>
                </a:outerShdw>
              </a:effectLst>
            </a:endParaRPr>
          </a:p>
        </p:txBody>
      </p:sp>
      <p:sp>
        <p:nvSpPr>
          <p:cNvPr id="25" name="MH_Number_1"/>
          <p:cNvSpPr/>
          <p:nvPr>
            <p:custDataLst>
              <p:tags r:id="rId14"/>
            </p:custDataLst>
          </p:nvPr>
        </p:nvSpPr>
        <p:spPr>
          <a:xfrm>
            <a:off x="2163991" y="4640074"/>
            <a:ext cx="432000" cy="43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dirty="0" smtClean="0">
                <a:solidFill>
                  <a:srgbClr val="FFFFFF"/>
                </a:solidFill>
              </a:rPr>
              <a:t>5</a:t>
            </a:r>
            <a:endParaRPr lang="zh-CN" altLang="en-US" dirty="0">
              <a:solidFill>
                <a:srgbClr val="FFFFFF"/>
              </a:solidFill>
            </a:endParaRPr>
          </a:p>
        </p:txBody>
      </p:sp>
      <p:sp>
        <p:nvSpPr>
          <p:cNvPr id="26" name="MH_Entry_1"/>
          <p:cNvSpPr txBox="1"/>
          <p:nvPr>
            <p:custDataLst>
              <p:tags r:id="rId15"/>
            </p:custDataLst>
          </p:nvPr>
        </p:nvSpPr>
        <p:spPr>
          <a:xfrm>
            <a:off x="2738425" y="4668649"/>
            <a:ext cx="2449775" cy="357190"/>
          </a:xfrm>
          <a:prstGeom prst="rect">
            <a:avLst/>
          </a:prstGeom>
          <a:noFill/>
        </p:spPr>
        <p:txBody>
          <a:bodyPr vert="horz" wrap="square" lIns="0" tIns="0" rIns="0" bIns="0" rtlCol="0" anchor="ctr" anchorCtr="0">
            <a:normAutofit lnSpcReduction="10000"/>
          </a:bodyPr>
          <a:lstStyle/>
          <a:p>
            <a:r>
              <a:rPr lang="zh-CN" altLang="en-US" sz="2400" b="1" spc="200" dirty="0" smtClean="0">
                <a:effectLst>
                  <a:outerShdw blurRad="177800" dist="76200" dir="15600000" algn="tl">
                    <a:srgbClr val="000000">
                      <a:alpha val="82000"/>
                    </a:srgbClr>
                  </a:outerShdw>
                </a:effectLst>
              </a:rPr>
              <a:t>管理团队</a:t>
            </a:r>
            <a:endParaRPr lang="zh-CN" altLang="en-US" sz="2400" b="1" spc="200" dirty="0">
              <a:effectLst>
                <a:outerShdw blurRad="177800" dist="76200" dir="15600000" algn="tl">
                  <a:srgbClr val="000000">
                    <a:alpha val="82000"/>
                  </a:srgbClr>
                </a:outerShdw>
              </a:effectLst>
            </a:endParaRPr>
          </a:p>
        </p:txBody>
      </p:sp>
      <p:sp>
        <p:nvSpPr>
          <p:cNvPr id="27" name="MH_Number_1"/>
          <p:cNvSpPr/>
          <p:nvPr>
            <p:custDataLst>
              <p:tags r:id="rId16"/>
            </p:custDataLst>
          </p:nvPr>
        </p:nvSpPr>
        <p:spPr>
          <a:xfrm>
            <a:off x="5008036" y="1858754"/>
            <a:ext cx="412253" cy="432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dirty="0">
                <a:solidFill>
                  <a:srgbClr val="FFFFFF"/>
                </a:solidFill>
              </a:rPr>
              <a:t>6</a:t>
            </a:r>
            <a:endParaRPr lang="en-US" altLang="zh-CN" dirty="0" smtClean="0">
              <a:solidFill>
                <a:srgbClr val="FFFFFF"/>
              </a:solidFill>
            </a:endParaRPr>
          </a:p>
        </p:txBody>
      </p:sp>
      <p:sp>
        <p:nvSpPr>
          <p:cNvPr id="28" name="MH_Entry_1"/>
          <p:cNvSpPr txBox="1"/>
          <p:nvPr>
            <p:custDataLst>
              <p:tags r:id="rId17"/>
            </p:custDataLst>
          </p:nvPr>
        </p:nvSpPr>
        <p:spPr>
          <a:xfrm>
            <a:off x="5620570" y="1853992"/>
            <a:ext cx="2533225" cy="447678"/>
          </a:xfrm>
          <a:prstGeom prst="rect">
            <a:avLst/>
          </a:prstGeom>
          <a:noFill/>
        </p:spPr>
        <p:txBody>
          <a:bodyPr vert="horz" wrap="square" lIns="0" tIns="0" rIns="0" bIns="0" rtlCol="0" anchor="ctr" anchorCtr="0">
            <a:normAutofit/>
          </a:bodyPr>
          <a:lstStyle/>
          <a:p>
            <a:r>
              <a:rPr lang="zh-CN" altLang="en-US" sz="2400" b="1" spc="200" dirty="0" smtClean="0">
                <a:effectLst>
                  <a:outerShdw blurRad="177800" dist="76200" dir="15600000" algn="tl">
                    <a:srgbClr val="000000">
                      <a:alpha val="82000"/>
                    </a:srgbClr>
                  </a:outerShdw>
                </a:effectLst>
              </a:rPr>
              <a:t>公司业务及运营</a:t>
            </a:r>
            <a:endParaRPr lang="zh-CN" altLang="en-US" sz="2400" b="1" spc="200" dirty="0">
              <a:effectLst>
                <a:outerShdw blurRad="177800" dist="76200" dir="15600000" algn="tl">
                  <a:srgbClr val="000000">
                    <a:alpha val="82000"/>
                  </a:srgbClr>
                </a:outerShdw>
              </a:effectLst>
            </a:endParaRPr>
          </a:p>
        </p:txBody>
      </p:sp>
      <p:sp>
        <p:nvSpPr>
          <p:cNvPr id="29" name="MH_Number_1"/>
          <p:cNvSpPr/>
          <p:nvPr>
            <p:custDataLst>
              <p:tags r:id="rId18"/>
            </p:custDataLst>
          </p:nvPr>
        </p:nvSpPr>
        <p:spPr>
          <a:xfrm>
            <a:off x="5000464" y="2600319"/>
            <a:ext cx="412253" cy="43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dirty="0" smtClean="0">
                <a:solidFill>
                  <a:srgbClr val="FFFFFF"/>
                </a:solidFill>
              </a:rPr>
              <a:t>7</a:t>
            </a:r>
            <a:endParaRPr lang="zh-CN" altLang="en-US" dirty="0">
              <a:solidFill>
                <a:srgbClr val="FFFFFF"/>
              </a:solidFill>
            </a:endParaRPr>
          </a:p>
        </p:txBody>
      </p:sp>
      <p:sp>
        <p:nvSpPr>
          <p:cNvPr id="30" name="MH_Entry_1"/>
          <p:cNvSpPr txBox="1"/>
          <p:nvPr>
            <p:custDataLst>
              <p:tags r:id="rId19"/>
            </p:custDataLst>
          </p:nvPr>
        </p:nvSpPr>
        <p:spPr>
          <a:xfrm>
            <a:off x="5633881" y="2571744"/>
            <a:ext cx="2938647" cy="500066"/>
          </a:xfrm>
          <a:prstGeom prst="rect">
            <a:avLst/>
          </a:prstGeom>
          <a:noFill/>
        </p:spPr>
        <p:txBody>
          <a:bodyPr vert="horz" wrap="square" lIns="0" tIns="0" rIns="0" bIns="0" rtlCol="0" anchor="ctr" anchorCtr="0">
            <a:normAutofit/>
          </a:bodyPr>
          <a:lstStyle/>
          <a:p>
            <a:r>
              <a:rPr lang="zh-CN" altLang="en-US" sz="2400" b="1" spc="200" dirty="0" smtClean="0">
                <a:effectLst>
                  <a:outerShdw blurRad="177800" dist="76200" dir="15600000" algn="tl">
                    <a:srgbClr val="000000">
                      <a:alpha val="82000"/>
                    </a:srgbClr>
                  </a:outerShdw>
                </a:effectLst>
              </a:rPr>
              <a:t>发展战略</a:t>
            </a:r>
            <a:endParaRPr lang="zh-CN" altLang="en-US" sz="2400" b="1" spc="200" dirty="0">
              <a:effectLst>
                <a:outerShdw blurRad="177800" dist="76200" dir="15600000" algn="tl">
                  <a:srgbClr val="000000">
                    <a:alpha val="82000"/>
                  </a:srgbClr>
                </a:outerShdw>
              </a:effectLst>
            </a:endParaRPr>
          </a:p>
        </p:txBody>
      </p:sp>
      <p:sp>
        <p:nvSpPr>
          <p:cNvPr id="31" name="MH_Number_1"/>
          <p:cNvSpPr/>
          <p:nvPr>
            <p:custDataLst>
              <p:tags r:id="rId20"/>
            </p:custDataLst>
          </p:nvPr>
        </p:nvSpPr>
        <p:spPr>
          <a:xfrm>
            <a:off x="5008036" y="3268464"/>
            <a:ext cx="412253" cy="432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dirty="0" smtClean="0">
                <a:solidFill>
                  <a:srgbClr val="FFFFFF"/>
                </a:solidFill>
              </a:rPr>
              <a:t>8</a:t>
            </a:r>
          </a:p>
        </p:txBody>
      </p:sp>
      <p:sp>
        <p:nvSpPr>
          <p:cNvPr id="32" name="MH_Entry_1"/>
          <p:cNvSpPr txBox="1"/>
          <p:nvPr>
            <p:custDataLst>
              <p:tags r:id="rId21"/>
            </p:custDataLst>
          </p:nvPr>
        </p:nvSpPr>
        <p:spPr>
          <a:xfrm>
            <a:off x="5579540" y="3287514"/>
            <a:ext cx="2840423" cy="428628"/>
          </a:xfrm>
          <a:prstGeom prst="rect">
            <a:avLst/>
          </a:prstGeom>
          <a:noFill/>
        </p:spPr>
        <p:txBody>
          <a:bodyPr vert="horz" wrap="square" lIns="0" tIns="0" rIns="0" bIns="0" rtlCol="0" anchor="ctr" anchorCtr="0">
            <a:normAutofit/>
          </a:bodyPr>
          <a:lstStyle/>
          <a:p>
            <a:r>
              <a:rPr lang="zh-CN" altLang="en-US" sz="2400" b="1" spc="200" dirty="0" smtClean="0">
                <a:effectLst>
                  <a:outerShdw blurRad="177800" dist="76200" dir="15600000" algn="tl">
                    <a:srgbClr val="000000">
                      <a:alpha val="82000"/>
                    </a:srgbClr>
                  </a:outerShdw>
                </a:effectLst>
              </a:rPr>
              <a:t>战略、融资及估值</a:t>
            </a:r>
            <a:endParaRPr lang="zh-CN" altLang="en-US" sz="2400" b="1" spc="200" dirty="0">
              <a:effectLst>
                <a:outerShdw blurRad="177800" dist="76200" dir="15600000" algn="tl">
                  <a:srgbClr val="000000">
                    <a:alpha val="82000"/>
                  </a:srgbClr>
                </a:outerShdw>
              </a:effectLst>
            </a:endParaRPr>
          </a:p>
        </p:txBody>
      </p:sp>
      <p:sp>
        <p:nvSpPr>
          <p:cNvPr id="33" name="MH_Number_1"/>
          <p:cNvSpPr/>
          <p:nvPr>
            <p:custDataLst>
              <p:tags r:id="rId22"/>
            </p:custDataLst>
          </p:nvPr>
        </p:nvSpPr>
        <p:spPr>
          <a:xfrm>
            <a:off x="5008036" y="3982844"/>
            <a:ext cx="412253" cy="43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dirty="0" smtClean="0">
                <a:solidFill>
                  <a:srgbClr val="FFFFFF"/>
                </a:solidFill>
              </a:rPr>
              <a:t>9</a:t>
            </a:r>
            <a:endParaRPr lang="zh-CN" altLang="en-US" dirty="0">
              <a:solidFill>
                <a:srgbClr val="FFFFFF"/>
              </a:solidFill>
            </a:endParaRPr>
          </a:p>
        </p:txBody>
      </p:sp>
      <p:sp>
        <p:nvSpPr>
          <p:cNvPr id="34" name="MH_Entry_1"/>
          <p:cNvSpPr txBox="1"/>
          <p:nvPr>
            <p:custDataLst>
              <p:tags r:id="rId23"/>
            </p:custDataLst>
          </p:nvPr>
        </p:nvSpPr>
        <p:spPr>
          <a:xfrm>
            <a:off x="5597614" y="3954269"/>
            <a:ext cx="2827822" cy="519116"/>
          </a:xfrm>
          <a:prstGeom prst="rect">
            <a:avLst/>
          </a:prstGeom>
          <a:noFill/>
        </p:spPr>
        <p:txBody>
          <a:bodyPr vert="horz" wrap="square" lIns="0" tIns="0" rIns="0" bIns="0" rtlCol="0" anchor="ctr" anchorCtr="0">
            <a:normAutofit/>
          </a:bodyPr>
          <a:lstStyle/>
          <a:p>
            <a:r>
              <a:rPr lang="zh-CN" altLang="en-US" sz="2400" b="1" spc="200" dirty="0" smtClean="0">
                <a:effectLst>
                  <a:outerShdw blurRad="177800" dist="76200" dir="15600000" algn="tl">
                    <a:srgbClr val="000000">
                      <a:alpha val="82000"/>
                    </a:srgbClr>
                  </a:outerShdw>
                </a:effectLst>
              </a:rPr>
              <a:t>公司优势</a:t>
            </a:r>
            <a:endParaRPr lang="zh-CN" altLang="en-US" sz="2400" b="1" spc="200" dirty="0">
              <a:effectLst>
                <a:outerShdw blurRad="177800" dist="76200" dir="15600000" algn="tl">
                  <a:srgbClr val="000000">
                    <a:alpha val="82000"/>
                  </a:srgbClr>
                </a:outerShdw>
              </a:effectLst>
            </a:endParaRPr>
          </a:p>
        </p:txBody>
      </p:sp>
      <p:sp>
        <p:nvSpPr>
          <p:cNvPr id="35" name="矩形 34"/>
          <p:cNvSpPr/>
          <p:nvPr/>
        </p:nvSpPr>
        <p:spPr>
          <a:xfrm>
            <a:off x="1714480" y="142852"/>
            <a:ext cx="45719" cy="1928826"/>
          </a:xfrm>
          <a:prstGeom prst="rect">
            <a:avLst/>
          </a:prstGeom>
          <a:ln>
            <a:noFill/>
          </a:ln>
          <a:effectLst>
            <a:outerShdw dist="266700" dir="5400000" sx="98000" sy="98000" algn="t" rotWithShape="0">
              <a:schemeClr val="accent6">
                <a:lumMod val="7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xmlns="" val="341126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par>
                                <p:cTn id="20" presetID="53"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p:cTn id="22" dur="500" fill="hold"/>
                                        <p:tgtEl>
                                          <p:spTgt spid="20"/>
                                        </p:tgtEl>
                                        <p:attrNameLst>
                                          <p:attrName>ppt_w</p:attrName>
                                        </p:attrNameLst>
                                      </p:cBhvr>
                                      <p:tavLst>
                                        <p:tav tm="0">
                                          <p:val>
                                            <p:fltVal val="0"/>
                                          </p:val>
                                        </p:tav>
                                        <p:tav tm="100000">
                                          <p:val>
                                            <p:strVal val="#ppt_w"/>
                                          </p:val>
                                        </p:tav>
                                      </p:tavLst>
                                    </p:anim>
                                    <p:anim calcmode="lin" valueType="num">
                                      <p:cBhvr>
                                        <p:cTn id="23" dur="500" fill="hold"/>
                                        <p:tgtEl>
                                          <p:spTgt spid="20"/>
                                        </p:tgtEl>
                                        <p:attrNameLst>
                                          <p:attrName>ppt_h</p:attrName>
                                        </p:attrNameLst>
                                      </p:cBhvr>
                                      <p:tavLst>
                                        <p:tav tm="0">
                                          <p:val>
                                            <p:fltVal val="0"/>
                                          </p:val>
                                        </p:tav>
                                        <p:tav tm="100000">
                                          <p:val>
                                            <p:strVal val="#ppt_h"/>
                                          </p:val>
                                        </p:tav>
                                      </p:tavLst>
                                    </p:anim>
                                    <p:animEffect transition="in" filter="fade">
                                      <p:cBhvr>
                                        <p:cTn id="24" dur="500"/>
                                        <p:tgtEl>
                                          <p:spTgt spid="20"/>
                                        </p:tgtEl>
                                      </p:cBhvr>
                                    </p:animEffect>
                                  </p:childTnLst>
                                </p:cTn>
                              </p:par>
                              <p:par>
                                <p:cTn id="25" presetID="53"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p:cTn id="27" dur="500" fill="hold"/>
                                        <p:tgtEl>
                                          <p:spTgt spid="21"/>
                                        </p:tgtEl>
                                        <p:attrNameLst>
                                          <p:attrName>ppt_w</p:attrName>
                                        </p:attrNameLst>
                                      </p:cBhvr>
                                      <p:tavLst>
                                        <p:tav tm="0">
                                          <p:val>
                                            <p:fltVal val="0"/>
                                          </p:val>
                                        </p:tav>
                                        <p:tav tm="100000">
                                          <p:val>
                                            <p:strVal val="#ppt_w"/>
                                          </p:val>
                                        </p:tav>
                                      </p:tavLst>
                                    </p:anim>
                                    <p:anim calcmode="lin" valueType="num">
                                      <p:cBhvr>
                                        <p:cTn id="28" dur="500" fill="hold"/>
                                        <p:tgtEl>
                                          <p:spTgt spid="21"/>
                                        </p:tgtEl>
                                        <p:attrNameLst>
                                          <p:attrName>ppt_h</p:attrName>
                                        </p:attrNameLst>
                                      </p:cBhvr>
                                      <p:tavLst>
                                        <p:tav tm="0">
                                          <p:val>
                                            <p:fltVal val="0"/>
                                          </p:val>
                                        </p:tav>
                                        <p:tav tm="100000">
                                          <p:val>
                                            <p:strVal val="#ppt_h"/>
                                          </p:val>
                                        </p:tav>
                                      </p:tavLst>
                                    </p:anim>
                                    <p:animEffect transition="in" filter="fade">
                                      <p:cBhvr>
                                        <p:cTn id="29" dur="500"/>
                                        <p:tgtEl>
                                          <p:spTgt spid="21"/>
                                        </p:tgtEl>
                                      </p:cBhvr>
                                    </p:animEffect>
                                  </p:childTnLst>
                                </p:cTn>
                              </p:par>
                              <p:par>
                                <p:cTn id="30" presetID="53"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p:cTn id="32" dur="500" fill="hold"/>
                                        <p:tgtEl>
                                          <p:spTgt spid="22"/>
                                        </p:tgtEl>
                                        <p:attrNameLst>
                                          <p:attrName>ppt_w</p:attrName>
                                        </p:attrNameLst>
                                      </p:cBhvr>
                                      <p:tavLst>
                                        <p:tav tm="0">
                                          <p:val>
                                            <p:fltVal val="0"/>
                                          </p:val>
                                        </p:tav>
                                        <p:tav tm="100000">
                                          <p:val>
                                            <p:strVal val="#ppt_w"/>
                                          </p:val>
                                        </p:tav>
                                      </p:tavLst>
                                    </p:anim>
                                    <p:anim calcmode="lin" valueType="num">
                                      <p:cBhvr>
                                        <p:cTn id="33" dur="500" fill="hold"/>
                                        <p:tgtEl>
                                          <p:spTgt spid="22"/>
                                        </p:tgtEl>
                                        <p:attrNameLst>
                                          <p:attrName>ppt_h</p:attrName>
                                        </p:attrNameLst>
                                      </p:cBhvr>
                                      <p:tavLst>
                                        <p:tav tm="0">
                                          <p:val>
                                            <p:fltVal val="0"/>
                                          </p:val>
                                        </p:tav>
                                        <p:tav tm="100000">
                                          <p:val>
                                            <p:strVal val="#ppt_h"/>
                                          </p:val>
                                        </p:tav>
                                      </p:tavLst>
                                    </p:anim>
                                    <p:animEffect transition="in" filter="fade">
                                      <p:cBhvr>
                                        <p:cTn id="34" dur="500"/>
                                        <p:tgtEl>
                                          <p:spTgt spid="22"/>
                                        </p:tgtEl>
                                      </p:cBhvr>
                                    </p:animEffect>
                                  </p:childTnLst>
                                </p:cTn>
                              </p:par>
                              <p:par>
                                <p:cTn id="35" presetID="53"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p:cTn id="37" dur="500" fill="hold"/>
                                        <p:tgtEl>
                                          <p:spTgt spid="23"/>
                                        </p:tgtEl>
                                        <p:attrNameLst>
                                          <p:attrName>ppt_w</p:attrName>
                                        </p:attrNameLst>
                                      </p:cBhvr>
                                      <p:tavLst>
                                        <p:tav tm="0">
                                          <p:val>
                                            <p:fltVal val="0"/>
                                          </p:val>
                                        </p:tav>
                                        <p:tav tm="100000">
                                          <p:val>
                                            <p:strVal val="#ppt_w"/>
                                          </p:val>
                                        </p:tav>
                                      </p:tavLst>
                                    </p:anim>
                                    <p:anim calcmode="lin" valueType="num">
                                      <p:cBhvr>
                                        <p:cTn id="38" dur="500" fill="hold"/>
                                        <p:tgtEl>
                                          <p:spTgt spid="23"/>
                                        </p:tgtEl>
                                        <p:attrNameLst>
                                          <p:attrName>ppt_h</p:attrName>
                                        </p:attrNameLst>
                                      </p:cBhvr>
                                      <p:tavLst>
                                        <p:tav tm="0">
                                          <p:val>
                                            <p:fltVal val="0"/>
                                          </p:val>
                                        </p:tav>
                                        <p:tav tm="100000">
                                          <p:val>
                                            <p:strVal val="#ppt_h"/>
                                          </p:val>
                                        </p:tav>
                                      </p:tavLst>
                                    </p:anim>
                                    <p:animEffect transition="in" filter="fade">
                                      <p:cBhvr>
                                        <p:cTn id="39" dur="500"/>
                                        <p:tgtEl>
                                          <p:spTgt spid="23"/>
                                        </p:tgtEl>
                                      </p:cBhvr>
                                    </p:animEffect>
                                  </p:childTnLst>
                                </p:cTn>
                              </p:par>
                              <p:par>
                                <p:cTn id="40" presetID="53" presetClass="entr" presetSubtype="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p:cTn id="42" dur="500" fill="hold"/>
                                        <p:tgtEl>
                                          <p:spTgt spid="24"/>
                                        </p:tgtEl>
                                        <p:attrNameLst>
                                          <p:attrName>ppt_w</p:attrName>
                                        </p:attrNameLst>
                                      </p:cBhvr>
                                      <p:tavLst>
                                        <p:tav tm="0">
                                          <p:val>
                                            <p:fltVal val="0"/>
                                          </p:val>
                                        </p:tav>
                                        <p:tav tm="100000">
                                          <p:val>
                                            <p:strVal val="#ppt_w"/>
                                          </p:val>
                                        </p:tav>
                                      </p:tavLst>
                                    </p:anim>
                                    <p:anim calcmode="lin" valueType="num">
                                      <p:cBhvr>
                                        <p:cTn id="43" dur="500" fill="hold"/>
                                        <p:tgtEl>
                                          <p:spTgt spid="24"/>
                                        </p:tgtEl>
                                        <p:attrNameLst>
                                          <p:attrName>ppt_h</p:attrName>
                                        </p:attrNameLst>
                                      </p:cBhvr>
                                      <p:tavLst>
                                        <p:tav tm="0">
                                          <p:val>
                                            <p:fltVal val="0"/>
                                          </p:val>
                                        </p:tav>
                                        <p:tav tm="100000">
                                          <p:val>
                                            <p:strVal val="#ppt_h"/>
                                          </p:val>
                                        </p:tav>
                                      </p:tavLst>
                                    </p:anim>
                                    <p:animEffect transition="in" filter="fade">
                                      <p:cBhvr>
                                        <p:cTn id="44" dur="500"/>
                                        <p:tgtEl>
                                          <p:spTgt spid="24"/>
                                        </p:tgtEl>
                                      </p:cBhvr>
                                    </p:animEffect>
                                  </p:childTnLst>
                                </p:cTn>
                              </p:par>
                              <p:par>
                                <p:cTn id="45" presetID="53"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p:cTn id="47" dur="500" fill="hold"/>
                                        <p:tgtEl>
                                          <p:spTgt spid="25"/>
                                        </p:tgtEl>
                                        <p:attrNameLst>
                                          <p:attrName>ppt_w</p:attrName>
                                        </p:attrNameLst>
                                      </p:cBhvr>
                                      <p:tavLst>
                                        <p:tav tm="0">
                                          <p:val>
                                            <p:fltVal val="0"/>
                                          </p:val>
                                        </p:tav>
                                        <p:tav tm="100000">
                                          <p:val>
                                            <p:strVal val="#ppt_w"/>
                                          </p:val>
                                        </p:tav>
                                      </p:tavLst>
                                    </p:anim>
                                    <p:anim calcmode="lin" valueType="num">
                                      <p:cBhvr>
                                        <p:cTn id="48" dur="500" fill="hold"/>
                                        <p:tgtEl>
                                          <p:spTgt spid="25"/>
                                        </p:tgtEl>
                                        <p:attrNameLst>
                                          <p:attrName>ppt_h</p:attrName>
                                        </p:attrNameLst>
                                      </p:cBhvr>
                                      <p:tavLst>
                                        <p:tav tm="0">
                                          <p:val>
                                            <p:fltVal val="0"/>
                                          </p:val>
                                        </p:tav>
                                        <p:tav tm="100000">
                                          <p:val>
                                            <p:strVal val="#ppt_h"/>
                                          </p:val>
                                        </p:tav>
                                      </p:tavLst>
                                    </p:anim>
                                    <p:animEffect transition="in" filter="fade">
                                      <p:cBhvr>
                                        <p:cTn id="49" dur="500"/>
                                        <p:tgtEl>
                                          <p:spTgt spid="25"/>
                                        </p:tgtEl>
                                      </p:cBhvr>
                                    </p:animEffect>
                                  </p:childTnLst>
                                </p:cTn>
                              </p:par>
                              <p:par>
                                <p:cTn id="50" presetID="53"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 calcmode="lin" valueType="num">
                                      <p:cBhvr>
                                        <p:cTn id="52" dur="500" fill="hold"/>
                                        <p:tgtEl>
                                          <p:spTgt spid="26"/>
                                        </p:tgtEl>
                                        <p:attrNameLst>
                                          <p:attrName>ppt_w</p:attrName>
                                        </p:attrNameLst>
                                      </p:cBhvr>
                                      <p:tavLst>
                                        <p:tav tm="0">
                                          <p:val>
                                            <p:fltVal val="0"/>
                                          </p:val>
                                        </p:tav>
                                        <p:tav tm="100000">
                                          <p:val>
                                            <p:strVal val="#ppt_w"/>
                                          </p:val>
                                        </p:tav>
                                      </p:tavLst>
                                    </p:anim>
                                    <p:anim calcmode="lin" valueType="num">
                                      <p:cBhvr>
                                        <p:cTn id="53" dur="500" fill="hold"/>
                                        <p:tgtEl>
                                          <p:spTgt spid="26"/>
                                        </p:tgtEl>
                                        <p:attrNameLst>
                                          <p:attrName>ppt_h</p:attrName>
                                        </p:attrNameLst>
                                      </p:cBhvr>
                                      <p:tavLst>
                                        <p:tav tm="0">
                                          <p:val>
                                            <p:fltVal val="0"/>
                                          </p:val>
                                        </p:tav>
                                        <p:tav tm="100000">
                                          <p:val>
                                            <p:strVal val="#ppt_h"/>
                                          </p:val>
                                        </p:tav>
                                      </p:tavLst>
                                    </p:anim>
                                    <p:animEffect transition="in" filter="fade">
                                      <p:cBhvr>
                                        <p:cTn id="54" dur="500"/>
                                        <p:tgtEl>
                                          <p:spTgt spid="26"/>
                                        </p:tgtEl>
                                      </p:cBhvr>
                                    </p:animEffect>
                                  </p:childTnLst>
                                </p:cTn>
                              </p:par>
                              <p:par>
                                <p:cTn id="55" presetID="53"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anim calcmode="lin" valueType="num">
                                      <p:cBhvr>
                                        <p:cTn id="57" dur="500" fill="hold"/>
                                        <p:tgtEl>
                                          <p:spTgt spid="27"/>
                                        </p:tgtEl>
                                        <p:attrNameLst>
                                          <p:attrName>ppt_w</p:attrName>
                                        </p:attrNameLst>
                                      </p:cBhvr>
                                      <p:tavLst>
                                        <p:tav tm="0">
                                          <p:val>
                                            <p:fltVal val="0"/>
                                          </p:val>
                                        </p:tav>
                                        <p:tav tm="100000">
                                          <p:val>
                                            <p:strVal val="#ppt_w"/>
                                          </p:val>
                                        </p:tav>
                                      </p:tavLst>
                                    </p:anim>
                                    <p:anim calcmode="lin" valueType="num">
                                      <p:cBhvr>
                                        <p:cTn id="58" dur="500" fill="hold"/>
                                        <p:tgtEl>
                                          <p:spTgt spid="27"/>
                                        </p:tgtEl>
                                        <p:attrNameLst>
                                          <p:attrName>ppt_h</p:attrName>
                                        </p:attrNameLst>
                                      </p:cBhvr>
                                      <p:tavLst>
                                        <p:tav tm="0">
                                          <p:val>
                                            <p:fltVal val="0"/>
                                          </p:val>
                                        </p:tav>
                                        <p:tav tm="100000">
                                          <p:val>
                                            <p:strVal val="#ppt_h"/>
                                          </p:val>
                                        </p:tav>
                                      </p:tavLst>
                                    </p:anim>
                                    <p:animEffect transition="in" filter="fade">
                                      <p:cBhvr>
                                        <p:cTn id="59" dur="500"/>
                                        <p:tgtEl>
                                          <p:spTgt spid="27"/>
                                        </p:tgtEl>
                                      </p:cBhvr>
                                    </p:animEffect>
                                  </p:childTnLst>
                                </p:cTn>
                              </p:par>
                              <p:par>
                                <p:cTn id="60" presetID="53" presetClass="entr" presetSubtype="0" fill="hold" grpId="0" nodeType="withEffect">
                                  <p:stCondLst>
                                    <p:cond delay="0"/>
                                  </p:stCondLst>
                                  <p:childTnLst>
                                    <p:set>
                                      <p:cBhvr>
                                        <p:cTn id="61" dur="1" fill="hold">
                                          <p:stCondLst>
                                            <p:cond delay="0"/>
                                          </p:stCondLst>
                                        </p:cTn>
                                        <p:tgtEl>
                                          <p:spTgt spid="28"/>
                                        </p:tgtEl>
                                        <p:attrNameLst>
                                          <p:attrName>style.visibility</p:attrName>
                                        </p:attrNameLst>
                                      </p:cBhvr>
                                      <p:to>
                                        <p:strVal val="visible"/>
                                      </p:to>
                                    </p:set>
                                    <p:anim calcmode="lin" valueType="num">
                                      <p:cBhvr>
                                        <p:cTn id="62" dur="500" fill="hold"/>
                                        <p:tgtEl>
                                          <p:spTgt spid="28"/>
                                        </p:tgtEl>
                                        <p:attrNameLst>
                                          <p:attrName>ppt_w</p:attrName>
                                        </p:attrNameLst>
                                      </p:cBhvr>
                                      <p:tavLst>
                                        <p:tav tm="0">
                                          <p:val>
                                            <p:fltVal val="0"/>
                                          </p:val>
                                        </p:tav>
                                        <p:tav tm="100000">
                                          <p:val>
                                            <p:strVal val="#ppt_w"/>
                                          </p:val>
                                        </p:tav>
                                      </p:tavLst>
                                    </p:anim>
                                    <p:anim calcmode="lin" valueType="num">
                                      <p:cBhvr>
                                        <p:cTn id="63" dur="500" fill="hold"/>
                                        <p:tgtEl>
                                          <p:spTgt spid="28"/>
                                        </p:tgtEl>
                                        <p:attrNameLst>
                                          <p:attrName>ppt_h</p:attrName>
                                        </p:attrNameLst>
                                      </p:cBhvr>
                                      <p:tavLst>
                                        <p:tav tm="0">
                                          <p:val>
                                            <p:fltVal val="0"/>
                                          </p:val>
                                        </p:tav>
                                        <p:tav tm="100000">
                                          <p:val>
                                            <p:strVal val="#ppt_h"/>
                                          </p:val>
                                        </p:tav>
                                      </p:tavLst>
                                    </p:anim>
                                    <p:animEffect transition="in" filter="fade">
                                      <p:cBhvr>
                                        <p:cTn id="64" dur="500"/>
                                        <p:tgtEl>
                                          <p:spTgt spid="28"/>
                                        </p:tgtEl>
                                      </p:cBhvr>
                                    </p:animEffect>
                                  </p:childTnLst>
                                </p:cTn>
                              </p:par>
                              <p:par>
                                <p:cTn id="65" presetID="53" presetClass="entr" presetSubtype="0" fill="hold" grpId="0" nodeType="withEffect">
                                  <p:stCondLst>
                                    <p:cond delay="0"/>
                                  </p:stCondLst>
                                  <p:childTnLst>
                                    <p:set>
                                      <p:cBhvr>
                                        <p:cTn id="66" dur="1" fill="hold">
                                          <p:stCondLst>
                                            <p:cond delay="0"/>
                                          </p:stCondLst>
                                        </p:cTn>
                                        <p:tgtEl>
                                          <p:spTgt spid="29"/>
                                        </p:tgtEl>
                                        <p:attrNameLst>
                                          <p:attrName>style.visibility</p:attrName>
                                        </p:attrNameLst>
                                      </p:cBhvr>
                                      <p:to>
                                        <p:strVal val="visible"/>
                                      </p:to>
                                    </p:set>
                                    <p:anim calcmode="lin" valueType="num">
                                      <p:cBhvr>
                                        <p:cTn id="67" dur="500" fill="hold"/>
                                        <p:tgtEl>
                                          <p:spTgt spid="29"/>
                                        </p:tgtEl>
                                        <p:attrNameLst>
                                          <p:attrName>ppt_w</p:attrName>
                                        </p:attrNameLst>
                                      </p:cBhvr>
                                      <p:tavLst>
                                        <p:tav tm="0">
                                          <p:val>
                                            <p:fltVal val="0"/>
                                          </p:val>
                                        </p:tav>
                                        <p:tav tm="100000">
                                          <p:val>
                                            <p:strVal val="#ppt_w"/>
                                          </p:val>
                                        </p:tav>
                                      </p:tavLst>
                                    </p:anim>
                                    <p:anim calcmode="lin" valueType="num">
                                      <p:cBhvr>
                                        <p:cTn id="68" dur="500" fill="hold"/>
                                        <p:tgtEl>
                                          <p:spTgt spid="29"/>
                                        </p:tgtEl>
                                        <p:attrNameLst>
                                          <p:attrName>ppt_h</p:attrName>
                                        </p:attrNameLst>
                                      </p:cBhvr>
                                      <p:tavLst>
                                        <p:tav tm="0">
                                          <p:val>
                                            <p:fltVal val="0"/>
                                          </p:val>
                                        </p:tav>
                                        <p:tav tm="100000">
                                          <p:val>
                                            <p:strVal val="#ppt_h"/>
                                          </p:val>
                                        </p:tav>
                                      </p:tavLst>
                                    </p:anim>
                                    <p:animEffect transition="in" filter="fade">
                                      <p:cBhvr>
                                        <p:cTn id="69" dur="500"/>
                                        <p:tgtEl>
                                          <p:spTgt spid="29"/>
                                        </p:tgtEl>
                                      </p:cBhvr>
                                    </p:animEffect>
                                  </p:childTnLst>
                                </p:cTn>
                              </p:par>
                              <p:par>
                                <p:cTn id="70" presetID="53" presetClass="entr" presetSubtype="0" fill="hold" grpId="0" nodeType="withEffect">
                                  <p:stCondLst>
                                    <p:cond delay="0"/>
                                  </p:stCondLst>
                                  <p:childTnLst>
                                    <p:set>
                                      <p:cBhvr>
                                        <p:cTn id="71" dur="1" fill="hold">
                                          <p:stCondLst>
                                            <p:cond delay="0"/>
                                          </p:stCondLst>
                                        </p:cTn>
                                        <p:tgtEl>
                                          <p:spTgt spid="30"/>
                                        </p:tgtEl>
                                        <p:attrNameLst>
                                          <p:attrName>style.visibility</p:attrName>
                                        </p:attrNameLst>
                                      </p:cBhvr>
                                      <p:to>
                                        <p:strVal val="visible"/>
                                      </p:to>
                                    </p:set>
                                    <p:anim calcmode="lin" valueType="num">
                                      <p:cBhvr>
                                        <p:cTn id="72" dur="500" fill="hold"/>
                                        <p:tgtEl>
                                          <p:spTgt spid="30"/>
                                        </p:tgtEl>
                                        <p:attrNameLst>
                                          <p:attrName>ppt_w</p:attrName>
                                        </p:attrNameLst>
                                      </p:cBhvr>
                                      <p:tavLst>
                                        <p:tav tm="0">
                                          <p:val>
                                            <p:fltVal val="0"/>
                                          </p:val>
                                        </p:tav>
                                        <p:tav tm="100000">
                                          <p:val>
                                            <p:strVal val="#ppt_w"/>
                                          </p:val>
                                        </p:tav>
                                      </p:tavLst>
                                    </p:anim>
                                    <p:anim calcmode="lin" valueType="num">
                                      <p:cBhvr>
                                        <p:cTn id="73" dur="500" fill="hold"/>
                                        <p:tgtEl>
                                          <p:spTgt spid="30"/>
                                        </p:tgtEl>
                                        <p:attrNameLst>
                                          <p:attrName>ppt_h</p:attrName>
                                        </p:attrNameLst>
                                      </p:cBhvr>
                                      <p:tavLst>
                                        <p:tav tm="0">
                                          <p:val>
                                            <p:fltVal val="0"/>
                                          </p:val>
                                        </p:tav>
                                        <p:tav tm="100000">
                                          <p:val>
                                            <p:strVal val="#ppt_h"/>
                                          </p:val>
                                        </p:tav>
                                      </p:tavLst>
                                    </p:anim>
                                    <p:animEffect transition="in" filter="fade">
                                      <p:cBhvr>
                                        <p:cTn id="74" dur="500"/>
                                        <p:tgtEl>
                                          <p:spTgt spid="30"/>
                                        </p:tgtEl>
                                      </p:cBhvr>
                                    </p:animEffect>
                                  </p:childTnLst>
                                </p:cTn>
                              </p:par>
                              <p:par>
                                <p:cTn id="75" presetID="53" presetClass="entr" presetSubtype="0" fill="hold" grpId="0" nodeType="withEffect">
                                  <p:stCondLst>
                                    <p:cond delay="0"/>
                                  </p:stCondLst>
                                  <p:childTnLst>
                                    <p:set>
                                      <p:cBhvr>
                                        <p:cTn id="76" dur="1" fill="hold">
                                          <p:stCondLst>
                                            <p:cond delay="0"/>
                                          </p:stCondLst>
                                        </p:cTn>
                                        <p:tgtEl>
                                          <p:spTgt spid="31"/>
                                        </p:tgtEl>
                                        <p:attrNameLst>
                                          <p:attrName>style.visibility</p:attrName>
                                        </p:attrNameLst>
                                      </p:cBhvr>
                                      <p:to>
                                        <p:strVal val="visible"/>
                                      </p:to>
                                    </p:set>
                                    <p:anim calcmode="lin" valueType="num">
                                      <p:cBhvr>
                                        <p:cTn id="77" dur="500" fill="hold"/>
                                        <p:tgtEl>
                                          <p:spTgt spid="31"/>
                                        </p:tgtEl>
                                        <p:attrNameLst>
                                          <p:attrName>ppt_w</p:attrName>
                                        </p:attrNameLst>
                                      </p:cBhvr>
                                      <p:tavLst>
                                        <p:tav tm="0">
                                          <p:val>
                                            <p:fltVal val="0"/>
                                          </p:val>
                                        </p:tav>
                                        <p:tav tm="100000">
                                          <p:val>
                                            <p:strVal val="#ppt_w"/>
                                          </p:val>
                                        </p:tav>
                                      </p:tavLst>
                                    </p:anim>
                                    <p:anim calcmode="lin" valueType="num">
                                      <p:cBhvr>
                                        <p:cTn id="78" dur="500" fill="hold"/>
                                        <p:tgtEl>
                                          <p:spTgt spid="31"/>
                                        </p:tgtEl>
                                        <p:attrNameLst>
                                          <p:attrName>ppt_h</p:attrName>
                                        </p:attrNameLst>
                                      </p:cBhvr>
                                      <p:tavLst>
                                        <p:tav tm="0">
                                          <p:val>
                                            <p:fltVal val="0"/>
                                          </p:val>
                                        </p:tav>
                                        <p:tav tm="100000">
                                          <p:val>
                                            <p:strVal val="#ppt_h"/>
                                          </p:val>
                                        </p:tav>
                                      </p:tavLst>
                                    </p:anim>
                                    <p:animEffect transition="in" filter="fade">
                                      <p:cBhvr>
                                        <p:cTn id="79" dur="500"/>
                                        <p:tgtEl>
                                          <p:spTgt spid="31"/>
                                        </p:tgtEl>
                                      </p:cBhvr>
                                    </p:animEffect>
                                  </p:childTnLst>
                                </p:cTn>
                              </p:par>
                              <p:par>
                                <p:cTn id="80" presetID="53" presetClass="entr" presetSubtype="0" fill="hold" grpId="0" nodeType="withEffect">
                                  <p:stCondLst>
                                    <p:cond delay="0"/>
                                  </p:stCondLst>
                                  <p:childTnLst>
                                    <p:set>
                                      <p:cBhvr>
                                        <p:cTn id="81" dur="1" fill="hold">
                                          <p:stCondLst>
                                            <p:cond delay="0"/>
                                          </p:stCondLst>
                                        </p:cTn>
                                        <p:tgtEl>
                                          <p:spTgt spid="32"/>
                                        </p:tgtEl>
                                        <p:attrNameLst>
                                          <p:attrName>style.visibility</p:attrName>
                                        </p:attrNameLst>
                                      </p:cBhvr>
                                      <p:to>
                                        <p:strVal val="visible"/>
                                      </p:to>
                                    </p:set>
                                    <p:anim calcmode="lin" valueType="num">
                                      <p:cBhvr>
                                        <p:cTn id="82" dur="500" fill="hold"/>
                                        <p:tgtEl>
                                          <p:spTgt spid="32"/>
                                        </p:tgtEl>
                                        <p:attrNameLst>
                                          <p:attrName>ppt_w</p:attrName>
                                        </p:attrNameLst>
                                      </p:cBhvr>
                                      <p:tavLst>
                                        <p:tav tm="0">
                                          <p:val>
                                            <p:fltVal val="0"/>
                                          </p:val>
                                        </p:tav>
                                        <p:tav tm="100000">
                                          <p:val>
                                            <p:strVal val="#ppt_w"/>
                                          </p:val>
                                        </p:tav>
                                      </p:tavLst>
                                    </p:anim>
                                    <p:anim calcmode="lin" valueType="num">
                                      <p:cBhvr>
                                        <p:cTn id="83" dur="500" fill="hold"/>
                                        <p:tgtEl>
                                          <p:spTgt spid="32"/>
                                        </p:tgtEl>
                                        <p:attrNameLst>
                                          <p:attrName>ppt_h</p:attrName>
                                        </p:attrNameLst>
                                      </p:cBhvr>
                                      <p:tavLst>
                                        <p:tav tm="0">
                                          <p:val>
                                            <p:fltVal val="0"/>
                                          </p:val>
                                        </p:tav>
                                        <p:tav tm="100000">
                                          <p:val>
                                            <p:strVal val="#ppt_h"/>
                                          </p:val>
                                        </p:tav>
                                      </p:tavLst>
                                    </p:anim>
                                    <p:animEffect transition="in" filter="fade">
                                      <p:cBhvr>
                                        <p:cTn id="84" dur="500"/>
                                        <p:tgtEl>
                                          <p:spTgt spid="32"/>
                                        </p:tgtEl>
                                      </p:cBhvr>
                                    </p:animEffect>
                                  </p:childTnLst>
                                </p:cTn>
                              </p:par>
                              <p:par>
                                <p:cTn id="85" presetID="53" presetClass="entr" presetSubtype="0" fill="hold" grpId="0" nodeType="withEffect">
                                  <p:stCondLst>
                                    <p:cond delay="0"/>
                                  </p:stCondLst>
                                  <p:childTnLst>
                                    <p:set>
                                      <p:cBhvr>
                                        <p:cTn id="86" dur="1" fill="hold">
                                          <p:stCondLst>
                                            <p:cond delay="0"/>
                                          </p:stCondLst>
                                        </p:cTn>
                                        <p:tgtEl>
                                          <p:spTgt spid="33"/>
                                        </p:tgtEl>
                                        <p:attrNameLst>
                                          <p:attrName>style.visibility</p:attrName>
                                        </p:attrNameLst>
                                      </p:cBhvr>
                                      <p:to>
                                        <p:strVal val="visible"/>
                                      </p:to>
                                    </p:set>
                                    <p:anim calcmode="lin" valueType="num">
                                      <p:cBhvr>
                                        <p:cTn id="87" dur="500" fill="hold"/>
                                        <p:tgtEl>
                                          <p:spTgt spid="33"/>
                                        </p:tgtEl>
                                        <p:attrNameLst>
                                          <p:attrName>ppt_w</p:attrName>
                                        </p:attrNameLst>
                                      </p:cBhvr>
                                      <p:tavLst>
                                        <p:tav tm="0">
                                          <p:val>
                                            <p:fltVal val="0"/>
                                          </p:val>
                                        </p:tav>
                                        <p:tav tm="100000">
                                          <p:val>
                                            <p:strVal val="#ppt_w"/>
                                          </p:val>
                                        </p:tav>
                                      </p:tavLst>
                                    </p:anim>
                                    <p:anim calcmode="lin" valueType="num">
                                      <p:cBhvr>
                                        <p:cTn id="88" dur="500" fill="hold"/>
                                        <p:tgtEl>
                                          <p:spTgt spid="33"/>
                                        </p:tgtEl>
                                        <p:attrNameLst>
                                          <p:attrName>ppt_h</p:attrName>
                                        </p:attrNameLst>
                                      </p:cBhvr>
                                      <p:tavLst>
                                        <p:tav tm="0">
                                          <p:val>
                                            <p:fltVal val="0"/>
                                          </p:val>
                                        </p:tav>
                                        <p:tav tm="100000">
                                          <p:val>
                                            <p:strVal val="#ppt_h"/>
                                          </p:val>
                                        </p:tav>
                                      </p:tavLst>
                                    </p:anim>
                                    <p:animEffect transition="in" filter="fade">
                                      <p:cBhvr>
                                        <p:cTn id="89" dur="500"/>
                                        <p:tgtEl>
                                          <p:spTgt spid="33"/>
                                        </p:tgtEl>
                                      </p:cBhvr>
                                    </p:animEffect>
                                  </p:childTnLst>
                                </p:cTn>
                              </p:par>
                              <p:par>
                                <p:cTn id="90" presetID="53" presetClass="entr" presetSubtype="0" fill="hold" grpId="0" nodeType="withEffect">
                                  <p:stCondLst>
                                    <p:cond delay="0"/>
                                  </p:stCondLst>
                                  <p:childTnLst>
                                    <p:set>
                                      <p:cBhvr>
                                        <p:cTn id="91" dur="1" fill="hold">
                                          <p:stCondLst>
                                            <p:cond delay="0"/>
                                          </p:stCondLst>
                                        </p:cTn>
                                        <p:tgtEl>
                                          <p:spTgt spid="34"/>
                                        </p:tgtEl>
                                        <p:attrNameLst>
                                          <p:attrName>style.visibility</p:attrName>
                                        </p:attrNameLst>
                                      </p:cBhvr>
                                      <p:to>
                                        <p:strVal val="visible"/>
                                      </p:to>
                                    </p:set>
                                    <p:anim calcmode="lin" valueType="num">
                                      <p:cBhvr>
                                        <p:cTn id="92" dur="500" fill="hold"/>
                                        <p:tgtEl>
                                          <p:spTgt spid="34"/>
                                        </p:tgtEl>
                                        <p:attrNameLst>
                                          <p:attrName>ppt_w</p:attrName>
                                        </p:attrNameLst>
                                      </p:cBhvr>
                                      <p:tavLst>
                                        <p:tav tm="0">
                                          <p:val>
                                            <p:fltVal val="0"/>
                                          </p:val>
                                        </p:tav>
                                        <p:tav tm="100000">
                                          <p:val>
                                            <p:strVal val="#ppt_w"/>
                                          </p:val>
                                        </p:tav>
                                      </p:tavLst>
                                    </p:anim>
                                    <p:anim calcmode="lin" valueType="num">
                                      <p:cBhvr>
                                        <p:cTn id="93" dur="500" fill="hold"/>
                                        <p:tgtEl>
                                          <p:spTgt spid="34"/>
                                        </p:tgtEl>
                                        <p:attrNameLst>
                                          <p:attrName>ppt_h</p:attrName>
                                        </p:attrNameLst>
                                      </p:cBhvr>
                                      <p:tavLst>
                                        <p:tav tm="0">
                                          <p:val>
                                            <p:fltVal val="0"/>
                                          </p:val>
                                        </p:tav>
                                        <p:tav tm="100000">
                                          <p:val>
                                            <p:strVal val="#ppt_h"/>
                                          </p:val>
                                        </p:tav>
                                      </p:tavLst>
                                    </p:anim>
                                    <p:animEffect transition="in" filter="fade">
                                      <p:cBhvr>
                                        <p:cTn id="9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9" grpId="0" animBg="1"/>
      <p:bldP spid="20" grpId="0"/>
      <p:bldP spid="21" grpId="0" animBg="1"/>
      <p:bldP spid="22" grpId="0"/>
      <p:bldP spid="23" grpId="0" animBg="1"/>
      <p:bldP spid="24" grpId="0"/>
      <p:bldP spid="25" grpId="0" animBg="1"/>
      <p:bldP spid="26" grpId="0"/>
      <p:bldP spid="27" grpId="0" animBg="1"/>
      <p:bldP spid="28" grpId="0"/>
      <p:bldP spid="29" grpId="0" animBg="1"/>
      <p:bldP spid="30" grpId="0"/>
      <p:bldP spid="31" grpId="0" animBg="1"/>
      <p:bldP spid="32" grpId="0"/>
      <p:bldP spid="33" grpId="0" animBg="1"/>
      <p:bldP spid="3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66683" y="214290"/>
            <a:ext cx="3776689" cy="1143008"/>
            <a:chOff x="366683" y="533380"/>
            <a:chExt cx="3776689" cy="1143008"/>
          </a:xfrm>
        </p:grpSpPr>
        <p:sp>
          <p:nvSpPr>
            <p:cNvPr id="11" name="圆角矩形 10"/>
            <p:cNvSpPr/>
            <p:nvPr/>
          </p:nvSpPr>
          <p:spPr>
            <a:xfrm>
              <a:off x="1365720" y="752456"/>
              <a:ext cx="2777652" cy="714380"/>
            </a:xfrm>
            <a:prstGeom prst="roundRect">
              <a:avLst/>
            </a:prstGeom>
            <a:solidFill>
              <a:schemeClr val="accent6">
                <a:lumMod val="40000"/>
                <a:lumOff val="60000"/>
              </a:schemeClr>
            </a:solidFill>
            <a:ln>
              <a:noFill/>
            </a:ln>
            <a:scene3d>
              <a:camera prst="orthographicFront"/>
              <a:lightRig rig="threePt" dir="t"/>
            </a:scene3d>
            <a:sp3d extrusionH="196850" prstMaterial="metal">
              <a:bevelT w="107950" h="44450" prst="divot"/>
              <a:bevelB/>
              <a:extrusionClr>
                <a:schemeClr val="bg1"/>
              </a:extrusionClr>
              <a:contourClr>
                <a:schemeClr val="accent6">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MH_Number_1"/>
            <p:cNvSpPr/>
            <p:nvPr>
              <p:custDataLst>
                <p:tags r:id="rId2"/>
              </p:custDataLst>
            </p:nvPr>
          </p:nvSpPr>
          <p:spPr>
            <a:xfrm>
              <a:off x="366683" y="533380"/>
              <a:ext cx="1222876" cy="1143008"/>
            </a:xfrm>
            <a:prstGeom prst="ellipse">
              <a:avLst/>
            </a:prstGeom>
            <a:solidFill>
              <a:schemeClr val="accent6">
                <a:lumMod val="40000"/>
                <a:lumOff val="60000"/>
              </a:schemeClr>
            </a:solidFill>
            <a:ln>
              <a:noFill/>
            </a:ln>
            <a:scene3d>
              <a:camera prst="orthographicFront"/>
              <a:lightRig rig="threePt" dir="t"/>
            </a:scene3d>
            <a:sp3d extrusionH="196850" prstMaterial="metal">
              <a:bevelT w="107950" h="44450" prst="divot"/>
              <a:bevelB/>
              <a:extrusionClr>
                <a:schemeClr val="bg1"/>
              </a:extrusionClr>
              <a:contourClr>
                <a:schemeClr val="accent6">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sp3d extrusionH="19050">
                <a:bevelT w="44450" h="19050"/>
              </a:sp3d>
            </a:bodyPr>
            <a:lstStyle/>
            <a:p>
              <a:pPr algn="ctr"/>
              <a:r>
                <a:rPr lang="en-US" altLang="zh-CN" sz="6000" b="1" dirty="0">
                  <a:solidFill>
                    <a:schemeClr val="accent1">
                      <a:lumMod val="75000"/>
                    </a:schemeClr>
                  </a:solidFill>
                </a:rPr>
                <a:t>1</a:t>
              </a:r>
              <a:endParaRPr lang="zh-CN" altLang="en-US" sz="6000" b="1" dirty="0">
                <a:solidFill>
                  <a:schemeClr val="accent1">
                    <a:lumMod val="75000"/>
                  </a:schemeClr>
                </a:solidFill>
              </a:endParaRPr>
            </a:p>
          </p:txBody>
        </p:sp>
      </p:grpSp>
      <p:sp>
        <p:nvSpPr>
          <p:cNvPr id="15" name="标题 14"/>
          <p:cNvSpPr>
            <a:spLocks noGrp="1"/>
          </p:cNvSpPr>
          <p:nvPr>
            <p:ph type="title"/>
          </p:nvPr>
        </p:nvSpPr>
        <p:spPr>
          <a:xfrm>
            <a:off x="1865786" y="404791"/>
            <a:ext cx="1865386" cy="699594"/>
          </a:xfrm>
        </p:spPr>
        <p:txBody>
          <a:bodyPr/>
          <a:lstStyle/>
          <a:p>
            <a:r>
              <a:rPr lang="zh-CN" altLang="en-US" dirty="0" smtClean="0"/>
              <a:t>公司概述</a:t>
            </a:r>
            <a:endParaRPr lang="zh-CN" altLang="en-US" dirty="0"/>
          </a:p>
        </p:txBody>
      </p:sp>
      <p:sp>
        <p:nvSpPr>
          <p:cNvPr id="1026" name="Rectangle 2"/>
          <p:cNvSpPr>
            <a:spLocks noChangeArrowheads="1"/>
          </p:cNvSpPr>
          <p:nvPr/>
        </p:nvSpPr>
        <p:spPr bwMode="auto">
          <a:xfrm>
            <a:off x="1857356" y="1785926"/>
            <a:ext cx="6143668"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tabLst/>
            </a:pPr>
            <a:r>
              <a:rPr kumimoji="0" lang="zh-CN" sz="2000" b="1" i="0" u="none" strike="noStrike" cap="none" normalizeH="0" baseline="0" dirty="0" smtClean="0">
                <a:ln>
                  <a:noFill/>
                </a:ln>
                <a:solidFill>
                  <a:schemeClr val="accent1">
                    <a:lumMod val="75000"/>
                  </a:schemeClr>
                </a:solidFill>
                <a:effectLst/>
                <a:latin typeface="宋体" pitchFamily="2" charset="-122"/>
                <a:ea typeface="宋体" pitchFamily="2" charset="-122"/>
                <a:cs typeface="Times New Roman" pitchFamily="18" charset="0"/>
              </a:rPr>
              <a:t>公司名称：安徽古德纳克科技股份有限公司</a:t>
            </a:r>
            <a:endParaRPr kumimoji="0" lang="zh-CN" sz="2000" b="1" i="0" u="none" strike="noStrike" cap="none" normalizeH="0" baseline="0" dirty="0" smtClean="0">
              <a:ln>
                <a:noFill/>
              </a:ln>
              <a:solidFill>
                <a:schemeClr val="accent1">
                  <a:lumMod val="75000"/>
                </a:schemeClr>
              </a:solidFill>
              <a:effectLst/>
              <a:latin typeface="Arial" pitchFamily="34" charset="0"/>
              <a:ea typeface="宋体" pitchFamily="2" charset="-122"/>
            </a:endParaRPr>
          </a:p>
        </p:txBody>
      </p:sp>
      <p:sp>
        <p:nvSpPr>
          <p:cNvPr id="27" name="TextBox 26"/>
          <p:cNvSpPr txBox="1"/>
          <p:nvPr/>
        </p:nvSpPr>
        <p:spPr>
          <a:xfrm>
            <a:off x="1862119" y="2185589"/>
            <a:ext cx="5429288" cy="743345"/>
          </a:xfrm>
          <a:prstGeom prst="rect">
            <a:avLst/>
          </a:prstGeom>
          <a:noFill/>
        </p:spPr>
        <p:txBody>
          <a:bodyPr wrap="square" rtlCol="0">
            <a:spAutoFit/>
          </a:bodyPr>
          <a:lstStyle/>
          <a:p>
            <a:pPr>
              <a:lnSpc>
                <a:spcPct val="130000"/>
              </a:lnSpc>
            </a:pPr>
            <a:r>
              <a:rPr lang="zh-CN" altLang="en-US" sz="2000" b="1" dirty="0" smtClean="0">
                <a:solidFill>
                  <a:schemeClr val="accent1">
                    <a:lumMod val="75000"/>
                  </a:schemeClr>
                </a:solidFill>
                <a:latin typeface="+mn-ea"/>
              </a:rPr>
              <a:t>成立日期（有限公司）：</a:t>
            </a:r>
            <a:r>
              <a:rPr lang="en-US" altLang="zh-CN" sz="2000" b="1" dirty="0" smtClean="0">
                <a:solidFill>
                  <a:schemeClr val="accent1">
                    <a:lumMod val="75000"/>
                  </a:schemeClr>
                </a:solidFill>
                <a:latin typeface="+mn-ea"/>
              </a:rPr>
              <a:t>2006</a:t>
            </a:r>
            <a:r>
              <a:rPr lang="zh-CN" altLang="en-US" sz="2000" b="1" dirty="0" smtClean="0">
                <a:solidFill>
                  <a:schemeClr val="accent1">
                    <a:lumMod val="75000"/>
                  </a:schemeClr>
                </a:solidFill>
                <a:latin typeface="+mn-ea"/>
              </a:rPr>
              <a:t>年</a:t>
            </a:r>
            <a:r>
              <a:rPr lang="en-US" altLang="zh-CN" sz="2000" b="1" dirty="0" smtClean="0">
                <a:solidFill>
                  <a:schemeClr val="accent1">
                    <a:lumMod val="75000"/>
                  </a:schemeClr>
                </a:solidFill>
                <a:latin typeface="+mn-ea"/>
              </a:rPr>
              <a:t>4</a:t>
            </a:r>
            <a:r>
              <a:rPr lang="zh-CN" altLang="en-US" sz="2000" b="1" dirty="0" smtClean="0">
                <a:solidFill>
                  <a:schemeClr val="accent1">
                    <a:lumMod val="75000"/>
                  </a:schemeClr>
                </a:solidFill>
                <a:latin typeface="+mn-ea"/>
              </a:rPr>
              <a:t>月</a:t>
            </a:r>
          </a:p>
          <a:p>
            <a:pPr>
              <a:lnSpc>
                <a:spcPct val="130000"/>
              </a:lnSpc>
            </a:pPr>
            <a:endParaRPr lang="zh-CN" altLang="en-US" sz="1400" b="1" dirty="0" smtClean="0">
              <a:solidFill>
                <a:schemeClr val="accent1">
                  <a:lumMod val="75000"/>
                </a:schemeClr>
              </a:solidFill>
              <a:latin typeface="Arial" panose="020B0604020202020204" pitchFamily="34" charset="0"/>
              <a:ea typeface="微软雅黑" panose="020B0503020204020204" pitchFamily="34" charset="-122"/>
            </a:endParaRPr>
          </a:p>
        </p:txBody>
      </p:sp>
      <p:sp>
        <p:nvSpPr>
          <p:cNvPr id="29" name="TextBox 28"/>
          <p:cNvSpPr txBox="1"/>
          <p:nvPr/>
        </p:nvSpPr>
        <p:spPr>
          <a:xfrm>
            <a:off x="1857356" y="2652707"/>
            <a:ext cx="5429288" cy="743345"/>
          </a:xfrm>
          <a:prstGeom prst="rect">
            <a:avLst/>
          </a:prstGeom>
          <a:noFill/>
        </p:spPr>
        <p:txBody>
          <a:bodyPr wrap="square" rtlCol="0">
            <a:spAutoFit/>
          </a:bodyPr>
          <a:lstStyle/>
          <a:p>
            <a:pPr>
              <a:lnSpc>
                <a:spcPct val="130000"/>
              </a:lnSpc>
            </a:pPr>
            <a:r>
              <a:rPr lang="zh-CN" altLang="en-US" sz="2000" b="1" dirty="0" smtClean="0">
                <a:solidFill>
                  <a:schemeClr val="accent1">
                    <a:lumMod val="75000"/>
                  </a:schemeClr>
                </a:solidFill>
                <a:latin typeface="+mn-ea"/>
              </a:rPr>
              <a:t>注册资本：</a:t>
            </a:r>
            <a:r>
              <a:rPr lang="en-US" altLang="zh-CN" sz="2000" b="1" dirty="0" smtClean="0">
                <a:solidFill>
                  <a:schemeClr val="accent1">
                    <a:lumMod val="75000"/>
                  </a:schemeClr>
                </a:solidFill>
                <a:latin typeface="+mn-ea"/>
              </a:rPr>
              <a:t>4000</a:t>
            </a:r>
            <a:r>
              <a:rPr lang="zh-CN" altLang="en-US" sz="2000" b="1" dirty="0" smtClean="0">
                <a:solidFill>
                  <a:schemeClr val="accent1">
                    <a:lumMod val="75000"/>
                  </a:schemeClr>
                </a:solidFill>
                <a:latin typeface="+mn-ea"/>
              </a:rPr>
              <a:t>万元</a:t>
            </a:r>
          </a:p>
          <a:p>
            <a:pPr>
              <a:lnSpc>
                <a:spcPct val="130000"/>
              </a:lnSpc>
            </a:pPr>
            <a:endParaRPr lang="zh-CN" altLang="en-US" sz="1400" b="1" dirty="0" smtClean="0">
              <a:solidFill>
                <a:schemeClr val="accent1">
                  <a:lumMod val="75000"/>
                </a:schemeClr>
              </a:solidFill>
              <a:latin typeface="Arial" panose="020B0604020202020204" pitchFamily="34" charset="0"/>
              <a:ea typeface="微软雅黑" panose="020B0503020204020204" pitchFamily="34" charset="-122"/>
            </a:endParaRPr>
          </a:p>
        </p:txBody>
      </p:sp>
      <p:sp>
        <p:nvSpPr>
          <p:cNvPr id="30" name="TextBox 29"/>
          <p:cNvSpPr txBox="1"/>
          <p:nvPr/>
        </p:nvSpPr>
        <p:spPr>
          <a:xfrm>
            <a:off x="1857356" y="3143248"/>
            <a:ext cx="5429288" cy="772519"/>
          </a:xfrm>
          <a:prstGeom prst="rect">
            <a:avLst/>
          </a:prstGeom>
          <a:noFill/>
        </p:spPr>
        <p:txBody>
          <a:bodyPr wrap="square" rtlCol="0">
            <a:spAutoFit/>
          </a:bodyPr>
          <a:lstStyle/>
          <a:p>
            <a:pPr>
              <a:lnSpc>
                <a:spcPct val="130000"/>
              </a:lnSpc>
            </a:pPr>
            <a:r>
              <a:rPr lang="zh-CN" altLang="en-US" sz="2000" b="1" dirty="0" smtClean="0">
                <a:solidFill>
                  <a:schemeClr val="accent1">
                    <a:lumMod val="75000"/>
                  </a:schemeClr>
                </a:solidFill>
                <a:latin typeface="+mn-ea"/>
              </a:rPr>
              <a:t>注册住所：芜湖县机械工业园经西路</a:t>
            </a:r>
            <a:r>
              <a:rPr lang="en-US" altLang="zh-CN" sz="2000" b="1" dirty="0" smtClean="0">
                <a:solidFill>
                  <a:schemeClr val="accent1">
                    <a:lumMod val="75000"/>
                  </a:schemeClr>
                </a:solidFill>
                <a:latin typeface="+mn-ea"/>
              </a:rPr>
              <a:t>1088#</a:t>
            </a:r>
          </a:p>
          <a:p>
            <a:pPr>
              <a:lnSpc>
                <a:spcPct val="130000"/>
              </a:lnSpc>
            </a:pPr>
            <a:endParaRPr lang="zh-CN" altLang="en-US" sz="1400" b="1" dirty="0" smtClean="0">
              <a:solidFill>
                <a:schemeClr val="accent1">
                  <a:lumMod val="75000"/>
                </a:schemeClr>
              </a:solidFill>
              <a:latin typeface="Arial" panose="020B0604020202020204" pitchFamily="34" charset="0"/>
              <a:ea typeface="微软雅黑" panose="020B0503020204020204" pitchFamily="34" charset="-122"/>
            </a:endParaRPr>
          </a:p>
        </p:txBody>
      </p:sp>
      <p:sp>
        <p:nvSpPr>
          <p:cNvPr id="31" name="TextBox 30"/>
          <p:cNvSpPr txBox="1"/>
          <p:nvPr/>
        </p:nvSpPr>
        <p:spPr>
          <a:xfrm>
            <a:off x="1857356" y="3643314"/>
            <a:ext cx="5929354" cy="2773067"/>
          </a:xfrm>
          <a:prstGeom prst="rect">
            <a:avLst/>
          </a:prstGeom>
          <a:noFill/>
        </p:spPr>
        <p:txBody>
          <a:bodyPr wrap="square" rtlCol="0">
            <a:spAutoFit/>
          </a:bodyPr>
          <a:lstStyle/>
          <a:p>
            <a:pPr>
              <a:lnSpc>
                <a:spcPct val="130000"/>
              </a:lnSpc>
            </a:pPr>
            <a:r>
              <a:rPr lang="zh-CN" altLang="en-US" sz="2000" b="1" dirty="0" smtClean="0">
                <a:solidFill>
                  <a:schemeClr val="accent1">
                    <a:lumMod val="75000"/>
                  </a:schemeClr>
                </a:solidFill>
                <a:latin typeface="+mn-ea"/>
              </a:rPr>
              <a:t>经营范围：通用汽油机、园林机械设备、园林机械</a:t>
            </a:r>
            <a:endParaRPr lang="en-US" altLang="zh-CN" sz="2000" b="1" dirty="0" smtClean="0">
              <a:solidFill>
                <a:schemeClr val="accent1">
                  <a:lumMod val="75000"/>
                </a:schemeClr>
              </a:solidFill>
              <a:latin typeface="+mn-ea"/>
            </a:endParaRPr>
          </a:p>
          <a:p>
            <a:pPr>
              <a:lnSpc>
                <a:spcPct val="130000"/>
              </a:lnSpc>
            </a:pPr>
            <a:r>
              <a:rPr lang="en-US" altLang="zh-CN" sz="2000" b="1" dirty="0">
                <a:solidFill>
                  <a:schemeClr val="accent1">
                    <a:lumMod val="75000"/>
                  </a:schemeClr>
                </a:solidFill>
                <a:latin typeface="+mn-ea"/>
              </a:rPr>
              <a:t> </a:t>
            </a:r>
            <a:r>
              <a:rPr lang="en-US" altLang="zh-CN" sz="2000" b="1" dirty="0" smtClean="0">
                <a:solidFill>
                  <a:schemeClr val="accent1">
                    <a:lumMod val="75000"/>
                  </a:schemeClr>
                </a:solidFill>
                <a:latin typeface="+mn-ea"/>
              </a:rPr>
              <a:t>         </a:t>
            </a:r>
            <a:r>
              <a:rPr lang="zh-CN" altLang="en-US" sz="2000" b="1" dirty="0" smtClean="0">
                <a:solidFill>
                  <a:schemeClr val="accent1">
                    <a:lumMod val="75000"/>
                  </a:schemeClr>
                </a:solidFill>
                <a:latin typeface="+mn-ea"/>
              </a:rPr>
              <a:t>零部件、五金工具、电子设备、电子元</a:t>
            </a:r>
            <a:endParaRPr lang="en-US" altLang="zh-CN" sz="2000" b="1" dirty="0" smtClean="0">
              <a:solidFill>
                <a:schemeClr val="accent1">
                  <a:lumMod val="75000"/>
                </a:schemeClr>
              </a:solidFill>
              <a:latin typeface="+mn-ea"/>
            </a:endParaRPr>
          </a:p>
          <a:p>
            <a:pPr>
              <a:lnSpc>
                <a:spcPct val="130000"/>
              </a:lnSpc>
            </a:pPr>
            <a:r>
              <a:rPr lang="en-US" altLang="zh-CN" sz="2000" b="1" dirty="0">
                <a:solidFill>
                  <a:schemeClr val="accent1">
                    <a:lumMod val="75000"/>
                  </a:schemeClr>
                </a:solidFill>
                <a:latin typeface="+mn-ea"/>
              </a:rPr>
              <a:t> </a:t>
            </a:r>
            <a:r>
              <a:rPr lang="en-US" altLang="zh-CN" sz="2000" b="1" dirty="0" smtClean="0">
                <a:solidFill>
                  <a:schemeClr val="accent1">
                    <a:lumMod val="75000"/>
                  </a:schemeClr>
                </a:solidFill>
                <a:latin typeface="+mn-ea"/>
              </a:rPr>
              <a:t>         </a:t>
            </a:r>
            <a:r>
              <a:rPr lang="zh-CN" altLang="en-US" sz="2000" b="1" dirty="0" smtClean="0">
                <a:solidFill>
                  <a:schemeClr val="accent1">
                    <a:lumMod val="75000"/>
                  </a:schemeClr>
                </a:solidFill>
                <a:latin typeface="+mn-ea"/>
              </a:rPr>
              <a:t>件、机电设备、开关制造、加工、销售；</a:t>
            </a:r>
            <a:endParaRPr lang="en-US" altLang="zh-CN" sz="2000" b="1" dirty="0" smtClean="0">
              <a:solidFill>
                <a:schemeClr val="accent1">
                  <a:lumMod val="75000"/>
                </a:schemeClr>
              </a:solidFill>
              <a:latin typeface="+mn-ea"/>
            </a:endParaRPr>
          </a:p>
          <a:p>
            <a:pPr>
              <a:lnSpc>
                <a:spcPct val="130000"/>
              </a:lnSpc>
            </a:pPr>
            <a:r>
              <a:rPr lang="en-US" altLang="zh-CN" sz="2000" b="1" dirty="0">
                <a:solidFill>
                  <a:schemeClr val="accent1">
                    <a:lumMod val="75000"/>
                  </a:schemeClr>
                </a:solidFill>
                <a:latin typeface="+mn-ea"/>
              </a:rPr>
              <a:t> </a:t>
            </a:r>
            <a:r>
              <a:rPr lang="en-US" altLang="zh-CN" sz="2000" b="1" dirty="0" smtClean="0">
                <a:solidFill>
                  <a:schemeClr val="accent1">
                    <a:lumMod val="75000"/>
                  </a:schemeClr>
                </a:solidFill>
                <a:latin typeface="+mn-ea"/>
              </a:rPr>
              <a:t>         </a:t>
            </a:r>
            <a:r>
              <a:rPr lang="zh-CN" altLang="en-US" sz="2000" b="1" dirty="0" smtClean="0">
                <a:solidFill>
                  <a:schemeClr val="accent1">
                    <a:lumMod val="75000"/>
                  </a:schemeClr>
                </a:solidFill>
                <a:latin typeface="+mn-ea"/>
              </a:rPr>
              <a:t>自营和代理各类商品和技术的进出口业</a:t>
            </a:r>
            <a:endParaRPr lang="en-US" altLang="zh-CN" sz="2000" b="1" dirty="0" smtClean="0">
              <a:solidFill>
                <a:schemeClr val="accent1">
                  <a:lumMod val="75000"/>
                </a:schemeClr>
              </a:solidFill>
              <a:latin typeface="+mn-ea"/>
            </a:endParaRPr>
          </a:p>
          <a:p>
            <a:pPr>
              <a:lnSpc>
                <a:spcPct val="130000"/>
              </a:lnSpc>
            </a:pPr>
            <a:r>
              <a:rPr lang="en-US" altLang="zh-CN" sz="2000" b="1" dirty="0">
                <a:solidFill>
                  <a:schemeClr val="accent1">
                    <a:lumMod val="75000"/>
                  </a:schemeClr>
                </a:solidFill>
                <a:latin typeface="+mn-ea"/>
              </a:rPr>
              <a:t> </a:t>
            </a:r>
            <a:r>
              <a:rPr lang="en-US" altLang="zh-CN" sz="2000" b="1" dirty="0" smtClean="0">
                <a:solidFill>
                  <a:schemeClr val="accent1">
                    <a:lumMod val="75000"/>
                  </a:schemeClr>
                </a:solidFill>
                <a:latin typeface="+mn-ea"/>
              </a:rPr>
              <a:t>         </a:t>
            </a:r>
            <a:r>
              <a:rPr lang="zh-CN" altLang="en-US" sz="2000" b="1" dirty="0" smtClean="0">
                <a:solidFill>
                  <a:schemeClr val="accent1">
                    <a:lumMod val="75000"/>
                  </a:schemeClr>
                </a:solidFill>
                <a:latin typeface="+mn-ea"/>
              </a:rPr>
              <a:t>务；但国家限定公司经营和禁止进出口</a:t>
            </a:r>
            <a:endParaRPr lang="en-US" altLang="zh-CN" sz="2000" b="1" dirty="0" smtClean="0">
              <a:solidFill>
                <a:schemeClr val="accent1">
                  <a:lumMod val="75000"/>
                </a:schemeClr>
              </a:solidFill>
              <a:latin typeface="+mn-ea"/>
            </a:endParaRPr>
          </a:p>
          <a:p>
            <a:pPr>
              <a:lnSpc>
                <a:spcPct val="130000"/>
              </a:lnSpc>
            </a:pPr>
            <a:r>
              <a:rPr lang="en-US" altLang="zh-CN" sz="2000" b="1" dirty="0">
                <a:solidFill>
                  <a:schemeClr val="accent1">
                    <a:lumMod val="75000"/>
                  </a:schemeClr>
                </a:solidFill>
                <a:latin typeface="+mn-ea"/>
              </a:rPr>
              <a:t> </a:t>
            </a:r>
            <a:r>
              <a:rPr lang="en-US" altLang="zh-CN" sz="2000" b="1" dirty="0" smtClean="0">
                <a:solidFill>
                  <a:schemeClr val="accent1">
                    <a:lumMod val="75000"/>
                  </a:schemeClr>
                </a:solidFill>
                <a:latin typeface="+mn-ea"/>
              </a:rPr>
              <a:t>         </a:t>
            </a:r>
            <a:r>
              <a:rPr lang="zh-CN" altLang="en-US" sz="2000" b="1" dirty="0" smtClean="0">
                <a:solidFill>
                  <a:schemeClr val="accent1">
                    <a:lumMod val="75000"/>
                  </a:schemeClr>
                </a:solidFill>
                <a:latin typeface="+mn-ea"/>
              </a:rPr>
              <a:t>的商品和技术除外</a:t>
            </a:r>
          </a:p>
          <a:p>
            <a:pPr>
              <a:lnSpc>
                <a:spcPct val="130000"/>
              </a:lnSpc>
            </a:pPr>
            <a:endParaRPr lang="zh-CN" altLang="en-US" sz="1400" b="1" dirty="0" smtClean="0">
              <a:solidFill>
                <a:schemeClr val="accent1">
                  <a:lumMod val="75000"/>
                </a:schemeClr>
              </a:solidFill>
              <a:latin typeface="Arial" panose="020B0604020202020204" pitchFamily="34" charset="0"/>
              <a:ea typeface="微软雅黑" panose="020B0503020204020204" pitchFamily="34" charset="-122"/>
            </a:endParaRPr>
          </a:p>
        </p:txBody>
      </p:sp>
    </p:spTree>
    <p:custDataLst>
      <p:tags r:id="rId1"/>
    </p:custDataLst>
    <p:extLst>
      <p:ext uri="{BB962C8B-B14F-4D97-AF65-F5344CB8AC3E}">
        <p14:creationId xmlns:p14="http://schemas.microsoft.com/office/powerpoint/2010/main" xmlns="" val="341126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diamond(in)">
                                      <p:cBhvr>
                                        <p:cTn id="7" dur="1000"/>
                                        <p:tgtEl>
                                          <p:spTgt spid="1026"/>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diamond(in)">
                                      <p:cBhvr>
                                        <p:cTn id="10" dur="1000"/>
                                        <p:tgtEl>
                                          <p:spTgt spid="30"/>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diamond(in)">
                                      <p:cBhvr>
                                        <p:cTn id="13" dur="1000"/>
                                        <p:tgtEl>
                                          <p:spTgt spid="29"/>
                                        </p:tgtEl>
                                      </p:cBhvr>
                                    </p:animEffect>
                                  </p:childTnLst>
                                </p:cTn>
                              </p:par>
                              <p:par>
                                <p:cTn id="14" presetID="8" presetClass="entr" presetSubtype="16"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diamond(in)">
                                      <p:cBhvr>
                                        <p:cTn id="16" dur="1000"/>
                                        <p:tgtEl>
                                          <p:spTgt spid="27"/>
                                        </p:tgtEl>
                                      </p:cBhvr>
                                    </p:animEffect>
                                  </p:childTnLst>
                                </p:cTn>
                              </p:par>
                              <p:par>
                                <p:cTn id="17" presetID="8" presetClass="entr" presetSubtype="16"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diamond(in)">
                                      <p:cBhvr>
                                        <p:cTn id="19"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p:bldP spid="27" grpId="0"/>
      <p:bldP spid="29" grpId="0"/>
      <p:bldP spid="30" grpId="0"/>
      <p:bldP spid="3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4"/>
          <a:srcRect/>
          <a:stretch>
            <a:fillRect/>
          </a:stretch>
        </p:blipFill>
        <p:spPr bwMode="auto">
          <a:xfrm>
            <a:off x="2214546" y="3286124"/>
            <a:ext cx="4600575" cy="3543319"/>
          </a:xfrm>
          <a:prstGeom prst="rect">
            <a:avLst/>
          </a:prstGeom>
          <a:noFill/>
          <a:ln w="9525">
            <a:noFill/>
            <a:miter lim="800000"/>
            <a:headEnd/>
            <a:tailEnd/>
          </a:ln>
        </p:spPr>
      </p:pic>
      <p:sp>
        <p:nvSpPr>
          <p:cNvPr id="1026" name="Rectangle 2"/>
          <p:cNvSpPr>
            <a:spLocks noChangeArrowheads="1"/>
          </p:cNvSpPr>
          <p:nvPr/>
        </p:nvSpPr>
        <p:spPr bwMode="auto">
          <a:xfrm>
            <a:off x="2143108" y="1285860"/>
            <a:ext cx="6143668"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altLang="zh-CN" b="1" dirty="0" smtClean="0">
                <a:solidFill>
                  <a:schemeClr val="accent1">
                    <a:lumMod val="75000"/>
                  </a:schemeClr>
                </a:solidFill>
                <a:latin typeface="方正大黑简体" pitchFamily="2" charset="-122"/>
                <a:ea typeface="方正大黑简体" pitchFamily="2" charset="-122"/>
              </a:rPr>
              <a:t>1</a:t>
            </a:r>
            <a:r>
              <a:rPr lang="zh-CN" altLang="en-US" b="1" dirty="0" smtClean="0">
                <a:solidFill>
                  <a:schemeClr val="accent1">
                    <a:lumMod val="75000"/>
                  </a:schemeClr>
                </a:solidFill>
                <a:latin typeface="方正大黑简体" pitchFamily="2" charset="-122"/>
                <a:ea typeface="方正大黑简体" pitchFamily="2" charset="-122"/>
              </a:rPr>
              <a:t>、行业</a:t>
            </a:r>
            <a:r>
              <a:rPr lang="zh-CN" altLang="en-US" b="1" dirty="0">
                <a:solidFill>
                  <a:schemeClr val="accent1">
                    <a:lumMod val="75000"/>
                  </a:schemeClr>
                </a:solidFill>
                <a:latin typeface="方正大黑简体" pitchFamily="2" charset="-122"/>
                <a:ea typeface="方正大黑简体" pitchFamily="2" charset="-122"/>
              </a:rPr>
              <a:t>简介</a:t>
            </a:r>
          </a:p>
          <a:p>
            <a:r>
              <a:rPr lang="zh-CN" altLang="en-US" dirty="0">
                <a:solidFill>
                  <a:schemeClr val="accent1">
                    <a:lumMod val="75000"/>
                  </a:schemeClr>
                </a:solidFill>
                <a:latin typeface="方正大黑简体" pitchFamily="2" charset="-122"/>
                <a:ea typeface="方正大黑简体" pitchFamily="2" charset="-122"/>
              </a:rPr>
              <a:t>园林机械指链锯、割边机、修边机、绿篱机、割灌机、梳草机、高枝机、吸叶机、割草机、草坪修整机等用于园林绿化、园林建设、园林养护的机械设备。</a:t>
            </a:r>
          </a:p>
          <a:p>
            <a:r>
              <a:rPr lang="zh-CN" altLang="en-US" dirty="0">
                <a:solidFill>
                  <a:schemeClr val="accent1">
                    <a:lumMod val="75000"/>
                  </a:schemeClr>
                </a:solidFill>
                <a:latin typeface="方正大黑简体" pitchFamily="2" charset="-122"/>
                <a:ea typeface="方正大黑简体" pitchFamily="2" charset="-122"/>
              </a:rPr>
              <a:t>按照作业对象的不同，园林机械大概可分为草坪作业机械、乔灌木作业机械、花卉作业机械、其它园林机械四个类别，产品体系如下图所示：</a:t>
            </a:r>
          </a:p>
        </p:txBody>
      </p:sp>
      <p:grpSp>
        <p:nvGrpSpPr>
          <p:cNvPr id="12" name="组合 11"/>
          <p:cNvGrpSpPr/>
          <p:nvPr/>
        </p:nvGrpSpPr>
        <p:grpSpPr>
          <a:xfrm>
            <a:off x="366683" y="214290"/>
            <a:ext cx="3776689" cy="1143008"/>
            <a:chOff x="366683" y="533380"/>
            <a:chExt cx="3776689" cy="1143008"/>
          </a:xfrm>
        </p:grpSpPr>
        <p:sp>
          <p:nvSpPr>
            <p:cNvPr id="13" name="圆角矩形 12"/>
            <p:cNvSpPr/>
            <p:nvPr/>
          </p:nvSpPr>
          <p:spPr>
            <a:xfrm>
              <a:off x="1365720" y="752456"/>
              <a:ext cx="2777652" cy="714380"/>
            </a:xfrm>
            <a:prstGeom prst="roundRect">
              <a:avLst/>
            </a:prstGeom>
            <a:solidFill>
              <a:schemeClr val="accent6">
                <a:lumMod val="40000"/>
                <a:lumOff val="60000"/>
              </a:schemeClr>
            </a:solidFill>
            <a:ln>
              <a:noFill/>
            </a:ln>
            <a:scene3d>
              <a:camera prst="orthographicFront"/>
              <a:lightRig rig="threePt" dir="t"/>
            </a:scene3d>
            <a:sp3d extrusionH="196850" prstMaterial="metal">
              <a:bevelT w="107950" h="44450" prst="divot"/>
              <a:bevelB/>
              <a:extrusionClr>
                <a:schemeClr val="bg1"/>
              </a:extrusionClr>
              <a:contourClr>
                <a:schemeClr val="accent6">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MH_Number_1"/>
            <p:cNvSpPr/>
            <p:nvPr>
              <p:custDataLst>
                <p:tags r:id="rId2"/>
              </p:custDataLst>
            </p:nvPr>
          </p:nvSpPr>
          <p:spPr>
            <a:xfrm>
              <a:off x="366683" y="533380"/>
              <a:ext cx="1222876" cy="1143008"/>
            </a:xfrm>
            <a:prstGeom prst="ellipse">
              <a:avLst/>
            </a:prstGeom>
            <a:solidFill>
              <a:schemeClr val="accent6">
                <a:lumMod val="40000"/>
                <a:lumOff val="60000"/>
              </a:schemeClr>
            </a:solidFill>
            <a:ln>
              <a:noFill/>
            </a:ln>
            <a:scene3d>
              <a:camera prst="orthographicFront"/>
              <a:lightRig rig="threePt" dir="t"/>
            </a:scene3d>
            <a:sp3d extrusionH="196850" prstMaterial="metal">
              <a:bevelT w="107950" h="44450" prst="divot"/>
              <a:bevelB/>
              <a:extrusionClr>
                <a:schemeClr val="bg1"/>
              </a:extrusionClr>
              <a:contourClr>
                <a:schemeClr val="accent6">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sp3d extrusionH="19050">
                <a:bevelT w="44450" h="19050"/>
              </a:sp3d>
            </a:bodyPr>
            <a:lstStyle/>
            <a:p>
              <a:pPr algn="ctr"/>
              <a:r>
                <a:rPr lang="en-US" altLang="zh-CN" sz="6000" b="1" dirty="0" smtClean="0">
                  <a:solidFill>
                    <a:schemeClr val="accent1">
                      <a:lumMod val="75000"/>
                    </a:schemeClr>
                  </a:solidFill>
                </a:rPr>
                <a:t>2</a:t>
              </a:r>
              <a:endParaRPr lang="zh-CN" altLang="en-US" sz="6000" b="1" dirty="0">
                <a:solidFill>
                  <a:schemeClr val="accent1">
                    <a:lumMod val="75000"/>
                  </a:schemeClr>
                </a:solidFill>
              </a:endParaRPr>
            </a:p>
          </p:txBody>
        </p:sp>
      </p:grpSp>
      <p:sp>
        <p:nvSpPr>
          <p:cNvPr id="15" name="标题 14"/>
          <p:cNvSpPr>
            <a:spLocks noGrp="1"/>
          </p:cNvSpPr>
          <p:nvPr>
            <p:ph type="title"/>
          </p:nvPr>
        </p:nvSpPr>
        <p:spPr>
          <a:xfrm>
            <a:off x="1857356" y="428604"/>
            <a:ext cx="2286016" cy="699594"/>
          </a:xfrm>
        </p:spPr>
        <p:txBody>
          <a:bodyPr/>
          <a:lstStyle/>
          <a:p>
            <a:r>
              <a:rPr lang="zh-CN" altLang="en-US" dirty="0" smtClean="0"/>
              <a:t>行业情况</a:t>
            </a:r>
            <a:endParaRPr lang="zh-CN" altLang="en-US" dirty="0"/>
          </a:p>
        </p:txBody>
      </p:sp>
    </p:spTree>
    <p:custDataLst>
      <p:tags r:id="rId1"/>
    </p:custDataLst>
    <p:extLst>
      <p:ext uri="{BB962C8B-B14F-4D97-AF65-F5344CB8AC3E}">
        <p14:creationId xmlns:p14="http://schemas.microsoft.com/office/powerpoint/2010/main" xmlns="" val="341126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ox(in)">
                                      <p:cBhvr>
                                        <p:cTn id="7" dur="1000"/>
                                        <p:tgtEl>
                                          <p:spTgt spid="1026"/>
                                        </p:tgtEl>
                                      </p:cBhvr>
                                    </p:animEffect>
                                  </p:childTnLst>
                                </p:cTn>
                              </p:par>
                              <p:par>
                                <p:cTn id="8" presetID="4" presetClass="entr" presetSubtype="16" fill="hold" nodeType="withEffect">
                                  <p:stCondLst>
                                    <p:cond delay="0"/>
                                  </p:stCondLst>
                                  <p:childTnLst>
                                    <p:set>
                                      <p:cBhvr>
                                        <p:cTn id="9" dur="1" fill="hold">
                                          <p:stCondLst>
                                            <p:cond delay="0"/>
                                          </p:stCondLst>
                                        </p:cTn>
                                        <p:tgtEl>
                                          <p:spTgt spid="16386"/>
                                        </p:tgtEl>
                                        <p:attrNameLst>
                                          <p:attrName>style.visibility</p:attrName>
                                        </p:attrNameLst>
                                      </p:cBhvr>
                                      <p:to>
                                        <p:strVal val="visible"/>
                                      </p:to>
                                    </p:set>
                                    <p:animEffect transition="in" filter="box(in)">
                                      <p:cBhvr>
                                        <p:cTn id="10" dur="1000"/>
                                        <p:tgtEl>
                                          <p:spTgt spid="16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66683" y="214290"/>
            <a:ext cx="3776689" cy="1143008"/>
            <a:chOff x="366683" y="533380"/>
            <a:chExt cx="3776689" cy="1143008"/>
          </a:xfrm>
        </p:grpSpPr>
        <p:sp>
          <p:nvSpPr>
            <p:cNvPr id="7" name="圆角矩形 6"/>
            <p:cNvSpPr/>
            <p:nvPr/>
          </p:nvSpPr>
          <p:spPr>
            <a:xfrm>
              <a:off x="1365720" y="752456"/>
              <a:ext cx="2777652" cy="714380"/>
            </a:xfrm>
            <a:prstGeom prst="roundRect">
              <a:avLst/>
            </a:prstGeom>
            <a:solidFill>
              <a:schemeClr val="accent6">
                <a:lumMod val="40000"/>
                <a:lumOff val="60000"/>
              </a:schemeClr>
            </a:solidFill>
            <a:ln>
              <a:noFill/>
            </a:ln>
            <a:scene3d>
              <a:camera prst="orthographicFront"/>
              <a:lightRig rig="threePt" dir="t"/>
            </a:scene3d>
            <a:sp3d extrusionH="196850" prstMaterial="metal">
              <a:bevelT w="107950" h="44450" prst="divot"/>
              <a:bevelB/>
              <a:extrusionClr>
                <a:schemeClr val="bg1"/>
              </a:extrusionClr>
              <a:contourClr>
                <a:schemeClr val="accent6">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MH_Number_1"/>
            <p:cNvSpPr/>
            <p:nvPr>
              <p:custDataLst>
                <p:tags r:id="rId2"/>
              </p:custDataLst>
            </p:nvPr>
          </p:nvSpPr>
          <p:spPr>
            <a:xfrm>
              <a:off x="366683" y="533380"/>
              <a:ext cx="1222876" cy="1143008"/>
            </a:xfrm>
            <a:prstGeom prst="ellipse">
              <a:avLst/>
            </a:prstGeom>
            <a:solidFill>
              <a:schemeClr val="accent6">
                <a:lumMod val="40000"/>
                <a:lumOff val="60000"/>
              </a:schemeClr>
            </a:solidFill>
            <a:ln>
              <a:noFill/>
            </a:ln>
            <a:scene3d>
              <a:camera prst="orthographicFront"/>
              <a:lightRig rig="threePt" dir="t"/>
            </a:scene3d>
            <a:sp3d extrusionH="196850" prstMaterial="metal">
              <a:bevelT w="107950" h="44450" prst="divot"/>
              <a:bevelB/>
              <a:extrusionClr>
                <a:schemeClr val="bg1"/>
              </a:extrusionClr>
              <a:contourClr>
                <a:schemeClr val="accent6">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sp3d extrusionH="19050">
                <a:bevelT w="44450" h="19050"/>
              </a:sp3d>
            </a:bodyPr>
            <a:lstStyle/>
            <a:p>
              <a:pPr algn="ctr"/>
              <a:r>
                <a:rPr lang="en-US" altLang="zh-CN" sz="6000" b="1" dirty="0" smtClean="0">
                  <a:solidFill>
                    <a:schemeClr val="accent1">
                      <a:lumMod val="75000"/>
                    </a:schemeClr>
                  </a:solidFill>
                </a:rPr>
                <a:t>2</a:t>
              </a:r>
              <a:endParaRPr lang="zh-CN" altLang="en-US" sz="6000" b="1" dirty="0">
                <a:solidFill>
                  <a:schemeClr val="accent1">
                    <a:lumMod val="75000"/>
                  </a:schemeClr>
                </a:solidFill>
              </a:endParaRPr>
            </a:p>
          </p:txBody>
        </p:sp>
      </p:grpSp>
      <p:sp>
        <p:nvSpPr>
          <p:cNvPr id="15" name="标题 14"/>
          <p:cNvSpPr>
            <a:spLocks noGrp="1"/>
          </p:cNvSpPr>
          <p:nvPr>
            <p:ph type="title"/>
          </p:nvPr>
        </p:nvSpPr>
        <p:spPr>
          <a:xfrm>
            <a:off x="1857356" y="428604"/>
            <a:ext cx="1793948" cy="699594"/>
          </a:xfrm>
        </p:spPr>
        <p:txBody>
          <a:bodyPr/>
          <a:lstStyle/>
          <a:p>
            <a:r>
              <a:rPr lang="zh-CN" altLang="en-US" dirty="0" smtClean="0"/>
              <a:t>行业情况</a:t>
            </a:r>
            <a:endParaRPr lang="zh-CN" altLang="en-US" dirty="0"/>
          </a:p>
        </p:txBody>
      </p:sp>
      <p:sp>
        <p:nvSpPr>
          <p:cNvPr id="1026" name="Rectangle 2"/>
          <p:cNvSpPr>
            <a:spLocks noChangeArrowheads="1"/>
          </p:cNvSpPr>
          <p:nvPr/>
        </p:nvSpPr>
        <p:spPr bwMode="auto">
          <a:xfrm>
            <a:off x="2143108" y="1285860"/>
            <a:ext cx="614366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CN" b="1" dirty="0" smtClean="0">
                <a:solidFill>
                  <a:schemeClr val="accent1">
                    <a:lumMod val="75000"/>
                  </a:schemeClr>
                </a:solidFill>
                <a:latin typeface="方正大黑简体" pitchFamily="2" charset="-122"/>
                <a:ea typeface="方正大黑简体" pitchFamily="2" charset="-122"/>
              </a:rPr>
              <a:t>2</a:t>
            </a:r>
            <a:r>
              <a:rPr lang="zh-CN" altLang="en-US" b="1" dirty="0" smtClean="0">
                <a:solidFill>
                  <a:schemeClr val="accent1">
                    <a:lumMod val="75000"/>
                  </a:schemeClr>
                </a:solidFill>
                <a:latin typeface="方正大黑简体" pitchFamily="2" charset="-122"/>
                <a:ea typeface="方正大黑简体" pitchFamily="2" charset="-122"/>
              </a:rPr>
              <a:t>、行业产业链</a:t>
            </a:r>
            <a:endParaRPr lang="zh-CN" altLang="en-US" b="1" dirty="0">
              <a:solidFill>
                <a:schemeClr val="accent1">
                  <a:lumMod val="75000"/>
                </a:schemeClr>
              </a:solidFill>
              <a:latin typeface="方正大黑简体" pitchFamily="2" charset="-122"/>
              <a:ea typeface="方正大黑简体" pitchFamily="2" charset="-122"/>
            </a:endParaRPr>
          </a:p>
        </p:txBody>
      </p:sp>
      <p:pic>
        <p:nvPicPr>
          <p:cNvPr id="2" name="Picture 2"/>
          <p:cNvPicPr>
            <a:picLocks noChangeAspect="1" noChangeArrowheads="1"/>
          </p:cNvPicPr>
          <p:nvPr/>
        </p:nvPicPr>
        <p:blipFill>
          <a:blip r:embed="rId4"/>
          <a:srcRect/>
          <a:stretch>
            <a:fillRect/>
          </a:stretch>
        </p:blipFill>
        <p:spPr bwMode="auto">
          <a:xfrm>
            <a:off x="1428728" y="2090462"/>
            <a:ext cx="6305474" cy="3981744"/>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xmlns="" val="341126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plus(in)">
                                      <p:cBhvr>
                                        <p:cTn id="7" dur="2000"/>
                                        <p:tgtEl>
                                          <p:spTgt spid="1026"/>
                                        </p:tgtEl>
                                      </p:cBhvr>
                                    </p:animEffect>
                                  </p:childTnLst>
                                </p:cTn>
                              </p:par>
                              <p:par>
                                <p:cTn id="8" presetID="13" presetClass="entr" presetSubtype="16"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plus(in)">
                                      <p:cBhvr>
                                        <p:cTn id="10"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2143108" y="2090314"/>
            <a:ext cx="614366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altLang="zh-CN" b="1" dirty="0" smtClean="0">
                <a:solidFill>
                  <a:schemeClr val="accent1">
                    <a:lumMod val="75000"/>
                  </a:schemeClr>
                </a:solidFill>
                <a:latin typeface="方正大黑简体" pitchFamily="2" charset="-122"/>
                <a:ea typeface="方正大黑简体" pitchFamily="2" charset="-122"/>
              </a:rPr>
              <a:t>3</a:t>
            </a:r>
            <a:r>
              <a:rPr lang="zh-CN" altLang="en-US" b="1" dirty="0" smtClean="0">
                <a:solidFill>
                  <a:schemeClr val="accent1">
                    <a:lumMod val="75000"/>
                  </a:schemeClr>
                </a:solidFill>
                <a:latin typeface="方正大黑简体" pitchFamily="2" charset="-122"/>
                <a:ea typeface="方正大黑简体" pitchFamily="2" charset="-122"/>
              </a:rPr>
              <a:t>、行业发展特征</a:t>
            </a:r>
          </a:p>
        </p:txBody>
      </p:sp>
      <p:sp>
        <p:nvSpPr>
          <p:cNvPr id="6" name="Rectangle 2"/>
          <p:cNvSpPr>
            <a:spLocks noChangeArrowheads="1"/>
          </p:cNvSpPr>
          <p:nvPr/>
        </p:nvSpPr>
        <p:spPr bwMode="auto">
          <a:xfrm>
            <a:off x="2285984" y="2947570"/>
            <a:ext cx="6143668"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sz="1600" b="1" dirty="0" smtClean="0">
                <a:solidFill>
                  <a:srgbClr val="00B0F0"/>
                </a:solidFill>
              </a:rPr>
              <a:t>（</a:t>
            </a:r>
            <a:r>
              <a:rPr lang="en-US" sz="1600" b="1" dirty="0" smtClean="0">
                <a:solidFill>
                  <a:srgbClr val="00B0F0"/>
                </a:solidFill>
              </a:rPr>
              <a:t>1</a:t>
            </a:r>
            <a:r>
              <a:rPr lang="zh-CN" altLang="en-US" sz="1600" b="1" dirty="0" smtClean="0">
                <a:solidFill>
                  <a:srgbClr val="00B0F0"/>
                </a:solidFill>
              </a:rPr>
              <a:t>）国际制造能力转移的趋势越来越明显</a:t>
            </a:r>
            <a:endParaRPr lang="zh-CN" altLang="en-US" sz="1600" b="1" dirty="0">
              <a:solidFill>
                <a:srgbClr val="00B0F0"/>
              </a:solidFill>
            </a:endParaRPr>
          </a:p>
        </p:txBody>
      </p:sp>
      <p:sp>
        <p:nvSpPr>
          <p:cNvPr id="7" name="Rectangle 2"/>
          <p:cNvSpPr>
            <a:spLocks noChangeArrowheads="1"/>
          </p:cNvSpPr>
          <p:nvPr/>
        </p:nvSpPr>
        <p:spPr bwMode="auto">
          <a:xfrm>
            <a:off x="2285984" y="3894900"/>
            <a:ext cx="6143668"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sz="1600" b="1" dirty="0" smtClean="0">
                <a:solidFill>
                  <a:srgbClr val="00B0F0"/>
                </a:solidFill>
              </a:rPr>
              <a:t>（</a:t>
            </a:r>
            <a:r>
              <a:rPr lang="en-US" altLang="zh-CN" sz="1600" b="1" dirty="0" smtClean="0">
                <a:solidFill>
                  <a:srgbClr val="00B0F0"/>
                </a:solidFill>
              </a:rPr>
              <a:t>2</a:t>
            </a:r>
            <a:r>
              <a:rPr lang="zh-CN" altLang="en-US" sz="1600" b="1" dirty="0" smtClean="0">
                <a:solidFill>
                  <a:srgbClr val="00B0F0"/>
                </a:solidFill>
              </a:rPr>
              <a:t>）园林机械的环保性能将成为评价其质量的重要指标</a:t>
            </a:r>
            <a:endParaRPr lang="zh-CN" altLang="en-US" sz="1600" b="1" dirty="0">
              <a:solidFill>
                <a:srgbClr val="00B0F0"/>
              </a:solidFill>
            </a:endParaRPr>
          </a:p>
        </p:txBody>
      </p:sp>
      <p:sp>
        <p:nvSpPr>
          <p:cNvPr id="8" name="Rectangle 2"/>
          <p:cNvSpPr>
            <a:spLocks noChangeArrowheads="1"/>
          </p:cNvSpPr>
          <p:nvPr/>
        </p:nvSpPr>
        <p:spPr bwMode="auto">
          <a:xfrm>
            <a:off x="2285984" y="4876396"/>
            <a:ext cx="6143668"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zh-CN" altLang="en-US" sz="1600" b="1" dirty="0" smtClean="0">
                <a:solidFill>
                  <a:srgbClr val="00B0F0"/>
                </a:solidFill>
              </a:rPr>
              <a:t>（</a:t>
            </a:r>
            <a:r>
              <a:rPr lang="en-US" altLang="zh-CN" sz="1600" b="1" dirty="0" smtClean="0">
                <a:solidFill>
                  <a:srgbClr val="00B0F0"/>
                </a:solidFill>
              </a:rPr>
              <a:t>3</a:t>
            </a:r>
            <a:r>
              <a:rPr lang="zh-CN" altLang="en-US" sz="1600" b="1" dirty="0" smtClean="0">
                <a:solidFill>
                  <a:srgbClr val="00B0F0"/>
                </a:solidFill>
              </a:rPr>
              <a:t>）园林机械的自动化程度提高</a:t>
            </a:r>
          </a:p>
        </p:txBody>
      </p:sp>
      <p:pic>
        <p:nvPicPr>
          <p:cNvPr id="9" name="图片 8" descr="A000220150321I54PPIC.png"/>
          <p:cNvPicPr>
            <a:picLocks noChangeAspect="1"/>
          </p:cNvPicPr>
          <p:nvPr/>
        </p:nvPicPr>
        <p:blipFill>
          <a:blip r:embed="rId4" cstate="print"/>
          <a:stretch>
            <a:fillRect/>
          </a:stretch>
        </p:blipFill>
        <p:spPr>
          <a:xfrm>
            <a:off x="4714876" y="4643446"/>
            <a:ext cx="2700908" cy="1691165"/>
          </a:xfrm>
          <a:prstGeom prst="rect">
            <a:avLst/>
          </a:prstGeom>
        </p:spPr>
      </p:pic>
      <p:grpSp>
        <p:nvGrpSpPr>
          <p:cNvPr id="10" name="组合 9"/>
          <p:cNvGrpSpPr/>
          <p:nvPr/>
        </p:nvGrpSpPr>
        <p:grpSpPr>
          <a:xfrm>
            <a:off x="366683" y="214290"/>
            <a:ext cx="3776689" cy="1143008"/>
            <a:chOff x="366683" y="533380"/>
            <a:chExt cx="3776689" cy="1143008"/>
          </a:xfrm>
        </p:grpSpPr>
        <p:sp>
          <p:nvSpPr>
            <p:cNvPr id="11" name="圆角矩形 10"/>
            <p:cNvSpPr/>
            <p:nvPr/>
          </p:nvSpPr>
          <p:spPr>
            <a:xfrm>
              <a:off x="1365720" y="752456"/>
              <a:ext cx="2777652" cy="714380"/>
            </a:xfrm>
            <a:prstGeom prst="roundRect">
              <a:avLst/>
            </a:prstGeom>
            <a:solidFill>
              <a:schemeClr val="accent6">
                <a:lumMod val="40000"/>
                <a:lumOff val="60000"/>
              </a:schemeClr>
            </a:solidFill>
            <a:ln>
              <a:noFill/>
            </a:ln>
            <a:scene3d>
              <a:camera prst="orthographicFront"/>
              <a:lightRig rig="threePt" dir="t"/>
            </a:scene3d>
            <a:sp3d extrusionH="196850" prstMaterial="metal">
              <a:bevelT w="107950" h="44450" prst="divot"/>
              <a:bevelB/>
              <a:extrusionClr>
                <a:schemeClr val="bg1"/>
              </a:extrusionClr>
              <a:contourClr>
                <a:schemeClr val="accent6">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MH_Number_1"/>
            <p:cNvSpPr/>
            <p:nvPr>
              <p:custDataLst>
                <p:tags r:id="rId2"/>
              </p:custDataLst>
            </p:nvPr>
          </p:nvSpPr>
          <p:spPr>
            <a:xfrm>
              <a:off x="366683" y="533380"/>
              <a:ext cx="1222876" cy="1143008"/>
            </a:xfrm>
            <a:prstGeom prst="ellipse">
              <a:avLst/>
            </a:prstGeom>
            <a:solidFill>
              <a:schemeClr val="accent6">
                <a:lumMod val="40000"/>
                <a:lumOff val="60000"/>
              </a:schemeClr>
            </a:solidFill>
            <a:ln>
              <a:noFill/>
            </a:ln>
            <a:scene3d>
              <a:camera prst="orthographicFront"/>
              <a:lightRig rig="threePt" dir="t"/>
            </a:scene3d>
            <a:sp3d extrusionH="196850" prstMaterial="metal">
              <a:bevelT w="107950" h="44450" prst="divot"/>
              <a:bevelB/>
              <a:extrusionClr>
                <a:schemeClr val="bg1"/>
              </a:extrusionClr>
              <a:contourClr>
                <a:schemeClr val="accent6">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sp3d extrusionH="19050">
                <a:bevelT w="44450" h="19050"/>
              </a:sp3d>
            </a:bodyPr>
            <a:lstStyle/>
            <a:p>
              <a:pPr algn="ctr"/>
              <a:r>
                <a:rPr lang="en-US" altLang="zh-CN" sz="6000" b="1" dirty="0" smtClean="0">
                  <a:solidFill>
                    <a:schemeClr val="accent1">
                      <a:lumMod val="75000"/>
                    </a:schemeClr>
                  </a:solidFill>
                </a:rPr>
                <a:t>2</a:t>
              </a:r>
              <a:endParaRPr lang="zh-CN" altLang="en-US" sz="6000" b="1" dirty="0">
                <a:solidFill>
                  <a:schemeClr val="accent1">
                    <a:lumMod val="75000"/>
                  </a:schemeClr>
                </a:solidFill>
              </a:endParaRPr>
            </a:p>
          </p:txBody>
        </p:sp>
      </p:grpSp>
      <p:sp>
        <p:nvSpPr>
          <p:cNvPr id="13" name="标题 14"/>
          <p:cNvSpPr txBox="1">
            <a:spLocks/>
          </p:cNvSpPr>
          <p:nvPr/>
        </p:nvSpPr>
        <p:spPr>
          <a:xfrm>
            <a:off x="1857356" y="428604"/>
            <a:ext cx="1793948" cy="699594"/>
          </a:xfrm>
          <a:prstGeom prst="rect">
            <a:avLst/>
          </a:prstGeom>
        </p:spPr>
        <p:txBody>
          <a:bodyPr vert="horz" lIns="91440" tIns="45720" rIns="91440" bIns="45720" rtlCol="0" anchor="b">
            <a:normAutofit/>
            <a:scene3d>
              <a:camera prst="orthographicFront"/>
              <a:lightRig rig="threePt" dir="t"/>
            </a:scene3d>
            <a:sp3d extrusionH="19050">
              <a:bevelT w="44450" h="19050" prst="riblet"/>
            </a:sp3d>
          </a:body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zh-CN" altLang="en-US" sz="3000" b="1" i="0" u="none" strike="noStrike" kern="1200" cap="none" spc="0" normalizeH="0" baseline="0" noProof="0" dirty="0" smtClean="0">
                <a:ln>
                  <a:noFill/>
                </a:ln>
                <a:solidFill>
                  <a:schemeClr val="accent1">
                    <a:lumMod val="75000"/>
                  </a:schemeClr>
                </a:solidFill>
                <a:effectLst/>
                <a:uLnTx/>
                <a:uFillTx/>
                <a:latin typeface="Arial Black" panose="020B0A04020102020204" pitchFamily="34" charset="0"/>
                <a:ea typeface="微软雅黑" panose="020B0503020204020204" pitchFamily="34" charset="-122"/>
                <a:cs typeface="+mj-cs"/>
              </a:rPr>
              <a:t>行业情况</a:t>
            </a:r>
            <a:endParaRPr kumimoji="0" lang="zh-CN" altLang="en-US" sz="3000" b="1" i="0" u="none" strike="noStrike" kern="1200" cap="none" spc="0" normalizeH="0" baseline="0" noProof="0" dirty="0">
              <a:ln>
                <a:noFill/>
              </a:ln>
              <a:solidFill>
                <a:schemeClr val="accent1">
                  <a:lumMod val="75000"/>
                </a:schemeClr>
              </a:solidFill>
              <a:effectLst/>
              <a:uLnTx/>
              <a:uFillTx/>
              <a:latin typeface="Arial Black" panose="020B0A04020102020204" pitchFamily="34" charset="0"/>
              <a:ea typeface="微软雅黑" panose="020B0503020204020204" pitchFamily="34" charset="-122"/>
              <a:cs typeface="+mj-cs"/>
            </a:endParaRPr>
          </a:p>
        </p:txBody>
      </p:sp>
    </p:spTree>
    <p:custDataLst>
      <p:tags r:id="rId1"/>
    </p:custDataLst>
    <p:extLst>
      <p:ext uri="{BB962C8B-B14F-4D97-AF65-F5344CB8AC3E}">
        <p14:creationId xmlns:p14="http://schemas.microsoft.com/office/powerpoint/2010/main" xmlns="" val="341126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slide(fromBottom)">
                                      <p:cBhvr>
                                        <p:cTn id="7" dur="500"/>
                                        <p:tgtEl>
                                          <p:spTgt spid="1026"/>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slide(fromBottom)">
                                      <p:cBhvr>
                                        <p:cTn id="10" dur="500"/>
                                        <p:tgtEl>
                                          <p:spTgt spid="6"/>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lide(fromBottom)">
                                      <p:cBhvr>
                                        <p:cTn id="13" dur="500"/>
                                        <p:tgtEl>
                                          <p:spTgt spid="7"/>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slide(fromBottom)">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p:bldP spid="6"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A000220150322A37PPIC.png"/>
          <p:cNvPicPr>
            <a:picLocks noChangeAspect="1"/>
          </p:cNvPicPr>
          <p:nvPr/>
        </p:nvPicPr>
        <p:blipFill>
          <a:blip r:embed="rId4" cstate="print"/>
          <a:srcRect l="16746" t="10994" r="1435" b="33742"/>
          <a:stretch>
            <a:fillRect/>
          </a:stretch>
        </p:blipFill>
        <p:spPr>
          <a:xfrm>
            <a:off x="0" y="1357274"/>
            <a:ext cx="8143900" cy="5500726"/>
          </a:xfrm>
          <a:prstGeom prst="rect">
            <a:avLst/>
          </a:prstGeom>
        </p:spPr>
      </p:pic>
      <p:graphicFrame>
        <p:nvGraphicFramePr>
          <p:cNvPr id="10" name="表格 9"/>
          <p:cNvGraphicFramePr>
            <a:graphicFrameLocks noGrp="1"/>
          </p:cNvGraphicFramePr>
          <p:nvPr/>
        </p:nvGraphicFramePr>
        <p:xfrm>
          <a:off x="1571604" y="2571744"/>
          <a:ext cx="6096000" cy="2357456"/>
        </p:xfrm>
        <a:graphic>
          <a:graphicData uri="http://schemas.openxmlformats.org/drawingml/2006/table">
            <a:tbl>
              <a:tblPr firstRow="1" bandRow="1">
                <a:tableStyleId>{5C22544A-7EE6-4342-B048-85BDC9FD1C3A}</a:tableStyleId>
              </a:tblPr>
              <a:tblGrid>
                <a:gridCol w="1524000"/>
                <a:gridCol w="1524000"/>
                <a:gridCol w="1524000"/>
                <a:gridCol w="1524000"/>
              </a:tblGrid>
              <a:tr h="589364">
                <a:tc>
                  <a:txBody>
                    <a:bodyPr/>
                    <a:lstStyle/>
                    <a:p>
                      <a:r>
                        <a:rPr lang="zh-CN" altLang="en-US" dirty="0" smtClean="0"/>
                        <a:t>股东</a:t>
                      </a:r>
                      <a:endParaRPr lang="zh-CN" altLang="en-US" dirty="0"/>
                    </a:p>
                  </a:txBody>
                  <a:tcPr/>
                </a:tc>
                <a:tc>
                  <a:txBody>
                    <a:bodyPr/>
                    <a:lstStyle/>
                    <a:p>
                      <a:r>
                        <a:rPr lang="zh-CN" altLang="en-US" dirty="0" smtClean="0"/>
                        <a:t>投资额</a:t>
                      </a:r>
                      <a:endParaRPr lang="zh-CN" altLang="en-US" dirty="0"/>
                    </a:p>
                  </a:txBody>
                  <a:tcPr/>
                </a:tc>
                <a:tc>
                  <a:txBody>
                    <a:bodyPr/>
                    <a:lstStyle/>
                    <a:p>
                      <a:r>
                        <a:rPr lang="zh-CN" altLang="en-US" dirty="0" smtClean="0"/>
                        <a:t>股权比例</a:t>
                      </a:r>
                      <a:endParaRPr lang="zh-CN" altLang="en-US" dirty="0"/>
                    </a:p>
                  </a:txBody>
                  <a:tcPr/>
                </a:tc>
                <a:tc>
                  <a:txBody>
                    <a:bodyPr/>
                    <a:lstStyle/>
                    <a:p>
                      <a:r>
                        <a:rPr lang="zh-CN" altLang="en-US" dirty="0" smtClean="0"/>
                        <a:t>出资方式</a:t>
                      </a:r>
                      <a:endParaRPr lang="zh-CN" altLang="en-US" dirty="0"/>
                    </a:p>
                  </a:txBody>
                  <a:tcPr/>
                </a:tc>
              </a:tr>
              <a:tr h="589364">
                <a:tc>
                  <a:txBody>
                    <a:bodyPr/>
                    <a:lstStyle/>
                    <a:p>
                      <a:r>
                        <a:rPr lang="zh-CN" altLang="en-US" dirty="0" smtClean="0"/>
                        <a:t>陈东</a:t>
                      </a:r>
                      <a:endParaRPr lang="zh-CN" altLang="en-US" dirty="0"/>
                    </a:p>
                  </a:txBody>
                  <a:tcPr/>
                </a:tc>
                <a:tc>
                  <a:txBody>
                    <a:bodyPr/>
                    <a:lstStyle/>
                    <a:p>
                      <a:r>
                        <a:rPr lang="en-US" altLang="zh-CN" dirty="0" smtClean="0"/>
                        <a:t>3200</a:t>
                      </a:r>
                      <a:r>
                        <a:rPr lang="zh-CN" altLang="en-US" dirty="0" smtClean="0"/>
                        <a:t>万</a:t>
                      </a:r>
                      <a:endParaRPr lang="zh-CN" altLang="en-US" dirty="0"/>
                    </a:p>
                  </a:txBody>
                  <a:tcPr/>
                </a:tc>
                <a:tc>
                  <a:txBody>
                    <a:bodyPr/>
                    <a:lstStyle/>
                    <a:p>
                      <a:r>
                        <a:rPr lang="en-US" altLang="zh-CN" dirty="0" smtClean="0"/>
                        <a:t>80%</a:t>
                      </a:r>
                      <a:endParaRPr lang="zh-CN" altLang="en-US" dirty="0"/>
                    </a:p>
                  </a:txBody>
                  <a:tcPr/>
                </a:tc>
                <a:tc>
                  <a:txBody>
                    <a:bodyPr/>
                    <a:lstStyle/>
                    <a:p>
                      <a:r>
                        <a:rPr lang="zh-CN" altLang="en-US" dirty="0" smtClean="0"/>
                        <a:t>货币</a:t>
                      </a:r>
                      <a:endParaRPr lang="zh-CN" altLang="en-US" dirty="0"/>
                    </a:p>
                  </a:txBody>
                  <a:tcPr/>
                </a:tc>
              </a:tr>
              <a:tr h="589364">
                <a:tc>
                  <a:txBody>
                    <a:bodyPr/>
                    <a:lstStyle/>
                    <a:p>
                      <a:r>
                        <a:rPr lang="zh-CN" altLang="en-US" dirty="0" smtClean="0"/>
                        <a:t>汤晓蓉</a:t>
                      </a:r>
                      <a:endParaRPr lang="zh-CN" altLang="en-US" dirty="0"/>
                    </a:p>
                  </a:txBody>
                  <a:tcPr/>
                </a:tc>
                <a:tc>
                  <a:txBody>
                    <a:bodyPr/>
                    <a:lstStyle/>
                    <a:p>
                      <a:r>
                        <a:rPr lang="en-US" altLang="zh-CN" dirty="0" smtClean="0"/>
                        <a:t>800</a:t>
                      </a:r>
                      <a:r>
                        <a:rPr lang="zh-CN" altLang="en-US" dirty="0" smtClean="0"/>
                        <a:t>万</a:t>
                      </a:r>
                      <a:endParaRPr lang="zh-CN" altLang="en-US" dirty="0"/>
                    </a:p>
                  </a:txBody>
                  <a:tcPr/>
                </a:tc>
                <a:tc>
                  <a:txBody>
                    <a:bodyPr/>
                    <a:lstStyle/>
                    <a:p>
                      <a:r>
                        <a:rPr lang="en-US" altLang="zh-CN" dirty="0" smtClean="0"/>
                        <a:t>20%</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货币</a:t>
                      </a:r>
                      <a:endParaRPr lang="zh-CN" altLang="en-US" dirty="0"/>
                    </a:p>
                  </a:txBody>
                  <a:tcPr/>
                </a:tc>
              </a:tr>
              <a:tr h="589364">
                <a:tc>
                  <a:txBody>
                    <a:bodyPr/>
                    <a:lstStyle/>
                    <a:p>
                      <a:r>
                        <a:rPr lang="zh-CN" altLang="en-US" dirty="0" smtClean="0"/>
                        <a:t>合计</a:t>
                      </a:r>
                      <a:endParaRPr lang="zh-CN" altLang="en-US" dirty="0"/>
                    </a:p>
                  </a:txBody>
                  <a:tcPr/>
                </a:tc>
                <a:tc>
                  <a:txBody>
                    <a:bodyPr/>
                    <a:lstStyle/>
                    <a:p>
                      <a:r>
                        <a:rPr lang="en-US" altLang="zh-CN" dirty="0" smtClean="0"/>
                        <a:t>4000</a:t>
                      </a:r>
                      <a:r>
                        <a:rPr lang="zh-CN" altLang="en-US" dirty="0" smtClean="0"/>
                        <a:t>万</a:t>
                      </a:r>
                      <a:endParaRPr lang="zh-CN" altLang="en-US" dirty="0"/>
                    </a:p>
                  </a:txBody>
                  <a:tcPr/>
                </a:tc>
                <a:tc>
                  <a:txBody>
                    <a:bodyPr/>
                    <a:lstStyle/>
                    <a:p>
                      <a:r>
                        <a:rPr lang="en-US" altLang="zh-CN" dirty="0" smtClean="0"/>
                        <a:t>100%</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货币</a:t>
                      </a:r>
                      <a:endParaRPr lang="zh-CN" altLang="en-US" dirty="0"/>
                    </a:p>
                  </a:txBody>
                  <a:tcPr/>
                </a:tc>
              </a:tr>
            </a:tbl>
          </a:graphicData>
        </a:graphic>
      </p:graphicFrame>
      <p:grpSp>
        <p:nvGrpSpPr>
          <p:cNvPr id="6" name="组合 5"/>
          <p:cNvGrpSpPr/>
          <p:nvPr/>
        </p:nvGrpSpPr>
        <p:grpSpPr>
          <a:xfrm>
            <a:off x="366683" y="214290"/>
            <a:ext cx="3776689" cy="1143008"/>
            <a:chOff x="366683" y="533380"/>
            <a:chExt cx="3776689" cy="1143008"/>
          </a:xfrm>
        </p:grpSpPr>
        <p:sp>
          <p:nvSpPr>
            <p:cNvPr id="7" name="圆角矩形 6"/>
            <p:cNvSpPr/>
            <p:nvPr/>
          </p:nvSpPr>
          <p:spPr>
            <a:xfrm>
              <a:off x="1365720" y="752456"/>
              <a:ext cx="2777652" cy="714380"/>
            </a:xfrm>
            <a:prstGeom prst="roundRect">
              <a:avLst/>
            </a:prstGeom>
            <a:solidFill>
              <a:schemeClr val="accent6">
                <a:lumMod val="40000"/>
                <a:lumOff val="60000"/>
              </a:schemeClr>
            </a:solidFill>
            <a:ln>
              <a:noFill/>
            </a:ln>
            <a:scene3d>
              <a:camera prst="orthographicFront"/>
              <a:lightRig rig="threePt" dir="t"/>
            </a:scene3d>
            <a:sp3d extrusionH="196850" prstMaterial="metal">
              <a:bevelT w="107950" h="44450" prst="divot"/>
              <a:bevelB/>
              <a:extrusionClr>
                <a:schemeClr val="bg1"/>
              </a:extrusionClr>
              <a:contourClr>
                <a:schemeClr val="accent6">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MH_Number_1"/>
            <p:cNvSpPr/>
            <p:nvPr>
              <p:custDataLst>
                <p:tags r:id="rId2"/>
              </p:custDataLst>
            </p:nvPr>
          </p:nvSpPr>
          <p:spPr>
            <a:xfrm>
              <a:off x="366683" y="533380"/>
              <a:ext cx="1222876" cy="1143008"/>
            </a:xfrm>
            <a:prstGeom prst="ellipse">
              <a:avLst/>
            </a:prstGeom>
            <a:solidFill>
              <a:schemeClr val="accent6">
                <a:lumMod val="40000"/>
                <a:lumOff val="60000"/>
              </a:schemeClr>
            </a:solidFill>
            <a:ln>
              <a:noFill/>
            </a:ln>
            <a:scene3d>
              <a:camera prst="orthographicFront"/>
              <a:lightRig rig="threePt" dir="t"/>
            </a:scene3d>
            <a:sp3d extrusionH="196850" prstMaterial="metal">
              <a:bevelT w="107950" h="44450" prst="divot"/>
              <a:bevelB/>
              <a:extrusionClr>
                <a:schemeClr val="bg1"/>
              </a:extrusionClr>
              <a:contourClr>
                <a:schemeClr val="accent6">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sp3d extrusionH="19050">
                <a:bevelT w="44450" h="19050"/>
              </a:sp3d>
            </a:bodyPr>
            <a:lstStyle/>
            <a:p>
              <a:pPr algn="ctr"/>
              <a:r>
                <a:rPr lang="en-US" altLang="zh-CN" sz="6000" b="1" dirty="0" smtClean="0">
                  <a:solidFill>
                    <a:schemeClr val="accent1">
                      <a:lumMod val="75000"/>
                    </a:schemeClr>
                  </a:solidFill>
                </a:rPr>
                <a:t>3</a:t>
              </a:r>
              <a:endParaRPr lang="zh-CN" altLang="en-US" sz="6000" b="1" dirty="0">
                <a:solidFill>
                  <a:schemeClr val="accent1">
                    <a:lumMod val="75000"/>
                  </a:schemeClr>
                </a:solidFill>
              </a:endParaRPr>
            </a:p>
          </p:txBody>
        </p:sp>
      </p:grpSp>
      <p:sp>
        <p:nvSpPr>
          <p:cNvPr id="9" name="标题 14"/>
          <p:cNvSpPr txBox="1">
            <a:spLocks/>
          </p:cNvSpPr>
          <p:nvPr/>
        </p:nvSpPr>
        <p:spPr>
          <a:xfrm>
            <a:off x="1857356" y="428604"/>
            <a:ext cx="1793948" cy="699594"/>
          </a:xfrm>
          <a:prstGeom prst="rect">
            <a:avLst/>
          </a:prstGeom>
        </p:spPr>
        <p:txBody>
          <a:bodyPr vert="horz" lIns="91440" tIns="45720" rIns="91440" bIns="45720" rtlCol="0" anchor="b">
            <a:normAutofit/>
            <a:scene3d>
              <a:camera prst="orthographicFront"/>
              <a:lightRig rig="threePt" dir="t"/>
            </a:scene3d>
            <a:sp3d extrusionH="19050">
              <a:bevelT w="44450" h="19050" prst="riblet"/>
            </a:sp3d>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zh-CN" altLang="en-US" sz="3000" b="1" dirty="0" smtClean="0">
                <a:solidFill>
                  <a:schemeClr val="accent1">
                    <a:lumMod val="75000"/>
                  </a:schemeClr>
                </a:solidFill>
                <a:latin typeface="Arial Black" panose="020B0A04020102020204" pitchFamily="34" charset="0"/>
                <a:ea typeface="微软雅黑" panose="020B0503020204020204" pitchFamily="34" charset="-122"/>
                <a:cs typeface="+mj-cs"/>
              </a:rPr>
              <a:t>股权机构</a:t>
            </a:r>
            <a:endParaRPr kumimoji="0" lang="zh-CN" altLang="en-US" sz="3000" b="1" i="0" u="none" strike="noStrike" kern="1200" cap="none" spc="0" normalizeH="0" baseline="0" noProof="0" dirty="0">
              <a:ln>
                <a:noFill/>
              </a:ln>
              <a:solidFill>
                <a:schemeClr val="accent1">
                  <a:lumMod val="75000"/>
                </a:schemeClr>
              </a:solidFill>
              <a:effectLst/>
              <a:uLnTx/>
              <a:uFillTx/>
              <a:latin typeface="Arial Black" panose="020B0A04020102020204" pitchFamily="34" charset="0"/>
              <a:ea typeface="微软雅黑" panose="020B0503020204020204" pitchFamily="34" charset="-122"/>
              <a:cs typeface="+mj-cs"/>
            </a:endParaRPr>
          </a:p>
        </p:txBody>
      </p:sp>
    </p:spTree>
    <p:custDataLst>
      <p:tags r:id="rId1"/>
    </p:custDataLst>
    <p:extLst>
      <p:ext uri="{BB962C8B-B14F-4D97-AF65-F5344CB8AC3E}">
        <p14:creationId xmlns:p14="http://schemas.microsoft.com/office/powerpoint/2010/main" xmlns="" val="341126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接连接符 28"/>
          <p:cNvCxnSpPr/>
          <p:nvPr/>
        </p:nvCxnSpPr>
        <p:spPr>
          <a:xfrm rot="10800000" flipV="1">
            <a:off x="1928795" y="3929066"/>
            <a:ext cx="3929089" cy="9521"/>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3143240" y="1285860"/>
            <a:ext cx="1428760" cy="357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股东大会</a:t>
            </a:r>
            <a:endParaRPr lang="zh-CN" altLang="en-US" dirty="0"/>
          </a:p>
        </p:txBody>
      </p:sp>
      <p:sp>
        <p:nvSpPr>
          <p:cNvPr id="6" name="矩形 5"/>
          <p:cNvSpPr/>
          <p:nvPr/>
        </p:nvSpPr>
        <p:spPr>
          <a:xfrm>
            <a:off x="5286380" y="1643050"/>
            <a:ext cx="1500198" cy="357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监事会</a:t>
            </a:r>
            <a:endParaRPr lang="zh-CN" altLang="en-US" dirty="0"/>
          </a:p>
        </p:txBody>
      </p:sp>
      <p:sp>
        <p:nvSpPr>
          <p:cNvPr id="7" name="矩形 6"/>
          <p:cNvSpPr/>
          <p:nvPr/>
        </p:nvSpPr>
        <p:spPr>
          <a:xfrm>
            <a:off x="3143240" y="2143116"/>
            <a:ext cx="1428760" cy="357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董事会</a:t>
            </a:r>
            <a:endParaRPr lang="zh-CN" altLang="en-US" dirty="0"/>
          </a:p>
        </p:txBody>
      </p:sp>
      <p:sp>
        <p:nvSpPr>
          <p:cNvPr id="8" name="矩形 7"/>
          <p:cNvSpPr/>
          <p:nvPr/>
        </p:nvSpPr>
        <p:spPr>
          <a:xfrm>
            <a:off x="5286380" y="2500306"/>
            <a:ext cx="1500198" cy="357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董事会秘书</a:t>
            </a:r>
            <a:endParaRPr lang="zh-CN" altLang="en-US" dirty="0"/>
          </a:p>
        </p:txBody>
      </p:sp>
      <p:sp>
        <p:nvSpPr>
          <p:cNvPr id="9" name="矩形 8"/>
          <p:cNvSpPr/>
          <p:nvPr/>
        </p:nvSpPr>
        <p:spPr>
          <a:xfrm>
            <a:off x="3143240" y="2928934"/>
            <a:ext cx="1428760" cy="357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董事长</a:t>
            </a:r>
            <a:endParaRPr lang="zh-CN" altLang="en-US" dirty="0"/>
          </a:p>
        </p:txBody>
      </p:sp>
      <p:sp>
        <p:nvSpPr>
          <p:cNvPr id="11" name="矩形 10"/>
          <p:cNvSpPr/>
          <p:nvPr/>
        </p:nvSpPr>
        <p:spPr>
          <a:xfrm>
            <a:off x="5286380" y="3286124"/>
            <a:ext cx="1500198" cy="357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董事长助理</a:t>
            </a:r>
            <a:endParaRPr lang="zh-CN" altLang="en-US" dirty="0"/>
          </a:p>
        </p:txBody>
      </p:sp>
      <p:sp>
        <p:nvSpPr>
          <p:cNvPr id="12" name="矩形 11"/>
          <p:cNvSpPr/>
          <p:nvPr/>
        </p:nvSpPr>
        <p:spPr>
          <a:xfrm>
            <a:off x="3143240" y="3714752"/>
            <a:ext cx="1428760" cy="357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总经理</a:t>
            </a:r>
            <a:endParaRPr lang="zh-CN" altLang="en-US" dirty="0"/>
          </a:p>
        </p:txBody>
      </p:sp>
      <p:sp>
        <p:nvSpPr>
          <p:cNvPr id="13" name="矩形 12"/>
          <p:cNvSpPr/>
          <p:nvPr/>
        </p:nvSpPr>
        <p:spPr>
          <a:xfrm>
            <a:off x="571472" y="3857628"/>
            <a:ext cx="1428760" cy="357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副总经理</a:t>
            </a:r>
            <a:endParaRPr lang="zh-CN" altLang="en-US" dirty="0"/>
          </a:p>
        </p:txBody>
      </p:sp>
      <p:sp>
        <p:nvSpPr>
          <p:cNvPr id="14" name="矩形 13"/>
          <p:cNvSpPr/>
          <p:nvPr/>
        </p:nvSpPr>
        <p:spPr>
          <a:xfrm>
            <a:off x="5857884" y="3857628"/>
            <a:ext cx="1428760" cy="357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副总经理</a:t>
            </a:r>
            <a:endParaRPr lang="zh-CN" altLang="en-US" dirty="0"/>
          </a:p>
        </p:txBody>
      </p:sp>
      <p:cxnSp>
        <p:nvCxnSpPr>
          <p:cNvPr id="18" name="直接连接符 17"/>
          <p:cNvCxnSpPr>
            <a:endCxn id="7" idx="0"/>
          </p:cNvCxnSpPr>
          <p:nvPr/>
        </p:nvCxnSpPr>
        <p:spPr>
          <a:xfrm rot="5400000">
            <a:off x="3603222" y="1887923"/>
            <a:ext cx="509591" cy="794"/>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5400000">
            <a:off x="3603221" y="2683267"/>
            <a:ext cx="509591" cy="794"/>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5400000">
            <a:off x="3603221" y="3540523"/>
            <a:ext cx="509591" cy="794"/>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rot="10800000" flipV="1">
            <a:off x="3857622" y="1857363"/>
            <a:ext cx="1643073" cy="9521"/>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rot="10800000" flipV="1">
            <a:off x="3857620" y="2643182"/>
            <a:ext cx="1643073" cy="9521"/>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rot="10800000" flipV="1">
            <a:off x="3857622" y="3428999"/>
            <a:ext cx="1571635" cy="9521"/>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rot="5400000">
            <a:off x="929058" y="4571612"/>
            <a:ext cx="714382" cy="794"/>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285720" y="4929198"/>
            <a:ext cx="357190" cy="1143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生产部</a:t>
            </a:r>
            <a:endParaRPr lang="zh-CN" altLang="en-US" dirty="0"/>
          </a:p>
        </p:txBody>
      </p:sp>
      <p:sp>
        <p:nvSpPr>
          <p:cNvPr id="34" name="矩形 33"/>
          <p:cNvSpPr/>
          <p:nvPr/>
        </p:nvSpPr>
        <p:spPr>
          <a:xfrm>
            <a:off x="1142976" y="4929198"/>
            <a:ext cx="357190" cy="1143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技术部</a:t>
            </a:r>
            <a:endParaRPr lang="zh-CN" altLang="en-US" dirty="0"/>
          </a:p>
        </p:txBody>
      </p:sp>
      <p:sp>
        <p:nvSpPr>
          <p:cNvPr id="35" name="矩形 34"/>
          <p:cNvSpPr/>
          <p:nvPr/>
        </p:nvSpPr>
        <p:spPr>
          <a:xfrm>
            <a:off x="2143108" y="4929198"/>
            <a:ext cx="357190" cy="1143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质检部</a:t>
            </a:r>
            <a:endParaRPr lang="zh-CN" altLang="en-US" dirty="0"/>
          </a:p>
        </p:txBody>
      </p:sp>
      <p:cxnSp>
        <p:nvCxnSpPr>
          <p:cNvPr id="36" name="直接连接符 35"/>
          <p:cNvCxnSpPr/>
          <p:nvPr/>
        </p:nvCxnSpPr>
        <p:spPr>
          <a:xfrm rot="10800000" flipV="1">
            <a:off x="409452" y="4643446"/>
            <a:ext cx="1885958" cy="9520"/>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5400000">
            <a:off x="2031585" y="4897845"/>
            <a:ext cx="509591" cy="794"/>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5400000">
            <a:off x="174197" y="4897845"/>
            <a:ext cx="509591" cy="794"/>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rot="5400000">
            <a:off x="6072594" y="4500174"/>
            <a:ext cx="714382" cy="794"/>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43" name="矩形 42"/>
          <p:cNvSpPr/>
          <p:nvPr/>
        </p:nvSpPr>
        <p:spPr>
          <a:xfrm>
            <a:off x="5429256" y="4857760"/>
            <a:ext cx="357190" cy="1143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财务部</a:t>
            </a:r>
            <a:endParaRPr lang="zh-CN" altLang="en-US" dirty="0"/>
          </a:p>
        </p:txBody>
      </p:sp>
      <p:sp>
        <p:nvSpPr>
          <p:cNvPr id="44" name="矩形 43"/>
          <p:cNvSpPr/>
          <p:nvPr/>
        </p:nvSpPr>
        <p:spPr>
          <a:xfrm>
            <a:off x="6286512" y="4857760"/>
            <a:ext cx="357190" cy="1143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市场部</a:t>
            </a:r>
            <a:endParaRPr lang="zh-CN" altLang="en-US" dirty="0"/>
          </a:p>
        </p:txBody>
      </p:sp>
      <p:sp>
        <p:nvSpPr>
          <p:cNvPr id="45" name="矩形 44"/>
          <p:cNvSpPr/>
          <p:nvPr/>
        </p:nvSpPr>
        <p:spPr>
          <a:xfrm>
            <a:off x="7286644" y="4857760"/>
            <a:ext cx="357190" cy="1143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行政部</a:t>
            </a:r>
            <a:endParaRPr lang="zh-CN" altLang="en-US" dirty="0"/>
          </a:p>
        </p:txBody>
      </p:sp>
      <p:cxnSp>
        <p:nvCxnSpPr>
          <p:cNvPr id="46" name="直接连接符 45"/>
          <p:cNvCxnSpPr/>
          <p:nvPr/>
        </p:nvCxnSpPr>
        <p:spPr>
          <a:xfrm rot="10800000">
            <a:off x="4572000" y="4572008"/>
            <a:ext cx="2866946" cy="1588"/>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rot="5400000">
            <a:off x="7175121" y="4826407"/>
            <a:ext cx="509591" cy="794"/>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rot="5400000">
            <a:off x="5317733" y="4826407"/>
            <a:ext cx="509591" cy="794"/>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4434875" y="4852009"/>
            <a:ext cx="357190" cy="114300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采购部</a:t>
            </a:r>
            <a:endParaRPr lang="zh-CN" altLang="en-US" dirty="0"/>
          </a:p>
        </p:txBody>
      </p:sp>
      <p:cxnSp>
        <p:nvCxnSpPr>
          <p:cNvPr id="51" name="直接连接符 50"/>
          <p:cNvCxnSpPr/>
          <p:nvPr/>
        </p:nvCxnSpPr>
        <p:spPr>
          <a:xfrm rot="5400000">
            <a:off x="4323352" y="4803403"/>
            <a:ext cx="509591" cy="794"/>
          </a:xfrm>
          <a:prstGeom prst="line">
            <a:avLst/>
          </a:prstGeom>
          <a:ln w="44450"/>
        </p:spPr>
        <p:style>
          <a:lnRef idx="1">
            <a:schemeClr val="accent1"/>
          </a:lnRef>
          <a:fillRef idx="0">
            <a:schemeClr val="accent1"/>
          </a:fillRef>
          <a:effectRef idx="0">
            <a:schemeClr val="accent1"/>
          </a:effectRef>
          <a:fontRef idx="minor">
            <a:schemeClr val="tx1"/>
          </a:fontRef>
        </p:style>
      </p:cxnSp>
      <p:grpSp>
        <p:nvGrpSpPr>
          <p:cNvPr id="37" name="组合 36"/>
          <p:cNvGrpSpPr/>
          <p:nvPr/>
        </p:nvGrpSpPr>
        <p:grpSpPr>
          <a:xfrm>
            <a:off x="366683" y="214290"/>
            <a:ext cx="3776689" cy="1143008"/>
            <a:chOff x="366683" y="533380"/>
            <a:chExt cx="3776689" cy="1143008"/>
          </a:xfrm>
        </p:grpSpPr>
        <p:sp>
          <p:nvSpPr>
            <p:cNvPr id="40" name="圆角矩形 39"/>
            <p:cNvSpPr/>
            <p:nvPr/>
          </p:nvSpPr>
          <p:spPr>
            <a:xfrm>
              <a:off x="1365720" y="752456"/>
              <a:ext cx="2777652" cy="714380"/>
            </a:xfrm>
            <a:prstGeom prst="roundRect">
              <a:avLst/>
            </a:prstGeom>
            <a:solidFill>
              <a:schemeClr val="accent6">
                <a:lumMod val="40000"/>
                <a:lumOff val="60000"/>
              </a:schemeClr>
            </a:solidFill>
            <a:ln>
              <a:noFill/>
            </a:ln>
            <a:scene3d>
              <a:camera prst="orthographicFront"/>
              <a:lightRig rig="threePt" dir="t"/>
            </a:scene3d>
            <a:sp3d extrusionH="196850" prstMaterial="metal">
              <a:bevelT w="107950" h="44450" prst="divot"/>
              <a:bevelB/>
              <a:extrusionClr>
                <a:schemeClr val="bg1"/>
              </a:extrusionClr>
              <a:contourClr>
                <a:schemeClr val="accent6">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MH_Number_1"/>
            <p:cNvSpPr/>
            <p:nvPr>
              <p:custDataLst>
                <p:tags r:id="rId2"/>
              </p:custDataLst>
            </p:nvPr>
          </p:nvSpPr>
          <p:spPr>
            <a:xfrm>
              <a:off x="366683" y="533380"/>
              <a:ext cx="1222876" cy="1143008"/>
            </a:xfrm>
            <a:prstGeom prst="ellipse">
              <a:avLst/>
            </a:prstGeom>
            <a:solidFill>
              <a:schemeClr val="accent6">
                <a:lumMod val="40000"/>
                <a:lumOff val="60000"/>
              </a:schemeClr>
            </a:solidFill>
            <a:ln>
              <a:noFill/>
            </a:ln>
            <a:scene3d>
              <a:camera prst="orthographicFront"/>
              <a:lightRig rig="threePt" dir="t"/>
            </a:scene3d>
            <a:sp3d extrusionH="196850" prstMaterial="metal">
              <a:bevelT w="107950" h="44450" prst="divot"/>
              <a:bevelB/>
              <a:extrusionClr>
                <a:schemeClr val="bg1"/>
              </a:extrusionClr>
              <a:contourClr>
                <a:schemeClr val="accent6">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sp3d extrusionH="19050">
                <a:bevelT w="44450" h="19050"/>
              </a:sp3d>
            </a:bodyPr>
            <a:lstStyle/>
            <a:p>
              <a:pPr algn="ctr"/>
              <a:r>
                <a:rPr lang="en-US" altLang="zh-CN" sz="6000" b="1" dirty="0" smtClean="0">
                  <a:solidFill>
                    <a:schemeClr val="accent1">
                      <a:lumMod val="75000"/>
                    </a:schemeClr>
                  </a:solidFill>
                </a:rPr>
                <a:t>4</a:t>
              </a:r>
              <a:endParaRPr lang="zh-CN" altLang="en-US" sz="6000" b="1" dirty="0">
                <a:solidFill>
                  <a:schemeClr val="accent1">
                    <a:lumMod val="75000"/>
                  </a:schemeClr>
                </a:solidFill>
              </a:endParaRPr>
            </a:p>
          </p:txBody>
        </p:sp>
      </p:grpSp>
      <p:sp>
        <p:nvSpPr>
          <p:cNvPr id="49" name="标题 14"/>
          <p:cNvSpPr txBox="1">
            <a:spLocks/>
          </p:cNvSpPr>
          <p:nvPr/>
        </p:nvSpPr>
        <p:spPr>
          <a:xfrm>
            <a:off x="1643042" y="428604"/>
            <a:ext cx="2500330" cy="699594"/>
          </a:xfrm>
          <a:prstGeom prst="rect">
            <a:avLst/>
          </a:prstGeom>
        </p:spPr>
        <p:txBody>
          <a:bodyPr vert="horz" lIns="91440" tIns="45720" rIns="91440" bIns="45720" rtlCol="0" anchor="b">
            <a:normAutofit/>
            <a:scene3d>
              <a:camera prst="orthographicFront"/>
              <a:lightRig rig="threePt" dir="t"/>
            </a:scene3d>
            <a:sp3d extrusionH="19050">
              <a:bevelT w="44450" h="19050" prst="riblet"/>
            </a:sp3d>
          </a:bodyPr>
          <a:lstStyle/>
          <a:p>
            <a:pPr lvl="0">
              <a:lnSpc>
                <a:spcPct val="90000"/>
              </a:lnSpc>
              <a:spcBef>
                <a:spcPct val="0"/>
              </a:spcBef>
            </a:pPr>
            <a:r>
              <a:rPr lang="zh-CN" altLang="en-US" sz="3000" b="1" dirty="0" smtClean="0">
                <a:solidFill>
                  <a:schemeClr val="accent1">
                    <a:lumMod val="75000"/>
                  </a:schemeClr>
                </a:solidFill>
                <a:latin typeface="Arial Black" panose="020B0A04020102020204" pitchFamily="34" charset="0"/>
                <a:ea typeface="微软雅黑" panose="020B0503020204020204" pitchFamily="34" charset="-122"/>
                <a:cs typeface="+mj-cs"/>
              </a:rPr>
              <a:t>公司组织结构</a:t>
            </a:r>
            <a:endParaRPr kumimoji="0" lang="zh-CN" altLang="en-US" sz="3000" b="1" i="0" u="none" strike="noStrike" kern="1200" cap="none" spc="0" normalizeH="0" baseline="0" noProof="0" dirty="0">
              <a:ln>
                <a:noFill/>
              </a:ln>
              <a:solidFill>
                <a:schemeClr val="accent1">
                  <a:lumMod val="75000"/>
                </a:schemeClr>
              </a:solidFill>
              <a:effectLst/>
              <a:uLnTx/>
              <a:uFillTx/>
              <a:latin typeface="Arial Black" panose="020B0A04020102020204" pitchFamily="34" charset="0"/>
              <a:ea typeface="微软雅黑" panose="020B0503020204020204" pitchFamily="34" charset="-122"/>
              <a:cs typeface="+mj-cs"/>
            </a:endParaRPr>
          </a:p>
        </p:txBody>
      </p:sp>
    </p:spTree>
    <p:custDataLst>
      <p:tags r:id="rId1"/>
    </p:custDataLst>
    <p:extLst>
      <p:ext uri="{BB962C8B-B14F-4D97-AF65-F5344CB8AC3E}">
        <p14:creationId xmlns:p14="http://schemas.microsoft.com/office/powerpoint/2010/main" xmlns="" val="341126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checkerboard(across)">
                                      <p:cBhvr>
                                        <p:cTn id="7" dur="500"/>
                                        <p:tgtEl>
                                          <p:spTgt spid="29"/>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heckerboard(across)">
                                      <p:cBhvr>
                                        <p:cTn id="10" dur="500"/>
                                        <p:tgtEl>
                                          <p:spTgt spid="5"/>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heckerboard(across)">
                                      <p:cBhvr>
                                        <p:cTn id="13" dur="500"/>
                                        <p:tgtEl>
                                          <p:spTgt spid="6"/>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checkerboard(across)">
                                      <p:cBhvr>
                                        <p:cTn id="16" dur="500"/>
                                        <p:tgtEl>
                                          <p:spTgt spid="7"/>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checkerboard(across)">
                                      <p:cBhvr>
                                        <p:cTn id="19" dur="500"/>
                                        <p:tgtEl>
                                          <p:spTgt spid="8"/>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checkerboard(across)">
                                      <p:cBhvr>
                                        <p:cTn id="22" dur="500"/>
                                        <p:tgtEl>
                                          <p:spTgt spid="9"/>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checkerboard(across)">
                                      <p:cBhvr>
                                        <p:cTn id="25" dur="500"/>
                                        <p:tgtEl>
                                          <p:spTgt spid="11"/>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checkerboard(across)">
                                      <p:cBhvr>
                                        <p:cTn id="28" dur="500"/>
                                        <p:tgtEl>
                                          <p:spTgt spid="12"/>
                                        </p:tgtEl>
                                      </p:cBhvr>
                                    </p:animEffect>
                                  </p:childTnLst>
                                </p:cTn>
                              </p:par>
                              <p:par>
                                <p:cTn id="29" presetID="5" presetClass="entr" presetSubtype="1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checkerboard(across)">
                                      <p:cBhvr>
                                        <p:cTn id="31" dur="500"/>
                                        <p:tgtEl>
                                          <p:spTgt spid="13"/>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checkerboard(across)">
                                      <p:cBhvr>
                                        <p:cTn id="34" dur="500"/>
                                        <p:tgtEl>
                                          <p:spTgt spid="14"/>
                                        </p:tgtEl>
                                      </p:cBhvr>
                                    </p:animEffect>
                                  </p:childTnLst>
                                </p:cTn>
                              </p:par>
                              <p:par>
                                <p:cTn id="35" presetID="5" presetClass="entr" presetSubtype="1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checkerboard(across)">
                                      <p:cBhvr>
                                        <p:cTn id="37" dur="500"/>
                                        <p:tgtEl>
                                          <p:spTgt spid="18"/>
                                        </p:tgtEl>
                                      </p:cBhvr>
                                    </p:animEffect>
                                  </p:childTnLst>
                                </p:cTn>
                              </p:par>
                              <p:par>
                                <p:cTn id="38" presetID="5" presetClass="entr" presetSubtype="10"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checkerboard(across)">
                                      <p:cBhvr>
                                        <p:cTn id="40" dur="500"/>
                                        <p:tgtEl>
                                          <p:spTgt spid="20"/>
                                        </p:tgtEl>
                                      </p:cBhvr>
                                    </p:animEffect>
                                  </p:childTnLst>
                                </p:cTn>
                              </p:par>
                              <p:par>
                                <p:cTn id="41" presetID="5" presetClass="entr" presetSubtype="1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checkerboard(across)">
                                      <p:cBhvr>
                                        <p:cTn id="43" dur="500"/>
                                        <p:tgtEl>
                                          <p:spTgt spid="21"/>
                                        </p:tgtEl>
                                      </p:cBhvr>
                                    </p:animEffect>
                                  </p:childTnLst>
                                </p:cTn>
                              </p:par>
                              <p:par>
                                <p:cTn id="44" presetID="5" presetClass="entr" presetSubtype="10" fill="hold"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checkerboard(across)">
                                      <p:cBhvr>
                                        <p:cTn id="46" dur="500"/>
                                        <p:tgtEl>
                                          <p:spTgt spid="22"/>
                                        </p:tgtEl>
                                      </p:cBhvr>
                                    </p:animEffect>
                                  </p:childTnLst>
                                </p:cTn>
                              </p:par>
                              <p:par>
                                <p:cTn id="47" presetID="5" presetClass="entr" presetSubtype="1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checkerboard(across)">
                                      <p:cBhvr>
                                        <p:cTn id="49" dur="500"/>
                                        <p:tgtEl>
                                          <p:spTgt spid="26"/>
                                        </p:tgtEl>
                                      </p:cBhvr>
                                    </p:animEffect>
                                  </p:childTnLst>
                                </p:cTn>
                              </p:par>
                              <p:par>
                                <p:cTn id="50" presetID="5" presetClass="entr" presetSubtype="10" fill="hold"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checkerboard(across)">
                                      <p:cBhvr>
                                        <p:cTn id="52" dur="500"/>
                                        <p:tgtEl>
                                          <p:spTgt spid="27"/>
                                        </p:tgtEl>
                                      </p:cBhvr>
                                    </p:animEffect>
                                  </p:childTnLst>
                                </p:cTn>
                              </p:par>
                              <p:par>
                                <p:cTn id="53" presetID="5" presetClass="entr" presetSubtype="10"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checkerboard(across)">
                                      <p:cBhvr>
                                        <p:cTn id="55" dur="500"/>
                                        <p:tgtEl>
                                          <p:spTgt spid="31"/>
                                        </p:tgtEl>
                                      </p:cBhvr>
                                    </p:animEffect>
                                  </p:childTnLst>
                                </p:cTn>
                              </p:par>
                              <p:par>
                                <p:cTn id="56" presetID="5" presetClass="entr" presetSubtype="10" fill="hold" grpId="0" nodeType="withEffect">
                                  <p:stCondLst>
                                    <p:cond delay="0"/>
                                  </p:stCondLst>
                                  <p:childTnLst>
                                    <p:set>
                                      <p:cBhvr>
                                        <p:cTn id="57" dur="1" fill="hold">
                                          <p:stCondLst>
                                            <p:cond delay="0"/>
                                          </p:stCondLst>
                                        </p:cTn>
                                        <p:tgtEl>
                                          <p:spTgt spid="33"/>
                                        </p:tgtEl>
                                        <p:attrNameLst>
                                          <p:attrName>style.visibility</p:attrName>
                                        </p:attrNameLst>
                                      </p:cBhvr>
                                      <p:to>
                                        <p:strVal val="visible"/>
                                      </p:to>
                                    </p:set>
                                    <p:animEffect transition="in" filter="checkerboard(across)">
                                      <p:cBhvr>
                                        <p:cTn id="58" dur="500"/>
                                        <p:tgtEl>
                                          <p:spTgt spid="33"/>
                                        </p:tgtEl>
                                      </p:cBhvr>
                                    </p:animEffect>
                                  </p:childTnLst>
                                </p:cTn>
                              </p:par>
                              <p:par>
                                <p:cTn id="59" presetID="5" presetClass="entr" presetSubtype="10" fill="hold" grpId="0" nodeType="with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checkerboard(across)">
                                      <p:cBhvr>
                                        <p:cTn id="61" dur="500"/>
                                        <p:tgtEl>
                                          <p:spTgt spid="34"/>
                                        </p:tgtEl>
                                      </p:cBhvr>
                                    </p:animEffect>
                                  </p:childTnLst>
                                </p:cTn>
                              </p:par>
                              <p:par>
                                <p:cTn id="62" presetID="5" presetClass="entr" presetSubtype="10" fill="hold" grpId="0" nodeType="withEffect">
                                  <p:stCondLst>
                                    <p:cond delay="0"/>
                                  </p:stCondLst>
                                  <p:childTnLst>
                                    <p:set>
                                      <p:cBhvr>
                                        <p:cTn id="63" dur="1" fill="hold">
                                          <p:stCondLst>
                                            <p:cond delay="0"/>
                                          </p:stCondLst>
                                        </p:cTn>
                                        <p:tgtEl>
                                          <p:spTgt spid="35"/>
                                        </p:tgtEl>
                                        <p:attrNameLst>
                                          <p:attrName>style.visibility</p:attrName>
                                        </p:attrNameLst>
                                      </p:cBhvr>
                                      <p:to>
                                        <p:strVal val="visible"/>
                                      </p:to>
                                    </p:set>
                                    <p:animEffect transition="in" filter="checkerboard(across)">
                                      <p:cBhvr>
                                        <p:cTn id="64" dur="500"/>
                                        <p:tgtEl>
                                          <p:spTgt spid="35"/>
                                        </p:tgtEl>
                                      </p:cBhvr>
                                    </p:animEffect>
                                  </p:childTnLst>
                                </p:cTn>
                              </p:par>
                              <p:par>
                                <p:cTn id="65" presetID="5" presetClass="entr" presetSubtype="10" fill="hold" nodeType="withEffect">
                                  <p:stCondLst>
                                    <p:cond delay="0"/>
                                  </p:stCondLst>
                                  <p:childTnLst>
                                    <p:set>
                                      <p:cBhvr>
                                        <p:cTn id="66" dur="1" fill="hold">
                                          <p:stCondLst>
                                            <p:cond delay="0"/>
                                          </p:stCondLst>
                                        </p:cTn>
                                        <p:tgtEl>
                                          <p:spTgt spid="36"/>
                                        </p:tgtEl>
                                        <p:attrNameLst>
                                          <p:attrName>style.visibility</p:attrName>
                                        </p:attrNameLst>
                                      </p:cBhvr>
                                      <p:to>
                                        <p:strVal val="visible"/>
                                      </p:to>
                                    </p:set>
                                    <p:animEffect transition="in" filter="checkerboard(across)">
                                      <p:cBhvr>
                                        <p:cTn id="67" dur="500"/>
                                        <p:tgtEl>
                                          <p:spTgt spid="36"/>
                                        </p:tgtEl>
                                      </p:cBhvr>
                                    </p:animEffect>
                                  </p:childTnLst>
                                </p:cTn>
                              </p:par>
                              <p:par>
                                <p:cTn id="68" presetID="5" presetClass="entr" presetSubtype="10" fill="hold" nodeType="with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checkerboard(across)">
                                      <p:cBhvr>
                                        <p:cTn id="70" dur="500"/>
                                        <p:tgtEl>
                                          <p:spTgt spid="38"/>
                                        </p:tgtEl>
                                      </p:cBhvr>
                                    </p:animEffect>
                                  </p:childTnLst>
                                </p:cTn>
                              </p:par>
                              <p:par>
                                <p:cTn id="71" presetID="5" presetClass="entr" presetSubtype="10" fill="hold" nodeType="withEffect">
                                  <p:stCondLst>
                                    <p:cond delay="0"/>
                                  </p:stCondLst>
                                  <p:childTnLst>
                                    <p:set>
                                      <p:cBhvr>
                                        <p:cTn id="72" dur="1" fill="hold">
                                          <p:stCondLst>
                                            <p:cond delay="0"/>
                                          </p:stCondLst>
                                        </p:cTn>
                                        <p:tgtEl>
                                          <p:spTgt spid="39"/>
                                        </p:tgtEl>
                                        <p:attrNameLst>
                                          <p:attrName>style.visibility</p:attrName>
                                        </p:attrNameLst>
                                      </p:cBhvr>
                                      <p:to>
                                        <p:strVal val="visible"/>
                                      </p:to>
                                    </p:set>
                                    <p:animEffect transition="in" filter="checkerboard(across)">
                                      <p:cBhvr>
                                        <p:cTn id="73" dur="500"/>
                                        <p:tgtEl>
                                          <p:spTgt spid="39"/>
                                        </p:tgtEl>
                                      </p:cBhvr>
                                    </p:animEffect>
                                  </p:childTnLst>
                                </p:cTn>
                              </p:par>
                              <p:par>
                                <p:cTn id="74" presetID="5" presetClass="entr" presetSubtype="10" fill="hold" nodeType="withEffect">
                                  <p:stCondLst>
                                    <p:cond delay="0"/>
                                  </p:stCondLst>
                                  <p:childTnLst>
                                    <p:set>
                                      <p:cBhvr>
                                        <p:cTn id="75" dur="1" fill="hold">
                                          <p:stCondLst>
                                            <p:cond delay="0"/>
                                          </p:stCondLst>
                                        </p:cTn>
                                        <p:tgtEl>
                                          <p:spTgt spid="42"/>
                                        </p:tgtEl>
                                        <p:attrNameLst>
                                          <p:attrName>style.visibility</p:attrName>
                                        </p:attrNameLst>
                                      </p:cBhvr>
                                      <p:to>
                                        <p:strVal val="visible"/>
                                      </p:to>
                                    </p:set>
                                    <p:animEffect transition="in" filter="checkerboard(across)">
                                      <p:cBhvr>
                                        <p:cTn id="76" dur="500"/>
                                        <p:tgtEl>
                                          <p:spTgt spid="42"/>
                                        </p:tgtEl>
                                      </p:cBhvr>
                                    </p:animEffect>
                                  </p:childTnLst>
                                </p:cTn>
                              </p:par>
                              <p:par>
                                <p:cTn id="77" presetID="5" presetClass="entr" presetSubtype="10" fill="hold" grpId="0" nodeType="withEffect">
                                  <p:stCondLst>
                                    <p:cond delay="0"/>
                                  </p:stCondLst>
                                  <p:childTnLst>
                                    <p:set>
                                      <p:cBhvr>
                                        <p:cTn id="78" dur="1" fill="hold">
                                          <p:stCondLst>
                                            <p:cond delay="0"/>
                                          </p:stCondLst>
                                        </p:cTn>
                                        <p:tgtEl>
                                          <p:spTgt spid="43"/>
                                        </p:tgtEl>
                                        <p:attrNameLst>
                                          <p:attrName>style.visibility</p:attrName>
                                        </p:attrNameLst>
                                      </p:cBhvr>
                                      <p:to>
                                        <p:strVal val="visible"/>
                                      </p:to>
                                    </p:set>
                                    <p:animEffect transition="in" filter="checkerboard(across)">
                                      <p:cBhvr>
                                        <p:cTn id="79" dur="500"/>
                                        <p:tgtEl>
                                          <p:spTgt spid="43"/>
                                        </p:tgtEl>
                                      </p:cBhvr>
                                    </p:animEffect>
                                  </p:childTnLst>
                                </p:cTn>
                              </p:par>
                              <p:par>
                                <p:cTn id="80" presetID="5" presetClass="entr" presetSubtype="10" fill="hold" grpId="0" nodeType="with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checkerboard(across)">
                                      <p:cBhvr>
                                        <p:cTn id="82" dur="500"/>
                                        <p:tgtEl>
                                          <p:spTgt spid="44"/>
                                        </p:tgtEl>
                                      </p:cBhvr>
                                    </p:animEffect>
                                  </p:childTnLst>
                                </p:cTn>
                              </p:par>
                              <p:par>
                                <p:cTn id="83" presetID="5" presetClass="entr" presetSubtype="10" fill="hold" grpId="0" nodeType="withEffect">
                                  <p:stCondLst>
                                    <p:cond delay="0"/>
                                  </p:stCondLst>
                                  <p:childTnLst>
                                    <p:set>
                                      <p:cBhvr>
                                        <p:cTn id="84" dur="1" fill="hold">
                                          <p:stCondLst>
                                            <p:cond delay="0"/>
                                          </p:stCondLst>
                                        </p:cTn>
                                        <p:tgtEl>
                                          <p:spTgt spid="45"/>
                                        </p:tgtEl>
                                        <p:attrNameLst>
                                          <p:attrName>style.visibility</p:attrName>
                                        </p:attrNameLst>
                                      </p:cBhvr>
                                      <p:to>
                                        <p:strVal val="visible"/>
                                      </p:to>
                                    </p:set>
                                    <p:animEffect transition="in" filter="checkerboard(across)">
                                      <p:cBhvr>
                                        <p:cTn id="85" dur="500"/>
                                        <p:tgtEl>
                                          <p:spTgt spid="45"/>
                                        </p:tgtEl>
                                      </p:cBhvr>
                                    </p:animEffect>
                                  </p:childTnLst>
                                </p:cTn>
                              </p:par>
                              <p:par>
                                <p:cTn id="86" presetID="5" presetClass="entr" presetSubtype="10" fill="hold" nodeType="withEffect">
                                  <p:stCondLst>
                                    <p:cond delay="0"/>
                                  </p:stCondLst>
                                  <p:childTnLst>
                                    <p:set>
                                      <p:cBhvr>
                                        <p:cTn id="87" dur="1" fill="hold">
                                          <p:stCondLst>
                                            <p:cond delay="0"/>
                                          </p:stCondLst>
                                        </p:cTn>
                                        <p:tgtEl>
                                          <p:spTgt spid="46"/>
                                        </p:tgtEl>
                                        <p:attrNameLst>
                                          <p:attrName>style.visibility</p:attrName>
                                        </p:attrNameLst>
                                      </p:cBhvr>
                                      <p:to>
                                        <p:strVal val="visible"/>
                                      </p:to>
                                    </p:set>
                                    <p:animEffect transition="in" filter="checkerboard(across)">
                                      <p:cBhvr>
                                        <p:cTn id="88" dur="500"/>
                                        <p:tgtEl>
                                          <p:spTgt spid="46"/>
                                        </p:tgtEl>
                                      </p:cBhvr>
                                    </p:animEffect>
                                  </p:childTnLst>
                                </p:cTn>
                              </p:par>
                              <p:par>
                                <p:cTn id="89" presetID="5" presetClass="entr" presetSubtype="10" fill="hold" nodeType="withEffect">
                                  <p:stCondLst>
                                    <p:cond delay="0"/>
                                  </p:stCondLst>
                                  <p:childTnLst>
                                    <p:set>
                                      <p:cBhvr>
                                        <p:cTn id="90" dur="1" fill="hold">
                                          <p:stCondLst>
                                            <p:cond delay="0"/>
                                          </p:stCondLst>
                                        </p:cTn>
                                        <p:tgtEl>
                                          <p:spTgt spid="47"/>
                                        </p:tgtEl>
                                        <p:attrNameLst>
                                          <p:attrName>style.visibility</p:attrName>
                                        </p:attrNameLst>
                                      </p:cBhvr>
                                      <p:to>
                                        <p:strVal val="visible"/>
                                      </p:to>
                                    </p:set>
                                    <p:animEffect transition="in" filter="checkerboard(across)">
                                      <p:cBhvr>
                                        <p:cTn id="91" dur="500"/>
                                        <p:tgtEl>
                                          <p:spTgt spid="47"/>
                                        </p:tgtEl>
                                      </p:cBhvr>
                                    </p:animEffect>
                                  </p:childTnLst>
                                </p:cTn>
                              </p:par>
                              <p:par>
                                <p:cTn id="92" presetID="5" presetClass="entr" presetSubtype="10" fill="hold" nodeType="withEffect">
                                  <p:stCondLst>
                                    <p:cond delay="0"/>
                                  </p:stCondLst>
                                  <p:childTnLst>
                                    <p:set>
                                      <p:cBhvr>
                                        <p:cTn id="93" dur="1" fill="hold">
                                          <p:stCondLst>
                                            <p:cond delay="0"/>
                                          </p:stCondLst>
                                        </p:cTn>
                                        <p:tgtEl>
                                          <p:spTgt spid="48"/>
                                        </p:tgtEl>
                                        <p:attrNameLst>
                                          <p:attrName>style.visibility</p:attrName>
                                        </p:attrNameLst>
                                      </p:cBhvr>
                                      <p:to>
                                        <p:strVal val="visible"/>
                                      </p:to>
                                    </p:set>
                                    <p:animEffect transition="in" filter="checkerboard(across)">
                                      <p:cBhvr>
                                        <p:cTn id="94" dur="500"/>
                                        <p:tgtEl>
                                          <p:spTgt spid="48"/>
                                        </p:tgtEl>
                                      </p:cBhvr>
                                    </p:animEffect>
                                  </p:childTnLst>
                                </p:cTn>
                              </p:par>
                              <p:par>
                                <p:cTn id="95" presetID="5" presetClass="entr" presetSubtype="10" fill="hold" grpId="0" nodeType="withEffect">
                                  <p:stCondLst>
                                    <p:cond delay="0"/>
                                  </p:stCondLst>
                                  <p:childTnLst>
                                    <p:set>
                                      <p:cBhvr>
                                        <p:cTn id="96" dur="1" fill="hold">
                                          <p:stCondLst>
                                            <p:cond delay="0"/>
                                          </p:stCondLst>
                                        </p:cTn>
                                        <p:tgtEl>
                                          <p:spTgt spid="50"/>
                                        </p:tgtEl>
                                        <p:attrNameLst>
                                          <p:attrName>style.visibility</p:attrName>
                                        </p:attrNameLst>
                                      </p:cBhvr>
                                      <p:to>
                                        <p:strVal val="visible"/>
                                      </p:to>
                                    </p:set>
                                    <p:animEffect transition="in" filter="checkerboard(across)">
                                      <p:cBhvr>
                                        <p:cTn id="97" dur="500"/>
                                        <p:tgtEl>
                                          <p:spTgt spid="50"/>
                                        </p:tgtEl>
                                      </p:cBhvr>
                                    </p:animEffect>
                                  </p:childTnLst>
                                </p:cTn>
                              </p:par>
                              <p:par>
                                <p:cTn id="98" presetID="5" presetClass="entr" presetSubtype="10" fill="hold" nodeType="withEffect">
                                  <p:stCondLst>
                                    <p:cond delay="0"/>
                                  </p:stCondLst>
                                  <p:childTnLst>
                                    <p:set>
                                      <p:cBhvr>
                                        <p:cTn id="99" dur="1" fill="hold">
                                          <p:stCondLst>
                                            <p:cond delay="0"/>
                                          </p:stCondLst>
                                        </p:cTn>
                                        <p:tgtEl>
                                          <p:spTgt spid="51"/>
                                        </p:tgtEl>
                                        <p:attrNameLst>
                                          <p:attrName>style.visibility</p:attrName>
                                        </p:attrNameLst>
                                      </p:cBhvr>
                                      <p:to>
                                        <p:strVal val="visible"/>
                                      </p:to>
                                    </p:set>
                                    <p:animEffect transition="in" filter="checkerboard(across)">
                                      <p:cBhvr>
                                        <p:cTn id="10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1" grpId="0" animBg="1"/>
      <p:bldP spid="12" grpId="0" animBg="1"/>
      <p:bldP spid="13" grpId="0" animBg="1"/>
      <p:bldP spid="14" grpId="0" animBg="1"/>
      <p:bldP spid="33" grpId="0" animBg="1"/>
      <p:bldP spid="34" grpId="0" animBg="1"/>
      <p:bldP spid="35" grpId="0" animBg="1"/>
      <p:bldP spid="43" grpId="0" animBg="1"/>
      <p:bldP spid="44" grpId="0" animBg="1"/>
      <p:bldP spid="45" grpId="0" animBg="1"/>
      <p:bldP spid="5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 name="表格 36"/>
          <p:cNvGraphicFramePr>
            <a:graphicFrameLocks noGrp="1"/>
          </p:cNvGraphicFramePr>
          <p:nvPr/>
        </p:nvGraphicFramePr>
        <p:xfrm>
          <a:off x="714348" y="2000240"/>
          <a:ext cx="7929625" cy="3857652"/>
        </p:xfrm>
        <a:graphic>
          <a:graphicData uri="http://schemas.openxmlformats.org/drawingml/2006/table">
            <a:tbl>
              <a:tblPr firstRow="1" bandRow="1">
                <a:tableStyleId>{5C22544A-7EE6-4342-B048-85BDC9FD1C3A}</a:tableStyleId>
              </a:tblPr>
              <a:tblGrid>
                <a:gridCol w="844961"/>
                <a:gridCol w="779963"/>
                <a:gridCol w="844959"/>
                <a:gridCol w="909957"/>
                <a:gridCol w="909957"/>
                <a:gridCol w="909957"/>
                <a:gridCol w="909957"/>
                <a:gridCol w="909957"/>
                <a:gridCol w="909957"/>
              </a:tblGrid>
              <a:tr h="642942">
                <a:tc>
                  <a:txBody>
                    <a:bodyPr/>
                    <a:lstStyle/>
                    <a:p>
                      <a:pPr marL="342900" indent="-342900" algn="l">
                        <a:buFont typeface="+mj-lt"/>
                        <a:buNone/>
                      </a:pPr>
                      <a:r>
                        <a:rPr lang="zh-CN" altLang="en-US" sz="1600" dirty="0" smtClean="0"/>
                        <a:t>姓名</a:t>
                      </a:r>
                      <a:endParaRPr lang="zh-CN" altLang="en-US" sz="1600" dirty="0"/>
                    </a:p>
                  </a:txBody>
                  <a:tcPr anchor="ctr"/>
                </a:tc>
                <a:tc>
                  <a:txBody>
                    <a:bodyPr/>
                    <a:lstStyle/>
                    <a:p>
                      <a:pPr marL="342900" indent="-342900" algn="l">
                        <a:buFont typeface="+mj-lt"/>
                        <a:buNone/>
                      </a:pPr>
                      <a:r>
                        <a:rPr lang="zh-CN" altLang="en-US" sz="1600" dirty="0" smtClean="0"/>
                        <a:t>陈东</a:t>
                      </a:r>
                      <a:endParaRPr lang="zh-CN" altLang="en-US" sz="1600" dirty="0"/>
                    </a:p>
                  </a:txBody>
                  <a:tcPr anchor="ctr"/>
                </a:tc>
                <a:tc>
                  <a:txBody>
                    <a:bodyPr/>
                    <a:lstStyle/>
                    <a:p>
                      <a:pPr marL="342900" indent="-342900" algn="l">
                        <a:buFont typeface="+mj-lt"/>
                        <a:buNone/>
                      </a:pPr>
                      <a:r>
                        <a:rPr lang="zh-CN" altLang="en-US" sz="1600" dirty="0" smtClean="0"/>
                        <a:t>赵政</a:t>
                      </a:r>
                      <a:endParaRPr lang="zh-CN" altLang="en-US" sz="1600" dirty="0"/>
                    </a:p>
                  </a:txBody>
                  <a:tcPr anchor="ctr"/>
                </a:tc>
                <a:tc>
                  <a:txBody>
                    <a:bodyPr/>
                    <a:lstStyle/>
                    <a:p>
                      <a:pPr marL="342900" indent="-342900" algn="l">
                        <a:buFont typeface="+mj-lt"/>
                        <a:buNone/>
                      </a:pPr>
                      <a:r>
                        <a:rPr lang="zh-CN" altLang="en-US" sz="1600" dirty="0" smtClean="0"/>
                        <a:t>汤晓蓉</a:t>
                      </a:r>
                      <a:endParaRPr lang="zh-CN" altLang="en-US" sz="1600" dirty="0"/>
                    </a:p>
                  </a:txBody>
                  <a:tcPr anchor="ctr"/>
                </a:tc>
                <a:tc>
                  <a:txBody>
                    <a:bodyPr/>
                    <a:lstStyle/>
                    <a:p>
                      <a:pPr marL="342900" indent="-342900" algn="l">
                        <a:buFont typeface="+mj-lt"/>
                        <a:buNone/>
                      </a:pPr>
                      <a:r>
                        <a:rPr lang="zh-CN" altLang="en-US" sz="1600" dirty="0" smtClean="0"/>
                        <a:t>范丽</a:t>
                      </a:r>
                      <a:endParaRPr lang="zh-CN" altLang="en-US" sz="1600" dirty="0"/>
                    </a:p>
                  </a:txBody>
                  <a:tcPr anchor="ctr"/>
                </a:tc>
                <a:tc>
                  <a:txBody>
                    <a:bodyPr/>
                    <a:lstStyle/>
                    <a:p>
                      <a:pPr marL="342900" indent="-342900" algn="l">
                        <a:buFont typeface="+mj-lt"/>
                        <a:buNone/>
                      </a:pPr>
                      <a:r>
                        <a:rPr lang="zh-CN" altLang="en-US" sz="1600" dirty="0" smtClean="0"/>
                        <a:t>程江波</a:t>
                      </a:r>
                      <a:endParaRPr lang="zh-CN" altLang="en-US" sz="1600" dirty="0"/>
                    </a:p>
                  </a:txBody>
                  <a:tcPr anchor="ctr"/>
                </a:tc>
                <a:tc>
                  <a:txBody>
                    <a:bodyPr/>
                    <a:lstStyle/>
                    <a:p>
                      <a:pPr marL="342900" indent="-342900" algn="l">
                        <a:buFont typeface="+mj-lt"/>
                        <a:buNone/>
                      </a:pPr>
                      <a:r>
                        <a:rPr lang="zh-CN" altLang="en-US" sz="1600" dirty="0" smtClean="0"/>
                        <a:t>陈圣良</a:t>
                      </a:r>
                      <a:endParaRPr lang="zh-CN" altLang="en-US" sz="1600" dirty="0"/>
                    </a:p>
                  </a:txBody>
                  <a:tcPr anchor="ctr"/>
                </a:tc>
                <a:tc>
                  <a:txBody>
                    <a:bodyPr/>
                    <a:lstStyle/>
                    <a:p>
                      <a:pPr marL="342900" indent="-342900" algn="l">
                        <a:buFont typeface="+mj-lt"/>
                        <a:buNone/>
                      </a:pPr>
                      <a:r>
                        <a:rPr lang="zh-CN" altLang="en-US" sz="1600" dirty="0" smtClean="0"/>
                        <a:t>陆俊治</a:t>
                      </a:r>
                      <a:endParaRPr lang="zh-CN" altLang="en-US" sz="1600" dirty="0"/>
                    </a:p>
                  </a:txBody>
                  <a:tcPr anchor="ctr"/>
                </a:tc>
                <a:tc>
                  <a:txBody>
                    <a:bodyPr/>
                    <a:lstStyle/>
                    <a:p>
                      <a:pPr marL="342900" indent="-342900" algn="l">
                        <a:buFont typeface="+mj-lt"/>
                        <a:buNone/>
                      </a:pPr>
                      <a:r>
                        <a:rPr lang="zh-CN" altLang="en-US" sz="1600" dirty="0" smtClean="0"/>
                        <a:t>王核</a:t>
                      </a:r>
                      <a:endParaRPr lang="zh-CN" altLang="en-US" sz="1600" dirty="0"/>
                    </a:p>
                  </a:txBody>
                  <a:tcPr anchor="ctr"/>
                </a:tc>
              </a:tr>
              <a:tr h="1714512">
                <a:tc>
                  <a:txBody>
                    <a:bodyPr/>
                    <a:lstStyle/>
                    <a:p>
                      <a:pPr marL="342900" indent="-342900" algn="l">
                        <a:buFont typeface="+mj-lt"/>
                        <a:buNone/>
                      </a:pPr>
                      <a:r>
                        <a:rPr lang="zh-CN" altLang="en-US" sz="1600" b="1" dirty="0" smtClean="0"/>
                        <a:t>职务及职称</a:t>
                      </a:r>
                      <a:endParaRPr lang="zh-CN" altLang="en-US" sz="1600" b="1" dirty="0"/>
                    </a:p>
                  </a:txBody>
                  <a:tcPr vert="eaVert" anchor="ctr"/>
                </a:tc>
                <a:tc>
                  <a:txBody>
                    <a:bodyPr/>
                    <a:lstStyle/>
                    <a:p>
                      <a:pPr marL="342900" indent="-342900" algn="l">
                        <a:buFont typeface="+mj-lt"/>
                        <a:buNone/>
                      </a:pPr>
                      <a:r>
                        <a:rPr lang="zh-CN" altLang="en-US" sz="1600" dirty="0" smtClean="0"/>
                        <a:t>总经理</a:t>
                      </a:r>
                      <a:endParaRPr lang="zh-CN" altLang="en-US" sz="1600" dirty="0"/>
                    </a:p>
                  </a:txBody>
                  <a:tcPr vert="eaVert" anchor="ctr"/>
                </a:tc>
                <a:tc>
                  <a:txBody>
                    <a:bodyPr/>
                    <a:lstStyle/>
                    <a:p>
                      <a:pPr marL="342900" indent="-342900" algn="l">
                        <a:buFont typeface="+mj-lt"/>
                        <a:buNone/>
                      </a:pPr>
                      <a:r>
                        <a:rPr lang="zh-CN" altLang="en-US" sz="1600" dirty="0" smtClean="0"/>
                        <a:t>副总经理</a:t>
                      </a:r>
                      <a:endParaRPr lang="zh-CN" altLang="en-US" sz="1600" dirty="0"/>
                    </a:p>
                  </a:txBody>
                  <a:tcPr vert="eaVert" anchor="ctr"/>
                </a:tc>
                <a:tc>
                  <a:txBody>
                    <a:bodyPr/>
                    <a:lstStyle/>
                    <a:p>
                      <a:pPr marL="342900" indent="-342900" algn="l">
                        <a:buFont typeface="+mj-lt"/>
                        <a:buNone/>
                      </a:pPr>
                      <a:r>
                        <a:rPr lang="zh-CN" altLang="en-US" sz="1600" dirty="0" smtClean="0"/>
                        <a:t>副总经理</a:t>
                      </a:r>
                      <a:endParaRPr lang="zh-CN" altLang="en-US" sz="1600" dirty="0"/>
                    </a:p>
                  </a:txBody>
                  <a:tcPr vert="eaVert" anchor="ctr"/>
                </a:tc>
                <a:tc>
                  <a:txBody>
                    <a:bodyPr/>
                    <a:lstStyle/>
                    <a:p>
                      <a:pPr marL="342900" indent="-342900" algn="l">
                        <a:buFont typeface="+mj-lt"/>
                        <a:buNone/>
                      </a:pPr>
                      <a:r>
                        <a:rPr lang="zh-CN" altLang="en-US" sz="1600" dirty="0" smtClean="0"/>
                        <a:t>财务</a:t>
                      </a:r>
                      <a:endParaRPr lang="zh-CN" altLang="en-US" sz="1600" dirty="0"/>
                    </a:p>
                  </a:txBody>
                  <a:tcPr vert="eaVert" anchor="ctr"/>
                </a:tc>
                <a:tc>
                  <a:txBody>
                    <a:bodyPr/>
                    <a:lstStyle/>
                    <a:p>
                      <a:pPr marL="342900" indent="-342900" algn="l">
                        <a:buFont typeface="+mj-lt"/>
                        <a:buNone/>
                      </a:pPr>
                      <a:r>
                        <a:rPr lang="zh-CN" altLang="en-US" sz="1600" dirty="0" smtClean="0"/>
                        <a:t>技术部项目经理</a:t>
                      </a:r>
                      <a:endParaRPr lang="zh-CN" altLang="en-US" sz="1600" dirty="0"/>
                    </a:p>
                  </a:txBody>
                  <a:tcPr vert="eaVert" anchor="ctr"/>
                </a:tc>
                <a:tc>
                  <a:txBody>
                    <a:bodyPr/>
                    <a:lstStyle/>
                    <a:p>
                      <a:pPr marL="342900" indent="-342900" algn="l">
                        <a:buFont typeface="+mj-lt"/>
                        <a:buNone/>
                      </a:pPr>
                      <a:r>
                        <a:rPr lang="zh-CN" altLang="en-US" sz="1600" dirty="0" smtClean="0"/>
                        <a:t>生产部经理</a:t>
                      </a:r>
                      <a:endParaRPr lang="zh-CN" altLang="en-US" sz="1600" dirty="0"/>
                    </a:p>
                  </a:txBody>
                  <a:tcPr vert="eaVert" anchor="ctr"/>
                </a:tc>
                <a:tc>
                  <a:txBody>
                    <a:bodyPr/>
                    <a:lstStyle/>
                    <a:p>
                      <a:pPr marL="342900" marR="0" indent="-342900" algn="l" defTabSz="914400" rtl="0" eaLnBrk="1" fontAlgn="auto" latinLnBrk="0" hangingPunct="1">
                        <a:lnSpc>
                          <a:spcPct val="100000"/>
                        </a:lnSpc>
                        <a:spcBef>
                          <a:spcPts val="0"/>
                        </a:spcBef>
                        <a:spcAft>
                          <a:spcPts val="0"/>
                        </a:spcAft>
                        <a:buClrTx/>
                        <a:buSzTx/>
                        <a:buFont typeface="+mj-lt"/>
                        <a:buNone/>
                        <a:tabLst/>
                        <a:defRPr/>
                      </a:pPr>
                      <a:r>
                        <a:rPr lang="zh-CN" altLang="en-US" sz="1600" dirty="0" smtClean="0"/>
                        <a:t>技术部项目经理</a:t>
                      </a:r>
                    </a:p>
                    <a:p>
                      <a:pPr marL="342900" indent="-342900" algn="l">
                        <a:buFont typeface="+mj-lt"/>
                        <a:buNone/>
                      </a:pPr>
                      <a:endParaRPr lang="zh-CN" altLang="en-US" sz="1600" dirty="0"/>
                    </a:p>
                  </a:txBody>
                  <a:tcPr vert="eaVert" anchor="ctr"/>
                </a:tc>
                <a:tc>
                  <a:txBody>
                    <a:bodyPr/>
                    <a:lstStyle/>
                    <a:p>
                      <a:pPr marL="342900" indent="-342900" algn="l">
                        <a:buFont typeface="+mj-lt"/>
                        <a:buNone/>
                      </a:pPr>
                      <a:r>
                        <a:rPr lang="zh-CN" altLang="en-US" sz="1600" dirty="0" smtClean="0"/>
                        <a:t>董事长助理</a:t>
                      </a:r>
                      <a:endParaRPr lang="zh-CN" altLang="en-US" sz="1600" dirty="0"/>
                    </a:p>
                  </a:txBody>
                  <a:tcPr vert="eaVert" anchor="ctr"/>
                </a:tc>
              </a:tr>
              <a:tr h="1500198">
                <a:tc>
                  <a:txBody>
                    <a:bodyPr/>
                    <a:lstStyle/>
                    <a:p>
                      <a:pPr marL="342900" indent="-342900" algn="l">
                        <a:buFont typeface="+mj-lt"/>
                        <a:buNone/>
                      </a:pPr>
                      <a:r>
                        <a:rPr lang="zh-CN" altLang="en-US" sz="1600" b="1" dirty="0" smtClean="0"/>
                        <a:t>学历及专长</a:t>
                      </a:r>
                      <a:endParaRPr lang="zh-CN" altLang="en-US" sz="1600" b="1" dirty="0"/>
                    </a:p>
                  </a:txBody>
                  <a:tcPr vert="eaVert" anchor="ctr"/>
                </a:tc>
                <a:tc>
                  <a:txBody>
                    <a:bodyPr/>
                    <a:lstStyle/>
                    <a:p>
                      <a:pPr marL="342900" indent="-342900" algn="l">
                        <a:buFont typeface="+mj-lt"/>
                        <a:buNone/>
                      </a:pPr>
                      <a:r>
                        <a:rPr lang="zh-CN" altLang="en-US" sz="1600" dirty="0" smtClean="0"/>
                        <a:t>专科</a:t>
                      </a:r>
                      <a:endParaRPr lang="zh-CN" altLang="en-US" sz="1600" dirty="0"/>
                    </a:p>
                  </a:txBody>
                  <a:tcPr vert="eaVert" anchor="ctr"/>
                </a:tc>
                <a:tc>
                  <a:txBody>
                    <a:bodyPr/>
                    <a:lstStyle/>
                    <a:p>
                      <a:pPr marL="342900" indent="-342900" algn="l">
                        <a:buFont typeface="+mj-lt"/>
                        <a:buNone/>
                      </a:pPr>
                      <a:r>
                        <a:rPr lang="zh-CN" altLang="en-US" sz="1600" dirty="0" smtClean="0"/>
                        <a:t>本科</a:t>
                      </a:r>
                      <a:endParaRPr lang="zh-CN" altLang="en-US" sz="1600" dirty="0"/>
                    </a:p>
                  </a:txBody>
                  <a:tcPr vert="eaVert" anchor="ctr"/>
                </a:tc>
                <a:tc>
                  <a:txBody>
                    <a:bodyPr/>
                    <a:lstStyle/>
                    <a:p>
                      <a:pPr marL="342900" indent="-342900" algn="l">
                        <a:buFont typeface="+mj-lt"/>
                        <a:buNone/>
                      </a:pPr>
                      <a:r>
                        <a:rPr lang="zh-CN" altLang="en-US" sz="1600" dirty="0" smtClean="0"/>
                        <a:t>专科</a:t>
                      </a:r>
                      <a:endParaRPr lang="zh-CN" altLang="en-US" sz="1600" dirty="0"/>
                    </a:p>
                  </a:txBody>
                  <a:tcPr vert="eaVert" anchor="ctr"/>
                </a:tc>
                <a:tc>
                  <a:txBody>
                    <a:bodyPr/>
                    <a:lstStyle/>
                    <a:p>
                      <a:pPr marL="342900" indent="-342900" algn="l">
                        <a:buFont typeface="+mj-lt"/>
                        <a:buNone/>
                      </a:pPr>
                      <a:r>
                        <a:rPr lang="zh-CN" altLang="en-US" sz="1600" dirty="0" smtClean="0"/>
                        <a:t>本科</a:t>
                      </a:r>
                      <a:endParaRPr lang="zh-CN" altLang="en-US" sz="1600" dirty="0"/>
                    </a:p>
                  </a:txBody>
                  <a:tcPr vert="eaVert" anchor="ctr"/>
                </a:tc>
                <a:tc>
                  <a:txBody>
                    <a:bodyPr/>
                    <a:lstStyle/>
                    <a:p>
                      <a:pPr marL="342900" indent="-342900" algn="l">
                        <a:buFont typeface="+mj-lt"/>
                        <a:buNone/>
                      </a:pPr>
                      <a:r>
                        <a:rPr lang="zh-CN" altLang="en-US" sz="1600" dirty="0" smtClean="0"/>
                        <a:t>硕士</a:t>
                      </a:r>
                      <a:endParaRPr lang="zh-CN" altLang="en-US" sz="1600" dirty="0"/>
                    </a:p>
                  </a:txBody>
                  <a:tcPr vert="eaVert" anchor="ctr"/>
                </a:tc>
                <a:tc>
                  <a:txBody>
                    <a:bodyPr/>
                    <a:lstStyle/>
                    <a:p>
                      <a:pPr marL="342900" indent="-342900" algn="l">
                        <a:buFont typeface="+mj-lt"/>
                        <a:buNone/>
                      </a:pPr>
                      <a:r>
                        <a:rPr lang="zh-CN" altLang="en-US" sz="1600" dirty="0" smtClean="0"/>
                        <a:t>中专</a:t>
                      </a:r>
                      <a:endParaRPr lang="zh-CN" altLang="en-US" sz="1600" dirty="0"/>
                    </a:p>
                  </a:txBody>
                  <a:tcPr vert="eaVert" anchor="ctr"/>
                </a:tc>
                <a:tc>
                  <a:txBody>
                    <a:bodyPr/>
                    <a:lstStyle/>
                    <a:p>
                      <a:pPr marL="342900" indent="-342900" algn="l">
                        <a:buFont typeface="+mj-lt"/>
                        <a:buNone/>
                      </a:pPr>
                      <a:r>
                        <a:rPr lang="zh-CN" altLang="en-US" sz="1600" dirty="0" smtClean="0"/>
                        <a:t>本科</a:t>
                      </a:r>
                      <a:endParaRPr lang="zh-CN" altLang="en-US" sz="1600" dirty="0"/>
                    </a:p>
                  </a:txBody>
                  <a:tcPr vert="eaVert" anchor="ctr"/>
                </a:tc>
                <a:tc>
                  <a:txBody>
                    <a:bodyPr/>
                    <a:lstStyle/>
                    <a:p>
                      <a:pPr marL="342900" indent="-342900" algn="l">
                        <a:buFont typeface="+mj-lt"/>
                        <a:buNone/>
                      </a:pPr>
                      <a:r>
                        <a:rPr lang="zh-CN" altLang="en-US" sz="1600" dirty="0" smtClean="0"/>
                        <a:t>大专</a:t>
                      </a:r>
                      <a:endParaRPr lang="zh-CN" altLang="en-US" sz="1600" dirty="0"/>
                    </a:p>
                  </a:txBody>
                  <a:tcPr vert="eaVert" anchor="ctr"/>
                </a:tc>
              </a:tr>
            </a:tbl>
          </a:graphicData>
        </a:graphic>
      </p:graphicFrame>
      <p:pic>
        <p:nvPicPr>
          <p:cNvPr id="5" name="图片 4" descr="A000220150322C28PPIC.png"/>
          <p:cNvPicPr>
            <a:picLocks noChangeAspect="1"/>
          </p:cNvPicPr>
          <p:nvPr/>
        </p:nvPicPr>
        <p:blipFill>
          <a:blip r:embed="rId5" cstate="print"/>
          <a:stretch>
            <a:fillRect/>
          </a:stretch>
        </p:blipFill>
        <p:spPr>
          <a:xfrm flipH="1">
            <a:off x="71406" y="5143512"/>
            <a:ext cx="3143272" cy="1714488"/>
          </a:xfrm>
          <a:prstGeom prst="rect">
            <a:avLst/>
          </a:prstGeom>
        </p:spPr>
      </p:pic>
      <p:grpSp>
        <p:nvGrpSpPr>
          <p:cNvPr id="8" name="组合 7"/>
          <p:cNvGrpSpPr/>
          <p:nvPr/>
        </p:nvGrpSpPr>
        <p:grpSpPr>
          <a:xfrm>
            <a:off x="366683" y="214290"/>
            <a:ext cx="3776689" cy="1143008"/>
            <a:chOff x="366683" y="533380"/>
            <a:chExt cx="3776689" cy="1143008"/>
          </a:xfrm>
        </p:grpSpPr>
        <p:sp>
          <p:nvSpPr>
            <p:cNvPr id="9" name="圆角矩形 8"/>
            <p:cNvSpPr/>
            <p:nvPr/>
          </p:nvSpPr>
          <p:spPr>
            <a:xfrm>
              <a:off x="1365720" y="752456"/>
              <a:ext cx="2777652" cy="714380"/>
            </a:xfrm>
            <a:prstGeom prst="roundRect">
              <a:avLst/>
            </a:prstGeom>
            <a:solidFill>
              <a:schemeClr val="accent6">
                <a:lumMod val="40000"/>
                <a:lumOff val="60000"/>
              </a:schemeClr>
            </a:solidFill>
            <a:ln>
              <a:noFill/>
            </a:ln>
            <a:scene3d>
              <a:camera prst="orthographicFront"/>
              <a:lightRig rig="threePt" dir="t"/>
            </a:scene3d>
            <a:sp3d extrusionH="196850" prstMaterial="metal">
              <a:bevelT w="107950" h="44450" prst="divot"/>
              <a:bevelB/>
              <a:extrusionClr>
                <a:schemeClr val="bg1"/>
              </a:extrusionClr>
              <a:contourClr>
                <a:schemeClr val="accent6">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MH_Number_1"/>
            <p:cNvSpPr/>
            <p:nvPr>
              <p:custDataLst>
                <p:tags r:id="rId2"/>
              </p:custDataLst>
            </p:nvPr>
          </p:nvSpPr>
          <p:spPr>
            <a:xfrm>
              <a:off x="366683" y="533380"/>
              <a:ext cx="1222876" cy="1143008"/>
            </a:xfrm>
            <a:prstGeom prst="ellipse">
              <a:avLst/>
            </a:prstGeom>
            <a:solidFill>
              <a:schemeClr val="accent6">
                <a:lumMod val="40000"/>
                <a:lumOff val="60000"/>
              </a:schemeClr>
            </a:solidFill>
            <a:ln>
              <a:noFill/>
            </a:ln>
            <a:scene3d>
              <a:camera prst="orthographicFront"/>
              <a:lightRig rig="threePt" dir="t"/>
            </a:scene3d>
            <a:sp3d extrusionH="196850" prstMaterial="metal">
              <a:bevelT w="107950" h="44450" prst="divot"/>
              <a:bevelB/>
              <a:extrusionClr>
                <a:schemeClr val="bg1"/>
              </a:extrusionClr>
              <a:contourClr>
                <a:schemeClr val="accent6">
                  <a:lumMod val="60000"/>
                  <a:lumOff val="40000"/>
                </a:schemeClr>
              </a:contourClr>
            </a:sp3d>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sp3d extrusionH="19050">
                <a:bevelT w="44450" h="19050"/>
              </a:sp3d>
            </a:bodyPr>
            <a:lstStyle/>
            <a:p>
              <a:pPr algn="ctr"/>
              <a:r>
                <a:rPr lang="en-US" altLang="zh-CN" sz="6000" b="1" dirty="0" smtClean="0">
                  <a:solidFill>
                    <a:schemeClr val="accent1">
                      <a:lumMod val="75000"/>
                    </a:schemeClr>
                  </a:solidFill>
                </a:rPr>
                <a:t>5</a:t>
              </a:r>
              <a:endParaRPr lang="zh-CN" altLang="en-US" sz="6000" b="1" dirty="0">
                <a:solidFill>
                  <a:schemeClr val="accent1">
                    <a:lumMod val="75000"/>
                  </a:schemeClr>
                </a:solidFill>
              </a:endParaRPr>
            </a:p>
          </p:txBody>
        </p:sp>
      </p:grpSp>
      <p:sp>
        <p:nvSpPr>
          <p:cNvPr id="11" name="标题 14"/>
          <p:cNvSpPr txBox="1">
            <a:spLocks/>
          </p:cNvSpPr>
          <p:nvPr/>
        </p:nvSpPr>
        <p:spPr>
          <a:xfrm>
            <a:off x="1643042" y="428604"/>
            <a:ext cx="2500330" cy="699594"/>
          </a:xfrm>
          <a:prstGeom prst="rect">
            <a:avLst/>
          </a:prstGeom>
        </p:spPr>
        <p:txBody>
          <a:bodyPr vert="horz" lIns="91440" tIns="45720" rIns="91440" bIns="45720" rtlCol="0" anchor="b">
            <a:normAutofit/>
            <a:scene3d>
              <a:camera prst="orthographicFront"/>
              <a:lightRig rig="threePt" dir="t"/>
            </a:scene3d>
            <a:sp3d extrusionH="19050">
              <a:bevelT w="44450" h="19050" prst="riblet"/>
            </a:sp3d>
          </a:bodyPr>
          <a:lstStyle/>
          <a:p>
            <a:pPr lvl="0">
              <a:lnSpc>
                <a:spcPct val="90000"/>
              </a:lnSpc>
              <a:spcBef>
                <a:spcPct val="0"/>
              </a:spcBef>
            </a:pPr>
            <a:r>
              <a:rPr kumimoji="0" lang="zh-CN" altLang="en-US" sz="3000" b="1" i="0" u="none" strike="noStrike" kern="1200" cap="none" spc="0" normalizeH="0" baseline="0" noProof="0" dirty="0" smtClean="0">
                <a:ln>
                  <a:noFill/>
                </a:ln>
                <a:solidFill>
                  <a:schemeClr val="accent1">
                    <a:lumMod val="75000"/>
                  </a:schemeClr>
                </a:solidFill>
                <a:effectLst/>
                <a:uLnTx/>
                <a:uFillTx/>
                <a:latin typeface="Arial Black" panose="020B0A04020102020204" pitchFamily="34" charset="0"/>
                <a:ea typeface="微软雅黑" panose="020B0503020204020204" pitchFamily="34" charset="-122"/>
                <a:cs typeface="+mj-cs"/>
              </a:rPr>
              <a:t>管理团队</a:t>
            </a:r>
            <a:endParaRPr kumimoji="0" lang="zh-CN" altLang="en-US" sz="3000" b="1" i="0" u="none" strike="noStrike" kern="1200" cap="none" spc="0" normalizeH="0" baseline="0" noProof="0" dirty="0">
              <a:ln>
                <a:noFill/>
              </a:ln>
              <a:solidFill>
                <a:schemeClr val="accent1">
                  <a:lumMod val="75000"/>
                </a:schemeClr>
              </a:solidFill>
              <a:effectLst/>
              <a:uLnTx/>
              <a:uFillTx/>
              <a:latin typeface="Arial Black" panose="020B0A04020102020204" pitchFamily="34" charset="0"/>
              <a:ea typeface="微软雅黑" panose="020B0503020204020204" pitchFamily="34" charset="-122"/>
              <a:cs typeface="+mj-cs"/>
            </a:endParaRPr>
          </a:p>
        </p:txBody>
      </p:sp>
    </p:spTree>
    <p:custDataLst>
      <p:tags r:id="rId1"/>
    </p:custDataLst>
    <p:extLst>
      <p:ext uri="{BB962C8B-B14F-4D97-AF65-F5344CB8AC3E}">
        <p14:creationId xmlns:p14="http://schemas.microsoft.com/office/powerpoint/2010/main" xmlns="" val="3411268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diamond(in)">
                                      <p:cBhvr>
                                        <p:cTn id="7"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H_CONTENTSID" val="257"/>
  <p:tag name="MH_SECTIONID" val="258,259,"/>
</p:tagLst>
</file>

<file path=ppt/tags/tag10.xml><?xml version="1.0" encoding="utf-8"?>
<p:tagLst xmlns:a="http://schemas.openxmlformats.org/drawingml/2006/main" xmlns:r="http://schemas.openxmlformats.org/officeDocument/2006/relationships" xmlns:p="http://schemas.openxmlformats.org/presentationml/2006/main">
  <p:tag name="MH" val="20151121151936"/>
  <p:tag name="MH_LIBRARY" val="CONTENTS"/>
  <p:tag name="MH_TYPE" val="ENTRY"/>
  <p:tag name="ID" val="626774"/>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51121151936"/>
  <p:tag name="MH_LIBRARY" val="CONTENTS"/>
  <p:tag name="MH_TYPE" val="NUMBER"/>
  <p:tag name="ID" val="626774"/>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51121151936"/>
  <p:tag name="MH_LIBRARY" val="CONTENTS"/>
  <p:tag name="MH_TYPE" val="ENTRY"/>
  <p:tag name="ID" val="626774"/>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51121151936"/>
  <p:tag name="MH_LIBRARY" val="CONTENTS"/>
  <p:tag name="MH_TYPE" val="NUMBER"/>
  <p:tag name="ID" val="626774"/>
  <p:tag name="MH_ORDER" val="1"/>
</p:tagLst>
</file>

<file path=ppt/tags/tag14.xml><?xml version="1.0" encoding="utf-8"?>
<p:tagLst xmlns:a="http://schemas.openxmlformats.org/drawingml/2006/main" xmlns:r="http://schemas.openxmlformats.org/officeDocument/2006/relationships" xmlns:p="http://schemas.openxmlformats.org/presentationml/2006/main">
  <p:tag name="MH" val="20151121151936"/>
  <p:tag name="MH_LIBRARY" val="CONTENTS"/>
  <p:tag name="MH_TYPE" val="ENTRY"/>
  <p:tag name="ID" val="626774"/>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51121151936"/>
  <p:tag name="MH_LIBRARY" val="CONTENTS"/>
  <p:tag name="MH_TYPE" val="NUMBER"/>
  <p:tag name="ID" val="626774"/>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51121151936"/>
  <p:tag name="MH_LIBRARY" val="CONTENTS"/>
  <p:tag name="MH_TYPE" val="ENTRY"/>
  <p:tag name="ID" val="626774"/>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51121151936"/>
  <p:tag name="MH_LIBRARY" val="CONTENTS"/>
  <p:tag name="MH_TYPE" val="NUMBER"/>
  <p:tag name="ID" val="626774"/>
  <p:tag name="MH_ORDER" val="1"/>
</p:tagLst>
</file>

<file path=ppt/tags/tag18.xml><?xml version="1.0" encoding="utf-8"?>
<p:tagLst xmlns:a="http://schemas.openxmlformats.org/drawingml/2006/main" xmlns:r="http://schemas.openxmlformats.org/officeDocument/2006/relationships" xmlns:p="http://schemas.openxmlformats.org/presentationml/2006/main">
  <p:tag name="MH" val="20151121151936"/>
  <p:tag name="MH_LIBRARY" val="CONTENTS"/>
  <p:tag name="MH_TYPE" val="ENTRY"/>
  <p:tag name="ID" val="626774"/>
  <p:tag name="MH_ORDER" val="1"/>
</p:tagLst>
</file>

<file path=ppt/tags/tag19.xml><?xml version="1.0" encoding="utf-8"?>
<p:tagLst xmlns:a="http://schemas.openxmlformats.org/drawingml/2006/main" xmlns:r="http://schemas.openxmlformats.org/officeDocument/2006/relationships" xmlns:p="http://schemas.openxmlformats.org/presentationml/2006/main">
  <p:tag name="MH" val="20151121151936"/>
  <p:tag name="MH_LIBRARY" val="CONTENTS"/>
  <p:tag name="MH_TYPE" val="NUMBER"/>
  <p:tag name="ID" val="626774"/>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51121151936"/>
  <p:tag name="MH_LIBRARY" val="CONTENTS"/>
  <p:tag name="MH_AUTOCOLOR" val="TRUE"/>
  <p:tag name="ID" val="626774"/>
  <p:tag name="MH_TYPE" val="CONTENTS_SECTION"/>
</p:tagLst>
</file>

<file path=ppt/tags/tag20.xml><?xml version="1.0" encoding="utf-8"?>
<p:tagLst xmlns:a="http://schemas.openxmlformats.org/drawingml/2006/main" xmlns:r="http://schemas.openxmlformats.org/officeDocument/2006/relationships" xmlns:p="http://schemas.openxmlformats.org/presentationml/2006/main">
  <p:tag name="MH" val="20151121151936"/>
  <p:tag name="MH_LIBRARY" val="CONTENTS"/>
  <p:tag name="MH_TYPE" val="ENTRY"/>
  <p:tag name="ID" val="626774"/>
  <p:tag name="MH_ORDER" val="1"/>
</p:tagLst>
</file>

<file path=ppt/tags/tag21.xml><?xml version="1.0" encoding="utf-8"?>
<p:tagLst xmlns:a="http://schemas.openxmlformats.org/drawingml/2006/main" xmlns:r="http://schemas.openxmlformats.org/officeDocument/2006/relationships" xmlns:p="http://schemas.openxmlformats.org/presentationml/2006/main">
  <p:tag name="MH" val="20151121151936"/>
  <p:tag name="MH_LIBRARY" val="CONTENTS"/>
  <p:tag name="MH_TYPE" val="NUMBER"/>
  <p:tag name="ID" val="626774"/>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51121151936"/>
  <p:tag name="MH_LIBRARY" val="CONTENTS"/>
  <p:tag name="MH_TYPE" val="ENTRY"/>
  <p:tag name="ID" val="626774"/>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51121151936"/>
  <p:tag name="MH_LIBRARY" val="CONTENTS"/>
  <p:tag name="MH_TYPE" val="NUMBER"/>
  <p:tag name="ID" val="626774"/>
  <p:tag name="MH_ORDER" val="1"/>
</p:tagLst>
</file>

<file path=ppt/tags/tag24.xml><?xml version="1.0" encoding="utf-8"?>
<p:tagLst xmlns:a="http://schemas.openxmlformats.org/drawingml/2006/main" xmlns:r="http://schemas.openxmlformats.org/officeDocument/2006/relationships" xmlns:p="http://schemas.openxmlformats.org/presentationml/2006/main">
  <p:tag name="MH" val="20151121151936"/>
  <p:tag name="MH_LIBRARY" val="CONTENTS"/>
  <p:tag name="MH_TYPE" val="ENTRY"/>
  <p:tag name="ID" val="626774"/>
  <p:tag name="MH_ORDER" val="1"/>
</p:tagLst>
</file>

<file path=ppt/tags/tag25.xml><?xml version="1.0" encoding="utf-8"?>
<p:tagLst xmlns:a="http://schemas.openxmlformats.org/drawingml/2006/main" xmlns:r="http://schemas.openxmlformats.org/officeDocument/2006/relationships" xmlns:p="http://schemas.openxmlformats.org/presentationml/2006/main">
  <p:tag name="MH" val="20151121151936"/>
  <p:tag name="MH_LIBRARY" val="CONTENTS"/>
  <p:tag name="MH_AUTOCOLOR" val="TRUE"/>
  <p:tag name="ID" val="626774"/>
  <p:tag name="MH_TYPE" val="CONTENTS_SECTION"/>
</p:tagLst>
</file>

<file path=ppt/tags/tag26.xml><?xml version="1.0" encoding="utf-8"?>
<p:tagLst xmlns:a="http://schemas.openxmlformats.org/drawingml/2006/main" xmlns:r="http://schemas.openxmlformats.org/officeDocument/2006/relationships" xmlns:p="http://schemas.openxmlformats.org/presentationml/2006/main">
  <p:tag name="MH" val="20151121151936"/>
  <p:tag name="MH_LIBRARY" val="CONTENTS"/>
  <p:tag name="MH_TYPE" val="NUMBER"/>
  <p:tag name="ID" val="626774"/>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51121151936"/>
  <p:tag name="MH_LIBRARY" val="CONTENTS"/>
  <p:tag name="MH_AUTOCOLOR" val="TRUE"/>
  <p:tag name="ID" val="626774"/>
  <p:tag name="MH_TYPE" val="CONTENTS_SECTION"/>
</p:tagLst>
</file>

<file path=ppt/tags/tag28.xml><?xml version="1.0" encoding="utf-8"?>
<p:tagLst xmlns:a="http://schemas.openxmlformats.org/drawingml/2006/main" xmlns:r="http://schemas.openxmlformats.org/officeDocument/2006/relationships" xmlns:p="http://schemas.openxmlformats.org/presentationml/2006/main">
  <p:tag name="MH" val="20151121151936"/>
  <p:tag name="MH_LIBRARY" val="CONTENTS"/>
  <p:tag name="MH_TYPE" val="NUMBER"/>
  <p:tag name="ID" val="626774"/>
  <p:tag name="MH_ORDER" val="1"/>
</p:tagLst>
</file>

<file path=ppt/tags/tag29.xml><?xml version="1.0" encoding="utf-8"?>
<p:tagLst xmlns:a="http://schemas.openxmlformats.org/drawingml/2006/main" xmlns:r="http://schemas.openxmlformats.org/officeDocument/2006/relationships" xmlns:p="http://schemas.openxmlformats.org/presentationml/2006/main">
  <p:tag name="MH" val="20151121151936"/>
  <p:tag name="MH_LIBRARY" val="CONTENTS"/>
  <p:tag name="MH_AUTOCOLOR" val="TRUE"/>
  <p:tag name="ID" val="626774"/>
  <p:tag name="MH_TYPE" val="CONTENTS_SECTION"/>
</p:tagLst>
</file>

<file path=ppt/tags/tag3.xml><?xml version="1.0" encoding="utf-8"?>
<p:tagLst xmlns:a="http://schemas.openxmlformats.org/drawingml/2006/main" xmlns:r="http://schemas.openxmlformats.org/officeDocument/2006/relationships" xmlns:p="http://schemas.openxmlformats.org/presentationml/2006/main">
  <p:tag name="MH" val="20151121151936"/>
  <p:tag name="MH_LIBRARY" val="CONTENTS"/>
  <p:tag name="MH_TYPE" val="OTHERS"/>
  <p:tag name="ID" val="626774"/>
</p:tagLst>
</file>

<file path=ppt/tags/tag30.xml><?xml version="1.0" encoding="utf-8"?>
<p:tagLst xmlns:a="http://schemas.openxmlformats.org/drawingml/2006/main" xmlns:r="http://schemas.openxmlformats.org/officeDocument/2006/relationships" xmlns:p="http://schemas.openxmlformats.org/presentationml/2006/main">
  <p:tag name="MH" val="20151121151936"/>
  <p:tag name="MH_LIBRARY" val="CONTENTS"/>
  <p:tag name="MH_TYPE" val="NUMBER"/>
  <p:tag name="ID" val="626774"/>
  <p:tag name="MH_ORDER" val="1"/>
</p:tagLst>
</file>

<file path=ppt/tags/tag31.xml><?xml version="1.0" encoding="utf-8"?>
<p:tagLst xmlns:a="http://schemas.openxmlformats.org/drawingml/2006/main" xmlns:r="http://schemas.openxmlformats.org/officeDocument/2006/relationships" xmlns:p="http://schemas.openxmlformats.org/presentationml/2006/main">
  <p:tag name="MH" val="20151121151936"/>
  <p:tag name="MH_LIBRARY" val="CONTENTS"/>
  <p:tag name="MH_AUTOCOLOR" val="TRUE"/>
  <p:tag name="ID" val="626774"/>
  <p:tag name="MH_TYPE" val="CONTENTS_SECTION"/>
</p:tagLst>
</file>

<file path=ppt/tags/tag32.xml><?xml version="1.0" encoding="utf-8"?>
<p:tagLst xmlns:a="http://schemas.openxmlformats.org/drawingml/2006/main" xmlns:r="http://schemas.openxmlformats.org/officeDocument/2006/relationships" xmlns:p="http://schemas.openxmlformats.org/presentationml/2006/main">
  <p:tag name="MH" val="20151121151936"/>
  <p:tag name="MH_LIBRARY" val="CONTENTS"/>
  <p:tag name="MH_TYPE" val="NUMBER"/>
  <p:tag name="ID" val="626774"/>
  <p:tag name="MH_ORDER" val="1"/>
</p:tagLst>
</file>

<file path=ppt/tags/tag33.xml><?xml version="1.0" encoding="utf-8"?>
<p:tagLst xmlns:a="http://schemas.openxmlformats.org/drawingml/2006/main" xmlns:r="http://schemas.openxmlformats.org/officeDocument/2006/relationships" xmlns:p="http://schemas.openxmlformats.org/presentationml/2006/main">
  <p:tag name="MH" val="20151121151936"/>
  <p:tag name="MH_LIBRARY" val="CONTENTS"/>
  <p:tag name="MH_AUTOCOLOR" val="TRUE"/>
  <p:tag name="ID" val="626774"/>
  <p:tag name="MH_TYPE" val="CONTENTS_SECTION"/>
</p:tagLst>
</file>

<file path=ppt/tags/tag34.xml><?xml version="1.0" encoding="utf-8"?>
<p:tagLst xmlns:a="http://schemas.openxmlformats.org/drawingml/2006/main" xmlns:r="http://schemas.openxmlformats.org/officeDocument/2006/relationships" xmlns:p="http://schemas.openxmlformats.org/presentationml/2006/main">
  <p:tag name="MH" val="20151121151936"/>
  <p:tag name="MH_LIBRARY" val="CONTENTS"/>
  <p:tag name="MH_TYPE" val="NUMBER"/>
  <p:tag name="ID" val="626774"/>
  <p:tag name="MH_ORDER" val="1"/>
</p:tagLst>
</file>

<file path=ppt/tags/tag35.xml><?xml version="1.0" encoding="utf-8"?>
<p:tagLst xmlns:a="http://schemas.openxmlformats.org/drawingml/2006/main" xmlns:r="http://schemas.openxmlformats.org/officeDocument/2006/relationships" xmlns:p="http://schemas.openxmlformats.org/presentationml/2006/main">
  <p:tag name="MH" val="20151121151936"/>
  <p:tag name="MH_LIBRARY" val="CONTENTS"/>
  <p:tag name="MH_AUTOCOLOR" val="TRUE"/>
  <p:tag name="ID" val="626774"/>
  <p:tag name="MH_TYPE" val="CONTENTS_SECTION"/>
</p:tagLst>
</file>

<file path=ppt/tags/tag36.xml><?xml version="1.0" encoding="utf-8"?>
<p:tagLst xmlns:a="http://schemas.openxmlformats.org/drawingml/2006/main" xmlns:r="http://schemas.openxmlformats.org/officeDocument/2006/relationships" xmlns:p="http://schemas.openxmlformats.org/presentationml/2006/main">
  <p:tag name="MH" val="20151121151936"/>
  <p:tag name="MH_LIBRARY" val="CONTENTS"/>
  <p:tag name="MH_TYPE" val="NUMBER"/>
  <p:tag name="ID" val="626774"/>
  <p:tag name="MH_ORDER" val="1"/>
</p:tagLst>
</file>

<file path=ppt/tags/tag37.xml><?xml version="1.0" encoding="utf-8"?>
<p:tagLst xmlns:a="http://schemas.openxmlformats.org/drawingml/2006/main" xmlns:r="http://schemas.openxmlformats.org/officeDocument/2006/relationships" xmlns:p="http://schemas.openxmlformats.org/presentationml/2006/main">
  <p:tag name="MH" val="20151121151936"/>
  <p:tag name="MH_LIBRARY" val="CONTENTS"/>
  <p:tag name="MH_AUTOCOLOR" val="TRUE"/>
  <p:tag name="ID" val="626774"/>
  <p:tag name="MH_TYPE" val="CONTENTS_SECTION"/>
</p:tagLst>
</file>

<file path=ppt/tags/tag38.xml><?xml version="1.0" encoding="utf-8"?>
<p:tagLst xmlns:a="http://schemas.openxmlformats.org/drawingml/2006/main" xmlns:r="http://schemas.openxmlformats.org/officeDocument/2006/relationships" xmlns:p="http://schemas.openxmlformats.org/presentationml/2006/main">
  <p:tag name="MH" val="20151121151936"/>
  <p:tag name="MH_LIBRARY" val="CONTENTS"/>
  <p:tag name="MH_TYPE" val="NUMBER"/>
  <p:tag name="ID" val="626774"/>
  <p:tag name="MH_ORDER" val="1"/>
</p:tagLst>
</file>

<file path=ppt/tags/tag39.xml><?xml version="1.0" encoding="utf-8"?>
<p:tagLst xmlns:a="http://schemas.openxmlformats.org/drawingml/2006/main" xmlns:r="http://schemas.openxmlformats.org/officeDocument/2006/relationships" xmlns:p="http://schemas.openxmlformats.org/presentationml/2006/main">
  <p:tag name="MH" val="20151121151936"/>
  <p:tag name="MH_LIBRARY" val="CONTENTS"/>
  <p:tag name="MH_AUTOCOLOR" val="TRUE"/>
  <p:tag name="ID" val="626774"/>
  <p:tag name="MH_TYPE" val="CONTENTS_SECTION"/>
</p:tagLst>
</file>

<file path=ppt/tags/tag4.xml><?xml version="1.0" encoding="utf-8"?>
<p:tagLst xmlns:a="http://schemas.openxmlformats.org/drawingml/2006/main" xmlns:r="http://schemas.openxmlformats.org/officeDocument/2006/relationships" xmlns:p="http://schemas.openxmlformats.org/presentationml/2006/main">
  <p:tag name="MH" val="20151121151936"/>
  <p:tag name="MH_LIBRARY" val="CONTENTS"/>
  <p:tag name="MH_TYPE" val="OTHERS"/>
  <p:tag name="ID" val="626774"/>
</p:tagLst>
</file>

<file path=ppt/tags/tag40.xml><?xml version="1.0" encoding="utf-8"?>
<p:tagLst xmlns:a="http://schemas.openxmlformats.org/drawingml/2006/main" xmlns:r="http://schemas.openxmlformats.org/officeDocument/2006/relationships" xmlns:p="http://schemas.openxmlformats.org/presentationml/2006/main">
  <p:tag name="MH" val="20151121151936"/>
  <p:tag name="MH_LIBRARY" val="CONTENTS"/>
  <p:tag name="MH_TYPE" val="NUMBER"/>
  <p:tag name="ID" val="626774"/>
  <p:tag name="MH_ORDER" val="1"/>
</p:tagLst>
</file>

<file path=ppt/tags/tag41.xml><?xml version="1.0" encoding="utf-8"?>
<p:tagLst xmlns:a="http://schemas.openxmlformats.org/drawingml/2006/main" xmlns:r="http://schemas.openxmlformats.org/officeDocument/2006/relationships" xmlns:p="http://schemas.openxmlformats.org/presentationml/2006/main">
  <p:tag name="MH" val="20151121151936"/>
  <p:tag name="MH_LIBRARY" val="CONTENTS"/>
  <p:tag name="MH_AUTOCOLOR" val="TRUE"/>
  <p:tag name="ID" val="626774"/>
  <p:tag name="MH_TYPE" val="CONTENTS_SECTION"/>
</p:tagLst>
</file>

<file path=ppt/tags/tag42.xml><?xml version="1.0" encoding="utf-8"?>
<p:tagLst xmlns:a="http://schemas.openxmlformats.org/drawingml/2006/main" xmlns:r="http://schemas.openxmlformats.org/officeDocument/2006/relationships" xmlns:p="http://schemas.openxmlformats.org/presentationml/2006/main">
  <p:tag name="MH" val="20151121151936"/>
  <p:tag name="MH_LIBRARY" val="CONTENTS"/>
  <p:tag name="MH_TYPE" val="NUMBER"/>
  <p:tag name="ID" val="626774"/>
  <p:tag name="MH_ORDER" val="1"/>
</p:tagLst>
</file>

<file path=ppt/tags/tag43.xml><?xml version="1.0" encoding="utf-8"?>
<p:tagLst xmlns:a="http://schemas.openxmlformats.org/drawingml/2006/main" xmlns:r="http://schemas.openxmlformats.org/officeDocument/2006/relationships" xmlns:p="http://schemas.openxmlformats.org/presentationml/2006/main">
  <p:tag name="MH" val="20151121151936"/>
  <p:tag name="MH_LIBRARY" val="CONTENTS"/>
  <p:tag name="MH_AUTOCOLOR" val="TRUE"/>
  <p:tag name="ID" val="626774"/>
  <p:tag name="MH_TYPE" val="CONTENTS_SECTION"/>
</p:tagLst>
</file>

<file path=ppt/tags/tag44.xml><?xml version="1.0" encoding="utf-8"?>
<p:tagLst xmlns:a="http://schemas.openxmlformats.org/drawingml/2006/main" xmlns:r="http://schemas.openxmlformats.org/officeDocument/2006/relationships" xmlns:p="http://schemas.openxmlformats.org/presentationml/2006/main">
  <p:tag name="MH" val="20151121151936"/>
  <p:tag name="MH_LIBRARY" val="CONTENTS"/>
  <p:tag name="MH_TYPE" val="NUMBER"/>
  <p:tag name="ID" val="626774"/>
  <p:tag name="MH_ORDER" val="1"/>
</p:tagLst>
</file>

<file path=ppt/tags/tag45.xml><?xml version="1.0" encoding="utf-8"?>
<p:tagLst xmlns:a="http://schemas.openxmlformats.org/drawingml/2006/main" xmlns:r="http://schemas.openxmlformats.org/officeDocument/2006/relationships" xmlns:p="http://schemas.openxmlformats.org/presentationml/2006/main">
  <p:tag name="MH" val="20151121151936"/>
  <p:tag name="MH_LIBRARY" val="CONTENTS"/>
  <p:tag name="MH_AUTOCOLOR" val="TRUE"/>
  <p:tag name="ID" val="626774"/>
  <p:tag name="MH_TYPE" val="CONTENTS_SECTION"/>
</p:tagLst>
</file>

<file path=ppt/tags/tag46.xml><?xml version="1.0" encoding="utf-8"?>
<p:tagLst xmlns:a="http://schemas.openxmlformats.org/drawingml/2006/main" xmlns:r="http://schemas.openxmlformats.org/officeDocument/2006/relationships" xmlns:p="http://schemas.openxmlformats.org/presentationml/2006/main">
  <p:tag name="MH" val="20151121151936"/>
  <p:tag name="MH_LIBRARY" val="CONTENTS"/>
  <p:tag name="MH_TYPE" val="NUMBER"/>
  <p:tag name="ID" val="626774"/>
  <p:tag name="MH_ORDER" val="1"/>
</p:tagLst>
</file>

<file path=ppt/tags/tag47.xml><?xml version="1.0" encoding="utf-8"?>
<p:tagLst xmlns:a="http://schemas.openxmlformats.org/drawingml/2006/main" xmlns:r="http://schemas.openxmlformats.org/officeDocument/2006/relationships" xmlns:p="http://schemas.openxmlformats.org/presentationml/2006/main">
  <p:tag name="MH" val="20151121151936"/>
  <p:tag name="MH_LIBRARY" val="CONTENTS"/>
  <p:tag name="MH_AUTOCOLOR" val="TRUE"/>
  <p:tag name="ID" val="626774"/>
  <p:tag name="MH_TYPE" val="CONTENTS_SECTION"/>
</p:tagLst>
</file>

<file path=ppt/tags/tag48.xml><?xml version="1.0" encoding="utf-8"?>
<p:tagLst xmlns:a="http://schemas.openxmlformats.org/drawingml/2006/main" xmlns:r="http://schemas.openxmlformats.org/officeDocument/2006/relationships" xmlns:p="http://schemas.openxmlformats.org/presentationml/2006/main">
  <p:tag name="MH" val="20151121151936"/>
  <p:tag name="MH_LIBRARY" val="CONTENTS"/>
  <p:tag name="MH_TYPE" val="NUMBER"/>
  <p:tag name="ID" val="626774"/>
  <p:tag name="MH_ORDER" val="1"/>
</p:tagLst>
</file>

<file path=ppt/tags/tag49.xml><?xml version="1.0" encoding="utf-8"?>
<p:tagLst xmlns:a="http://schemas.openxmlformats.org/drawingml/2006/main" xmlns:r="http://schemas.openxmlformats.org/officeDocument/2006/relationships" xmlns:p="http://schemas.openxmlformats.org/presentationml/2006/main">
  <p:tag name="MH" val="20151121151936"/>
  <p:tag name="MH_LIBRARY" val="CONTENTS"/>
  <p:tag name="MH_AUTOCOLOR" val="TRUE"/>
  <p:tag name="ID" val="626774"/>
  <p:tag name="MH_TYPE" val="CONTENTS_SECTION"/>
</p:tagLst>
</file>

<file path=ppt/tags/tag5.xml><?xml version="1.0" encoding="utf-8"?>
<p:tagLst xmlns:a="http://schemas.openxmlformats.org/drawingml/2006/main" xmlns:r="http://schemas.openxmlformats.org/officeDocument/2006/relationships" xmlns:p="http://schemas.openxmlformats.org/presentationml/2006/main">
  <p:tag name="MH" val="20151121151936"/>
  <p:tag name="MH_LIBRARY" val="CONTENTS"/>
  <p:tag name="MH_TYPE" val="OTHERS"/>
  <p:tag name="ID" val="626774"/>
</p:tagLst>
</file>

<file path=ppt/tags/tag50.xml><?xml version="1.0" encoding="utf-8"?>
<p:tagLst xmlns:a="http://schemas.openxmlformats.org/drawingml/2006/main" xmlns:r="http://schemas.openxmlformats.org/officeDocument/2006/relationships" xmlns:p="http://schemas.openxmlformats.org/presentationml/2006/main">
  <p:tag name="MH" val="20151121151936"/>
  <p:tag name="MH_LIBRARY" val="CONTENTS"/>
  <p:tag name="MH_TYPE" val="NUMBER"/>
  <p:tag name="ID" val="626774"/>
  <p:tag name="MH_ORDER" val="1"/>
</p:tagLst>
</file>

<file path=ppt/tags/tag51.xml><?xml version="1.0" encoding="utf-8"?>
<p:tagLst xmlns:a="http://schemas.openxmlformats.org/drawingml/2006/main" xmlns:r="http://schemas.openxmlformats.org/officeDocument/2006/relationships" xmlns:p="http://schemas.openxmlformats.org/presentationml/2006/main">
  <p:tag name="MH" val="20151121151936"/>
  <p:tag name="MH_LIBRARY" val="CONTENTS"/>
  <p:tag name="MH_AUTOCOLOR" val="TRUE"/>
  <p:tag name="ID" val="626774"/>
  <p:tag name="MH_TYPE" val="CONTENTS_SECTION"/>
</p:tagLst>
</file>

<file path=ppt/tags/tag52.xml><?xml version="1.0" encoding="utf-8"?>
<p:tagLst xmlns:a="http://schemas.openxmlformats.org/drawingml/2006/main" xmlns:r="http://schemas.openxmlformats.org/officeDocument/2006/relationships" xmlns:p="http://schemas.openxmlformats.org/presentationml/2006/main">
  <p:tag name="MH" val="20151121151936"/>
  <p:tag name="MH_LIBRARY" val="CONTENTS"/>
  <p:tag name="MH_TYPE" val="NUMBER"/>
  <p:tag name="ID" val="626774"/>
  <p:tag name="MH_ORDER" val="1"/>
</p:tagLst>
</file>

<file path=ppt/tags/tag53.xml><?xml version="1.0" encoding="utf-8"?>
<p:tagLst xmlns:a="http://schemas.openxmlformats.org/drawingml/2006/main" xmlns:r="http://schemas.openxmlformats.org/officeDocument/2006/relationships" xmlns:p="http://schemas.openxmlformats.org/presentationml/2006/main">
  <p:tag name="MH" val="20151121151936"/>
  <p:tag name="MH_LIBRARY" val="CONTENTS"/>
  <p:tag name="MH_AUTOCOLOR" val="TRUE"/>
  <p:tag name="ID" val="626774"/>
  <p:tag name="MH_TYPE" val="CONTENTS_SECTION"/>
</p:tagLst>
</file>

<file path=ppt/tags/tag54.xml><?xml version="1.0" encoding="utf-8"?>
<p:tagLst xmlns:a="http://schemas.openxmlformats.org/drawingml/2006/main" xmlns:r="http://schemas.openxmlformats.org/officeDocument/2006/relationships" xmlns:p="http://schemas.openxmlformats.org/presentationml/2006/main">
  <p:tag name="MH" val="20151121151936"/>
  <p:tag name="MH_LIBRARY" val="CONTENTS"/>
  <p:tag name="MH_TYPE" val="NUMBER"/>
  <p:tag name="ID" val="626774"/>
  <p:tag name="MH_ORDER" val="1"/>
</p:tagLst>
</file>

<file path=ppt/tags/tag55.xml><?xml version="1.0" encoding="utf-8"?>
<p:tagLst xmlns:a="http://schemas.openxmlformats.org/drawingml/2006/main" xmlns:r="http://schemas.openxmlformats.org/officeDocument/2006/relationships" xmlns:p="http://schemas.openxmlformats.org/presentationml/2006/main">
  <p:tag name="MH" val="20151121151936"/>
  <p:tag name="MH_LIBRARY" val="CONTENTS"/>
  <p:tag name="MH_AUTOCOLOR" val="TRUE"/>
  <p:tag name="ID" val="626774"/>
  <p:tag name="MH_TYPE" val="CONTENTS_SECTION"/>
</p:tagLst>
</file>

<file path=ppt/tags/tag56.xml><?xml version="1.0" encoding="utf-8"?>
<p:tagLst xmlns:a="http://schemas.openxmlformats.org/drawingml/2006/main" xmlns:r="http://schemas.openxmlformats.org/officeDocument/2006/relationships" xmlns:p="http://schemas.openxmlformats.org/presentationml/2006/main">
  <p:tag name="MH" val="20151121151936"/>
  <p:tag name="MH_LIBRARY" val="CONTENTS"/>
  <p:tag name="MH_TYPE" val="NUMBER"/>
  <p:tag name="ID" val="626774"/>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51121151936"/>
  <p:tag name="MH_LIBRARY" val="CONTENTS"/>
  <p:tag name="MH_TYPE" val="OTHERS"/>
  <p:tag name="ID" val="626774"/>
</p:tagLst>
</file>

<file path=ppt/tags/tag7.xml><?xml version="1.0" encoding="utf-8"?>
<p:tagLst xmlns:a="http://schemas.openxmlformats.org/drawingml/2006/main" xmlns:r="http://schemas.openxmlformats.org/officeDocument/2006/relationships" xmlns:p="http://schemas.openxmlformats.org/presentationml/2006/main">
  <p:tag name="MH" val="20151121151936"/>
  <p:tag name="MH_LIBRARY" val="CONTENTS"/>
  <p:tag name="MH_TYPE" val="NUMBER"/>
  <p:tag name="ID" val="626774"/>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51121151936"/>
  <p:tag name="MH_LIBRARY" val="CONTENTS"/>
  <p:tag name="MH_TYPE" val="ENTRY"/>
  <p:tag name="ID" val="626774"/>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51121151936"/>
  <p:tag name="MH_LIBRARY" val="CONTENTS"/>
  <p:tag name="MH_TYPE" val="NUMBER"/>
  <p:tag name="ID" val="626774"/>
  <p:tag name="MH_ORDER" val="1"/>
</p:tagLst>
</file>

<file path=ppt/theme/theme1.xml><?xml version="1.0" encoding="utf-8"?>
<a:theme xmlns:a="http://schemas.openxmlformats.org/drawingml/2006/main" name="A000120140530B02PPBG">
  <a:themeElements>
    <a:clrScheme name="自定义 1">
      <a:dk1>
        <a:srgbClr val="3D3F41"/>
      </a:dk1>
      <a:lt1>
        <a:srgbClr val="FFFFFF"/>
      </a:lt1>
      <a:dk2>
        <a:srgbClr val="3D3F41"/>
      </a:dk2>
      <a:lt2>
        <a:srgbClr val="FFFFFF"/>
      </a:lt2>
      <a:accent1>
        <a:srgbClr val="47B6E7"/>
      </a:accent1>
      <a:accent2>
        <a:srgbClr val="628EE3"/>
      </a:accent2>
      <a:accent3>
        <a:srgbClr val="2BC3B5"/>
      </a:accent3>
      <a:accent4>
        <a:srgbClr val="92D050"/>
      </a:accent4>
      <a:accent5>
        <a:srgbClr val="CEB9A3"/>
      </a:accent5>
      <a:accent6>
        <a:srgbClr val="FFC000"/>
      </a:accent6>
      <a:hlink>
        <a:srgbClr val="00B0F0"/>
      </a:hlink>
      <a:folHlink>
        <a:srgbClr val="AFB2B4"/>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A000120140929A25PPBG</Template>
  <TotalTime>536</TotalTime>
  <Words>1495</Words>
  <Application>Microsoft Office PowerPoint</Application>
  <PresentationFormat>全屏显示(4:3)</PresentationFormat>
  <Paragraphs>175</Paragraphs>
  <Slides>18</Slides>
  <Notes>4</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A000120140530B02PPBG</vt:lpstr>
      <vt:lpstr>商业计划书</vt:lpstr>
      <vt:lpstr>幻灯片 2</vt:lpstr>
      <vt:lpstr>公司概述</vt:lpstr>
      <vt:lpstr>行业情况</vt:lpstr>
      <vt:lpstr>行业情况</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vector>
  </TitlesOfParts>
  <Company>Sky123.Org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古德纳克商业计划书</dc:title>
  <dc:creator>User</dc:creator>
  <cp:lastModifiedBy>User</cp:lastModifiedBy>
  <cp:revision>73</cp:revision>
  <dcterms:created xsi:type="dcterms:W3CDTF">2015-11-21T07:01:25Z</dcterms:created>
  <dcterms:modified xsi:type="dcterms:W3CDTF">2015-11-24T06:13:32Z</dcterms:modified>
</cp:coreProperties>
</file>