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2" r:id="rId18"/>
    <p:sldId id="278" r:id="rId19"/>
    <p:sldId id="271" r:id="rId20"/>
    <p:sldId id="273" r:id="rId21"/>
    <p:sldId id="276" r:id="rId22"/>
    <p:sldId id="277" r:id="rId23"/>
    <p:sldId id="27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B3B95-BD67-4603-A456-B5D5736E87BC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806-E4E1-4BF4-A5B6-2B456ECB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5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806-E4E1-4BF4-A5B6-2B456ECB1A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85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806-E4E1-4BF4-A5B6-2B456ECB1A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22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806-E4E1-4BF4-A5B6-2B456ECB1A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1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9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64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06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67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04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75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17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8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9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1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FC719F-50B4-4866-9C49-4B6D7C1CFC1A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5241DD-AF5C-4D40-A556-DFB2C4A52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15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 smtClean="0"/>
              <a:t>Man I 1</a:t>
            </a:r>
            <a:br>
              <a:rPr lang="en-US" altLang="zh-TW" sz="3600" dirty="0" smtClean="0"/>
            </a:br>
            <a:r>
              <a:rPr lang="en-US" altLang="zh-TW" sz="1800" b="1" dirty="0" smtClean="0"/>
              <a:t>(</a:t>
            </a:r>
            <a:r>
              <a:rPr lang="en-US" altLang="zh-TW" sz="1800" b="1" dirty="0" err="1" smtClean="0"/>
              <a:t>Mangifera</a:t>
            </a:r>
            <a:r>
              <a:rPr lang="en-US" altLang="zh-TW" sz="1800" b="1" dirty="0" smtClean="0"/>
              <a:t> </a:t>
            </a:r>
            <a:r>
              <a:rPr lang="en-US" altLang="zh-TW" sz="1800" b="1" dirty="0" err="1" smtClean="0"/>
              <a:t>indica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Y.F. Liu, Ph.D.</a:t>
            </a:r>
          </a:p>
          <a:p>
            <a:r>
              <a:rPr lang="en-US" altLang="zh-TW" dirty="0" smtClean="0"/>
              <a:t>2017/5/22</a:t>
            </a:r>
          </a:p>
          <a:p>
            <a:r>
              <a:rPr lang="en-US" altLang="zh-TW" dirty="0" smtClean="0"/>
              <a:t>(Version: 2017-7-5)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45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Primers Design #2</a:t>
            </a:r>
            <a:br>
              <a:rPr lang="en-US" altLang="zh-TW" dirty="0" smtClean="0"/>
            </a:br>
            <a:r>
              <a:rPr lang="en-US" altLang="zh-TW" sz="2400" b="1" dirty="0" smtClean="0"/>
              <a:t>(region I and III)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0" y="2451384"/>
            <a:ext cx="8333962" cy="39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Primers Design #3</a:t>
            </a:r>
            <a:br>
              <a:rPr lang="en-US" altLang="zh-TW" dirty="0" smtClean="0"/>
            </a:br>
            <a:r>
              <a:rPr lang="en-US" altLang="zh-TW" sz="2400" b="1" dirty="0" smtClean="0"/>
              <a:t>(region II and III)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0" y="2404050"/>
            <a:ext cx="8027472" cy="38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5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Primers Design #4</a:t>
            </a:r>
            <a:br>
              <a:rPr lang="en-US" altLang="zh-TW" dirty="0" smtClean="0"/>
            </a:br>
            <a:r>
              <a:rPr lang="en-US" altLang="zh-TW" sz="2400" b="1" dirty="0" smtClean="0"/>
              <a:t>(region II and IV)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95" y="2221450"/>
            <a:ext cx="8094868" cy="41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Primers Design #5</a:t>
            </a:r>
            <a:br>
              <a:rPr lang="en-US" altLang="zh-TW" dirty="0" smtClean="0"/>
            </a:br>
            <a:r>
              <a:rPr lang="en-US" altLang="zh-TW" sz="2400" b="1" dirty="0" smtClean="0"/>
              <a:t>(region III and IV)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2458976"/>
            <a:ext cx="8176748" cy="37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err="1"/>
              <a:t>Mangifera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indica</a:t>
            </a:r>
            <a:r>
              <a:rPr lang="en-US" altLang="zh-TW" b="1" i="1" dirty="0"/>
              <a:t> </a:t>
            </a:r>
            <a:r>
              <a:rPr lang="en-US" altLang="zh-TW" b="1" dirty="0"/>
              <a:t>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6488668"/>
            <a:ext cx="6501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Indian Journal of History of Science, 51.2.2 (2016) 355-368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2376" y="2543515"/>
            <a:ext cx="773582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/>
              <a:t>Mango (</a:t>
            </a:r>
            <a:r>
              <a:rPr lang="en-US" altLang="zh-TW" sz="1200" b="1" dirty="0" err="1">
                <a:solidFill>
                  <a:srgbClr val="FF0000"/>
                </a:solidFill>
              </a:rPr>
              <a:t>Mangifera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1200" b="1" dirty="0" err="1">
                <a:solidFill>
                  <a:srgbClr val="FF0000"/>
                </a:solidFill>
              </a:rPr>
              <a:t>indica</a:t>
            </a:r>
            <a:r>
              <a:rPr lang="en-US" altLang="zh-TW" sz="1200" b="1" dirty="0">
                <a:solidFill>
                  <a:srgbClr val="FF0000"/>
                </a:solidFill>
              </a:rPr>
              <a:t> L</a:t>
            </a:r>
            <a:r>
              <a:rPr lang="en-US" altLang="zh-TW" sz="1200" b="1" dirty="0"/>
              <a:t>.) is known as the ‘king of fruits’ for its rich taste, flavor, </a:t>
            </a:r>
            <a:r>
              <a:rPr lang="en-US" altLang="zh-TW" sz="1200" b="1" dirty="0" smtClean="0"/>
              <a:t>color, production </a:t>
            </a:r>
            <a:r>
              <a:rPr lang="en-US" altLang="zh-TW" sz="1200" b="1" dirty="0"/>
              <a:t>volume and diverse end usage. It belongs to plant family </a:t>
            </a:r>
            <a:r>
              <a:rPr lang="en-US" altLang="zh-TW" sz="1200" b="1" dirty="0" err="1"/>
              <a:t>Anacardiaceae</a:t>
            </a:r>
            <a:r>
              <a:rPr lang="en-US" altLang="zh-TW" sz="1200" b="1" dirty="0"/>
              <a:t> and has a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small genome </a:t>
            </a:r>
            <a:r>
              <a:rPr lang="en-US" altLang="zh-TW" sz="1200" b="1" dirty="0">
                <a:solidFill>
                  <a:srgbClr val="FF0000"/>
                </a:solidFill>
              </a:rPr>
              <a:t>size of 439 Mb </a:t>
            </a:r>
            <a:r>
              <a:rPr lang="en-US" altLang="zh-TW" sz="1200" b="1" dirty="0"/>
              <a:t>(2n = 40). Ancient literature indicates origin of cultivated mango in India. </a:t>
            </a:r>
            <a:r>
              <a:rPr lang="en-US" altLang="zh-TW" sz="1200" b="1" dirty="0" smtClean="0"/>
              <a:t>Although wild </a:t>
            </a:r>
            <a:r>
              <a:rPr lang="en-US" altLang="zh-TW" sz="1200" b="1" dirty="0"/>
              <a:t>species of genus </a:t>
            </a:r>
            <a:r>
              <a:rPr lang="en-US" altLang="zh-TW" sz="1200" b="1" dirty="0" err="1"/>
              <a:t>Mangifera</a:t>
            </a:r>
            <a:r>
              <a:rPr lang="en-US" altLang="zh-TW" sz="1200" b="1" dirty="0"/>
              <a:t> are distributed throughout South and South-East Asia, recovery </a:t>
            </a:r>
            <a:r>
              <a:rPr lang="en-US" altLang="zh-TW" sz="1200" b="1" dirty="0" smtClean="0"/>
              <a:t>of Paleocene </a:t>
            </a:r>
            <a:r>
              <a:rPr lang="en-US" altLang="zh-TW" sz="1200" b="1" dirty="0"/>
              <a:t>mango leaf fossils near </a:t>
            </a:r>
            <a:r>
              <a:rPr lang="en-US" altLang="zh-TW" sz="1200" b="1" dirty="0" err="1"/>
              <a:t>Damalgiri</a:t>
            </a:r>
            <a:r>
              <a:rPr lang="en-US" altLang="zh-TW" sz="1200" b="1" dirty="0"/>
              <a:t>, West Garo Hills, Meghalaya point to the origin of genus </a:t>
            </a:r>
            <a:r>
              <a:rPr lang="en-US" altLang="zh-TW" sz="1200" b="1" dirty="0" smtClean="0"/>
              <a:t>in peninsular </a:t>
            </a:r>
            <a:r>
              <a:rPr lang="en-US" altLang="zh-TW" sz="1200" b="1" dirty="0"/>
              <a:t>India before joining of the Indian and Asian continental plates. India produces more than </a:t>
            </a:r>
            <a:r>
              <a:rPr lang="en-US" altLang="zh-TW" sz="1200" b="1" dirty="0" smtClean="0"/>
              <a:t>fifty percent </a:t>
            </a:r>
            <a:r>
              <a:rPr lang="en-US" altLang="zh-TW" sz="1200" b="1" dirty="0"/>
              <a:t>of the world’s mango and grows more than thousand varieties. Despite its huge </a:t>
            </a:r>
            <a:r>
              <a:rPr lang="en-US" altLang="zh-TW" sz="1200" b="1" dirty="0" smtClean="0"/>
              <a:t>economic significance </a:t>
            </a:r>
            <a:r>
              <a:rPr lang="en-US" altLang="zh-TW" sz="1200" b="1" dirty="0"/>
              <a:t>genomic resources for mango are limited and genetics of useful horticultural traits are </a:t>
            </a:r>
            <a:r>
              <a:rPr lang="en-US" altLang="zh-TW" sz="1200" b="1" dirty="0" smtClean="0"/>
              <a:t>poorly understood</a:t>
            </a:r>
            <a:r>
              <a:rPr lang="en-US" altLang="zh-TW" sz="1200" b="1" dirty="0"/>
              <a:t>. Here we present a brief account of our recent efforts to generate genomic resources </a:t>
            </a:r>
            <a:r>
              <a:rPr lang="en-US" altLang="zh-TW" sz="1200" b="1" dirty="0" smtClean="0"/>
              <a:t>for mango </a:t>
            </a:r>
            <a:r>
              <a:rPr lang="en-US" altLang="zh-TW" sz="1200" b="1" dirty="0"/>
              <a:t>and its use in the analysis of genetic diversity and population structure of mango </a:t>
            </a:r>
            <a:r>
              <a:rPr lang="en-US" altLang="zh-TW" sz="1200" b="1" dirty="0" smtClean="0"/>
              <a:t>cultivars. Sequencing </a:t>
            </a:r>
            <a:r>
              <a:rPr lang="en-US" altLang="zh-TW" sz="1200" b="1" dirty="0"/>
              <a:t>of leaf RNA from mango cultivars ‘</a:t>
            </a:r>
            <a:r>
              <a:rPr lang="en-US" altLang="zh-TW" sz="1200" b="1" dirty="0" err="1"/>
              <a:t>Neelam</a:t>
            </a:r>
            <a:r>
              <a:rPr lang="en-US" altLang="zh-TW" sz="1200" b="1" dirty="0"/>
              <a:t>’, ‘</a:t>
            </a:r>
            <a:r>
              <a:rPr lang="en-US" altLang="zh-TW" sz="1200" b="1" dirty="0" err="1"/>
              <a:t>Dashehari</a:t>
            </a:r>
            <a:r>
              <a:rPr lang="en-US" altLang="zh-TW" sz="1200" b="1" dirty="0"/>
              <a:t>’ and their hybrid ‘</a:t>
            </a:r>
            <a:r>
              <a:rPr lang="en-US" altLang="zh-TW" sz="1200" b="1" dirty="0" err="1"/>
              <a:t>Amrapali</a:t>
            </a:r>
            <a:r>
              <a:rPr lang="en-US" altLang="zh-TW" sz="1200" b="1" dirty="0"/>
              <a:t>’ </a:t>
            </a:r>
            <a:r>
              <a:rPr lang="en-US" altLang="zh-TW" sz="1200" b="1" dirty="0" smtClean="0"/>
              <a:t>revealed substantially </a:t>
            </a:r>
            <a:r>
              <a:rPr lang="en-US" altLang="zh-TW" sz="1200" b="1" dirty="0"/>
              <a:t>higher level of heterozygosity in ‘</a:t>
            </a:r>
            <a:r>
              <a:rPr lang="en-US" altLang="zh-TW" sz="1200" b="1" dirty="0" err="1"/>
              <a:t>Amrapali</a:t>
            </a:r>
            <a:r>
              <a:rPr lang="en-US" altLang="zh-TW" sz="1200" b="1" dirty="0"/>
              <a:t>’ over its parents and helped develop </a:t>
            </a:r>
            <a:r>
              <a:rPr lang="en-US" altLang="zh-TW" sz="1200" b="1" dirty="0" smtClean="0"/>
              <a:t>genic simple </a:t>
            </a:r>
            <a:r>
              <a:rPr lang="en-US" altLang="zh-TW" sz="1200" b="1" dirty="0"/>
              <a:t>sequence repeat (SSR) and single nucleotide polymorphism (SNP) markers. Sequencing of </a:t>
            </a:r>
            <a:r>
              <a:rPr lang="en-US" altLang="zh-TW" sz="1200" b="1" dirty="0" smtClean="0"/>
              <a:t>double digested </a:t>
            </a:r>
            <a:r>
              <a:rPr lang="en-US" altLang="zh-TW" sz="1200" b="1" dirty="0"/>
              <a:t>restriction-site-associated genomic DNA (</a:t>
            </a:r>
            <a:r>
              <a:rPr lang="en-US" altLang="zh-TW" sz="1200" b="1" dirty="0" err="1"/>
              <a:t>ddRAD</a:t>
            </a:r>
            <a:r>
              <a:rPr lang="en-US" altLang="zh-TW" sz="1200" b="1" dirty="0"/>
              <a:t>) of 84 diverse mango cultivars </a:t>
            </a:r>
            <a:r>
              <a:rPr lang="en-US" altLang="zh-TW" sz="1200" b="1" dirty="0" smtClean="0"/>
              <a:t>identified 1.67 </a:t>
            </a:r>
            <a:r>
              <a:rPr lang="en-US" altLang="zh-TW" sz="1200" b="1" dirty="0"/>
              <a:t>million high quality SNPs and two major sub-populations. We have assembled 323 Mb of the </a:t>
            </a:r>
            <a:r>
              <a:rPr lang="en-US" altLang="zh-TW" sz="1200" b="1" dirty="0" smtClean="0"/>
              <a:t>highly heterozygous </a:t>
            </a:r>
            <a:r>
              <a:rPr lang="en-US" altLang="zh-TW" sz="1200" b="1" dirty="0"/>
              <a:t>‘</a:t>
            </a:r>
            <a:r>
              <a:rPr lang="en-US" altLang="zh-TW" sz="1200" b="1" dirty="0" err="1"/>
              <a:t>Amrapali</a:t>
            </a:r>
            <a:r>
              <a:rPr lang="en-US" altLang="zh-TW" sz="1200" b="1" dirty="0"/>
              <a:t>’ genome using long sequence reads of </a:t>
            </a:r>
            <a:r>
              <a:rPr lang="en-US" altLang="zh-TW" sz="1200" b="1" dirty="0" err="1"/>
              <a:t>PacBio</a:t>
            </a:r>
            <a:r>
              <a:rPr lang="en-US" altLang="zh-TW" sz="1200" b="1" dirty="0"/>
              <a:t> single molecule real time (</a:t>
            </a:r>
            <a:r>
              <a:rPr lang="en-US" altLang="zh-TW" sz="1200" b="1" dirty="0" smtClean="0"/>
              <a:t>SMRT) sequencing </a:t>
            </a:r>
            <a:r>
              <a:rPr lang="en-US" altLang="zh-TW" sz="1200" b="1" dirty="0"/>
              <a:t>chemistry and predicted 43,247 protein coding genes. We identified in the mango </a:t>
            </a:r>
            <a:r>
              <a:rPr lang="en-US" altLang="zh-TW" sz="1200" b="1" dirty="0" smtClean="0"/>
              <a:t>genome 122,332 </a:t>
            </a:r>
            <a:r>
              <a:rPr lang="en-US" altLang="zh-TW" sz="1200" b="1" dirty="0"/>
              <a:t>SSR loci and developed 8,451 Type1 SSR and 835 HSSR markers for high level of </a:t>
            </a:r>
            <a:r>
              <a:rPr lang="en-US" altLang="zh-TW" sz="1200" b="1" dirty="0" smtClean="0"/>
              <a:t>polymorphism. Among </a:t>
            </a:r>
            <a:r>
              <a:rPr lang="en-US" altLang="zh-TW" sz="1200" b="1" dirty="0"/>
              <a:t>the published genomes, mango showed highest similarity with sweet orange (Citrus </a:t>
            </a:r>
            <a:r>
              <a:rPr lang="en-US" altLang="zh-TW" sz="1200" b="1" dirty="0" err="1"/>
              <a:t>sinensis</a:t>
            </a:r>
            <a:r>
              <a:rPr lang="en-US" altLang="zh-TW" sz="1200" b="1" dirty="0" smtClean="0"/>
              <a:t>). These </a:t>
            </a:r>
            <a:r>
              <a:rPr lang="en-US" altLang="zh-TW" sz="1200" b="1" dirty="0"/>
              <a:t>genomic resources will fast track the mango varietal improvement for high productivity, </a:t>
            </a:r>
            <a:r>
              <a:rPr lang="en-US" altLang="zh-TW" sz="1200" b="1" dirty="0" smtClean="0"/>
              <a:t>disease resistance </a:t>
            </a:r>
            <a:r>
              <a:rPr lang="en-US" altLang="zh-TW" sz="1200" b="1" dirty="0"/>
              <a:t>and superior end use quality.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4400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153" y="677593"/>
            <a:ext cx="6798735" cy="465407"/>
          </a:xfrm>
        </p:spPr>
        <p:txBody>
          <a:bodyPr>
            <a:normAutofit fontScale="90000"/>
          </a:bodyPr>
          <a:lstStyle/>
          <a:p>
            <a:r>
              <a:rPr lang="en-US" altLang="zh-TW" sz="2800" b="1" dirty="0" err="1"/>
              <a:t>Mangifera</a:t>
            </a:r>
            <a:r>
              <a:rPr lang="en-US" altLang="zh-TW" sz="2800" b="1" dirty="0"/>
              <a:t> </a:t>
            </a:r>
            <a:r>
              <a:rPr lang="en-US" altLang="zh-TW" sz="2800" b="1" dirty="0" err="1"/>
              <a:t>indica</a:t>
            </a:r>
            <a:r>
              <a:rPr lang="en-US" altLang="zh-TW" sz="2800" b="1" dirty="0"/>
              <a:t> Raw sequence </a:t>
            </a:r>
            <a:r>
              <a:rPr lang="en-US" altLang="zh-TW" sz="2800" b="1" dirty="0" smtClean="0"/>
              <a:t>reads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473692"/>
            <a:ext cx="6804800" cy="47259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488668"/>
            <a:ext cx="5385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https://www.ncbi.nlm.nih.gov/bioproject/320458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44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https://en.wikibooks.org/wiki/Next_Generation_Sequencing_(NGS)/De_novo_assembly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55747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https://en.wikibooks.org/wiki/Next_Generation_Sequencing_(NGS)/De_novo_assembly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84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Abyss (I)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481328" y="2758363"/>
            <a:ext cx="6336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Lucida Console" panose="020B0609040504020204" pitchFamily="49" charset="0"/>
              </a:rPr>
              <a:t>http://www.bcgsc.ca/platform/bioinfo/software/abyss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88136" y="3242995"/>
            <a:ext cx="6775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Lucida Console" panose="020B0609040504020204" pitchFamily="49" charset="0"/>
              </a:rPr>
              <a:t>http://www.bcgsc.ca/platform/bioinfo/software/abyss/releases/2.0.2/abyss-2.0.2.tar.gz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24128" y="3852964"/>
            <a:ext cx="6464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err="1">
                <a:latin typeface="Lucida Console" panose="020B0609040504020204" pitchFamily="49" charset="0"/>
              </a:rPr>
              <a:t>ABySS</a:t>
            </a:r>
            <a:r>
              <a:rPr lang="en-US" altLang="zh-TW" sz="1400" b="1" dirty="0">
                <a:latin typeface="Lucida Console" panose="020B0609040504020204" pitchFamily="49" charset="0"/>
              </a:rPr>
              <a:t> requires the Boost C++ libraries, which </a:t>
            </a:r>
            <a:r>
              <a:rPr lang="en-US" altLang="zh-TW" sz="1400" b="1" dirty="0" smtClean="0">
                <a:latin typeface="Lucida Console" panose="020B0609040504020204" pitchFamily="49" charset="0"/>
              </a:rPr>
              <a:t>may </a:t>
            </a:r>
            <a:r>
              <a:rPr lang="en-US" altLang="zh-TW" sz="1400" b="1" dirty="0">
                <a:latin typeface="Lucida Console" panose="020B0609040504020204" pitchFamily="49" charset="0"/>
              </a:rPr>
              <a:t>be downloaded from here: http://www.boost.org/users/download/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9368" y="4608868"/>
            <a:ext cx="7208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err="1">
                <a:latin typeface="Lucida Console" panose="020B0609040504020204" pitchFamily="49" charset="0"/>
              </a:rPr>
              <a:t>ABySS</a:t>
            </a:r>
            <a:r>
              <a:rPr lang="en-US" altLang="zh-TW" sz="1400" b="1" dirty="0">
                <a:latin typeface="Lucida Console" panose="020B0609040504020204" pitchFamily="49" charset="0"/>
              </a:rPr>
              <a:t> requires the google 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sparsehash</a:t>
            </a:r>
            <a:r>
              <a:rPr lang="en-US" altLang="zh-TW" sz="1400" b="1" dirty="0">
                <a:latin typeface="Lucida Console" panose="020B0609040504020204" pitchFamily="49" charset="0"/>
              </a:rPr>
              <a:t>, which </a:t>
            </a:r>
            <a:r>
              <a:rPr lang="en-US" altLang="zh-TW" sz="1400" b="1" dirty="0" smtClean="0">
                <a:latin typeface="Lucida Console" panose="020B0609040504020204" pitchFamily="49" charset="0"/>
              </a:rPr>
              <a:t>may </a:t>
            </a:r>
            <a:r>
              <a:rPr lang="en-US" altLang="zh-TW" sz="1400" b="1" dirty="0">
                <a:latin typeface="Lucida Console" panose="020B0609040504020204" pitchFamily="49" charset="0"/>
              </a:rPr>
              <a:t>be downloaded from here: https://github.com/sparsehash/sparsehash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944" y="56112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https://en.wikibooks.org/wiki/Next_Generation_Sequencing_(NGS)/ABySS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80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944" y="570447"/>
            <a:ext cx="80741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/>
              <a:t>There are no official best practices, but we (the </a:t>
            </a:r>
            <a:r>
              <a:rPr lang="en-US" altLang="zh-TW" sz="1600" b="1" dirty="0" err="1"/>
              <a:t>ABySS</a:t>
            </a:r>
            <a:r>
              <a:rPr lang="en-US" altLang="zh-TW" sz="1600" b="1" dirty="0"/>
              <a:t> team) tend to get good results by doing one or more of the following:</a:t>
            </a:r>
          </a:p>
          <a:p>
            <a:endParaRPr lang="en-US" altLang="zh-TW" sz="1600" b="1" dirty="0"/>
          </a:p>
          <a:p>
            <a:r>
              <a:rPr lang="en-US" altLang="zh-TW" sz="1600" b="1" dirty="0">
                <a:solidFill>
                  <a:srgbClr val="FF0000"/>
                </a:solidFill>
              </a:rPr>
              <a:t>* quality trimming with the abyss-</a:t>
            </a:r>
            <a:r>
              <a:rPr lang="en-US" altLang="zh-TW" sz="1600" b="1" dirty="0" err="1">
                <a:solidFill>
                  <a:srgbClr val="FF0000"/>
                </a:solidFill>
              </a:rPr>
              <a:t>pe</a:t>
            </a:r>
            <a:r>
              <a:rPr lang="en-US" altLang="zh-TW" sz="1600" b="1" dirty="0">
                <a:solidFill>
                  <a:srgbClr val="FF0000"/>
                </a:solidFill>
              </a:rPr>
              <a:t> `q` option, typically with `q=15` (we do this mostly when we want to reduce memory usage)</a:t>
            </a:r>
          </a:p>
          <a:p>
            <a:r>
              <a:rPr lang="en-US" altLang="zh-TW" sz="1600" b="1" dirty="0">
                <a:solidFill>
                  <a:srgbClr val="FF0000"/>
                </a:solidFill>
              </a:rPr>
              <a:t>* merge overlapping read pairs with `abyss-</a:t>
            </a:r>
            <a:r>
              <a:rPr lang="en-US" altLang="zh-TW" sz="1600" b="1" dirty="0" err="1">
                <a:solidFill>
                  <a:srgbClr val="FF0000"/>
                </a:solidFill>
              </a:rPr>
              <a:t>mergepairs</a:t>
            </a:r>
            <a:r>
              <a:rPr lang="en-US" altLang="zh-TW" sz="1600" b="1" dirty="0">
                <a:solidFill>
                  <a:srgbClr val="FF0000"/>
                </a:solidFill>
              </a:rPr>
              <a:t>`</a:t>
            </a:r>
          </a:p>
          <a:p>
            <a:r>
              <a:rPr lang="en-US" altLang="zh-TW" sz="1600" b="1" dirty="0">
                <a:solidFill>
                  <a:srgbClr val="FF0000"/>
                </a:solidFill>
              </a:rPr>
              <a:t>* merge non-overlapping read pairs with `</a:t>
            </a:r>
            <a:r>
              <a:rPr lang="en-US" altLang="zh-TW" sz="1600" b="1" dirty="0" err="1">
                <a:solidFill>
                  <a:srgbClr val="FF0000"/>
                </a:solidFill>
              </a:rPr>
              <a:t>konnector</a:t>
            </a:r>
            <a:r>
              <a:rPr lang="en-US" altLang="zh-TW" sz="1600" b="1" dirty="0">
                <a:solidFill>
                  <a:srgbClr val="FF0000"/>
                </a:solidFill>
              </a:rPr>
              <a:t>`</a:t>
            </a:r>
          </a:p>
          <a:p>
            <a:endParaRPr lang="en-US" altLang="zh-TW" sz="1600" b="1" dirty="0"/>
          </a:p>
          <a:p>
            <a:r>
              <a:rPr lang="en-US" altLang="zh-TW" sz="1600" b="1" dirty="0"/>
              <a:t>We don't normally use error correction tools for preprocessing, but IMO </a:t>
            </a:r>
            <a:r>
              <a:rPr lang="en-US" altLang="zh-TW" sz="1600" b="1" dirty="0" err="1"/>
              <a:t>ABySS</a:t>
            </a:r>
            <a:r>
              <a:rPr lang="en-US" altLang="zh-TW" sz="1600" b="1" dirty="0"/>
              <a:t> has good internal algorithms for error correction.</a:t>
            </a:r>
          </a:p>
          <a:p>
            <a:endParaRPr lang="en-US" altLang="zh-TW" sz="1600" b="1" dirty="0"/>
          </a:p>
          <a:p>
            <a:r>
              <a:rPr lang="en-US" altLang="zh-TW" sz="1600" b="1" dirty="0"/>
              <a:t>For post-processing, we often use `abyss-sealer` for gap filling.</a:t>
            </a:r>
          </a:p>
          <a:p>
            <a:endParaRPr lang="en-US" altLang="zh-TW" sz="1600" b="1" dirty="0"/>
          </a:p>
          <a:p>
            <a:r>
              <a:rPr lang="en-US" altLang="zh-TW" sz="1600" b="1" dirty="0">
                <a:solidFill>
                  <a:srgbClr val="FF0000"/>
                </a:solidFill>
              </a:rPr>
              <a:t>Common </a:t>
            </a:r>
            <a:r>
              <a:rPr lang="en-US" altLang="zh-TW" sz="1600" b="1" dirty="0" err="1">
                <a:solidFill>
                  <a:srgbClr val="FF0000"/>
                </a:solidFill>
              </a:rPr>
              <a:t>gotchas</a:t>
            </a:r>
            <a:r>
              <a:rPr lang="en-US" altLang="zh-TW" sz="1600" b="1" dirty="0">
                <a:solidFill>
                  <a:srgbClr val="FF0000"/>
                </a:solidFill>
              </a:rPr>
              <a:t> for `abyss-</a:t>
            </a:r>
            <a:r>
              <a:rPr lang="en-US" altLang="zh-TW" sz="1600" b="1" dirty="0" err="1">
                <a:solidFill>
                  <a:srgbClr val="FF0000"/>
                </a:solidFill>
              </a:rPr>
              <a:t>pe</a:t>
            </a:r>
            <a:r>
              <a:rPr lang="en-US" altLang="zh-TW" sz="1600" b="1" dirty="0">
                <a:solidFill>
                  <a:srgbClr val="FF0000"/>
                </a:solidFill>
              </a:rPr>
              <a:t>` parameter settings:</a:t>
            </a:r>
          </a:p>
          <a:p>
            <a:endParaRPr lang="en-US" altLang="zh-TW" sz="1600" b="1" dirty="0"/>
          </a:p>
          <a:p>
            <a:r>
              <a:rPr lang="en-US" altLang="zh-TW" sz="1600" b="1" dirty="0"/>
              <a:t>* minimum alignment length `l` is too high (yielding poor paired-end alignments in the </a:t>
            </a:r>
            <a:r>
              <a:rPr lang="en-US" altLang="zh-TW" sz="1600" b="1" dirty="0" err="1"/>
              <a:t>contig</a:t>
            </a:r>
            <a:r>
              <a:rPr lang="en-US" altLang="zh-TW" sz="1600" b="1" dirty="0"/>
              <a:t> and scaffolding stages) -- by default `l` is assigned the same value as `k` which is often too high since `l` specifies the minimum length for a perfect match in both reads of a pair.   </a:t>
            </a:r>
            <a:r>
              <a:rPr lang="en-US" altLang="zh-TW" sz="1600" b="1" dirty="0">
                <a:solidFill>
                  <a:srgbClr val="FF0000"/>
                </a:solidFill>
              </a:rPr>
              <a:t>Typically fixing `l=40` or `l=50` is a good setting</a:t>
            </a:r>
            <a:r>
              <a:rPr lang="en-US" altLang="zh-TW" sz="1600" b="1" dirty="0"/>
              <a:t>.</a:t>
            </a:r>
          </a:p>
          <a:p>
            <a:r>
              <a:rPr lang="en-US" altLang="zh-TW" sz="1600" b="1" dirty="0"/>
              <a:t>* minimum sequence length cutoff `s` for </a:t>
            </a:r>
            <a:r>
              <a:rPr lang="en-US" altLang="zh-TW" sz="1600" b="1" dirty="0" err="1"/>
              <a:t>contig</a:t>
            </a:r>
            <a:r>
              <a:rPr lang="en-US" altLang="zh-TW" sz="1600" b="1" dirty="0"/>
              <a:t> and scaffolding stages is too low.   According to Shaun Jackman (</a:t>
            </a:r>
            <a:r>
              <a:rPr lang="en-US" altLang="zh-TW" sz="1600" b="1" dirty="0" err="1"/>
              <a:t>ABySS</a:t>
            </a:r>
            <a:r>
              <a:rPr lang="en-US" altLang="zh-TW" sz="1600" b="1" dirty="0"/>
              <a:t> guru), it should be at least 2*k.  I think it is `s=200` by default, whereas I normally set it to `s=1000` to filter out some junk</a:t>
            </a:r>
            <a:r>
              <a:rPr lang="en-US" altLang="zh-TW" sz="1600" b="1" dirty="0" smtClean="0"/>
              <a:t>.</a:t>
            </a:r>
            <a:endParaRPr lang="en-US" altLang="zh-TW" sz="1600" b="1" dirty="0"/>
          </a:p>
        </p:txBody>
      </p:sp>
      <p:sp>
        <p:nvSpPr>
          <p:cNvPr id="5" name="矩形 4"/>
          <p:cNvSpPr/>
          <p:nvPr/>
        </p:nvSpPr>
        <p:spPr>
          <a:xfrm>
            <a:off x="0" y="6488668"/>
            <a:ext cx="686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https://groups.google.com/forum/#!topic/abyss-users/uAX9MwJMTcc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47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3169" y="622729"/>
            <a:ext cx="6798735" cy="712295"/>
          </a:xfrm>
        </p:spPr>
        <p:txBody>
          <a:bodyPr/>
          <a:lstStyle/>
          <a:p>
            <a:r>
              <a:rPr lang="en-US" altLang="zh-TW" dirty="0" smtClean="0"/>
              <a:t>De novo assembly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99" y="1395984"/>
            <a:ext cx="6888480" cy="7802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59502" y="2476238"/>
            <a:ext cx="1569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Tools: </a:t>
            </a:r>
            <a:r>
              <a:rPr lang="en-US" altLang="zh-TW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ABySS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88614" y="5923526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Genome Research, 2017 27: 768-777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4242" y="3071492"/>
            <a:ext cx="610492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Lucida Console" panose="020B0609040504020204" pitchFamily="49" charset="0"/>
              </a:rPr>
              <a:t>abyss-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pe</a:t>
            </a:r>
            <a:r>
              <a:rPr lang="en-US" altLang="zh-TW" sz="1400" b="1" dirty="0">
                <a:latin typeface="Lucida Console" panose="020B0609040504020204" pitchFamily="49" charset="0"/>
              </a:rPr>
              <a:t> -</a:t>
            </a:r>
            <a:r>
              <a:rPr lang="en-US" altLang="zh-TW" sz="1400" b="1" dirty="0" smtClean="0">
                <a:latin typeface="Lucida Console" panose="020B0609040504020204" pitchFamily="49" charset="0"/>
              </a:rPr>
              <a:t>n </a:t>
            </a:r>
            <a:r>
              <a:rPr lang="en-US" altLang="zh-TW" sz="1400" b="1" dirty="0" smtClean="0">
                <a:latin typeface="Lucida Console" panose="020B0609040504020204" pitchFamily="49" charset="0"/>
              </a:rPr>
              <a:t>name=Mongo k=31 q=15 l=40 s=200 S=1000 in</a:t>
            </a:r>
            <a:r>
              <a:rPr lang="en-US" altLang="zh-TW" sz="1400" b="1" dirty="0" smtClean="0">
                <a:latin typeface="Lucida Console" panose="020B0609040504020204" pitchFamily="49" charset="0"/>
              </a:rPr>
              <a:t>='reads1.fastq.gz reads2.fastq.gz'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23" y="5923526"/>
            <a:ext cx="375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https://github.com/bcgsc/abyss#abyss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6072" y="5593003"/>
            <a:ext cx="6483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https://github.com/bcgsc/abyss#optimizing-the-parameter-k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2" y="3870579"/>
            <a:ext cx="7200900" cy="323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43" y="4130611"/>
            <a:ext cx="3324225" cy="3524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49" y="4433887"/>
            <a:ext cx="5162550" cy="2762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38" y="4668774"/>
            <a:ext cx="66960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715500"/>
          </a:xfrm>
        </p:spPr>
        <p:txBody>
          <a:bodyPr/>
          <a:lstStyle/>
          <a:p>
            <a:r>
              <a:rPr lang="en-US" altLang="zh-TW" dirty="0" smtClean="0"/>
              <a:t>Man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1 (cDNA)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4634" y="1735991"/>
            <a:ext cx="7533502" cy="437257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&gt;KU975060.1 </a:t>
            </a:r>
            <a:r>
              <a:rPr lang="en-US" altLang="zh-TW" sz="1200" dirty="0" err="1">
                <a:latin typeface="Lucida Console" panose="020B0609040504020204" pitchFamily="49" charset="0"/>
              </a:rPr>
              <a:t>Mangifera</a:t>
            </a:r>
            <a:r>
              <a:rPr lang="en-US" altLang="zh-TW" sz="1200" dirty="0">
                <a:latin typeface="Lucida Console" panose="020B0609040504020204" pitchFamily="49" charset="0"/>
              </a:rPr>
              <a:t> </a:t>
            </a:r>
            <a:r>
              <a:rPr lang="en-US" altLang="zh-TW" sz="1200" dirty="0" err="1">
                <a:latin typeface="Lucida Console" panose="020B0609040504020204" pitchFamily="49" charset="0"/>
              </a:rPr>
              <a:t>indica</a:t>
            </a:r>
            <a:r>
              <a:rPr lang="en-US" altLang="zh-TW" sz="1200" dirty="0">
                <a:latin typeface="Lucida Console" panose="020B0609040504020204" pitchFamily="49" charset="0"/>
              </a:rPr>
              <a:t> Man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 1 allergen (Man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 1) mRNA, complete </a:t>
            </a:r>
            <a:r>
              <a:rPr lang="en-US" altLang="zh-TW" sz="1200" dirty="0" err="1">
                <a:latin typeface="Lucida Console" panose="020B0609040504020204" pitchFamily="49" charset="0"/>
              </a:rPr>
              <a:t>cds</a:t>
            </a:r>
            <a:endParaRPr lang="en-US" altLang="zh-TW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ATGGCCGGAGGCAAGAAGATTAAGATCGGAATCAATGGTTTTGGAAGGATCGGTCGCTTGGTTGCTAGAG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TTGCTCTGCAGAGGAACGATGTTGAGCTTGTGGCTGTTAACGATCCCTTCATCACAACTGATTACATGAC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ATACATGTTTAAGTACGATACTGTTCACGGTCAGTGGAAACACCATGAGGTGAAGATTAAGGACCAAAAG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ACCCTTCTCTTCGATGAGAAGCCAGTCACTGTTTTCGGTATCAGAAACCCTGAGGAGATTCCATGGGCTG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AGACCGGTGCCGAGTTTGTTGTTGAGTCAACTGGAGTGTTCACTGACAAGGAGAAGGCTGCTGCTCACTT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GAAGGGTGGTGCCGAGAAGGTTGTTATTTCGGCCCCAAGCAAAGATGCTCCCATGTTTGTTGTGGGTGTA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AATGAGAAAGAATACAAGCCAGAACTTAACATTGTTTCAAATGCAAGCTGCACAACAAACTGCCTTGCTC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CTCTCGCAAAGGTTATCAATGACAGATTTGGAATTGTTGAGGGTCTTATGACCACTGTCCACTCCATCAC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TGCCACCCAGAAGACTGTTGATGGACCATCAATGAAGGACTGGAGAGGTGGTAGAGCCGCATCCTTCAAC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ATCATCCCCAGCAGCACTGGAGCTGCCAAGGCTGTCGGAAAAGTTCTGCCTTCCCTCAATGGCAAATTGA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CTGGCATGTCTTTCCGTGTTCCTACAGTTGATGTTTCAGTTGTGGACCTTACTGTCAGACTTGAGAAGGA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GGCAACCTATGAGGAAATCAAAGCTGCCATCAAAGAAGAGTCTGAGGGCAAGCTTAAGGGCATTTTGGGA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TACACTGAAGAAGATGTTGTATCCACTGATTTCGTGGGTGACAGCAGGTCAAGCATTTTCGATGCCAAGG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CTGGTATTGCTTTGAACAAGAAATTTGTGAAACTTGTCTCTTGGTATGACAATGAATGGGGATACAGTTC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ACGCGTGATTGACTTGATTGTCCACATGGCATCAACTGCTTAA</a:t>
            </a:r>
            <a:endParaRPr lang="zh-TW" alt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92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Abyss (II)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3000" y="2612059"/>
            <a:ext cx="6949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>
                <a:latin typeface="Lucida Console" panose="020B0609040504020204" pitchFamily="49" charset="0"/>
              </a:rPr>
              <a:t>abyss-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pe</a:t>
            </a:r>
            <a:r>
              <a:rPr lang="en-US" altLang="zh-TW" sz="1400" b="1" dirty="0">
                <a:latin typeface="Lucida Console" panose="020B0609040504020204" pitchFamily="49" charset="0"/>
              </a:rPr>
              <a:t> -n </a:t>
            </a:r>
            <a:r>
              <a:rPr lang="en-US" altLang="zh-TW" sz="1400" b="1" dirty="0" smtClean="0">
                <a:latin typeface="Lucida Console" panose="020B0609040504020204" pitchFamily="49" charset="0"/>
              </a:rPr>
              <a:t>name=MONGO k=31 </a:t>
            </a:r>
            <a:r>
              <a:rPr lang="en-US" altLang="zh-TW" sz="1400" b="1" dirty="0">
                <a:latin typeface="Lucida Console" panose="020B0609040504020204" pitchFamily="49" charset="0"/>
              </a:rPr>
              <a:t>in='SRR3476466_1.fastq.gz  SRR3476466_2.fastq.gz'  &gt; </a:t>
            </a:r>
            <a:r>
              <a:rPr lang="en-US" altLang="zh-TW" sz="1400" b="1" dirty="0" err="1" smtClean="0">
                <a:latin typeface="Lucida Console" panose="020B0609040504020204" pitchFamily="49" charset="0"/>
              </a:rPr>
              <a:t>Makefile</a:t>
            </a:r>
            <a:endParaRPr lang="en-US" altLang="zh-TW" sz="1400" b="1" dirty="0" smtClean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 err="1" smtClean="0">
                <a:latin typeface="Lucida Console" panose="020B0609040504020204" pitchFamily="49" charset="0"/>
              </a:rPr>
              <a:t>chmod</a:t>
            </a:r>
            <a:r>
              <a:rPr lang="en-US" altLang="zh-TW" sz="1400" b="1" dirty="0" smtClean="0">
                <a:latin typeface="Lucida Console" panose="020B0609040504020204" pitchFamily="49" charset="0"/>
              </a:rPr>
              <a:t> 755 </a:t>
            </a:r>
            <a:r>
              <a:rPr lang="en-US" altLang="zh-TW" sz="1400" b="1" dirty="0" err="1" smtClean="0">
                <a:latin typeface="Lucida Console" panose="020B0609040504020204" pitchFamily="49" charset="0"/>
              </a:rPr>
              <a:t>Makefile</a:t>
            </a:r>
            <a:endParaRPr lang="en-US" altLang="zh-TW" sz="1400" b="1" dirty="0" smtClean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 smtClean="0">
                <a:latin typeface="Lucida Console" panose="020B0609040504020204" pitchFamily="49" charset="0"/>
              </a:rPr>
              <a:t>./</a:t>
            </a:r>
            <a:r>
              <a:rPr lang="en-US" altLang="zh-TW" sz="1400" b="1" dirty="0" err="1" smtClean="0">
                <a:latin typeface="Lucida Console" panose="020B0609040504020204" pitchFamily="49" charset="0"/>
              </a:rPr>
              <a:t>Makefile</a:t>
            </a:r>
            <a:r>
              <a:rPr lang="en-US" altLang="zh-TW" sz="1400" b="1" dirty="0" smtClean="0">
                <a:latin typeface="Lucida Console" panose="020B0609040504020204" pitchFamily="49" charset="0"/>
              </a:rPr>
              <a:t> &amp;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6577" y="4716518"/>
            <a:ext cx="3018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Lucida Console" panose="020B0609040504020204" pitchFamily="49" charset="0"/>
              </a:rPr>
              <a:t>abyss-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fac</a:t>
            </a:r>
            <a:r>
              <a:rPr lang="en-US" altLang="zh-TW" sz="1400" b="1" dirty="0">
                <a:latin typeface="Lucida Console" panose="020B0609040504020204" pitchFamily="49" charset="0"/>
              </a:rPr>
              <a:t> MONGO-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contigs.fa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" y="5189842"/>
            <a:ext cx="7735824" cy="2697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26094" y="1781294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calculate assembly contiguity statistics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855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70632"/>
            <a:ext cx="7013448" cy="33009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2800775" cy="1303867"/>
          </a:xfrm>
        </p:spPr>
        <p:txBody>
          <a:bodyPr/>
          <a:lstStyle/>
          <a:p>
            <a:r>
              <a:rPr lang="en-US" altLang="zh-TW" dirty="0" smtClean="0"/>
              <a:t>Abyss (III)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16" y="454533"/>
            <a:ext cx="3714164" cy="28373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488668"/>
            <a:ext cx="345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https://www.biostars.org/p/46538/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98240" y="1927598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K-</a:t>
            </a:r>
            <a:r>
              <a:rPr lang="en-US" altLang="zh-TW" dirty="0" err="1"/>
              <a:t>Mer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203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Abyss-Explore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016" y="6488668"/>
            <a:ext cx="809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http://www.bcgsc.ca/platform/bioinfo/software/abyss-explorer/releases/1.0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976" y="2554516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ABySS</a:t>
            </a:r>
            <a:r>
              <a:rPr lang="en-US" altLang="zh-TW" dirty="0"/>
              <a:t>-Explorer is an interactive Java application that employs a novel graph-based representation to display a sequence assembly and associated meta data.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6968" y="3288715"/>
            <a:ext cx="7187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Konnector</a:t>
            </a:r>
            <a:r>
              <a:rPr lang="en-US" altLang="zh-TW" dirty="0"/>
              <a:t>: Connecting paired-end reads using a bloom filter de </a:t>
            </a:r>
            <a:r>
              <a:rPr lang="en-US" altLang="zh-TW" dirty="0" err="1"/>
              <a:t>Bruijn</a:t>
            </a:r>
            <a:r>
              <a:rPr lang="en-US" altLang="zh-TW" dirty="0"/>
              <a:t> graph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626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NCBI Blast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4440" y="3407587"/>
            <a:ext cx="6336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Lucida Console" panose="020B0609040504020204" pitchFamily="49" charset="0"/>
              </a:rPr>
              <a:t>./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dustmasker</a:t>
            </a:r>
            <a:r>
              <a:rPr lang="en-US" altLang="zh-TW" sz="1400" b="1" dirty="0">
                <a:latin typeface="Lucida Console" panose="020B0609040504020204" pitchFamily="49" charset="0"/>
              </a:rPr>
              <a:t> -in MONGO-6.fa 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infmt</a:t>
            </a:r>
            <a:r>
              <a:rPr lang="en-US" altLang="zh-TW" sz="1400" b="1" dirty="0">
                <a:latin typeface="Lucida Console" panose="020B0609040504020204" pitchFamily="49" charset="0"/>
              </a:rPr>
              <a:t> 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fasta</a:t>
            </a:r>
            <a:r>
              <a:rPr lang="en-US" altLang="zh-TW" sz="1400" b="1" dirty="0">
                <a:latin typeface="Lucida Console" panose="020B0609040504020204" pitchFamily="49" charset="0"/>
              </a:rPr>
              <a:t> 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parse_seqids</a:t>
            </a:r>
            <a:r>
              <a:rPr lang="en-US" altLang="zh-TW" sz="1400" b="1" dirty="0">
                <a:latin typeface="Lucida Console" panose="020B0609040504020204" pitchFamily="49" charset="0"/>
              </a:rPr>
              <a:t> 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outfmt</a:t>
            </a:r>
            <a:r>
              <a:rPr lang="en-US" altLang="zh-TW" sz="1400" b="1" dirty="0">
                <a:latin typeface="Lucida Console" panose="020B0609040504020204" pitchFamily="49" charset="0"/>
              </a:rPr>
              <a:t> maskinfo_asn1_bin -out MONGO-6_mask.asn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5880" y="2674727"/>
            <a:ext cx="5824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Lucida Console" panose="020B0609040504020204" pitchFamily="49" charset="0"/>
              </a:rPr>
              <a:t>"ftp://ftp.ncbi.nlm.nih.gov/blast/executables/blast+/LATEST/ncbi-blast-2.7.1+-x64-linux.tar.gz"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1016" y="4173004"/>
            <a:ext cx="6894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Lucida Console" panose="020B0609040504020204" pitchFamily="49" charset="0"/>
              </a:rPr>
              <a:t>./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makeblastdb</a:t>
            </a:r>
            <a:r>
              <a:rPr lang="en-US" altLang="zh-TW" sz="1400" b="1" dirty="0">
                <a:latin typeface="Lucida Console" panose="020B0609040504020204" pitchFamily="49" charset="0"/>
              </a:rPr>
              <a:t> -in MONGO-6.fa 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dbtype</a:t>
            </a:r>
            <a:r>
              <a:rPr lang="en-US" altLang="zh-TW" sz="1400" b="1" dirty="0">
                <a:latin typeface="Lucida Console" panose="020B0609040504020204" pitchFamily="49" charset="0"/>
              </a:rPr>
              <a:t> 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nucl</a:t>
            </a:r>
            <a:r>
              <a:rPr lang="en-US" altLang="zh-TW" sz="1400" b="1" dirty="0">
                <a:latin typeface="Lucida Console" panose="020B0609040504020204" pitchFamily="49" charset="0"/>
              </a:rPr>
              <a:t> 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mask_data</a:t>
            </a:r>
            <a:r>
              <a:rPr lang="en-US" altLang="zh-TW" sz="1400" b="1" dirty="0">
                <a:latin typeface="Lucida Console" panose="020B0609040504020204" pitchFamily="49" charset="0"/>
              </a:rPr>
              <a:t> MONGO-6_mask.asn -out 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MONGO_db</a:t>
            </a:r>
            <a:r>
              <a:rPr lang="en-US" altLang="zh-TW" sz="1400" b="1" dirty="0">
                <a:latin typeface="Lucida Console" panose="020B0609040504020204" pitchFamily="49" charset="0"/>
              </a:rPr>
              <a:t> 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parse_seqids</a:t>
            </a:r>
            <a:r>
              <a:rPr lang="en-US" altLang="zh-TW" sz="1400" b="1" dirty="0">
                <a:latin typeface="Lucida Console" panose="020B0609040504020204" pitchFamily="49" charset="0"/>
              </a:rPr>
              <a:t> -title "Mongo Genome Assembly" 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hash_index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0432" y="5218099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Lucida Console" panose="020B0609040504020204" pitchFamily="49" charset="0"/>
              </a:rPr>
              <a:t>./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tblastn</a:t>
            </a:r>
            <a:r>
              <a:rPr lang="en-US" altLang="zh-TW" sz="1400" b="1" dirty="0">
                <a:latin typeface="Lucida Console" panose="020B0609040504020204" pitchFamily="49" charset="0"/>
              </a:rPr>
              <a:t> -query Man_i_1.pro -out Man_i_1.blast -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db</a:t>
            </a:r>
            <a:r>
              <a:rPr lang="en-US" altLang="zh-TW" sz="1400" b="1" dirty="0">
                <a:latin typeface="Lucida Console" panose="020B0609040504020204" pitchFamily="49" charset="0"/>
              </a:rPr>
              <a:t> </a:t>
            </a:r>
            <a:r>
              <a:rPr lang="en-US" altLang="zh-TW" sz="1400" b="1" dirty="0" err="1">
                <a:latin typeface="Lucida Console" panose="020B0609040504020204" pitchFamily="49" charset="0"/>
              </a:rPr>
              <a:t>MONGO_db</a:t>
            </a:r>
            <a:endParaRPr lang="zh-TW" altLang="en-US" sz="1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23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6865" y="915338"/>
            <a:ext cx="6798735" cy="715500"/>
          </a:xfrm>
        </p:spPr>
        <p:txBody>
          <a:bodyPr/>
          <a:lstStyle/>
          <a:p>
            <a:r>
              <a:rPr lang="en-US" altLang="zh-TW" dirty="0" smtClean="0"/>
              <a:t>Man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1 (protein)</a:t>
            </a:r>
            <a:endParaRPr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884634" y="1735991"/>
            <a:ext cx="7533502" cy="437257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&gt;ANQ43386.1 Man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 1 allergen [</a:t>
            </a:r>
            <a:r>
              <a:rPr lang="en-US" altLang="zh-TW" sz="1200" dirty="0" err="1">
                <a:latin typeface="Lucida Console" panose="020B0609040504020204" pitchFamily="49" charset="0"/>
              </a:rPr>
              <a:t>Mangifera</a:t>
            </a:r>
            <a:r>
              <a:rPr lang="en-US" altLang="zh-TW" sz="1200" dirty="0">
                <a:latin typeface="Lucida Console" panose="020B0609040504020204" pitchFamily="49" charset="0"/>
              </a:rPr>
              <a:t> </a:t>
            </a:r>
            <a:r>
              <a:rPr lang="en-US" altLang="zh-TW" sz="1200" dirty="0" err="1">
                <a:latin typeface="Lucida Console" panose="020B0609040504020204" pitchFamily="49" charset="0"/>
              </a:rPr>
              <a:t>indica</a:t>
            </a:r>
            <a:r>
              <a:rPr lang="en-US" altLang="zh-TW" sz="12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MAGGKKIKIGINGFGRIGRLVARVALQRNDVELVAVNDPFITTDYMTYMFKYDTVHGQWKHHEVKIKDQK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TLLFDEKPVTVFGIRNPEEIPWAETGAEFVVESTGVFTDKEKAAAHLKGGAEKVVISAPSKDAPMFVVGV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NEKEYKPELNIVSNASCTTNCLAPLAKVINDRFGIVEGLMTTVHSITATQKTVDGPSMKDWRGGRAASFN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IIPSSTGAAKAVGKVLPSLNGKLTGMSFRVPTVDVSVVDLTVRLEKEATYEEIKAAIKEESEGKLKGILG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TW" sz="1200" dirty="0">
                <a:latin typeface="Lucida Console" panose="020B0609040504020204" pitchFamily="49" charset="0"/>
              </a:rPr>
              <a:t>YTEEDVVSTDFVGDSRSSIFDAKAGIALNKKFVKLVSWYDNEWGYSSRVIDLIVHMASTA</a:t>
            </a:r>
            <a:endParaRPr lang="zh-TW" alt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3743" y="623106"/>
            <a:ext cx="6798735" cy="800341"/>
          </a:xfrm>
        </p:spPr>
        <p:txBody>
          <a:bodyPr/>
          <a:lstStyle/>
          <a:p>
            <a:r>
              <a:rPr lang="en-US" altLang="zh-TW" dirty="0" smtClean="0"/>
              <a:t>Cross-reactive fruits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53531"/>
              </p:ext>
            </p:extLst>
          </p:nvPr>
        </p:nvGraphicFramePr>
        <p:xfrm>
          <a:off x="562533" y="1683127"/>
          <a:ext cx="8210873" cy="4355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0225"/>
                <a:gridCol w="1155004"/>
                <a:gridCol w="907082"/>
                <a:gridCol w="2116204"/>
                <a:gridCol w="904973"/>
                <a:gridCol w="675779"/>
                <a:gridCol w="339365"/>
                <a:gridCol w="1772241"/>
              </a:tblGrid>
              <a:tr h="19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#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Common name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Scientific name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ID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Identity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(%)</a:t>
                      </a:r>
                      <a:endParaRPr lang="zh-TW" sz="10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Accession number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4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celery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芹菜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Apium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graveolens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4045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KU234489.1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029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carrot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胡蘿蔔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Daucus </a:t>
                      </a:r>
                      <a:r>
                        <a:rPr lang="en-US" sz="1400" u="none" strike="noStrike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carota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subsp. 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sativus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79200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84%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XM_017371675.1</a:t>
                      </a:r>
                      <a:endParaRPr lang="zh-TW" sz="12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94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sz="1400" b="1" kern="10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tomato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番茄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Solanum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lycopersicum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4081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83%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NM_001279325.2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94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sz="1400" b="1" kern="10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papaya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番木瓜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Carica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papaya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3649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82%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JQ678772.2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029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sz="1400" b="1" kern="10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banana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香蕉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Musa </a:t>
                      </a:r>
                      <a:r>
                        <a:rPr lang="en-US" sz="1400" u="none" strike="noStrike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acuminata</a:t>
                      </a:r>
                      <a:endParaRPr lang="zh-TW" sz="1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Musa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balbisiana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4637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XM_009385062.2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94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sz="1400" b="1" kern="10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蘋果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Malus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domestica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3750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84%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XM_008391582.2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94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TW" sz="1400" b="1" kern="10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watermelon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西瓜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Citrullus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lanatus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260674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94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sz="1400" b="1" kern="10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pistachio  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開心果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Pistacia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55513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94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TW" sz="1400" b="1" kern="10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dill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印度蒔蘿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Anetheum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sowa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235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TW" sz="1400" b="1" kern="10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cashew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腰果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Anacardium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occidentale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171929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JQ659186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194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TW" sz="1400" b="1" kern="10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almond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杏仁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Prunus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dulcis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3755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235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wheat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小麥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Triticum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aestivum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4565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EF592180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235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ginger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薑</a:t>
                      </a:r>
                      <a:endParaRPr lang="zh-TW" sz="14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Zingiber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officinale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4650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JQ085994.1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235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14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sweet orange</a:t>
                      </a:r>
                      <a:endParaRPr lang="zh-TW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柑橘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Citrus </a:t>
                      </a:r>
                      <a:r>
                        <a:rPr lang="en-US" altLang="zh-TW" sz="1400" kern="1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sinensis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2711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88%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XM_006483974.2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235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15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cacao</a:t>
                      </a:r>
                      <a:endParaRPr lang="zh-TW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可可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Theobroma cacao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3641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87%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v</a:t>
                      </a:r>
                      <a:endParaRPr lang="zh-TW" sz="1400" b="1" kern="1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XM_018114458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03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3" y="393864"/>
            <a:ext cx="8300988" cy="60425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20792" y="386498"/>
            <a:ext cx="2884602" cy="19607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7055" y="4413314"/>
            <a:ext cx="2402265" cy="19607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320564" y="4300194"/>
            <a:ext cx="184913" cy="2154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0000FF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altLang="zh-TW" dirty="0"/>
              <a:t>II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37955" y="267092"/>
            <a:ext cx="128809" cy="2154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endParaRPr lang="zh-TW" altLang="en-US" sz="1400" b="1" dirty="0">
              <a:solidFill>
                <a:srgbClr val="0000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37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" y="412619"/>
            <a:ext cx="8295588" cy="60234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13554" y="435202"/>
            <a:ext cx="2402265" cy="19607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773051" y="312655"/>
            <a:ext cx="241019" cy="2154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0000FF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altLang="zh-TW" dirty="0"/>
              <a:t>III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05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93" y="426415"/>
            <a:ext cx="8296128" cy="60225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17476" y="4451021"/>
            <a:ext cx="2337848" cy="19607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16631" y="4366180"/>
            <a:ext cx="253843" cy="2154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>
            <a:defPPr>
              <a:defRPr lang="zh-TW"/>
            </a:defPPr>
            <a:lvl1pPr>
              <a:defRPr sz="1400" b="1">
                <a:solidFill>
                  <a:srgbClr val="0000FF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altLang="zh-TW" dirty="0"/>
              <a:t>IV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58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There are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four</a:t>
            </a:r>
            <a:r>
              <a:rPr lang="en-US" altLang="zh-TW" sz="2800" dirty="0" smtClean="0"/>
              <a:t> sequence-variant regions in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ten cross-reactive </a:t>
            </a:r>
            <a:r>
              <a:rPr lang="en-US" altLang="zh-TW" sz="2800" dirty="0"/>
              <a:t>fruits </a:t>
            </a:r>
            <a:endParaRPr lang="zh-TW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28090"/>
              </p:ext>
            </p:extLst>
          </p:nvPr>
        </p:nvGraphicFramePr>
        <p:xfrm>
          <a:off x="1297756" y="296185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114"/>
                <a:gridCol w="1894788"/>
                <a:gridCol w="25200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Region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Variants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Man I 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18/40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39-78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15/33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187-219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11/33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293-325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18/32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759-790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366887" y="4854805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* Man I 1 : KU975060.1</a:t>
            </a:r>
            <a:endParaRPr lang="zh-TW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7399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Primers Design #1</a:t>
            </a:r>
            <a:br>
              <a:rPr lang="en-US" altLang="zh-TW" dirty="0" smtClean="0"/>
            </a:br>
            <a:r>
              <a:rPr lang="en-US" altLang="zh-TW" sz="2400" b="1" dirty="0" smtClean="0"/>
              <a:t>(region I and II)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2" y="2378084"/>
            <a:ext cx="7848294" cy="37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3470</TotalTime>
  <Words>1161</Words>
  <Application>Microsoft Office PowerPoint</Application>
  <PresentationFormat>如螢幕大小 (4:3)</PresentationFormat>
  <Paragraphs>239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微軟正黑體</vt:lpstr>
      <vt:lpstr>新細明體</vt:lpstr>
      <vt:lpstr>標楷體</vt:lpstr>
      <vt:lpstr>Aharoni</vt:lpstr>
      <vt:lpstr>Arial</vt:lpstr>
      <vt:lpstr>Calibri</vt:lpstr>
      <vt:lpstr>Garamond</vt:lpstr>
      <vt:lpstr>Lucida Console</vt:lpstr>
      <vt:lpstr>Times New Roman</vt:lpstr>
      <vt:lpstr>有機</vt:lpstr>
      <vt:lpstr>Man I 1 (Mangifera indica)</vt:lpstr>
      <vt:lpstr>Man i 1 (cDNA)</vt:lpstr>
      <vt:lpstr>Man i 1 (protein)</vt:lpstr>
      <vt:lpstr>Cross-reactive fruits</vt:lpstr>
      <vt:lpstr>PowerPoint 簡報</vt:lpstr>
      <vt:lpstr>PowerPoint 簡報</vt:lpstr>
      <vt:lpstr>PowerPoint 簡報</vt:lpstr>
      <vt:lpstr>There are four sequence-variant regions in the ten cross-reactive fruits </vt:lpstr>
      <vt:lpstr>Primers Design #1 (region I and II)</vt:lpstr>
      <vt:lpstr>Primers Design #2 (region I and III)</vt:lpstr>
      <vt:lpstr>Primers Design #3 (region II and III)</vt:lpstr>
      <vt:lpstr>Primers Design #4 (region II and IV)</vt:lpstr>
      <vt:lpstr>Primers Design #5 (region III and IV)</vt:lpstr>
      <vt:lpstr>Mangifera indica L</vt:lpstr>
      <vt:lpstr>Mangifera indica Raw sequence reads</vt:lpstr>
      <vt:lpstr>https://en.wikibooks.org/wiki/Next_Generation_Sequencing_(NGS)/De_novo_assembly</vt:lpstr>
      <vt:lpstr>Abyss (I)</vt:lpstr>
      <vt:lpstr>PowerPoint 簡報</vt:lpstr>
      <vt:lpstr>De novo assembly</vt:lpstr>
      <vt:lpstr>Abyss (II)</vt:lpstr>
      <vt:lpstr>Abyss (III)</vt:lpstr>
      <vt:lpstr>Abyss-Explore</vt:lpstr>
      <vt:lpstr>NCBI Blast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 I 1</dc:title>
  <dc:creator>劉玉凡</dc:creator>
  <cp:lastModifiedBy>劉玉凡</cp:lastModifiedBy>
  <cp:revision>60</cp:revision>
  <dcterms:created xsi:type="dcterms:W3CDTF">2017-05-22T07:18:19Z</dcterms:created>
  <dcterms:modified xsi:type="dcterms:W3CDTF">2017-11-06T09:32:28Z</dcterms:modified>
</cp:coreProperties>
</file>