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586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京智云架构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766690" y="5553236"/>
            <a:ext cx="140415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存储服务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02894" y="5553236"/>
            <a:ext cx="136815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计算服务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59078" y="5553236"/>
            <a:ext cx="136815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MQ/SAF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73590" y="5575560"/>
            <a:ext cx="1368152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集群管理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93420" y="4324331"/>
            <a:ext cx="952283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设备管理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570912" y="4304710"/>
            <a:ext cx="1009545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监控中心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740601" y="4304710"/>
            <a:ext cx="1002681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数据中心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533836" y="3166836"/>
            <a:ext cx="1404156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智能网关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39211" y="1988840"/>
            <a:ext cx="1008112" cy="6480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69759" y="1988840"/>
            <a:ext cx="1382331" cy="627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  <a:r>
              <a:rPr lang="zh-CN" altLang="en-US" dirty="0" smtClean="0"/>
              <a:t>者中心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35691" y="1988840"/>
            <a:ext cx="1279984" cy="6480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授权中心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4695" y="980728"/>
            <a:ext cx="74509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开发者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020699" y="1712516"/>
            <a:ext cx="248152" cy="1068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784587" y="1704880"/>
            <a:ext cx="248152" cy="1068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643267" y="1526642"/>
            <a:ext cx="248152" cy="46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5892611" y="1526642"/>
            <a:ext cx="248152" cy="46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7539747" y="1526642"/>
            <a:ext cx="248152" cy="46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18" idx="2"/>
            <a:endCxn id="14" idx="0"/>
          </p:cNvCxnSpPr>
          <p:nvPr/>
        </p:nvCxnSpPr>
        <p:spPr>
          <a:xfrm flipH="1">
            <a:off x="1969562" y="3814908"/>
            <a:ext cx="1266352" cy="50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15" idx="0"/>
          </p:cNvCxnSpPr>
          <p:nvPr/>
        </p:nvCxnSpPr>
        <p:spPr>
          <a:xfrm flipH="1">
            <a:off x="3075685" y="3814908"/>
            <a:ext cx="160229" cy="48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2"/>
            <a:endCxn id="5" idx="0"/>
          </p:cNvCxnSpPr>
          <p:nvPr/>
        </p:nvCxnSpPr>
        <p:spPr>
          <a:xfrm>
            <a:off x="1969562" y="4972403"/>
            <a:ext cx="499206" cy="58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11" idx="0"/>
          </p:cNvCxnSpPr>
          <p:nvPr/>
        </p:nvCxnSpPr>
        <p:spPr>
          <a:xfrm>
            <a:off x="1969562" y="4972403"/>
            <a:ext cx="2317408" cy="58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2"/>
            <a:endCxn id="12" idx="0"/>
          </p:cNvCxnSpPr>
          <p:nvPr/>
        </p:nvCxnSpPr>
        <p:spPr>
          <a:xfrm>
            <a:off x="1969562" y="4972403"/>
            <a:ext cx="3973592" cy="58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13" idx="0"/>
          </p:cNvCxnSpPr>
          <p:nvPr/>
        </p:nvCxnSpPr>
        <p:spPr>
          <a:xfrm>
            <a:off x="1969562" y="4972403"/>
            <a:ext cx="5788104" cy="603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2"/>
            <a:endCxn id="11" idx="0"/>
          </p:cNvCxnSpPr>
          <p:nvPr/>
        </p:nvCxnSpPr>
        <p:spPr>
          <a:xfrm>
            <a:off x="3075685" y="4952782"/>
            <a:ext cx="1211285" cy="60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2"/>
            <a:endCxn id="5" idx="0"/>
          </p:cNvCxnSpPr>
          <p:nvPr/>
        </p:nvCxnSpPr>
        <p:spPr>
          <a:xfrm flipH="1">
            <a:off x="2468768" y="4952782"/>
            <a:ext cx="606917" cy="60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2"/>
          </p:cNvCxnSpPr>
          <p:nvPr/>
        </p:nvCxnSpPr>
        <p:spPr>
          <a:xfrm flipH="1">
            <a:off x="4145000" y="4952782"/>
            <a:ext cx="96942" cy="5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253060" y="4910929"/>
            <a:ext cx="3515724" cy="62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下箭头 63"/>
          <p:cNvSpPr/>
          <p:nvPr/>
        </p:nvSpPr>
        <p:spPr>
          <a:xfrm>
            <a:off x="5742871" y="2636912"/>
            <a:ext cx="149740" cy="4980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86" idx="2"/>
            <a:endCxn id="15" idx="0"/>
          </p:cNvCxnSpPr>
          <p:nvPr/>
        </p:nvCxnSpPr>
        <p:spPr>
          <a:xfrm flipH="1">
            <a:off x="3075685" y="3814908"/>
            <a:ext cx="2216578" cy="48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22719" y="2950812"/>
            <a:ext cx="8704515" cy="36724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955000" y="3424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京智云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836135" y="1712516"/>
            <a:ext cx="5091100" cy="10684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885255" y="2668817"/>
            <a:ext cx="149740" cy="4980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315675" y="224672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JOS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123672" y="1387858"/>
            <a:ext cx="641976" cy="277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Device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877750" y="1387858"/>
            <a:ext cx="641976" cy="277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Device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587675" y="1387858"/>
            <a:ext cx="641976" cy="277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Device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1320584" y="1718758"/>
            <a:ext cx="248152" cy="1068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22719" y="1387858"/>
            <a:ext cx="641976" cy="277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App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439003" y="1757741"/>
            <a:ext cx="248152" cy="1068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590185" y="3166836"/>
            <a:ext cx="1404156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67543" y="4335624"/>
            <a:ext cx="959221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用户管理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7169852" y="4272076"/>
            <a:ext cx="930539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智能社区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4882157" y="4304710"/>
            <a:ext cx="919025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健康服务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991784" y="4291126"/>
            <a:ext cx="97825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家居服务</a:t>
            </a:r>
            <a:endParaRPr lang="zh-CN" altLang="en-US" sz="1400" dirty="0"/>
          </a:p>
        </p:txBody>
      </p:sp>
      <p:cxnSp>
        <p:nvCxnSpPr>
          <p:cNvPr id="156" name="直接箭头连接符 155"/>
          <p:cNvCxnSpPr>
            <a:stCxn id="18" idx="2"/>
            <a:endCxn id="16" idx="0"/>
          </p:cNvCxnSpPr>
          <p:nvPr/>
        </p:nvCxnSpPr>
        <p:spPr>
          <a:xfrm>
            <a:off x="3235914" y="3814908"/>
            <a:ext cx="1006028" cy="48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86" idx="2"/>
            <a:endCxn id="106" idx="0"/>
          </p:cNvCxnSpPr>
          <p:nvPr/>
        </p:nvCxnSpPr>
        <p:spPr>
          <a:xfrm>
            <a:off x="5292263" y="3814908"/>
            <a:ext cx="49407" cy="48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86" idx="2"/>
            <a:endCxn id="114" idx="0"/>
          </p:cNvCxnSpPr>
          <p:nvPr/>
        </p:nvCxnSpPr>
        <p:spPr>
          <a:xfrm>
            <a:off x="5292263" y="3814908"/>
            <a:ext cx="1188646" cy="476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86" idx="2"/>
            <a:endCxn id="88" idx="0"/>
          </p:cNvCxnSpPr>
          <p:nvPr/>
        </p:nvCxnSpPr>
        <p:spPr>
          <a:xfrm>
            <a:off x="5292263" y="3814908"/>
            <a:ext cx="2342859" cy="457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86" idx="2"/>
            <a:endCxn id="87" idx="0"/>
          </p:cNvCxnSpPr>
          <p:nvPr/>
        </p:nvCxnSpPr>
        <p:spPr>
          <a:xfrm flipH="1">
            <a:off x="947154" y="3814908"/>
            <a:ext cx="4345109" cy="520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06" idx="2"/>
            <a:endCxn id="12" idx="0"/>
          </p:cNvCxnSpPr>
          <p:nvPr/>
        </p:nvCxnSpPr>
        <p:spPr>
          <a:xfrm>
            <a:off x="5341670" y="4952782"/>
            <a:ext cx="601484" cy="60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14" idx="2"/>
            <a:endCxn id="12" idx="0"/>
          </p:cNvCxnSpPr>
          <p:nvPr/>
        </p:nvCxnSpPr>
        <p:spPr>
          <a:xfrm flipH="1">
            <a:off x="5943154" y="4939198"/>
            <a:ext cx="537755" cy="61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9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1368"/>
            <a:ext cx="2520280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设备交互流程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6818" y="2348880"/>
            <a:ext cx="2825948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6758" y="4365104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2706" y="4365104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9732" y="4365104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2699792" y="3501008"/>
            <a:ext cx="0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>
            <a:off x="2699792" y="3501008"/>
            <a:ext cx="1412974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732240" y="2298948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51920" y="693416"/>
            <a:ext cx="2007406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8" idx="4"/>
          </p:cNvCxnSpPr>
          <p:nvPr/>
        </p:nvCxnSpPr>
        <p:spPr>
          <a:xfrm flipH="1">
            <a:off x="2555776" y="1413496"/>
            <a:ext cx="2299847" cy="9353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4"/>
            <a:endCxn id="15" idx="0"/>
          </p:cNvCxnSpPr>
          <p:nvPr/>
        </p:nvCxnSpPr>
        <p:spPr>
          <a:xfrm>
            <a:off x="4855623" y="1413496"/>
            <a:ext cx="2416677" cy="8854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15" idx="1"/>
          </p:cNvCxnSpPr>
          <p:nvPr/>
        </p:nvCxnSpPr>
        <p:spPr>
          <a:xfrm flipV="1">
            <a:off x="4112766" y="2586980"/>
            <a:ext cx="2619474" cy="3379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316782" y="3501008"/>
            <a:ext cx="1383010" cy="8299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70264" y="2724212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小循环交互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1603" y="1591628"/>
            <a:ext cx="14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控制指令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信息同步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9772" y="158732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连接管理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信息交互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789020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3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1368"/>
            <a:ext cx="1872208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超级智点激活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062338" y="1233501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928346" y="1269393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9529" y="164929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</a:t>
            </a:r>
            <a:endParaRPr lang="zh-CN" altLang="en-US" sz="12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048223" y="2557972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9683" y="2280973"/>
            <a:ext cx="21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sn</a:t>
            </a:r>
            <a:r>
              <a:rPr lang="en-US" altLang="zh-CN" sz="1200" b="1" dirty="0" err="1" smtClean="0"/>
              <a:t>,vender</a:t>
            </a:r>
            <a:r>
              <a:rPr lang="en-US" altLang="zh-CN" sz="1200" b="1" dirty="0" err="1" smtClean="0"/>
              <a:t>,type</a:t>
            </a:r>
            <a:r>
              <a:rPr lang="zh-CN" altLang="en-US" sz="1200" b="1" dirty="0" smtClean="0"/>
              <a:t>服务端注册</a:t>
            </a:r>
            <a:endParaRPr lang="zh-CN" altLang="en-US" sz="12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062783" y="2954256"/>
            <a:ext cx="386600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1903" y="26822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1623095" y="865078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5485161" y="910891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055503" y="3587222"/>
            <a:ext cx="3873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491" y="331022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</a:t>
            </a:r>
            <a:r>
              <a:rPr lang="en-US" altLang="zh-CN" sz="1200" b="1" dirty="0" err="1" smtClean="0"/>
              <a:t>sn</a:t>
            </a:r>
            <a:r>
              <a:rPr lang="zh-CN" altLang="en-US" sz="1200" b="1" dirty="0" smtClean="0"/>
              <a:t>号建立长连接</a:t>
            </a:r>
            <a:r>
              <a:rPr lang="zh-CN" altLang="en-US" sz="1200" b="1" dirty="0" smtClean="0"/>
              <a:t>，定时心跳</a:t>
            </a:r>
            <a:endParaRPr lang="zh-CN" altLang="en-US" sz="1200" b="1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083733" y="1571767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766829" y="1571767"/>
            <a:ext cx="1011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06614" y="2008290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1368"/>
            <a:ext cx="1872208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智点激活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412804" y="1346700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37629" y="1353098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9737" y="169904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47765" y="2724991"/>
            <a:ext cx="2554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9020" y="2395341"/>
            <a:ext cx="108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请求激活</a:t>
            </a:r>
            <a:endParaRPr lang="zh-CN" altLang="en-US" sz="12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427364" y="3393483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30811" y="3116484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973561" y="978277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6694444" y="994596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427364" y="4977659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27155" y="1357935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1387912" y="989512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智点</a:t>
            </a:r>
            <a:endParaRPr lang="zh-CN" altLang="en-US" sz="12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815560" y="1976041"/>
            <a:ext cx="2586626" cy="169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27364" y="2961435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04540" y="267234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根据智点</a:t>
            </a:r>
            <a:r>
              <a:rPr lang="en-US" altLang="zh-CN" sz="1200" b="1" dirty="0" smtClean="0"/>
              <a:t>ID+</a:t>
            </a:r>
            <a:r>
              <a:rPr lang="zh-CN" altLang="en-US" sz="1200" b="1" dirty="0" smtClean="0"/>
              <a:t>超级智点</a:t>
            </a:r>
            <a:r>
              <a:rPr lang="en-US" altLang="zh-CN" sz="1200" b="1" dirty="0" smtClean="0"/>
              <a:t>ID</a:t>
            </a:r>
            <a:r>
              <a:rPr lang="zh-CN" altLang="en-US" sz="1200" b="1" dirty="0" smtClean="0"/>
              <a:t>注册设备</a:t>
            </a:r>
            <a:endParaRPr lang="zh-CN" altLang="en-US" sz="1200" b="1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4427364" y="3771110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110460" y="3771110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419950" y="4136369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4107" y="378592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存储设备列表信息和状态</a:t>
            </a:r>
            <a:endParaRPr lang="zh-CN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746562" y="4293095"/>
            <a:ext cx="8712968" cy="19136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49353" y="438261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如果超级智点初次联网时已有设备列表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432858" y="4659615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根据</a:t>
            </a:r>
            <a:r>
              <a:rPr lang="zh-CN" altLang="en-US" sz="1200" b="1" dirty="0" smtClean="0"/>
              <a:t>存储设备列表信息和状态批量激活</a:t>
            </a:r>
            <a:endParaRPr lang="zh-CN" altLang="en-US" sz="1200" b="1" dirty="0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4427363" y="5462096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0810" y="5185097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返回批量处理结果</a:t>
            </a:r>
            <a:endParaRPr lang="zh-CN" altLang="en-US" sz="1200" b="1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4427572" y="5647631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110668" y="5647631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4420158" y="6012890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0668" y="5691760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重试策略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874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1368"/>
            <a:ext cx="2520280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App/</a:t>
            </a:r>
            <a:r>
              <a:rPr lang="zh-CN" altLang="en-US" dirty="0"/>
              <a:t>超级智点</a:t>
            </a:r>
            <a:r>
              <a:rPr lang="en-US" altLang="zh-CN" dirty="0"/>
              <a:t>/</a:t>
            </a:r>
            <a:r>
              <a:rPr lang="zh-CN" altLang="en-US" dirty="0"/>
              <a:t>智</a:t>
            </a:r>
            <a:r>
              <a:rPr lang="zh-CN" altLang="en-US" dirty="0" smtClean="0"/>
              <a:t>联网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175447" y="1181430"/>
            <a:ext cx="7280" cy="51998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892992" y="1187828"/>
            <a:ext cx="31540" cy="519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5100" y="153377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136626" y="3222508"/>
            <a:ext cx="2741805" cy="13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40073" y="2958581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返回解析库列表</a:t>
            </a:r>
            <a:endParaRPr lang="zh-CN" altLang="en-US" sz="1200" b="1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728924" y="813007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/>
              <a:t>App</a:t>
            </a:r>
            <a:endParaRPr lang="zh-CN" altLang="en-US" sz="1200" b="1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6449807" y="829326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182727" y="4381887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105100" y="1249452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1665857" y="881029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2119660" y="1827748"/>
            <a:ext cx="203788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182727" y="2796165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59903" y="250707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根据设备列表查询智点解析库</a:t>
            </a:r>
            <a:endParaRPr lang="zh-CN" altLang="en-US" sz="1200" b="1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4182727" y="3467153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865823" y="3467153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175313" y="3832412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49470" y="348196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展现新设备信息</a:t>
            </a:r>
            <a:endParaRPr lang="zh-CN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385912" y="4057202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选择智点，发送控制指令</a:t>
            </a:r>
            <a:endParaRPr lang="zh-CN" altLang="en-US" sz="1200" b="1" dirty="0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2223395" y="4866324"/>
            <a:ext cx="4701137" cy="0"/>
          </a:xfrm>
          <a:prstGeom prst="straightConnector1">
            <a:avLst/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02583" y="4589324"/>
            <a:ext cx="294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智</a:t>
            </a:r>
            <a:r>
              <a:rPr lang="zh-CN" altLang="en-US" sz="1200" b="1" dirty="0" smtClean="0"/>
              <a:t>联网发送指令到智点所属超级智点</a:t>
            </a:r>
            <a:endParaRPr lang="zh-CN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502583" y="5376285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返回控制接口</a:t>
            </a:r>
            <a:endParaRPr lang="zh-CN" altLang="en-US" sz="1200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19660" y="2220101"/>
            <a:ext cx="20378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3107" y="194310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返回设备信息列表</a:t>
            </a:r>
            <a:endParaRPr lang="zh-CN" altLang="en-US" sz="12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2160712" y="5014722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843808" y="5014722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153298" y="5379981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27394" y="2681582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搜索查询设备类型解析库</a:t>
            </a:r>
            <a:endParaRPr lang="zh-CN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76547" y="5058851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根据映射发送指令到指定智点</a:t>
            </a:r>
            <a:endParaRPr lang="zh-CN" altLang="en-US" sz="1200" b="1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19660" y="5661248"/>
            <a:ext cx="475877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175313" y="6098272"/>
            <a:ext cx="2695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71762" y="58080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显示控制结果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9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智能</a:t>
            </a:r>
            <a:r>
              <a:rPr lang="zh-CN" altLang="en-US" sz="3600" dirty="0" smtClean="0"/>
              <a:t>云方案分析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45790"/>
              </p:ext>
            </p:extLst>
          </p:nvPr>
        </p:nvGraphicFramePr>
        <p:xfrm>
          <a:off x="791580" y="3504843"/>
          <a:ext cx="7272807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京智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开放系统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京智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核心接口服务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系统复杂度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高，需要关注核心服务和服务管理全套机制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低，紧需要维护核心接口服务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系统维护成本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高，需要专门的运营人员解决开发者接入问题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低，由</a:t>
                      </a:r>
                      <a:r>
                        <a:rPr lang="en-US" altLang="zh-CN" sz="1200" dirty="0" smtClean="0"/>
                        <a:t>JOS</a:t>
                      </a:r>
                      <a:r>
                        <a:rPr lang="zh-CN" altLang="en-US" sz="1200" dirty="0" smtClean="0"/>
                        <a:t>进行支持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开发成本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高，需要遵从业界普片的开放形式，这样功能和</a:t>
                      </a:r>
                      <a:r>
                        <a:rPr lang="en-US" altLang="zh-CN" sz="1200" dirty="0" smtClean="0"/>
                        <a:t>JOS</a:t>
                      </a:r>
                      <a:r>
                        <a:rPr lang="zh-CN" altLang="en-US" sz="1200" dirty="0" smtClean="0"/>
                        <a:t>重复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低，同事</a:t>
                      </a:r>
                      <a:r>
                        <a:rPr lang="en-US" altLang="zh-CN" sz="1200" dirty="0" smtClean="0"/>
                        <a:t>JOS</a:t>
                      </a:r>
                      <a:r>
                        <a:rPr lang="zh-CN" altLang="en-US" sz="1200" dirty="0" smtClean="0"/>
                        <a:t>提供接口调用的各种控制保护机制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整体系统安全性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低，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的调用需要通过</a:t>
                      </a:r>
                      <a:r>
                        <a:rPr lang="en-US" altLang="zh-CN" sz="1400" dirty="0" smtClean="0"/>
                        <a:t>JOS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高，全部系统都由京智控制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1412776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一、开放系统开发难点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、需要整套的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文档</a:t>
            </a:r>
            <a:r>
              <a:rPr lang="en-US" altLang="zh-CN" sz="1600" dirty="0" smtClean="0"/>
              <a:t>/SDK</a:t>
            </a:r>
            <a:r>
              <a:rPr lang="zh-CN" altLang="en-US" sz="1600" dirty="0" smtClean="0"/>
              <a:t>维护方案和独立的开发者接入平台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、需要开发完善的权限和流量控制模块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、如果第三方需要使用京东账号体系，必须使用</a:t>
            </a:r>
            <a:r>
              <a:rPr lang="en-US" altLang="zh-CN" sz="1600" dirty="0" smtClean="0"/>
              <a:t>JOS</a:t>
            </a:r>
            <a:r>
              <a:rPr lang="zh-CN" altLang="en-US" sz="1600" dirty="0" smtClean="0"/>
              <a:t>的账号授权系统</a:t>
            </a:r>
            <a:endParaRPr lang="en-US" altLang="zh-CN" sz="1600" dirty="0" smtClean="0"/>
          </a:p>
          <a:p>
            <a:r>
              <a:rPr lang="zh-CN" altLang="en-US" sz="1600" dirty="0" smtClean="0"/>
              <a:t>二、开发周期和维护成本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、至少需要开发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网关系统、开发者中心系统、总控制后台系统、文档系统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、后期系统的维护和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的接入支持都需要持续性运营。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22884" y="580526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综上两种，建议使用</a:t>
            </a:r>
            <a:r>
              <a:rPr lang="zh-CN" altLang="en-US" dirty="0"/>
              <a:t>京智</a:t>
            </a:r>
            <a:r>
              <a:rPr lang="en-US" altLang="zh-CN" dirty="0"/>
              <a:t>+</a:t>
            </a:r>
            <a:r>
              <a:rPr lang="zh-CN" altLang="en-US" dirty="0"/>
              <a:t>核心接口</a:t>
            </a:r>
            <a:r>
              <a:rPr lang="zh-CN" altLang="en-US" dirty="0" smtClean="0"/>
              <a:t>服务</a:t>
            </a:r>
            <a:r>
              <a:rPr lang="zh-CN" altLang="en-US" dirty="0"/>
              <a:t>，</a:t>
            </a:r>
            <a:r>
              <a:rPr lang="zh-CN" altLang="en-US" dirty="0" smtClean="0"/>
              <a:t>重点关注京智云的核心业务，同时利用</a:t>
            </a:r>
            <a:r>
              <a:rPr lang="en-US" altLang="zh-CN" dirty="0" smtClean="0"/>
              <a:t>JD</a:t>
            </a:r>
            <a:r>
              <a:rPr lang="zh-CN" altLang="en-US" dirty="0" smtClean="0"/>
              <a:t>的现有资源和外部开发者合作。随着业务的深入可以随时调整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489</Words>
  <Application>Microsoft Office PowerPoint</Application>
  <PresentationFormat>全屏显示(4:3)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智能云方案分析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刘飞</dc:creator>
  <cp:lastModifiedBy>p</cp:lastModifiedBy>
  <cp:revision>42</cp:revision>
  <dcterms:created xsi:type="dcterms:W3CDTF">2015-03-05T02:21:21Z</dcterms:created>
  <dcterms:modified xsi:type="dcterms:W3CDTF">2015-03-18T10:03:45Z</dcterms:modified>
</cp:coreProperties>
</file>