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5" r:id="rId2"/>
  </p:sldMasterIdLst>
  <p:notesMasterIdLst>
    <p:notesMasterId r:id="rId22"/>
  </p:notesMasterIdLst>
  <p:handoutMasterIdLst>
    <p:handoutMasterId r:id="rId23"/>
  </p:handoutMasterIdLst>
  <p:sldIdLst>
    <p:sldId id="457" r:id="rId3"/>
    <p:sldId id="451" r:id="rId4"/>
    <p:sldId id="465" r:id="rId5"/>
    <p:sldId id="479" r:id="rId6"/>
    <p:sldId id="467" r:id="rId7"/>
    <p:sldId id="468" r:id="rId8"/>
    <p:sldId id="469" r:id="rId9"/>
    <p:sldId id="470" r:id="rId10"/>
    <p:sldId id="471" r:id="rId11"/>
    <p:sldId id="472" r:id="rId12"/>
    <p:sldId id="475" r:id="rId13"/>
    <p:sldId id="478" r:id="rId14"/>
    <p:sldId id="477" r:id="rId15"/>
    <p:sldId id="474" r:id="rId16"/>
    <p:sldId id="444" r:id="rId17"/>
    <p:sldId id="446" r:id="rId18"/>
    <p:sldId id="382" r:id="rId19"/>
    <p:sldId id="480" r:id="rId20"/>
    <p:sldId id="476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E2"/>
    <a:srgbClr val="0066CC"/>
    <a:srgbClr val="3897FA"/>
    <a:srgbClr val="67C1F9"/>
    <a:srgbClr val="3BAFF7"/>
    <a:srgbClr val="38A1FA"/>
    <a:srgbClr val="FBFBFB"/>
    <a:srgbClr val="22A5F6"/>
    <a:srgbClr val="3A5E86"/>
    <a:srgbClr val="2C9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8711" autoAdjust="0"/>
  </p:normalViewPr>
  <p:slideViewPr>
    <p:cSldViewPr>
      <p:cViewPr>
        <p:scale>
          <a:sx n="75" d="100"/>
          <a:sy n="75" d="100"/>
        </p:scale>
        <p:origin x="-12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88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76E98D-681E-4BD8-A899-2E43786A6950}" type="doc">
      <dgm:prSet loTypeId="urn:microsoft.com/office/officeart/2005/8/layout/cycle5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9CA86F59-A475-4D86-8068-3DBE42C13C2E}">
      <dgm:prSet phldrT="[文本]" custT="1"/>
      <dgm:spPr/>
      <dgm:t>
        <a:bodyPr/>
        <a:lstStyle/>
        <a:p>
          <a:r>
            <a:rPr lang="zh-CN" altLang="en-US" sz="2400" dirty="0" smtClean="0"/>
            <a:t>京东用户</a:t>
          </a:r>
          <a:endParaRPr lang="zh-CN" altLang="en-US" sz="2400" dirty="0"/>
        </a:p>
      </dgm:t>
    </dgm:pt>
    <dgm:pt modelId="{801C6068-D735-45DF-8C75-7C2F76C5E6B3}" type="parTrans" cxnId="{0DC2A7A1-27E2-4C10-8A44-6A74E7A411DB}">
      <dgm:prSet/>
      <dgm:spPr/>
      <dgm:t>
        <a:bodyPr/>
        <a:lstStyle/>
        <a:p>
          <a:endParaRPr lang="zh-CN" altLang="en-US"/>
        </a:p>
      </dgm:t>
    </dgm:pt>
    <dgm:pt modelId="{DC235DE9-35B6-4CBB-AAA6-97C8BBE75990}" type="sibTrans" cxnId="{0DC2A7A1-27E2-4C10-8A44-6A74E7A411DB}">
      <dgm:prSet/>
      <dgm:spPr/>
      <dgm:t>
        <a:bodyPr/>
        <a:lstStyle/>
        <a:p>
          <a:endParaRPr lang="zh-CN" altLang="en-US"/>
        </a:p>
      </dgm:t>
    </dgm:pt>
    <dgm:pt modelId="{4B49090A-5BAD-43AD-9D38-E0765C6F7511}">
      <dgm:prSet phldrT="[文本]" custT="1"/>
      <dgm:spPr/>
      <dgm:t>
        <a:bodyPr/>
        <a:lstStyle/>
        <a:p>
          <a:pPr>
            <a:lnSpc>
              <a:spcPct val="90000"/>
            </a:lnSpc>
          </a:pPr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智能硬件</a:t>
          </a:r>
          <a:endParaRPr lang="en-US" altLang="zh-CN" sz="20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ts val="1300"/>
            </a:lnSpc>
          </a:pP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智能家居，健康穿戴</a:t>
          </a:r>
          <a:endParaRPr lang="en-US" altLang="zh-CN" sz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ts val="1300"/>
            </a:lnSpc>
          </a:pP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智能车载</a:t>
          </a:r>
          <a:r>
            <a:rPr lang="en-US" altLang="zh-CN" sz="1200" dirty="0" smtClean="0">
              <a:ea typeface="微软雅黑"/>
            </a:rPr>
            <a:t>……</a:t>
          </a:r>
          <a:endParaRPr lang="zh-CN" altLang="en-US" sz="1200" dirty="0"/>
        </a:p>
      </dgm:t>
    </dgm:pt>
    <dgm:pt modelId="{950C97FD-2D2C-4658-9EFF-D2E08F0264B7}" type="parTrans" cxnId="{8905144D-B082-416E-89BF-0A6EB2B124BD}">
      <dgm:prSet/>
      <dgm:spPr/>
      <dgm:t>
        <a:bodyPr/>
        <a:lstStyle/>
        <a:p>
          <a:endParaRPr lang="zh-CN" altLang="en-US"/>
        </a:p>
      </dgm:t>
    </dgm:pt>
    <dgm:pt modelId="{A92A1E7E-BD88-4D94-B11A-077D7DDFC55F}" type="sibTrans" cxnId="{8905144D-B082-416E-89BF-0A6EB2B124BD}">
      <dgm:prSet/>
      <dgm:spPr/>
      <dgm:t>
        <a:bodyPr/>
        <a:lstStyle/>
        <a:p>
          <a:endParaRPr lang="zh-CN" altLang="en-US"/>
        </a:p>
      </dgm:t>
    </dgm:pt>
    <dgm:pt modelId="{902F05D1-5D02-4E4E-9916-FE9EACDABDBD}">
      <dgm:prSet phldrT="[文本]" custT="1"/>
      <dgm:spPr/>
      <dgm:t>
        <a:bodyPr/>
        <a:lstStyle/>
        <a:p>
          <a:pPr>
            <a:lnSpc>
              <a:spcPts val="1300"/>
            </a:lnSpc>
          </a:pPr>
          <a:r>
            <a:rPr lang="zh-CN" altLang="en-US" sz="2000" dirty="0" smtClean="0"/>
            <a:t>第三方</a:t>
          </a:r>
          <a:r>
            <a:rPr lang="en-US" altLang="zh-CN" sz="2000" dirty="0" smtClean="0"/>
            <a:t>JOS</a:t>
          </a:r>
          <a:r>
            <a:rPr lang="zh-CN" altLang="en-US" sz="2000" dirty="0" smtClean="0"/>
            <a:t>应用</a:t>
          </a:r>
          <a:endParaRPr lang="en-US" altLang="zh-CN" sz="2000" dirty="0" smtClean="0"/>
        </a:p>
        <a:p>
          <a:pPr>
            <a:lnSpc>
              <a:spcPts val="1300"/>
            </a:lnSpc>
          </a:pPr>
          <a:r>
            <a:rPr lang="zh-CN" altLang="en-US" sz="1050" dirty="0" smtClean="0">
              <a:ea typeface="微软雅黑"/>
            </a:rPr>
            <a:t>（增值服务、</a:t>
          </a:r>
          <a:r>
            <a:rPr lang="zh-CN" altLang="zh-CN" sz="1050" dirty="0" smtClean="0">
              <a:latin typeface="微软雅黑" pitchFamily="34"/>
              <a:ea typeface="微软雅黑" pitchFamily="34"/>
            </a:rPr>
            <a:t>行业方案</a:t>
          </a:r>
          <a:r>
            <a:rPr lang="en-US" altLang="zh-CN" sz="1050" dirty="0" smtClean="0">
              <a:latin typeface="微软雅黑" pitchFamily="34"/>
              <a:ea typeface="微软雅黑" pitchFamily="34"/>
            </a:rPr>
            <a:t>/APP</a:t>
          </a:r>
          <a:r>
            <a:rPr lang="zh-CN" altLang="en-US" sz="1050" dirty="0" smtClean="0"/>
            <a:t>）</a:t>
          </a:r>
          <a:endParaRPr lang="en-US" altLang="zh-CN" sz="1050" dirty="0" smtClean="0"/>
        </a:p>
        <a:p>
          <a:pPr>
            <a:lnSpc>
              <a:spcPts val="1300"/>
            </a:lnSpc>
          </a:pPr>
          <a:endParaRPr lang="en-US" altLang="zh-CN" sz="2000" dirty="0" smtClean="0"/>
        </a:p>
        <a:p>
          <a:pPr>
            <a:lnSpc>
              <a:spcPts val="1300"/>
            </a:lnSpc>
          </a:pPr>
          <a:r>
            <a:rPr lang="zh-CN" altLang="en-US" sz="2000" dirty="0" smtClean="0"/>
            <a:t>京东应用</a:t>
          </a:r>
          <a:endParaRPr lang="zh-CN" altLang="en-US" sz="2000" dirty="0"/>
        </a:p>
      </dgm:t>
    </dgm:pt>
    <dgm:pt modelId="{15657EA9-E5B9-4615-9CCF-9962D97C8EB2}" type="parTrans" cxnId="{E683DDC2-5846-4E3B-ADAA-0FCB3F659D5D}">
      <dgm:prSet/>
      <dgm:spPr/>
      <dgm:t>
        <a:bodyPr/>
        <a:lstStyle/>
        <a:p>
          <a:endParaRPr lang="zh-CN" altLang="en-US"/>
        </a:p>
      </dgm:t>
    </dgm:pt>
    <dgm:pt modelId="{6314B759-42AE-4323-8956-0C51F8EC15B0}" type="sibTrans" cxnId="{E683DDC2-5846-4E3B-ADAA-0FCB3F659D5D}">
      <dgm:prSet/>
      <dgm:spPr/>
      <dgm:t>
        <a:bodyPr/>
        <a:lstStyle/>
        <a:p>
          <a:endParaRPr lang="zh-CN" altLang="en-US"/>
        </a:p>
      </dgm:t>
    </dgm:pt>
    <dgm:pt modelId="{9A5390B3-9DE4-4307-8B4D-1FCCD19DA2D3}">
      <dgm:prSet phldrT="[文本]" custT="1"/>
      <dgm:spPr/>
      <dgm:t>
        <a:bodyPr/>
        <a:lstStyle/>
        <a:p>
          <a:endParaRPr lang="zh-CN" altLang="en-US" sz="2000" dirty="0"/>
        </a:p>
      </dgm:t>
    </dgm:pt>
    <dgm:pt modelId="{BC594399-031D-45EA-A1A3-2B7EDD759E52}" type="parTrans" cxnId="{2C60DEF7-E635-4451-9C1A-C9C73F481B90}">
      <dgm:prSet/>
      <dgm:spPr/>
      <dgm:t>
        <a:bodyPr/>
        <a:lstStyle/>
        <a:p>
          <a:endParaRPr lang="zh-CN" altLang="en-US"/>
        </a:p>
      </dgm:t>
    </dgm:pt>
    <dgm:pt modelId="{2812667B-DDBF-44BD-A2B2-CF6E2F2397D7}" type="sibTrans" cxnId="{2C60DEF7-E635-4451-9C1A-C9C73F481B90}">
      <dgm:prSet/>
      <dgm:spPr/>
      <dgm:t>
        <a:bodyPr/>
        <a:lstStyle/>
        <a:p>
          <a:endParaRPr lang="zh-CN" altLang="en-US"/>
        </a:p>
      </dgm:t>
    </dgm:pt>
    <dgm:pt modelId="{595AE221-7875-4E0E-8878-B5BF0D5D98F4}" type="pres">
      <dgm:prSet presAssocID="{5776E98D-681E-4BD8-A899-2E43786A695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5ABE654-E5CC-4958-BCFF-FD111690A665}" type="pres">
      <dgm:prSet presAssocID="{9CA86F59-A475-4D86-8068-3DBE42C13C2E}" presName="node" presStyleLbl="node1" presStyleIdx="0" presStyleCnt="4" custRadScaleRad="100049" custRadScaleInc="-59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2DC92D-C988-453C-B5C7-8AD0577E29E3}" type="pres">
      <dgm:prSet presAssocID="{9CA86F59-A475-4D86-8068-3DBE42C13C2E}" presName="spNode" presStyleCnt="0"/>
      <dgm:spPr/>
    </dgm:pt>
    <dgm:pt modelId="{2FC56827-FD6F-48A0-B51E-9FE59FC5DFB2}" type="pres">
      <dgm:prSet presAssocID="{DC235DE9-35B6-4CBB-AAA6-97C8BBE75990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9F1832AF-972D-4495-9088-98C77B8834D5}" type="pres">
      <dgm:prSet presAssocID="{902F05D1-5D02-4E4E-9916-FE9EACDABDBD}" presName="node" presStyleLbl="node1" presStyleIdx="1" presStyleCnt="4" custScaleX="112552" custScaleY="122110" custRadScaleRad="99832" custRadScaleInc="-4276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E3C282-7792-41CE-AA09-71AB76386C27}" type="pres">
      <dgm:prSet presAssocID="{902F05D1-5D02-4E4E-9916-FE9EACDABDBD}" presName="spNode" presStyleCnt="0"/>
      <dgm:spPr/>
    </dgm:pt>
    <dgm:pt modelId="{A774B7FE-EB5B-41C1-87F2-E431AB309E24}" type="pres">
      <dgm:prSet presAssocID="{6314B759-42AE-4323-8956-0C51F8EC15B0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C841B54E-A197-4B8A-8117-1C7A14AEAED8}" type="pres">
      <dgm:prSet presAssocID="{9A5390B3-9DE4-4307-8B4D-1FCCD19DA2D3}" presName="node" presStyleLbl="node1" presStyleIdx="2" presStyleCnt="4" custScaleX="3656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ACA080-B19C-46B5-BD1F-67BE0314DB4D}" type="pres">
      <dgm:prSet presAssocID="{9A5390B3-9DE4-4307-8B4D-1FCCD19DA2D3}" presName="spNode" presStyleCnt="0"/>
      <dgm:spPr/>
    </dgm:pt>
    <dgm:pt modelId="{8BD773E2-CBC8-4A1A-A72A-7BBDA83C25FA}" type="pres">
      <dgm:prSet presAssocID="{2812667B-DDBF-44BD-A2B2-CF6E2F2397D7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29379221-0C86-4B18-BA1D-0041EBA6EEC9}" type="pres">
      <dgm:prSet presAssocID="{4B49090A-5BAD-43AD-9D38-E0765C6F7511}" presName="node" presStyleLbl="node1" presStyleIdx="3" presStyleCnt="4" custScaleX="109862" custScaleY="122769" custRadScaleRad="103835" custRadScaleInc="407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BCDBC7-F0AC-4B3F-B3C7-7F94FCF91CE5}" type="pres">
      <dgm:prSet presAssocID="{4B49090A-5BAD-43AD-9D38-E0765C6F7511}" presName="spNode" presStyleCnt="0"/>
      <dgm:spPr/>
    </dgm:pt>
    <dgm:pt modelId="{2A9A4914-E73F-4A93-892C-4E820444E5F1}" type="pres">
      <dgm:prSet presAssocID="{A92A1E7E-BD88-4D94-B11A-077D7DDFC55F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F2F91EBD-E20A-456B-A38B-046B9164C1EC}" type="presOf" srcId="{5776E98D-681E-4BD8-A899-2E43786A6950}" destId="{595AE221-7875-4E0E-8878-B5BF0D5D98F4}" srcOrd="0" destOrd="0" presId="urn:microsoft.com/office/officeart/2005/8/layout/cycle5"/>
    <dgm:cxn modelId="{2C60DEF7-E635-4451-9C1A-C9C73F481B90}" srcId="{5776E98D-681E-4BD8-A899-2E43786A6950}" destId="{9A5390B3-9DE4-4307-8B4D-1FCCD19DA2D3}" srcOrd="2" destOrd="0" parTransId="{BC594399-031D-45EA-A1A3-2B7EDD759E52}" sibTransId="{2812667B-DDBF-44BD-A2B2-CF6E2F2397D7}"/>
    <dgm:cxn modelId="{14FAC8E2-37F7-4DC0-8DA4-65271492EA88}" type="presOf" srcId="{9CA86F59-A475-4D86-8068-3DBE42C13C2E}" destId="{55ABE654-E5CC-4958-BCFF-FD111690A665}" srcOrd="0" destOrd="0" presId="urn:microsoft.com/office/officeart/2005/8/layout/cycle5"/>
    <dgm:cxn modelId="{0DC2A7A1-27E2-4C10-8A44-6A74E7A411DB}" srcId="{5776E98D-681E-4BD8-A899-2E43786A6950}" destId="{9CA86F59-A475-4D86-8068-3DBE42C13C2E}" srcOrd="0" destOrd="0" parTransId="{801C6068-D735-45DF-8C75-7C2F76C5E6B3}" sibTransId="{DC235DE9-35B6-4CBB-AAA6-97C8BBE75990}"/>
    <dgm:cxn modelId="{E683DDC2-5846-4E3B-ADAA-0FCB3F659D5D}" srcId="{5776E98D-681E-4BD8-A899-2E43786A6950}" destId="{902F05D1-5D02-4E4E-9916-FE9EACDABDBD}" srcOrd="1" destOrd="0" parTransId="{15657EA9-E5B9-4615-9CCF-9962D97C8EB2}" sibTransId="{6314B759-42AE-4323-8956-0C51F8EC15B0}"/>
    <dgm:cxn modelId="{1F76599A-6691-4BFB-983F-2BCBE1E9EACF}" type="presOf" srcId="{6314B759-42AE-4323-8956-0C51F8EC15B0}" destId="{A774B7FE-EB5B-41C1-87F2-E431AB309E24}" srcOrd="0" destOrd="0" presId="urn:microsoft.com/office/officeart/2005/8/layout/cycle5"/>
    <dgm:cxn modelId="{2345A76C-C7EF-4C96-9254-B568B5668761}" type="presOf" srcId="{902F05D1-5D02-4E4E-9916-FE9EACDABDBD}" destId="{9F1832AF-972D-4495-9088-98C77B8834D5}" srcOrd="0" destOrd="0" presId="urn:microsoft.com/office/officeart/2005/8/layout/cycle5"/>
    <dgm:cxn modelId="{718BA971-3526-44F9-8A93-85E01ABE7BFD}" type="presOf" srcId="{9A5390B3-9DE4-4307-8B4D-1FCCD19DA2D3}" destId="{C841B54E-A197-4B8A-8117-1C7A14AEAED8}" srcOrd="0" destOrd="0" presId="urn:microsoft.com/office/officeart/2005/8/layout/cycle5"/>
    <dgm:cxn modelId="{02C79BD1-E7D3-4ED2-A8A5-12C9BBF42145}" type="presOf" srcId="{4B49090A-5BAD-43AD-9D38-E0765C6F7511}" destId="{29379221-0C86-4B18-BA1D-0041EBA6EEC9}" srcOrd="0" destOrd="0" presId="urn:microsoft.com/office/officeart/2005/8/layout/cycle5"/>
    <dgm:cxn modelId="{8905144D-B082-416E-89BF-0A6EB2B124BD}" srcId="{5776E98D-681E-4BD8-A899-2E43786A6950}" destId="{4B49090A-5BAD-43AD-9D38-E0765C6F7511}" srcOrd="3" destOrd="0" parTransId="{950C97FD-2D2C-4658-9EFF-D2E08F0264B7}" sibTransId="{A92A1E7E-BD88-4D94-B11A-077D7DDFC55F}"/>
    <dgm:cxn modelId="{D5206A94-9D66-401B-B173-EADA3E0F621B}" type="presOf" srcId="{DC235DE9-35B6-4CBB-AAA6-97C8BBE75990}" destId="{2FC56827-FD6F-48A0-B51E-9FE59FC5DFB2}" srcOrd="0" destOrd="0" presId="urn:microsoft.com/office/officeart/2005/8/layout/cycle5"/>
    <dgm:cxn modelId="{831F5A19-207B-47AF-9902-4A649736E299}" type="presOf" srcId="{2812667B-DDBF-44BD-A2B2-CF6E2F2397D7}" destId="{8BD773E2-CBC8-4A1A-A72A-7BBDA83C25FA}" srcOrd="0" destOrd="0" presId="urn:microsoft.com/office/officeart/2005/8/layout/cycle5"/>
    <dgm:cxn modelId="{E9DBAEAD-C200-4E71-AFAC-EB50E1BE6774}" type="presOf" srcId="{A92A1E7E-BD88-4D94-B11A-077D7DDFC55F}" destId="{2A9A4914-E73F-4A93-892C-4E820444E5F1}" srcOrd="0" destOrd="0" presId="urn:microsoft.com/office/officeart/2005/8/layout/cycle5"/>
    <dgm:cxn modelId="{5BF0F229-4EB6-4358-8D69-C0829E29A04E}" type="presParOf" srcId="{595AE221-7875-4E0E-8878-B5BF0D5D98F4}" destId="{55ABE654-E5CC-4958-BCFF-FD111690A665}" srcOrd="0" destOrd="0" presId="urn:microsoft.com/office/officeart/2005/8/layout/cycle5"/>
    <dgm:cxn modelId="{A063A188-F7E9-4E54-9EC8-3762C843F341}" type="presParOf" srcId="{595AE221-7875-4E0E-8878-B5BF0D5D98F4}" destId="{422DC92D-C988-453C-B5C7-8AD0577E29E3}" srcOrd="1" destOrd="0" presId="urn:microsoft.com/office/officeart/2005/8/layout/cycle5"/>
    <dgm:cxn modelId="{F9A87390-7DF2-4F1B-AD91-EFD4D3F1F7BE}" type="presParOf" srcId="{595AE221-7875-4E0E-8878-B5BF0D5D98F4}" destId="{2FC56827-FD6F-48A0-B51E-9FE59FC5DFB2}" srcOrd="2" destOrd="0" presId="urn:microsoft.com/office/officeart/2005/8/layout/cycle5"/>
    <dgm:cxn modelId="{DB11CA84-53BE-4C3A-9057-14AE84EE739F}" type="presParOf" srcId="{595AE221-7875-4E0E-8878-B5BF0D5D98F4}" destId="{9F1832AF-972D-4495-9088-98C77B8834D5}" srcOrd="3" destOrd="0" presId="urn:microsoft.com/office/officeart/2005/8/layout/cycle5"/>
    <dgm:cxn modelId="{575CADE4-4EBE-4C3D-9328-FF1672C39AA6}" type="presParOf" srcId="{595AE221-7875-4E0E-8878-B5BF0D5D98F4}" destId="{AFE3C282-7792-41CE-AA09-71AB76386C27}" srcOrd="4" destOrd="0" presId="urn:microsoft.com/office/officeart/2005/8/layout/cycle5"/>
    <dgm:cxn modelId="{88F07844-4B92-4DE2-BE5C-FC3D5C695BD4}" type="presParOf" srcId="{595AE221-7875-4E0E-8878-B5BF0D5D98F4}" destId="{A774B7FE-EB5B-41C1-87F2-E431AB309E24}" srcOrd="5" destOrd="0" presId="urn:microsoft.com/office/officeart/2005/8/layout/cycle5"/>
    <dgm:cxn modelId="{6C0C1188-F442-48E5-A200-73021C519F5A}" type="presParOf" srcId="{595AE221-7875-4E0E-8878-B5BF0D5D98F4}" destId="{C841B54E-A197-4B8A-8117-1C7A14AEAED8}" srcOrd="6" destOrd="0" presId="urn:microsoft.com/office/officeart/2005/8/layout/cycle5"/>
    <dgm:cxn modelId="{13854B2B-FB2C-4D40-8E1B-4E1E33E36D9E}" type="presParOf" srcId="{595AE221-7875-4E0E-8878-B5BF0D5D98F4}" destId="{41ACA080-B19C-46B5-BD1F-67BE0314DB4D}" srcOrd="7" destOrd="0" presId="urn:microsoft.com/office/officeart/2005/8/layout/cycle5"/>
    <dgm:cxn modelId="{1F56C2EF-2D39-42C3-9412-713D64503192}" type="presParOf" srcId="{595AE221-7875-4E0E-8878-B5BF0D5D98F4}" destId="{8BD773E2-CBC8-4A1A-A72A-7BBDA83C25FA}" srcOrd="8" destOrd="0" presId="urn:microsoft.com/office/officeart/2005/8/layout/cycle5"/>
    <dgm:cxn modelId="{343A0B51-79D1-49A6-A4C8-4AC4F06C2239}" type="presParOf" srcId="{595AE221-7875-4E0E-8878-B5BF0D5D98F4}" destId="{29379221-0C86-4B18-BA1D-0041EBA6EEC9}" srcOrd="9" destOrd="0" presId="urn:microsoft.com/office/officeart/2005/8/layout/cycle5"/>
    <dgm:cxn modelId="{AFCDACE9-F3D5-4FE0-9037-14EAAFB5D93B}" type="presParOf" srcId="{595AE221-7875-4E0E-8878-B5BF0D5D98F4}" destId="{A1BCDBC7-F0AC-4B3F-B3C7-7F94FCF91CE5}" srcOrd="10" destOrd="0" presId="urn:microsoft.com/office/officeart/2005/8/layout/cycle5"/>
    <dgm:cxn modelId="{02FCB520-4D26-421B-8902-67E5474C1AAB}" type="presParOf" srcId="{595AE221-7875-4E0E-8878-B5BF0D5D98F4}" destId="{2A9A4914-E73F-4A93-892C-4E820444E5F1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BE654-E5CC-4958-BCFF-FD111690A665}">
      <dsp:nvSpPr>
        <dsp:cNvPr id="0" name=""/>
        <dsp:cNvSpPr/>
      </dsp:nvSpPr>
      <dsp:spPr>
        <a:xfrm>
          <a:off x="2970080" y="923"/>
          <a:ext cx="2074498" cy="134842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京东用户</a:t>
          </a:r>
          <a:endParaRPr lang="zh-CN" altLang="en-US" sz="2400" kern="1200" dirty="0"/>
        </a:p>
      </dsp:txBody>
      <dsp:txXfrm>
        <a:off x="3035905" y="66748"/>
        <a:ext cx="1942848" cy="1216774"/>
      </dsp:txXfrm>
    </dsp:sp>
    <dsp:sp modelId="{2FC56827-FD6F-48A0-B51E-9FE59FC5DFB2}">
      <dsp:nvSpPr>
        <dsp:cNvPr id="0" name=""/>
        <dsp:cNvSpPr/>
      </dsp:nvSpPr>
      <dsp:spPr>
        <a:xfrm>
          <a:off x="1837362" y="669782"/>
          <a:ext cx="4462826" cy="4462826"/>
        </a:xfrm>
        <a:custGeom>
          <a:avLst/>
          <a:gdLst/>
          <a:ahLst/>
          <a:cxnLst/>
          <a:rect l="0" t="0" r="0" b="0"/>
          <a:pathLst>
            <a:path>
              <a:moveTo>
                <a:pt x="3396776" y="328485"/>
              </a:moveTo>
              <a:arcTo wR="2231413" hR="2231413" stAng="18089011" swAng="1016021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1832AF-972D-4495-9088-98C77B8834D5}">
      <dsp:nvSpPr>
        <dsp:cNvPr id="0" name=""/>
        <dsp:cNvSpPr/>
      </dsp:nvSpPr>
      <dsp:spPr>
        <a:xfrm>
          <a:off x="5081934" y="1588621"/>
          <a:ext cx="2334889" cy="1646560"/>
        </a:xfrm>
        <a:prstGeom prst="round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ts val="13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第三方</a:t>
          </a:r>
          <a:r>
            <a:rPr lang="en-US" altLang="zh-CN" sz="2000" kern="1200" dirty="0" smtClean="0"/>
            <a:t>JOS</a:t>
          </a:r>
          <a:r>
            <a:rPr lang="zh-CN" altLang="en-US" sz="2000" kern="1200" dirty="0" smtClean="0"/>
            <a:t>应用</a:t>
          </a:r>
          <a:endParaRPr lang="en-US" altLang="zh-CN" sz="2000" kern="1200" dirty="0" smtClean="0"/>
        </a:p>
        <a:p>
          <a:pPr lvl="0" algn="ctr" defTabSz="889000">
            <a:lnSpc>
              <a:spcPts val="13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ea typeface="微软雅黑"/>
            </a:rPr>
            <a:t>（增值服务、</a:t>
          </a:r>
          <a:r>
            <a:rPr lang="zh-CN" altLang="zh-CN" sz="1050" kern="1200" dirty="0" smtClean="0">
              <a:latin typeface="微软雅黑" pitchFamily="34"/>
              <a:ea typeface="微软雅黑" pitchFamily="34"/>
            </a:rPr>
            <a:t>行业方案</a:t>
          </a:r>
          <a:r>
            <a:rPr lang="en-US" altLang="zh-CN" sz="1050" kern="1200" dirty="0" smtClean="0">
              <a:latin typeface="微软雅黑" pitchFamily="34"/>
              <a:ea typeface="微软雅黑" pitchFamily="34"/>
            </a:rPr>
            <a:t>/APP</a:t>
          </a:r>
          <a:r>
            <a:rPr lang="zh-CN" altLang="en-US" sz="1050" kern="1200" dirty="0" smtClean="0"/>
            <a:t>）</a:t>
          </a:r>
          <a:endParaRPr lang="en-US" altLang="zh-CN" sz="1050" kern="1200" dirty="0" smtClean="0"/>
        </a:p>
        <a:p>
          <a:pPr lvl="0" algn="ctr" defTabSz="889000">
            <a:lnSpc>
              <a:spcPts val="1300"/>
            </a:lnSpc>
            <a:spcBef>
              <a:spcPct val="0"/>
            </a:spcBef>
            <a:spcAft>
              <a:spcPct val="35000"/>
            </a:spcAft>
          </a:pPr>
          <a:endParaRPr lang="en-US" altLang="zh-CN" sz="2000" kern="1200" dirty="0" smtClean="0"/>
        </a:p>
        <a:p>
          <a:pPr lvl="0" algn="ctr" defTabSz="889000">
            <a:lnSpc>
              <a:spcPts val="13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京东应用</a:t>
          </a:r>
          <a:endParaRPr lang="zh-CN" altLang="en-US" sz="2000" kern="1200" dirty="0"/>
        </a:p>
      </dsp:txBody>
      <dsp:txXfrm>
        <a:off x="5162312" y="1668999"/>
        <a:ext cx="2174133" cy="1485804"/>
      </dsp:txXfrm>
    </dsp:sp>
    <dsp:sp modelId="{A774B7FE-EB5B-41C1-87F2-E431AB309E24}">
      <dsp:nvSpPr>
        <dsp:cNvPr id="0" name=""/>
        <dsp:cNvSpPr/>
      </dsp:nvSpPr>
      <dsp:spPr>
        <a:xfrm>
          <a:off x="1239052" y="316518"/>
          <a:ext cx="4462826" cy="4462826"/>
        </a:xfrm>
        <a:custGeom>
          <a:avLst/>
          <a:gdLst/>
          <a:ahLst/>
          <a:cxnLst/>
          <a:rect l="0" t="0" r="0" b="0"/>
          <a:pathLst>
            <a:path>
              <a:moveTo>
                <a:pt x="4236908" y="3209776"/>
              </a:moveTo>
              <a:arcTo wR="2231413" hR="2231413" stAng="1560301" swAng="1505034"/>
            </a:path>
          </a:pathLst>
        </a:custGeom>
        <a:noFill/>
        <a:ln w="9525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41B54E-A197-4B8A-8117-1C7A14AEAED8}">
      <dsp:nvSpPr>
        <dsp:cNvPr id="0" name=""/>
        <dsp:cNvSpPr/>
      </dsp:nvSpPr>
      <dsp:spPr>
        <a:xfrm>
          <a:off x="285100" y="4463745"/>
          <a:ext cx="7584450" cy="1348424"/>
        </a:xfrm>
        <a:prstGeom prst="round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>
        <a:off x="350925" y="4529570"/>
        <a:ext cx="7452800" cy="1216774"/>
      </dsp:txXfrm>
    </dsp:sp>
    <dsp:sp modelId="{8BD773E2-CBC8-4A1A-A72A-7BBDA83C25FA}">
      <dsp:nvSpPr>
        <dsp:cNvPr id="0" name=""/>
        <dsp:cNvSpPr/>
      </dsp:nvSpPr>
      <dsp:spPr>
        <a:xfrm>
          <a:off x="2380733" y="288517"/>
          <a:ext cx="4462826" cy="4462826"/>
        </a:xfrm>
        <a:custGeom>
          <a:avLst/>
          <a:gdLst/>
          <a:ahLst/>
          <a:cxnLst/>
          <a:rect l="0" t="0" r="0" b="0"/>
          <a:pathLst>
            <a:path>
              <a:moveTo>
                <a:pt x="871167" y="4000293"/>
              </a:moveTo>
              <a:arcTo wR="2231413" hR="2231413" stAng="7653588" swAng="1521332"/>
            </a:path>
          </a:pathLst>
        </a:custGeom>
        <a:noFill/>
        <a:ln w="9525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379221-0C86-4B18-BA1D-0041EBA6EEC9}">
      <dsp:nvSpPr>
        <dsp:cNvPr id="0" name=""/>
        <dsp:cNvSpPr/>
      </dsp:nvSpPr>
      <dsp:spPr>
        <a:xfrm>
          <a:off x="673243" y="1588622"/>
          <a:ext cx="2279085" cy="1655446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智能硬件</a:t>
          </a:r>
          <a:endParaRPr lang="en-US" altLang="zh-CN" sz="20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889000">
            <a:lnSpc>
              <a:spcPts val="13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智能家居，健康穿戴</a:t>
          </a:r>
          <a:endParaRPr lang="en-US" altLang="zh-CN" sz="12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889000">
            <a:lnSpc>
              <a:spcPts val="13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智能车载</a:t>
          </a:r>
          <a:r>
            <a:rPr lang="en-US" altLang="zh-CN" sz="1200" kern="1200" dirty="0" smtClean="0">
              <a:ea typeface="微软雅黑"/>
            </a:rPr>
            <a:t>……</a:t>
          </a:r>
          <a:endParaRPr lang="zh-CN" altLang="en-US" sz="1200" kern="1200" dirty="0"/>
        </a:p>
      </dsp:txBody>
      <dsp:txXfrm>
        <a:off x="754055" y="1669434"/>
        <a:ext cx="2117461" cy="1493822"/>
      </dsp:txXfrm>
    </dsp:sp>
    <dsp:sp modelId="{2A9A4914-E73F-4A93-892C-4E820444E5F1}">
      <dsp:nvSpPr>
        <dsp:cNvPr id="0" name=""/>
        <dsp:cNvSpPr/>
      </dsp:nvSpPr>
      <dsp:spPr>
        <a:xfrm>
          <a:off x="1673347" y="762773"/>
          <a:ext cx="4462826" cy="4462826"/>
        </a:xfrm>
        <a:custGeom>
          <a:avLst/>
          <a:gdLst/>
          <a:ahLst/>
          <a:cxnLst/>
          <a:rect l="0" t="0" r="0" b="0"/>
          <a:pathLst>
            <a:path>
              <a:moveTo>
                <a:pt x="632664" y="674747"/>
              </a:moveTo>
              <a:arcTo wR="2231413" hR="2231413" stAng="13454155" swAng="948439"/>
            </a:path>
          </a:pathLst>
        </a:custGeom>
        <a:noFill/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2417C-8321-4F49-9CBB-0FDA80167B7A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59351-9BB0-4DCF-9D38-4DCE18CAB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428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C0379-6811-4513-A849-22A51DA28DDB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0D99-8E78-475C-88BD-8757E0F3C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8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9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应用部分3-0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3813" y="-68730"/>
            <a:ext cx="9167813" cy="687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39552" y="692696"/>
            <a:ext cx="7344816" cy="1368152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39552" y="2505229"/>
            <a:ext cx="6120680" cy="90012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365105"/>
            <a:ext cx="3024188" cy="5032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smtClean="0"/>
              <a:t>Date/Time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05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5"/>
          <p:cNvSpPr txBox="1">
            <a:spLocks noChangeArrowheads="1"/>
          </p:cNvSpPr>
          <p:nvPr userDrawn="1"/>
        </p:nvSpPr>
        <p:spPr bwMode="auto">
          <a:xfrm>
            <a:off x="612777" y="692151"/>
            <a:ext cx="6048375" cy="147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3000"/>
              </a:lnSpc>
              <a:spcBef>
                <a:spcPct val="50000"/>
              </a:spcBef>
            </a:pPr>
            <a:r>
              <a:rPr lang="en-US" altLang="zh-CN" sz="6000" dirty="0">
                <a:solidFill>
                  <a:schemeClr val="bg1"/>
                </a:solidFill>
              </a:rPr>
              <a:t>Click to add title</a:t>
            </a:r>
          </a:p>
          <a:p>
            <a:pPr>
              <a:lnSpc>
                <a:spcPct val="83000"/>
              </a:lnSpc>
              <a:spcBef>
                <a:spcPct val="50000"/>
              </a:spcBef>
            </a:pPr>
            <a:r>
              <a:rPr lang="zh-CN" altLang="en-US" sz="3000" dirty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</a:p>
        </p:txBody>
      </p:sp>
      <p:sp>
        <p:nvSpPr>
          <p:cNvPr id="19" name="Text Box 6"/>
          <p:cNvSpPr txBox="1">
            <a:spLocks noChangeArrowheads="1"/>
          </p:cNvSpPr>
          <p:nvPr userDrawn="1"/>
        </p:nvSpPr>
        <p:spPr bwMode="auto">
          <a:xfrm>
            <a:off x="612777" y="2276476"/>
            <a:ext cx="6119813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dirty="0">
                <a:solidFill>
                  <a:schemeClr val="bg1"/>
                </a:solidFill>
              </a:rPr>
              <a:t>Click to add subheading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</a:rPr>
              <a:t>单击此处添加副标题</a:t>
            </a:r>
          </a:p>
        </p:txBody>
      </p:sp>
      <p:sp>
        <p:nvSpPr>
          <p:cNvPr id="20" name="Text Box 7"/>
          <p:cNvSpPr txBox="1">
            <a:spLocks noChangeArrowheads="1"/>
          </p:cNvSpPr>
          <p:nvPr userDrawn="1"/>
        </p:nvSpPr>
        <p:spPr bwMode="auto">
          <a:xfrm>
            <a:off x="612775" y="4029075"/>
            <a:ext cx="32400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</a:rPr>
              <a:t>Date / Time</a:t>
            </a:r>
          </a:p>
        </p:txBody>
      </p:sp>
      <p:pic>
        <p:nvPicPr>
          <p:cNvPr id="24" name="Picture 9" descr="应用部分3-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112" y="-9526"/>
            <a:ext cx="9167813" cy="687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121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850" y="6581777"/>
            <a:ext cx="12838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www.jcloud.com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3300" y="6627555"/>
            <a:ext cx="187552" cy="184666"/>
          </a:xfrm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88" y="30191"/>
            <a:ext cx="2237250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360000" y="751031"/>
            <a:ext cx="8424000" cy="36000"/>
          </a:xfrm>
          <a:prstGeom prst="rect">
            <a:avLst/>
          </a:prstGeom>
          <a:gradFill>
            <a:gsLst>
              <a:gs pos="26000">
                <a:srgbClr val="C00000"/>
              </a:gs>
              <a:gs pos="87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98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850" y="6581777"/>
            <a:ext cx="12838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www.jcloud.com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3300" y="6627555"/>
            <a:ext cx="187552" cy="184666"/>
          </a:xfrm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88" y="30191"/>
            <a:ext cx="2237250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360000" y="751031"/>
            <a:ext cx="8424000" cy="36000"/>
          </a:xfrm>
          <a:prstGeom prst="rect">
            <a:avLst/>
          </a:prstGeom>
          <a:gradFill>
            <a:gsLst>
              <a:gs pos="26000">
                <a:srgbClr val="C00000"/>
              </a:gs>
              <a:gs pos="87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910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850" y="6581777"/>
            <a:ext cx="12838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www.jcloud.com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3300" y="6627555"/>
            <a:ext cx="187552" cy="184666"/>
          </a:xfrm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88" y="30191"/>
            <a:ext cx="2237250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360000" y="751031"/>
            <a:ext cx="8424000" cy="36000"/>
          </a:xfrm>
          <a:prstGeom prst="rect">
            <a:avLst/>
          </a:prstGeom>
          <a:gradFill>
            <a:gsLst>
              <a:gs pos="26000">
                <a:srgbClr val="C00000"/>
              </a:gs>
              <a:gs pos="87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500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850" y="6581777"/>
            <a:ext cx="12838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www.jcloud.com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3300" y="6627555"/>
            <a:ext cx="187552" cy="184666"/>
          </a:xfrm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88" y="30191"/>
            <a:ext cx="2237250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360000" y="751031"/>
            <a:ext cx="8424000" cy="36000"/>
          </a:xfrm>
          <a:prstGeom prst="rect">
            <a:avLst/>
          </a:prstGeom>
          <a:gradFill>
            <a:gsLst>
              <a:gs pos="26000">
                <a:srgbClr val="C00000"/>
              </a:gs>
              <a:gs pos="87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870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850" y="6581777"/>
            <a:ext cx="12838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www.jcloud.com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3300" y="6627555"/>
            <a:ext cx="187552" cy="184666"/>
          </a:xfrm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88" y="30191"/>
            <a:ext cx="2237250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360000" y="751031"/>
            <a:ext cx="8424000" cy="36000"/>
          </a:xfrm>
          <a:prstGeom prst="rect">
            <a:avLst/>
          </a:prstGeom>
          <a:gradFill>
            <a:gsLst>
              <a:gs pos="26000">
                <a:srgbClr val="C00000"/>
              </a:gs>
              <a:gs pos="87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25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850" y="6581777"/>
            <a:ext cx="12838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www.jcloud.com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3300" y="6627555"/>
            <a:ext cx="187552" cy="184666"/>
          </a:xfrm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88" y="30191"/>
            <a:ext cx="2237250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360000" y="751031"/>
            <a:ext cx="8424000" cy="36000"/>
          </a:xfrm>
          <a:prstGeom prst="rect">
            <a:avLst/>
          </a:prstGeom>
          <a:gradFill>
            <a:gsLst>
              <a:gs pos="26000">
                <a:srgbClr val="C00000"/>
              </a:gs>
              <a:gs pos="87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25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49287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buClr>
                <a:srgbClr val="4F81BD"/>
              </a:buClr>
              <a:defRPr/>
            </a:pPr>
            <a:fld id="{ACC26351-2155-4F1D-B21E-A470361761FF}" type="slidenum">
              <a:rPr lang="en-US" altLang="zh-CN" smtClean="0">
                <a:solidFill>
                  <a:prstClr val="white"/>
                </a:solidFill>
              </a:rPr>
              <a:pPr>
                <a:buClr>
                  <a:srgbClr val="4F81BD"/>
                </a:buCl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5" name="Line 12"/>
          <p:cNvSpPr>
            <a:spLocks noChangeShapeType="1"/>
          </p:cNvSpPr>
          <p:nvPr userDrawn="1"/>
        </p:nvSpPr>
        <p:spPr bwMode="auto">
          <a:xfrm>
            <a:off x="3175" y="680804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  <a:buSzPct val="90000"/>
              <a:buFont typeface="Wingdings" pitchFamily="2" charset="2"/>
              <a:buNone/>
            </a:pPr>
            <a:endParaRPr lang="zh-CN" altLang="en-US" sz="1200" dirty="0">
              <a:solidFill>
                <a:srgbClr val="00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274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9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148" name="Picture 4" descr="D:\工作文件\通用\发布会PPT\底部模板136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35" y="1"/>
            <a:ext cx="914846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59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21369010"/>
              </p:ext>
            </p:extLst>
          </p:nvPr>
        </p:nvGraphicFramePr>
        <p:xfrm>
          <a:off x="0" y="1"/>
          <a:ext cx="158750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think-cell Slide" r:id="rId5" imgW="216" imgH="216" progId="">
                  <p:embed/>
                </p:oleObj>
              </mc:Choice>
              <mc:Fallback>
                <p:oleObj name="think-cell Slide" r:id="rId5" imgW="216" imgH="216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58750" cy="158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 descr="应用部分3-04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7462" y="-9526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612775" y="677865"/>
            <a:ext cx="40322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录     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628800"/>
            <a:ext cx="4032448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400050" indent="-400050" eaLnBrk="1" hangingPunct="1">
              <a:lnSpc>
                <a:spcPct val="120000"/>
              </a:lnSpc>
              <a:buFont typeface="+mj-ea"/>
              <a:buAutoNum type="ea1JpnChsDbPeriod"/>
              <a:defRPr sz="200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2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3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4" eaLnBrk="1" hangingPunct="1">
              <a:lnSpc>
                <a:spcPct val="120000"/>
              </a:lnSpc>
            </a:pPr>
            <a:endParaRPr lang="zh-CN" altLang="en-US" dirty="0" smtClean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3453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49287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buClr>
                <a:srgbClr val="4F81BD"/>
              </a:buClr>
              <a:defRPr/>
            </a:pPr>
            <a:fld id="{ACC26351-2155-4F1D-B21E-A470361761FF}" type="slidenum">
              <a:rPr lang="en-US" altLang="zh-CN" smtClean="0">
                <a:solidFill>
                  <a:prstClr val="white"/>
                </a:solidFill>
              </a:rPr>
              <a:pPr>
                <a:buClr>
                  <a:srgbClr val="4F81BD"/>
                </a:buCl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5" name="Line 12"/>
          <p:cNvSpPr>
            <a:spLocks noChangeShapeType="1"/>
          </p:cNvSpPr>
          <p:nvPr userDrawn="1"/>
        </p:nvSpPr>
        <p:spPr bwMode="auto">
          <a:xfrm>
            <a:off x="3175" y="680804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  <a:buSzPct val="90000"/>
              <a:buFont typeface="Wingdings" pitchFamily="2" charset="2"/>
              <a:buNone/>
            </a:pPr>
            <a:endParaRPr lang="zh-CN" altLang="en-US" sz="1200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23528" y="152248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58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49287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buClr>
                <a:srgbClr val="4F81BD"/>
              </a:buClr>
              <a:defRPr/>
            </a:pPr>
            <a:fld id="{ACC26351-2155-4F1D-B21E-A470361761FF}" type="slidenum">
              <a:rPr lang="en-US" altLang="zh-CN" smtClean="0">
                <a:solidFill>
                  <a:prstClr val="white"/>
                </a:solidFill>
              </a:rPr>
              <a:pPr>
                <a:buClr>
                  <a:srgbClr val="4F81BD"/>
                </a:buCl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5" name="Line 12"/>
          <p:cNvSpPr>
            <a:spLocks noChangeShapeType="1"/>
          </p:cNvSpPr>
          <p:nvPr userDrawn="1"/>
        </p:nvSpPr>
        <p:spPr bwMode="auto">
          <a:xfrm>
            <a:off x="3175" y="680804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  <a:buSzPct val="90000"/>
              <a:buFont typeface="Wingdings" pitchFamily="2" charset="2"/>
              <a:buNone/>
            </a:pPr>
            <a:endParaRPr lang="zh-CN" altLang="en-US" sz="1200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23528" y="152248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490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8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1269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08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35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2308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1982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7735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32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5948" y="2472307"/>
            <a:ext cx="5857641" cy="19133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aseline="0">
                <a:solidFill>
                  <a:srgbClr val="004281"/>
                </a:solidFill>
              </a:defRPr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pic>
        <p:nvPicPr>
          <p:cNvPr id="8" name="图片 2" descr="cid:image001.jpg@01CE8EC9.224263B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978" y="5939969"/>
            <a:ext cx="2000250" cy="85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90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494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4472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90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424936" cy="5616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9" y="248332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9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052736"/>
            <a:ext cx="4040188" cy="6397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2537" y="1700808"/>
            <a:ext cx="4040188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55371" y="1052736"/>
            <a:ext cx="4041775" cy="6397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6388" y="1700808"/>
            <a:ext cx="4041775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9" y="248332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2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1880" y="1052736"/>
            <a:ext cx="5328592" cy="554461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1522" y="1052736"/>
            <a:ext cx="3008313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5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9" y="248332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2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9594" y="1237891"/>
            <a:ext cx="4125938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3738" y="6356349"/>
            <a:ext cx="412936" cy="501651"/>
          </a:xfrm>
        </p:spPr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78468" y="1237891"/>
            <a:ext cx="4133532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9" y="248332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39594" y="3928083"/>
            <a:ext cx="4125938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778468" y="3928083"/>
            <a:ext cx="4133532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6188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应用部分3-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1" y="-27384"/>
            <a:ext cx="9167813" cy="687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612775" y="1773239"/>
            <a:ext cx="381635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5000" dirty="0">
                <a:solidFill>
                  <a:schemeClr val="bg1"/>
                </a:solidFill>
                <a:ea typeface="微软雅黑" pitchFamily="34" charset="-122"/>
              </a:rPr>
              <a:t>谢谢</a:t>
            </a:r>
            <a:r>
              <a:rPr lang="zh-CN" altLang="en-US" sz="5000" dirty="0">
                <a:solidFill>
                  <a:schemeClr val="bg1"/>
                </a:solidFill>
              </a:rPr>
              <a:t>！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612777" y="5534025"/>
            <a:ext cx="3744913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北京市朝阳区北辰西路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号北辰世纪中心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座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6F Building A, North-Star Century Center, 8 </a:t>
            </a:r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</a:rPr>
              <a:t>Beichen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 West Street,</a:t>
            </a:r>
          </a:p>
          <a:p>
            <a:pPr eaLnBrk="1" hangingPunct="1"/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</a:rPr>
              <a:t>Chaoyang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 District, Beijing 100101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T. 010-5895 1234   F. 010-5895 1234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E. xingming@jd.com   www.jd.com </a:t>
            </a:r>
          </a:p>
        </p:txBody>
      </p:sp>
    </p:spTree>
    <p:extLst>
      <p:ext uri="{BB962C8B-B14F-4D97-AF65-F5344CB8AC3E}">
        <p14:creationId xmlns:p14="http://schemas.microsoft.com/office/powerpoint/2010/main" val="335718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应用部分3-0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2" y="-9526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850" y="6581777"/>
            <a:ext cx="100335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www.jd.com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3300" y="6627555"/>
            <a:ext cx="187552" cy="184666"/>
          </a:xfrm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2CB62BDA-36F9-470F-8DA1-A862C3C08F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08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0.jp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7860" y="6356349"/>
            <a:ext cx="412936" cy="5016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rgbClr val="D00B31"/>
                </a:solidFill>
                <a:latin typeface="Arial"/>
                <a:cs typeface="Arial"/>
              </a:defRPr>
            </a:lvl1pPr>
          </a:lstStyle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5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4" r:id="rId2"/>
    <p:sldLayoutId id="2147483683" r:id="rId3"/>
    <p:sldLayoutId id="2147483663" r:id="rId4"/>
    <p:sldLayoutId id="2147483664" r:id="rId5"/>
    <p:sldLayoutId id="2147483665" r:id="rId6"/>
    <p:sldLayoutId id="2147483682" r:id="rId7"/>
    <p:sldLayoutId id="2147483680" r:id="rId8"/>
    <p:sldLayoutId id="2147483692" r:id="rId9"/>
    <p:sldLayoutId id="2147483693" r:id="rId10"/>
    <p:sldLayoutId id="2147483695" r:id="rId11"/>
    <p:sldLayoutId id="2147483697" r:id="rId12"/>
    <p:sldLayoutId id="2147483698" r:id="rId13"/>
    <p:sldLayoutId id="2147483701" r:id="rId14"/>
    <p:sldLayoutId id="2147483707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49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79635" y="281344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3703" y="2503452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rgbClr val="0070C0"/>
                </a:solidFill>
                <a:latin typeface="+mj-ea"/>
                <a:ea typeface="+mj-ea"/>
              </a:rPr>
              <a:t>京东智联网</a:t>
            </a:r>
            <a:endParaRPr lang="en-US" altLang="zh-CN" sz="6600" b="1" dirty="0" smtClean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0902" y="3736777"/>
            <a:ext cx="3831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>
                <a:solidFill>
                  <a:srgbClr val="0070C0"/>
                </a:solidFill>
                <a:latin typeface="+mj-ea"/>
              </a:rPr>
              <a:t>--</a:t>
            </a:r>
            <a:r>
              <a:rPr lang="zh-CN" altLang="en-US" sz="3600" b="1" dirty="0">
                <a:solidFill>
                  <a:srgbClr val="0070C0"/>
                </a:solidFill>
                <a:latin typeface="+mj-ea"/>
              </a:rPr>
              <a:t>服务端架构</a:t>
            </a:r>
            <a:r>
              <a:rPr lang="zh-CN" altLang="en-US" sz="3600" b="1" dirty="0" smtClean="0">
                <a:solidFill>
                  <a:srgbClr val="0070C0"/>
                </a:solidFill>
                <a:latin typeface="+mj-ea"/>
              </a:rPr>
              <a:t>分析</a:t>
            </a:r>
            <a:endParaRPr lang="zh-CN" altLang="en-US" sz="3600" b="1" dirty="0">
              <a:solidFill>
                <a:srgbClr val="0070C0"/>
              </a:solidFill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1148" y="5373216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71E2"/>
                </a:solidFill>
                <a:latin typeface="+mj-ea"/>
              </a:rPr>
              <a:t>智能硬件</a:t>
            </a:r>
            <a:r>
              <a:rPr lang="zh-CN" altLang="en-US" sz="2000" b="1" dirty="0" smtClean="0">
                <a:solidFill>
                  <a:srgbClr val="0071E2"/>
                </a:solidFill>
                <a:latin typeface="+mj-ea"/>
              </a:rPr>
              <a:t>实验室</a:t>
            </a:r>
            <a:endParaRPr lang="zh-CN" altLang="en-US" sz="2000" b="1" dirty="0">
              <a:solidFill>
                <a:srgbClr val="0071E2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3455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95536" y="260648"/>
            <a:ext cx="6337028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b="1" dirty="0"/>
              <a:t>问题与思路：</a:t>
            </a:r>
            <a:r>
              <a:rPr lang="zh-CN" altLang="en-US" sz="1800" dirty="0" smtClean="0"/>
              <a:t>服务</a:t>
            </a:r>
            <a:r>
              <a:rPr lang="zh-CN" altLang="en-US" sz="1800" dirty="0"/>
              <a:t>的高性能、高</a:t>
            </a:r>
            <a:r>
              <a:rPr lang="zh-CN" altLang="en-US" sz="1800" dirty="0" smtClean="0"/>
              <a:t>可用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8954" y="1628795"/>
            <a:ext cx="3816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 、高性能：异步</a:t>
            </a:r>
            <a:r>
              <a:rPr lang="en-US" altLang="zh-CN" dirty="0"/>
              <a:t>NIO</a:t>
            </a:r>
            <a:r>
              <a:rPr lang="zh-CN" altLang="en-US" dirty="0"/>
              <a:t>机制，</a:t>
            </a:r>
            <a:r>
              <a:rPr lang="en-US" altLang="zh-CN" dirty="0"/>
              <a:t>UDP+TCP</a:t>
            </a:r>
            <a:r>
              <a:rPr lang="zh-CN" altLang="en-US" dirty="0"/>
              <a:t>长连接连接策略，分布式架构，集中式缓冲，实时数据分析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 、高可用：虚拟化权重线程池，应对特殊情况的自动化降级策略；不同设备控制的动态装配管道链模式，为设备根据不同情况动态配置执行管道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4479610" y="1213638"/>
            <a:ext cx="1650966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Super APP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346359" y="1231716"/>
            <a:ext cx="1969411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硬件设备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68235" y="1867762"/>
            <a:ext cx="0" cy="35083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48779" y="1956154"/>
            <a:ext cx="1117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控制指令</a:t>
            </a:r>
            <a:endParaRPr lang="zh-CN" altLang="en-US" sz="1000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7028623" y="1839231"/>
            <a:ext cx="0" cy="35083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4322772" y="2318898"/>
            <a:ext cx="3992998" cy="648072"/>
            <a:chOff x="-3068640" y="1768599"/>
            <a:chExt cx="3099943" cy="64807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2" name="矩形 21"/>
            <p:cNvSpPr/>
            <p:nvPr/>
          </p:nvSpPr>
          <p:spPr>
            <a:xfrm>
              <a:off x="-2994832" y="1850319"/>
              <a:ext cx="3026135" cy="56635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-3068640" y="1768599"/>
              <a:ext cx="830342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Gateway</a:t>
              </a:r>
              <a:endParaRPr lang="zh-CN" altLang="en-US" sz="1050" dirty="0"/>
            </a:p>
          </p:txBody>
        </p:sp>
      </p:grpSp>
      <p:sp>
        <p:nvSpPr>
          <p:cNvPr id="24" name="矩形 23"/>
          <p:cNvSpPr/>
          <p:nvPr/>
        </p:nvSpPr>
        <p:spPr>
          <a:xfrm>
            <a:off x="4597483" y="2536736"/>
            <a:ext cx="641991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pipe1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70663" y="2532519"/>
            <a:ext cx="596694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pipe2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26328" y="2527925"/>
            <a:ext cx="574117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pipe4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297998" y="2527925"/>
            <a:ext cx="620496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pipe3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588873" y="3456147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数据中心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902486" y="3456147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监控中心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5754549" y="2966970"/>
            <a:ext cx="0" cy="35083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6823650" y="2990891"/>
            <a:ext cx="0" cy="35083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58033" y="3071059"/>
            <a:ext cx="111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上行</a:t>
            </a:r>
            <a:r>
              <a:rPr lang="en-US" altLang="zh-CN" sz="1000" dirty="0" smtClean="0"/>
              <a:t>/</a:t>
            </a:r>
            <a:r>
              <a:rPr lang="zh-CN" altLang="en-US" sz="1000" dirty="0" smtClean="0"/>
              <a:t>下行监控数据和报警指令</a:t>
            </a:r>
            <a:endParaRPr lang="zh-CN" altLang="en-US" sz="1000" dirty="0"/>
          </a:p>
        </p:txBody>
      </p:sp>
      <p:sp>
        <p:nvSpPr>
          <p:cNvPr id="33" name="矩形 32"/>
          <p:cNvSpPr/>
          <p:nvPr/>
        </p:nvSpPr>
        <p:spPr>
          <a:xfrm>
            <a:off x="7165433" y="3456147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分析中心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47230" y="1935458"/>
            <a:ext cx="1117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下达指令</a:t>
            </a:r>
            <a:endParaRPr lang="zh-CN" altLang="en-US" sz="1000" dirty="0"/>
          </a:p>
        </p:txBody>
      </p:sp>
      <p:cxnSp>
        <p:nvCxnSpPr>
          <p:cNvPr id="35" name="直接箭头连接符 34"/>
          <p:cNvCxnSpPr>
            <a:endCxn id="25" idx="1"/>
          </p:cNvCxnSpPr>
          <p:nvPr/>
        </p:nvCxnSpPr>
        <p:spPr>
          <a:xfrm>
            <a:off x="5297387" y="2680321"/>
            <a:ext cx="173276" cy="347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7834398" y="1839231"/>
            <a:ext cx="0" cy="3793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870545" y="1921193"/>
            <a:ext cx="1117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同步状态</a:t>
            </a:r>
            <a:endParaRPr lang="zh-CN" altLang="en-US" sz="1000" dirty="0"/>
          </a:p>
        </p:txBody>
      </p:sp>
      <p:cxnSp>
        <p:nvCxnSpPr>
          <p:cNvPr id="38" name="直接箭头连接符 37"/>
          <p:cNvCxnSpPr>
            <a:stCxn id="25" idx="3"/>
            <a:endCxn id="27" idx="1"/>
          </p:cNvCxnSpPr>
          <p:nvPr/>
        </p:nvCxnSpPr>
        <p:spPr>
          <a:xfrm flipV="1">
            <a:off x="6067357" y="2679200"/>
            <a:ext cx="230641" cy="459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6918494" y="2679200"/>
            <a:ext cx="207834" cy="496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757244" y="2576444"/>
            <a:ext cx="11170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。。。。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873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95536" y="260648"/>
            <a:ext cx="6685062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b="1" dirty="0"/>
              <a:t>问题与思路：</a:t>
            </a:r>
            <a:r>
              <a:rPr lang="zh-CN" altLang="en-US" sz="1800" dirty="0" smtClean="0"/>
              <a:t>和业务系统</a:t>
            </a:r>
            <a:r>
              <a:rPr lang="zh-CN" altLang="en-US" sz="1800" dirty="0"/>
              <a:t>的高效对接</a:t>
            </a:r>
            <a:r>
              <a:rPr lang="zh-CN" altLang="en-US" sz="1800" dirty="0" smtClean="0"/>
              <a:t>问题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增值服务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8954" y="1628795"/>
            <a:ext cx="38164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 、可以通过敏感词过滤等收集社区用户的高热</a:t>
            </a:r>
            <a:r>
              <a:rPr lang="en-US" altLang="zh-CN" dirty="0"/>
              <a:t>/</a:t>
            </a:r>
            <a:r>
              <a:rPr lang="zh-CN" altLang="en-US" dirty="0"/>
              <a:t>高频率词，上传到业务</a:t>
            </a:r>
            <a:r>
              <a:rPr lang="zh-CN" altLang="en-US" dirty="0" smtClean="0"/>
              <a:t>控制</a:t>
            </a:r>
            <a:r>
              <a:rPr lang="zh-CN" altLang="en-US" dirty="0"/>
              <a:t>模块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、结合高热度词和数据中心相关产品的分析，实时推送关联信息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、可以退出定制化功能，开放增值</a:t>
            </a:r>
            <a:r>
              <a:rPr lang="en-US" altLang="zh-CN" dirty="0"/>
              <a:t>API </a:t>
            </a:r>
            <a:r>
              <a:rPr lang="zh-CN" altLang="en-US" dirty="0"/>
              <a:t>，给社区的开发者提供参入</a:t>
            </a:r>
            <a:r>
              <a:rPr lang="en-US" altLang="zh-CN" dirty="0"/>
              <a:t>JD+</a:t>
            </a:r>
            <a:r>
              <a:rPr lang="zh-CN" altLang="en-US" dirty="0"/>
              <a:t>产品开发的途径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、和众筹</a:t>
            </a:r>
            <a:r>
              <a:rPr lang="en-US" altLang="zh-CN" dirty="0"/>
              <a:t>/</a:t>
            </a:r>
            <a:r>
              <a:rPr lang="zh-CN" altLang="en-US" dirty="0"/>
              <a:t>商城等紧密对接，提供不同产品类别的分析数据，提供决策依据 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、依据高效的</a:t>
            </a:r>
            <a:r>
              <a:rPr lang="en-US" altLang="zh-CN" dirty="0"/>
              <a:t>SOA</a:t>
            </a:r>
            <a:r>
              <a:rPr lang="zh-CN" altLang="en-US" dirty="0"/>
              <a:t>化平台，快速接入合作系统，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JOS</a:t>
            </a:r>
            <a:r>
              <a:rPr lang="zh-CN" altLang="en-US" dirty="0" smtClean="0"/>
              <a:t>平台作为</a:t>
            </a:r>
            <a:r>
              <a:rPr lang="zh-CN" altLang="en-US" dirty="0"/>
              <a:t>统一出口，统计和管理所有的合作关系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4795772" y="1136552"/>
            <a:ext cx="1068718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社区</a:t>
            </a:r>
            <a:r>
              <a:rPr lang="en-US" altLang="zh-CN" dirty="0" smtClean="0"/>
              <a:t>/ISV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68235" y="1867762"/>
            <a:ext cx="0" cy="35083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63061" y="1962170"/>
            <a:ext cx="1117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用户信息抓取</a:t>
            </a:r>
            <a:endParaRPr lang="zh-CN" altLang="en-US" sz="1000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6581564" y="1839231"/>
            <a:ext cx="0" cy="35083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4579720" y="2247943"/>
            <a:ext cx="3992998" cy="648072"/>
            <a:chOff x="-3068640" y="1768599"/>
            <a:chExt cx="3099943" cy="64807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2" name="矩形 21"/>
            <p:cNvSpPr/>
            <p:nvPr/>
          </p:nvSpPr>
          <p:spPr>
            <a:xfrm>
              <a:off x="-2994832" y="1850319"/>
              <a:ext cx="3026135" cy="56635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业务控制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-3068640" y="1768599"/>
              <a:ext cx="830342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JOS</a:t>
              </a:r>
              <a:endParaRPr lang="zh-CN" altLang="en-US" sz="1050" dirty="0"/>
            </a:p>
          </p:txBody>
        </p:sp>
      </p:grpSp>
      <p:sp>
        <p:nvSpPr>
          <p:cNvPr id="28" name="矩形 27"/>
          <p:cNvSpPr/>
          <p:nvPr/>
        </p:nvSpPr>
        <p:spPr>
          <a:xfrm>
            <a:off x="4845821" y="3385192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数据中心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159434" y="3385192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监控中心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6011497" y="2896015"/>
            <a:ext cx="0" cy="35083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080598" y="2919936"/>
            <a:ext cx="0" cy="35083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422381" y="3385192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分析中心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3037" y="1925250"/>
            <a:ext cx="111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推荐数据</a:t>
            </a:r>
            <a:r>
              <a:rPr lang="en-US" altLang="zh-CN" sz="1000" dirty="0" smtClean="0"/>
              <a:t>/</a:t>
            </a:r>
            <a:r>
              <a:rPr lang="zh-CN" altLang="en-US" sz="1000" dirty="0" smtClean="0"/>
              <a:t>产品分析</a:t>
            </a:r>
            <a:endParaRPr lang="zh-CN" altLang="en-US" sz="1000" dirty="0"/>
          </a:p>
        </p:txBody>
      </p:sp>
      <p:sp>
        <p:nvSpPr>
          <p:cNvPr id="41" name="矩形 40"/>
          <p:cNvSpPr/>
          <p:nvPr/>
        </p:nvSpPr>
        <p:spPr>
          <a:xfrm>
            <a:off x="6047204" y="1146983"/>
            <a:ext cx="2053187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数据消费方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7828499" y="1857554"/>
            <a:ext cx="0" cy="35083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639537" y="1867762"/>
            <a:ext cx="0" cy="35083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85986" y="1935458"/>
            <a:ext cx="1117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增值</a:t>
            </a:r>
            <a:r>
              <a:rPr lang="en-US" altLang="zh-CN" sz="1000" dirty="0" smtClean="0"/>
              <a:t>API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7755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395536" y="260648"/>
            <a:ext cx="5400600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/>
              <a:t>智联网服务架构图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07504" y="1268760"/>
            <a:ext cx="1135804" cy="54006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10526" y="1600274"/>
            <a:ext cx="796387" cy="62508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设备端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10526" y="2747416"/>
            <a:ext cx="796387" cy="7200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超级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59" name="圆角矩形 58"/>
          <p:cNvSpPr/>
          <p:nvPr/>
        </p:nvSpPr>
        <p:spPr>
          <a:xfrm>
            <a:off x="257547" y="4666302"/>
            <a:ext cx="849366" cy="6396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超级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智点</a:t>
            </a:r>
            <a:endParaRPr lang="zh-CN" altLang="en-US" dirty="0"/>
          </a:p>
        </p:txBody>
      </p:sp>
      <p:sp>
        <p:nvSpPr>
          <p:cNvPr id="61" name="圆角矩形 60"/>
          <p:cNvSpPr/>
          <p:nvPr/>
        </p:nvSpPr>
        <p:spPr>
          <a:xfrm>
            <a:off x="7884368" y="1256346"/>
            <a:ext cx="1047254" cy="54006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7984356" y="1433873"/>
            <a:ext cx="836116" cy="57606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第三方开发者</a:t>
            </a:r>
            <a:endParaRPr lang="zh-CN" altLang="en-US" sz="1400" dirty="0"/>
          </a:p>
        </p:txBody>
      </p:sp>
      <p:sp>
        <p:nvSpPr>
          <p:cNvPr id="63" name="圆角矩形 62"/>
          <p:cNvSpPr/>
          <p:nvPr/>
        </p:nvSpPr>
        <p:spPr>
          <a:xfrm>
            <a:off x="7984356" y="2849922"/>
            <a:ext cx="836116" cy="69837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第三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方云</a:t>
            </a:r>
            <a:endParaRPr lang="zh-CN" altLang="en-US" sz="1600" dirty="0"/>
          </a:p>
        </p:txBody>
      </p:sp>
      <p:sp>
        <p:nvSpPr>
          <p:cNvPr id="64" name="圆角矩形 63"/>
          <p:cNvSpPr/>
          <p:nvPr/>
        </p:nvSpPr>
        <p:spPr>
          <a:xfrm>
            <a:off x="8010946" y="4710567"/>
            <a:ext cx="836116" cy="7343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其他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系统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309936" y="1268760"/>
            <a:ext cx="645212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3848" y="1337444"/>
            <a:ext cx="2376264" cy="217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智联网</a:t>
            </a:r>
            <a:r>
              <a:rPr lang="zh-CN" altLang="en-US" dirty="0" smtClean="0">
                <a:solidFill>
                  <a:schemeClr val="tx1"/>
                </a:solidFill>
              </a:rPr>
              <a:t>服务端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剪去同侧角的矩形 7"/>
          <p:cNvSpPr/>
          <p:nvPr/>
        </p:nvSpPr>
        <p:spPr>
          <a:xfrm rot="5400000">
            <a:off x="-942206" y="3792141"/>
            <a:ext cx="5148907" cy="45720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447584" y="1513425"/>
            <a:ext cx="381812" cy="379751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GW</a:t>
            </a:r>
            <a:endParaRPr lang="zh-CN" altLang="en-US" sz="1400" dirty="0"/>
          </a:p>
        </p:txBody>
      </p:sp>
      <p:sp>
        <p:nvSpPr>
          <p:cNvPr id="65" name="圆角矩形 64"/>
          <p:cNvSpPr/>
          <p:nvPr/>
        </p:nvSpPr>
        <p:spPr>
          <a:xfrm>
            <a:off x="1403648" y="1988840"/>
            <a:ext cx="457200" cy="151715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权重线程池</a:t>
            </a:r>
            <a:endParaRPr lang="zh-CN" altLang="en-US" sz="1400" dirty="0"/>
          </a:p>
        </p:txBody>
      </p:sp>
      <p:sp>
        <p:nvSpPr>
          <p:cNvPr id="66" name="圆角矩形 65"/>
          <p:cNvSpPr/>
          <p:nvPr/>
        </p:nvSpPr>
        <p:spPr>
          <a:xfrm>
            <a:off x="1403648" y="3573016"/>
            <a:ext cx="457200" cy="151715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长连接管理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1403648" y="5157192"/>
            <a:ext cx="457200" cy="1346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UDP/TCP</a:t>
            </a:r>
            <a:r>
              <a:rPr lang="zh-CN" altLang="en-US" sz="1400" dirty="0" smtClean="0"/>
              <a:t>管理</a:t>
            </a:r>
            <a:endParaRPr lang="zh-CN" altLang="en-US" sz="1400" dirty="0"/>
          </a:p>
        </p:txBody>
      </p:sp>
      <p:sp>
        <p:nvSpPr>
          <p:cNvPr id="68" name="剪去同侧角的矩形 67"/>
          <p:cNvSpPr/>
          <p:nvPr/>
        </p:nvSpPr>
        <p:spPr>
          <a:xfrm rot="16200000">
            <a:off x="4865290" y="3758630"/>
            <a:ext cx="5148907" cy="45720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7247496" y="1451272"/>
            <a:ext cx="360040" cy="75359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JOS</a:t>
            </a:r>
            <a:endParaRPr lang="zh-CN" altLang="en-US" dirty="0"/>
          </a:p>
        </p:txBody>
      </p:sp>
      <p:sp>
        <p:nvSpPr>
          <p:cNvPr id="71" name="圆角矩形 70"/>
          <p:cNvSpPr/>
          <p:nvPr/>
        </p:nvSpPr>
        <p:spPr>
          <a:xfrm>
            <a:off x="7211144" y="2491010"/>
            <a:ext cx="457200" cy="151715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业务管理</a:t>
            </a:r>
          </a:p>
        </p:txBody>
      </p:sp>
      <p:sp>
        <p:nvSpPr>
          <p:cNvPr id="72" name="圆角矩形 71"/>
          <p:cNvSpPr/>
          <p:nvPr/>
        </p:nvSpPr>
        <p:spPr>
          <a:xfrm>
            <a:off x="7211144" y="4632672"/>
            <a:ext cx="457200" cy="1346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身份认证</a:t>
            </a:r>
          </a:p>
        </p:txBody>
      </p:sp>
      <p:sp>
        <p:nvSpPr>
          <p:cNvPr id="12" name="矩形 11"/>
          <p:cNvSpPr/>
          <p:nvPr/>
        </p:nvSpPr>
        <p:spPr>
          <a:xfrm>
            <a:off x="1932856" y="1622152"/>
            <a:ext cx="5231432" cy="11587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1932856" y="2852936"/>
            <a:ext cx="5231432" cy="15891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1932856" y="4509120"/>
            <a:ext cx="5231432" cy="12493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1932856" y="1703301"/>
            <a:ext cx="622920" cy="10441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571304" y="2012430"/>
            <a:ext cx="1064592" cy="7684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智能</a:t>
            </a:r>
            <a:r>
              <a:rPr lang="zh-CN" altLang="en-US" sz="1600" dirty="0" smtClean="0"/>
              <a:t>家居</a:t>
            </a:r>
            <a:endParaRPr lang="zh-CN" altLang="en-US" sz="1600" dirty="0"/>
          </a:p>
        </p:txBody>
      </p:sp>
      <p:sp>
        <p:nvSpPr>
          <p:cNvPr id="77" name="矩形 76"/>
          <p:cNvSpPr/>
          <p:nvPr/>
        </p:nvSpPr>
        <p:spPr>
          <a:xfrm>
            <a:off x="3807916" y="2009937"/>
            <a:ext cx="1007604" cy="7684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智能</a:t>
            </a:r>
            <a:r>
              <a:rPr lang="zh-CN" altLang="en-US" sz="1600" dirty="0" smtClean="0"/>
              <a:t>健康</a:t>
            </a:r>
            <a:endParaRPr lang="zh-CN" altLang="en-US" sz="1600" dirty="0"/>
          </a:p>
        </p:txBody>
      </p:sp>
      <p:sp>
        <p:nvSpPr>
          <p:cNvPr id="78" name="矩形 77"/>
          <p:cNvSpPr/>
          <p:nvPr/>
        </p:nvSpPr>
        <p:spPr>
          <a:xfrm>
            <a:off x="4943648" y="1999630"/>
            <a:ext cx="1007604" cy="7684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智能</a:t>
            </a:r>
            <a:r>
              <a:rPr lang="zh-CN" altLang="en-US" sz="1600" dirty="0" smtClean="0"/>
              <a:t>车载</a:t>
            </a:r>
            <a:endParaRPr lang="zh-CN" altLang="en-US" sz="1600" dirty="0"/>
          </a:p>
        </p:txBody>
      </p:sp>
      <p:sp>
        <p:nvSpPr>
          <p:cNvPr id="79" name="矩形 78"/>
          <p:cNvSpPr/>
          <p:nvPr/>
        </p:nvSpPr>
        <p:spPr>
          <a:xfrm>
            <a:off x="6085260" y="1999630"/>
            <a:ext cx="1007604" cy="7684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智能</a:t>
            </a:r>
            <a:r>
              <a:rPr lang="zh-CN" altLang="en-US" sz="1600" dirty="0" smtClean="0"/>
              <a:t>教育</a:t>
            </a:r>
            <a:endParaRPr lang="zh-CN" altLang="en-US" sz="1600" dirty="0"/>
          </a:p>
        </p:txBody>
      </p:sp>
      <p:sp>
        <p:nvSpPr>
          <p:cNvPr id="80" name="矩形 79"/>
          <p:cNvSpPr/>
          <p:nvPr/>
        </p:nvSpPr>
        <p:spPr>
          <a:xfrm>
            <a:off x="1932856" y="2996952"/>
            <a:ext cx="622920" cy="12961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平台层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571304" y="1628801"/>
            <a:ext cx="4521560" cy="28401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SDK/API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2555776" y="2994980"/>
            <a:ext cx="1080120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LOG</a:t>
            </a:r>
            <a:r>
              <a:rPr lang="zh-CN" altLang="en-US" sz="1600" dirty="0" smtClean="0"/>
              <a:t>平台</a:t>
            </a:r>
            <a:endParaRPr lang="zh-CN" altLang="en-US" sz="1600" dirty="0"/>
          </a:p>
        </p:txBody>
      </p:sp>
      <p:sp>
        <p:nvSpPr>
          <p:cNvPr id="85" name="矩形 84"/>
          <p:cNvSpPr/>
          <p:nvPr/>
        </p:nvSpPr>
        <p:spPr>
          <a:xfrm>
            <a:off x="3707904" y="2994980"/>
            <a:ext cx="1080120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消息队列</a:t>
            </a:r>
            <a:endParaRPr lang="zh-CN" altLang="en-US" sz="1600" dirty="0"/>
          </a:p>
        </p:txBody>
      </p:sp>
      <p:sp>
        <p:nvSpPr>
          <p:cNvPr id="86" name="矩形 85"/>
          <p:cNvSpPr/>
          <p:nvPr/>
        </p:nvSpPr>
        <p:spPr>
          <a:xfrm>
            <a:off x="4860032" y="2996952"/>
            <a:ext cx="1080120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负载均衡</a:t>
            </a:r>
            <a:endParaRPr lang="zh-CN" altLang="en-US" sz="1600" dirty="0"/>
          </a:p>
        </p:txBody>
      </p:sp>
      <p:sp>
        <p:nvSpPr>
          <p:cNvPr id="87" name="矩形 86"/>
          <p:cNvSpPr/>
          <p:nvPr/>
        </p:nvSpPr>
        <p:spPr>
          <a:xfrm>
            <a:off x="2555776" y="3499036"/>
            <a:ext cx="1080120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Push</a:t>
            </a:r>
            <a:r>
              <a:rPr lang="zh-CN" altLang="en-US" sz="1600" dirty="0" smtClean="0"/>
              <a:t>推送</a:t>
            </a:r>
            <a:endParaRPr lang="zh-CN" altLang="en-US" sz="1600" dirty="0"/>
          </a:p>
        </p:txBody>
      </p:sp>
      <p:sp>
        <p:nvSpPr>
          <p:cNvPr id="88" name="矩形 87"/>
          <p:cNvSpPr/>
          <p:nvPr/>
        </p:nvSpPr>
        <p:spPr>
          <a:xfrm>
            <a:off x="3707904" y="3499036"/>
            <a:ext cx="1080120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AUTH</a:t>
            </a:r>
            <a:r>
              <a:rPr lang="zh-CN" altLang="en-US" sz="1600" dirty="0" smtClean="0"/>
              <a:t>认证</a:t>
            </a:r>
            <a:endParaRPr lang="zh-CN" altLang="en-US" sz="1600" dirty="0"/>
          </a:p>
        </p:txBody>
      </p:sp>
      <p:sp>
        <p:nvSpPr>
          <p:cNvPr id="89" name="矩形 88"/>
          <p:cNvSpPr/>
          <p:nvPr/>
        </p:nvSpPr>
        <p:spPr>
          <a:xfrm>
            <a:off x="4860032" y="3501008"/>
            <a:ext cx="1080120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基础组件</a:t>
            </a:r>
            <a:endParaRPr lang="zh-CN" altLang="en-US" sz="1600" dirty="0"/>
          </a:p>
        </p:txBody>
      </p:sp>
      <p:sp>
        <p:nvSpPr>
          <p:cNvPr id="90" name="矩形 89"/>
          <p:cNvSpPr/>
          <p:nvPr/>
        </p:nvSpPr>
        <p:spPr>
          <a:xfrm>
            <a:off x="2555776" y="4003092"/>
            <a:ext cx="1080120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策略服务</a:t>
            </a:r>
          </a:p>
        </p:txBody>
      </p:sp>
      <p:sp>
        <p:nvSpPr>
          <p:cNvPr id="91" name="矩形 90"/>
          <p:cNvSpPr/>
          <p:nvPr/>
        </p:nvSpPr>
        <p:spPr>
          <a:xfrm>
            <a:off x="3707904" y="4003092"/>
            <a:ext cx="1080120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监控统计</a:t>
            </a:r>
            <a:endParaRPr lang="zh-CN" altLang="en-US" sz="1600" dirty="0"/>
          </a:p>
        </p:txBody>
      </p:sp>
      <p:sp>
        <p:nvSpPr>
          <p:cNvPr id="92" name="矩形 91"/>
          <p:cNvSpPr/>
          <p:nvPr/>
        </p:nvSpPr>
        <p:spPr>
          <a:xfrm>
            <a:off x="4860032" y="4005064"/>
            <a:ext cx="1080120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增值服务</a:t>
            </a:r>
            <a:endParaRPr lang="zh-CN" altLang="en-US" sz="1600" dirty="0"/>
          </a:p>
        </p:txBody>
      </p:sp>
      <p:sp>
        <p:nvSpPr>
          <p:cNvPr id="96" name="矩形 95"/>
          <p:cNvSpPr/>
          <p:nvPr/>
        </p:nvSpPr>
        <p:spPr>
          <a:xfrm rot="5400000">
            <a:off x="5507118" y="3500022"/>
            <a:ext cx="1370124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设备管理中心</a:t>
            </a:r>
            <a:endParaRPr lang="zh-CN" altLang="en-US" sz="1400" dirty="0"/>
          </a:p>
        </p:txBody>
      </p:sp>
      <p:sp>
        <p:nvSpPr>
          <p:cNvPr id="97" name="矩形 96"/>
          <p:cNvSpPr/>
          <p:nvPr/>
        </p:nvSpPr>
        <p:spPr>
          <a:xfrm rot="5400000">
            <a:off x="5904000" y="3501994"/>
            <a:ext cx="1370124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用户管理中心</a:t>
            </a:r>
            <a:endParaRPr lang="zh-CN" altLang="en-US" sz="1400" dirty="0"/>
          </a:p>
        </p:txBody>
      </p:sp>
      <p:sp>
        <p:nvSpPr>
          <p:cNvPr id="98" name="矩形 97"/>
          <p:cNvSpPr/>
          <p:nvPr/>
        </p:nvSpPr>
        <p:spPr>
          <a:xfrm rot="5400000">
            <a:off x="6299206" y="3501994"/>
            <a:ext cx="1370124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安全管理中心</a:t>
            </a:r>
            <a:endParaRPr lang="zh-CN" altLang="en-US" sz="1400" dirty="0"/>
          </a:p>
        </p:txBody>
      </p:sp>
      <p:sp>
        <p:nvSpPr>
          <p:cNvPr id="99" name="矩形 98"/>
          <p:cNvSpPr/>
          <p:nvPr/>
        </p:nvSpPr>
        <p:spPr>
          <a:xfrm>
            <a:off x="1948384" y="4509120"/>
            <a:ext cx="622920" cy="12493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基础层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571304" y="4632672"/>
            <a:ext cx="142463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云计算</a:t>
            </a:r>
            <a:endParaRPr lang="zh-CN" altLang="en-US" sz="1600" dirty="0"/>
          </a:p>
        </p:txBody>
      </p:sp>
      <p:sp>
        <p:nvSpPr>
          <p:cNvPr id="101" name="矩形 100"/>
          <p:cNvSpPr/>
          <p:nvPr/>
        </p:nvSpPr>
        <p:spPr>
          <a:xfrm>
            <a:off x="4112220" y="4632672"/>
            <a:ext cx="146789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云存储</a:t>
            </a:r>
            <a:endParaRPr lang="zh-CN" altLang="en-US" sz="1600" dirty="0"/>
          </a:p>
        </p:txBody>
      </p:sp>
      <p:sp>
        <p:nvSpPr>
          <p:cNvPr id="102" name="矩形 101"/>
          <p:cNvSpPr/>
          <p:nvPr/>
        </p:nvSpPr>
        <p:spPr>
          <a:xfrm>
            <a:off x="5688632" y="4632672"/>
            <a:ext cx="140423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集群管理</a:t>
            </a:r>
            <a:endParaRPr lang="zh-CN" altLang="en-US" sz="1600" dirty="0"/>
          </a:p>
        </p:txBody>
      </p:sp>
      <p:sp>
        <p:nvSpPr>
          <p:cNvPr id="104" name="矩形 103"/>
          <p:cNvSpPr/>
          <p:nvPr/>
        </p:nvSpPr>
        <p:spPr>
          <a:xfrm>
            <a:off x="2555776" y="5229200"/>
            <a:ext cx="1440160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数据挖掘</a:t>
            </a:r>
            <a:endParaRPr lang="zh-CN" altLang="en-US" sz="1600" dirty="0"/>
          </a:p>
        </p:txBody>
      </p:sp>
      <p:sp>
        <p:nvSpPr>
          <p:cNvPr id="105" name="矩形 104"/>
          <p:cNvSpPr/>
          <p:nvPr/>
        </p:nvSpPr>
        <p:spPr>
          <a:xfrm>
            <a:off x="4096692" y="5229200"/>
            <a:ext cx="1483420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容灾与备份</a:t>
            </a:r>
            <a:endParaRPr lang="zh-CN" altLang="en-US" sz="1600" dirty="0"/>
          </a:p>
        </p:txBody>
      </p:sp>
      <p:sp>
        <p:nvSpPr>
          <p:cNvPr id="106" name="矩形 105"/>
          <p:cNvSpPr/>
          <p:nvPr/>
        </p:nvSpPr>
        <p:spPr>
          <a:xfrm>
            <a:off x="5673104" y="5229200"/>
            <a:ext cx="1419760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硬资源管理</a:t>
            </a:r>
            <a:endParaRPr lang="zh-CN" altLang="en-US" sz="1600" dirty="0"/>
          </a:p>
        </p:txBody>
      </p:sp>
      <p:sp>
        <p:nvSpPr>
          <p:cNvPr id="107" name="矩形 106"/>
          <p:cNvSpPr/>
          <p:nvPr/>
        </p:nvSpPr>
        <p:spPr>
          <a:xfrm>
            <a:off x="1920280" y="5830478"/>
            <a:ext cx="5231432" cy="7668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1948384" y="5830478"/>
            <a:ext cx="679400" cy="7647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设备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运维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555776" y="6033895"/>
            <a:ext cx="2232248" cy="3600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运行监控与服务保障</a:t>
            </a:r>
            <a:endParaRPr lang="zh-CN" altLang="en-US" sz="1600" dirty="0"/>
          </a:p>
        </p:txBody>
      </p:sp>
      <p:sp>
        <p:nvSpPr>
          <p:cNvPr id="115" name="矩形 114"/>
          <p:cNvSpPr/>
          <p:nvPr/>
        </p:nvSpPr>
        <p:spPr>
          <a:xfrm>
            <a:off x="4943648" y="6033895"/>
            <a:ext cx="2149216" cy="3600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网络与数据安全</a:t>
            </a:r>
            <a:endParaRPr lang="zh-CN" altLang="en-US" sz="1600" dirty="0"/>
          </a:p>
        </p:txBody>
      </p:sp>
      <p:pic>
        <p:nvPicPr>
          <p:cNvPr id="116" name="Picture 138" descr="Allseen-SmartPhone-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05" y="3706476"/>
            <a:ext cx="308829" cy="561507"/>
          </a:xfrm>
          <a:prstGeom prst="rect">
            <a:avLst/>
          </a:prstGeom>
          <a:effectLst/>
        </p:spPr>
      </p:pic>
      <p:pic>
        <p:nvPicPr>
          <p:cNvPr id="117" name="Picture 147" descr="Allseen-WirelessRouter-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26" y="5682952"/>
            <a:ext cx="839636" cy="701883"/>
          </a:xfrm>
          <a:prstGeom prst="rect">
            <a:avLst/>
          </a:prstGeom>
          <a:effectLst/>
        </p:spPr>
      </p:pic>
      <p:sp>
        <p:nvSpPr>
          <p:cNvPr id="119" name="云形标注 118"/>
          <p:cNvSpPr/>
          <p:nvPr/>
        </p:nvSpPr>
        <p:spPr>
          <a:xfrm>
            <a:off x="8010946" y="4016464"/>
            <a:ext cx="698376" cy="373954"/>
          </a:xfrm>
          <a:prstGeom prst="cloudCallou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0" name="Picture 61" descr="Allseen-DisplayTelevision-K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842" y="5818063"/>
            <a:ext cx="598583" cy="46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8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496" y="332656"/>
            <a:ext cx="2376264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zh-CN" altLang="en-US" dirty="0" smtClean="0">
                <a:solidFill>
                  <a:prstClr val="black"/>
                </a:solidFill>
              </a:rPr>
              <a:t>服务端安全框架图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6692" y="1520788"/>
            <a:ext cx="958924" cy="50765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solidFill>
                  <a:prstClr val="white"/>
                </a:solidFill>
              </a:rPr>
              <a:t>服务安全管理中心</a:t>
            </a:r>
          </a:p>
        </p:txBody>
      </p:sp>
      <p:sp>
        <p:nvSpPr>
          <p:cNvPr id="4" name="矩形 3"/>
          <p:cNvSpPr/>
          <p:nvPr/>
        </p:nvSpPr>
        <p:spPr>
          <a:xfrm>
            <a:off x="1261964" y="1520788"/>
            <a:ext cx="1152128" cy="612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prstClr val="white"/>
                </a:solidFill>
              </a:rPr>
              <a:t>云身份</a:t>
            </a:r>
            <a:endParaRPr lang="en-US" altLang="zh-CN" sz="1400" dirty="0" smtClean="0">
              <a:solidFill>
                <a:prstClr val="white"/>
              </a:solidFill>
            </a:endParaRPr>
          </a:p>
          <a:p>
            <a:pPr algn="ctr"/>
            <a:r>
              <a:rPr lang="zh-CN" altLang="en-US" sz="1400" dirty="0" smtClean="0">
                <a:solidFill>
                  <a:prstClr val="white"/>
                </a:solidFill>
              </a:rPr>
              <a:t>安全管理</a:t>
            </a:r>
            <a:endParaRPr lang="zh-CN" altLang="en-US" sz="1400" dirty="0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61964" y="2492896"/>
            <a:ext cx="115212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prstClr val="white"/>
                </a:solidFill>
              </a:rPr>
              <a:t>网络</a:t>
            </a:r>
            <a:endParaRPr lang="en-US" altLang="zh-CN" sz="1400" dirty="0">
              <a:solidFill>
                <a:prstClr val="white"/>
              </a:solidFill>
            </a:endParaRPr>
          </a:p>
          <a:p>
            <a:pPr algn="ctr"/>
            <a:r>
              <a:rPr lang="zh-CN" altLang="en-US" sz="1400" dirty="0">
                <a:solidFill>
                  <a:prstClr val="white"/>
                </a:solidFill>
              </a:rPr>
              <a:t>安全管理</a:t>
            </a:r>
          </a:p>
        </p:txBody>
      </p:sp>
      <p:sp>
        <p:nvSpPr>
          <p:cNvPr id="14" name="矩形 13"/>
          <p:cNvSpPr/>
          <p:nvPr/>
        </p:nvSpPr>
        <p:spPr>
          <a:xfrm>
            <a:off x="1259632" y="3356694"/>
            <a:ext cx="1152128" cy="576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prstClr val="white"/>
                </a:solidFill>
              </a:rPr>
              <a:t>内容</a:t>
            </a:r>
            <a:endParaRPr lang="en-US" altLang="zh-CN" sz="1400" dirty="0">
              <a:solidFill>
                <a:prstClr val="white"/>
              </a:solidFill>
            </a:endParaRPr>
          </a:p>
          <a:p>
            <a:pPr algn="ctr"/>
            <a:r>
              <a:rPr lang="zh-CN" altLang="en-US" sz="1400" dirty="0">
                <a:solidFill>
                  <a:prstClr val="white"/>
                </a:solidFill>
              </a:rPr>
              <a:t>安全管理</a:t>
            </a:r>
          </a:p>
        </p:txBody>
      </p:sp>
      <p:sp>
        <p:nvSpPr>
          <p:cNvPr id="15" name="矩形 14"/>
          <p:cNvSpPr/>
          <p:nvPr/>
        </p:nvSpPr>
        <p:spPr>
          <a:xfrm>
            <a:off x="1261964" y="4220790"/>
            <a:ext cx="1152128" cy="576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prstClr val="white"/>
                </a:solidFill>
              </a:rPr>
              <a:t>数据</a:t>
            </a:r>
            <a:endParaRPr lang="en-US" altLang="zh-CN" sz="1400" dirty="0">
              <a:solidFill>
                <a:prstClr val="white"/>
              </a:solidFill>
            </a:endParaRPr>
          </a:p>
          <a:p>
            <a:pPr algn="ctr"/>
            <a:r>
              <a:rPr lang="zh-CN" altLang="en-US" sz="1400" dirty="0">
                <a:solidFill>
                  <a:prstClr val="white"/>
                </a:solidFill>
              </a:rPr>
              <a:t>安全管理</a:t>
            </a:r>
          </a:p>
        </p:txBody>
      </p:sp>
      <p:sp>
        <p:nvSpPr>
          <p:cNvPr id="16" name="矩形 15"/>
          <p:cNvSpPr/>
          <p:nvPr/>
        </p:nvSpPr>
        <p:spPr>
          <a:xfrm>
            <a:off x="1259632" y="5084886"/>
            <a:ext cx="1152128" cy="576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prstClr val="white"/>
                </a:solidFill>
              </a:rPr>
              <a:t>状态</a:t>
            </a:r>
            <a:endParaRPr lang="en-US" altLang="zh-CN" sz="1400" dirty="0">
              <a:solidFill>
                <a:prstClr val="white"/>
              </a:solidFill>
            </a:endParaRPr>
          </a:p>
          <a:p>
            <a:pPr algn="ctr"/>
            <a:r>
              <a:rPr lang="zh-CN" altLang="en-US" sz="1400" dirty="0">
                <a:solidFill>
                  <a:prstClr val="white"/>
                </a:solidFill>
              </a:rPr>
              <a:t>事件监控</a:t>
            </a:r>
          </a:p>
        </p:txBody>
      </p:sp>
      <p:sp>
        <p:nvSpPr>
          <p:cNvPr id="18" name="矩形 17"/>
          <p:cNvSpPr/>
          <p:nvPr/>
        </p:nvSpPr>
        <p:spPr>
          <a:xfrm>
            <a:off x="1261964" y="6020990"/>
            <a:ext cx="1152128" cy="576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prstClr val="white"/>
                </a:solidFill>
              </a:rPr>
              <a:t>全局</a:t>
            </a:r>
            <a:endParaRPr lang="en-US" altLang="zh-CN" sz="1400" dirty="0">
              <a:solidFill>
                <a:prstClr val="white"/>
              </a:solidFill>
            </a:endParaRPr>
          </a:p>
          <a:p>
            <a:pPr algn="ctr"/>
            <a:r>
              <a:rPr lang="zh-CN" altLang="en-US" sz="1400" dirty="0">
                <a:solidFill>
                  <a:prstClr val="white"/>
                </a:solidFill>
              </a:rPr>
              <a:t>策略管理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56692" y="980728"/>
            <a:ext cx="2255068" cy="396044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管理端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83768" y="1556792"/>
            <a:ext cx="6336704" cy="34450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</a:rPr>
              <a:t>云身份</a:t>
            </a:r>
            <a:r>
              <a:rPr lang="zh-CN" altLang="en-US" dirty="0" smtClean="0">
                <a:solidFill>
                  <a:prstClr val="white"/>
                </a:solidFill>
              </a:rPr>
              <a:t>安全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483768" y="980728"/>
            <a:ext cx="6336704" cy="396044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</a:rPr>
              <a:t>执行</a:t>
            </a:r>
            <a:r>
              <a:rPr lang="zh-CN" altLang="en-US" dirty="0" smtClean="0">
                <a:solidFill>
                  <a:prstClr val="white"/>
                </a:solidFill>
              </a:rPr>
              <a:t>端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83768" y="1889702"/>
            <a:ext cx="1224136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prstClr val="black"/>
                </a:solidFill>
              </a:rPr>
              <a:t>云安全</a:t>
            </a:r>
            <a:r>
              <a:rPr lang="zh-CN" altLang="en-US" sz="1600" dirty="0" smtClean="0">
                <a:solidFill>
                  <a:prstClr val="black"/>
                </a:solidFill>
              </a:rPr>
              <a:t>登录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02472" y="1890000"/>
            <a:ext cx="1224136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prstClr val="black"/>
                </a:solidFill>
              </a:rPr>
              <a:t>云安全</a:t>
            </a:r>
            <a:r>
              <a:rPr lang="zh-CN" altLang="en-US" sz="1600" dirty="0" smtClean="0">
                <a:solidFill>
                  <a:prstClr val="black"/>
                </a:solidFill>
              </a:rPr>
              <a:t>认证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926608" y="1889702"/>
            <a:ext cx="1224136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云安全授权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32116" y="1889702"/>
            <a:ext cx="1392212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云安全计费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24328" y="1890000"/>
            <a:ext cx="1296144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云接入管理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495848" y="2492896"/>
            <a:ext cx="6336704" cy="34450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</a:rPr>
              <a:t>网络</a:t>
            </a:r>
            <a:r>
              <a:rPr lang="zh-CN" altLang="en-US" dirty="0" smtClean="0">
                <a:solidFill>
                  <a:prstClr val="white"/>
                </a:solidFill>
              </a:rPr>
              <a:t>安全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495848" y="2825806"/>
            <a:ext cx="1224136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</a:rPr>
              <a:t>VPN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714552" y="2826104"/>
            <a:ext cx="1224136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防火墙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938688" y="2825806"/>
            <a:ext cx="1224136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</a:rPr>
              <a:t>IDS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44196" y="2825806"/>
            <a:ext cx="1164108" cy="243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网络加密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08304" y="2826104"/>
            <a:ext cx="1524248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prstClr val="black"/>
                </a:solidFill>
              </a:rPr>
              <a:t>漏洞</a:t>
            </a:r>
            <a:r>
              <a:rPr lang="zh-CN" altLang="en-US" sz="1600" dirty="0" smtClean="0">
                <a:solidFill>
                  <a:prstClr val="black"/>
                </a:solidFill>
              </a:rPr>
              <a:t>扫描</a:t>
            </a:r>
            <a:r>
              <a:rPr lang="en-US" altLang="zh-CN" sz="1600" dirty="0" smtClean="0">
                <a:solidFill>
                  <a:prstClr val="black"/>
                </a:solidFill>
              </a:rPr>
              <a:t>/</a:t>
            </a:r>
            <a:r>
              <a:rPr lang="zh-CN" altLang="en-US" sz="1600" dirty="0" smtClean="0">
                <a:solidFill>
                  <a:prstClr val="black"/>
                </a:solidFill>
              </a:rPr>
              <a:t>防毒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483768" y="3356694"/>
            <a:ext cx="6336704" cy="3445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基础内容安全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483768" y="3689604"/>
            <a:ext cx="1224136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网络审计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702472" y="3689902"/>
            <a:ext cx="1224136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应用审计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26608" y="3689604"/>
            <a:ext cx="1085552" cy="243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</a:rPr>
              <a:t>OS</a:t>
            </a:r>
            <a:r>
              <a:rPr lang="zh-CN" altLang="en-US" sz="1600" dirty="0" smtClean="0">
                <a:solidFill>
                  <a:prstClr val="black"/>
                </a:solidFill>
              </a:rPr>
              <a:t>审计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012160" y="3689604"/>
            <a:ext cx="1512168" cy="243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prstClr val="black"/>
                </a:solidFill>
              </a:rPr>
              <a:t>虚拟</a:t>
            </a:r>
            <a:r>
              <a:rPr lang="zh-CN" altLang="en-US" sz="1600" dirty="0" smtClean="0">
                <a:solidFill>
                  <a:prstClr val="black"/>
                </a:solidFill>
              </a:rPr>
              <a:t>环境审计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524328" y="3689902"/>
            <a:ext cx="1296144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数据审计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483768" y="4220790"/>
            <a:ext cx="6336704" cy="34450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</a:rPr>
              <a:t>数据</a:t>
            </a:r>
            <a:r>
              <a:rPr lang="zh-CN" altLang="en-US" dirty="0" smtClean="0">
                <a:solidFill>
                  <a:prstClr val="white"/>
                </a:solidFill>
              </a:rPr>
              <a:t>安全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483768" y="4553700"/>
            <a:ext cx="1224136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数据加密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702472" y="4553998"/>
            <a:ext cx="1224136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共享数据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926608" y="4553700"/>
            <a:ext cx="1224136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密钥管理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132116" y="4553700"/>
            <a:ext cx="1392212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数据容灾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524328" y="4553998"/>
            <a:ext cx="1296144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数据备份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483768" y="5084886"/>
            <a:ext cx="6336704" cy="34450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状态监控及事件管理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483768" y="5417796"/>
            <a:ext cx="1362720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网络监控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846488" y="5418094"/>
            <a:ext cx="1445592" cy="242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主机资源监控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286648" y="5417796"/>
            <a:ext cx="1445592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虚拟环境监控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708180" y="5417796"/>
            <a:ext cx="1032172" cy="243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日志监控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740352" y="5418094"/>
            <a:ext cx="1080120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事件监控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483768" y="6020990"/>
            <a:ext cx="6336704" cy="34450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策略管理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483768" y="6353900"/>
            <a:ext cx="1224136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prstClr val="black"/>
                </a:solidFill>
              </a:rPr>
              <a:t>环境安全策略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702472" y="6354198"/>
            <a:ext cx="1224136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prstClr val="black"/>
                </a:solidFill>
              </a:rPr>
              <a:t>内容安全策略</a:t>
            </a:r>
          </a:p>
        </p:txBody>
      </p:sp>
      <p:sp>
        <p:nvSpPr>
          <p:cNvPr id="53" name="矩形 52"/>
          <p:cNvSpPr/>
          <p:nvPr/>
        </p:nvSpPr>
        <p:spPr>
          <a:xfrm>
            <a:off x="4926608" y="6353900"/>
            <a:ext cx="1224136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prstClr val="black"/>
                </a:solidFill>
              </a:rPr>
              <a:t>数据安全策略</a:t>
            </a:r>
          </a:p>
        </p:txBody>
      </p:sp>
      <p:sp>
        <p:nvSpPr>
          <p:cNvPr id="54" name="矩形 53"/>
          <p:cNvSpPr/>
          <p:nvPr/>
        </p:nvSpPr>
        <p:spPr>
          <a:xfrm>
            <a:off x="6132116" y="6353900"/>
            <a:ext cx="1392212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prstClr val="black"/>
                </a:solidFill>
              </a:rPr>
              <a:t>监控报告策略</a:t>
            </a:r>
          </a:p>
        </p:txBody>
      </p:sp>
      <p:sp>
        <p:nvSpPr>
          <p:cNvPr id="55" name="矩形 54"/>
          <p:cNvSpPr/>
          <p:nvPr/>
        </p:nvSpPr>
        <p:spPr>
          <a:xfrm>
            <a:off x="7524328" y="6354198"/>
            <a:ext cx="1296144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prstClr val="black"/>
                </a:solidFill>
              </a:rPr>
              <a:t>动态安全策略</a:t>
            </a:r>
          </a:p>
        </p:txBody>
      </p:sp>
    </p:spTree>
    <p:extLst>
      <p:ext uri="{BB962C8B-B14F-4D97-AF65-F5344CB8AC3E}">
        <p14:creationId xmlns:p14="http://schemas.microsoft.com/office/powerpoint/2010/main" val="260773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标题 1"/>
          <p:cNvSpPr txBox="1">
            <a:spLocks/>
          </p:cNvSpPr>
          <p:nvPr/>
        </p:nvSpPr>
        <p:spPr>
          <a:xfrm>
            <a:off x="395536" y="260648"/>
            <a:ext cx="5400600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/>
              <a:t>智联网</a:t>
            </a:r>
            <a:r>
              <a:rPr lang="zh-CN" altLang="en-US" sz="1800" dirty="0" smtClean="0"/>
              <a:t>服务器架构图</a:t>
            </a:r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3292996" y="1034734"/>
            <a:ext cx="2094124" cy="64807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设备端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87104" y="1826822"/>
            <a:ext cx="2094124" cy="64807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F5/DNS</a:t>
            </a:r>
            <a:r>
              <a:rPr lang="zh-CN" altLang="en-US" dirty="0" smtClean="0"/>
              <a:t>解析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00133" y="2603841"/>
            <a:ext cx="5679850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636812" y="2747857"/>
            <a:ext cx="1656184" cy="57606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华北联通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511966" y="2747857"/>
            <a:ext cx="1656184" cy="57606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南方电信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387120" y="2736236"/>
            <a:ext cx="1656184" cy="587685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常州铁通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278138" y="3611953"/>
            <a:ext cx="2094124" cy="648072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服务集群负载均衡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75750" y="4419110"/>
            <a:ext cx="5679850" cy="11521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612429" y="4563126"/>
            <a:ext cx="1238994" cy="828092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MQ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2" idx="2"/>
            <a:endCxn id="13" idx="0"/>
          </p:cNvCxnSpPr>
          <p:nvPr/>
        </p:nvCxnSpPr>
        <p:spPr>
          <a:xfrm flipH="1">
            <a:off x="4315675" y="4260025"/>
            <a:ext cx="9525" cy="159085"/>
          </a:xfrm>
          <a:prstGeom prst="straightConnector1">
            <a:avLst/>
          </a:prstGeom>
          <a:ln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995439" y="4563126"/>
            <a:ext cx="1224136" cy="828092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351015" y="4563126"/>
            <a:ext cx="1236712" cy="828092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TCP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676875" y="4563126"/>
            <a:ext cx="1236712" cy="828092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UDP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469648" y="5715254"/>
            <a:ext cx="5679850" cy="81009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</a:t>
            </a:r>
            <a:r>
              <a:rPr lang="zh-CN" altLang="en-US" dirty="0"/>
              <a:t>接入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20" name="下箭头 19"/>
          <p:cNvSpPr/>
          <p:nvPr/>
        </p:nvSpPr>
        <p:spPr>
          <a:xfrm>
            <a:off x="4301108" y="1733507"/>
            <a:ext cx="45719" cy="72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4301108" y="2474894"/>
            <a:ext cx="45719" cy="72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4301108" y="3483006"/>
            <a:ext cx="45719" cy="72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4301108" y="4293096"/>
            <a:ext cx="45719" cy="72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4301108" y="5607242"/>
            <a:ext cx="45719" cy="72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4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/>
          <a:p>
            <a:pPr>
              <a:buClr>
                <a:srgbClr val="4F81BD"/>
              </a:buClr>
              <a:defRPr/>
            </a:pPr>
            <a:fld id="{ACC26351-2155-4F1D-B21E-A470361761FF}" type="slidenum">
              <a:rPr lang="en-US" altLang="zh-CN" smtClean="0">
                <a:solidFill>
                  <a:prstClr val="white"/>
                </a:solidFill>
              </a:rPr>
              <a:pPr>
                <a:buClr>
                  <a:srgbClr val="4F81BD"/>
                </a:buClr>
                <a:defRPr/>
              </a:pPr>
              <a:t>15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395536" y="260648"/>
            <a:ext cx="3600400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/>
              <a:t>超级智点</a:t>
            </a:r>
            <a:r>
              <a:rPr lang="zh-CN" altLang="en-US" sz="1800" dirty="0" smtClean="0"/>
              <a:t>激活时序图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2062338" y="1441318"/>
            <a:ext cx="14560" cy="48488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928346" y="1477210"/>
            <a:ext cx="0" cy="488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79529" y="1857108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初始化网络</a:t>
            </a:r>
            <a:endParaRPr lang="zh-CN" altLang="en-US" sz="1200" b="1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048223" y="2765789"/>
            <a:ext cx="3851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59683" y="2488790"/>
            <a:ext cx="2163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/>
              <a:t>sn,vender,type</a:t>
            </a:r>
            <a:r>
              <a:rPr lang="zh-CN" altLang="en-US" sz="1200" b="1" dirty="0" smtClean="0"/>
              <a:t>服务端注册</a:t>
            </a:r>
            <a:endParaRPr lang="zh-CN" altLang="en-US" sz="1200" b="1" dirty="0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2062783" y="3162073"/>
            <a:ext cx="3866008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61903" y="2890081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Code(</a:t>
            </a:r>
            <a:r>
              <a:rPr lang="zh-CN" altLang="en-US" sz="1200" b="1" dirty="0" smtClean="0"/>
              <a:t>根据</a:t>
            </a:r>
            <a:r>
              <a:rPr lang="en-US" altLang="zh-CN" sz="1200" b="1" dirty="0" smtClean="0"/>
              <a:t>code</a:t>
            </a:r>
            <a:r>
              <a:rPr lang="zh-CN" altLang="en-US" sz="1200" b="1" dirty="0" smtClean="0"/>
              <a:t>做重试处理</a:t>
            </a:r>
            <a:r>
              <a:rPr lang="en-US" altLang="zh-CN" sz="1200" b="1" dirty="0" smtClean="0"/>
              <a:t>)</a:t>
            </a:r>
            <a:endParaRPr lang="zh-CN" altLang="en-US" sz="1200" b="1" dirty="0"/>
          </a:p>
        </p:txBody>
      </p:sp>
      <p:sp>
        <p:nvSpPr>
          <p:cNvPr id="28" name="圆角矩形 27"/>
          <p:cNvSpPr/>
          <p:nvPr/>
        </p:nvSpPr>
        <p:spPr bwMode="auto">
          <a:xfrm>
            <a:off x="1623095" y="1072895"/>
            <a:ext cx="857250" cy="3571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 smtClean="0"/>
              <a:t>超级智点</a:t>
            </a:r>
            <a:endParaRPr lang="zh-CN" altLang="en-US" sz="1200" b="1" dirty="0"/>
          </a:p>
        </p:txBody>
      </p:sp>
      <p:sp>
        <p:nvSpPr>
          <p:cNvPr id="29" name="圆角矩形 28"/>
          <p:cNvSpPr/>
          <p:nvPr/>
        </p:nvSpPr>
        <p:spPr bwMode="auto">
          <a:xfrm>
            <a:off x="5485161" y="1118708"/>
            <a:ext cx="857250" cy="3571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 smtClean="0"/>
              <a:t>智联网</a:t>
            </a:r>
            <a:endParaRPr lang="zh-CN" altLang="en-US" sz="1200" b="1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2055503" y="4653136"/>
            <a:ext cx="38732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28491" y="4232121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根据</a:t>
            </a:r>
            <a:r>
              <a:rPr lang="en-US" altLang="zh-CN" sz="1200" b="1" dirty="0" err="1" smtClean="0"/>
              <a:t>sn</a:t>
            </a:r>
            <a:r>
              <a:rPr lang="zh-CN" altLang="en-US" sz="1200" b="1" dirty="0" smtClean="0"/>
              <a:t>号建立长连接，定时心跳</a:t>
            </a:r>
            <a:endParaRPr lang="zh-CN" altLang="en-US" sz="1200" b="1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2083733" y="1779584"/>
            <a:ext cx="683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766829" y="1779584"/>
            <a:ext cx="1011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2106614" y="2216107"/>
            <a:ext cx="683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60852" y="3539902"/>
            <a:ext cx="683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743948" y="3539902"/>
            <a:ext cx="1011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2083733" y="3976425"/>
            <a:ext cx="683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66829" y="3588729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成功后，记录状态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0249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 txBox="1">
            <a:spLocks/>
          </p:cNvSpPr>
          <p:nvPr/>
        </p:nvSpPr>
        <p:spPr>
          <a:xfrm>
            <a:off x="395536" y="260648"/>
            <a:ext cx="6840760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/>
              <a:t>智点</a:t>
            </a:r>
            <a:r>
              <a:rPr lang="zh-CN" altLang="en-US" sz="1800" dirty="0" smtClean="0"/>
              <a:t>激活</a:t>
            </a:r>
            <a:r>
              <a:rPr lang="zh-CN" altLang="en-US" sz="1800" dirty="0"/>
              <a:t>时序</a:t>
            </a:r>
            <a:r>
              <a:rPr lang="zh-CN" altLang="en-US" sz="1800" dirty="0" smtClean="0"/>
              <a:t>图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H="1">
            <a:off x="4412804" y="1346700"/>
            <a:ext cx="14560" cy="48488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137629" y="1353098"/>
            <a:ext cx="0" cy="488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349737" y="1699042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初始化网络</a:t>
            </a:r>
            <a:endParaRPr lang="zh-CN" altLang="en-US" sz="1200" b="1" dirty="0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1847765" y="2822546"/>
            <a:ext cx="25544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39020" y="2492896"/>
            <a:ext cx="1081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请求激活</a:t>
            </a:r>
            <a:endParaRPr lang="zh-CN" altLang="en-US" sz="1200" b="1" dirty="0"/>
          </a:p>
        </p:txBody>
      </p:sp>
      <p:cxnSp>
        <p:nvCxnSpPr>
          <p:cNvPr id="64" name="直接箭头连接符 63"/>
          <p:cNvCxnSpPr/>
          <p:nvPr/>
        </p:nvCxnSpPr>
        <p:spPr>
          <a:xfrm flipH="1">
            <a:off x="4427364" y="3393483"/>
            <a:ext cx="2741806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830811" y="3116484"/>
            <a:ext cx="233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Code(</a:t>
            </a:r>
            <a:r>
              <a:rPr lang="zh-CN" altLang="en-US" sz="1200" b="1" dirty="0" smtClean="0"/>
              <a:t>根据</a:t>
            </a:r>
            <a:r>
              <a:rPr lang="en-US" altLang="zh-CN" sz="1200" b="1" dirty="0" smtClean="0"/>
              <a:t>code</a:t>
            </a:r>
            <a:r>
              <a:rPr lang="zh-CN" altLang="en-US" sz="1200" b="1" dirty="0" smtClean="0"/>
              <a:t>做重试处理</a:t>
            </a:r>
            <a:r>
              <a:rPr lang="en-US" altLang="zh-CN" sz="1200" b="1" dirty="0" smtClean="0"/>
              <a:t>)</a:t>
            </a:r>
            <a:endParaRPr lang="zh-CN" altLang="en-US" sz="1200" b="1" dirty="0"/>
          </a:p>
        </p:txBody>
      </p:sp>
      <p:sp>
        <p:nvSpPr>
          <p:cNvPr id="66" name="圆角矩形 65"/>
          <p:cNvSpPr/>
          <p:nvPr/>
        </p:nvSpPr>
        <p:spPr bwMode="auto">
          <a:xfrm>
            <a:off x="3973561" y="978277"/>
            <a:ext cx="857250" cy="3571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 smtClean="0"/>
              <a:t>超级智点</a:t>
            </a:r>
            <a:endParaRPr lang="zh-CN" altLang="en-US" sz="1200" b="1" dirty="0"/>
          </a:p>
        </p:txBody>
      </p:sp>
      <p:sp>
        <p:nvSpPr>
          <p:cNvPr id="67" name="圆角矩形 66"/>
          <p:cNvSpPr/>
          <p:nvPr/>
        </p:nvSpPr>
        <p:spPr bwMode="auto">
          <a:xfrm>
            <a:off x="6694444" y="994596"/>
            <a:ext cx="857250" cy="3571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 smtClean="0"/>
              <a:t>智联网</a:t>
            </a:r>
            <a:endParaRPr lang="zh-CN" altLang="en-US" sz="1200" b="1" dirty="0"/>
          </a:p>
        </p:txBody>
      </p:sp>
      <p:cxnSp>
        <p:nvCxnSpPr>
          <p:cNvPr id="68" name="直接箭头连接符 67"/>
          <p:cNvCxnSpPr/>
          <p:nvPr/>
        </p:nvCxnSpPr>
        <p:spPr>
          <a:xfrm>
            <a:off x="4427364" y="4977659"/>
            <a:ext cx="27694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>
            <a:off x="1827155" y="1357935"/>
            <a:ext cx="14560" cy="48488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 bwMode="auto">
          <a:xfrm>
            <a:off x="1387912" y="989512"/>
            <a:ext cx="857250" cy="3571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 smtClean="0"/>
              <a:t>智点</a:t>
            </a:r>
            <a:endParaRPr lang="zh-CN" altLang="en-US" sz="1200" b="1" dirty="0"/>
          </a:p>
        </p:txBody>
      </p:sp>
      <p:cxnSp>
        <p:nvCxnSpPr>
          <p:cNvPr id="71" name="直接连接符 70"/>
          <p:cNvCxnSpPr/>
          <p:nvPr/>
        </p:nvCxnSpPr>
        <p:spPr>
          <a:xfrm>
            <a:off x="1815560" y="1976041"/>
            <a:ext cx="2586626" cy="1697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4427364" y="2961435"/>
            <a:ext cx="271026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604540" y="267234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根据智点</a:t>
            </a:r>
            <a:r>
              <a:rPr lang="en-US" altLang="zh-CN" sz="1200" b="1" dirty="0" smtClean="0"/>
              <a:t>ID + </a:t>
            </a:r>
            <a:r>
              <a:rPr lang="zh-CN" altLang="en-US" sz="1200" b="1" dirty="0" smtClean="0"/>
              <a:t>超级智点</a:t>
            </a:r>
            <a:r>
              <a:rPr lang="en-US" altLang="zh-CN" sz="1200" b="1" dirty="0" smtClean="0"/>
              <a:t>ID</a:t>
            </a:r>
            <a:r>
              <a:rPr lang="zh-CN" altLang="en-US" sz="1200" b="1" dirty="0" smtClean="0"/>
              <a:t>注册设备</a:t>
            </a:r>
            <a:endParaRPr lang="zh-CN" altLang="en-US" sz="1200" b="1" dirty="0"/>
          </a:p>
        </p:txBody>
      </p:sp>
      <p:cxnSp>
        <p:nvCxnSpPr>
          <p:cNvPr id="74" name="直接连接符 73"/>
          <p:cNvCxnSpPr/>
          <p:nvPr/>
        </p:nvCxnSpPr>
        <p:spPr>
          <a:xfrm>
            <a:off x="4427364" y="3771110"/>
            <a:ext cx="683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110460" y="3771110"/>
            <a:ext cx="0" cy="365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H="1">
            <a:off x="4419950" y="4136369"/>
            <a:ext cx="683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194107" y="3785926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存储设备列表信息和状态</a:t>
            </a:r>
            <a:endParaRPr lang="zh-CN" altLang="en-US" sz="1200" b="1" dirty="0"/>
          </a:p>
        </p:txBody>
      </p:sp>
      <p:sp>
        <p:nvSpPr>
          <p:cNvPr id="78" name="矩形 77"/>
          <p:cNvSpPr/>
          <p:nvPr/>
        </p:nvSpPr>
        <p:spPr>
          <a:xfrm>
            <a:off x="395536" y="4395661"/>
            <a:ext cx="8712968" cy="191365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47381" y="4885729"/>
            <a:ext cx="310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</a:rPr>
              <a:t>智点与超级智点已组网，超级智点再激活时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32858" y="4659615"/>
            <a:ext cx="280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根据</a:t>
            </a:r>
            <a:r>
              <a:rPr lang="zh-CN" altLang="en-US" sz="1200" b="1" dirty="0" smtClean="0"/>
              <a:t>存储设备列表信息和状态批量激活</a:t>
            </a:r>
            <a:endParaRPr lang="zh-CN" altLang="en-US" sz="1200" b="1" dirty="0"/>
          </a:p>
        </p:txBody>
      </p:sp>
      <p:cxnSp>
        <p:nvCxnSpPr>
          <p:cNvPr id="81" name="直接箭头连接符 80"/>
          <p:cNvCxnSpPr/>
          <p:nvPr/>
        </p:nvCxnSpPr>
        <p:spPr>
          <a:xfrm flipH="1">
            <a:off x="4427363" y="5462096"/>
            <a:ext cx="2741806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830810" y="5185097"/>
            <a:ext cx="233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返回批量处理结果</a:t>
            </a:r>
            <a:endParaRPr lang="zh-CN" altLang="en-US" sz="1200" b="1" dirty="0"/>
          </a:p>
        </p:txBody>
      </p:sp>
      <p:cxnSp>
        <p:nvCxnSpPr>
          <p:cNvPr id="83" name="直接连接符 82"/>
          <p:cNvCxnSpPr/>
          <p:nvPr/>
        </p:nvCxnSpPr>
        <p:spPr>
          <a:xfrm>
            <a:off x="4427572" y="5647631"/>
            <a:ext cx="683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110668" y="5647631"/>
            <a:ext cx="0" cy="365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H="1">
            <a:off x="4420158" y="6012890"/>
            <a:ext cx="683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10668" y="5691760"/>
            <a:ext cx="233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重试策略</a:t>
            </a:r>
            <a:endParaRPr lang="zh-CN" altLang="en-US" sz="1200" b="1" dirty="0"/>
          </a:p>
        </p:txBody>
      </p:sp>
      <p:sp>
        <p:nvSpPr>
          <p:cNvPr id="31" name="矩形 30"/>
          <p:cNvSpPr/>
          <p:nvPr/>
        </p:nvSpPr>
        <p:spPr>
          <a:xfrm>
            <a:off x="395536" y="1577010"/>
            <a:ext cx="8712968" cy="271608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70562" y="2013156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</a:rPr>
              <a:t>超级智点已激活，智点</a:t>
            </a: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</a:rPr>
              <a:t>后激活时</a:t>
            </a:r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1834435" y="2492896"/>
            <a:ext cx="2567751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09664" y="2151655"/>
            <a:ext cx="1081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DHCP </a:t>
            </a:r>
            <a:r>
              <a:rPr lang="zh-CN" altLang="en-US" sz="1200" b="1" dirty="0" smtClean="0"/>
              <a:t>分配</a:t>
            </a:r>
            <a:r>
              <a:rPr lang="en-US" altLang="zh-CN" sz="1200" b="1" dirty="0" smtClean="0"/>
              <a:t>IP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2024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 txBox="1">
            <a:spLocks/>
          </p:cNvSpPr>
          <p:nvPr/>
        </p:nvSpPr>
        <p:spPr>
          <a:xfrm>
            <a:off x="395536" y="260648"/>
            <a:ext cx="5400600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800" dirty="0"/>
              <a:t>App/</a:t>
            </a:r>
            <a:r>
              <a:rPr lang="zh-CN" altLang="en-US" sz="1800" dirty="0"/>
              <a:t>超级智点</a:t>
            </a:r>
            <a:r>
              <a:rPr lang="en-US" altLang="zh-CN" sz="1800" dirty="0"/>
              <a:t>/</a:t>
            </a:r>
            <a:r>
              <a:rPr lang="zh-CN" altLang="en-US" sz="1800" dirty="0"/>
              <a:t>智</a:t>
            </a:r>
            <a:r>
              <a:rPr lang="zh-CN" altLang="en-US" sz="1800" dirty="0" smtClean="0"/>
              <a:t>联网</a:t>
            </a:r>
            <a:r>
              <a:rPr lang="en-US" altLang="zh-CN" sz="1800" dirty="0" smtClean="0"/>
              <a:t>--</a:t>
            </a:r>
            <a:r>
              <a:rPr lang="zh-CN" altLang="en-US" sz="1800" dirty="0" smtClean="0"/>
              <a:t>控制时序图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4163236" y="1390091"/>
            <a:ext cx="7280" cy="519989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880781" y="1396489"/>
            <a:ext cx="31540" cy="519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92889" y="1742433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初始化网络，并分配地址</a:t>
            </a:r>
            <a:endParaRPr lang="zh-CN" altLang="en-US" sz="1200" b="1" dirty="0"/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4124415" y="3431169"/>
            <a:ext cx="2741805" cy="1307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27862" y="3167242"/>
            <a:ext cx="233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返回解析库列表</a:t>
            </a:r>
            <a:endParaRPr lang="zh-CN" altLang="en-US" sz="1200" b="1" dirty="0"/>
          </a:p>
        </p:txBody>
      </p:sp>
      <p:sp>
        <p:nvSpPr>
          <p:cNvPr id="13" name="圆角矩形 12"/>
          <p:cNvSpPr/>
          <p:nvPr/>
        </p:nvSpPr>
        <p:spPr bwMode="auto">
          <a:xfrm>
            <a:off x="3716713" y="1021668"/>
            <a:ext cx="857250" cy="3571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 smtClean="0"/>
              <a:t>App</a:t>
            </a:r>
            <a:endParaRPr lang="zh-CN" altLang="en-US" sz="1200" b="1" dirty="0"/>
          </a:p>
        </p:txBody>
      </p:sp>
      <p:sp>
        <p:nvSpPr>
          <p:cNvPr id="14" name="圆角矩形 13"/>
          <p:cNvSpPr/>
          <p:nvPr/>
        </p:nvSpPr>
        <p:spPr bwMode="auto">
          <a:xfrm>
            <a:off x="6437596" y="1037987"/>
            <a:ext cx="857250" cy="3571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 smtClean="0"/>
              <a:t>智联网</a:t>
            </a:r>
            <a:endParaRPr lang="zh-CN" altLang="en-US" sz="1200" b="1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170516" y="4590548"/>
            <a:ext cx="27694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7" idx="2"/>
          </p:cNvCxnSpPr>
          <p:nvPr/>
        </p:nvCxnSpPr>
        <p:spPr>
          <a:xfrm>
            <a:off x="2082271" y="1390091"/>
            <a:ext cx="10618" cy="49168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 bwMode="auto">
          <a:xfrm>
            <a:off x="1653646" y="1032903"/>
            <a:ext cx="857250" cy="3571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 smtClean="0"/>
              <a:t>超级智点</a:t>
            </a:r>
            <a:endParaRPr lang="zh-CN" altLang="en-US" sz="1200" b="1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2107449" y="2036409"/>
            <a:ext cx="2037889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170516" y="3004826"/>
            <a:ext cx="271026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47692" y="2715731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根据设备列表查询智点解析库</a:t>
            </a:r>
            <a:endParaRPr lang="zh-CN" altLang="en-US" sz="1200" b="1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4170516" y="3675814"/>
            <a:ext cx="683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853612" y="3675814"/>
            <a:ext cx="0" cy="365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4163102" y="4041073"/>
            <a:ext cx="683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37259" y="369063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展现新设备信息</a:t>
            </a:r>
            <a:endParaRPr lang="zh-CN" alt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373701" y="4265863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选择智点，发送控制指令</a:t>
            </a:r>
            <a:endParaRPr lang="zh-CN" altLang="en-US" sz="1200" b="1" dirty="0"/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2211184" y="5074985"/>
            <a:ext cx="4701137" cy="0"/>
          </a:xfrm>
          <a:prstGeom prst="straightConnector1">
            <a:avLst/>
          </a:prstGeom>
          <a:ln w="95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90372" y="4797985"/>
            <a:ext cx="2947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智</a:t>
            </a:r>
            <a:r>
              <a:rPr lang="zh-CN" altLang="en-US" sz="1200" b="1" dirty="0" smtClean="0"/>
              <a:t>联网发送指令到智点所属超级智点</a:t>
            </a:r>
            <a:endParaRPr lang="zh-CN" alt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490372" y="5584946"/>
            <a:ext cx="233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返回控制</a:t>
            </a:r>
            <a:r>
              <a:rPr lang="zh-CN" altLang="en-US" sz="1200" b="1" dirty="0"/>
              <a:t>结果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2107449" y="2428762"/>
            <a:ext cx="2037889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10896" y="2151763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返回设备信息列表</a:t>
            </a:r>
            <a:endParaRPr lang="zh-CN" altLang="en-US" sz="1200" b="1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2148501" y="5223383"/>
            <a:ext cx="683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831597" y="5223383"/>
            <a:ext cx="0" cy="365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2141087" y="5588642"/>
            <a:ext cx="683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15183" y="2890243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搜索查询设备类型解析库</a:t>
            </a:r>
            <a:endParaRPr lang="zh-CN" alt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964336" y="5267512"/>
            <a:ext cx="233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根据映射发送指令到指定智点</a:t>
            </a:r>
            <a:endParaRPr lang="zh-CN" altLang="en-US" sz="1200" b="1" dirty="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2107449" y="5869909"/>
            <a:ext cx="4758771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4163102" y="6306933"/>
            <a:ext cx="26957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59551" y="601671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显示控制结果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4268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95536" y="260648"/>
            <a:ext cx="6768752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rgbClr val="1F497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产品加入京东智联网合作流程</a:t>
            </a:r>
            <a:endParaRPr lang="zh-CN" altLang="en-US" sz="2000" dirty="0">
              <a:solidFill>
                <a:srgbClr val="1F497D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096963" y="3297238"/>
            <a:ext cx="1041400" cy="1052512"/>
            <a:chOff x="691" y="2077"/>
            <a:chExt cx="656" cy="663"/>
          </a:xfrm>
        </p:grpSpPr>
        <p:pic>
          <p:nvPicPr>
            <p:cNvPr id="6" name="Picture 3" descr="circuler_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691" y="2077"/>
              <a:ext cx="656" cy="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Oval 4"/>
            <p:cNvSpPr>
              <a:spLocks noChangeArrowheads="1"/>
            </p:cNvSpPr>
            <p:nvPr/>
          </p:nvSpPr>
          <p:spPr bwMode="gray">
            <a:xfrm>
              <a:off x="691" y="2077"/>
              <a:ext cx="652" cy="66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2353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737" y="2609"/>
              <a:ext cx="575" cy="110"/>
              <a:chOff x="3704" y="1872"/>
              <a:chExt cx="827" cy="156"/>
            </a:xfrm>
          </p:grpSpPr>
          <p:grpSp>
            <p:nvGrpSpPr>
              <p:cNvPr id="9" name="Group 6"/>
              <p:cNvGrpSpPr>
                <a:grpSpLocks/>
              </p:cNvGrpSpPr>
              <p:nvPr/>
            </p:nvGrpSpPr>
            <p:grpSpPr bwMode="auto">
              <a:xfrm rot="-1297425" flipH="1" flipV="1">
                <a:off x="3850" y="1872"/>
                <a:ext cx="681" cy="150"/>
                <a:chOff x="1565" y="2568"/>
                <a:chExt cx="1118" cy="279"/>
              </a:xfrm>
            </p:grpSpPr>
            <p:sp>
              <p:nvSpPr>
                <p:cNvPr id="15" name="AutoShape 7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" name="AutoShape 8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" name="AutoShape 9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AutoShape 10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0" name="Group 11"/>
              <p:cNvGrpSpPr>
                <a:grpSpLocks/>
              </p:cNvGrpSpPr>
              <p:nvPr/>
            </p:nvGrpSpPr>
            <p:grpSpPr bwMode="auto">
              <a:xfrm rot="56115" flipH="1" flipV="1">
                <a:off x="3704" y="1878"/>
                <a:ext cx="681" cy="150"/>
                <a:chOff x="1565" y="2568"/>
                <a:chExt cx="1118" cy="279"/>
              </a:xfrm>
            </p:grpSpPr>
            <p:sp>
              <p:nvSpPr>
                <p:cNvPr id="11" name="AutoShape 12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" name="AutoShape 13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" name="AutoShape 14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" name="AutoShape 15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3060700" y="3289300"/>
            <a:ext cx="1041400" cy="1052513"/>
            <a:chOff x="1928" y="2072"/>
            <a:chExt cx="656" cy="663"/>
          </a:xfrm>
        </p:grpSpPr>
        <p:pic>
          <p:nvPicPr>
            <p:cNvPr id="20" name="Picture 17" descr="circuler_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28" y="2072"/>
              <a:ext cx="656" cy="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Oval 18"/>
            <p:cNvSpPr>
              <a:spLocks noChangeArrowheads="1"/>
            </p:cNvSpPr>
            <p:nvPr/>
          </p:nvSpPr>
          <p:spPr bwMode="gray">
            <a:xfrm>
              <a:off x="1928" y="2072"/>
              <a:ext cx="652" cy="66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2353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19"/>
            <p:cNvGrpSpPr>
              <a:grpSpLocks/>
            </p:cNvGrpSpPr>
            <p:nvPr/>
          </p:nvGrpSpPr>
          <p:grpSpPr bwMode="auto">
            <a:xfrm>
              <a:off x="1974" y="2604"/>
              <a:ext cx="575" cy="110"/>
              <a:chOff x="3704" y="1872"/>
              <a:chExt cx="827" cy="156"/>
            </a:xfrm>
          </p:grpSpPr>
          <p:grpSp>
            <p:nvGrpSpPr>
              <p:cNvPr id="23" name="Group 20"/>
              <p:cNvGrpSpPr>
                <a:grpSpLocks/>
              </p:cNvGrpSpPr>
              <p:nvPr/>
            </p:nvGrpSpPr>
            <p:grpSpPr bwMode="auto">
              <a:xfrm rot="-1297425" flipH="1" flipV="1">
                <a:off x="3850" y="1872"/>
                <a:ext cx="681" cy="150"/>
                <a:chOff x="1565" y="2568"/>
                <a:chExt cx="1118" cy="279"/>
              </a:xfrm>
            </p:grpSpPr>
            <p:sp>
              <p:nvSpPr>
                <p:cNvPr id="29" name="AutoShape 21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AutoShape 22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AutoShape 23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AutoShape 24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4" name="Group 25"/>
              <p:cNvGrpSpPr>
                <a:grpSpLocks/>
              </p:cNvGrpSpPr>
              <p:nvPr/>
            </p:nvGrpSpPr>
            <p:grpSpPr bwMode="auto">
              <a:xfrm rot="56115" flipH="1" flipV="1">
                <a:off x="3704" y="1878"/>
                <a:ext cx="681" cy="150"/>
                <a:chOff x="1565" y="2568"/>
                <a:chExt cx="1118" cy="279"/>
              </a:xfrm>
            </p:grpSpPr>
            <p:sp>
              <p:nvSpPr>
                <p:cNvPr id="25" name="AutoShape 26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AutoShape 27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AutoShape 28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AutoShape 29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33" name="Group 30"/>
          <p:cNvGrpSpPr>
            <a:grpSpLocks/>
          </p:cNvGrpSpPr>
          <p:nvPr/>
        </p:nvGrpSpPr>
        <p:grpSpPr bwMode="auto">
          <a:xfrm>
            <a:off x="4999038" y="3300413"/>
            <a:ext cx="1041400" cy="1050925"/>
            <a:chOff x="3149" y="2079"/>
            <a:chExt cx="656" cy="662"/>
          </a:xfrm>
        </p:grpSpPr>
        <p:pic>
          <p:nvPicPr>
            <p:cNvPr id="34" name="Picture 31" descr="circuler_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149" y="2079"/>
              <a:ext cx="656" cy="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Oval 32"/>
            <p:cNvSpPr>
              <a:spLocks noChangeArrowheads="1"/>
            </p:cNvSpPr>
            <p:nvPr/>
          </p:nvSpPr>
          <p:spPr bwMode="gray">
            <a:xfrm>
              <a:off x="3149" y="2079"/>
              <a:ext cx="652" cy="662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2353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33"/>
            <p:cNvGrpSpPr>
              <a:grpSpLocks/>
            </p:cNvGrpSpPr>
            <p:nvPr/>
          </p:nvGrpSpPr>
          <p:grpSpPr bwMode="auto">
            <a:xfrm>
              <a:off x="3195" y="2610"/>
              <a:ext cx="575" cy="111"/>
              <a:chOff x="3704" y="1872"/>
              <a:chExt cx="827" cy="156"/>
            </a:xfrm>
          </p:grpSpPr>
          <p:grpSp>
            <p:nvGrpSpPr>
              <p:cNvPr id="37" name="Group 34"/>
              <p:cNvGrpSpPr>
                <a:grpSpLocks/>
              </p:cNvGrpSpPr>
              <p:nvPr/>
            </p:nvGrpSpPr>
            <p:grpSpPr bwMode="auto">
              <a:xfrm rot="-1297425" flipH="1" flipV="1">
                <a:off x="3850" y="1872"/>
                <a:ext cx="681" cy="150"/>
                <a:chOff x="1565" y="2568"/>
                <a:chExt cx="1118" cy="279"/>
              </a:xfrm>
            </p:grpSpPr>
            <p:sp>
              <p:nvSpPr>
                <p:cNvPr id="43" name="AutoShape 3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4" name="AutoShape 3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" name="AutoShape 3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6" name="AutoShape 3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8" name="Group 39"/>
              <p:cNvGrpSpPr>
                <a:grpSpLocks/>
              </p:cNvGrpSpPr>
              <p:nvPr/>
            </p:nvGrpSpPr>
            <p:grpSpPr bwMode="auto">
              <a:xfrm rot="56115" flipH="1" flipV="1">
                <a:off x="3704" y="1878"/>
                <a:ext cx="681" cy="150"/>
                <a:chOff x="1565" y="2568"/>
                <a:chExt cx="1118" cy="279"/>
              </a:xfrm>
            </p:grpSpPr>
            <p:sp>
              <p:nvSpPr>
                <p:cNvPr id="39" name="AutoShape 4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" name="AutoShape 4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" name="AutoShape 4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2" name="AutoShape 4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47" name="Group 44"/>
          <p:cNvGrpSpPr>
            <a:grpSpLocks/>
          </p:cNvGrpSpPr>
          <p:nvPr/>
        </p:nvGrpSpPr>
        <p:grpSpPr bwMode="auto">
          <a:xfrm>
            <a:off x="6961188" y="3292475"/>
            <a:ext cx="1041400" cy="1050925"/>
            <a:chOff x="4385" y="2074"/>
            <a:chExt cx="656" cy="662"/>
          </a:xfrm>
        </p:grpSpPr>
        <p:pic>
          <p:nvPicPr>
            <p:cNvPr id="48" name="Picture 45" descr="circuler_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385" y="2074"/>
              <a:ext cx="656" cy="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6"/>
            <p:cNvSpPr>
              <a:spLocks noChangeArrowheads="1"/>
            </p:cNvSpPr>
            <p:nvPr/>
          </p:nvSpPr>
          <p:spPr bwMode="gray">
            <a:xfrm>
              <a:off x="4385" y="2074"/>
              <a:ext cx="652" cy="662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2353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Group 47"/>
            <p:cNvGrpSpPr>
              <a:grpSpLocks/>
            </p:cNvGrpSpPr>
            <p:nvPr/>
          </p:nvGrpSpPr>
          <p:grpSpPr bwMode="auto">
            <a:xfrm>
              <a:off x="4431" y="2605"/>
              <a:ext cx="575" cy="111"/>
              <a:chOff x="3704" y="1872"/>
              <a:chExt cx="827" cy="156"/>
            </a:xfrm>
          </p:grpSpPr>
          <p:grpSp>
            <p:nvGrpSpPr>
              <p:cNvPr id="51" name="Group 48"/>
              <p:cNvGrpSpPr>
                <a:grpSpLocks/>
              </p:cNvGrpSpPr>
              <p:nvPr/>
            </p:nvGrpSpPr>
            <p:grpSpPr bwMode="auto">
              <a:xfrm rot="-1297425" flipH="1" flipV="1">
                <a:off x="3850" y="1872"/>
                <a:ext cx="681" cy="150"/>
                <a:chOff x="1565" y="2568"/>
                <a:chExt cx="1118" cy="279"/>
              </a:xfrm>
            </p:grpSpPr>
            <p:sp>
              <p:nvSpPr>
                <p:cNvPr id="57" name="AutoShape 4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8" name="AutoShape 5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" name="AutoShape 5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0" name="AutoShape 5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2" name="Group 53"/>
              <p:cNvGrpSpPr>
                <a:grpSpLocks/>
              </p:cNvGrpSpPr>
              <p:nvPr/>
            </p:nvGrpSpPr>
            <p:grpSpPr bwMode="auto">
              <a:xfrm rot="56115" flipH="1" flipV="1">
                <a:off x="3704" y="1878"/>
                <a:ext cx="681" cy="150"/>
                <a:chOff x="1565" y="2568"/>
                <a:chExt cx="1118" cy="279"/>
              </a:xfrm>
            </p:grpSpPr>
            <p:sp>
              <p:nvSpPr>
                <p:cNvPr id="53" name="AutoShape 5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4" name="AutoShape 5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5" name="AutoShape 5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6" name="AutoShape 5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1" name="Line 58"/>
          <p:cNvSpPr>
            <a:spLocks noChangeShapeType="1"/>
          </p:cNvSpPr>
          <p:nvPr/>
        </p:nvSpPr>
        <p:spPr bwMode="gray">
          <a:xfrm>
            <a:off x="1612900" y="4445000"/>
            <a:ext cx="0" cy="334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gray">
          <a:xfrm flipH="1">
            <a:off x="857250" y="4789488"/>
            <a:ext cx="14954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 Box 61"/>
          <p:cNvSpPr txBox="1">
            <a:spLocks noChangeArrowheads="1"/>
          </p:cNvSpPr>
          <p:nvPr/>
        </p:nvSpPr>
        <p:spPr bwMode="gray">
          <a:xfrm>
            <a:off x="1008857" y="3635732"/>
            <a:ext cx="1258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20650" indent="-1206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初步洽谈</a:t>
            </a:r>
            <a:endParaRPr lang="en-US" altLang="zh-CN" sz="1800" b="1" dirty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 Box 62"/>
          <p:cNvSpPr txBox="1">
            <a:spLocks noChangeArrowheads="1"/>
          </p:cNvSpPr>
          <p:nvPr/>
        </p:nvSpPr>
        <p:spPr bwMode="gray">
          <a:xfrm>
            <a:off x="2987824" y="3635732"/>
            <a:ext cx="11453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20650" indent="-1206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800" b="1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平台接入</a:t>
            </a:r>
            <a:endParaRPr lang="en-US" altLang="zh-CN" sz="1800" b="1" dirty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 Box 63"/>
          <p:cNvSpPr txBox="1">
            <a:spLocks noChangeArrowheads="1"/>
          </p:cNvSpPr>
          <p:nvPr/>
        </p:nvSpPr>
        <p:spPr bwMode="gray">
          <a:xfrm>
            <a:off x="4881413" y="3501008"/>
            <a:ext cx="1274763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20650" indent="-1206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800" b="1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产品研发</a:t>
            </a:r>
            <a:endParaRPr lang="en-US" altLang="zh-CN" sz="1800" b="1" dirty="0" smtClean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 b="1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sz="1800" b="1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800" b="1" dirty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 Box 64"/>
          <p:cNvSpPr txBox="1">
            <a:spLocks noChangeArrowheads="1"/>
          </p:cNvSpPr>
          <p:nvPr/>
        </p:nvSpPr>
        <p:spPr bwMode="gray">
          <a:xfrm>
            <a:off x="6884996" y="3467661"/>
            <a:ext cx="130333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20650" indent="-1206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800" b="1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批量排产</a:t>
            </a:r>
            <a:endParaRPr lang="en-US" altLang="zh-CN" sz="1800" b="1" dirty="0" smtClean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 b="1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</a:t>
            </a:r>
            <a:endParaRPr lang="en-US" altLang="zh-CN" sz="1800" b="1" dirty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Line 65"/>
          <p:cNvSpPr>
            <a:spLocks noChangeShapeType="1"/>
          </p:cNvSpPr>
          <p:nvPr/>
        </p:nvSpPr>
        <p:spPr bwMode="gray">
          <a:xfrm>
            <a:off x="7480300" y="2870200"/>
            <a:ext cx="0" cy="334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Line 66"/>
          <p:cNvSpPr>
            <a:spLocks noChangeShapeType="1"/>
          </p:cNvSpPr>
          <p:nvPr/>
        </p:nvSpPr>
        <p:spPr bwMode="gray">
          <a:xfrm flipH="1">
            <a:off x="6616700" y="2868613"/>
            <a:ext cx="16319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gray">
          <a:xfrm>
            <a:off x="3581400" y="2870200"/>
            <a:ext cx="0" cy="334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Line 69"/>
          <p:cNvSpPr>
            <a:spLocks noChangeShapeType="1"/>
          </p:cNvSpPr>
          <p:nvPr/>
        </p:nvSpPr>
        <p:spPr bwMode="gray">
          <a:xfrm flipH="1">
            <a:off x="2657475" y="2868613"/>
            <a:ext cx="17716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Line 71"/>
          <p:cNvSpPr>
            <a:spLocks noChangeShapeType="1"/>
          </p:cNvSpPr>
          <p:nvPr/>
        </p:nvSpPr>
        <p:spPr bwMode="gray">
          <a:xfrm>
            <a:off x="5495925" y="4445000"/>
            <a:ext cx="0" cy="334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Line 72"/>
          <p:cNvSpPr>
            <a:spLocks noChangeShapeType="1"/>
          </p:cNvSpPr>
          <p:nvPr/>
        </p:nvSpPr>
        <p:spPr bwMode="gray">
          <a:xfrm flipH="1">
            <a:off x="4684713" y="4779963"/>
            <a:ext cx="15875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3" name="Group 74"/>
          <p:cNvGrpSpPr>
            <a:grpSpLocks/>
          </p:cNvGrpSpPr>
          <p:nvPr/>
        </p:nvGrpSpPr>
        <p:grpSpPr bwMode="auto">
          <a:xfrm>
            <a:off x="0" y="3184525"/>
            <a:ext cx="9144000" cy="1254125"/>
            <a:chOff x="0" y="2006"/>
            <a:chExt cx="5760" cy="790"/>
          </a:xfrm>
        </p:grpSpPr>
        <p:sp>
          <p:nvSpPr>
            <p:cNvPr id="74" name="Line 75"/>
            <p:cNvSpPr>
              <a:spLocks noChangeShapeType="1"/>
            </p:cNvSpPr>
            <p:nvPr/>
          </p:nvSpPr>
          <p:spPr bwMode="gray">
            <a:xfrm flipH="1">
              <a:off x="0" y="2405"/>
              <a:ext cx="652" cy="0"/>
            </a:xfrm>
            <a:prstGeom prst="line">
              <a:avLst/>
            </a:prstGeom>
            <a:noFill/>
            <a:ln w="76200">
              <a:solidFill>
                <a:srgbClr val="65659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Line 76"/>
            <p:cNvSpPr>
              <a:spLocks noChangeShapeType="1"/>
            </p:cNvSpPr>
            <p:nvPr/>
          </p:nvSpPr>
          <p:spPr bwMode="gray">
            <a:xfrm flipH="1">
              <a:off x="3839" y="2405"/>
              <a:ext cx="510" cy="0"/>
            </a:xfrm>
            <a:prstGeom prst="line">
              <a:avLst/>
            </a:prstGeom>
            <a:noFill/>
            <a:ln w="76200">
              <a:solidFill>
                <a:srgbClr val="65659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Arc 77"/>
            <p:cNvSpPr>
              <a:spLocks/>
            </p:cNvSpPr>
            <p:nvPr/>
          </p:nvSpPr>
          <p:spPr bwMode="gray">
            <a:xfrm rot="16200000" flipV="1">
              <a:off x="2052" y="1833"/>
              <a:ext cx="412" cy="769"/>
            </a:xfrm>
            <a:custGeom>
              <a:avLst/>
              <a:gdLst>
                <a:gd name="T0" fmla="*/ 0 w 22794"/>
                <a:gd name="T1" fmla="*/ 0 h 43200"/>
                <a:gd name="T2" fmla="*/ 0 w 22794"/>
                <a:gd name="T3" fmla="*/ 14 h 43200"/>
                <a:gd name="T4" fmla="*/ 0 w 22794"/>
                <a:gd name="T5" fmla="*/ 7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lnTo>
                    <a:pt x="749" y="4"/>
                  </a:lnTo>
                  <a:close/>
                </a:path>
              </a:pathLst>
            </a:custGeom>
            <a:noFill/>
            <a:ln w="76200">
              <a:solidFill>
                <a:srgbClr val="65659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Arc 78"/>
            <p:cNvSpPr>
              <a:spLocks/>
            </p:cNvSpPr>
            <p:nvPr/>
          </p:nvSpPr>
          <p:spPr bwMode="gray">
            <a:xfrm rot="16200000" flipV="1">
              <a:off x="4503" y="1833"/>
              <a:ext cx="418" cy="769"/>
            </a:xfrm>
            <a:custGeom>
              <a:avLst/>
              <a:gdLst>
                <a:gd name="T0" fmla="*/ 0 w 22794"/>
                <a:gd name="T1" fmla="*/ 0 h 43200"/>
                <a:gd name="T2" fmla="*/ 0 w 22794"/>
                <a:gd name="T3" fmla="*/ 14 h 43200"/>
                <a:gd name="T4" fmla="*/ 0 w 22794"/>
                <a:gd name="T5" fmla="*/ 7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lnTo>
                    <a:pt x="749" y="4"/>
                  </a:lnTo>
                  <a:close/>
                </a:path>
              </a:pathLst>
            </a:custGeom>
            <a:noFill/>
            <a:ln w="76200">
              <a:solidFill>
                <a:srgbClr val="65659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Line 79"/>
            <p:cNvSpPr>
              <a:spLocks noChangeShapeType="1"/>
            </p:cNvSpPr>
            <p:nvPr/>
          </p:nvSpPr>
          <p:spPr bwMode="gray">
            <a:xfrm flipH="1">
              <a:off x="2619" y="2405"/>
              <a:ext cx="496" cy="0"/>
            </a:xfrm>
            <a:prstGeom prst="line">
              <a:avLst/>
            </a:prstGeom>
            <a:noFill/>
            <a:ln w="76200">
              <a:solidFill>
                <a:srgbClr val="65659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Arc 80"/>
            <p:cNvSpPr>
              <a:spLocks/>
            </p:cNvSpPr>
            <p:nvPr/>
          </p:nvSpPr>
          <p:spPr bwMode="gray">
            <a:xfrm rot="5400000">
              <a:off x="3278" y="2211"/>
              <a:ext cx="400" cy="769"/>
            </a:xfrm>
            <a:custGeom>
              <a:avLst/>
              <a:gdLst>
                <a:gd name="T0" fmla="*/ 0 w 22794"/>
                <a:gd name="T1" fmla="*/ 0 h 43200"/>
                <a:gd name="T2" fmla="*/ 0 w 22794"/>
                <a:gd name="T3" fmla="*/ 14 h 43200"/>
                <a:gd name="T4" fmla="*/ 0 w 22794"/>
                <a:gd name="T5" fmla="*/ 7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lnTo>
                    <a:pt x="749" y="4"/>
                  </a:lnTo>
                  <a:close/>
                </a:path>
              </a:pathLst>
            </a:custGeom>
            <a:noFill/>
            <a:ln w="76200">
              <a:solidFill>
                <a:srgbClr val="65659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Line 81"/>
            <p:cNvSpPr>
              <a:spLocks noChangeShapeType="1"/>
            </p:cNvSpPr>
            <p:nvPr/>
          </p:nvSpPr>
          <p:spPr bwMode="gray">
            <a:xfrm flipH="1">
              <a:off x="5071" y="2405"/>
              <a:ext cx="689" cy="0"/>
            </a:xfrm>
            <a:prstGeom prst="line">
              <a:avLst/>
            </a:prstGeom>
            <a:noFill/>
            <a:ln w="76200">
              <a:solidFill>
                <a:srgbClr val="65659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Line 82"/>
            <p:cNvSpPr>
              <a:spLocks noChangeShapeType="1"/>
            </p:cNvSpPr>
            <p:nvPr/>
          </p:nvSpPr>
          <p:spPr bwMode="gray">
            <a:xfrm flipH="1">
              <a:off x="1377" y="2405"/>
              <a:ext cx="523" cy="0"/>
            </a:xfrm>
            <a:prstGeom prst="line">
              <a:avLst/>
            </a:prstGeom>
            <a:noFill/>
            <a:ln w="76200">
              <a:solidFill>
                <a:srgbClr val="65659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Arc 83"/>
            <p:cNvSpPr>
              <a:spLocks/>
            </p:cNvSpPr>
            <p:nvPr/>
          </p:nvSpPr>
          <p:spPr bwMode="gray">
            <a:xfrm rot="5400000">
              <a:off x="815" y="2211"/>
              <a:ext cx="400" cy="769"/>
            </a:xfrm>
            <a:custGeom>
              <a:avLst/>
              <a:gdLst>
                <a:gd name="T0" fmla="*/ 0 w 22794"/>
                <a:gd name="T1" fmla="*/ 0 h 43200"/>
                <a:gd name="T2" fmla="*/ 0 w 22794"/>
                <a:gd name="T3" fmla="*/ 14 h 43200"/>
                <a:gd name="T4" fmla="*/ 0 w 22794"/>
                <a:gd name="T5" fmla="*/ 7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lnTo>
                    <a:pt x="749" y="4"/>
                  </a:lnTo>
                  <a:close/>
                </a:path>
              </a:pathLst>
            </a:custGeom>
            <a:noFill/>
            <a:ln w="76200">
              <a:solidFill>
                <a:srgbClr val="65659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3" name="Picture 84" descr="Picture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3308350"/>
            <a:ext cx="8255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85" descr="Picture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3298825"/>
            <a:ext cx="8255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86" descr="Picture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3317875"/>
            <a:ext cx="8255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87" descr="Picture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5" y="3308350"/>
            <a:ext cx="8255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811907" y="4869160"/>
            <a:ext cx="1743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确定合作意向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讨论合作方式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规划合作目标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411760" y="2134597"/>
            <a:ext cx="2673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开发者按照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平台接入标准接入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680396" y="4941168"/>
            <a:ext cx="1783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厂家研制新品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测试产品性能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44555" y="1844824"/>
            <a:ext cx="1952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制定排产计划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确定上线时间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产品创建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预热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595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3728" y="2489976"/>
            <a:ext cx="44486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solidFill>
                  <a:srgbClr val="0070C0"/>
                </a:solidFill>
                <a:latin typeface="+mj-ea"/>
                <a:ea typeface="+mj-ea"/>
              </a:rPr>
              <a:t>Thanks All</a:t>
            </a:r>
            <a:endParaRPr lang="zh-CN" altLang="en-US" sz="6600" b="1" dirty="0" smtClean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259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67544" y="976285"/>
            <a:ext cx="8154652" cy="5813089"/>
            <a:chOff x="592422" y="771550"/>
            <a:chExt cx="8280920" cy="4371950"/>
          </a:xfrm>
        </p:grpSpPr>
        <p:graphicFrame>
          <p:nvGraphicFramePr>
            <p:cNvPr id="2" name="图示 1"/>
            <p:cNvGraphicFramePr/>
            <p:nvPr>
              <p:extLst>
                <p:ext uri="{D42A27DB-BD31-4B8C-83A1-F6EECF244321}">
                  <p14:modId xmlns:p14="http://schemas.microsoft.com/office/powerpoint/2010/main" val="77153920"/>
                </p:ext>
              </p:extLst>
            </p:nvPr>
          </p:nvGraphicFramePr>
          <p:xfrm>
            <a:off x="592422" y="771550"/>
            <a:ext cx="8280920" cy="437195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10" name="直接连接符 9"/>
            <p:cNvCxnSpPr/>
            <p:nvPr/>
          </p:nvCxnSpPr>
          <p:spPr>
            <a:xfrm>
              <a:off x="5828672" y="2670362"/>
              <a:ext cx="22217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标题 1"/>
          <p:cNvSpPr txBox="1">
            <a:spLocks/>
          </p:cNvSpPr>
          <p:nvPr/>
        </p:nvSpPr>
        <p:spPr>
          <a:xfrm>
            <a:off x="395536" y="260648"/>
            <a:ext cx="5400600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京东率先推出全产业链的智能硬件云服务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云形 100"/>
          <p:cNvSpPr/>
          <p:nvPr/>
        </p:nvSpPr>
        <p:spPr>
          <a:xfrm>
            <a:off x="3707903" y="5229200"/>
            <a:ext cx="1656185" cy="90276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3200"/>
              <a:gd name="f7" fmla="+- 0 0 11429249"/>
              <a:gd name="f8" fmla="+- 0 0 8646143"/>
              <a:gd name="f9" fmla="+- 0 0 8748475"/>
              <a:gd name="f10" fmla="+- 0 0 7859163"/>
              <a:gd name="f11" fmla="+- 0 0 4722533"/>
              <a:gd name="f12" fmla="+- 0 0 2776035"/>
              <a:gd name="f13" fmla="+- 0 0 16496525"/>
              <a:gd name="f14" fmla="+- 0 0 14809710"/>
              <a:gd name="f15" fmla="+- 0 0 4217541"/>
              <a:gd name="f16" fmla="+- 0 0 824660"/>
              <a:gd name="f17" fmla="+- 0 0 8950887"/>
              <a:gd name="f18" fmla="+- 0 0 9809656"/>
              <a:gd name="f19" fmla="+- 0 0 4002417"/>
              <a:gd name="f20" fmla="val 3900"/>
              <a:gd name="f21" fmla="val 14370"/>
              <a:gd name="f22" fmla="val 6753"/>
              <a:gd name="f23" fmla="val 9190"/>
              <a:gd name="f24" fmla="val 7426832"/>
              <a:gd name="f25" fmla="val 5333"/>
              <a:gd name="f26" fmla="val 7267"/>
              <a:gd name="f27" fmla="val 5396714"/>
              <a:gd name="f28" fmla="val 4365"/>
              <a:gd name="f29" fmla="val 5945"/>
              <a:gd name="f30" fmla="val 5983381"/>
              <a:gd name="f31" fmla="val 4857"/>
              <a:gd name="f32" fmla="val 6595"/>
              <a:gd name="f33" fmla="val 7034504"/>
              <a:gd name="f34" fmla="val 7273"/>
              <a:gd name="f35" fmla="val 6541615"/>
              <a:gd name="f36" fmla="val 6775"/>
              <a:gd name="f37" fmla="val 9220"/>
              <a:gd name="f38" fmla="val 7816140"/>
              <a:gd name="f39" fmla="val 5785"/>
              <a:gd name="f40" fmla="val 7867"/>
              <a:gd name="f41" fmla="val 37501"/>
              <a:gd name="f42" fmla="val 6842000"/>
              <a:gd name="f43" fmla="val 6752"/>
              <a:gd name="f44" fmla="val 9215"/>
              <a:gd name="f45" fmla="val 1347096"/>
              <a:gd name="f46" fmla="val 6910353"/>
              <a:gd name="f47" fmla="val 7720"/>
              <a:gd name="f48" fmla="val 10543"/>
              <a:gd name="f49" fmla="val 3974558"/>
              <a:gd name="f50" fmla="val 4542661"/>
              <a:gd name="f51" fmla="val 4360"/>
              <a:gd name="f52" fmla="val 5918"/>
              <a:gd name="f53" fmla="val 8804134"/>
              <a:gd name="f54" fmla="val 4345"/>
              <a:gd name="f55" fmla="val 9151131"/>
              <a:gd name="f56" fmla="val 4693"/>
              <a:gd name="f57" fmla="val 26177"/>
              <a:gd name="f58" fmla="val 5204520"/>
              <a:gd name="f59" fmla="val 1585770"/>
              <a:gd name="f60" fmla="val 6928"/>
              <a:gd name="f61" fmla="val 34899"/>
              <a:gd name="f62" fmla="val 4416628"/>
              <a:gd name="f63" fmla="val 686848"/>
              <a:gd name="f64" fmla="val 16478"/>
              <a:gd name="f65" fmla="val 39090"/>
              <a:gd name="f66" fmla="val 8257448"/>
              <a:gd name="f67" fmla="val 844866"/>
              <a:gd name="f68" fmla="val 28827"/>
              <a:gd name="f69" fmla="val 34751"/>
              <a:gd name="f70" fmla="val 387196"/>
              <a:gd name="f71" fmla="val 959901"/>
              <a:gd name="f72" fmla="val 34129"/>
              <a:gd name="f73" fmla="val 22954"/>
              <a:gd name="f74" fmla="val 4255042"/>
              <a:gd name="f75" fmla="val 41798"/>
              <a:gd name="f76" fmla="val 15354"/>
              <a:gd name="f77" fmla="val 1819082"/>
              <a:gd name="f78" fmla="val 1665090"/>
              <a:gd name="f79" fmla="val 38324"/>
              <a:gd name="f80" fmla="val 5426"/>
              <a:gd name="f81" fmla="val 891534"/>
              <a:gd name="f82" fmla="val 29078"/>
              <a:gd name="f83" fmla="val 3952"/>
              <a:gd name="f84" fmla="val 1091722"/>
              <a:gd name="f85" fmla="val 22141"/>
              <a:gd name="f86" fmla="val 4720"/>
              <a:gd name="f87" fmla="val 1061181"/>
              <a:gd name="f88" fmla="val 14000"/>
              <a:gd name="f89" fmla="val 5192"/>
              <a:gd name="f90" fmla="val 739161"/>
              <a:gd name="f91" fmla="val 4127"/>
              <a:gd name="f92" fmla="val 15789"/>
              <a:gd name="f93" fmla="val 9459261"/>
              <a:gd name="f94" fmla="val 711490"/>
              <a:gd name="f95" fmla="+- 0 0 -90"/>
              <a:gd name="f96" fmla="+- 0 0 -180"/>
              <a:gd name="f97" fmla="+- 0 0 -270"/>
              <a:gd name="f98" fmla="+- 0 0 -360"/>
              <a:gd name="f99" fmla="*/ f3 1 43200"/>
              <a:gd name="f100" fmla="*/ f4 1 43200"/>
              <a:gd name="f101" fmla="val f5"/>
              <a:gd name="f102" fmla="val f6"/>
              <a:gd name="f103" fmla="*/ f95 f0 1"/>
              <a:gd name="f104" fmla="*/ f96 f0 1"/>
              <a:gd name="f105" fmla="*/ f97 f0 1"/>
              <a:gd name="f106" fmla="*/ f98 f0 1"/>
              <a:gd name="f107" fmla="+- f102 0 f101"/>
              <a:gd name="f108" fmla="*/ f103 1 f2"/>
              <a:gd name="f109" fmla="*/ f104 1 f2"/>
              <a:gd name="f110" fmla="*/ f105 1 f2"/>
              <a:gd name="f111" fmla="*/ f106 1 f2"/>
              <a:gd name="f112" fmla="*/ f107 1 2"/>
              <a:gd name="f113" fmla="*/ f107 1 43200"/>
              <a:gd name="f114" fmla="*/ f107 2977 1"/>
              <a:gd name="f115" fmla="*/ f107 3262 1"/>
              <a:gd name="f116" fmla="*/ f107 17087 1"/>
              <a:gd name="f117" fmla="*/ f107 17337 1"/>
              <a:gd name="f118" fmla="*/ f107 67 1"/>
              <a:gd name="f119" fmla="*/ f107 21577 1"/>
              <a:gd name="f120" fmla="*/ f107 21582 1"/>
              <a:gd name="f121" fmla="*/ f107 1235 1"/>
              <a:gd name="f122" fmla="+- f108 0 f1"/>
              <a:gd name="f123" fmla="+- f109 0 f1"/>
              <a:gd name="f124" fmla="+- f110 0 f1"/>
              <a:gd name="f125" fmla="+- f111 0 f1"/>
              <a:gd name="f126" fmla="+- f101 f112 0"/>
              <a:gd name="f127" fmla="*/ f114 1 21600"/>
              <a:gd name="f128" fmla="*/ f115 1 21600"/>
              <a:gd name="f129" fmla="*/ f116 1 21600"/>
              <a:gd name="f130" fmla="*/ f117 1 21600"/>
              <a:gd name="f131" fmla="*/ f118 1 21600"/>
              <a:gd name="f132" fmla="*/ f119 1 21600"/>
              <a:gd name="f133" fmla="*/ f120 1 21600"/>
              <a:gd name="f134" fmla="*/ f121 1 21600"/>
              <a:gd name="f135" fmla="*/ f133 1 f113"/>
              <a:gd name="f136" fmla="*/ f126 1 f113"/>
              <a:gd name="f137" fmla="*/ f132 1 f113"/>
              <a:gd name="f138" fmla="*/ f131 1 f113"/>
              <a:gd name="f139" fmla="*/ f134 1 f113"/>
              <a:gd name="f140" fmla="*/ f127 1 f113"/>
              <a:gd name="f141" fmla="*/ f129 1 f113"/>
              <a:gd name="f142" fmla="*/ f128 1 f113"/>
              <a:gd name="f143" fmla="*/ f130 1 f113"/>
              <a:gd name="f144" fmla="*/ f140 f99 1"/>
              <a:gd name="f145" fmla="*/ f141 f99 1"/>
              <a:gd name="f146" fmla="*/ f143 f100 1"/>
              <a:gd name="f147" fmla="*/ f142 f100 1"/>
              <a:gd name="f148" fmla="*/ f135 f99 1"/>
              <a:gd name="f149" fmla="*/ f136 f100 1"/>
              <a:gd name="f150" fmla="*/ f136 f99 1"/>
              <a:gd name="f151" fmla="*/ f137 f100 1"/>
              <a:gd name="f152" fmla="*/ f138 f99 1"/>
              <a:gd name="f153" fmla="*/ f139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2">
                <a:pos x="f148" y="f149"/>
              </a:cxn>
              <a:cxn ang="f123">
                <a:pos x="f150" y="f151"/>
              </a:cxn>
              <a:cxn ang="f124">
                <a:pos x="f152" y="f149"/>
              </a:cxn>
              <a:cxn ang="f125">
                <a:pos x="f150" y="f153"/>
              </a:cxn>
            </a:cxnLst>
            <a:rect l="f144" t="f147" r="f145" b="f146"/>
            <a:pathLst>
              <a:path w="43200" h="43200">
                <a:moveTo>
                  <a:pt x="f20" y="f21"/>
                </a:moveTo>
                <a:arcTo wR="f22" hR="f23" stAng="f7" swAng="f24"/>
                <a:arcTo wR="f25" hR="f26" stAng="f8" swAng="f27"/>
                <a:arcTo wR="f28" hR="f29" stAng="f9" swAng="f30"/>
                <a:arcTo wR="f31" hR="f32" stAng="f10" swAng="f33"/>
                <a:arcTo wR="f25" hR="f34" stAng="f11" swAng="f35"/>
                <a:arcTo wR="f36" hR="f37" stAng="f12" swAng="f38"/>
                <a:arcTo wR="f39" hR="f40" stAng="f41" swAng="f42"/>
                <a:arcTo wR="f43" hR="f44" stAng="f45" swAng="f46"/>
                <a:arcTo wR="f47" hR="f48" stAng="f49" swAng="f50"/>
                <a:arcTo wR="f51" hR="f52" stAng="f13" swAng="f53"/>
                <a:arcTo wR="f54" hR="f29" stAng="f14" swAng="f55"/>
                <a:close/>
              </a:path>
              <a:path w="43200" h="43200" fill="none">
                <a:moveTo>
                  <a:pt x="f56" y="f57"/>
                </a:moveTo>
                <a:arcTo wR="f54" hR="f29" stAng="f58" swAng="f59"/>
                <a:moveTo>
                  <a:pt x="f60" y="f61"/>
                </a:moveTo>
                <a:arcTo wR="f51" hR="f52" stAng="f62" swAng="f63"/>
                <a:moveTo>
                  <a:pt x="f64" y="f65"/>
                </a:moveTo>
                <a:arcTo wR="f43" hR="f44" stAng="f66" swAng="f67"/>
                <a:moveTo>
                  <a:pt x="f68" y="f69"/>
                </a:moveTo>
                <a:arcTo wR="f43" hR="f44" stAng="f70" swAng="f71"/>
                <a:moveTo>
                  <a:pt x="f72" y="f73"/>
                </a:moveTo>
                <a:arcTo wR="f39" hR="f40" stAng="f15" swAng="f74"/>
                <a:moveTo>
                  <a:pt x="f75" y="f76"/>
                </a:moveTo>
                <a:arcTo wR="f25" hR="f34" stAng="f77" swAng="f78"/>
                <a:moveTo>
                  <a:pt x="f79" y="f80"/>
                </a:moveTo>
                <a:arcTo wR="f31" hR="f32" stAng="f16" swAng="f81"/>
                <a:moveTo>
                  <a:pt x="f82" y="f83"/>
                </a:moveTo>
                <a:arcTo wR="f31" hR="f32" stAng="f17" swAng="f84"/>
                <a:moveTo>
                  <a:pt x="f85" y="f86"/>
                </a:moveTo>
                <a:arcTo wR="f28" hR="f29" stAng="f18" swAng="f87"/>
                <a:moveTo>
                  <a:pt x="f88" y="f89"/>
                </a:moveTo>
                <a:arcTo wR="f22" hR="f23" stAng="f19" swAng="f90"/>
                <a:moveTo>
                  <a:pt x="f91" y="f92"/>
                </a:moveTo>
                <a:arcTo wR="f22" hR="f23" stAng="f93" swAng="f94"/>
              </a:path>
            </a:pathLst>
          </a:cu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altLang="en-US" sz="1200" i="0" u="none" strike="noStrike" kern="1200" cap="none" spc="0" baseline="0" dirty="0" smtClean="0">
                <a:solidFill>
                  <a:sysClr val="windowText" lastClr="000000"/>
                </a:solidFill>
                <a:uFillTx/>
                <a:latin typeface="Calibri"/>
                <a:ea typeface="微软雅黑"/>
              </a:rPr>
              <a:t> 大数据分析</a:t>
            </a:r>
            <a:endParaRPr lang="en-US" sz="1200" i="0" u="none" strike="noStrike" kern="1200" cap="none" spc="0" baseline="0" dirty="0">
              <a:solidFill>
                <a:sysClr val="windowText" lastClr="000000"/>
              </a:solidFill>
              <a:uFillTx/>
              <a:latin typeface="Calibri"/>
              <a:ea typeface="微软雅黑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23928" y="621330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京东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智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联网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56376" y="3656057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应用开发者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1743" y="3645024"/>
            <a:ext cx="943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硬件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厂商</a:t>
            </a:r>
          </a:p>
        </p:txBody>
      </p:sp>
      <p:pic>
        <p:nvPicPr>
          <p:cNvPr id="4098" name="Picture 2" descr="C:\Users\Administrator\Desktop\未标题-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54037"/>
            <a:ext cx="1130014" cy="119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093348" y="159860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</a:p>
        </p:txBody>
      </p:sp>
      <p:pic>
        <p:nvPicPr>
          <p:cNvPr id="4100" name="Picture 4" descr="C:\Users\Administrator\Desktop\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97642" y="4218938"/>
            <a:ext cx="1152128" cy="115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203848" y="45091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数据收集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3688" y="45811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发送指令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125"/>
          <p:cNvSpPr/>
          <p:nvPr/>
        </p:nvSpPr>
        <p:spPr>
          <a:xfrm>
            <a:off x="1187624" y="4869160"/>
            <a:ext cx="18002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  <a:prstDash val="solid"/>
            <a:miter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050" i="0" u="none" strike="noStrike" kern="1200" cap="none" spc="0" baseline="0" dirty="0">
                <a:uFillTx/>
                <a:latin typeface="微软雅黑" pitchFamily="34"/>
                <a:ea typeface="微软雅黑" pitchFamily="34"/>
              </a:rPr>
              <a:t>京东云</a:t>
            </a:r>
            <a:r>
              <a:rPr lang="zh-CN" sz="1050" i="0" u="none" strike="noStrike" kern="1200" cap="none" spc="0" baseline="0" dirty="0" smtClean="0">
                <a:uFillTx/>
                <a:latin typeface="微软雅黑" pitchFamily="34"/>
                <a:ea typeface="微软雅黑" pitchFamily="34"/>
              </a:rPr>
              <a:t>标准</a:t>
            </a:r>
            <a:r>
              <a:rPr lang="en-US" sz="1050" i="0" u="none" strike="noStrike" kern="1200" cap="none" spc="0" baseline="0" dirty="0" smtClean="0">
                <a:uFillTx/>
                <a:latin typeface="微软雅黑" pitchFamily="34"/>
                <a:ea typeface="微软雅黑" pitchFamily="34"/>
              </a:rPr>
              <a:t>/</a:t>
            </a:r>
            <a:r>
              <a:rPr lang="zh-CN" sz="1050" i="0" u="none" strike="noStrike" kern="1200" cap="none" spc="0" baseline="0" dirty="0">
                <a:uFillTx/>
                <a:latin typeface="微软雅黑" pitchFamily="34"/>
                <a:ea typeface="微软雅黑" pitchFamily="34"/>
              </a:rPr>
              <a:t>京东智能</a:t>
            </a:r>
            <a:r>
              <a:rPr lang="zh-CN" sz="1050" i="0" u="none" strike="noStrike" kern="1200" cap="none" spc="0" baseline="0" dirty="0" smtClean="0">
                <a:uFillTx/>
                <a:latin typeface="微软雅黑" pitchFamily="34"/>
                <a:ea typeface="微软雅黑" pitchFamily="34"/>
              </a:rPr>
              <a:t>芯片</a:t>
            </a:r>
            <a:endParaRPr lang="zh-CN" sz="1050" i="0" u="none" strike="noStrike" kern="1200" cap="none" spc="0" baseline="0" dirty="0">
              <a:uFillTx/>
              <a:latin typeface="微软雅黑" pitchFamily="34"/>
              <a:ea typeface="微软雅黑" pitchFamily="34"/>
            </a:endParaRPr>
          </a:p>
        </p:txBody>
      </p:sp>
      <p:pic>
        <p:nvPicPr>
          <p:cNvPr id="4102" name="Picture 6" descr="C:\Users\Administrator\Desktop\dribbbl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66" y="2996952"/>
            <a:ext cx="691886" cy="58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:\工作文件\通用\发布会PPT\kaifa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996952"/>
            <a:ext cx="576064" cy="5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Administrator\Desktop\未标题-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87872" y="1380815"/>
            <a:ext cx="1130014" cy="119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598525" y="2060848"/>
            <a:ext cx="7736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发送指令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67444" y="1607538"/>
            <a:ext cx="808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信息呈现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Picture 4" descr="C:\Users\Administrator\Desktop\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292081" y="4221088"/>
            <a:ext cx="1278435" cy="115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6522827" y="446337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发送指令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云形 100"/>
          <p:cNvSpPr/>
          <p:nvPr/>
        </p:nvSpPr>
        <p:spPr>
          <a:xfrm>
            <a:off x="5940152" y="5249008"/>
            <a:ext cx="2007826" cy="8640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3200"/>
              <a:gd name="f7" fmla="+- 0 0 11429249"/>
              <a:gd name="f8" fmla="+- 0 0 8646143"/>
              <a:gd name="f9" fmla="+- 0 0 8748475"/>
              <a:gd name="f10" fmla="+- 0 0 7859163"/>
              <a:gd name="f11" fmla="+- 0 0 4722533"/>
              <a:gd name="f12" fmla="+- 0 0 2776035"/>
              <a:gd name="f13" fmla="+- 0 0 16496525"/>
              <a:gd name="f14" fmla="+- 0 0 14809710"/>
              <a:gd name="f15" fmla="+- 0 0 4217541"/>
              <a:gd name="f16" fmla="+- 0 0 824660"/>
              <a:gd name="f17" fmla="+- 0 0 8950887"/>
              <a:gd name="f18" fmla="+- 0 0 9809656"/>
              <a:gd name="f19" fmla="+- 0 0 4002417"/>
              <a:gd name="f20" fmla="val 3900"/>
              <a:gd name="f21" fmla="val 14370"/>
              <a:gd name="f22" fmla="val 6753"/>
              <a:gd name="f23" fmla="val 9190"/>
              <a:gd name="f24" fmla="val 7426832"/>
              <a:gd name="f25" fmla="val 5333"/>
              <a:gd name="f26" fmla="val 7267"/>
              <a:gd name="f27" fmla="val 5396714"/>
              <a:gd name="f28" fmla="val 4365"/>
              <a:gd name="f29" fmla="val 5945"/>
              <a:gd name="f30" fmla="val 5983381"/>
              <a:gd name="f31" fmla="val 4857"/>
              <a:gd name="f32" fmla="val 6595"/>
              <a:gd name="f33" fmla="val 7034504"/>
              <a:gd name="f34" fmla="val 7273"/>
              <a:gd name="f35" fmla="val 6541615"/>
              <a:gd name="f36" fmla="val 6775"/>
              <a:gd name="f37" fmla="val 9220"/>
              <a:gd name="f38" fmla="val 7816140"/>
              <a:gd name="f39" fmla="val 5785"/>
              <a:gd name="f40" fmla="val 7867"/>
              <a:gd name="f41" fmla="val 37501"/>
              <a:gd name="f42" fmla="val 6842000"/>
              <a:gd name="f43" fmla="val 6752"/>
              <a:gd name="f44" fmla="val 9215"/>
              <a:gd name="f45" fmla="val 1347096"/>
              <a:gd name="f46" fmla="val 6910353"/>
              <a:gd name="f47" fmla="val 7720"/>
              <a:gd name="f48" fmla="val 10543"/>
              <a:gd name="f49" fmla="val 3974558"/>
              <a:gd name="f50" fmla="val 4542661"/>
              <a:gd name="f51" fmla="val 4360"/>
              <a:gd name="f52" fmla="val 5918"/>
              <a:gd name="f53" fmla="val 8804134"/>
              <a:gd name="f54" fmla="val 4345"/>
              <a:gd name="f55" fmla="val 9151131"/>
              <a:gd name="f56" fmla="val 4693"/>
              <a:gd name="f57" fmla="val 26177"/>
              <a:gd name="f58" fmla="val 5204520"/>
              <a:gd name="f59" fmla="val 1585770"/>
              <a:gd name="f60" fmla="val 6928"/>
              <a:gd name="f61" fmla="val 34899"/>
              <a:gd name="f62" fmla="val 4416628"/>
              <a:gd name="f63" fmla="val 686848"/>
              <a:gd name="f64" fmla="val 16478"/>
              <a:gd name="f65" fmla="val 39090"/>
              <a:gd name="f66" fmla="val 8257448"/>
              <a:gd name="f67" fmla="val 844866"/>
              <a:gd name="f68" fmla="val 28827"/>
              <a:gd name="f69" fmla="val 34751"/>
              <a:gd name="f70" fmla="val 387196"/>
              <a:gd name="f71" fmla="val 959901"/>
              <a:gd name="f72" fmla="val 34129"/>
              <a:gd name="f73" fmla="val 22954"/>
              <a:gd name="f74" fmla="val 4255042"/>
              <a:gd name="f75" fmla="val 41798"/>
              <a:gd name="f76" fmla="val 15354"/>
              <a:gd name="f77" fmla="val 1819082"/>
              <a:gd name="f78" fmla="val 1665090"/>
              <a:gd name="f79" fmla="val 38324"/>
              <a:gd name="f80" fmla="val 5426"/>
              <a:gd name="f81" fmla="val 891534"/>
              <a:gd name="f82" fmla="val 29078"/>
              <a:gd name="f83" fmla="val 3952"/>
              <a:gd name="f84" fmla="val 1091722"/>
              <a:gd name="f85" fmla="val 22141"/>
              <a:gd name="f86" fmla="val 4720"/>
              <a:gd name="f87" fmla="val 1061181"/>
              <a:gd name="f88" fmla="val 14000"/>
              <a:gd name="f89" fmla="val 5192"/>
              <a:gd name="f90" fmla="val 739161"/>
              <a:gd name="f91" fmla="val 4127"/>
              <a:gd name="f92" fmla="val 15789"/>
              <a:gd name="f93" fmla="val 9459261"/>
              <a:gd name="f94" fmla="val 711490"/>
              <a:gd name="f95" fmla="+- 0 0 -90"/>
              <a:gd name="f96" fmla="+- 0 0 -180"/>
              <a:gd name="f97" fmla="+- 0 0 -270"/>
              <a:gd name="f98" fmla="+- 0 0 -360"/>
              <a:gd name="f99" fmla="*/ f3 1 43200"/>
              <a:gd name="f100" fmla="*/ f4 1 43200"/>
              <a:gd name="f101" fmla="val f5"/>
              <a:gd name="f102" fmla="val f6"/>
              <a:gd name="f103" fmla="*/ f95 f0 1"/>
              <a:gd name="f104" fmla="*/ f96 f0 1"/>
              <a:gd name="f105" fmla="*/ f97 f0 1"/>
              <a:gd name="f106" fmla="*/ f98 f0 1"/>
              <a:gd name="f107" fmla="+- f102 0 f101"/>
              <a:gd name="f108" fmla="*/ f103 1 f2"/>
              <a:gd name="f109" fmla="*/ f104 1 f2"/>
              <a:gd name="f110" fmla="*/ f105 1 f2"/>
              <a:gd name="f111" fmla="*/ f106 1 f2"/>
              <a:gd name="f112" fmla="*/ f107 1 2"/>
              <a:gd name="f113" fmla="*/ f107 1 43200"/>
              <a:gd name="f114" fmla="*/ f107 2977 1"/>
              <a:gd name="f115" fmla="*/ f107 3262 1"/>
              <a:gd name="f116" fmla="*/ f107 17087 1"/>
              <a:gd name="f117" fmla="*/ f107 17337 1"/>
              <a:gd name="f118" fmla="*/ f107 67 1"/>
              <a:gd name="f119" fmla="*/ f107 21577 1"/>
              <a:gd name="f120" fmla="*/ f107 21582 1"/>
              <a:gd name="f121" fmla="*/ f107 1235 1"/>
              <a:gd name="f122" fmla="+- f108 0 f1"/>
              <a:gd name="f123" fmla="+- f109 0 f1"/>
              <a:gd name="f124" fmla="+- f110 0 f1"/>
              <a:gd name="f125" fmla="+- f111 0 f1"/>
              <a:gd name="f126" fmla="+- f101 f112 0"/>
              <a:gd name="f127" fmla="*/ f114 1 21600"/>
              <a:gd name="f128" fmla="*/ f115 1 21600"/>
              <a:gd name="f129" fmla="*/ f116 1 21600"/>
              <a:gd name="f130" fmla="*/ f117 1 21600"/>
              <a:gd name="f131" fmla="*/ f118 1 21600"/>
              <a:gd name="f132" fmla="*/ f119 1 21600"/>
              <a:gd name="f133" fmla="*/ f120 1 21600"/>
              <a:gd name="f134" fmla="*/ f121 1 21600"/>
              <a:gd name="f135" fmla="*/ f133 1 f113"/>
              <a:gd name="f136" fmla="*/ f126 1 f113"/>
              <a:gd name="f137" fmla="*/ f132 1 f113"/>
              <a:gd name="f138" fmla="*/ f131 1 f113"/>
              <a:gd name="f139" fmla="*/ f134 1 f113"/>
              <a:gd name="f140" fmla="*/ f127 1 f113"/>
              <a:gd name="f141" fmla="*/ f129 1 f113"/>
              <a:gd name="f142" fmla="*/ f128 1 f113"/>
              <a:gd name="f143" fmla="*/ f130 1 f113"/>
              <a:gd name="f144" fmla="*/ f140 f99 1"/>
              <a:gd name="f145" fmla="*/ f141 f99 1"/>
              <a:gd name="f146" fmla="*/ f143 f100 1"/>
              <a:gd name="f147" fmla="*/ f142 f100 1"/>
              <a:gd name="f148" fmla="*/ f135 f99 1"/>
              <a:gd name="f149" fmla="*/ f136 f100 1"/>
              <a:gd name="f150" fmla="*/ f136 f99 1"/>
              <a:gd name="f151" fmla="*/ f137 f100 1"/>
              <a:gd name="f152" fmla="*/ f138 f99 1"/>
              <a:gd name="f153" fmla="*/ f139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2">
                <a:pos x="f148" y="f149"/>
              </a:cxn>
              <a:cxn ang="f123">
                <a:pos x="f150" y="f151"/>
              </a:cxn>
              <a:cxn ang="f124">
                <a:pos x="f152" y="f149"/>
              </a:cxn>
              <a:cxn ang="f125">
                <a:pos x="f150" y="f153"/>
              </a:cxn>
            </a:cxnLst>
            <a:rect l="f144" t="f147" r="f145" b="f146"/>
            <a:pathLst>
              <a:path w="43200" h="43200">
                <a:moveTo>
                  <a:pt x="f20" y="f21"/>
                </a:moveTo>
                <a:arcTo wR="f22" hR="f23" stAng="f7" swAng="f24"/>
                <a:arcTo wR="f25" hR="f26" stAng="f8" swAng="f27"/>
                <a:arcTo wR="f28" hR="f29" stAng="f9" swAng="f30"/>
                <a:arcTo wR="f31" hR="f32" stAng="f10" swAng="f33"/>
                <a:arcTo wR="f25" hR="f34" stAng="f11" swAng="f35"/>
                <a:arcTo wR="f36" hR="f37" stAng="f12" swAng="f38"/>
                <a:arcTo wR="f39" hR="f40" stAng="f41" swAng="f42"/>
                <a:arcTo wR="f43" hR="f44" stAng="f45" swAng="f46"/>
                <a:arcTo wR="f47" hR="f48" stAng="f49" swAng="f50"/>
                <a:arcTo wR="f51" hR="f52" stAng="f13" swAng="f53"/>
                <a:arcTo wR="f54" hR="f29" stAng="f14" swAng="f55"/>
                <a:close/>
              </a:path>
              <a:path w="43200" h="43200" fill="none">
                <a:moveTo>
                  <a:pt x="f56" y="f57"/>
                </a:moveTo>
                <a:arcTo wR="f54" hR="f29" stAng="f58" swAng="f59"/>
                <a:moveTo>
                  <a:pt x="f60" y="f61"/>
                </a:moveTo>
                <a:arcTo wR="f51" hR="f52" stAng="f62" swAng="f63"/>
                <a:moveTo>
                  <a:pt x="f64" y="f65"/>
                </a:moveTo>
                <a:arcTo wR="f43" hR="f44" stAng="f66" swAng="f67"/>
                <a:moveTo>
                  <a:pt x="f68" y="f69"/>
                </a:moveTo>
                <a:arcTo wR="f43" hR="f44" stAng="f70" swAng="f71"/>
                <a:moveTo>
                  <a:pt x="f72" y="f73"/>
                </a:moveTo>
                <a:arcTo wR="f39" hR="f40" stAng="f15" swAng="f74"/>
                <a:moveTo>
                  <a:pt x="f75" y="f76"/>
                </a:moveTo>
                <a:arcTo wR="f25" hR="f34" stAng="f77" swAng="f78"/>
                <a:moveTo>
                  <a:pt x="f79" y="f80"/>
                </a:moveTo>
                <a:arcTo wR="f31" hR="f32" stAng="f16" swAng="f81"/>
                <a:moveTo>
                  <a:pt x="f82" y="f83"/>
                </a:moveTo>
                <a:arcTo wR="f31" hR="f32" stAng="f17" swAng="f84"/>
                <a:moveTo>
                  <a:pt x="f85" y="f86"/>
                </a:moveTo>
                <a:arcTo wR="f28" hR="f29" stAng="f18" swAng="f87"/>
                <a:moveTo>
                  <a:pt x="f88" y="f89"/>
                </a:moveTo>
                <a:arcTo wR="f22" hR="f23" stAng="f19" swAng="f90"/>
                <a:moveTo>
                  <a:pt x="f91" y="f92"/>
                </a:moveTo>
                <a:arcTo wR="f22" hR="f23" stAng="f93" swAng="f94"/>
              </a:path>
            </a:pathLst>
          </a:cu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altLang="en-US" sz="1200" i="0" u="none" strike="noStrike" kern="1200" cap="none" spc="0" baseline="0" dirty="0" smtClean="0">
                <a:solidFill>
                  <a:sysClr val="windowText" lastClr="000000"/>
                </a:solidFill>
                <a:uFillTx/>
                <a:latin typeface="Calibri"/>
                <a:ea typeface="微软雅黑"/>
              </a:rPr>
              <a:t>  云</a:t>
            </a:r>
            <a:r>
              <a:rPr lang="zh-CN" altLang="en-US" sz="1200" dirty="0" smtClean="0">
                <a:solidFill>
                  <a:sysClr val="windowText" lastClr="000000"/>
                </a:solidFill>
                <a:latin typeface="Calibri"/>
                <a:ea typeface="微软雅黑"/>
              </a:rPr>
              <a:t>计算</a:t>
            </a:r>
            <a:r>
              <a:rPr lang="en-US" altLang="zh-CN" sz="1200" dirty="0" smtClean="0">
                <a:solidFill>
                  <a:sysClr val="windowText" lastClr="000000"/>
                </a:solidFill>
                <a:latin typeface="Calibri"/>
                <a:ea typeface="微软雅黑"/>
              </a:rPr>
              <a:t>/</a:t>
            </a:r>
            <a:r>
              <a:rPr lang="zh-CN" altLang="en-US" sz="1200" dirty="0" smtClean="0">
                <a:solidFill>
                  <a:sysClr val="windowText" lastClr="000000"/>
                </a:solidFill>
                <a:latin typeface="Calibri"/>
                <a:ea typeface="微软雅黑"/>
              </a:rPr>
              <a:t>云</a:t>
            </a:r>
            <a:r>
              <a:rPr lang="zh-CN" altLang="en-US" sz="1200" i="0" u="none" strike="noStrike" kern="1200" cap="none" spc="0" baseline="0" dirty="0" smtClean="0">
                <a:solidFill>
                  <a:sysClr val="windowText" lastClr="000000"/>
                </a:solidFill>
                <a:uFillTx/>
                <a:latin typeface="Calibri"/>
                <a:ea typeface="微软雅黑"/>
              </a:rPr>
              <a:t>托管</a:t>
            </a:r>
            <a:r>
              <a:rPr lang="en-US" altLang="zh-CN" sz="1200" i="0" u="none" strike="noStrike" kern="1200" cap="none" spc="0" baseline="0" dirty="0" smtClean="0">
                <a:solidFill>
                  <a:sysClr val="windowText" lastClr="000000"/>
                </a:solidFill>
                <a:uFillTx/>
                <a:latin typeface="Calibri"/>
                <a:ea typeface="微软雅黑"/>
              </a:rPr>
              <a:t>/</a:t>
            </a:r>
            <a:r>
              <a:rPr lang="zh-CN" altLang="en-US" sz="1200" i="0" u="none" strike="noStrike" kern="1200" cap="none" spc="0" baseline="0" dirty="0" smtClean="0">
                <a:solidFill>
                  <a:sysClr val="windowText" lastClr="000000"/>
                </a:solidFill>
                <a:uFillTx/>
                <a:latin typeface="Calibri"/>
                <a:ea typeface="微软雅黑"/>
              </a:rPr>
              <a:t>云存储</a:t>
            </a:r>
            <a:endParaRPr lang="en-US" altLang="zh-CN" sz="1200" i="0" u="none" strike="noStrike" kern="1200" cap="none" spc="0" baseline="0" dirty="0" smtClean="0">
              <a:solidFill>
                <a:sysClr val="windowText" lastClr="000000"/>
              </a:solidFill>
              <a:uFillTx/>
              <a:latin typeface="Calibri"/>
              <a:ea typeface="微软雅黑"/>
            </a:endParaRPr>
          </a:p>
        </p:txBody>
      </p:sp>
      <p:sp>
        <p:nvSpPr>
          <p:cNvPr id="45" name="云形 104"/>
          <p:cNvSpPr/>
          <p:nvPr/>
        </p:nvSpPr>
        <p:spPr>
          <a:xfrm>
            <a:off x="1259632" y="5229200"/>
            <a:ext cx="1584176" cy="90415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3200"/>
              <a:gd name="f7" fmla="+- 0 0 11429249"/>
              <a:gd name="f8" fmla="+- 0 0 8646143"/>
              <a:gd name="f9" fmla="+- 0 0 8748475"/>
              <a:gd name="f10" fmla="+- 0 0 7859163"/>
              <a:gd name="f11" fmla="+- 0 0 4722533"/>
              <a:gd name="f12" fmla="+- 0 0 2776035"/>
              <a:gd name="f13" fmla="+- 0 0 16496525"/>
              <a:gd name="f14" fmla="+- 0 0 14809710"/>
              <a:gd name="f15" fmla="+- 0 0 4217541"/>
              <a:gd name="f16" fmla="+- 0 0 824660"/>
              <a:gd name="f17" fmla="+- 0 0 8950887"/>
              <a:gd name="f18" fmla="+- 0 0 9809656"/>
              <a:gd name="f19" fmla="+- 0 0 4002417"/>
              <a:gd name="f20" fmla="val 3900"/>
              <a:gd name="f21" fmla="val 14370"/>
              <a:gd name="f22" fmla="val 6753"/>
              <a:gd name="f23" fmla="val 9190"/>
              <a:gd name="f24" fmla="val 7426832"/>
              <a:gd name="f25" fmla="val 5333"/>
              <a:gd name="f26" fmla="val 7267"/>
              <a:gd name="f27" fmla="val 5396714"/>
              <a:gd name="f28" fmla="val 4365"/>
              <a:gd name="f29" fmla="val 5945"/>
              <a:gd name="f30" fmla="val 5983381"/>
              <a:gd name="f31" fmla="val 4857"/>
              <a:gd name="f32" fmla="val 6595"/>
              <a:gd name="f33" fmla="val 7034504"/>
              <a:gd name="f34" fmla="val 7273"/>
              <a:gd name="f35" fmla="val 6541615"/>
              <a:gd name="f36" fmla="val 6775"/>
              <a:gd name="f37" fmla="val 9220"/>
              <a:gd name="f38" fmla="val 7816140"/>
              <a:gd name="f39" fmla="val 5785"/>
              <a:gd name="f40" fmla="val 7867"/>
              <a:gd name="f41" fmla="val 37501"/>
              <a:gd name="f42" fmla="val 6842000"/>
              <a:gd name="f43" fmla="val 6752"/>
              <a:gd name="f44" fmla="val 9215"/>
              <a:gd name="f45" fmla="val 1347096"/>
              <a:gd name="f46" fmla="val 6910353"/>
              <a:gd name="f47" fmla="val 7720"/>
              <a:gd name="f48" fmla="val 10543"/>
              <a:gd name="f49" fmla="val 3974558"/>
              <a:gd name="f50" fmla="val 4542661"/>
              <a:gd name="f51" fmla="val 4360"/>
              <a:gd name="f52" fmla="val 5918"/>
              <a:gd name="f53" fmla="val 8804134"/>
              <a:gd name="f54" fmla="val 4345"/>
              <a:gd name="f55" fmla="val 9151131"/>
              <a:gd name="f56" fmla="val 4693"/>
              <a:gd name="f57" fmla="val 26177"/>
              <a:gd name="f58" fmla="val 5204520"/>
              <a:gd name="f59" fmla="val 1585770"/>
              <a:gd name="f60" fmla="val 6928"/>
              <a:gd name="f61" fmla="val 34899"/>
              <a:gd name="f62" fmla="val 4416628"/>
              <a:gd name="f63" fmla="val 686848"/>
              <a:gd name="f64" fmla="val 16478"/>
              <a:gd name="f65" fmla="val 39090"/>
              <a:gd name="f66" fmla="val 8257448"/>
              <a:gd name="f67" fmla="val 844866"/>
              <a:gd name="f68" fmla="val 28827"/>
              <a:gd name="f69" fmla="val 34751"/>
              <a:gd name="f70" fmla="val 387196"/>
              <a:gd name="f71" fmla="val 959901"/>
              <a:gd name="f72" fmla="val 34129"/>
              <a:gd name="f73" fmla="val 22954"/>
              <a:gd name="f74" fmla="val 4255042"/>
              <a:gd name="f75" fmla="val 41798"/>
              <a:gd name="f76" fmla="val 15354"/>
              <a:gd name="f77" fmla="val 1819082"/>
              <a:gd name="f78" fmla="val 1665090"/>
              <a:gd name="f79" fmla="val 38324"/>
              <a:gd name="f80" fmla="val 5426"/>
              <a:gd name="f81" fmla="val 891534"/>
              <a:gd name="f82" fmla="val 29078"/>
              <a:gd name="f83" fmla="val 3952"/>
              <a:gd name="f84" fmla="val 1091722"/>
              <a:gd name="f85" fmla="val 22141"/>
              <a:gd name="f86" fmla="val 4720"/>
              <a:gd name="f87" fmla="val 1061181"/>
              <a:gd name="f88" fmla="val 14000"/>
              <a:gd name="f89" fmla="val 5192"/>
              <a:gd name="f90" fmla="val 739161"/>
              <a:gd name="f91" fmla="val 4127"/>
              <a:gd name="f92" fmla="val 15789"/>
              <a:gd name="f93" fmla="val 9459261"/>
              <a:gd name="f94" fmla="val 711490"/>
              <a:gd name="f95" fmla="+- 0 0 -90"/>
              <a:gd name="f96" fmla="+- 0 0 -180"/>
              <a:gd name="f97" fmla="+- 0 0 -270"/>
              <a:gd name="f98" fmla="+- 0 0 -360"/>
              <a:gd name="f99" fmla="*/ f3 1 43200"/>
              <a:gd name="f100" fmla="*/ f4 1 43200"/>
              <a:gd name="f101" fmla="val f5"/>
              <a:gd name="f102" fmla="val f6"/>
              <a:gd name="f103" fmla="*/ f95 f0 1"/>
              <a:gd name="f104" fmla="*/ f96 f0 1"/>
              <a:gd name="f105" fmla="*/ f97 f0 1"/>
              <a:gd name="f106" fmla="*/ f98 f0 1"/>
              <a:gd name="f107" fmla="+- f102 0 f101"/>
              <a:gd name="f108" fmla="*/ f103 1 f2"/>
              <a:gd name="f109" fmla="*/ f104 1 f2"/>
              <a:gd name="f110" fmla="*/ f105 1 f2"/>
              <a:gd name="f111" fmla="*/ f106 1 f2"/>
              <a:gd name="f112" fmla="*/ f107 1 2"/>
              <a:gd name="f113" fmla="*/ f107 1 43200"/>
              <a:gd name="f114" fmla="*/ f107 2977 1"/>
              <a:gd name="f115" fmla="*/ f107 3262 1"/>
              <a:gd name="f116" fmla="*/ f107 17087 1"/>
              <a:gd name="f117" fmla="*/ f107 17337 1"/>
              <a:gd name="f118" fmla="*/ f107 67 1"/>
              <a:gd name="f119" fmla="*/ f107 21577 1"/>
              <a:gd name="f120" fmla="*/ f107 21582 1"/>
              <a:gd name="f121" fmla="*/ f107 1235 1"/>
              <a:gd name="f122" fmla="+- f108 0 f1"/>
              <a:gd name="f123" fmla="+- f109 0 f1"/>
              <a:gd name="f124" fmla="+- f110 0 f1"/>
              <a:gd name="f125" fmla="+- f111 0 f1"/>
              <a:gd name="f126" fmla="+- f101 f112 0"/>
              <a:gd name="f127" fmla="*/ f114 1 21600"/>
              <a:gd name="f128" fmla="*/ f115 1 21600"/>
              <a:gd name="f129" fmla="*/ f116 1 21600"/>
              <a:gd name="f130" fmla="*/ f117 1 21600"/>
              <a:gd name="f131" fmla="*/ f118 1 21600"/>
              <a:gd name="f132" fmla="*/ f119 1 21600"/>
              <a:gd name="f133" fmla="*/ f120 1 21600"/>
              <a:gd name="f134" fmla="*/ f121 1 21600"/>
              <a:gd name="f135" fmla="*/ f133 1 f113"/>
              <a:gd name="f136" fmla="*/ f126 1 f113"/>
              <a:gd name="f137" fmla="*/ f132 1 f113"/>
              <a:gd name="f138" fmla="*/ f131 1 f113"/>
              <a:gd name="f139" fmla="*/ f134 1 f113"/>
              <a:gd name="f140" fmla="*/ f127 1 f113"/>
              <a:gd name="f141" fmla="*/ f129 1 f113"/>
              <a:gd name="f142" fmla="*/ f128 1 f113"/>
              <a:gd name="f143" fmla="*/ f130 1 f113"/>
              <a:gd name="f144" fmla="*/ f140 f99 1"/>
              <a:gd name="f145" fmla="*/ f141 f99 1"/>
              <a:gd name="f146" fmla="*/ f143 f100 1"/>
              <a:gd name="f147" fmla="*/ f142 f100 1"/>
              <a:gd name="f148" fmla="*/ f135 f99 1"/>
              <a:gd name="f149" fmla="*/ f136 f100 1"/>
              <a:gd name="f150" fmla="*/ f136 f99 1"/>
              <a:gd name="f151" fmla="*/ f137 f100 1"/>
              <a:gd name="f152" fmla="*/ f138 f99 1"/>
              <a:gd name="f153" fmla="*/ f139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2">
                <a:pos x="f148" y="f149"/>
              </a:cxn>
              <a:cxn ang="f123">
                <a:pos x="f150" y="f151"/>
              </a:cxn>
              <a:cxn ang="f124">
                <a:pos x="f152" y="f149"/>
              </a:cxn>
              <a:cxn ang="f125">
                <a:pos x="f150" y="f153"/>
              </a:cxn>
            </a:cxnLst>
            <a:rect l="f144" t="f147" r="f145" b="f146"/>
            <a:pathLst>
              <a:path w="43200" h="43200">
                <a:moveTo>
                  <a:pt x="f20" y="f21"/>
                </a:moveTo>
                <a:arcTo wR="f22" hR="f23" stAng="f7" swAng="f24"/>
                <a:arcTo wR="f25" hR="f26" stAng="f8" swAng="f27"/>
                <a:arcTo wR="f28" hR="f29" stAng="f9" swAng="f30"/>
                <a:arcTo wR="f31" hR="f32" stAng="f10" swAng="f33"/>
                <a:arcTo wR="f25" hR="f34" stAng="f11" swAng="f35"/>
                <a:arcTo wR="f36" hR="f37" stAng="f12" swAng="f38"/>
                <a:arcTo wR="f39" hR="f40" stAng="f41" swAng="f42"/>
                <a:arcTo wR="f43" hR="f44" stAng="f45" swAng="f46"/>
                <a:arcTo wR="f47" hR="f48" stAng="f49" swAng="f50"/>
                <a:arcTo wR="f51" hR="f52" stAng="f13" swAng="f53"/>
                <a:arcTo wR="f54" hR="f29" stAng="f14" swAng="f55"/>
                <a:close/>
              </a:path>
              <a:path w="43200" h="43200" fill="none">
                <a:moveTo>
                  <a:pt x="f56" y="f57"/>
                </a:moveTo>
                <a:arcTo wR="f54" hR="f29" stAng="f58" swAng="f59"/>
                <a:moveTo>
                  <a:pt x="f60" y="f61"/>
                </a:moveTo>
                <a:arcTo wR="f51" hR="f52" stAng="f62" swAng="f63"/>
                <a:moveTo>
                  <a:pt x="f64" y="f65"/>
                </a:moveTo>
                <a:arcTo wR="f43" hR="f44" stAng="f66" swAng="f67"/>
                <a:moveTo>
                  <a:pt x="f68" y="f69"/>
                </a:moveTo>
                <a:arcTo wR="f43" hR="f44" stAng="f70" swAng="f71"/>
                <a:moveTo>
                  <a:pt x="f72" y="f73"/>
                </a:moveTo>
                <a:arcTo wR="f39" hR="f40" stAng="f15" swAng="f74"/>
                <a:moveTo>
                  <a:pt x="f75" y="f76"/>
                </a:moveTo>
                <a:arcTo wR="f25" hR="f34" stAng="f77" swAng="f78"/>
                <a:moveTo>
                  <a:pt x="f79" y="f80"/>
                </a:moveTo>
                <a:arcTo wR="f31" hR="f32" stAng="f16" swAng="f81"/>
                <a:moveTo>
                  <a:pt x="f82" y="f83"/>
                </a:moveTo>
                <a:arcTo wR="f31" hR="f32" stAng="f17" swAng="f84"/>
                <a:moveTo>
                  <a:pt x="f85" y="f86"/>
                </a:moveTo>
                <a:arcTo wR="f28" hR="f29" stAng="f18" swAng="f87"/>
                <a:moveTo>
                  <a:pt x="f88" y="f89"/>
                </a:moveTo>
                <a:arcTo wR="f22" hR="f23" stAng="f19" swAng="f90"/>
                <a:moveTo>
                  <a:pt x="f91" y="f92"/>
                </a:moveTo>
                <a:arcTo wR="f22" hR="f23" stAng="f93" swAng="f94"/>
              </a:path>
            </a:pathLst>
          </a:cu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altLang="en-US" sz="1200" i="0" u="none" strike="noStrike" kern="1200" cap="none" spc="0" baseline="0" dirty="0" smtClean="0">
                <a:solidFill>
                  <a:sysClr val="windowText" lastClr="000000"/>
                </a:solidFill>
                <a:uFillTx/>
                <a:latin typeface="Calibri"/>
                <a:ea typeface="微软雅黑"/>
              </a:rPr>
              <a:t>互联互通</a:t>
            </a:r>
            <a:endParaRPr lang="en-US" sz="1200" i="0" u="none" strike="noStrike" kern="1200" cap="none" spc="0" baseline="0" dirty="0">
              <a:solidFill>
                <a:sysClr val="windowText" lastClr="000000"/>
              </a:solidFill>
              <a:uFillTx/>
              <a:latin typeface="Calibri"/>
              <a:ea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4048" y="4478923"/>
            <a:ext cx="1032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和数据开放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5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 txBox="1">
            <a:spLocks/>
          </p:cNvSpPr>
          <p:nvPr/>
        </p:nvSpPr>
        <p:spPr>
          <a:xfrm>
            <a:off x="395536" y="260648"/>
            <a:ext cx="5400600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/>
              <a:t>京东智联愿景</a:t>
            </a:r>
            <a:r>
              <a:rPr lang="en-US" altLang="zh-CN" sz="1800" dirty="0"/>
              <a:t>:</a:t>
            </a:r>
            <a:r>
              <a:rPr lang="zh-CN" altLang="en-US" sz="1800" dirty="0"/>
              <a:t>万物互联的心脏和大脑</a:t>
            </a:r>
          </a:p>
        </p:txBody>
      </p:sp>
      <p:cxnSp>
        <p:nvCxnSpPr>
          <p:cNvPr id="15" name="Straight Connector 5"/>
          <p:cNvCxnSpPr>
            <a:stCxn id="156" idx="2"/>
            <a:endCxn id="154" idx="3"/>
          </p:cNvCxnSpPr>
          <p:nvPr/>
        </p:nvCxnSpPr>
        <p:spPr>
          <a:xfrm flipH="1">
            <a:off x="806191" y="2653023"/>
            <a:ext cx="1079283" cy="1182633"/>
          </a:xfrm>
          <a:prstGeom prst="line">
            <a:avLst/>
          </a:prstGeom>
          <a:ln w="12700" cmpd="sng">
            <a:solidFill>
              <a:schemeClr val="bg1">
                <a:lumMod val="5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6"/>
          <p:cNvCxnSpPr>
            <a:stCxn id="156" idx="3"/>
          </p:cNvCxnSpPr>
          <p:nvPr/>
        </p:nvCxnSpPr>
        <p:spPr>
          <a:xfrm>
            <a:off x="2955105" y="2221121"/>
            <a:ext cx="1026657" cy="1899165"/>
          </a:xfrm>
          <a:prstGeom prst="line">
            <a:avLst/>
          </a:prstGeom>
          <a:ln w="12700" cmpd="sng">
            <a:solidFill>
              <a:schemeClr val="bg1">
                <a:lumMod val="5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7"/>
          <p:cNvCxnSpPr>
            <a:endCxn id="158" idx="1"/>
          </p:cNvCxnSpPr>
          <p:nvPr/>
        </p:nvCxnSpPr>
        <p:spPr>
          <a:xfrm flipV="1">
            <a:off x="2081648" y="2165680"/>
            <a:ext cx="1428799" cy="59492"/>
          </a:xfrm>
          <a:prstGeom prst="line">
            <a:avLst/>
          </a:prstGeom>
          <a:ln w="12700" cmpd="sng">
            <a:solidFill>
              <a:schemeClr val="bg1">
                <a:lumMod val="5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8"/>
          <p:cNvGrpSpPr/>
          <p:nvPr/>
        </p:nvGrpSpPr>
        <p:grpSpPr>
          <a:xfrm>
            <a:off x="4387604" y="1065291"/>
            <a:ext cx="4489120" cy="2948661"/>
            <a:chOff x="2636364" y="1539899"/>
            <a:chExt cx="7310426" cy="4801826"/>
          </a:xfrm>
        </p:grpSpPr>
        <p:cxnSp>
          <p:nvCxnSpPr>
            <p:cNvPr id="27" name="Straight Connector 9"/>
            <p:cNvCxnSpPr/>
            <p:nvPr/>
          </p:nvCxnSpPr>
          <p:spPr>
            <a:xfrm flipH="1" flipV="1">
              <a:off x="4059096" y="5705424"/>
              <a:ext cx="681245" cy="219145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0"/>
            <p:cNvCxnSpPr/>
            <p:nvPr/>
          </p:nvCxnSpPr>
          <p:spPr>
            <a:xfrm flipH="1" flipV="1">
              <a:off x="3065501" y="5173413"/>
              <a:ext cx="424061" cy="298095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11"/>
            <p:cNvCxnSpPr/>
            <p:nvPr/>
          </p:nvCxnSpPr>
          <p:spPr>
            <a:xfrm flipH="1" flipV="1">
              <a:off x="2859177" y="3781790"/>
              <a:ext cx="33781" cy="814383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2"/>
            <p:cNvCxnSpPr/>
            <p:nvPr/>
          </p:nvCxnSpPr>
          <p:spPr>
            <a:xfrm flipH="1">
              <a:off x="2794007" y="2986991"/>
              <a:ext cx="199111" cy="734687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13"/>
            <p:cNvCxnSpPr/>
            <p:nvPr/>
          </p:nvCxnSpPr>
          <p:spPr>
            <a:xfrm flipV="1">
              <a:off x="3910023" y="2162177"/>
              <a:ext cx="645062" cy="263388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14"/>
            <p:cNvCxnSpPr/>
            <p:nvPr/>
          </p:nvCxnSpPr>
          <p:spPr>
            <a:xfrm>
              <a:off x="5076496" y="2108510"/>
              <a:ext cx="713116" cy="0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15"/>
            <p:cNvCxnSpPr/>
            <p:nvPr/>
          </p:nvCxnSpPr>
          <p:spPr>
            <a:xfrm>
              <a:off x="6228053" y="2070026"/>
              <a:ext cx="849846" cy="196541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16"/>
            <p:cNvCxnSpPr/>
            <p:nvPr/>
          </p:nvCxnSpPr>
          <p:spPr>
            <a:xfrm>
              <a:off x="7925961" y="2459256"/>
              <a:ext cx="728062" cy="376473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17"/>
            <p:cNvCxnSpPr/>
            <p:nvPr/>
          </p:nvCxnSpPr>
          <p:spPr>
            <a:xfrm>
              <a:off x="8920269" y="3148789"/>
              <a:ext cx="315260" cy="608037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18"/>
            <p:cNvCxnSpPr/>
            <p:nvPr/>
          </p:nvCxnSpPr>
          <p:spPr>
            <a:xfrm flipH="1">
              <a:off x="9144388" y="4413202"/>
              <a:ext cx="230620" cy="637625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19"/>
            <p:cNvCxnSpPr/>
            <p:nvPr/>
          </p:nvCxnSpPr>
          <p:spPr>
            <a:xfrm flipH="1">
              <a:off x="7660801" y="5398886"/>
              <a:ext cx="1294874" cy="467318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20"/>
            <p:cNvCxnSpPr/>
            <p:nvPr/>
          </p:nvCxnSpPr>
          <p:spPr>
            <a:xfrm flipH="1">
              <a:off x="6778561" y="5866204"/>
              <a:ext cx="694526" cy="58365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21"/>
            <p:cNvCxnSpPr/>
            <p:nvPr/>
          </p:nvCxnSpPr>
          <p:spPr>
            <a:xfrm flipH="1">
              <a:off x="5101361" y="5924569"/>
              <a:ext cx="717713" cy="36798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22"/>
            <p:cNvCxnSpPr/>
            <p:nvPr/>
          </p:nvCxnSpPr>
          <p:spPr>
            <a:xfrm>
              <a:off x="3490712" y="2986992"/>
              <a:ext cx="5653676" cy="2063835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23"/>
            <p:cNvCxnSpPr/>
            <p:nvPr/>
          </p:nvCxnSpPr>
          <p:spPr>
            <a:xfrm flipH="1">
              <a:off x="3851983" y="2622673"/>
              <a:ext cx="3678618" cy="2753805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24"/>
            <p:cNvCxnSpPr/>
            <p:nvPr/>
          </p:nvCxnSpPr>
          <p:spPr>
            <a:xfrm flipH="1">
              <a:off x="2947914" y="2986992"/>
              <a:ext cx="5570817" cy="759901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5"/>
            <p:cNvCxnSpPr/>
            <p:nvPr/>
          </p:nvCxnSpPr>
          <p:spPr>
            <a:xfrm flipH="1" flipV="1">
              <a:off x="5105684" y="2640592"/>
              <a:ext cx="3458260" cy="346400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6"/>
            <p:cNvCxnSpPr/>
            <p:nvPr/>
          </p:nvCxnSpPr>
          <p:spPr>
            <a:xfrm flipH="1">
              <a:off x="4941669" y="2986992"/>
              <a:ext cx="3577062" cy="2390998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27"/>
            <p:cNvCxnSpPr/>
            <p:nvPr/>
          </p:nvCxnSpPr>
          <p:spPr>
            <a:xfrm>
              <a:off x="8843130" y="3497823"/>
              <a:ext cx="102657" cy="25900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28"/>
            <p:cNvCxnSpPr/>
            <p:nvPr/>
          </p:nvCxnSpPr>
          <p:spPr>
            <a:xfrm flipH="1">
              <a:off x="3081804" y="4073511"/>
              <a:ext cx="5838465" cy="824006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9"/>
            <p:cNvCxnSpPr/>
            <p:nvPr/>
          </p:nvCxnSpPr>
          <p:spPr>
            <a:xfrm flipH="1" flipV="1">
              <a:off x="2947914" y="3746892"/>
              <a:ext cx="4445917" cy="1885751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30"/>
            <p:cNvCxnSpPr/>
            <p:nvPr/>
          </p:nvCxnSpPr>
          <p:spPr>
            <a:xfrm flipH="1" flipV="1">
              <a:off x="7514437" y="2629369"/>
              <a:ext cx="53202" cy="283088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31"/>
            <p:cNvCxnSpPr/>
            <p:nvPr/>
          </p:nvCxnSpPr>
          <p:spPr>
            <a:xfrm flipV="1">
              <a:off x="4941669" y="2721275"/>
              <a:ext cx="1127883" cy="265671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32"/>
            <p:cNvCxnSpPr/>
            <p:nvPr/>
          </p:nvCxnSpPr>
          <p:spPr>
            <a:xfrm flipH="1" flipV="1">
              <a:off x="4809339" y="2621011"/>
              <a:ext cx="132330" cy="2756978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33"/>
            <p:cNvCxnSpPr/>
            <p:nvPr/>
          </p:nvCxnSpPr>
          <p:spPr>
            <a:xfrm flipH="1" flipV="1">
              <a:off x="2947914" y="3746404"/>
              <a:ext cx="1993755" cy="1652482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34"/>
            <p:cNvCxnSpPr/>
            <p:nvPr/>
          </p:nvCxnSpPr>
          <p:spPr>
            <a:xfrm flipH="1" flipV="1">
              <a:off x="2947914" y="3746892"/>
              <a:ext cx="897132" cy="1629586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35"/>
            <p:cNvCxnSpPr/>
            <p:nvPr/>
          </p:nvCxnSpPr>
          <p:spPr>
            <a:xfrm flipH="1">
              <a:off x="3081804" y="2621011"/>
              <a:ext cx="1727535" cy="2264091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36"/>
            <p:cNvCxnSpPr/>
            <p:nvPr/>
          </p:nvCxnSpPr>
          <p:spPr>
            <a:xfrm flipV="1">
              <a:off x="3910023" y="2459256"/>
              <a:ext cx="3215801" cy="469681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37"/>
            <p:cNvCxnSpPr/>
            <p:nvPr/>
          </p:nvCxnSpPr>
          <p:spPr>
            <a:xfrm>
              <a:off x="3845046" y="2986992"/>
              <a:ext cx="5079240" cy="1096218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38"/>
            <p:cNvCxnSpPr/>
            <p:nvPr/>
          </p:nvCxnSpPr>
          <p:spPr>
            <a:xfrm flipH="1" flipV="1">
              <a:off x="6069553" y="2707239"/>
              <a:ext cx="1498086" cy="275301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39"/>
            <p:cNvCxnSpPr/>
            <p:nvPr/>
          </p:nvCxnSpPr>
          <p:spPr>
            <a:xfrm flipV="1">
              <a:off x="6390325" y="2629369"/>
              <a:ext cx="1124112" cy="2995119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40"/>
            <p:cNvCxnSpPr/>
            <p:nvPr/>
          </p:nvCxnSpPr>
          <p:spPr>
            <a:xfrm flipH="1" flipV="1">
              <a:off x="2947914" y="3746892"/>
              <a:ext cx="3482001" cy="189930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41"/>
            <p:cNvCxnSpPr/>
            <p:nvPr/>
          </p:nvCxnSpPr>
          <p:spPr>
            <a:xfrm flipV="1">
              <a:off x="7567639" y="4083210"/>
              <a:ext cx="1356647" cy="1466713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42"/>
            <p:cNvCxnSpPr/>
            <p:nvPr/>
          </p:nvCxnSpPr>
          <p:spPr>
            <a:xfrm flipH="1" flipV="1">
              <a:off x="3490712" y="2986992"/>
              <a:ext cx="1450957" cy="2422285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43"/>
            <p:cNvCxnSpPr/>
            <p:nvPr/>
          </p:nvCxnSpPr>
          <p:spPr>
            <a:xfrm flipH="1" flipV="1">
              <a:off x="6069553" y="2795328"/>
              <a:ext cx="2850716" cy="1278183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44"/>
            <p:cNvCxnSpPr/>
            <p:nvPr/>
          </p:nvCxnSpPr>
          <p:spPr>
            <a:xfrm flipH="1" flipV="1">
              <a:off x="2947914" y="3746892"/>
              <a:ext cx="6196474" cy="1303935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45"/>
            <p:cNvCxnSpPr/>
            <p:nvPr/>
          </p:nvCxnSpPr>
          <p:spPr>
            <a:xfrm flipH="1" flipV="1">
              <a:off x="7530601" y="2622673"/>
              <a:ext cx="1622666" cy="2428156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46"/>
            <p:cNvCxnSpPr/>
            <p:nvPr/>
          </p:nvCxnSpPr>
          <p:spPr>
            <a:xfrm>
              <a:off x="5076495" y="5377989"/>
              <a:ext cx="2317336" cy="25465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47"/>
            <p:cNvCxnSpPr/>
            <p:nvPr/>
          </p:nvCxnSpPr>
          <p:spPr>
            <a:xfrm flipV="1">
              <a:off x="3845046" y="2621011"/>
              <a:ext cx="964293" cy="2756978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48"/>
            <p:cNvCxnSpPr/>
            <p:nvPr/>
          </p:nvCxnSpPr>
          <p:spPr>
            <a:xfrm flipV="1">
              <a:off x="4941669" y="2629369"/>
              <a:ext cx="2572768" cy="2748620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49"/>
            <p:cNvCxnSpPr/>
            <p:nvPr/>
          </p:nvCxnSpPr>
          <p:spPr>
            <a:xfrm flipV="1">
              <a:off x="4941669" y="4958456"/>
              <a:ext cx="3263992" cy="419533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51"/>
            <p:cNvCxnSpPr/>
            <p:nvPr/>
          </p:nvCxnSpPr>
          <p:spPr>
            <a:xfrm flipH="1">
              <a:off x="3890295" y="4083746"/>
              <a:ext cx="5029974" cy="1294243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52"/>
            <p:cNvCxnSpPr/>
            <p:nvPr/>
          </p:nvCxnSpPr>
          <p:spPr>
            <a:xfrm flipH="1" flipV="1">
              <a:off x="5076495" y="2256266"/>
              <a:ext cx="2001404" cy="10302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53"/>
            <p:cNvCxnSpPr/>
            <p:nvPr/>
          </p:nvCxnSpPr>
          <p:spPr>
            <a:xfrm flipH="1" flipV="1">
              <a:off x="3015932" y="3781791"/>
              <a:ext cx="5904337" cy="301955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Picture 59" descr="Allseen-Lighting-K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5511" y="5436388"/>
              <a:ext cx="524256" cy="771144"/>
            </a:xfrm>
            <a:prstGeom prst="rect">
              <a:avLst/>
            </a:prstGeom>
            <a:noFill/>
            <a:effectLst/>
          </p:spPr>
        </p:pic>
        <p:pic>
          <p:nvPicPr>
            <p:cNvPr id="75" name="Picture 60" descr="Allseen-Appliances-K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111" y="2365852"/>
              <a:ext cx="1000714" cy="682148"/>
            </a:xfrm>
            <a:prstGeom prst="rect">
              <a:avLst/>
            </a:prstGeom>
          </p:spPr>
        </p:pic>
        <p:pic>
          <p:nvPicPr>
            <p:cNvPr id="76" name="Picture 61" descr="Allseen-DisplayTelevision-K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812" y="1913447"/>
              <a:ext cx="974779" cy="753553"/>
            </a:xfrm>
            <a:prstGeom prst="rect">
              <a:avLst/>
            </a:prstGeom>
          </p:spPr>
        </p:pic>
        <p:pic>
          <p:nvPicPr>
            <p:cNvPr id="77" name="Picture 62" descr="Allseen-Tablet-K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0370" y="1746869"/>
              <a:ext cx="682752" cy="949485"/>
            </a:xfrm>
            <a:prstGeom prst="rect">
              <a:avLst/>
            </a:prstGeom>
          </p:spPr>
        </p:pic>
        <p:grpSp>
          <p:nvGrpSpPr>
            <p:cNvPr id="78" name="Group 63"/>
            <p:cNvGrpSpPr/>
            <p:nvPr/>
          </p:nvGrpSpPr>
          <p:grpSpPr>
            <a:xfrm>
              <a:off x="2769276" y="4597865"/>
              <a:ext cx="277136" cy="579880"/>
              <a:chOff x="4071434" y="1259595"/>
              <a:chExt cx="505181" cy="1202777"/>
            </a:xfrm>
          </p:grpSpPr>
          <p:grpSp>
            <p:nvGrpSpPr>
              <p:cNvPr id="139" name="Group 124"/>
              <p:cNvGrpSpPr/>
              <p:nvPr/>
            </p:nvGrpSpPr>
            <p:grpSpPr>
              <a:xfrm>
                <a:off x="4138780" y="1393528"/>
                <a:ext cx="355432" cy="968672"/>
                <a:chOff x="5920241" y="1017499"/>
                <a:chExt cx="355432" cy="968672"/>
              </a:xfrm>
            </p:grpSpPr>
            <p:sp>
              <p:nvSpPr>
                <p:cNvPr id="145" name="Rectangle 130"/>
                <p:cNvSpPr/>
                <p:nvPr/>
              </p:nvSpPr>
              <p:spPr>
                <a:xfrm>
                  <a:off x="5920241" y="1017499"/>
                  <a:ext cx="355432" cy="96867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46" name="Rectangle 131"/>
                <p:cNvSpPr/>
                <p:nvPr/>
              </p:nvSpPr>
              <p:spPr>
                <a:xfrm>
                  <a:off x="6020511" y="1163128"/>
                  <a:ext cx="174171" cy="345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47" name="Rectangle 132"/>
                <p:cNvSpPr/>
                <p:nvPr/>
              </p:nvSpPr>
              <p:spPr>
                <a:xfrm>
                  <a:off x="6016773" y="1509082"/>
                  <a:ext cx="174171" cy="345954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140" name="Group 125"/>
              <p:cNvGrpSpPr/>
              <p:nvPr/>
            </p:nvGrpSpPr>
            <p:grpSpPr>
              <a:xfrm>
                <a:off x="4071434" y="1259595"/>
                <a:ext cx="505181" cy="1202777"/>
                <a:chOff x="4071434" y="1259595"/>
                <a:chExt cx="505181" cy="1026405"/>
              </a:xfrm>
            </p:grpSpPr>
            <p:cxnSp>
              <p:nvCxnSpPr>
                <p:cNvPr id="141" name="Straight Connector 126"/>
                <p:cNvCxnSpPr/>
                <p:nvPr/>
              </p:nvCxnSpPr>
              <p:spPr>
                <a:xfrm flipV="1">
                  <a:off x="4071434" y="2276431"/>
                  <a:ext cx="505181" cy="95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27"/>
                <p:cNvCxnSpPr/>
                <p:nvPr/>
              </p:nvCxnSpPr>
              <p:spPr>
                <a:xfrm>
                  <a:off x="4576615" y="1259595"/>
                  <a:ext cx="0" cy="1016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28"/>
                <p:cNvCxnSpPr/>
                <p:nvPr/>
              </p:nvCxnSpPr>
              <p:spPr>
                <a:xfrm>
                  <a:off x="4071434" y="1259595"/>
                  <a:ext cx="50518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29"/>
                <p:cNvCxnSpPr/>
                <p:nvPr/>
              </p:nvCxnSpPr>
              <p:spPr>
                <a:xfrm>
                  <a:off x="4071434" y="1259595"/>
                  <a:ext cx="0" cy="1016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9" name="Group 64"/>
            <p:cNvGrpSpPr/>
            <p:nvPr/>
          </p:nvGrpSpPr>
          <p:grpSpPr>
            <a:xfrm>
              <a:off x="5786352" y="1767164"/>
              <a:ext cx="460465" cy="976034"/>
              <a:chOff x="8197472" y="815445"/>
              <a:chExt cx="914401" cy="1546752"/>
            </a:xfrm>
          </p:grpSpPr>
          <p:grpSp>
            <p:nvGrpSpPr>
              <p:cNvPr id="134" name="Group 119"/>
              <p:cNvGrpSpPr/>
              <p:nvPr/>
            </p:nvGrpSpPr>
            <p:grpSpPr>
              <a:xfrm>
                <a:off x="8197472" y="815445"/>
                <a:ext cx="914401" cy="1546752"/>
                <a:chOff x="8197472" y="815445"/>
                <a:chExt cx="914401" cy="1546752"/>
              </a:xfrm>
            </p:grpSpPr>
            <p:sp>
              <p:nvSpPr>
                <p:cNvPr id="137" name="Rectangle 122"/>
                <p:cNvSpPr/>
                <p:nvPr/>
              </p:nvSpPr>
              <p:spPr>
                <a:xfrm>
                  <a:off x="8197472" y="81544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38" name="Rectangle 123"/>
                <p:cNvSpPr/>
                <p:nvPr/>
              </p:nvSpPr>
              <p:spPr>
                <a:xfrm>
                  <a:off x="8197472" y="1295398"/>
                  <a:ext cx="914401" cy="106679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135" name="Rectangle 120"/>
              <p:cNvSpPr/>
              <p:nvPr/>
            </p:nvSpPr>
            <p:spPr>
              <a:xfrm flipH="1">
                <a:off x="8258493" y="838200"/>
                <a:ext cx="45719" cy="41051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36" name="Rectangle 121"/>
              <p:cNvSpPr/>
              <p:nvPr/>
            </p:nvSpPr>
            <p:spPr>
              <a:xfrm>
                <a:off x="8258493" y="1371600"/>
                <a:ext cx="45719" cy="898936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80" name="Group 65"/>
            <p:cNvGrpSpPr/>
            <p:nvPr/>
          </p:nvGrpSpPr>
          <p:grpSpPr>
            <a:xfrm>
              <a:off x="8888829" y="3733800"/>
              <a:ext cx="710783" cy="655646"/>
              <a:chOff x="5637212" y="3171260"/>
              <a:chExt cx="2286000" cy="1550095"/>
            </a:xfrm>
          </p:grpSpPr>
          <p:grpSp>
            <p:nvGrpSpPr>
              <p:cNvPr id="128" name="Group 113"/>
              <p:cNvGrpSpPr/>
              <p:nvPr/>
            </p:nvGrpSpPr>
            <p:grpSpPr>
              <a:xfrm>
                <a:off x="5637212" y="3171260"/>
                <a:ext cx="2286000" cy="1550095"/>
                <a:chOff x="6780212" y="685800"/>
                <a:chExt cx="1905000" cy="1558996"/>
              </a:xfrm>
            </p:grpSpPr>
            <p:grpSp>
              <p:nvGrpSpPr>
                <p:cNvPr id="130" name="Group 115"/>
                <p:cNvGrpSpPr/>
                <p:nvPr/>
              </p:nvGrpSpPr>
              <p:grpSpPr>
                <a:xfrm>
                  <a:off x="6780212" y="685800"/>
                  <a:ext cx="1905000" cy="1558996"/>
                  <a:chOff x="6780212" y="685800"/>
                  <a:chExt cx="1905000" cy="1558996"/>
                </a:xfrm>
              </p:grpSpPr>
              <p:sp>
                <p:nvSpPr>
                  <p:cNvPr id="132" name="Frame 117"/>
                  <p:cNvSpPr/>
                  <p:nvPr/>
                </p:nvSpPr>
                <p:spPr>
                  <a:xfrm>
                    <a:off x="6932612" y="685800"/>
                    <a:ext cx="1600200" cy="990600"/>
                  </a:xfrm>
                  <a:prstGeom prst="fram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3" name="Trapezoid 118"/>
                  <p:cNvSpPr/>
                  <p:nvPr/>
                </p:nvSpPr>
                <p:spPr>
                  <a:xfrm>
                    <a:off x="6780212" y="1711396"/>
                    <a:ext cx="1905000" cy="533400"/>
                  </a:xfrm>
                  <a:prstGeom prst="trapezoid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sp>
              <p:nvSpPr>
                <p:cNvPr id="131" name="Trapezoid 116"/>
                <p:cNvSpPr/>
                <p:nvPr/>
              </p:nvSpPr>
              <p:spPr>
                <a:xfrm>
                  <a:off x="7542212" y="2094584"/>
                  <a:ext cx="381000" cy="134953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129" name="Trapezoid 114"/>
              <p:cNvSpPr/>
              <p:nvPr/>
            </p:nvSpPr>
            <p:spPr>
              <a:xfrm>
                <a:off x="5820092" y="4257387"/>
                <a:ext cx="1920239" cy="287829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81" name="Group 66"/>
            <p:cNvGrpSpPr>
              <a:grpSpLocks noChangeAspect="1"/>
            </p:cNvGrpSpPr>
            <p:nvPr/>
          </p:nvGrpSpPr>
          <p:grpSpPr>
            <a:xfrm>
              <a:off x="3427869" y="5397694"/>
              <a:ext cx="761543" cy="393506"/>
              <a:chOff x="10895012" y="1905000"/>
              <a:chExt cx="1066800" cy="551239"/>
            </a:xfrm>
          </p:grpSpPr>
          <p:sp>
            <p:nvSpPr>
              <p:cNvPr id="124" name="Rounded Rectangle 109"/>
              <p:cNvSpPr/>
              <p:nvPr/>
            </p:nvSpPr>
            <p:spPr>
              <a:xfrm>
                <a:off x="10895012" y="1905000"/>
                <a:ext cx="1066800" cy="551239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5" name="Isosceles Triangle 110"/>
              <p:cNvSpPr/>
              <p:nvPr/>
            </p:nvSpPr>
            <p:spPr>
              <a:xfrm flipH="1">
                <a:off x="11657008" y="1981199"/>
                <a:ext cx="228601" cy="1523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6" name="Isosceles Triangle 111"/>
              <p:cNvSpPr/>
              <p:nvPr/>
            </p:nvSpPr>
            <p:spPr>
              <a:xfrm flipH="1" flipV="1">
                <a:off x="11657010" y="2209800"/>
                <a:ext cx="228602" cy="17024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7" name="Rounded Rectangle 112"/>
              <p:cNvSpPr/>
              <p:nvPr/>
            </p:nvSpPr>
            <p:spPr>
              <a:xfrm>
                <a:off x="10971212" y="1981200"/>
                <a:ext cx="609600" cy="38100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 fontScale="92500" lnSpcReduction="10000"/>
              </a:bodyPr>
              <a:lstStyle/>
              <a:p>
                <a:pPr algn="ctr"/>
                <a:r>
                  <a:rPr lang="en-US" sz="400" b="1" dirty="0" smtClean="0">
                    <a:solidFill>
                      <a:schemeClr val="tx1"/>
                    </a:solidFill>
                  </a:rPr>
                  <a:t>72°</a:t>
                </a:r>
                <a:endParaRPr lang="en-US" sz="200" dirty="0"/>
              </a:p>
            </p:txBody>
          </p:sp>
        </p:grpSp>
        <p:grpSp>
          <p:nvGrpSpPr>
            <p:cNvPr id="82" name="Group 67"/>
            <p:cNvGrpSpPr/>
            <p:nvPr/>
          </p:nvGrpSpPr>
          <p:grpSpPr>
            <a:xfrm>
              <a:off x="8228012" y="4800600"/>
              <a:ext cx="405698" cy="596592"/>
              <a:chOff x="10285412" y="4879245"/>
              <a:chExt cx="683728" cy="1140555"/>
            </a:xfrm>
          </p:grpSpPr>
          <p:sp>
            <p:nvSpPr>
              <p:cNvPr id="117" name="Rounded Rectangle 102"/>
              <p:cNvSpPr/>
              <p:nvPr/>
            </p:nvSpPr>
            <p:spPr>
              <a:xfrm>
                <a:off x="10285412" y="4879245"/>
                <a:ext cx="683728" cy="1140555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118" name="Group 103"/>
              <p:cNvGrpSpPr/>
              <p:nvPr/>
            </p:nvGrpSpPr>
            <p:grpSpPr>
              <a:xfrm>
                <a:off x="10361612" y="5439338"/>
                <a:ext cx="489951" cy="504262"/>
                <a:chOff x="11014660" y="4879245"/>
                <a:chExt cx="815699" cy="880767"/>
              </a:xfrm>
            </p:grpSpPr>
            <p:sp>
              <p:nvSpPr>
                <p:cNvPr id="122" name="Donut 107"/>
                <p:cNvSpPr/>
                <p:nvPr/>
              </p:nvSpPr>
              <p:spPr>
                <a:xfrm>
                  <a:off x="11014660" y="4879245"/>
                  <a:ext cx="815699" cy="880767"/>
                </a:xfrm>
                <a:prstGeom prst="donu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Oval 108"/>
                <p:cNvSpPr/>
                <p:nvPr/>
              </p:nvSpPr>
              <p:spPr>
                <a:xfrm>
                  <a:off x="11352212" y="5257800"/>
                  <a:ext cx="152400" cy="1524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119" name="Group 104"/>
              <p:cNvGrpSpPr/>
              <p:nvPr/>
            </p:nvGrpSpPr>
            <p:grpSpPr>
              <a:xfrm>
                <a:off x="10437812" y="4953000"/>
                <a:ext cx="337552" cy="349812"/>
                <a:chOff x="11014660" y="4879245"/>
                <a:chExt cx="815699" cy="880767"/>
              </a:xfrm>
            </p:grpSpPr>
            <p:sp>
              <p:nvSpPr>
                <p:cNvPr id="120" name="Donut 105"/>
                <p:cNvSpPr/>
                <p:nvPr/>
              </p:nvSpPr>
              <p:spPr>
                <a:xfrm>
                  <a:off x="11014660" y="4879245"/>
                  <a:ext cx="815699" cy="880767"/>
                </a:xfrm>
                <a:prstGeom prst="donu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Oval 106"/>
                <p:cNvSpPr/>
                <p:nvPr/>
              </p:nvSpPr>
              <p:spPr>
                <a:xfrm>
                  <a:off x="11352212" y="5257800"/>
                  <a:ext cx="152400" cy="1524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</p:grpSp>
        <p:grpSp>
          <p:nvGrpSpPr>
            <p:cNvPr id="83" name="Group 68"/>
            <p:cNvGrpSpPr/>
            <p:nvPr/>
          </p:nvGrpSpPr>
          <p:grpSpPr>
            <a:xfrm>
              <a:off x="8685212" y="5029200"/>
              <a:ext cx="1017503" cy="371880"/>
              <a:chOff x="10135084" y="4081828"/>
              <a:chExt cx="1598128" cy="440208"/>
            </a:xfrm>
          </p:grpSpPr>
          <p:sp>
            <p:nvSpPr>
              <p:cNvPr id="113" name="Rounded Rectangle 98"/>
              <p:cNvSpPr/>
              <p:nvPr/>
            </p:nvSpPr>
            <p:spPr>
              <a:xfrm>
                <a:off x="10135084" y="4081828"/>
                <a:ext cx="1598128" cy="44020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14" name="Straight Connector 99"/>
              <p:cNvCxnSpPr/>
              <p:nvPr/>
            </p:nvCxnSpPr>
            <p:spPr>
              <a:xfrm>
                <a:off x="10330626" y="4196327"/>
                <a:ext cx="840000" cy="0"/>
              </a:xfrm>
              <a:prstGeom prst="line">
                <a:avLst/>
              </a:prstGeom>
              <a:ln w="57150" cmpd="sng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00"/>
              <p:cNvCxnSpPr/>
              <p:nvPr/>
            </p:nvCxnSpPr>
            <p:spPr>
              <a:xfrm flipV="1">
                <a:off x="10345057" y="4267200"/>
                <a:ext cx="626155" cy="258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Donut 101"/>
              <p:cNvSpPr/>
              <p:nvPr/>
            </p:nvSpPr>
            <p:spPr>
              <a:xfrm>
                <a:off x="11504612" y="4267200"/>
                <a:ext cx="152400" cy="139687"/>
              </a:xfrm>
              <a:prstGeom prst="donut">
                <a:avLst>
                  <a:gd name="adj" fmla="val 9277"/>
                </a:avLst>
              </a:prstGeom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Group 69"/>
            <p:cNvGrpSpPr/>
            <p:nvPr/>
          </p:nvGrpSpPr>
          <p:grpSpPr>
            <a:xfrm>
              <a:off x="4305224" y="1671315"/>
              <a:ext cx="325477" cy="233685"/>
              <a:chOff x="5197623" y="5404504"/>
              <a:chExt cx="325477" cy="233685"/>
            </a:xfrm>
          </p:grpSpPr>
          <p:sp>
            <p:nvSpPr>
              <p:cNvPr id="110" name="Freeform 268"/>
              <p:cNvSpPr>
                <a:spLocks/>
              </p:cNvSpPr>
              <p:nvPr/>
            </p:nvSpPr>
            <p:spPr bwMode="auto">
              <a:xfrm rot="20916795">
                <a:off x="5343022" y="5512763"/>
                <a:ext cx="180078" cy="125426"/>
              </a:xfrm>
              <a:custGeom>
                <a:avLst/>
                <a:gdLst>
                  <a:gd name="T0" fmla="*/ 178 w 194"/>
                  <a:gd name="T1" fmla="*/ 33 h 135"/>
                  <a:gd name="T2" fmla="*/ 194 w 194"/>
                  <a:gd name="T3" fmla="*/ 20 h 135"/>
                  <a:gd name="T4" fmla="*/ 192 w 194"/>
                  <a:gd name="T5" fmla="*/ 11 h 135"/>
                  <a:gd name="T6" fmla="*/ 181 w 194"/>
                  <a:gd name="T7" fmla="*/ 4 h 135"/>
                  <a:gd name="T8" fmla="*/ 73 w 194"/>
                  <a:gd name="T9" fmla="*/ 28 h 135"/>
                  <a:gd name="T10" fmla="*/ 3 w 194"/>
                  <a:gd name="T11" fmla="*/ 114 h 135"/>
                  <a:gd name="T12" fmla="*/ 12 w 194"/>
                  <a:gd name="T13" fmla="*/ 132 h 135"/>
                  <a:gd name="T14" fmla="*/ 30 w 194"/>
                  <a:gd name="T15" fmla="*/ 124 h 135"/>
                  <a:gd name="T16" fmla="*/ 88 w 194"/>
                  <a:gd name="T17" fmla="*/ 53 h 135"/>
                  <a:gd name="T18" fmla="*/ 178 w 194"/>
                  <a:gd name="T19" fmla="*/ 3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135">
                    <a:moveTo>
                      <a:pt x="178" y="33"/>
                    </a:moveTo>
                    <a:cubicBezTo>
                      <a:pt x="186" y="34"/>
                      <a:pt x="193" y="28"/>
                      <a:pt x="194" y="20"/>
                    </a:cubicBezTo>
                    <a:cubicBezTo>
                      <a:pt x="194" y="17"/>
                      <a:pt x="193" y="14"/>
                      <a:pt x="192" y="11"/>
                    </a:cubicBezTo>
                    <a:cubicBezTo>
                      <a:pt x="189" y="8"/>
                      <a:pt x="186" y="5"/>
                      <a:pt x="181" y="4"/>
                    </a:cubicBezTo>
                    <a:cubicBezTo>
                      <a:pt x="143" y="0"/>
                      <a:pt x="106" y="8"/>
                      <a:pt x="73" y="28"/>
                    </a:cubicBezTo>
                    <a:cubicBezTo>
                      <a:pt x="40" y="49"/>
                      <a:pt x="16" y="78"/>
                      <a:pt x="3" y="114"/>
                    </a:cubicBezTo>
                    <a:cubicBezTo>
                      <a:pt x="0" y="121"/>
                      <a:pt x="4" y="130"/>
                      <a:pt x="12" y="132"/>
                    </a:cubicBezTo>
                    <a:cubicBezTo>
                      <a:pt x="19" y="135"/>
                      <a:pt x="27" y="131"/>
                      <a:pt x="30" y="124"/>
                    </a:cubicBezTo>
                    <a:cubicBezTo>
                      <a:pt x="41" y="94"/>
                      <a:pt x="61" y="69"/>
                      <a:pt x="88" y="53"/>
                    </a:cubicBezTo>
                    <a:cubicBezTo>
                      <a:pt x="115" y="36"/>
                      <a:pt x="146" y="29"/>
                      <a:pt x="178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111" name="Freeform 269"/>
              <p:cNvSpPr>
                <a:spLocks/>
              </p:cNvSpPr>
              <p:nvPr/>
            </p:nvSpPr>
            <p:spPr bwMode="auto">
              <a:xfrm rot="20916795">
                <a:off x="5270324" y="5458653"/>
                <a:ext cx="242201" cy="167103"/>
              </a:xfrm>
              <a:custGeom>
                <a:avLst/>
                <a:gdLst>
                  <a:gd name="T0" fmla="*/ 113 w 261"/>
                  <a:gd name="T1" fmla="*/ 63 h 180"/>
                  <a:gd name="T2" fmla="*/ 245 w 261"/>
                  <a:gd name="T3" fmla="*/ 36 h 180"/>
                  <a:gd name="T4" fmla="*/ 261 w 261"/>
                  <a:gd name="T5" fmla="*/ 24 h 180"/>
                  <a:gd name="T6" fmla="*/ 259 w 261"/>
                  <a:gd name="T7" fmla="*/ 14 h 180"/>
                  <a:gd name="T8" fmla="*/ 249 w 261"/>
                  <a:gd name="T9" fmla="*/ 8 h 180"/>
                  <a:gd name="T10" fmla="*/ 98 w 261"/>
                  <a:gd name="T11" fmla="*/ 39 h 180"/>
                  <a:gd name="T12" fmla="*/ 2 w 261"/>
                  <a:gd name="T13" fmla="*/ 159 h 180"/>
                  <a:gd name="T14" fmla="*/ 12 w 261"/>
                  <a:gd name="T15" fmla="*/ 177 h 180"/>
                  <a:gd name="T16" fmla="*/ 30 w 261"/>
                  <a:gd name="T17" fmla="*/ 168 h 180"/>
                  <a:gd name="T18" fmla="*/ 113 w 261"/>
                  <a:gd name="T19" fmla="*/ 63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180">
                    <a:moveTo>
                      <a:pt x="113" y="63"/>
                    </a:moveTo>
                    <a:cubicBezTo>
                      <a:pt x="152" y="39"/>
                      <a:pt x="199" y="29"/>
                      <a:pt x="245" y="36"/>
                    </a:cubicBezTo>
                    <a:cubicBezTo>
                      <a:pt x="252" y="37"/>
                      <a:pt x="260" y="32"/>
                      <a:pt x="261" y="24"/>
                    </a:cubicBezTo>
                    <a:cubicBezTo>
                      <a:pt x="261" y="20"/>
                      <a:pt x="261" y="17"/>
                      <a:pt x="259" y="14"/>
                    </a:cubicBezTo>
                    <a:cubicBezTo>
                      <a:pt x="257" y="11"/>
                      <a:pt x="253" y="8"/>
                      <a:pt x="249" y="8"/>
                    </a:cubicBezTo>
                    <a:cubicBezTo>
                      <a:pt x="196" y="0"/>
                      <a:pt x="143" y="11"/>
                      <a:pt x="98" y="39"/>
                    </a:cubicBezTo>
                    <a:cubicBezTo>
                      <a:pt x="53" y="66"/>
                      <a:pt x="19" y="109"/>
                      <a:pt x="2" y="159"/>
                    </a:cubicBezTo>
                    <a:cubicBezTo>
                      <a:pt x="0" y="167"/>
                      <a:pt x="4" y="175"/>
                      <a:pt x="12" y="177"/>
                    </a:cubicBezTo>
                    <a:cubicBezTo>
                      <a:pt x="19" y="180"/>
                      <a:pt x="27" y="176"/>
                      <a:pt x="30" y="168"/>
                    </a:cubicBezTo>
                    <a:cubicBezTo>
                      <a:pt x="44" y="124"/>
                      <a:pt x="74" y="87"/>
                      <a:pt x="113" y="6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112" name="Freeform 270"/>
              <p:cNvSpPr>
                <a:spLocks/>
              </p:cNvSpPr>
              <p:nvPr/>
            </p:nvSpPr>
            <p:spPr bwMode="auto">
              <a:xfrm rot="20916795">
                <a:off x="5197623" y="5404504"/>
                <a:ext cx="304717" cy="208780"/>
              </a:xfrm>
              <a:custGeom>
                <a:avLst/>
                <a:gdLst>
                  <a:gd name="T0" fmla="*/ 138 w 328"/>
                  <a:gd name="T1" fmla="*/ 73 h 225"/>
                  <a:gd name="T2" fmla="*/ 311 w 328"/>
                  <a:gd name="T3" fmla="*/ 39 h 225"/>
                  <a:gd name="T4" fmla="*/ 328 w 328"/>
                  <a:gd name="T5" fmla="*/ 27 h 225"/>
                  <a:gd name="T6" fmla="*/ 326 w 328"/>
                  <a:gd name="T7" fmla="*/ 17 h 225"/>
                  <a:gd name="T8" fmla="*/ 316 w 328"/>
                  <a:gd name="T9" fmla="*/ 11 h 225"/>
                  <a:gd name="T10" fmla="*/ 123 w 328"/>
                  <a:gd name="T11" fmla="*/ 49 h 225"/>
                  <a:gd name="T12" fmla="*/ 2 w 328"/>
                  <a:gd name="T13" fmla="*/ 204 h 225"/>
                  <a:gd name="T14" fmla="*/ 11 w 328"/>
                  <a:gd name="T15" fmla="*/ 222 h 225"/>
                  <a:gd name="T16" fmla="*/ 29 w 328"/>
                  <a:gd name="T17" fmla="*/ 213 h 225"/>
                  <a:gd name="T18" fmla="*/ 138 w 328"/>
                  <a:gd name="T19" fmla="*/ 73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8" h="225">
                    <a:moveTo>
                      <a:pt x="138" y="73"/>
                    </a:moveTo>
                    <a:cubicBezTo>
                      <a:pt x="190" y="41"/>
                      <a:pt x="251" y="29"/>
                      <a:pt x="311" y="39"/>
                    </a:cubicBezTo>
                    <a:cubicBezTo>
                      <a:pt x="319" y="40"/>
                      <a:pt x="326" y="35"/>
                      <a:pt x="328" y="27"/>
                    </a:cubicBezTo>
                    <a:cubicBezTo>
                      <a:pt x="328" y="24"/>
                      <a:pt x="327" y="20"/>
                      <a:pt x="326" y="17"/>
                    </a:cubicBezTo>
                    <a:cubicBezTo>
                      <a:pt x="324" y="14"/>
                      <a:pt x="320" y="11"/>
                      <a:pt x="316" y="11"/>
                    </a:cubicBezTo>
                    <a:cubicBezTo>
                      <a:pt x="249" y="0"/>
                      <a:pt x="180" y="13"/>
                      <a:pt x="123" y="49"/>
                    </a:cubicBezTo>
                    <a:cubicBezTo>
                      <a:pt x="65" y="84"/>
                      <a:pt x="22" y="139"/>
                      <a:pt x="2" y="204"/>
                    </a:cubicBezTo>
                    <a:cubicBezTo>
                      <a:pt x="0" y="212"/>
                      <a:pt x="4" y="220"/>
                      <a:pt x="11" y="222"/>
                    </a:cubicBezTo>
                    <a:cubicBezTo>
                      <a:pt x="19" y="225"/>
                      <a:pt x="27" y="220"/>
                      <a:pt x="29" y="213"/>
                    </a:cubicBezTo>
                    <a:cubicBezTo>
                      <a:pt x="47" y="155"/>
                      <a:pt x="86" y="105"/>
                      <a:pt x="138" y="7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</p:grpSp>
        <p:grpSp>
          <p:nvGrpSpPr>
            <p:cNvPr id="85" name="Group 70"/>
            <p:cNvGrpSpPr/>
            <p:nvPr/>
          </p:nvGrpSpPr>
          <p:grpSpPr>
            <a:xfrm>
              <a:off x="4418012" y="5231595"/>
              <a:ext cx="325477" cy="233686"/>
              <a:chOff x="5197623" y="5231595"/>
              <a:chExt cx="325477" cy="233686"/>
            </a:xfrm>
          </p:grpSpPr>
          <p:sp>
            <p:nvSpPr>
              <p:cNvPr id="107" name="Freeform 268"/>
              <p:cNvSpPr>
                <a:spLocks/>
              </p:cNvSpPr>
              <p:nvPr/>
            </p:nvSpPr>
            <p:spPr bwMode="auto">
              <a:xfrm rot="20916795">
                <a:off x="5343022" y="5339855"/>
                <a:ext cx="180078" cy="125426"/>
              </a:xfrm>
              <a:custGeom>
                <a:avLst/>
                <a:gdLst>
                  <a:gd name="T0" fmla="*/ 178 w 194"/>
                  <a:gd name="T1" fmla="*/ 33 h 135"/>
                  <a:gd name="T2" fmla="*/ 194 w 194"/>
                  <a:gd name="T3" fmla="*/ 20 h 135"/>
                  <a:gd name="T4" fmla="*/ 192 w 194"/>
                  <a:gd name="T5" fmla="*/ 11 h 135"/>
                  <a:gd name="T6" fmla="*/ 181 w 194"/>
                  <a:gd name="T7" fmla="*/ 4 h 135"/>
                  <a:gd name="T8" fmla="*/ 73 w 194"/>
                  <a:gd name="T9" fmla="*/ 28 h 135"/>
                  <a:gd name="T10" fmla="*/ 3 w 194"/>
                  <a:gd name="T11" fmla="*/ 114 h 135"/>
                  <a:gd name="T12" fmla="*/ 12 w 194"/>
                  <a:gd name="T13" fmla="*/ 132 h 135"/>
                  <a:gd name="T14" fmla="*/ 30 w 194"/>
                  <a:gd name="T15" fmla="*/ 124 h 135"/>
                  <a:gd name="T16" fmla="*/ 88 w 194"/>
                  <a:gd name="T17" fmla="*/ 53 h 135"/>
                  <a:gd name="T18" fmla="*/ 178 w 194"/>
                  <a:gd name="T19" fmla="*/ 3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135">
                    <a:moveTo>
                      <a:pt x="178" y="33"/>
                    </a:moveTo>
                    <a:cubicBezTo>
                      <a:pt x="186" y="34"/>
                      <a:pt x="193" y="28"/>
                      <a:pt x="194" y="20"/>
                    </a:cubicBezTo>
                    <a:cubicBezTo>
                      <a:pt x="194" y="17"/>
                      <a:pt x="193" y="14"/>
                      <a:pt x="192" y="11"/>
                    </a:cubicBezTo>
                    <a:cubicBezTo>
                      <a:pt x="189" y="8"/>
                      <a:pt x="186" y="5"/>
                      <a:pt x="181" y="4"/>
                    </a:cubicBezTo>
                    <a:cubicBezTo>
                      <a:pt x="143" y="0"/>
                      <a:pt x="106" y="8"/>
                      <a:pt x="73" y="28"/>
                    </a:cubicBezTo>
                    <a:cubicBezTo>
                      <a:pt x="40" y="49"/>
                      <a:pt x="16" y="78"/>
                      <a:pt x="3" y="114"/>
                    </a:cubicBezTo>
                    <a:cubicBezTo>
                      <a:pt x="0" y="121"/>
                      <a:pt x="4" y="130"/>
                      <a:pt x="12" y="132"/>
                    </a:cubicBezTo>
                    <a:cubicBezTo>
                      <a:pt x="19" y="135"/>
                      <a:pt x="27" y="131"/>
                      <a:pt x="30" y="124"/>
                    </a:cubicBezTo>
                    <a:cubicBezTo>
                      <a:pt x="41" y="94"/>
                      <a:pt x="61" y="69"/>
                      <a:pt x="88" y="53"/>
                    </a:cubicBezTo>
                    <a:cubicBezTo>
                      <a:pt x="115" y="36"/>
                      <a:pt x="146" y="29"/>
                      <a:pt x="178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108" name="Freeform 269"/>
              <p:cNvSpPr>
                <a:spLocks/>
              </p:cNvSpPr>
              <p:nvPr/>
            </p:nvSpPr>
            <p:spPr bwMode="auto">
              <a:xfrm rot="20916795">
                <a:off x="5270324" y="5285746"/>
                <a:ext cx="242201" cy="167104"/>
              </a:xfrm>
              <a:custGeom>
                <a:avLst/>
                <a:gdLst>
                  <a:gd name="T0" fmla="*/ 113 w 261"/>
                  <a:gd name="T1" fmla="*/ 63 h 180"/>
                  <a:gd name="T2" fmla="*/ 245 w 261"/>
                  <a:gd name="T3" fmla="*/ 36 h 180"/>
                  <a:gd name="T4" fmla="*/ 261 w 261"/>
                  <a:gd name="T5" fmla="*/ 24 h 180"/>
                  <a:gd name="T6" fmla="*/ 259 w 261"/>
                  <a:gd name="T7" fmla="*/ 14 h 180"/>
                  <a:gd name="T8" fmla="*/ 249 w 261"/>
                  <a:gd name="T9" fmla="*/ 8 h 180"/>
                  <a:gd name="T10" fmla="*/ 98 w 261"/>
                  <a:gd name="T11" fmla="*/ 39 h 180"/>
                  <a:gd name="T12" fmla="*/ 2 w 261"/>
                  <a:gd name="T13" fmla="*/ 159 h 180"/>
                  <a:gd name="T14" fmla="*/ 12 w 261"/>
                  <a:gd name="T15" fmla="*/ 177 h 180"/>
                  <a:gd name="T16" fmla="*/ 30 w 261"/>
                  <a:gd name="T17" fmla="*/ 168 h 180"/>
                  <a:gd name="T18" fmla="*/ 113 w 261"/>
                  <a:gd name="T19" fmla="*/ 63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180">
                    <a:moveTo>
                      <a:pt x="113" y="63"/>
                    </a:moveTo>
                    <a:cubicBezTo>
                      <a:pt x="152" y="39"/>
                      <a:pt x="199" y="29"/>
                      <a:pt x="245" y="36"/>
                    </a:cubicBezTo>
                    <a:cubicBezTo>
                      <a:pt x="252" y="37"/>
                      <a:pt x="260" y="32"/>
                      <a:pt x="261" y="24"/>
                    </a:cubicBezTo>
                    <a:cubicBezTo>
                      <a:pt x="261" y="20"/>
                      <a:pt x="261" y="17"/>
                      <a:pt x="259" y="14"/>
                    </a:cubicBezTo>
                    <a:cubicBezTo>
                      <a:pt x="257" y="11"/>
                      <a:pt x="253" y="8"/>
                      <a:pt x="249" y="8"/>
                    </a:cubicBezTo>
                    <a:cubicBezTo>
                      <a:pt x="196" y="0"/>
                      <a:pt x="143" y="11"/>
                      <a:pt x="98" y="39"/>
                    </a:cubicBezTo>
                    <a:cubicBezTo>
                      <a:pt x="53" y="66"/>
                      <a:pt x="19" y="109"/>
                      <a:pt x="2" y="159"/>
                    </a:cubicBezTo>
                    <a:cubicBezTo>
                      <a:pt x="0" y="167"/>
                      <a:pt x="4" y="175"/>
                      <a:pt x="12" y="177"/>
                    </a:cubicBezTo>
                    <a:cubicBezTo>
                      <a:pt x="19" y="180"/>
                      <a:pt x="27" y="176"/>
                      <a:pt x="30" y="168"/>
                    </a:cubicBezTo>
                    <a:cubicBezTo>
                      <a:pt x="44" y="124"/>
                      <a:pt x="74" y="87"/>
                      <a:pt x="113" y="6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109" name="Freeform 270"/>
              <p:cNvSpPr>
                <a:spLocks/>
              </p:cNvSpPr>
              <p:nvPr/>
            </p:nvSpPr>
            <p:spPr bwMode="auto">
              <a:xfrm rot="20916795">
                <a:off x="5197623" y="5231595"/>
                <a:ext cx="304717" cy="208780"/>
              </a:xfrm>
              <a:custGeom>
                <a:avLst/>
                <a:gdLst>
                  <a:gd name="T0" fmla="*/ 138 w 328"/>
                  <a:gd name="T1" fmla="*/ 73 h 225"/>
                  <a:gd name="T2" fmla="*/ 311 w 328"/>
                  <a:gd name="T3" fmla="*/ 39 h 225"/>
                  <a:gd name="T4" fmla="*/ 328 w 328"/>
                  <a:gd name="T5" fmla="*/ 27 h 225"/>
                  <a:gd name="T6" fmla="*/ 326 w 328"/>
                  <a:gd name="T7" fmla="*/ 17 h 225"/>
                  <a:gd name="T8" fmla="*/ 316 w 328"/>
                  <a:gd name="T9" fmla="*/ 11 h 225"/>
                  <a:gd name="T10" fmla="*/ 123 w 328"/>
                  <a:gd name="T11" fmla="*/ 49 h 225"/>
                  <a:gd name="T12" fmla="*/ 2 w 328"/>
                  <a:gd name="T13" fmla="*/ 204 h 225"/>
                  <a:gd name="T14" fmla="*/ 11 w 328"/>
                  <a:gd name="T15" fmla="*/ 222 h 225"/>
                  <a:gd name="T16" fmla="*/ 29 w 328"/>
                  <a:gd name="T17" fmla="*/ 213 h 225"/>
                  <a:gd name="T18" fmla="*/ 138 w 328"/>
                  <a:gd name="T19" fmla="*/ 73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8" h="225">
                    <a:moveTo>
                      <a:pt x="138" y="73"/>
                    </a:moveTo>
                    <a:cubicBezTo>
                      <a:pt x="190" y="41"/>
                      <a:pt x="251" y="29"/>
                      <a:pt x="311" y="39"/>
                    </a:cubicBezTo>
                    <a:cubicBezTo>
                      <a:pt x="319" y="40"/>
                      <a:pt x="326" y="35"/>
                      <a:pt x="328" y="27"/>
                    </a:cubicBezTo>
                    <a:cubicBezTo>
                      <a:pt x="328" y="24"/>
                      <a:pt x="327" y="20"/>
                      <a:pt x="326" y="17"/>
                    </a:cubicBezTo>
                    <a:cubicBezTo>
                      <a:pt x="324" y="14"/>
                      <a:pt x="320" y="11"/>
                      <a:pt x="316" y="11"/>
                    </a:cubicBezTo>
                    <a:cubicBezTo>
                      <a:pt x="249" y="0"/>
                      <a:pt x="180" y="13"/>
                      <a:pt x="123" y="49"/>
                    </a:cubicBezTo>
                    <a:cubicBezTo>
                      <a:pt x="65" y="84"/>
                      <a:pt x="22" y="139"/>
                      <a:pt x="2" y="204"/>
                    </a:cubicBezTo>
                    <a:cubicBezTo>
                      <a:pt x="0" y="212"/>
                      <a:pt x="4" y="220"/>
                      <a:pt x="11" y="222"/>
                    </a:cubicBezTo>
                    <a:cubicBezTo>
                      <a:pt x="19" y="225"/>
                      <a:pt x="27" y="220"/>
                      <a:pt x="29" y="213"/>
                    </a:cubicBezTo>
                    <a:cubicBezTo>
                      <a:pt x="47" y="155"/>
                      <a:pt x="86" y="105"/>
                      <a:pt x="138" y="7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</p:grpSp>
        <p:grpSp>
          <p:nvGrpSpPr>
            <p:cNvPr id="86" name="Group 71"/>
            <p:cNvGrpSpPr/>
            <p:nvPr/>
          </p:nvGrpSpPr>
          <p:grpSpPr>
            <a:xfrm>
              <a:off x="5540335" y="5404504"/>
              <a:ext cx="325477" cy="233685"/>
              <a:chOff x="5197623" y="5404504"/>
              <a:chExt cx="325477" cy="233685"/>
            </a:xfrm>
          </p:grpSpPr>
          <p:sp>
            <p:nvSpPr>
              <p:cNvPr id="104" name="Freeform 268"/>
              <p:cNvSpPr>
                <a:spLocks/>
              </p:cNvSpPr>
              <p:nvPr/>
            </p:nvSpPr>
            <p:spPr bwMode="auto">
              <a:xfrm rot="20916795">
                <a:off x="5343022" y="5512763"/>
                <a:ext cx="180078" cy="125426"/>
              </a:xfrm>
              <a:custGeom>
                <a:avLst/>
                <a:gdLst>
                  <a:gd name="T0" fmla="*/ 178 w 194"/>
                  <a:gd name="T1" fmla="*/ 33 h 135"/>
                  <a:gd name="T2" fmla="*/ 194 w 194"/>
                  <a:gd name="T3" fmla="*/ 20 h 135"/>
                  <a:gd name="T4" fmla="*/ 192 w 194"/>
                  <a:gd name="T5" fmla="*/ 11 h 135"/>
                  <a:gd name="T6" fmla="*/ 181 w 194"/>
                  <a:gd name="T7" fmla="*/ 4 h 135"/>
                  <a:gd name="T8" fmla="*/ 73 w 194"/>
                  <a:gd name="T9" fmla="*/ 28 h 135"/>
                  <a:gd name="T10" fmla="*/ 3 w 194"/>
                  <a:gd name="T11" fmla="*/ 114 h 135"/>
                  <a:gd name="T12" fmla="*/ 12 w 194"/>
                  <a:gd name="T13" fmla="*/ 132 h 135"/>
                  <a:gd name="T14" fmla="*/ 30 w 194"/>
                  <a:gd name="T15" fmla="*/ 124 h 135"/>
                  <a:gd name="T16" fmla="*/ 88 w 194"/>
                  <a:gd name="T17" fmla="*/ 53 h 135"/>
                  <a:gd name="T18" fmla="*/ 178 w 194"/>
                  <a:gd name="T19" fmla="*/ 3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135">
                    <a:moveTo>
                      <a:pt x="178" y="33"/>
                    </a:moveTo>
                    <a:cubicBezTo>
                      <a:pt x="186" y="34"/>
                      <a:pt x="193" y="28"/>
                      <a:pt x="194" y="20"/>
                    </a:cubicBezTo>
                    <a:cubicBezTo>
                      <a:pt x="194" y="17"/>
                      <a:pt x="193" y="14"/>
                      <a:pt x="192" y="11"/>
                    </a:cubicBezTo>
                    <a:cubicBezTo>
                      <a:pt x="189" y="8"/>
                      <a:pt x="186" y="5"/>
                      <a:pt x="181" y="4"/>
                    </a:cubicBezTo>
                    <a:cubicBezTo>
                      <a:pt x="143" y="0"/>
                      <a:pt x="106" y="8"/>
                      <a:pt x="73" y="28"/>
                    </a:cubicBezTo>
                    <a:cubicBezTo>
                      <a:pt x="40" y="49"/>
                      <a:pt x="16" y="78"/>
                      <a:pt x="3" y="114"/>
                    </a:cubicBezTo>
                    <a:cubicBezTo>
                      <a:pt x="0" y="121"/>
                      <a:pt x="4" y="130"/>
                      <a:pt x="12" y="132"/>
                    </a:cubicBezTo>
                    <a:cubicBezTo>
                      <a:pt x="19" y="135"/>
                      <a:pt x="27" y="131"/>
                      <a:pt x="30" y="124"/>
                    </a:cubicBezTo>
                    <a:cubicBezTo>
                      <a:pt x="41" y="94"/>
                      <a:pt x="61" y="69"/>
                      <a:pt x="88" y="53"/>
                    </a:cubicBezTo>
                    <a:cubicBezTo>
                      <a:pt x="115" y="36"/>
                      <a:pt x="146" y="29"/>
                      <a:pt x="178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105" name="Freeform 269"/>
              <p:cNvSpPr>
                <a:spLocks/>
              </p:cNvSpPr>
              <p:nvPr/>
            </p:nvSpPr>
            <p:spPr bwMode="auto">
              <a:xfrm rot="20916795">
                <a:off x="5270324" y="5458653"/>
                <a:ext cx="242201" cy="167103"/>
              </a:xfrm>
              <a:custGeom>
                <a:avLst/>
                <a:gdLst>
                  <a:gd name="T0" fmla="*/ 113 w 261"/>
                  <a:gd name="T1" fmla="*/ 63 h 180"/>
                  <a:gd name="T2" fmla="*/ 245 w 261"/>
                  <a:gd name="T3" fmla="*/ 36 h 180"/>
                  <a:gd name="T4" fmla="*/ 261 w 261"/>
                  <a:gd name="T5" fmla="*/ 24 h 180"/>
                  <a:gd name="T6" fmla="*/ 259 w 261"/>
                  <a:gd name="T7" fmla="*/ 14 h 180"/>
                  <a:gd name="T8" fmla="*/ 249 w 261"/>
                  <a:gd name="T9" fmla="*/ 8 h 180"/>
                  <a:gd name="T10" fmla="*/ 98 w 261"/>
                  <a:gd name="T11" fmla="*/ 39 h 180"/>
                  <a:gd name="T12" fmla="*/ 2 w 261"/>
                  <a:gd name="T13" fmla="*/ 159 h 180"/>
                  <a:gd name="T14" fmla="*/ 12 w 261"/>
                  <a:gd name="T15" fmla="*/ 177 h 180"/>
                  <a:gd name="T16" fmla="*/ 30 w 261"/>
                  <a:gd name="T17" fmla="*/ 168 h 180"/>
                  <a:gd name="T18" fmla="*/ 113 w 261"/>
                  <a:gd name="T19" fmla="*/ 63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180">
                    <a:moveTo>
                      <a:pt x="113" y="63"/>
                    </a:moveTo>
                    <a:cubicBezTo>
                      <a:pt x="152" y="39"/>
                      <a:pt x="199" y="29"/>
                      <a:pt x="245" y="36"/>
                    </a:cubicBezTo>
                    <a:cubicBezTo>
                      <a:pt x="252" y="37"/>
                      <a:pt x="260" y="32"/>
                      <a:pt x="261" y="24"/>
                    </a:cubicBezTo>
                    <a:cubicBezTo>
                      <a:pt x="261" y="20"/>
                      <a:pt x="261" y="17"/>
                      <a:pt x="259" y="14"/>
                    </a:cubicBezTo>
                    <a:cubicBezTo>
                      <a:pt x="257" y="11"/>
                      <a:pt x="253" y="8"/>
                      <a:pt x="249" y="8"/>
                    </a:cubicBezTo>
                    <a:cubicBezTo>
                      <a:pt x="196" y="0"/>
                      <a:pt x="143" y="11"/>
                      <a:pt x="98" y="39"/>
                    </a:cubicBezTo>
                    <a:cubicBezTo>
                      <a:pt x="53" y="66"/>
                      <a:pt x="19" y="109"/>
                      <a:pt x="2" y="159"/>
                    </a:cubicBezTo>
                    <a:cubicBezTo>
                      <a:pt x="0" y="167"/>
                      <a:pt x="4" y="175"/>
                      <a:pt x="12" y="177"/>
                    </a:cubicBezTo>
                    <a:cubicBezTo>
                      <a:pt x="19" y="180"/>
                      <a:pt x="27" y="176"/>
                      <a:pt x="30" y="168"/>
                    </a:cubicBezTo>
                    <a:cubicBezTo>
                      <a:pt x="44" y="124"/>
                      <a:pt x="74" y="87"/>
                      <a:pt x="113" y="6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106" name="Freeform 270"/>
              <p:cNvSpPr>
                <a:spLocks/>
              </p:cNvSpPr>
              <p:nvPr/>
            </p:nvSpPr>
            <p:spPr bwMode="auto">
              <a:xfrm rot="20916795">
                <a:off x="5197623" y="5404504"/>
                <a:ext cx="304717" cy="208780"/>
              </a:xfrm>
              <a:custGeom>
                <a:avLst/>
                <a:gdLst>
                  <a:gd name="T0" fmla="*/ 138 w 328"/>
                  <a:gd name="T1" fmla="*/ 73 h 225"/>
                  <a:gd name="T2" fmla="*/ 311 w 328"/>
                  <a:gd name="T3" fmla="*/ 39 h 225"/>
                  <a:gd name="T4" fmla="*/ 328 w 328"/>
                  <a:gd name="T5" fmla="*/ 27 h 225"/>
                  <a:gd name="T6" fmla="*/ 326 w 328"/>
                  <a:gd name="T7" fmla="*/ 17 h 225"/>
                  <a:gd name="T8" fmla="*/ 316 w 328"/>
                  <a:gd name="T9" fmla="*/ 11 h 225"/>
                  <a:gd name="T10" fmla="*/ 123 w 328"/>
                  <a:gd name="T11" fmla="*/ 49 h 225"/>
                  <a:gd name="T12" fmla="*/ 2 w 328"/>
                  <a:gd name="T13" fmla="*/ 204 h 225"/>
                  <a:gd name="T14" fmla="*/ 11 w 328"/>
                  <a:gd name="T15" fmla="*/ 222 h 225"/>
                  <a:gd name="T16" fmla="*/ 29 w 328"/>
                  <a:gd name="T17" fmla="*/ 213 h 225"/>
                  <a:gd name="T18" fmla="*/ 138 w 328"/>
                  <a:gd name="T19" fmla="*/ 73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8" h="225">
                    <a:moveTo>
                      <a:pt x="138" y="73"/>
                    </a:moveTo>
                    <a:cubicBezTo>
                      <a:pt x="190" y="41"/>
                      <a:pt x="251" y="29"/>
                      <a:pt x="311" y="39"/>
                    </a:cubicBezTo>
                    <a:cubicBezTo>
                      <a:pt x="319" y="40"/>
                      <a:pt x="326" y="35"/>
                      <a:pt x="328" y="27"/>
                    </a:cubicBezTo>
                    <a:cubicBezTo>
                      <a:pt x="328" y="24"/>
                      <a:pt x="327" y="20"/>
                      <a:pt x="326" y="17"/>
                    </a:cubicBezTo>
                    <a:cubicBezTo>
                      <a:pt x="324" y="14"/>
                      <a:pt x="320" y="11"/>
                      <a:pt x="316" y="11"/>
                    </a:cubicBezTo>
                    <a:cubicBezTo>
                      <a:pt x="249" y="0"/>
                      <a:pt x="180" y="13"/>
                      <a:pt x="123" y="49"/>
                    </a:cubicBezTo>
                    <a:cubicBezTo>
                      <a:pt x="65" y="84"/>
                      <a:pt x="22" y="139"/>
                      <a:pt x="2" y="204"/>
                    </a:cubicBezTo>
                    <a:cubicBezTo>
                      <a:pt x="0" y="212"/>
                      <a:pt x="4" y="220"/>
                      <a:pt x="11" y="222"/>
                    </a:cubicBezTo>
                    <a:cubicBezTo>
                      <a:pt x="19" y="225"/>
                      <a:pt x="27" y="220"/>
                      <a:pt x="29" y="213"/>
                    </a:cubicBezTo>
                    <a:cubicBezTo>
                      <a:pt x="47" y="155"/>
                      <a:pt x="86" y="105"/>
                      <a:pt x="138" y="7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</p:grpSp>
        <p:grpSp>
          <p:nvGrpSpPr>
            <p:cNvPr id="87" name="Group 72"/>
            <p:cNvGrpSpPr/>
            <p:nvPr/>
          </p:nvGrpSpPr>
          <p:grpSpPr>
            <a:xfrm rot="2691011">
              <a:off x="7410766" y="5248149"/>
              <a:ext cx="325477" cy="233685"/>
              <a:chOff x="5197623" y="5404504"/>
              <a:chExt cx="325477" cy="233685"/>
            </a:xfrm>
          </p:grpSpPr>
          <p:sp>
            <p:nvSpPr>
              <p:cNvPr id="101" name="Freeform 268"/>
              <p:cNvSpPr>
                <a:spLocks/>
              </p:cNvSpPr>
              <p:nvPr/>
            </p:nvSpPr>
            <p:spPr bwMode="auto">
              <a:xfrm rot="20916795">
                <a:off x="5343022" y="5512763"/>
                <a:ext cx="180078" cy="125426"/>
              </a:xfrm>
              <a:custGeom>
                <a:avLst/>
                <a:gdLst>
                  <a:gd name="T0" fmla="*/ 178 w 194"/>
                  <a:gd name="T1" fmla="*/ 33 h 135"/>
                  <a:gd name="T2" fmla="*/ 194 w 194"/>
                  <a:gd name="T3" fmla="*/ 20 h 135"/>
                  <a:gd name="T4" fmla="*/ 192 w 194"/>
                  <a:gd name="T5" fmla="*/ 11 h 135"/>
                  <a:gd name="T6" fmla="*/ 181 w 194"/>
                  <a:gd name="T7" fmla="*/ 4 h 135"/>
                  <a:gd name="T8" fmla="*/ 73 w 194"/>
                  <a:gd name="T9" fmla="*/ 28 h 135"/>
                  <a:gd name="T10" fmla="*/ 3 w 194"/>
                  <a:gd name="T11" fmla="*/ 114 h 135"/>
                  <a:gd name="T12" fmla="*/ 12 w 194"/>
                  <a:gd name="T13" fmla="*/ 132 h 135"/>
                  <a:gd name="T14" fmla="*/ 30 w 194"/>
                  <a:gd name="T15" fmla="*/ 124 h 135"/>
                  <a:gd name="T16" fmla="*/ 88 w 194"/>
                  <a:gd name="T17" fmla="*/ 53 h 135"/>
                  <a:gd name="T18" fmla="*/ 178 w 194"/>
                  <a:gd name="T19" fmla="*/ 3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135">
                    <a:moveTo>
                      <a:pt x="178" y="33"/>
                    </a:moveTo>
                    <a:cubicBezTo>
                      <a:pt x="186" y="34"/>
                      <a:pt x="193" y="28"/>
                      <a:pt x="194" y="20"/>
                    </a:cubicBezTo>
                    <a:cubicBezTo>
                      <a:pt x="194" y="17"/>
                      <a:pt x="193" y="14"/>
                      <a:pt x="192" y="11"/>
                    </a:cubicBezTo>
                    <a:cubicBezTo>
                      <a:pt x="189" y="8"/>
                      <a:pt x="186" y="5"/>
                      <a:pt x="181" y="4"/>
                    </a:cubicBezTo>
                    <a:cubicBezTo>
                      <a:pt x="143" y="0"/>
                      <a:pt x="106" y="8"/>
                      <a:pt x="73" y="28"/>
                    </a:cubicBezTo>
                    <a:cubicBezTo>
                      <a:pt x="40" y="49"/>
                      <a:pt x="16" y="78"/>
                      <a:pt x="3" y="114"/>
                    </a:cubicBezTo>
                    <a:cubicBezTo>
                      <a:pt x="0" y="121"/>
                      <a:pt x="4" y="130"/>
                      <a:pt x="12" y="132"/>
                    </a:cubicBezTo>
                    <a:cubicBezTo>
                      <a:pt x="19" y="135"/>
                      <a:pt x="27" y="131"/>
                      <a:pt x="30" y="124"/>
                    </a:cubicBezTo>
                    <a:cubicBezTo>
                      <a:pt x="41" y="94"/>
                      <a:pt x="61" y="69"/>
                      <a:pt x="88" y="53"/>
                    </a:cubicBezTo>
                    <a:cubicBezTo>
                      <a:pt x="115" y="36"/>
                      <a:pt x="146" y="29"/>
                      <a:pt x="178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102" name="Freeform 269"/>
              <p:cNvSpPr>
                <a:spLocks/>
              </p:cNvSpPr>
              <p:nvPr/>
            </p:nvSpPr>
            <p:spPr bwMode="auto">
              <a:xfrm rot="20916795">
                <a:off x="5270324" y="5458653"/>
                <a:ext cx="242201" cy="167103"/>
              </a:xfrm>
              <a:custGeom>
                <a:avLst/>
                <a:gdLst>
                  <a:gd name="T0" fmla="*/ 113 w 261"/>
                  <a:gd name="T1" fmla="*/ 63 h 180"/>
                  <a:gd name="T2" fmla="*/ 245 w 261"/>
                  <a:gd name="T3" fmla="*/ 36 h 180"/>
                  <a:gd name="T4" fmla="*/ 261 w 261"/>
                  <a:gd name="T5" fmla="*/ 24 h 180"/>
                  <a:gd name="T6" fmla="*/ 259 w 261"/>
                  <a:gd name="T7" fmla="*/ 14 h 180"/>
                  <a:gd name="T8" fmla="*/ 249 w 261"/>
                  <a:gd name="T9" fmla="*/ 8 h 180"/>
                  <a:gd name="T10" fmla="*/ 98 w 261"/>
                  <a:gd name="T11" fmla="*/ 39 h 180"/>
                  <a:gd name="T12" fmla="*/ 2 w 261"/>
                  <a:gd name="T13" fmla="*/ 159 h 180"/>
                  <a:gd name="T14" fmla="*/ 12 w 261"/>
                  <a:gd name="T15" fmla="*/ 177 h 180"/>
                  <a:gd name="T16" fmla="*/ 30 w 261"/>
                  <a:gd name="T17" fmla="*/ 168 h 180"/>
                  <a:gd name="T18" fmla="*/ 113 w 261"/>
                  <a:gd name="T19" fmla="*/ 63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180">
                    <a:moveTo>
                      <a:pt x="113" y="63"/>
                    </a:moveTo>
                    <a:cubicBezTo>
                      <a:pt x="152" y="39"/>
                      <a:pt x="199" y="29"/>
                      <a:pt x="245" y="36"/>
                    </a:cubicBezTo>
                    <a:cubicBezTo>
                      <a:pt x="252" y="37"/>
                      <a:pt x="260" y="32"/>
                      <a:pt x="261" y="24"/>
                    </a:cubicBezTo>
                    <a:cubicBezTo>
                      <a:pt x="261" y="20"/>
                      <a:pt x="261" y="17"/>
                      <a:pt x="259" y="14"/>
                    </a:cubicBezTo>
                    <a:cubicBezTo>
                      <a:pt x="257" y="11"/>
                      <a:pt x="253" y="8"/>
                      <a:pt x="249" y="8"/>
                    </a:cubicBezTo>
                    <a:cubicBezTo>
                      <a:pt x="196" y="0"/>
                      <a:pt x="143" y="11"/>
                      <a:pt x="98" y="39"/>
                    </a:cubicBezTo>
                    <a:cubicBezTo>
                      <a:pt x="53" y="66"/>
                      <a:pt x="19" y="109"/>
                      <a:pt x="2" y="159"/>
                    </a:cubicBezTo>
                    <a:cubicBezTo>
                      <a:pt x="0" y="167"/>
                      <a:pt x="4" y="175"/>
                      <a:pt x="12" y="177"/>
                    </a:cubicBezTo>
                    <a:cubicBezTo>
                      <a:pt x="19" y="180"/>
                      <a:pt x="27" y="176"/>
                      <a:pt x="30" y="168"/>
                    </a:cubicBezTo>
                    <a:cubicBezTo>
                      <a:pt x="44" y="124"/>
                      <a:pt x="74" y="87"/>
                      <a:pt x="113" y="6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103" name="Freeform 270"/>
              <p:cNvSpPr>
                <a:spLocks/>
              </p:cNvSpPr>
              <p:nvPr/>
            </p:nvSpPr>
            <p:spPr bwMode="auto">
              <a:xfrm rot="20916795">
                <a:off x="5197623" y="5404504"/>
                <a:ext cx="304717" cy="208780"/>
              </a:xfrm>
              <a:custGeom>
                <a:avLst/>
                <a:gdLst>
                  <a:gd name="T0" fmla="*/ 138 w 328"/>
                  <a:gd name="T1" fmla="*/ 73 h 225"/>
                  <a:gd name="T2" fmla="*/ 311 w 328"/>
                  <a:gd name="T3" fmla="*/ 39 h 225"/>
                  <a:gd name="T4" fmla="*/ 328 w 328"/>
                  <a:gd name="T5" fmla="*/ 27 h 225"/>
                  <a:gd name="T6" fmla="*/ 326 w 328"/>
                  <a:gd name="T7" fmla="*/ 17 h 225"/>
                  <a:gd name="T8" fmla="*/ 316 w 328"/>
                  <a:gd name="T9" fmla="*/ 11 h 225"/>
                  <a:gd name="T10" fmla="*/ 123 w 328"/>
                  <a:gd name="T11" fmla="*/ 49 h 225"/>
                  <a:gd name="T12" fmla="*/ 2 w 328"/>
                  <a:gd name="T13" fmla="*/ 204 h 225"/>
                  <a:gd name="T14" fmla="*/ 11 w 328"/>
                  <a:gd name="T15" fmla="*/ 222 h 225"/>
                  <a:gd name="T16" fmla="*/ 29 w 328"/>
                  <a:gd name="T17" fmla="*/ 213 h 225"/>
                  <a:gd name="T18" fmla="*/ 138 w 328"/>
                  <a:gd name="T19" fmla="*/ 73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8" h="225">
                    <a:moveTo>
                      <a:pt x="138" y="73"/>
                    </a:moveTo>
                    <a:cubicBezTo>
                      <a:pt x="190" y="41"/>
                      <a:pt x="251" y="29"/>
                      <a:pt x="311" y="39"/>
                    </a:cubicBezTo>
                    <a:cubicBezTo>
                      <a:pt x="319" y="40"/>
                      <a:pt x="326" y="35"/>
                      <a:pt x="328" y="27"/>
                    </a:cubicBezTo>
                    <a:cubicBezTo>
                      <a:pt x="328" y="24"/>
                      <a:pt x="327" y="20"/>
                      <a:pt x="326" y="17"/>
                    </a:cubicBezTo>
                    <a:cubicBezTo>
                      <a:pt x="324" y="14"/>
                      <a:pt x="320" y="11"/>
                      <a:pt x="316" y="11"/>
                    </a:cubicBezTo>
                    <a:cubicBezTo>
                      <a:pt x="249" y="0"/>
                      <a:pt x="180" y="13"/>
                      <a:pt x="123" y="49"/>
                    </a:cubicBezTo>
                    <a:cubicBezTo>
                      <a:pt x="65" y="84"/>
                      <a:pt x="22" y="139"/>
                      <a:pt x="2" y="204"/>
                    </a:cubicBezTo>
                    <a:cubicBezTo>
                      <a:pt x="0" y="212"/>
                      <a:pt x="4" y="220"/>
                      <a:pt x="11" y="222"/>
                    </a:cubicBezTo>
                    <a:cubicBezTo>
                      <a:pt x="19" y="225"/>
                      <a:pt x="27" y="220"/>
                      <a:pt x="29" y="213"/>
                    </a:cubicBezTo>
                    <a:cubicBezTo>
                      <a:pt x="47" y="155"/>
                      <a:pt x="86" y="105"/>
                      <a:pt x="138" y="7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</p:grpSp>
        <p:grpSp>
          <p:nvGrpSpPr>
            <p:cNvPr id="88" name="Group 73"/>
            <p:cNvGrpSpPr/>
            <p:nvPr/>
          </p:nvGrpSpPr>
          <p:grpSpPr>
            <a:xfrm rot="4926581">
              <a:off x="8812951" y="2651196"/>
              <a:ext cx="325477" cy="233685"/>
              <a:chOff x="5197623" y="5404504"/>
              <a:chExt cx="325477" cy="233685"/>
            </a:xfrm>
          </p:grpSpPr>
          <p:sp>
            <p:nvSpPr>
              <p:cNvPr id="98" name="Freeform 268"/>
              <p:cNvSpPr>
                <a:spLocks/>
              </p:cNvSpPr>
              <p:nvPr/>
            </p:nvSpPr>
            <p:spPr bwMode="auto">
              <a:xfrm rot="20916795">
                <a:off x="5343022" y="5512763"/>
                <a:ext cx="180078" cy="125426"/>
              </a:xfrm>
              <a:custGeom>
                <a:avLst/>
                <a:gdLst>
                  <a:gd name="T0" fmla="*/ 178 w 194"/>
                  <a:gd name="T1" fmla="*/ 33 h 135"/>
                  <a:gd name="T2" fmla="*/ 194 w 194"/>
                  <a:gd name="T3" fmla="*/ 20 h 135"/>
                  <a:gd name="T4" fmla="*/ 192 w 194"/>
                  <a:gd name="T5" fmla="*/ 11 h 135"/>
                  <a:gd name="T6" fmla="*/ 181 w 194"/>
                  <a:gd name="T7" fmla="*/ 4 h 135"/>
                  <a:gd name="T8" fmla="*/ 73 w 194"/>
                  <a:gd name="T9" fmla="*/ 28 h 135"/>
                  <a:gd name="T10" fmla="*/ 3 w 194"/>
                  <a:gd name="T11" fmla="*/ 114 h 135"/>
                  <a:gd name="T12" fmla="*/ 12 w 194"/>
                  <a:gd name="T13" fmla="*/ 132 h 135"/>
                  <a:gd name="T14" fmla="*/ 30 w 194"/>
                  <a:gd name="T15" fmla="*/ 124 h 135"/>
                  <a:gd name="T16" fmla="*/ 88 w 194"/>
                  <a:gd name="T17" fmla="*/ 53 h 135"/>
                  <a:gd name="T18" fmla="*/ 178 w 194"/>
                  <a:gd name="T19" fmla="*/ 3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135">
                    <a:moveTo>
                      <a:pt x="178" y="33"/>
                    </a:moveTo>
                    <a:cubicBezTo>
                      <a:pt x="186" y="34"/>
                      <a:pt x="193" y="28"/>
                      <a:pt x="194" y="20"/>
                    </a:cubicBezTo>
                    <a:cubicBezTo>
                      <a:pt x="194" y="17"/>
                      <a:pt x="193" y="14"/>
                      <a:pt x="192" y="11"/>
                    </a:cubicBezTo>
                    <a:cubicBezTo>
                      <a:pt x="189" y="8"/>
                      <a:pt x="186" y="5"/>
                      <a:pt x="181" y="4"/>
                    </a:cubicBezTo>
                    <a:cubicBezTo>
                      <a:pt x="143" y="0"/>
                      <a:pt x="106" y="8"/>
                      <a:pt x="73" y="28"/>
                    </a:cubicBezTo>
                    <a:cubicBezTo>
                      <a:pt x="40" y="49"/>
                      <a:pt x="16" y="78"/>
                      <a:pt x="3" y="114"/>
                    </a:cubicBezTo>
                    <a:cubicBezTo>
                      <a:pt x="0" y="121"/>
                      <a:pt x="4" y="130"/>
                      <a:pt x="12" y="132"/>
                    </a:cubicBezTo>
                    <a:cubicBezTo>
                      <a:pt x="19" y="135"/>
                      <a:pt x="27" y="131"/>
                      <a:pt x="30" y="124"/>
                    </a:cubicBezTo>
                    <a:cubicBezTo>
                      <a:pt x="41" y="94"/>
                      <a:pt x="61" y="69"/>
                      <a:pt x="88" y="53"/>
                    </a:cubicBezTo>
                    <a:cubicBezTo>
                      <a:pt x="115" y="36"/>
                      <a:pt x="146" y="29"/>
                      <a:pt x="178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99" name="Freeform 269"/>
              <p:cNvSpPr>
                <a:spLocks/>
              </p:cNvSpPr>
              <p:nvPr/>
            </p:nvSpPr>
            <p:spPr bwMode="auto">
              <a:xfrm rot="20916795">
                <a:off x="5270324" y="5458653"/>
                <a:ext cx="242201" cy="167103"/>
              </a:xfrm>
              <a:custGeom>
                <a:avLst/>
                <a:gdLst>
                  <a:gd name="T0" fmla="*/ 113 w 261"/>
                  <a:gd name="T1" fmla="*/ 63 h 180"/>
                  <a:gd name="T2" fmla="*/ 245 w 261"/>
                  <a:gd name="T3" fmla="*/ 36 h 180"/>
                  <a:gd name="T4" fmla="*/ 261 w 261"/>
                  <a:gd name="T5" fmla="*/ 24 h 180"/>
                  <a:gd name="T6" fmla="*/ 259 w 261"/>
                  <a:gd name="T7" fmla="*/ 14 h 180"/>
                  <a:gd name="T8" fmla="*/ 249 w 261"/>
                  <a:gd name="T9" fmla="*/ 8 h 180"/>
                  <a:gd name="T10" fmla="*/ 98 w 261"/>
                  <a:gd name="T11" fmla="*/ 39 h 180"/>
                  <a:gd name="T12" fmla="*/ 2 w 261"/>
                  <a:gd name="T13" fmla="*/ 159 h 180"/>
                  <a:gd name="T14" fmla="*/ 12 w 261"/>
                  <a:gd name="T15" fmla="*/ 177 h 180"/>
                  <a:gd name="T16" fmla="*/ 30 w 261"/>
                  <a:gd name="T17" fmla="*/ 168 h 180"/>
                  <a:gd name="T18" fmla="*/ 113 w 261"/>
                  <a:gd name="T19" fmla="*/ 63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180">
                    <a:moveTo>
                      <a:pt x="113" y="63"/>
                    </a:moveTo>
                    <a:cubicBezTo>
                      <a:pt x="152" y="39"/>
                      <a:pt x="199" y="29"/>
                      <a:pt x="245" y="36"/>
                    </a:cubicBezTo>
                    <a:cubicBezTo>
                      <a:pt x="252" y="37"/>
                      <a:pt x="260" y="32"/>
                      <a:pt x="261" y="24"/>
                    </a:cubicBezTo>
                    <a:cubicBezTo>
                      <a:pt x="261" y="20"/>
                      <a:pt x="261" y="17"/>
                      <a:pt x="259" y="14"/>
                    </a:cubicBezTo>
                    <a:cubicBezTo>
                      <a:pt x="257" y="11"/>
                      <a:pt x="253" y="8"/>
                      <a:pt x="249" y="8"/>
                    </a:cubicBezTo>
                    <a:cubicBezTo>
                      <a:pt x="196" y="0"/>
                      <a:pt x="143" y="11"/>
                      <a:pt x="98" y="39"/>
                    </a:cubicBezTo>
                    <a:cubicBezTo>
                      <a:pt x="53" y="66"/>
                      <a:pt x="19" y="109"/>
                      <a:pt x="2" y="159"/>
                    </a:cubicBezTo>
                    <a:cubicBezTo>
                      <a:pt x="0" y="167"/>
                      <a:pt x="4" y="175"/>
                      <a:pt x="12" y="177"/>
                    </a:cubicBezTo>
                    <a:cubicBezTo>
                      <a:pt x="19" y="180"/>
                      <a:pt x="27" y="176"/>
                      <a:pt x="30" y="168"/>
                    </a:cubicBezTo>
                    <a:cubicBezTo>
                      <a:pt x="44" y="124"/>
                      <a:pt x="74" y="87"/>
                      <a:pt x="113" y="6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100" name="Freeform 270"/>
              <p:cNvSpPr>
                <a:spLocks/>
              </p:cNvSpPr>
              <p:nvPr/>
            </p:nvSpPr>
            <p:spPr bwMode="auto">
              <a:xfrm rot="20916795">
                <a:off x="5197623" y="5404504"/>
                <a:ext cx="304717" cy="208780"/>
              </a:xfrm>
              <a:custGeom>
                <a:avLst/>
                <a:gdLst>
                  <a:gd name="T0" fmla="*/ 138 w 328"/>
                  <a:gd name="T1" fmla="*/ 73 h 225"/>
                  <a:gd name="T2" fmla="*/ 311 w 328"/>
                  <a:gd name="T3" fmla="*/ 39 h 225"/>
                  <a:gd name="T4" fmla="*/ 328 w 328"/>
                  <a:gd name="T5" fmla="*/ 27 h 225"/>
                  <a:gd name="T6" fmla="*/ 326 w 328"/>
                  <a:gd name="T7" fmla="*/ 17 h 225"/>
                  <a:gd name="T8" fmla="*/ 316 w 328"/>
                  <a:gd name="T9" fmla="*/ 11 h 225"/>
                  <a:gd name="T10" fmla="*/ 123 w 328"/>
                  <a:gd name="T11" fmla="*/ 49 h 225"/>
                  <a:gd name="T12" fmla="*/ 2 w 328"/>
                  <a:gd name="T13" fmla="*/ 204 h 225"/>
                  <a:gd name="T14" fmla="*/ 11 w 328"/>
                  <a:gd name="T15" fmla="*/ 222 h 225"/>
                  <a:gd name="T16" fmla="*/ 29 w 328"/>
                  <a:gd name="T17" fmla="*/ 213 h 225"/>
                  <a:gd name="T18" fmla="*/ 138 w 328"/>
                  <a:gd name="T19" fmla="*/ 73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8" h="225">
                    <a:moveTo>
                      <a:pt x="138" y="73"/>
                    </a:moveTo>
                    <a:cubicBezTo>
                      <a:pt x="190" y="41"/>
                      <a:pt x="251" y="29"/>
                      <a:pt x="311" y="39"/>
                    </a:cubicBezTo>
                    <a:cubicBezTo>
                      <a:pt x="319" y="40"/>
                      <a:pt x="326" y="35"/>
                      <a:pt x="328" y="27"/>
                    </a:cubicBezTo>
                    <a:cubicBezTo>
                      <a:pt x="328" y="24"/>
                      <a:pt x="327" y="20"/>
                      <a:pt x="326" y="17"/>
                    </a:cubicBezTo>
                    <a:cubicBezTo>
                      <a:pt x="324" y="14"/>
                      <a:pt x="320" y="11"/>
                      <a:pt x="316" y="11"/>
                    </a:cubicBezTo>
                    <a:cubicBezTo>
                      <a:pt x="249" y="0"/>
                      <a:pt x="180" y="13"/>
                      <a:pt x="123" y="49"/>
                    </a:cubicBezTo>
                    <a:cubicBezTo>
                      <a:pt x="65" y="84"/>
                      <a:pt x="22" y="139"/>
                      <a:pt x="2" y="204"/>
                    </a:cubicBezTo>
                    <a:cubicBezTo>
                      <a:pt x="0" y="212"/>
                      <a:pt x="4" y="220"/>
                      <a:pt x="11" y="222"/>
                    </a:cubicBezTo>
                    <a:cubicBezTo>
                      <a:pt x="19" y="225"/>
                      <a:pt x="27" y="220"/>
                      <a:pt x="29" y="213"/>
                    </a:cubicBezTo>
                    <a:cubicBezTo>
                      <a:pt x="47" y="155"/>
                      <a:pt x="86" y="105"/>
                      <a:pt x="138" y="7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</p:grpSp>
        <p:pic>
          <p:nvPicPr>
            <p:cNvPr id="89" name="Picture 74" descr="Allseen-WiredConnectivity-K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6364" y="2122669"/>
              <a:ext cx="457200" cy="696243"/>
            </a:xfrm>
            <a:prstGeom prst="rect">
              <a:avLst/>
            </a:prstGeom>
          </p:spPr>
        </p:pic>
        <p:pic>
          <p:nvPicPr>
            <p:cNvPr id="90" name="Picture 75" descr="Allseen-WiredConnectivity-K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565" y="1539899"/>
              <a:ext cx="457200" cy="696243"/>
            </a:xfrm>
            <a:prstGeom prst="rect">
              <a:avLst/>
            </a:prstGeom>
          </p:spPr>
        </p:pic>
        <p:pic>
          <p:nvPicPr>
            <p:cNvPr id="91" name="Picture 76" descr="Allseen-WiredConnectivity-K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489590" y="3497823"/>
              <a:ext cx="457200" cy="696243"/>
            </a:xfrm>
            <a:prstGeom prst="rect">
              <a:avLst/>
            </a:prstGeom>
          </p:spPr>
        </p:pic>
        <p:grpSp>
          <p:nvGrpSpPr>
            <p:cNvPr id="92" name="Group 77"/>
            <p:cNvGrpSpPr/>
            <p:nvPr/>
          </p:nvGrpSpPr>
          <p:grpSpPr>
            <a:xfrm>
              <a:off x="5837689" y="5632640"/>
              <a:ext cx="1018723" cy="709085"/>
              <a:chOff x="5837689" y="5632640"/>
              <a:chExt cx="1018723" cy="709085"/>
            </a:xfrm>
          </p:grpSpPr>
          <p:grpSp>
            <p:nvGrpSpPr>
              <p:cNvPr id="93" name="Group 78"/>
              <p:cNvGrpSpPr/>
              <p:nvPr/>
            </p:nvGrpSpPr>
            <p:grpSpPr>
              <a:xfrm>
                <a:off x="5837689" y="5632640"/>
                <a:ext cx="1018723" cy="709085"/>
                <a:chOff x="5942012" y="5681119"/>
                <a:chExt cx="1092646" cy="567282"/>
              </a:xfrm>
            </p:grpSpPr>
            <p:sp>
              <p:nvSpPr>
                <p:cNvPr id="95" name="TextBox 94"/>
                <p:cNvSpPr txBox="1"/>
                <p:nvPr/>
              </p:nvSpPr>
              <p:spPr>
                <a:xfrm>
                  <a:off x="6399212" y="5757320"/>
                  <a:ext cx="635446" cy="4910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rmAutofit lnSpcReduction="10000"/>
                </a:bodyPr>
                <a:lstStyle/>
                <a:p>
                  <a:pPr algn="ctr"/>
                  <a:r>
                    <a:rPr lang="en-US" sz="1000" b="1" dirty="0" smtClean="0"/>
                    <a:t>120</a:t>
                  </a:r>
                </a:p>
                <a:p>
                  <a:pPr algn="ctr"/>
                  <a:r>
                    <a:rPr lang="en-US" sz="1000" b="1" dirty="0" smtClean="0"/>
                    <a:t>80</a:t>
                  </a:r>
                  <a:endParaRPr lang="en-US" sz="1000" b="1" dirty="0"/>
                </a:p>
              </p:txBody>
            </p:sp>
            <p:pic>
              <p:nvPicPr>
                <p:cNvPr id="96" name="Picture 81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9444" b="81944" l="18056" r="79861">
                              <a14:foregroundMark x1="51389" y1="61111" x2="51389" y2="61111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0851" t="13496" r="11892" b="21295"/>
                <a:stretch/>
              </p:blipFill>
              <p:spPr>
                <a:xfrm>
                  <a:off x="6069553" y="5757319"/>
                  <a:ext cx="533400" cy="450213"/>
                </a:xfrm>
                <a:prstGeom prst="rect">
                  <a:avLst/>
                </a:prstGeom>
              </p:spPr>
            </p:pic>
            <p:sp>
              <p:nvSpPr>
                <p:cNvPr id="97" name="Frame 82"/>
                <p:cNvSpPr/>
                <p:nvPr/>
              </p:nvSpPr>
              <p:spPr>
                <a:xfrm>
                  <a:off x="5942012" y="5681119"/>
                  <a:ext cx="1091659" cy="567281"/>
                </a:xfrm>
                <a:prstGeom prst="fram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 lnSpcReduction="10000"/>
                </a:bodyPr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4" name="Straight Connector 79"/>
              <p:cNvCxnSpPr/>
              <p:nvPr/>
            </p:nvCxnSpPr>
            <p:spPr>
              <a:xfrm>
                <a:off x="6453914" y="5987182"/>
                <a:ext cx="2471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48" name="Picture 133" descr="Allseen-SmartPhone-K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761" y="3383803"/>
            <a:ext cx="308829" cy="561506"/>
          </a:xfrm>
          <a:prstGeom prst="rect">
            <a:avLst/>
          </a:prstGeom>
        </p:spPr>
      </p:pic>
      <p:grpSp>
        <p:nvGrpSpPr>
          <p:cNvPr id="149" name="Group 134"/>
          <p:cNvGrpSpPr/>
          <p:nvPr/>
        </p:nvGrpSpPr>
        <p:grpSpPr>
          <a:xfrm>
            <a:off x="3833762" y="5389808"/>
            <a:ext cx="650646" cy="650646"/>
            <a:chOff x="1803960" y="4917101"/>
            <a:chExt cx="847649" cy="847649"/>
          </a:xfrm>
          <a:effectLst/>
        </p:grpSpPr>
        <p:pic>
          <p:nvPicPr>
            <p:cNvPr id="150" name="Picture 13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3960" y="4917101"/>
              <a:ext cx="847649" cy="847649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51" name="Picture 136" descr="Allseen-WifiAccess-K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614" y="4997092"/>
              <a:ext cx="222499" cy="226184"/>
            </a:xfrm>
            <a:prstGeom prst="rect">
              <a:avLst/>
            </a:prstGeom>
            <a:effectLst>
              <a:glow>
                <a:schemeClr val="bg1">
                  <a:alpha val="75000"/>
                </a:schemeClr>
              </a:glow>
            </a:effectLst>
          </p:spPr>
        </p:pic>
      </p:grpSp>
      <p:grpSp>
        <p:nvGrpSpPr>
          <p:cNvPr id="152" name="Group 137"/>
          <p:cNvGrpSpPr/>
          <p:nvPr/>
        </p:nvGrpSpPr>
        <p:grpSpPr>
          <a:xfrm>
            <a:off x="402317" y="3748848"/>
            <a:ext cx="403874" cy="671176"/>
            <a:chOff x="903465" y="4829067"/>
            <a:chExt cx="526159" cy="874395"/>
          </a:xfrm>
        </p:grpSpPr>
        <p:pic>
          <p:nvPicPr>
            <p:cNvPr id="153" name="Picture 138" descr="Allseen-SmartPhone-K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465" y="4971942"/>
              <a:ext cx="402336" cy="731520"/>
            </a:xfrm>
            <a:prstGeom prst="rect">
              <a:avLst/>
            </a:prstGeom>
            <a:effectLst/>
          </p:spPr>
        </p:pic>
        <p:pic>
          <p:nvPicPr>
            <p:cNvPr id="154" name="Picture 139" descr="Allseen-WifiAccess-K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7125" y="4829067"/>
              <a:ext cx="222499" cy="226184"/>
            </a:xfrm>
            <a:prstGeom prst="rect">
              <a:avLst/>
            </a:prstGeom>
            <a:effectLst/>
          </p:spPr>
        </p:pic>
      </p:grpSp>
      <p:pic>
        <p:nvPicPr>
          <p:cNvPr id="155" name="Picture 142" descr="Allseen-SmartPhone-K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687" y="1819697"/>
            <a:ext cx="308829" cy="561506"/>
          </a:xfrm>
          <a:prstGeom prst="rect">
            <a:avLst/>
          </a:prstGeom>
        </p:spPr>
      </p:pic>
      <p:pic>
        <p:nvPicPr>
          <p:cNvPr id="156" name="Picture 1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5843" y="1789218"/>
            <a:ext cx="2139262" cy="863805"/>
          </a:xfrm>
          <a:prstGeom prst="rect">
            <a:avLst/>
          </a:prstGeom>
          <a:effectLst>
            <a:glow rad="50800">
              <a:schemeClr val="accent5">
                <a:lumMod val="40000"/>
                <a:lumOff val="60000"/>
                <a:alpha val="88000"/>
              </a:schemeClr>
            </a:glow>
          </a:effectLst>
        </p:spPr>
      </p:pic>
      <p:cxnSp>
        <p:nvCxnSpPr>
          <p:cNvPr id="157" name="Straight Connector 146"/>
          <p:cNvCxnSpPr>
            <a:stCxn id="156" idx="2"/>
            <a:endCxn id="150" idx="0"/>
          </p:cNvCxnSpPr>
          <p:nvPr/>
        </p:nvCxnSpPr>
        <p:spPr>
          <a:xfrm>
            <a:off x="1885474" y="2653023"/>
            <a:ext cx="2273611" cy="2736785"/>
          </a:xfrm>
          <a:prstGeom prst="line">
            <a:avLst/>
          </a:prstGeom>
          <a:ln w="12700" cmpd="sng">
            <a:solidFill>
              <a:schemeClr val="bg1">
                <a:lumMod val="5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147" descr="Allseen-WirelessRouter-K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47" y="1692947"/>
            <a:ext cx="1131025" cy="945466"/>
          </a:xfrm>
          <a:prstGeom prst="rect">
            <a:avLst/>
          </a:prstGeom>
          <a:effectLst/>
        </p:spPr>
      </p:pic>
      <p:sp>
        <p:nvSpPr>
          <p:cNvPr id="159" name="Rectangle 156"/>
          <p:cNvSpPr/>
          <p:nvPr/>
        </p:nvSpPr>
        <p:spPr>
          <a:xfrm>
            <a:off x="4941607" y="3502339"/>
            <a:ext cx="228600" cy="1219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4881546" y="3408814"/>
            <a:ext cx="28866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 smtClean="0"/>
              <a:t>72</a:t>
            </a:r>
            <a:endParaRPr lang="en-US" sz="800" dirty="0"/>
          </a:p>
        </p:txBody>
      </p:sp>
      <p:sp>
        <p:nvSpPr>
          <p:cNvPr id="161" name="TextBox 160"/>
          <p:cNvSpPr txBox="1"/>
          <p:nvPr/>
        </p:nvSpPr>
        <p:spPr>
          <a:xfrm>
            <a:off x="2890218" y="2545949"/>
            <a:ext cx="1478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2"/>
                </a:solidFill>
              </a:rPr>
              <a:t>Super</a:t>
            </a:r>
          </a:p>
          <a:p>
            <a:pPr algn="r"/>
            <a:r>
              <a:rPr lang="en-US" sz="1600" b="1" dirty="0" smtClean="0">
                <a:solidFill>
                  <a:schemeClr val="tx2"/>
                </a:solidFill>
              </a:rPr>
              <a:t>Gateway Agent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730448" y="1880801"/>
            <a:ext cx="2219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 smtClean="0"/>
              <a:t>Jd</a:t>
            </a:r>
            <a:r>
              <a:rPr lang="en-US" sz="1800" dirty="0" smtClean="0"/>
              <a:t> Cloud / Managed </a:t>
            </a:r>
          </a:p>
          <a:p>
            <a:pPr algn="ctr"/>
            <a:r>
              <a:rPr lang="en-US" sz="1800" dirty="0" smtClean="0"/>
              <a:t>Services</a:t>
            </a:r>
            <a:endParaRPr lang="en-US" sz="1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5517639" y="2318697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Jd</a:t>
            </a:r>
            <a:r>
              <a:rPr lang="en-US" sz="1800" dirty="0" smtClean="0"/>
              <a:t>+ alli</a:t>
            </a:r>
            <a:r>
              <a:rPr lang="en-US" altLang="zh-CN" sz="1800" dirty="0" smtClean="0"/>
              <a:t>a</a:t>
            </a:r>
            <a:r>
              <a:rPr lang="en-US" sz="1800" dirty="0" smtClean="0"/>
              <a:t>nce</a:t>
            </a:r>
            <a:endParaRPr lang="en-US" sz="1800" dirty="0"/>
          </a:p>
        </p:txBody>
      </p:sp>
      <p:pic>
        <p:nvPicPr>
          <p:cNvPr id="164" name="Picture 147" descr="Allseen-WirelessRouter-K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588" y="3675891"/>
            <a:ext cx="839636" cy="701883"/>
          </a:xfrm>
          <a:prstGeom prst="rect">
            <a:avLst/>
          </a:prstGeom>
          <a:effectLst/>
        </p:spPr>
      </p:pic>
      <p:cxnSp>
        <p:nvCxnSpPr>
          <p:cNvPr id="165" name="直接连接符 164"/>
          <p:cNvCxnSpPr/>
          <p:nvPr/>
        </p:nvCxnSpPr>
        <p:spPr>
          <a:xfrm>
            <a:off x="4862121" y="4186631"/>
            <a:ext cx="3032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>
            <a:off x="5301915" y="4192336"/>
            <a:ext cx="3032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>
            <a:off x="5742150" y="4192336"/>
            <a:ext cx="3032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270633" y="4329876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2"/>
                </a:solidFill>
              </a:rPr>
              <a:t>JD APP</a:t>
            </a:r>
            <a:endParaRPr lang="en-US" sz="1600" b="1" dirty="0">
              <a:solidFill>
                <a:schemeClr val="tx2"/>
              </a:solidFill>
            </a:endParaRPr>
          </a:p>
        </p:txBody>
      </p:sp>
      <p:cxnSp>
        <p:nvCxnSpPr>
          <p:cNvPr id="169" name="直接连接符 168"/>
          <p:cNvCxnSpPr/>
          <p:nvPr/>
        </p:nvCxnSpPr>
        <p:spPr>
          <a:xfrm>
            <a:off x="4738232" y="5084216"/>
            <a:ext cx="3032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5178026" y="5089921"/>
            <a:ext cx="3032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>
            <a:off x="5618261" y="5089921"/>
            <a:ext cx="3032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510447" y="3586848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2"/>
                </a:solidFill>
              </a:rPr>
              <a:t>SGA</a:t>
            </a:r>
            <a:endParaRPr lang="en-US" sz="1600" b="1" dirty="0">
              <a:solidFill>
                <a:schemeClr val="tx2"/>
              </a:solidFill>
            </a:endParaRPr>
          </a:p>
        </p:txBody>
      </p:sp>
      <p:pic>
        <p:nvPicPr>
          <p:cNvPr id="173" name="Picture 59" descr="Allseen-Lighting-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984" y="4681157"/>
            <a:ext cx="321930" cy="473537"/>
          </a:xfrm>
          <a:prstGeom prst="rect">
            <a:avLst/>
          </a:prstGeom>
          <a:noFill/>
          <a:effectLst/>
        </p:spPr>
      </p:pic>
      <p:sp>
        <p:nvSpPr>
          <p:cNvPr id="174" name="Freeform 270"/>
          <p:cNvSpPr>
            <a:spLocks/>
          </p:cNvSpPr>
          <p:nvPr/>
        </p:nvSpPr>
        <p:spPr bwMode="auto">
          <a:xfrm rot="2007806">
            <a:off x="4126413" y="4591116"/>
            <a:ext cx="187118" cy="128206"/>
          </a:xfrm>
          <a:custGeom>
            <a:avLst/>
            <a:gdLst>
              <a:gd name="T0" fmla="*/ 138 w 328"/>
              <a:gd name="T1" fmla="*/ 73 h 225"/>
              <a:gd name="T2" fmla="*/ 311 w 328"/>
              <a:gd name="T3" fmla="*/ 39 h 225"/>
              <a:gd name="T4" fmla="*/ 328 w 328"/>
              <a:gd name="T5" fmla="*/ 27 h 225"/>
              <a:gd name="T6" fmla="*/ 326 w 328"/>
              <a:gd name="T7" fmla="*/ 17 h 225"/>
              <a:gd name="T8" fmla="*/ 316 w 328"/>
              <a:gd name="T9" fmla="*/ 11 h 225"/>
              <a:gd name="T10" fmla="*/ 123 w 328"/>
              <a:gd name="T11" fmla="*/ 49 h 225"/>
              <a:gd name="T12" fmla="*/ 2 w 328"/>
              <a:gd name="T13" fmla="*/ 204 h 225"/>
              <a:gd name="T14" fmla="*/ 11 w 328"/>
              <a:gd name="T15" fmla="*/ 222 h 225"/>
              <a:gd name="T16" fmla="*/ 29 w 328"/>
              <a:gd name="T17" fmla="*/ 213 h 225"/>
              <a:gd name="T18" fmla="*/ 138 w 328"/>
              <a:gd name="T19" fmla="*/ 73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8" h="225">
                <a:moveTo>
                  <a:pt x="138" y="73"/>
                </a:moveTo>
                <a:cubicBezTo>
                  <a:pt x="190" y="41"/>
                  <a:pt x="251" y="29"/>
                  <a:pt x="311" y="39"/>
                </a:cubicBezTo>
                <a:cubicBezTo>
                  <a:pt x="319" y="40"/>
                  <a:pt x="326" y="35"/>
                  <a:pt x="328" y="27"/>
                </a:cubicBezTo>
                <a:cubicBezTo>
                  <a:pt x="328" y="24"/>
                  <a:pt x="327" y="20"/>
                  <a:pt x="326" y="17"/>
                </a:cubicBezTo>
                <a:cubicBezTo>
                  <a:pt x="324" y="14"/>
                  <a:pt x="320" y="11"/>
                  <a:pt x="316" y="11"/>
                </a:cubicBezTo>
                <a:cubicBezTo>
                  <a:pt x="249" y="0"/>
                  <a:pt x="180" y="13"/>
                  <a:pt x="123" y="49"/>
                </a:cubicBezTo>
                <a:cubicBezTo>
                  <a:pt x="65" y="84"/>
                  <a:pt x="22" y="139"/>
                  <a:pt x="2" y="204"/>
                </a:cubicBezTo>
                <a:cubicBezTo>
                  <a:pt x="0" y="212"/>
                  <a:pt x="4" y="220"/>
                  <a:pt x="11" y="222"/>
                </a:cubicBezTo>
                <a:cubicBezTo>
                  <a:pt x="19" y="225"/>
                  <a:pt x="27" y="220"/>
                  <a:pt x="29" y="213"/>
                </a:cubicBezTo>
                <a:cubicBezTo>
                  <a:pt x="47" y="155"/>
                  <a:pt x="86" y="105"/>
                  <a:pt x="138" y="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>
              <a:latin typeface="Qualcomm Office Regular" pitchFamily="34" charset="0"/>
            </a:endParaRPr>
          </a:p>
        </p:txBody>
      </p:sp>
      <p:sp>
        <p:nvSpPr>
          <p:cNvPr id="175" name="Freeform 270"/>
          <p:cNvSpPr>
            <a:spLocks/>
          </p:cNvSpPr>
          <p:nvPr/>
        </p:nvSpPr>
        <p:spPr bwMode="auto">
          <a:xfrm rot="2007806">
            <a:off x="4126413" y="4511987"/>
            <a:ext cx="187118" cy="128206"/>
          </a:xfrm>
          <a:custGeom>
            <a:avLst/>
            <a:gdLst>
              <a:gd name="T0" fmla="*/ 138 w 328"/>
              <a:gd name="T1" fmla="*/ 73 h 225"/>
              <a:gd name="T2" fmla="*/ 311 w 328"/>
              <a:gd name="T3" fmla="*/ 39 h 225"/>
              <a:gd name="T4" fmla="*/ 328 w 328"/>
              <a:gd name="T5" fmla="*/ 27 h 225"/>
              <a:gd name="T6" fmla="*/ 326 w 328"/>
              <a:gd name="T7" fmla="*/ 17 h 225"/>
              <a:gd name="T8" fmla="*/ 316 w 328"/>
              <a:gd name="T9" fmla="*/ 11 h 225"/>
              <a:gd name="T10" fmla="*/ 123 w 328"/>
              <a:gd name="T11" fmla="*/ 49 h 225"/>
              <a:gd name="T12" fmla="*/ 2 w 328"/>
              <a:gd name="T13" fmla="*/ 204 h 225"/>
              <a:gd name="T14" fmla="*/ 11 w 328"/>
              <a:gd name="T15" fmla="*/ 222 h 225"/>
              <a:gd name="T16" fmla="*/ 29 w 328"/>
              <a:gd name="T17" fmla="*/ 213 h 225"/>
              <a:gd name="T18" fmla="*/ 138 w 328"/>
              <a:gd name="T19" fmla="*/ 73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8" h="225">
                <a:moveTo>
                  <a:pt x="138" y="73"/>
                </a:moveTo>
                <a:cubicBezTo>
                  <a:pt x="190" y="41"/>
                  <a:pt x="251" y="29"/>
                  <a:pt x="311" y="39"/>
                </a:cubicBezTo>
                <a:cubicBezTo>
                  <a:pt x="319" y="40"/>
                  <a:pt x="326" y="35"/>
                  <a:pt x="328" y="27"/>
                </a:cubicBezTo>
                <a:cubicBezTo>
                  <a:pt x="328" y="24"/>
                  <a:pt x="327" y="20"/>
                  <a:pt x="326" y="17"/>
                </a:cubicBezTo>
                <a:cubicBezTo>
                  <a:pt x="324" y="14"/>
                  <a:pt x="320" y="11"/>
                  <a:pt x="316" y="11"/>
                </a:cubicBezTo>
                <a:cubicBezTo>
                  <a:pt x="249" y="0"/>
                  <a:pt x="180" y="13"/>
                  <a:pt x="123" y="49"/>
                </a:cubicBezTo>
                <a:cubicBezTo>
                  <a:pt x="65" y="84"/>
                  <a:pt x="22" y="139"/>
                  <a:pt x="2" y="204"/>
                </a:cubicBezTo>
                <a:cubicBezTo>
                  <a:pt x="0" y="212"/>
                  <a:pt x="4" y="220"/>
                  <a:pt x="11" y="222"/>
                </a:cubicBezTo>
                <a:cubicBezTo>
                  <a:pt x="19" y="225"/>
                  <a:pt x="27" y="220"/>
                  <a:pt x="29" y="213"/>
                </a:cubicBezTo>
                <a:cubicBezTo>
                  <a:pt x="47" y="155"/>
                  <a:pt x="86" y="105"/>
                  <a:pt x="138" y="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>
              <a:latin typeface="Qualcomm Office Regular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4354255" y="4679415"/>
            <a:ext cx="1071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2"/>
                </a:solidFill>
              </a:rPr>
              <a:t>ISV Device</a:t>
            </a:r>
            <a:endParaRPr lang="en-US" sz="1600" b="1" dirty="0">
              <a:solidFill>
                <a:schemeClr val="tx2"/>
              </a:solidFill>
            </a:endParaRPr>
          </a:p>
        </p:txBody>
      </p:sp>
      <p:cxnSp>
        <p:nvCxnSpPr>
          <p:cNvPr id="177" name="Straight Connector 146"/>
          <p:cNvCxnSpPr>
            <a:stCxn id="156" idx="2"/>
            <a:endCxn id="173" idx="1"/>
          </p:cNvCxnSpPr>
          <p:nvPr/>
        </p:nvCxnSpPr>
        <p:spPr>
          <a:xfrm>
            <a:off x="1885474" y="2653023"/>
            <a:ext cx="2165510" cy="2264903"/>
          </a:xfrm>
          <a:prstGeom prst="line">
            <a:avLst/>
          </a:prstGeom>
          <a:ln w="12700" cmpd="sng">
            <a:solidFill>
              <a:schemeClr val="bg1">
                <a:lumMod val="5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37"/>
          <p:cNvGrpSpPr/>
          <p:nvPr/>
        </p:nvGrpSpPr>
        <p:grpSpPr>
          <a:xfrm>
            <a:off x="1605498" y="3757789"/>
            <a:ext cx="403874" cy="671176"/>
            <a:chOff x="903465" y="4829067"/>
            <a:chExt cx="526159" cy="874395"/>
          </a:xfrm>
        </p:grpSpPr>
        <p:pic>
          <p:nvPicPr>
            <p:cNvPr id="179" name="Picture 138" descr="Allseen-SmartPhone-K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465" y="4971942"/>
              <a:ext cx="402336" cy="731520"/>
            </a:xfrm>
            <a:prstGeom prst="rect">
              <a:avLst/>
            </a:prstGeom>
            <a:effectLst/>
          </p:spPr>
        </p:pic>
        <p:pic>
          <p:nvPicPr>
            <p:cNvPr id="180" name="Picture 139" descr="Allseen-WifiAccess-K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7125" y="4829067"/>
              <a:ext cx="222499" cy="226184"/>
            </a:xfrm>
            <a:prstGeom prst="rect">
              <a:avLst/>
            </a:prstGeom>
            <a:effectLst/>
          </p:spPr>
        </p:pic>
      </p:grpSp>
      <p:sp>
        <p:nvSpPr>
          <p:cNvPr id="181" name="TextBox 180"/>
          <p:cNvSpPr txBox="1"/>
          <p:nvPr/>
        </p:nvSpPr>
        <p:spPr>
          <a:xfrm>
            <a:off x="1398985" y="4338817"/>
            <a:ext cx="846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2"/>
                </a:solidFill>
              </a:rPr>
              <a:t>ISV APP</a:t>
            </a:r>
            <a:endParaRPr lang="en-US" sz="1600" b="1" dirty="0">
              <a:solidFill>
                <a:schemeClr val="tx2"/>
              </a:solidFill>
            </a:endParaRPr>
          </a:p>
        </p:txBody>
      </p:sp>
      <p:cxnSp>
        <p:nvCxnSpPr>
          <p:cNvPr id="182" name="Straight Connector 5"/>
          <p:cNvCxnSpPr>
            <a:stCxn id="156" idx="2"/>
            <a:endCxn id="179" idx="0"/>
          </p:cNvCxnSpPr>
          <p:nvPr/>
        </p:nvCxnSpPr>
        <p:spPr>
          <a:xfrm flipH="1">
            <a:off x="1759913" y="2653023"/>
            <a:ext cx="125561" cy="1214435"/>
          </a:xfrm>
          <a:prstGeom prst="line">
            <a:avLst/>
          </a:prstGeom>
          <a:ln w="12700" cmpd="sng">
            <a:solidFill>
              <a:schemeClr val="bg1">
                <a:lumMod val="5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 txBox="1">
            <a:spLocks/>
          </p:cNvSpPr>
          <p:nvPr/>
        </p:nvSpPr>
        <p:spPr>
          <a:xfrm>
            <a:off x="395536" y="260648"/>
            <a:ext cx="5400600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800" b="1" dirty="0"/>
              <a:t> </a:t>
            </a:r>
            <a:r>
              <a:rPr lang="zh-CN" altLang="en-US" sz="1800" b="1" dirty="0" smtClean="0"/>
              <a:t>服务端解决</a:t>
            </a:r>
            <a:r>
              <a:rPr lang="zh-CN" altLang="en-US" sz="1800" b="1" dirty="0"/>
              <a:t>的问题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5576" y="1268760"/>
            <a:ext cx="669674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、海量设备管理问题（连接、信息传递、设备</a:t>
            </a:r>
            <a:r>
              <a:rPr lang="en-US" altLang="zh-CN" sz="2000" dirty="0"/>
              <a:t>/</a:t>
            </a:r>
            <a:r>
              <a:rPr lang="zh-CN" altLang="en-US" sz="2000" dirty="0"/>
              <a:t>云端快速响应）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、设备安全问题（设备安全、信息交互安全、用户信息安全）</a:t>
            </a:r>
            <a:endParaRPr lang="en-US" altLang="zh-CN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 app/</a:t>
            </a:r>
            <a:r>
              <a:rPr lang="zh-CN" altLang="en-US" sz="2000" dirty="0"/>
              <a:t>设备的</a:t>
            </a:r>
            <a:r>
              <a:rPr lang="zh-CN" altLang="en-US" sz="2000" dirty="0" smtClean="0"/>
              <a:t>动态升级</a:t>
            </a:r>
            <a:r>
              <a:rPr lang="zh-CN" altLang="en-US" sz="2000" dirty="0"/>
              <a:t>问题</a:t>
            </a:r>
            <a:endParaRPr lang="en-US" altLang="zh-CN" sz="2000" dirty="0"/>
          </a:p>
          <a:p>
            <a:r>
              <a:rPr lang="en-US" altLang="zh-CN" sz="2000" dirty="0"/>
              <a:t>4</a:t>
            </a:r>
            <a:r>
              <a:rPr lang="zh-CN" altLang="en-US" sz="2000" dirty="0"/>
              <a:t>、不同设备的兼容</a:t>
            </a:r>
            <a:r>
              <a:rPr lang="en-US" altLang="zh-CN" sz="2000" dirty="0"/>
              <a:t>/</a:t>
            </a:r>
            <a:r>
              <a:rPr lang="zh-CN" altLang="en-US" sz="2000" dirty="0"/>
              <a:t>数据互通问题</a:t>
            </a:r>
            <a:endParaRPr lang="en-US" altLang="zh-CN" sz="2000" dirty="0"/>
          </a:p>
          <a:p>
            <a:r>
              <a:rPr lang="en-US" altLang="zh-CN" sz="2000" dirty="0"/>
              <a:t>5</a:t>
            </a:r>
            <a:r>
              <a:rPr lang="zh-CN" altLang="en-US" sz="2000" dirty="0"/>
              <a:t>、第三方开发者的产品自动流程化接入问题</a:t>
            </a:r>
            <a:endParaRPr lang="en-US" altLang="zh-CN" sz="2000" dirty="0"/>
          </a:p>
          <a:p>
            <a:r>
              <a:rPr lang="en-US" altLang="zh-CN" sz="2000" dirty="0"/>
              <a:t>6</a:t>
            </a:r>
            <a:r>
              <a:rPr lang="zh-CN" altLang="en-US" sz="2000" dirty="0"/>
              <a:t>、设备上传数据的实时数据分析</a:t>
            </a:r>
            <a:r>
              <a:rPr lang="en-US" altLang="zh-CN" sz="2000" dirty="0"/>
              <a:t>/</a:t>
            </a:r>
            <a:r>
              <a:rPr lang="zh-CN" altLang="en-US" sz="2000" dirty="0"/>
              <a:t>监控问题</a:t>
            </a:r>
            <a:endParaRPr lang="en-US" altLang="zh-CN" sz="2000" dirty="0"/>
          </a:p>
          <a:p>
            <a:r>
              <a:rPr lang="en-US" altLang="zh-CN" sz="2000" dirty="0"/>
              <a:t>7</a:t>
            </a:r>
            <a:r>
              <a:rPr lang="zh-CN" altLang="en-US" sz="2000" dirty="0"/>
              <a:t>、设备之间的</a:t>
            </a:r>
            <a:r>
              <a:rPr lang="en-US" altLang="zh-CN" sz="2000" dirty="0"/>
              <a:t>IFTTT</a:t>
            </a:r>
            <a:r>
              <a:rPr lang="zh-CN" altLang="en-US" sz="2000" dirty="0"/>
              <a:t>命令自动推荐策略</a:t>
            </a:r>
            <a:endParaRPr lang="en-US" altLang="zh-CN" sz="2000" dirty="0"/>
          </a:p>
          <a:p>
            <a:r>
              <a:rPr lang="en-US" altLang="zh-CN" sz="2000" dirty="0"/>
              <a:t>8</a:t>
            </a:r>
            <a:r>
              <a:rPr lang="zh-CN" altLang="en-US" sz="2000" dirty="0"/>
              <a:t>、服务的高性能、高可用、高扩展</a:t>
            </a:r>
            <a:endParaRPr lang="en-US" altLang="zh-CN" sz="2000" dirty="0"/>
          </a:p>
          <a:p>
            <a:r>
              <a:rPr lang="en-US" altLang="zh-CN" sz="2000" dirty="0"/>
              <a:t>9</a:t>
            </a:r>
            <a:r>
              <a:rPr lang="zh-CN" altLang="en-US" sz="2000" dirty="0"/>
              <a:t>、和智能社区、众筹</a:t>
            </a:r>
            <a:r>
              <a:rPr lang="zh-CN" altLang="en-US" sz="2000"/>
              <a:t>业务</a:t>
            </a:r>
            <a:r>
              <a:rPr lang="zh-CN" altLang="en-US" sz="2000" smtClean="0"/>
              <a:t>等第三方的</a:t>
            </a:r>
            <a:r>
              <a:rPr lang="zh-CN" altLang="en-US" sz="2000" dirty="0"/>
              <a:t>高效对接问题</a:t>
            </a:r>
            <a:endParaRPr lang="en-US" altLang="zh-CN" sz="2000" dirty="0"/>
          </a:p>
          <a:p>
            <a:r>
              <a:rPr lang="en-US" altLang="zh-CN" sz="2000" dirty="0"/>
              <a:t>10</a:t>
            </a:r>
            <a:r>
              <a:rPr lang="zh-CN" altLang="en-US" sz="2000" dirty="0"/>
              <a:t>、</a:t>
            </a:r>
            <a:r>
              <a:rPr lang="zh-CN" altLang="en-US" sz="2000" b="1" dirty="0"/>
              <a:t>服务端性能指标考虑？</a:t>
            </a:r>
            <a:r>
              <a:rPr lang="zh-CN" altLang="en-US" sz="2000" dirty="0"/>
              <a:t>（通过可扩展和监控来动态解决）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1614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44008" y="2977528"/>
            <a:ext cx="4253466" cy="3043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395536" y="260648"/>
            <a:ext cx="6552728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000" b="1" dirty="0"/>
              <a:t>问题与思路：</a:t>
            </a:r>
            <a:r>
              <a:rPr lang="zh-CN" altLang="en-US" sz="2000" dirty="0" smtClean="0"/>
              <a:t>设备</a:t>
            </a:r>
            <a:r>
              <a:rPr lang="zh-CN" altLang="en-US" sz="2000" dirty="0"/>
              <a:t>的管理问题</a:t>
            </a:r>
            <a:r>
              <a:rPr lang="en-US" altLang="zh-CN" sz="2000" dirty="0"/>
              <a:t>/</a:t>
            </a:r>
            <a:r>
              <a:rPr lang="zh-CN" altLang="en-US" sz="2000" dirty="0"/>
              <a:t>服务端安全</a:t>
            </a:r>
          </a:p>
        </p:txBody>
      </p:sp>
      <p:sp>
        <p:nvSpPr>
          <p:cNvPr id="12" name="矩形 11"/>
          <p:cNvSpPr/>
          <p:nvPr/>
        </p:nvSpPr>
        <p:spPr>
          <a:xfrm>
            <a:off x="4751950" y="1116016"/>
            <a:ext cx="1476164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Super APP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715945" y="2114925"/>
            <a:ext cx="3992998" cy="648072"/>
            <a:chOff x="-3068640" y="1768599"/>
            <a:chExt cx="3099943" cy="64807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4" name="矩形 13"/>
            <p:cNvSpPr/>
            <p:nvPr/>
          </p:nvSpPr>
          <p:spPr>
            <a:xfrm>
              <a:off x="-2994832" y="1850319"/>
              <a:ext cx="3026135" cy="56635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-3068640" y="1768599"/>
              <a:ext cx="830342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Gateway</a:t>
              </a:r>
              <a:endParaRPr lang="zh-CN" altLang="en-US" sz="1050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6332678" y="1116016"/>
            <a:ext cx="2281573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超级智点</a:t>
            </a:r>
          </a:p>
        </p:txBody>
      </p:sp>
      <p:sp>
        <p:nvSpPr>
          <p:cNvPr id="18" name="矩形 17"/>
          <p:cNvSpPr/>
          <p:nvPr/>
        </p:nvSpPr>
        <p:spPr>
          <a:xfrm>
            <a:off x="4895964" y="2332763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权重</a:t>
            </a:r>
            <a:r>
              <a:rPr lang="zh-CN" altLang="en-US" sz="1200" dirty="0" smtClean="0">
                <a:solidFill>
                  <a:schemeClr val="tx1"/>
                </a:solidFill>
              </a:rPr>
              <a:t>线程池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49372" y="2328546"/>
            <a:ext cx="959371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长连接管理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82541" y="2325073"/>
            <a:ext cx="481373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NIO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07637" y="2333572"/>
            <a:ext cx="481373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UDP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03434" y="2332763"/>
            <a:ext cx="555328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NIO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138162" y="2333572"/>
            <a:ext cx="481373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TCP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688123" y="1764088"/>
            <a:ext cx="0" cy="35083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221943" y="1764088"/>
            <a:ext cx="0" cy="35083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6330" y="1746422"/>
            <a:ext cx="38164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、同时支持</a:t>
            </a:r>
            <a:r>
              <a:rPr lang="en-US" altLang="zh-CN" dirty="0"/>
              <a:t>UDP+TCP</a:t>
            </a:r>
            <a:r>
              <a:rPr lang="zh-CN" altLang="en-US" dirty="0"/>
              <a:t>的长连接机制，网络可通，优先</a:t>
            </a:r>
            <a:r>
              <a:rPr lang="en-US" altLang="zh-CN" dirty="0"/>
              <a:t>UDP</a:t>
            </a:r>
            <a:r>
              <a:rPr lang="zh-CN" altLang="en-US" dirty="0"/>
              <a:t>长连接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、通过封装上层协议保证</a:t>
            </a:r>
            <a:r>
              <a:rPr lang="en-US" altLang="zh-CN" dirty="0"/>
              <a:t>UDP</a:t>
            </a:r>
            <a:r>
              <a:rPr lang="zh-CN" altLang="en-US" dirty="0"/>
              <a:t>安全性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、连接数上（单台普通机器）。</a:t>
            </a:r>
            <a:r>
              <a:rPr lang="en-US" altLang="zh-CN" dirty="0"/>
              <a:t>UDP/TCP</a:t>
            </a:r>
            <a:r>
              <a:rPr lang="zh-CN" altLang="en-US" dirty="0"/>
              <a:t>支持百万级连接没有问题，使用</a:t>
            </a:r>
            <a:r>
              <a:rPr lang="en-US" altLang="zh-CN" dirty="0"/>
              <a:t>UDP</a:t>
            </a:r>
            <a:r>
              <a:rPr lang="zh-CN" altLang="en-US" dirty="0"/>
              <a:t>性能更高。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 err="1"/>
              <a:t>Netty</a:t>
            </a:r>
            <a:r>
              <a:rPr lang="en-US" altLang="zh-CN" dirty="0"/>
              <a:t> NIO</a:t>
            </a:r>
            <a:r>
              <a:rPr lang="zh-CN" altLang="en-US" dirty="0"/>
              <a:t>机制，异步非阻塞机制保证服务端高性能，保证服务端的快速响应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、服务端设置虚拟权重线程池，可以为每一个连接设置权重优先级，设置降级策略保证服务端安全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gateway</a:t>
            </a:r>
            <a:r>
              <a:rPr lang="zh-CN" altLang="en-US" dirty="0"/>
              <a:t>支持负载均衡和弹性扩展</a:t>
            </a:r>
          </a:p>
        </p:txBody>
      </p:sp>
      <p:sp>
        <p:nvSpPr>
          <p:cNvPr id="27" name="矩形 26"/>
          <p:cNvSpPr/>
          <p:nvPr/>
        </p:nvSpPr>
        <p:spPr>
          <a:xfrm>
            <a:off x="5873172" y="3140867"/>
            <a:ext cx="1476164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超级智点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185789" y="4338710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UDP</a:t>
            </a:r>
            <a:r>
              <a:rPr lang="zh-CN" altLang="en-US" sz="1200" dirty="0" smtClean="0">
                <a:solidFill>
                  <a:schemeClr val="tx1"/>
                </a:solidFill>
              </a:rPr>
              <a:t>长连接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19768" y="4208635"/>
            <a:ext cx="1069553" cy="21602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Gateway</a:t>
            </a:r>
            <a:endParaRPr lang="zh-CN" altLang="en-US" sz="1050" dirty="0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5949372" y="3762646"/>
            <a:ext cx="661882" cy="445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128212" y="4361035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TCP</a:t>
            </a:r>
            <a:r>
              <a:rPr lang="zh-CN" altLang="en-US" sz="1200" dirty="0" smtClean="0">
                <a:solidFill>
                  <a:schemeClr val="tx1"/>
                </a:solidFill>
              </a:rPr>
              <a:t>长连接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662191" y="4230960"/>
            <a:ext cx="1069553" cy="21602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Gateway</a:t>
            </a:r>
            <a:endParaRPr lang="zh-CN" altLang="en-US" sz="1050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982541" y="3762646"/>
            <a:ext cx="648004" cy="4683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48652" y="3843476"/>
            <a:ext cx="15488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UDP</a:t>
            </a:r>
            <a:r>
              <a:rPr lang="zh-CN" altLang="en-US" sz="800" dirty="0" smtClean="0"/>
              <a:t>网络不通，则使用</a:t>
            </a:r>
            <a:r>
              <a:rPr lang="en-US" altLang="zh-CN" sz="800" dirty="0" smtClean="0"/>
              <a:t>TCP</a:t>
            </a:r>
            <a:r>
              <a:rPr lang="zh-CN" altLang="en-US" sz="800" dirty="0" smtClean="0"/>
              <a:t>连接</a:t>
            </a:r>
            <a:endParaRPr lang="zh-CN" altLang="en-US" sz="800" dirty="0"/>
          </a:p>
        </p:txBody>
      </p:sp>
      <p:sp>
        <p:nvSpPr>
          <p:cNvPr id="36" name="矩形 35"/>
          <p:cNvSpPr/>
          <p:nvPr/>
        </p:nvSpPr>
        <p:spPr>
          <a:xfrm>
            <a:off x="5185786" y="5232064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信息</a:t>
            </a:r>
            <a:r>
              <a:rPr lang="zh-CN" altLang="en-US" sz="800" dirty="0" smtClean="0">
                <a:solidFill>
                  <a:schemeClr val="tx1"/>
                </a:solidFill>
              </a:rPr>
              <a:t>验证（保证安全</a:t>
            </a:r>
            <a:r>
              <a:rPr lang="zh-CN" altLang="en-US" sz="800" dirty="0">
                <a:solidFill>
                  <a:schemeClr val="tx1"/>
                </a:solidFill>
              </a:rPr>
              <a:t>）</a:t>
            </a: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688118" y="4761275"/>
            <a:ext cx="1" cy="42873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87677" y="3808257"/>
            <a:ext cx="5709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rgbClr val="FF0000"/>
                </a:solidFill>
              </a:rPr>
              <a:t>优先</a:t>
            </a:r>
            <a:r>
              <a:rPr lang="en-US" altLang="zh-CN" sz="800" dirty="0" smtClean="0">
                <a:solidFill>
                  <a:srgbClr val="FF0000"/>
                </a:solidFill>
              </a:rPr>
              <a:t>UDP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58909" y="1015160"/>
            <a:ext cx="4253466" cy="1837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4228292" y="4005064"/>
            <a:ext cx="4664187" cy="2099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395536" y="260648"/>
            <a:ext cx="7056784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000" b="1" dirty="0"/>
              <a:t>问题与思路：</a:t>
            </a:r>
            <a:r>
              <a:rPr lang="zh-CN" altLang="en-US" sz="2000" dirty="0" smtClean="0"/>
              <a:t>设备</a:t>
            </a:r>
            <a:r>
              <a:rPr lang="zh-CN" altLang="en-US" sz="2000" dirty="0"/>
              <a:t>安全问题（设备</a:t>
            </a:r>
            <a:r>
              <a:rPr lang="en-US" altLang="zh-CN" sz="2000" dirty="0"/>
              <a:t>/</a:t>
            </a:r>
            <a:r>
              <a:rPr lang="zh-CN" altLang="en-US" sz="2000" dirty="0"/>
              <a:t>信息安全）</a:t>
            </a:r>
          </a:p>
        </p:txBody>
      </p:sp>
      <p:sp>
        <p:nvSpPr>
          <p:cNvPr id="6" name="矩形 5"/>
          <p:cNvSpPr/>
          <p:nvPr/>
        </p:nvSpPr>
        <p:spPr>
          <a:xfrm>
            <a:off x="4424856" y="1017845"/>
            <a:ext cx="1240415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Super APP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90996" y="1027789"/>
            <a:ext cx="1224136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超级智点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5573537" y="1665917"/>
            <a:ext cx="0" cy="35083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4412" y="1260161"/>
            <a:ext cx="381642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、开发者注册</a:t>
            </a:r>
            <a:r>
              <a:rPr lang="en-US" altLang="zh-CN" dirty="0"/>
              <a:t>JD+</a:t>
            </a:r>
            <a:r>
              <a:rPr lang="zh-CN" altLang="en-US" dirty="0"/>
              <a:t>时分配加密秘钥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、设备通信时，使用私有秘钥加密信息传输信息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、双重保证：硬件加密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、设备安全：设置设备激活时效，只能在单位时间内激活；设备激活之后，分配给设备和访问的</a:t>
            </a:r>
            <a:r>
              <a:rPr lang="en-US" altLang="zh-CN" dirty="0"/>
              <a:t>app</a:t>
            </a:r>
            <a:r>
              <a:rPr lang="zh-CN" altLang="en-US" dirty="0"/>
              <a:t>同一的</a:t>
            </a:r>
            <a:r>
              <a:rPr lang="en-US" altLang="zh-CN" dirty="0" err="1"/>
              <a:t>access_key</a:t>
            </a:r>
            <a:r>
              <a:rPr lang="zh-CN" altLang="en-US" dirty="0"/>
              <a:t>，发送控制指令必须带有</a:t>
            </a:r>
            <a:r>
              <a:rPr lang="en-US" altLang="zh-CN" dirty="0" err="1"/>
              <a:t>access_key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、多用户控制安全：为了保证多用户对同一设备的控制权限，可以设置访问授权或者多级控制策略</a:t>
            </a:r>
            <a:r>
              <a:rPr lang="zh-CN" altLang="en-US" sz="1400" dirty="0" smtClean="0"/>
              <a:t>。</a:t>
            </a:r>
            <a:r>
              <a:rPr lang="zh-CN" altLang="en-US" sz="1400" b="1" dirty="0" smtClean="0"/>
              <a:t>授权策略如下图</a:t>
            </a:r>
            <a:r>
              <a:rPr lang="zh-CN" altLang="en-US" sz="1400" dirty="0" smtClean="0"/>
              <a:t>：</a:t>
            </a:r>
            <a:endParaRPr lang="zh-CN" altLang="en-US" sz="14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7040021" y="2061775"/>
            <a:ext cx="1388748" cy="648072"/>
            <a:chOff x="4496392" y="1340768"/>
            <a:chExt cx="3099944" cy="64807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1" name="矩形 10"/>
            <p:cNvSpPr/>
            <p:nvPr/>
          </p:nvSpPr>
          <p:spPr>
            <a:xfrm>
              <a:off x="4570200" y="1422488"/>
              <a:ext cx="3026136" cy="56635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业务</a:t>
              </a:r>
              <a:r>
                <a:rPr lang="zh-CN" altLang="en-US" dirty="0"/>
                <a:t>控制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4496392" y="1340768"/>
              <a:ext cx="1362229" cy="21783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JOS</a:t>
              </a:r>
              <a:endParaRPr lang="zh-CN" altLang="en-US" sz="1050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7164611" y="1027789"/>
            <a:ext cx="1264157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开发</a:t>
            </a:r>
            <a:r>
              <a:rPr lang="zh-CN" altLang="en-US" sz="1400" dirty="0" smtClean="0"/>
              <a:t>者</a:t>
            </a:r>
            <a:endParaRPr lang="zh-CN" altLang="en-US" sz="1400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7750927" y="1623930"/>
            <a:ext cx="0" cy="35083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96689" y="1713157"/>
            <a:ext cx="1117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Product-secret</a:t>
            </a:r>
            <a:endParaRPr lang="zh-CN" altLang="en-US" sz="11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4424856" y="2061775"/>
            <a:ext cx="2374252" cy="648072"/>
            <a:chOff x="-3068640" y="1768599"/>
            <a:chExt cx="3099943" cy="64807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-2994832" y="1850319"/>
              <a:ext cx="3026135" cy="56635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 smtClean="0"/>
                <a:t>….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-3068640" y="1768599"/>
              <a:ext cx="1160233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Gateway</a:t>
              </a:r>
              <a:endParaRPr lang="zh-CN" altLang="en-US" sz="1050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4660604" y="2279241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权重</a:t>
            </a:r>
            <a:r>
              <a:rPr lang="zh-CN" altLang="en-US" sz="1200" dirty="0" smtClean="0">
                <a:solidFill>
                  <a:schemeClr val="tx1"/>
                </a:solidFill>
              </a:rPr>
              <a:t>线程池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3537" y="1668544"/>
            <a:ext cx="1117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 smtClean="0"/>
              <a:t>Access_key</a:t>
            </a:r>
            <a:endParaRPr lang="zh-CN" altLang="en-US" sz="1100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6511076" y="1642897"/>
            <a:ext cx="0" cy="35083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4361735" y="4117030"/>
            <a:ext cx="921829" cy="2880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App_2</a:t>
            </a:r>
            <a:endParaRPr lang="zh-CN" altLang="en-US" dirty="0"/>
          </a:p>
        </p:txBody>
      </p:sp>
      <p:cxnSp>
        <p:nvCxnSpPr>
          <p:cNvPr id="32" name="直接连接符 31"/>
          <p:cNvCxnSpPr>
            <a:stCxn id="31" idx="2"/>
          </p:cNvCxnSpPr>
          <p:nvPr/>
        </p:nvCxnSpPr>
        <p:spPr>
          <a:xfrm flipH="1">
            <a:off x="4806049" y="4405062"/>
            <a:ext cx="16601" cy="1555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4830950" y="4645253"/>
            <a:ext cx="1081283" cy="11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16448" y="440506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查找成功</a:t>
            </a:r>
            <a:endParaRPr lang="zh-CN" altLang="en-US" sz="1000" dirty="0"/>
          </a:p>
        </p:txBody>
      </p:sp>
      <p:sp>
        <p:nvSpPr>
          <p:cNvPr id="35" name="圆角矩形 34"/>
          <p:cNvSpPr/>
          <p:nvPr/>
        </p:nvSpPr>
        <p:spPr>
          <a:xfrm>
            <a:off x="5607594" y="4078010"/>
            <a:ext cx="844252" cy="2880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Device</a:t>
            </a:r>
            <a:endParaRPr lang="zh-CN" altLang="en-US" dirty="0"/>
          </a:p>
        </p:txBody>
      </p:sp>
      <p:cxnSp>
        <p:nvCxnSpPr>
          <p:cNvPr id="36" name="直接连接符 35"/>
          <p:cNvCxnSpPr>
            <a:stCxn id="35" idx="2"/>
          </p:cNvCxnSpPr>
          <p:nvPr/>
        </p:nvCxnSpPr>
        <p:spPr>
          <a:xfrm>
            <a:off x="6029720" y="4366042"/>
            <a:ext cx="0" cy="159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6673780" y="4066520"/>
            <a:ext cx="844252" cy="2880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云服务</a:t>
            </a:r>
            <a:endParaRPr lang="zh-CN" altLang="en-US" sz="1400" dirty="0"/>
          </a:p>
        </p:txBody>
      </p:sp>
      <p:cxnSp>
        <p:nvCxnSpPr>
          <p:cNvPr id="38" name="直接连接符 37"/>
          <p:cNvCxnSpPr>
            <a:stCxn id="37" idx="2"/>
          </p:cNvCxnSpPr>
          <p:nvPr/>
        </p:nvCxnSpPr>
        <p:spPr>
          <a:xfrm>
            <a:off x="7095906" y="4354552"/>
            <a:ext cx="0" cy="1533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4868117" y="4876376"/>
            <a:ext cx="1152128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6448" y="4630155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设备</a:t>
            </a:r>
            <a:r>
              <a:rPr lang="en-US" altLang="zh-CN" sz="1000" dirty="0" smtClean="0"/>
              <a:t>ID</a:t>
            </a:r>
            <a:endParaRPr lang="zh-CN" altLang="en-US" sz="1000" dirty="0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4814349" y="5251515"/>
            <a:ext cx="22815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89954" y="4943313"/>
            <a:ext cx="1449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请求控制设备：</a:t>
            </a:r>
            <a:r>
              <a:rPr lang="zh-CN" altLang="en-US" sz="1000" dirty="0" smtClean="0"/>
              <a:t>设备</a:t>
            </a:r>
            <a:r>
              <a:rPr lang="en-US" altLang="zh-CN" sz="1000" dirty="0" smtClean="0"/>
              <a:t>ID</a:t>
            </a:r>
            <a:endParaRPr lang="zh-CN" altLang="en-US" sz="1000" dirty="0"/>
          </a:p>
        </p:txBody>
      </p:sp>
      <p:sp>
        <p:nvSpPr>
          <p:cNvPr id="43" name="圆角矩形 42"/>
          <p:cNvSpPr/>
          <p:nvPr/>
        </p:nvSpPr>
        <p:spPr>
          <a:xfrm>
            <a:off x="7899413" y="4066520"/>
            <a:ext cx="921829" cy="2880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App_1</a:t>
            </a:r>
            <a:endParaRPr lang="zh-CN" altLang="en-US" dirty="0"/>
          </a:p>
        </p:txBody>
      </p:sp>
      <p:cxnSp>
        <p:nvCxnSpPr>
          <p:cNvPr id="44" name="直接连接符 43"/>
          <p:cNvCxnSpPr>
            <a:stCxn id="43" idx="2"/>
          </p:cNvCxnSpPr>
          <p:nvPr/>
        </p:nvCxnSpPr>
        <p:spPr>
          <a:xfrm flipH="1">
            <a:off x="8360327" y="4354552"/>
            <a:ext cx="1" cy="1533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7095906" y="5449178"/>
            <a:ext cx="12644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168931" y="5123154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App2</a:t>
            </a:r>
            <a:r>
              <a:rPr lang="zh-CN" altLang="en-US" sz="1000" dirty="0" smtClean="0"/>
              <a:t>请求控制设备：设备</a:t>
            </a:r>
            <a:r>
              <a:rPr lang="en-US" altLang="zh-CN" sz="1000" dirty="0" smtClean="0"/>
              <a:t>ID</a:t>
            </a:r>
            <a:endParaRPr lang="zh-CN" altLang="en-US" sz="1000" dirty="0"/>
          </a:p>
        </p:txBody>
      </p:sp>
      <p:cxnSp>
        <p:nvCxnSpPr>
          <p:cNvPr id="47" name="直接箭头连接符 46"/>
          <p:cNvCxnSpPr/>
          <p:nvPr/>
        </p:nvCxnSpPr>
        <p:spPr>
          <a:xfrm flipH="1">
            <a:off x="4874282" y="5744081"/>
            <a:ext cx="3486046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27066" y="5449178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授权成功，返回设备</a:t>
            </a:r>
            <a:r>
              <a:rPr lang="en-US" altLang="zh-CN" sz="1000" dirty="0" err="1" smtClean="0"/>
              <a:t>access_key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7374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 txBox="1">
            <a:spLocks/>
          </p:cNvSpPr>
          <p:nvPr/>
        </p:nvSpPr>
        <p:spPr>
          <a:xfrm>
            <a:off x="395536" y="260648"/>
            <a:ext cx="6768752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000" b="1" dirty="0"/>
              <a:t>问题与思路： </a:t>
            </a:r>
            <a:r>
              <a:rPr lang="en-US" altLang="zh-CN" sz="2000" dirty="0" smtClean="0"/>
              <a:t>app</a:t>
            </a:r>
            <a:r>
              <a:rPr lang="en-US" altLang="zh-CN" sz="2000" dirty="0"/>
              <a:t>/</a:t>
            </a:r>
            <a:r>
              <a:rPr lang="zh-CN" altLang="en-US" sz="2000" dirty="0"/>
              <a:t>设备的</a:t>
            </a:r>
            <a:r>
              <a:rPr lang="zh-CN" altLang="en-US" sz="2000" dirty="0" smtClean="0"/>
              <a:t>动态升级</a:t>
            </a:r>
            <a:r>
              <a:rPr lang="zh-CN" altLang="en-US" sz="2000" dirty="0"/>
              <a:t>问题</a:t>
            </a:r>
            <a:endParaRPr lang="en-US" altLang="zh-CN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589732" y="1565205"/>
            <a:ext cx="3816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、新设备激活时，从服务端下载设备解析库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端启动时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是否需要更新解析库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端发现有新更新，会自动找到服务端解析库路径下载并更新，对用户透明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510388" y="1150048"/>
            <a:ext cx="1240415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Super APP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876528" y="1159992"/>
            <a:ext cx="1224136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超级智点</a:t>
            </a: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399013" y="1804172"/>
            <a:ext cx="0" cy="35083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7125553" y="2193978"/>
            <a:ext cx="1388748" cy="648072"/>
            <a:chOff x="4496392" y="1340768"/>
            <a:chExt cx="3099944" cy="64807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4" name="矩形 23"/>
            <p:cNvSpPr/>
            <p:nvPr/>
          </p:nvSpPr>
          <p:spPr>
            <a:xfrm>
              <a:off x="4570200" y="1422488"/>
              <a:ext cx="3026136" cy="56635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业务</a:t>
              </a:r>
              <a:r>
                <a:rPr lang="zh-CN" altLang="en-US" dirty="0"/>
                <a:t>控制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4496392" y="1340768"/>
              <a:ext cx="1362229" cy="21783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Proxy</a:t>
              </a:r>
              <a:endParaRPr lang="zh-CN" altLang="en-US" sz="1050" dirty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7250143" y="1159992"/>
            <a:ext cx="1264157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开发者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836459" y="1756133"/>
            <a:ext cx="0" cy="35083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882221" y="1845360"/>
            <a:ext cx="11170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发布产品解析文件</a:t>
            </a:r>
            <a:endParaRPr lang="zh-CN" altLang="en-US" sz="800" dirty="0"/>
          </a:p>
        </p:txBody>
      </p:sp>
      <p:grpSp>
        <p:nvGrpSpPr>
          <p:cNvPr id="32" name="组合 31"/>
          <p:cNvGrpSpPr/>
          <p:nvPr/>
        </p:nvGrpSpPr>
        <p:grpSpPr>
          <a:xfrm>
            <a:off x="4510388" y="2193978"/>
            <a:ext cx="2374252" cy="648072"/>
            <a:chOff x="-3068640" y="1768599"/>
            <a:chExt cx="3099943" cy="64807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3" name="矩形 32"/>
            <p:cNvSpPr/>
            <p:nvPr/>
          </p:nvSpPr>
          <p:spPr>
            <a:xfrm>
              <a:off x="-2994832" y="1850319"/>
              <a:ext cx="3026135" cy="56635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 smtClean="0"/>
                <a:t>….</a:t>
              </a:r>
              <a:endParaRPr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-3068640" y="1768599"/>
              <a:ext cx="1160233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Gateway</a:t>
              </a:r>
              <a:endParaRPr lang="zh-CN" altLang="en-US" sz="1050" dirty="0"/>
            </a:p>
          </p:txBody>
        </p:sp>
      </p:grpSp>
      <p:sp>
        <p:nvSpPr>
          <p:cNvPr id="35" name="矩形 34"/>
          <p:cNvSpPr/>
          <p:nvPr/>
        </p:nvSpPr>
        <p:spPr>
          <a:xfrm>
            <a:off x="4746136" y="2411444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权重</a:t>
            </a:r>
            <a:r>
              <a:rPr lang="zh-CN" altLang="en-US" sz="1200" dirty="0" smtClean="0">
                <a:solidFill>
                  <a:schemeClr val="tx1"/>
                </a:solidFill>
              </a:rPr>
              <a:t>线程池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79557" y="1892564"/>
            <a:ext cx="11170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更新产品解析文件</a:t>
            </a:r>
            <a:endParaRPr lang="zh-CN" altLang="en-US" sz="800" dirty="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6596608" y="1775100"/>
            <a:ext cx="0" cy="35083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7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 txBox="1">
            <a:spLocks/>
          </p:cNvSpPr>
          <p:nvPr/>
        </p:nvSpPr>
        <p:spPr>
          <a:xfrm>
            <a:off x="395536" y="260648"/>
            <a:ext cx="6336704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000" b="1" dirty="0"/>
              <a:t>问题与思路：</a:t>
            </a:r>
            <a:r>
              <a:rPr lang="zh-CN" altLang="en-US" sz="2000" dirty="0" smtClean="0"/>
              <a:t>开发</a:t>
            </a:r>
            <a:r>
              <a:rPr lang="zh-CN" altLang="en-US" sz="2000" dirty="0"/>
              <a:t>者的产品自动化接入</a:t>
            </a:r>
            <a:endParaRPr lang="en-US" altLang="zh-CN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606996" y="1736636"/>
            <a:ext cx="38164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、设计一套通用协议，通过</a:t>
            </a:r>
            <a:r>
              <a:rPr lang="en-US" altLang="zh-CN" dirty="0"/>
              <a:t>xml</a:t>
            </a:r>
            <a:r>
              <a:rPr lang="zh-CN" altLang="en-US" dirty="0"/>
              <a:t>协议定义，产品开发者根据协议标准，描述设备信息，即可完成</a:t>
            </a:r>
            <a:r>
              <a:rPr lang="en-US" altLang="zh-CN" dirty="0" err="1"/>
              <a:t>jd</a:t>
            </a:r>
            <a:r>
              <a:rPr lang="en-US" altLang="zh-CN" dirty="0"/>
              <a:t>+</a:t>
            </a:r>
            <a:r>
              <a:rPr lang="zh-CN" altLang="en-US" dirty="0"/>
              <a:t>产品对接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、上传协议之后，服务端审核通过之后，自动化（例如模板技术）生成设备和</a:t>
            </a:r>
            <a:r>
              <a:rPr lang="en-US" altLang="zh-CN" dirty="0"/>
              <a:t>app</a:t>
            </a:r>
            <a:r>
              <a:rPr lang="zh-CN" altLang="en-US" dirty="0"/>
              <a:t>所需要的解析库文件和</a:t>
            </a:r>
            <a:r>
              <a:rPr lang="en-US" altLang="zh-CN" dirty="0" err="1"/>
              <a:t>sdk</a:t>
            </a:r>
            <a:r>
              <a:rPr lang="zh-CN" altLang="en-US" dirty="0"/>
              <a:t>，同时支持多语言跨平台的多版本</a:t>
            </a:r>
            <a:r>
              <a:rPr lang="en-US" altLang="zh-CN" dirty="0"/>
              <a:t>SDK</a:t>
            </a:r>
            <a:r>
              <a:rPr lang="zh-CN" altLang="en-US" dirty="0"/>
              <a:t>自动生成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、解决问题：只需要厂商按照标准描述协议即可，不需要再有其他的接入流程，不需要写配置文档、解析库文件、</a:t>
            </a:r>
            <a:r>
              <a:rPr lang="en-US" altLang="zh-CN" dirty="0"/>
              <a:t>app UI</a:t>
            </a:r>
            <a:r>
              <a:rPr lang="zh-CN" altLang="en-US" dirty="0"/>
              <a:t>、</a:t>
            </a:r>
            <a:r>
              <a:rPr lang="en-US" altLang="zh-CN" dirty="0" err="1"/>
              <a:t>sdk</a:t>
            </a:r>
            <a:r>
              <a:rPr lang="zh-CN" altLang="en-US" dirty="0"/>
              <a:t>等，也不需要</a:t>
            </a:r>
            <a:r>
              <a:rPr lang="en-US" altLang="zh-CN" dirty="0" err="1"/>
              <a:t>jd</a:t>
            </a:r>
            <a:r>
              <a:rPr lang="en-US" altLang="zh-CN" dirty="0"/>
              <a:t>+</a:t>
            </a:r>
            <a:r>
              <a:rPr lang="zh-CN" altLang="en-US" dirty="0"/>
              <a:t>运营频繁的技术对接和指导。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5271589" y="2816025"/>
            <a:ext cx="1402950" cy="756991"/>
            <a:chOff x="4464690" y="1231849"/>
            <a:chExt cx="3131646" cy="75699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1" name="矩形 30"/>
            <p:cNvSpPr/>
            <p:nvPr/>
          </p:nvSpPr>
          <p:spPr>
            <a:xfrm>
              <a:off x="4570200" y="1422488"/>
              <a:ext cx="3026136" cy="56635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业务</a:t>
              </a:r>
              <a:r>
                <a:rPr lang="zh-CN" altLang="en-US" sz="1400" dirty="0"/>
                <a:t>控制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4464690" y="1231849"/>
              <a:ext cx="1362230" cy="21783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JOS</a:t>
              </a:r>
              <a:endParaRPr lang="zh-CN" altLang="en-US" sz="1400" dirty="0"/>
            </a:p>
          </p:txBody>
        </p:sp>
      </p:grpSp>
      <p:sp>
        <p:nvSpPr>
          <p:cNvPr id="34" name="矩形 33"/>
          <p:cNvSpPr/>
          <p:nvPr/>
        </p:nvSpPr>
        <p:spPr>
          <a:xfrm>
            <a:off x="5285792" y="1331424"/>
            <a:ext cx="3026060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开发者</a:t>
            </a:r>
            <a:endParaRPr lang="zh-CN" altLang="en-US" sz="1400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5996698" y="1846068"/>
            <a:ext cx="0" cy="1124641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79008" y="1984347"/>
            <a:ext cx="11170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上传根据协议描述的产品信息</a:t>
            </a:r>
            <a:endParaRPr lang="zh-CN" altLang="en-US" sz="1400" dirty="0"/>
          </a:p>
        </p:txBody>
      </p:sp>
      <p:grpSp>
        <p:nvGrpSpPr>
          <p:cNvPr id="38" name="组合 37"/>
          <p:cNvGrpSpPr/>
          <p:nvPr/>
        </p:nvGrpSpPr>
        <p:grpSpPr>
          <a:xfrm>
            <a:off x="6827174" y="2788826"/>
            <a:ext cx="1628696" cy="774478"/>
            <a:chOff x="4502051" y="1764184"/>
            <a:chExt cx="3635550" cy="77447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9" name="矩形 38"/>
            <p:cNvSpPr/>
            <p:nvPr/>
          </p:nvSpPr>
          <p:spPr>
            <a:xfrm>
              <a:off x="4570199" y="1972310"/>
              <a:ext cx="3567402" cy="56635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文档中心</a:t>
              </a:r>
              <a:r>
                <a:rPr lang="en-US" altLang="zh-CN" sz="1400" dirty="0" smtClean="0"/>
                <a:t>/SDK</a:t>
              </a:r>
              <a:endParaRPr lang="zh-CN" altLang="en-US" sz="14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4502051" y="1764184"/>
              <a:ext cx="1362229" cy="21783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JOS</a:t>
              </a:r>
              <a:endParaRPr lang="zh-CN" altLang="en-US" sz="1400" dirty="0"/>
            </a:p>
          </p:txBody>
        </p:sp>
      </p:grpSp>
      <p:cxnSp>
        <p:nvCxnSpPr>
          <p:cNvPr id="41" name="直接箭头连接符 40"/>
          <p:cNvCxnSpPr/>
          <p:nvPr/>
        </p:nvCxnSpPr>
        <p:spPr>
          <a:xfrm>
            <a:off x="7333704" y="1882023"/>
            <a:ext cx="0" cy="104292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437441" y="2017416"/>
            <a:ext cx="111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发布接入协议标注</a:t>
            </a:r>
            <a:endParaRPr lang="zh-CN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6212599" y="1982271"/>
            <a:ext cx="10599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自动化生成解析库</a:t>
            </a:r>
            <a:r>
              <a:rPr lang="en-US" altLang="zh-CN" sz="1400" dirty="0" smtClean="0"/>
              <a:t>/SDK</a:t>
            </a:r>
            <a:endParaRPr lang="zh-CN" altLang="en-US" sz="1400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6212599" y="1882024"/>
            <a:ext cx="0" cy="104292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8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 txBox="1">
            <a:spLocks/>
          </p:cNvSpPr>
          <p:nvPr/>
        </p:nvSpPr>
        <p:spPr>
          <a:xfrm>
            <a:off x="395536" y="260648"/>
            <a:ext cx="6793136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000" b="1" dirty="0"/>
              <a:t>问题与思路：</a:t>
            </a:r>
            <a:r>
              <a:rPr lang="zh-CN" altLang="en-US" sz="2000" dirty="0" smtClean="0"/>
              <a:t>数据</a:t>
            </a:r>
            <a:r>
              <a:rPr lang="zh-CN" altLang="en-US" sz="2000" dirty="0"/>
              <a:t>的实时数据分析</a:t>
            </a:r>
            <a:r>
              <a:rPr lang="en-US" altLang="zh-CN" sz="2000" dirty="0"/>
              <a:t>/</a:t>
            </a:r>
            <a:r>
              <a:rPr lang="zh-CN" altLang="en-US" sz="2000" dirty="0"/>
              <a:t>监控问题</a:t>
            </a:r>
            <a:endParaRPr lang="en-US" altLang="zh-CN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539552" y="1699435"/>
            <a:ext cx="38164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、设备上传的数据存储到数据中心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、根据监控中心设置的策略，实时对同类型产品的上报数据进行实时数据分析。可以达到分钟级别分析</a:t>
            </a:r>
            <a:r>
              <a:rPr lang="en-US" altLang="zh-CN" dirty="0"/>
              <a:t>G</a:t>
            </a:r>
            <a:r>
              <a:rPr lang="zh-CN" altLang="en-US" dirty="0"/>
              <a:t>单位量的</a:t>
            </a:r>
            <a:r>
              <a:rPr lang="zh-CN" altLang="en-US" dirty="0" smtClean="0"/>
              <a:t>数据（</a:t>
            </a:r>
            <a:r>
              <a:rPr lang="en-US" altLang="zh-CN" b="1" dirty="0" smtClean="0"/>
              <a:t>Spark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、根据分析结果实时推送到控制</a:t>
            </a:r>
            <a:r>
              <a:rPr lang="en-US" altLang="zh-CN" dirty="0"/>
              <a:t>APP</a:t>
            </a:r>
            <a:r>
              <a:rPr lang="zh-CN" altLang="en-US" dirty="0" smtClean="0"/>
              <a:t>或者超级智点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 </a:t>
            </a:r>
            <a:r>
              <a:rPr lang="zh-CN" altLang="en-US" dirty="0"/>
              <a:t>、设备联动</a:t>
            </a:r>
            <a:r>
              <a:rPr lang="en-US" altLang="zh-CN" dirty="0"/>
              <a:t>IFTTT</a:t>
            </a:r>
            <a:r>
              <a:rPr lang="zh-CN" altLang="en-US" dirty="0"/>
              <a:t>联动策略自动化生成。根据大数据分析，结合用户自身的设备，为其自动生成各种</a:t>
            </a:r>
            <a:r>
              <a:rPr lang="en-US" altLang="zh-CN" dirty="0"/>
              <a:t>IFTTT</a:t>
            </a:r>
            <a:r>
              <a:rPr lang="zh-CN" altLang="en-US" dirty="0"/>
              <a:t>联动命令</a:t>
            </a:r>
            <a:r>
              <a:rPr lang="en-US" altLang="zh-CN" dirty="0"/>
              <a:t>/</a:t>
            </a:r>
            <a:r>
              <a:rPr lang="zh-CN" altLang="en-US" dirty="0"/>
              <a:t>控制场景，并推送给用户，用户选择之后，可以进行设备的联动操作。</a:t>
            </a:r>
          </a:p>
        </p:txBody>
      </p:sp>
      <p:sp>
        <p:nvSpPr>
          <p:cNvPr id="40" name="矩形 39"/>
          <p:cNvSpPr/>
          <p:nvPr/>
        </p:nvSpPr>
        <p:spPr>
          <a:xfrm>
            <a:off x="4636448" y="1284278"/>
            <a:ext cx="1650966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Super APP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6503197" y="1302356"/>
            <a:ext cx="1969411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超级智点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5525073" y="1938402"/>
            <a:ext cx="0" cy="35083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605617" y="2026794"/>
            <a:ext cx="1374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更新产品解析文件</a:t>
            </a:r>
            <a:endParaRPr lang="zh-CN" altLang="en-US" sz="1000" dirty="0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7185461" y="1909871"/>
            <a:ext cx="0" cy="35083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4574302" y="2389538"/>
            <a:ext cx="3992998" cy="648072"/>
            <a:chOff x="-3068640" y="1768599"/>
            <a:chExt cx="3099943" cy="64807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51" name="矩形 50"/>
            <p:cNvSpPr/>
            <p:nvPr/>
          </p:nvSpPr>
          <p:spPr>
            <a:xfrm>
              <a:off x="-2994832" y="1850319"/>
              <a:ext cx="3026135" cy="56635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-3068640" y="1768599"/>
              <a:ext cx="830342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Gateway</a:t>
              </a:r>
              <a:endParaRPr lang="zh-CN" altLang="en-US" sz="1050" dirty="0"/>
            </a:p>
          </p:txBody>
        </p:sp>
      </p:grpSp>
      <p:sp>
        <p:nvSpPr>
          <p:cNvPr id="53" name="矩形 52"/>
          <p:cNvSpPr/>
          <p:nvPr/>
        </p:nvSpPr>
        <p:spPr>
          <a:xfrm>
            <a:off x="4754321" y="2607376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权重</a:t>
            </a:r>
            <a:r>
              <a:rPr lang="zh-CN" altLang="en-US" sz="1200" dirty="0" smtClean="0">
                <a:solidFill>
                  <a:schemeClr val="tx1"/>
                </a:solidFill>
              </a:rPr>
              <a:t>线程池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807729" y="2603159"/>
            <a:ext cx="959371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长连接管理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840898" y="2599686"/>
            <a:ext cx="481373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NIO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417119" y="2607376"/>
            <a:ext cx="481373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UDP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861791" y="2607376"/>
            <a:ext cx="481373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NIO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991236" y="2599686"/>
            <a:ext cx="481373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TCP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745711" y="3526787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数据中心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059324" y="3526787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监控中心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>
            <a:off x="5911387" y="3037610"/>
            <a:ext cx="0" cy="35083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6980488" y="3061531"/>
            <a:ext cx="0" cy="35083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114871" y="3141699"/>
            <a:ext cx="1117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上行</a:t>
            </a:r>
            <a:r>
              <a:rPr lang="en-US" altLang="zh-CN" sz="800" dirty="0" smtClean="0"/>
              <a:t>/</a:t>
            </a:r>
            <a:r>
              <a:rPr lang="zh-CN" altLang="en-US" sz="800" dirty="0" smtClean="0"/>
              <a:t>下行监控数据和报警指令</a:t>
            </a:r>
            <a:endParaRPr lang="zh-CN" altLang="en-US" sz="800" dirty="0"/>
          </a:p>
        </p:txBody>
      </p:sp>
      <p:sp>
        <p:nvSpPr>
          <p:cNvPr id="64" name="矩形 63"/>
          <p:cNvSpPr/>
          <p:nvPr/>
        </p:nvSpPr>
        <p:spPr>
          <a:xfrm>
            <a:off x="7322271" y="3526787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分析中心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04068" y="2006098"/>
            <a:ext cx="1263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更新产品解析文件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344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4O3l4W88EasraDpib_2X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7fMfB0nSESo42spU2I.f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0k_sLUDsEaTLy.2kDdF3g"/>
</p:tagLst>
</file>

<file path=ppt/theme/theme1.xml><?xml version="1.0" encoding="utf-8"?>
<a:theme xmlns:a="http://schemas.openxmlformats.org/drawingml/2006/main" name="JD Template V2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">
              <a:srgbClr val="FF0000"/>
            </a:gs>
            <a:gs pos="100000">
              <a:srgbClr val="C00000"/>
            </a:gs>
            <a:gs pos="100000">
              <a:srgbClr val="C00000"/>
            </a:gs>
          </a:gsLst>
          <a:lin ang="5400000" scaled="1"/>
          <a:tileRect/>
        </a:gradFill>
        <a:ln w="9525">
          <a:solidFill>
            <a:srgbClr val="F8F8F8"/>
          </a:solidFill>
        </a:ln>
      </a:spPr>
      <a:bodyPr rtlCol="0" anchor="ctr"/>
      <a:lstStyle>
        <a:defPPr algn="ctr">
          <a:defRPr sz="1600" dirty="0" smtClean="0">
            <a:solidFill>
              <a:schemeClr val="bg1"/>
            </a:solidFill>
            <a:latin typeface="+mj-ea"/>
            <a:ea typeface="+mj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JD Template V2.0</Template>
  <TotalTime>18826</TotalTime>
  <Words>1762</Words>
  <Application>Microsoft Office PowerPoint</Application>
  <PresentationFormat>全屏显示(4:3)</PresentationFormat>
  <Paragraphs>351</Paragraphs>
  <Slides>19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JD Template V2.0</vt:lpstr>
      <vt:lpstr>自定义设计方案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京东智能家居云介绍</dc:title>
  <dc:creator>huangyuqin@jd.com</dc:creator>
  <cp:lastModifiedBy>p</cp:lastModifiedBy>
  <cp:revision>925</cp:revision>
  <dcterms:created xsi:type="dcterms:W3CDTF">2013-11-13T04:04:11Z</dcterms:created>
  <dcterms:modified xsi:type="dcterms:W3CDTF">2015-03-20T10:54:34Z</dcterms:modified>
</cp:coreProperties>
</file>