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19"/>
  </p:notesMasterIdLst>
  <p:handoutMasterIdLst>
    <p:handoutMasterId r:id="rId20"/>
  </p:handoutMasterIdLst>
  <p:sldIdLst>
    <p:sldId id="457" r:id="rId3"/>
    <p:sldId id="451" r:id="rId4"/>
    <p:sldId id="465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73" r:id="rId13"/>
    <p:sldId id="474" r:id="rId14"/>
    <p:sldId id="379" r:id="rId15"/>
    <p:sldId id="444" r:id="rId16"/>
    <p:sldId id="446" r:id="rId17"/>
    <p:sldId id="3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66CC"/>
    <a:srgbClr val="3897FA"/>
    <a:srgbClr val="67C1F9"/>
    <a:srgbClr val="3BAFF7"/>
    <a:srgbClr val="38A1FA"/>
    <a:srgbClr val="FBFBFB"/>
    <a:srgbClr val="22A5F6"/>
    <a:srgbClr val="3A5E86"/>
    <a:srgbClr val="2C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72686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6E98D-681E-4BD8-A899-2E43786A6950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CA86F59-A475-4D86-8068-3DBE42C13C2E}">
      <dgm:prSet phldrT="[文本]" custT="1"/>
      <dgm:spPr/>
      <dgm:t>
        <a:bodyPr/>
        <a:lstStyle/>
        <a:p>
          <a:r>
            <a:rPr lang="zh-CN" altLang="en-US" sz="2400" dirty="0" smtClean="0"/>
            <a:t>京东用户</a:t>
          </a:r>
          <a:endParaRPr lang="zh-CN" altLang="en-US" sz="2400" dirty="0"/>
        </a:p>
      </dgm:t>
    </dgm:pt>
    <dgm:pt modelId="{801C6068-D735-45DF-8C75-7C2F76C5E6B3}" type="par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DC235DE9-35B6-4CBB-AAA6-97C8BBE75990}" type="sib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4B49090A-5BAD-43AD-9D38-E0765C6F7511}">
      <dgm:prSet phldrT="[文本]" custT="1"/>
      <dgm:spPr/>
      <dgm:t>
        <a:bodyPr/>
        <a:lstStyle/>
        <a:p>
          <a:pPr>
            <a:lnSpc>
              <a:spcPct val="90000"/>
            </a:lnSpc>
          </a:pP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智能车载</a:t>
          </a:r>
          <a:r>
            <a:rPr lang="en-US" altLang="zh-CN" sz="1200" dirty="0" smtClean="0">
              <a:ea typeface="微软雅黑"/>
            </a:rPr>
            <a:t>……</a:t>
          </a:r>
          <a:endParaRPr lang="zh-CN" altLang="en-US" sz="1200" dirty="0"/>
        </a:p>
      </dgm:t>
    </dgm:pt>
    <dgm:pt modelId="{950C97FD-2D2C-4658-9EFF-D2E08F0264B7}" type="par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A92A1E7E-BD88-4D94-B11A-077D7DDFC55F}" type="sib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902F05D1-5D02-4E4E-9916-FE9EACDABDBD}">
      <dgm:prSet phldrT="[文本]" custT="1"/>
      <dgm:spPr/>
      <dgm:t>
        <a:bodyPr/>
        <a:lstStyle/>
        <a:p>
          <a:pPr>
            <a:lnSpc>
              <a:spcPts val="1300"/>
            </a:lnSpc>
          </a:pPr>
          <a:r>
            <a:rPr lang="zh-CN" altLang="en-US" sz="2000" dirty="0" smtClean="0"/>
            <a:t>第三方</a:t>
          </a:r>
          <a:r>
            <a:rPr lang="en-US" altLang="zh-CN" sz="2000" dirty="0" smtClean="0"/>
            <a:t>JOS</a:t>
          </a:r>
          <a:r>
            <a:rPr lang="zh-CN" altLang="en-US" sz="2000" dirty="0" smtClean="0"/>
            <a:t>应用</a:t>
          </a: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zh-CN" altLang="en-US" sz="1050" dirty="0" smtClean="0">
              <a:ea typeface="微软雅黑"/>
            </a:rPr>
            <a:t>（增值服务、</a:t>
          </a:r>
          <a:r>
            <a:rPr lang="zh-CN" altLang="zh-CN" sz="1050" dirty="0" smtClean="0">
              <a:latin typeface="微软雅黑" pitchFamily="34"/>
              <a:ea typeface="微软雅黑" pitchFamily="34"/>
            </a:rPr>
            <a:t>行业方案</a:t>
          </a:r>
          <a:r>
            <a:rPr lang="en-US" altLang="zh-CN" sz="1050" dirty="0" smtClean="0">
              <a:latin typeface="微软雅黑" pitchFamily="34"/>
              <a:ea typeface="微软雅黑" pitchFamily="34"/>
            </a:rPr>
            <a:t>/APP</a:t>
          </a:r>
          <a:r>
            <a:rPr lang="zh-CN" altLang="en-US" sz="1050" dirty="0" smtClean="0"/>
            <a:t>）</a:t>
          </a:r>
          <a:endParaRPr lang="en-US" altLang="zh-CN" sz="1050" dirty="0" smtClean="0"/>
        </a:p>
        <a:p>
          <a:pPr>
            <a:lnSpc>
              <a:spcPts val="1300"/>
            </a:lnSpc>
          </a:pP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zh-CN" altLang="en-US" sz="2000" dirty="0" smtClean="0"/>
            <a:t>京东应用</a:t>
          </a:r>
          <a:endParaRPr lang="zh-CN" altLang="en-US" sz="2000" dirty="0"/>
        </a:p>
      </dgm:t>
    </dgm:pt>
    <dgm:pt modelId="{15657EA9-E5B9-4615-9CCF-9962D97C8EB2}" type="par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6314B759-42AE-4323-8956-0C51F8EC15B0}" type="sib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9A5390B3-9DE4-4307-8B4D-1FCCD19DA2D3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BC594399-031D-45EA-A1A3-2B7EDD759E52}" type="par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2812667B-DDBF-44BD-A2B2-CF6E2F2397D7}" type="sib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595AE221-7875-4E0E-8878-B5BF0D5D98F4}" type="pres">
      <dgm:prSet presAssocID="{5776E98D-681E-4BD8-A899-2E43786A69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ABE654-E5CC-4958-BCFF-FD111690A665}" type="pres">
      <dgm:prSet presAssocID="{9CA86F59-A475-4D86-8068-3DBE42C13C2E}" presName="node" presStyleLbl="node1" presStyleIdx="0" presStyleCnt="4" custRadScaleRad="100049" custRadScaleInc="-59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DC92D-C988-453C-B5C7-8AD0577E29E3}" type="pres">
      <dgm:prSet presAssocID="{9CA86F59-A475-4D86-8068-3DBE42C13C2E}" presName="spNode" presStyleCnt="0"/>
      <dgm:spPr/>
    </dgm:pt>
    <dgm:pt modelId="{2FC56827-FD6F-48A0-B51E-9FE59FC5DFB2}" type="pres">
      <dgm:prSet presAssocID="{DC235DE9-35B6-4CBB-AAA6-97C8BBE7599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1832AF-972D-4495-9088-98C77B8834D5}" type="pres">
      <dgm:prSet presAssocID="{902F05D1-5D02-4E4E-9916-FE9EACDABDBD}" presName="node" presStyleLbl="node1" presStyleIdx="1" presStyleCnt="4" custScaleX="112552" custScaleY="122110" custRadScaleRad="99832" custRadScaleInc="-427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3C282-7792-41CE-AA09-71AB76386C27}" type="pres">
      <dgm:prSet presAssocID="{902F05D1-5D02-4E4E-9916-FE9EACDABDBD}" presName="spNode" presStyleCnt="0"/>
      <dgm:spPr/>
    </dgm:pt>
    <dgm:pt modelId="{A774B7FE-EB5B-41C1-87F2-E431AB309E24}" type="pres">
      <dgm:prSet presAssocID="{6314B759-42AE-4323-8956-0C51F8EC15B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841B54E-A197-4B8A-8117-1C7A14AEAED8}" type="pres">
      <dgm:prSet presAssocID="{9A5390B3-9DE4-4307-8B4D-1FCCD19DA2D3}" presName="node" presStyleLbl="node1" presStyleIdx="2" presStyleCnt="4" custScaleX="3656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CA080-B19C-46B5-BD1F-67BE0314DB4D}" type="pres">
      <dgm:prSet presAssocID="{9A5390B3-9DE4-4307-8B4D-1FCCD19DA2D3}" presName="spNode" presStyleCnt="0"/>
      <dgm:spPr/>
    </dgm:pt>
    <dgm:pt modelId="{8BD773E2-CBC8-4A1A-A72A-7BBDA83C25FA}" type="pres">
      <dgm:prSet presAssocID="{2812667B-DDBF-44BD-A2B2-CF6E2F2397D7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29379221-0C86-4B18-BA1D-0041EBA6EEC9}" type="pres">
      <dgm:prSet presAssocID="{4B49090A-5BAD-43AD-9D38-E0765C6F7511}" presName="node" presStyleLbl="node1" presStyleIdx="3" presStyleCnt="4" custScaleX="109862" custScaleY="122769" custRadScaleRad="103835" custRadScaleInc="407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CDBC7-F0AC-4B3F-B3C7-7F94FCF91CE5}" type="pres">
      <dgm:prSet presAssocID="{4B49090A-5BAD-43AD-9D38-E0765C6F7511}" presName="spNode" presStyleCnt="0"/>
      <dgm:spPr/>
    </dgm:pt>
    <dgm:pt modelId="{2A9A4914-E73F-4A93-892C-4E820444E5F1}" type="pres">
      <dgm:prSet presAssocID="{A92A1E7E-BD88-4D94-B11A-077D7DDFC55F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2F91EBD-E20A-456B-A38B-046B9164C1EC}" type="presOf" srcId="{5776E98D-681E-4BD8-A899-2E43786A6950}" destId="{595AE221-7875-4E0E-8878-B5BF0D5D98F4}" srcOrd="0" destOrd="0" presId="urn:microsoft.com/office/officeart/2005/8/layout/cycle5"/>
    <dgm:cxn modelId="{2C60DEF7-E635-4451-9C1A-C9C73F481B90}" srcId="{5776E98D-681E-4BD8-A899-2E43786A6950}" destId="{9A5390B3-9DE4-4307-8B4D-1FCCD19DA2D3}" srcOrd="2" destOrd="0" parTransId="{BC594399-031D-45EA-A1A3-2B7EDD759E52}" sibTransId="{2812667B-DDBF-44BD-A2B2-CF6E2F2397D7}"/>
    <dgm:cxn modelId="{14FAC8E2-37F7-4DC0-8DA4-65271492EA88}" type="presOf" srcId="{9CA86F59-A475-4D86-8068-3DBE42C13C2E}" destId="{55ABE654-E5CC-4958-BCFF-FD111690A665}" srcOrd="0" destOrd="0" presId="urn:microsoft.com/office/officeart/2005/8/layout/cycle5"/>
    <dgm:cxn modelId="{0DC2A7A1-27E2-4C10-8A44-6A74E7A411DB}" srcId="{5776E98D-681E-4BD8-A899-2E43786A6950}" destId="{9CA86F59-A475-4D86-8068-3DBE42C13C2E}" srcOrd="0" destOrd="0" parTransId="{801C6068-D735-45DF-8C75-7C2F76C5E6B3}" sibTransId="{DC235DE9-35B6-4CBB-AAA6-97C8BBE75990}"/>
    <dgm:cxn modelId="{E683DDC2-5846-4E3B-ADAA-0FCB3F659D5D}" srcId="{5776E98D-681E-4BD8-A899-2E43786A6950}" destId="{902F05D1-5D02-4E4E-9916-FE9EACDABDBD}" srcOrd="1" destOrd="0" parTransId="{15657EA9-E5B9-4615-9CCF-9962D97C8EB2}" sibTransId="{6314B759-42AE-4323-8956-0C51F8EC15B0}"/>
    <dgm:cxn modelId="{1F76599A-6691-4BFB-983F-2BCBE1E9EACF}" type="presOf" srcId="{6314B759-42AE-4323-8956-0C51F8EC15B0}" destId="{A774B7FE-EB5B-41C1-87F2-E431AB309E24}" srcOrd="0" destOrd="0" presId="urn:microsoft.com/office/officeart/2005/8/layout/cycle5"/>
    <dgm:cxn modelId="{2345A76C-C7EF-4C96-9254-B568B5668761}" type="presOf" srcId="{902F05D1-5D02-4E4E-9916-FE9EACDABDBD}" destId="{9F1832AF-972D-4495-9088-98C77B8834D5}" srcOrd="0" destOrd="0" presId="urn:microsoft.com/office/officeart/2005/8/layout/cycle5"/>
    <dgm:cxn modelId="{718BA971-3526-44F9-8A93-85E01ABE7BFD}" type="presOf" srcId="{9A5390B3-9DE4-4307-8B4D-1FCCD19DA2D3}" destId="{C841B54E-A197-4B8A-8117-1C7A14AEAED8}" srcOrd="0" destOrd="0" presId="urn:microsoft.com/office/officeart/2005/8/layout/cycle5"/>
    <dgm:cxn modelId="{02C79BD1-E7D3-4ED2-A8A5-12C9BBF42145}" type="presOf" srcId="{4B49090A-5BAD-43AD-9D38-E0765C6F7511}" destId="{29379221-0C86-4B18-BA1D-0041EBA6EEC9}" srcOrd="0" destOrd="0" presId="urn:microsoft.com/office/officeart/2005/8/layout/cycle5"/>
    <dgm:cxn modelId="{8905144D-B082-416E-89BF-0A6EB2B124BD}" srcId="{5776E98D-681E-4BD8-A899-2E43786A6950}" destId="{4B49090A-5BAD-43AD-9D38-E0765C6F7511}" srcOrd="3" destOrd="0" parTransId="{950C97FD-2D2C-4658-9EFF-D2E08F0264B7}" sibTransId="{A92A1E7E-BD88-4D94-B11A-077D7DDFC55F}"/>
    <dgm:cxn modelId="{D5206A94-9D66-401B-B173-EADA3E0F621B}" type="presOf" srcId="{DC235DE9-35B6-4CBB-AAA6-97C8BBE75990}" destId="{2FC56827-FD6F-48A0-B51E-9FE59FC5DFB2}" srcOrd="0" destOrd="0" presId="urn:microsoft.com/office/officeart/2005/8/layout/cycle5"/>
    <dgm:cxn modelId="{831F5A19-207B-47AF-9902-4A649736E299}" type="presOf" srcId="{2812667B-DDBF-44BD-A2B2-CF6E2F2397D7}" destId="{8BD773E2-CBC8-4A1A-A72A-7BBDA83C25FA}" srcOrd="0" destOrd="0" presId="urn:microsoft.com/office/officeart/2005/8/layout/cycle5"/>
    <dgm:cxn modelId="{E9DBAEAD-C200-4E71-AFAC-EB50E1BE6774}" type="presOf" srcId="{A92A1E7E-BD88-4D94-B11A-077D7DDFC55F}" destId="{2A9A4914-E73F-4A93-892C-4E820444E5F1}" srcOrd="0" destOrd="0" presId="urn:microsoft.com/office/officeart/2005/8/layout/cycle5"/>
    <dgm:cxn modelId="{5BF0F229-4EB6-4358-8D69-C0829E29A04E}" type="presParOf" srcId="{595AE221-7875-4E0E-8878-B5BF0D5D98F4}" destId="{55ABE654-E5CC-4958-BCFF-FD111690A665}" srcOrd="0" destOrd="0" presId="urn:microsoft.com/office/officeart/2005/8/layout/cycle5"/>
    <dgm:cxn modelId="{A063A188-F7E9-4E54-9EC8-3762C843F341}" type="presParOf" srcId="{595AE221-7875-4E0E-8878-B5BF0D5D98F4}" destId="{422DC92D-C988-453C-B5C7-8AD0577E29E3}" srcOrd="1" destOrd="0" presId="urn:microsoft.com/office/officeart/2005/8/layout/cycle5"/>
    <dgm:cxn modelId="{F9A87390-7DF2-4F1B-AD91-EFD4D3F1F7BE}" type="presParOf" srcId="{595AE221-7875-4E0E-8878-B5BF0D5D98F4}" destId="{2FC56827-FD6F-48A0-B51E-9FE59FC5DFB2}" srcOrd="2" destOrd="0" presId="urn:microsoft.com/office/officeart/2005/8/layout/cycle5"/>
    <dgm:cxn modelId="{DB11CA84-53BE-4C3A-9057-14AE84EE739F}" type="presParOf" srcId="{595AE221-7875-4E0E-8878-B5BF0D5D98F4}" destId="{9F1832AF-972D-4495-9088-98C77B8834D5}" srcOrd="3" destOrd="0" presId="urn:microsoft.com/office/officeart/2005/8/layout/cycle5"/>
    <dgm:cxn modelId="{575CADE4-4EBE-4C3D-9328-FF1672C39AA6}" type="presParOf" srcId="{595AE221-7875-4E0E-8878-B5BF0D5D98F4}" destId="{AFE3C282-7792-41CE-AA09-71AB76386C27}" srcOrd="4" destOrd="0" presId="urn:microsoft.com/office/officeart/2005/8/layout/cycle5"/>
    <dgm:cxn modelId="{88F07844-4B92-4DE2-BE5C-FC3D5C695BD4}" type="presParOf" srcId="{595AE221-7875-4E0E-8878-B5BF0D5D98F4}" destId="{A774B7FE-EB5B-41C1-87F2-E431AB309E24}" srcOrd="5" destOrd="0" presId="urn:microsoft.com/office/officeart/2005/8/layout/cycle5"/>
    <dgm:cxn modelId="{6C0C1188-F442-48E5-A200-73021C519F5A}" type="presParOf" srcId="{595AE221-7875-4E0E-8878-B5BF0D5D98F4}" destId="{C841B54E-A197-4B8A-8117-1C7A14AEAED8}" srcOrd="6" destOrd="0" presId="urn:microsoft.com/office/officeart/2005/8/layout/cycle5"/>
    <dgm:cxn modelId="{13854B2B-FB2C-4D40-8E1B-4E1E33E36D9E}" type="presParOf" srcId="{595AE221-7875-4E0E-8878-B5BF0D5D98F4}" destId="{41ACA080-B19C-46B5-BD1F-67BE0314DB4D}" srcOrd="7" destOrd="0" presId="urn:microsoft.com/office/officeart/2005/8/layout/cycle5"/>
    <dgm:cxn modelId="{1F56C2EF-2D39-42C3-9412-713D64503192}" type="presParOf" srcId="{595AE221-7875-4E0E-8878-B5BF0D5D98F4}" destId="{8BD773E2-CBC8-4A1A-A72A-7BBDA83C25FA}" srcOrd="8" destOrd="0" presId="urn:microsoft.com/office/officeart/2005/8/layout/cycle5"/>
    <dgm:cxn modelId="{343A0B51-79D1-49A6-A4C8-4AC4F06C2239}" type="presParOf" srcId="{595AE221-7875-4E0E-8878-B5BF0D5D98F4}" destId="{29379221-0C86-4B18-BA1D-0041EBA6EEC9}" srcOrd="9" destOrd="0" presId="urn:microsoft.com/office/officeart/2005/8/layout/cycle5"/>
    <dgm:cxn modelId="{AFCDACE9-F3D5-4FE0-9037-14EAAFB5D93B}" type="presParOf" srcId="{595AE221-7875-4E0E-8878-B5BF0D5D98F4}" destId="{A1BCDBC7-F0AC-4B3F-B3C7-7F94FCF91CE5}" srcOrd="10" destOrd="0" presId="urn:microsoft.com/office/officeart/2005/8/layout/cycle5"/>
    <dgm:cxn modelId="{02FCB520-4D26-421B-8902-67E5474C1AAB}" type="presParOf" srcId="{595AE221-7875-4E0E-8878-B5BF0D5D98F4}" destId="{2A9A4914-E73F-4A93-892C-4E820444E5F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BE654-E5CC-4958-BCFF-FD111690A665}">
      <dsp:nvSpPr>
        <dsp:cNvPr id="0" name=""/>
        <dsp:cNvSpPr/>
      </dsp:nvSpPr>
      <dsp:spPr>
        <a:xfrm>
          <a:off x="2970080" y="923"/>
          <a:ext cx="2074498" cy="13484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京东用户</a:t>
          </a:r>
          <a:endParaRPr lang="zh-CN" altLang="en-US" sz="2400" kern="1200" dirty="0"/>
        </a:p>
      </dsp:txBody>
      <dsp:txXfrm>
        <a:off x="3035905" y="66748"/>
        <a:ext cx="1942848" cy="1216774"/>
      </dsp:txXfrm>
    </dsp:sp>
    <dsp:sp modelId="{2FC56827-FD6F-48A0-B51E-9FE59FC5DFB2}">
      <dsp:nvSpPr>
        <dsp:cNvPr id="0" name=""/>
        <dsp:cNvSpPr/>
      </dsp:nvSpPr>
      <dsp:spPr>
        <a:xfrm>
          <a:off x="1837362" y="669782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3396776" y="328485"/>
              </a:moveTo>
              <a:arcTo wR="2231413" hR="2231413" stAng="18089011" swAng="101602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832AF-972D-4495-9088-98C77B8834D5}">
      <dsp:nvSpPr>
        <dsp:cNvPr id="0" name=""/>
        <dsp:cNvSpPr/>
      </dsp:nvSpPr>
      <dsp:spPr>
        <a:xfrm>
          <a:off x="5081934" y="1588621"/>
          <a:ext cx="2334889" cy="164656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第三方</a:t>
          </a:r>
          <a:r>
            <a:rPr lang="en-US" altLang="zh-CN" sz="2000" kern="1200" dirty="0" smtClean="0"/>
            <a:t>JOS</a:t>
          </a:r>
          <a:r>
            <a:rPr lang="zh-CN" altLang="en-US" sz="2000" kern="1200" dirty="0" smtClean="0"/>
            <a:t>应用</a:t>
          </a: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ea typeface="微软雅黑"/>
            </a:rPr>
            <a:t>（增值服务、</a:t>
          </a:r>
          <a:r>
            <a:rPr lang="zh-CN" altLang="zh-CN" sz="1050" kern="1200" dirty="0" smtClean="0">
              <a:latin typeface="微软雅黑" pitchFamily="34"/>
              <a:ea typeface="微软雅黑" pitchFamily="34"/>
            </a:rPr>
            <a:t>行业方案</a:t>
          </a:r>
          <a:r>
            <a:rPr lang="en-US" altLang="zh-CN" sz="1050" kern="1200" dirty="0" smtClean="0">
              <a:latin typeface="微软雅黑" pitchFamily="34"/>
              <a:ea typeface="微软雅黑" pitchFamily="34"/>
            </a:rPr>
            <a:t>/APP</a:t>
          </a:r>
          <a:r>
            <a:rPr lang="zh-CN" altLang="en-US" sz="1050" kern="1200" dirty="0" smtClean="0"/>
            <a:t>）</a:t>
          </a:r>
          <a:endParaRPr lang="en-US" altLang="zh-CN" sz="105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京东应用</a:t>
          </a:r>
          <a:endParaRPr lang="zh-CN" altLang="en-US" sz="2000" kern="1200" dirty="0"/>
        </a:p>
      </dsp:txBody>
      <dsp:txXfrm>
        <a:off x="5162312" y="1668999"/>
        <a:ext cx="2174133" cy="1485804"/>
      </dsp:txXfrm>
    </dsp:sp>
    <dsp:sp modelId="{A774B7FE-EB5B-41C1-87F2-E431AB309E24}">
      <dsp:nvSpPr>
        <dsp:cNvPr id="0" name=""/>
        <dsp:cNvSpPr/>
      </dsp:nvSpPr>
      <dsp:spPr>
        <a:xfrm>
          <a:off x="1239052" y="316518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4236908" y="3209776"/>
              </a:moveTo>
              <a:arcTo wR="2231413" hR="2231413" stAng="1560301" swAng="1505034"/>
            </a:path>
          </a:pathLst>
        </a:custGeom>
        <a:noFill/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1B54E-A197-4B8A-8117-1C7A14AEAED8}">
      <dsp:nvSpPr>
        <dsp:cNvPr id="0" name=""/>
        <dsp:cNvSpPr/>
      </dsp:nvSpPr>
      <dsp:spPr>
        <a:xfrm>
          <a:off x="285100" y="4463745"/>
          <a:ext cx="7584450" cy="134842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350925" y="4529570"/>
        <a:ext cx="7452800" cy="1216774"/>
      </dsp:txXfrm>
    </dsp:sp>
    <dsp:sp modelId="{8BD773E2-CBC8-4A1A-A72A-7BBDA83C25FA}">
      <dsp:nvSpPr>
        <dsp:cNvPr id="0" name=""/>
        <dsp:cNvSpPr/>
      </dsp:nvSpPr>
      <dsp:spPr>
        <a:xfrm>
          <a:off x="2380733" y="288517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871167" y="4000293"/>
              </a:moveTo>
              <a:arcTo wR="2231413" hR="2231413" stAng="7653588" swAng="1521332"/>
            </a:path>
          </a:pathLst>
        </a:custGeom>
        <a:noFill/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79221-0C86-4B18-BA1D-0041EBA6EEC9}">
      <dsp:nvSpPr>
        <dsp:cNvPr id="0" name=""/>
        <dsp:cNvSpPr/>
      </dsp:nvSpPr>
      <dsp:spPr>
        <a:xfrm>
          <a:off x="673243" y="1588622"/>
          <a:ext cx="2279085" cy="1655446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智能车载</a:t>
          </a:r>
          <a:r>
            <a:rPr lang="en-US" altLang="zh-CN" sz="1200" kern="1200" dirty="0" smtClean="0">
              <a:ea typeface="微软雅黑"/>
            </a:rPr>
            <a:t>……</a:t>
          </a:r>
          <a:endParaRPr lang="zh-CN" altLang="en-US" sz="1200" kern="1200" dirty="0"/>
        </a:p>
      </dsp:txBody>
      <dsp:txXfrm>
        <a:off x="754055" y="1669434"/>
        <a:ext cx="2117461" cy="1493822"/>
      </dsp:txXfrm>
    </dsp:sp>
    <dsp:sp modelId="{2A9A4914-E73F-4A93-892C-4E820444E5F1}">
      <dsp:nvSpPr>
        <dsp:cNvPr id="0" name=""/>
        <dsp:cNvSpPr/>
      </dsp:nvSpPr>
      <dsp:spPr>
        <a:xfrm>
          <a:off x="1673347" y="762773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632664" y="674747"/>
              </a:moveTo>
              <a:arcTo wR="2231413" hR="2231413" stAng="13454155" swAng="948439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417C-8321-4F49-9CBB-0FDA80167B7A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9351-9BB0-4DCF-9D38-4DCE18CAB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30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29"/>
            <a:ext cx="6120680" cy="9001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5"/>
            <a:ext cx="3024188" cy="5032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612777" y="692151"/>
            <a:ext cx="6048375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</a:rPr>
              <a:t>Click to add title</a:t>
            </a: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612777" y="2276476"/>
            <a:ext cx="611981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solidFill>
                  <a:schemeClr val="bg1"/>
                </a:solidFill>
              </a:rPr>
              <a:t>Click to add subheading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单击此处添加副标题</a:t>
            </a:r>
          </a:p>
        </p:txBody>
      </p:sp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612775" y="4029075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Date / Time</a:t>
            </a:r>
          </a:p>
        </p:txBody>
      </p:sp>
      <p:pic>
        <p:nvPicPr>
          <p:cNvPr id="24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2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0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7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8" name="Picture 4" descr="D:\工作文件\通用\发布会PPT\底部模板136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5" y="1"/>
            <a:ext cx="91484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" name="think-cell Slide" r:id="rId5" imgW="216" imgH="216" progId="">
                  <p:embed/>
                </p:oleObj>
              </mc:Choice>
              <mc:Fallback>
                <p:oleObj name="think-cell Slide" r:id="rId5" imgW="216" imgH="2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9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0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98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73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8" y="2472307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69"/>
            <a:ext cx="2000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94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47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2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1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49"/>
            <a:ext cx="412936" cy="501651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1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3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3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-27384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9"/>
            <a:ext cx="3816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7" y="5534025"/>
            <a:ext cx="37449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003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B62BDA-36F9-470F-8DA1-A862C3C0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49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92" r:id="rId9"/>
    <p:sldLayoutId id="2147483693" r:id="rId10"/>
    <p:sldLayoutId id="2147483695" r:id="rId11"/>
    <p:sldLayoutId id="2147483697" r:id="rId12"/>
    <p:sldLayoutId id="2147483698" r:id="rId13"/>
    <p:sldLayoutId id="2147483701" r:id="rId14"/>
    <p:sldLayoutId id="2147483707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5" y="281344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297" y="2489976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0070C0"/>
                </a:solidFill>
                <a:latin typeface="+mj-ea"/>
                <a:ea typeface="+mj-ea"/>
              </a:rPr>
              <a:t>京东智联网架构分析</a:t>
            </a:r>
          </a:p>
        </p:txBody>
      </p:sp>
    </p:spTree>
    <p:extLst>
      <p:ext uri="{BB962C8B-B14F-4D97-AF65-F5344CB8AC3E}">
        <p14:creationId xmlns:p14="http://schemas.microsoft.com/office/powerpoint/2010/main" val="834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417" y="80988"/>
            <a:ext cx="6194187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智联网服务问题解决</a:t>
            </a:r>
            <a:r>
              <a:rPr lang="zh-CN" altLang="en-US" dirty="0"/>
              <a:t>思路：服务的高性能、高可用、高</a:t>
            </a:r>
            <a:r>
              <a:rPr lang="zh-CN" altLang="en-US" dirty="0" smtClean="0"/>
              <a:t>扩展</a:t>
            </a:r>
            <a:endParaRPr lang="en-US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1177328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/>
              <a:t> 、</a:t>
            </a:r>
            <a:r>
              <a:rPr lang="zh-CN" altLang="en-US" sz="1400" dirty="0" smtClean="0"/>
              <a:t>高性能：异步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机制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UDP+TCP</a:t>
            </a:r>
            <a:r>
              <a:rPr lang="zh-CN" altLang="en-US" sz="1400" dirty="0" smtClean="0"/>
              <a:t>长连接连接策略，分布式架构，集中式缓冲，实时数据分析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高</a:t>
            </a:r>
            <a:r>
              <a:rPr lang="zh-CN" altLang="en-US" sz="1400" dirty="0" smtClean="0"/>
              <a:t>可用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虚拟化权重线程池，应对特殊情况的自动化降级策略；不同设备控制的动态装配管道链模式，为设备根据不同情况动态配置执行管道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 、</a:t>
            </a:r>
            <a:r>
              <a:rPr lang="zh-CN" altLang="en-US" sz="1400" dirty="0"/>
              <a:t>高</a:t>
            </a:r>
            <a:r>
              <a:rPr lang="zh-CN" altLang="en-US" sz="1400" dirty="0" smtClean="0"/>
              <a:t>扩展：接入层服务端端的弹性扩展；数据清洗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收集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分析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的动态扩展；不同级别设备控制策略的动态扩展</a:t>
            </a:r>
            <a:endParaRPr lang="en-US" altLang="zh-CN" sz="1400" dirty="0" smtClean="0"/>
          </a:p>
          <a:p>
            <a:r>
              <a:rPr lang="zh-CN" altLang="en-US" sz="1400" dirty="0" smtClean="0"/>
              <a:t>如有图：网关的执行可以按不同设备类型，定制不同的管道执行策略，同时可以根据情况在后台动态配置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实时加载</a:t>
            </a:r>
            <a:endParaRPr lang="en-US" altLang="zh-CN" sz="1400" dirty="0"/>
          </a:p>
        </p:txBody>
      </p:sp>
      <p:sp>
        <p:nvSpPr>
          <p:cNvPr id="17" name="矩形 16"/>
          <p:cNvSpPr/>
          <p:nvPr/>
        </p:nvSpPr>
        <p:spPr>
          <a:xfrm>
            <a:off x="4532216" y="963639"/>
            <a:ext cx="165096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98965" y="981717"/>
            <a:ext cx="1969411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20841" y="1617763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01385" y="1706155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控制指令</a:t>
            </a:r>
            <a:endParaRPr lang="zh-CN" altLang="en-US" sz="8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081229" y="158923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75378" y="2068899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6" name="矩形 45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4650089" y="2286737"/>
            <a:ext cx="641991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23269" y="2282520"/>
            <a:ext cx="596694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78934" y="2277926"/>
            <a:ext cx="574117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50604" y="2277926"/>
            <a:ext cx="620496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1479" y="3206148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55092" y="3206148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807155" y="2716971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876256" y="2740892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10639" y="2821060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上行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下行监控数据和报警指令</a:t>
            </a:r>
            <a:endParaRPr lang="zh-CN" altLang="en-US" sz="800" dirty="0"/>
          </a:p>
        </p:txBody>
      </p:sp>
      <p:sp>
        <p:nvSpPr>
          <p:cNvPr id="59" name="矩形 58"/>
          <p:cNvSpPr/>
          <p:nvPr/>
        </p:nvSpPr>
        <p:spPr>
          <a:xfrm>
            <a:off x="7218039" y="3206148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9836" y="1685459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下达指令</a:t>
            </a:r>
            <a:endParaRPr lang="zh-CN" altLang="en-US" sz="800" dirty="0"/>
          </a:p>
        </p:txBody>
      </p:sp>
      <p:cxnSp>
        <p:nvCxnSpPr>
          <p:cNvPr id="3" name="直接箭头连接符 2"/>
          <p:cNvCxnSpPr>
            <a:endCxn id="49" idx="1"/>
          </p:cNvCxnSpPr>
          <p:nvPr/>
        </p:nvCxnSpPr>
        <p:spPr>
          <a:xfrm>
            <a:off x="5349993" y="2430322"/>
            <a:ext cx="173276" cy="347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887004" y="1589232"/>
            <a:ext cx="0" cy="379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23151" y="1629380"/>
            <a:ext cx="60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同步状态</a:t>
            </a:r>
            <a:endParaRPr lang="zh-CN" altLang="en-US" sz="800" dirty="0"/>
          </a:p>
        </p:txBody>
      </p:sp>
      <p:cxnSp>
        <p:nvCxnSpPr>
          <p:cNvPr id="9" name="直接箭头连接符 8"/>
          <p:cNvCxnSpPr>
            <a:stCxn id="49" idx="3"/>
            <a:endCxn id="52" idx="1"/>
          </p:cNvCxnSpPr>
          <p:nvPr/>
        </p:nvCxnSpPr>
        <p:spPr>
          <a:xfrm flipV="1">
            <a:off x="6119963" y="2429201"/>
            <a:ext cx="230641" cy="4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971100" y="2429201"/>
            <a:ext cx="207834" cy="49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09850" y="2124977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。。。。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9866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智联网服务架构图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8302" y="2840027"/>
            <a:ext cx="648072" cy="201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心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1718" y="5288299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云计算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67942" y="5288299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云存储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4166" y="5288299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51718" y="5936371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云对接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67942" y="5936371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数据挖掘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84166" y="5936371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策略管理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4047" y="2840027"/>
            <a:ext cx="2160239" cy="201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20070" y="2984043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智能家居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28182" y="2984043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智能健康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20070" y="384813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智能车载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28182" y="384813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智能教育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979710" y="2840027"/>
            <a:ext cx="2952328" cy="201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51718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日志平台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17809" y="1131259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860030" y="1131259"/>
            <a:ext cx="93610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  <a:r>
              <a:rPr lang="zh-CN" altLang="en-US" dirty="0" smtClean="0"/>
              <a:t>者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516214" y="1873795"/>
            <a:ext cx="1656186" cy="682417"/>
            <a:chOff x="5211765" y="1310640"/>
            <a:chExt cx="2393012" cy="68241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>
            <a:xfrm>
              <a:off x="5518276" y="1426705"/>
              <a:ext cx="2086501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211765" y="1310640"/>
              <a:ext cx="1073058" cy="2101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475654" y="1759907"/>
            <a:ext cx="70567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475654" y="2696011"/>
            <a:ext cx="70567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481105" y="5072275"/>
            <a:ext cx="70567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590" y="20839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接入层</a:t>
            </a:r>
            <a:endParaRPr lang="zh-CN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51990" y="12042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入口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5180" y="372778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核心业务层</a:t>
            </a:r>
            <a:endParaRPr lang="zh-CN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93791" y="564230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基础支撑</a:t>
            </a:r>
            <a:endParaRPr lang="zh-CN" altLang="en-US" sz="1600" b="1" dirty="0"/>
          </a:p>
        </p:txBody>
      </p:sp>
      <p:sp>
        <p:nvSpPr>
          <p:cNvPr id="38" name="矩形 37"/>
          <p:cNvSpPr/>
          <p:nvPr/>
        </p:nvSpPr>
        <p:spPr>
          <a:xfrm>
            <a:off x="3382142" y="1115870"/>
            <a:ext cx="1371599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39938" y="1131259"/>
            <a:ext cx="1008323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第三方云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123562" y="1131259"/>
            <a:ext cx="1048838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内部系统</a:t>
            </a:r>
          </a:p>
        </p:txBody>
      </p:sp>
      <p:sp>
        <p:nvSpPr>
          <p:cNvPr id="41" name="矩形 40"/>
          <p:cNvSpPr/>
          <p:nvPr/>
        </p:nvSpPr>
        <p:spPr>
          <a:xfrm>
            <a:off x="2411758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设备控制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77179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安全中心</a:t>
            </a:r>
          </a:p>
        </p:txBody>
      </p:sp>
      <p:sp>
        <p:nvSpPr>
          <p:cNvPr id="43" name="矩形 42"/>
          <p:cNvSpPr/>
          <p:nvPr/>
        </p:nvSpPr>
        <p:spPr>
          <a:xfrm>
            <a:off x="313183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推送系统</a:t>
            </a:r>
          </a:p>
        </p:txBody>
      </p:sp>
      <p:sp>
        <p:nvSpPr>
          <p:cNvPr id="44" name="矩形 43"/>
          <p:cNvSpPr/>
          <p:nvPr/>
        </p:nvSpPr>
        <p:spPr>
          <a:xfrm>
            <a:off x="349187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监控分析</a:t>
            </a:r>
          </a:p>
        </p:txBody>
      </p:sp>
      <p:sp>
        <p:nvSpPr>
          <p:cNvPr id="45" name="矩形 44"/>
          <p:cNvSpPr/>
          <p:nvPr/>
        </p:nvSpPr>
        <p:spPr>
          <a:xfrm>
            <a:off x="385191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1195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设备管理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571998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数据中心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1728567" y="1903923"/>
            <a:ext cx="4859655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1908587" y="2121761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61995" y="2117544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5164" y="211407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71385" y="212176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16057" y="212176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45502" y="211407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63646" y="2101945"/>
            <a:ext cx="852567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 Chain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智联网服务网关</a:t>
            </a:r>
            <a:r>
              <a:rPr lang="zh-CN" altLang="en-US" sz="1800" dirty="0" smtClean="0"/>
              <a:t>架构分解图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3292996" y="1034734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7104" y="1826822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F5/NDS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33" y="2603841"/>
            <a:ext cx="5679850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36812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华北联通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11966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南方电信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7120" y="2736236"/>
            <a:ext cx="1656184" cy="58768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常州铁通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8138" y="3611953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服务集群负载均衡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750" y="4419110"/>
            <a:ext cx="5679850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12429" y="4563126"/>
            <a:ext cx="1238994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>
          <a:xfrm flipH="1">
            <a:off x="4315675" y="4260025"/>
            <a:ext cx="9525" cy="159085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95439" y="4563126"/>
            <a:ext cx="1224136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5101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7687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69648" y="5715254"/>
            <a:ext cx="5679850" cy="8100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核心服务</a:t>
            </a:r>
            <a:r>
              <a:rPr lang="zh-CN" altLang="en-US" dirty="0"/>
              <a:t>接入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301108" y="1733507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301108" y="247489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301108" y="3483006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01108" y="427509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301108" y="5607242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设备交互流程</a:t>
            </a:r>
          </a:p>
        </p:txBody>
      </p:sp>
      <p:sp>
        <p:nvSpPr>
          <p:cNvPr id="34" name="矩形 33"/>
          <p:cNvSpPr/>
          <p:nvPr/>
        </p:nvSpPr>
        <p:spPr>
          <a:xfrm>
            <a:off x="1316782" y="2890808"/>
            <a:ext cx="2825948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6722" y="4907032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02670" y="4907032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89696" y="4907032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34" idx="2"/>
            <a:endCxn id="46" idx="0"/>
          </p:cNvCxnSpPr>
          <p:nvPr/>
        </p:nvCxnSpPr>
        <p:spPr>
          <a:xfrm>
            <a:off x="2729756" y="4042936"/>
            <a:ext cx="0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45" idx="0"/>
          </p:cNvCxnSpPr>
          <p:nvPr/>
        </p:nvCxnSpPr>
        <p:spPr>
          <a:xfrm>
            <a:off x="2729756" y="4042936"/>
            <a:ext cx="1412974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762204" y="2840876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881884" y="1235344"/>
            <a:ext cx="2007406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50" idx="4"/>
          </p:cNvCxnSpPr>
          <p:nvPr/>
        </p:nvCxnSpPr>
        <p:spPr>
          <a:xfrm flipH="1">
            <a:off x="2585740" y="1955424"/>
            <a:ext cx="2299847" cy="9353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49" idx="0"/>
          </p:cNvCxnSpPr>
          <p:nvPr/>
        </p:nvCxnSpPr>
        <p:spPr>
          <a:xfrm>
            <a:off x="4885587" y="1955424"/>
            <a:ext cx="2416677" cy="8854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4" idx="3"/>
            <a:endCxn id="49" idx="1"/>
          </p:cNvCxnSpPr>
          <p:nvPr/>
        </p:nvCxnSpPr>
        <p:spPr>
          <a:xfrm flipV="1">
            <a:off x="4142730" y="3128908"/>
            <a:ext cx="2619474" cy="3379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346746" y="4042936"/>
            <a:ext cx="1383010" cy="8299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0228" y="3266140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小循环交互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21567" y="2133556"/>
            <a:ext cx="14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控制指令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信息同步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49736" y="212924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连接管理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信息交互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5500" y="4330948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14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95536" y="260648"/>
            <a:ext cx="36004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超级智点激活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062338" y="1441318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28346" y="1477210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9529" y="185710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</a:t>
            </a:r>
            <a:endParaRPr lang="zh-CN" altLang="en-US" sz="1200" b="1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48223" y="2765789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683" y="2488790"/>
            <a:ext cx="21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sn,vender,type</a:t>
            </a:r>
            <a:r>
              <a:rPr lang="zh-CN" altLang="en-US" sz="1200" b="1" dirty="0" smtClean="0"/>
              <a:t>服务端注册</a:t>
            </a:r>
            <a:endParaRPr lang="zh-CN" altLang="en-US" sz="1200" b="1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062783" y="3162073"/>
            <a:ext cx="386600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1903" y="289008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28" name="圆角矩形 27"/>
          <p:cNvSpPr/>
          <p:nvPr/>
        </p:nvSpPr>
        <p:spPr bwMode="auto">
          <a:xfrm>
            <a:off x="1623095" y="1072895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5485161" y="1118708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055503" y="3795039"/>
            <a:ext cx="3873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8491" y="351804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</a:t>
            </a:r>
            <a:r>
              <a:rPr lang="en-US" altLang="zh-CN" sz="1200" b="1" dirty="0" err="1" smtClean="0"/>
              <a:t>sn</a:t>
            </a:r>
            <a:r>
              <a:rPr lang="zh-CN" altLang="en-US" sz="1200" b="1" dirty="0" smtClean="0"/>
              <a:t>号建立长连接，定时心跳</a:t>
            </a:r>
            <a:endParaRPr lang="zh-CN" altLang="en-US" sz="12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083733" y="177958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766829" y="1779584"/>
            <a:ext cx="1011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06614" y="2216107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95536" y="260648"/>
            <a:ext cx="684076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智点激活</a:t>
            </a: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412804" y="1346700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137629" y="1353098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49737" y="169904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847765" y="2724991"/>
            <a:ext cx="2554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39020" y="2395341"/>
            <a:ext cx="108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请求激活</a:t>
            </a:r>
            <a:endParaRPr lang="zh-CN" altLang="en-US" sz="1200" b="1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4427364" y="3393483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30811" y="3116484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66" name="圆角矩形 65"/>
          <p:cNvSpPr/>
          <p:nvPr/>
        </p:nvSpPr>
        <p:spPr bwMode="auto">
          <a:xfrm>
            <a:off x="3973561" y="978277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67" name="圆角矩形 66"/>
          <p:cNvSpPr/>
          <p:nvPr/>
        </p:nvSpPr>
        <p:spPr bwMode="auto">
          <a:xfrm>
            <a:off x="6694444" y="994596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427364" y="4977659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827155" y="1357935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 bwMode="auto">
          <a:xfrm>
            <a:off x="1387912" y="989512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智点</a:t>
            </a:r>
            <a:endParaRPr lang="zh-CN" altLang="en-US" sz="1200" b="1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1815560" y="1976041"/>
            <a:ext cx="2586626" cy="169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427364" y="2961435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04540" y="267234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根据智点</a:t>
            </a:r>
            <a:r>
              <a:rPr lang="en-US" altLang="zh-CN" sz="1200" b="1" dirty="0" smtClean="0"/>
              <a:t>ID+</a:t>
            </a:r>
            <a:r>
              <a:rPr lang="zh-CN" altLang="en-US" sz="1200" b="1" dirty="0" smtClean="0"/>
              <a:t>超级智点</a:t>
            </a:r>
            <a:r>
              <a:rPr lang="en-US" altLang="zh-CN" sz="1200" b="1" dirty="0" smtClean="0"/>
              <a:t>ID</a:t>
            </a:r>
            <a:r>
              <a:rPr lang="zh-CN" altLang="en-US" sz="1200" b="1" dirty="0" smtClean="0"/>
              <a:t>注册设备</a:t>
            </a:r>
            <a:endParaRPr lang="zh-CN" altLang="en-US" sz="1200" b="1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4427364" y="3771110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110460" y="3771110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4419950" y="4136369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94107" y="378592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存储设备列表信息和状态</a:t>
            </a:r>
            <a:endParaRPr lang="zh-CN" altLang="en-US" sz="1200" b="1" dirty="0"/>
          </a:p>
        </p:txBody>
      </p:sp>
      <p:sp>
        <p:nvSpPr>
          <p:cNvPr id="78" name="矩形 77"/>
          <p:cNvSpPr/>
          <p:nvPr/>
        </p:nvSpPr>
        <p:spPr>
          <a:xfrm>
            <a:off x="746562" y="4293095"/>
            <a:ext cx="8712968" cy="19136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353" y="438261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如果超级智点初次联网时已有设备列表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432858" y="4659615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根据</a:t>
            </a:r>
            <a:r>
              <a:rPr lang="zh-CN" altLang="en-US" sz="1200" b="1" dirty="0" smtClean="0"/>
              <a:t>存储设备列表信息和状态批量激活</a:t>
            </a:r>
            <a:endParaRPr lang="zh-CN" altLang="en-US" sz="1200" b="1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4427363" y="5462096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30810" y="5185097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返回批量处理结果</a:t>
            </a:r>
            <a:endParaRPr lang="zh-CN" altLang="en-US" sz="1200" b="1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4427572" y="5647631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110668" y="5647631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4420158" y="6012890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10668" y="5691760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重试策略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20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/>
              <a:t>App/</a:t>
            </a:r>
            <a:r>
              <a:rPr lang="zh-CN" altLang="en-US" sz="1800" dirty="0"/>
              <a:t>超级智点</a:t>
            </a:r>
            <a:r>
              <a:rPr lang="en-US" altLang="zh-CN" sz="1800" dirty="0"/>
              <a:t>/</a:t>
            </a:r>
            <a:r>
              <a:rPr lang="zh-CN" altLang="en-US" sz="1800" dirty="0"/>
              <a:t>智联网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163236" y="1390091"/>
            <a:ext cx="7280" cy="51998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80781" y="1396489"/>
            <a:ext cx="31540" cy="519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2889" y="17424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124415" y="3431169"/>
            <a:ext cx="2741805" cy="13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7862" y="3167242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返回解析库列表</a:t>
            </a:r>
            <a:endParaRPr lang="zh-CN" altLang="en-US" sz="1200" b="1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3716713" y="1021668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/>
              <a:t>App</a:t>
            </a:r>
            <a:endParaRPr lang="zh-CN" altLang="en-US" sz="1200" b="1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6437596" y="1037987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70516" y="4590548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2"/>
          </p:cNvCxnSpPr>
          <p:nvPr/>
        </p:nvCxnSpPr>
        <p:spPr>
          <a:xfrm>
            <a:off x="2082271" y="1390091"/>
            <a:ext cx="10618" cy="49168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 bwMode="auto">
          <a:xfrm>
            <a:off x="1653646" y="1032903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107449" y="2036409"/>
            <a:ext cx="203788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70516" y="3004826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7692" y="271573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根据设备列表查询智点解析库</a:t>
            </a:r>
            <a:endParaRPr lang="zh-CN" altLang="en-US" sz="1200" b="1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170516" y="367581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53612" y="3675814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163102" y="4041073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7259" y="36906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展现新设备信息</a:t>
            </a:r>
            <a:endParaRPr lang="zh-CN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73701" y="426586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选择智点，发送控制指令</a:t>
            </a:r>
            <a:endParaRPr lang="zh-CN" altLang="en-US" sz="1200" b="1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11184" y="5074985"/>
            <a:ext cx="4701137" cy="0"/>
          </a:xfrm>
          <a:prstGeom prst="straightConnector1">
            <a:avLst/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0372" y="4797985"/>
            <a:ext cx="294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智</a:t>
            </a:r>
            <a:r>
              <a:rPr lang="zh-CN" altLang="en-US" sz="1200" b="1" dirty="0" smtClean="0"/>
              <a:t>联网发送指令到智点所属超级智点</a:t>
            </a:r>
            <a:endParaRPr lang="zh-CN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90372" y="5584946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返回控制接口</a:t>
            </a:r>
            <a:endParaRPr lang="zh-CN" altLang="en-US" sz="1200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107449" y="2428762"/>
            <a:ext cx="20378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0896" y="215176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返回设备信息列表</a:t>
            </a:r>
            <a:endParaRPr lang="zh-CN" altLang="en-US" sz="12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148501" y="5223383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31597" y="5223383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41087" y="5588642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183" y="289024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搜索查询设备类型解析库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64336" y="5267512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根据映射发送指令到指定智点</a:t>
            </a:r>
            <a:endParaRPr lang="zh-CN" altLang="en-US" sz="1200" b="1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107449" y="5869909"/>
            <a:ext cx="475877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163102" y="6306933"/>
            <a:ext cx="2695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9551" y="601671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显示控制结果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426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976285"/>
            <a:ext cx="8154652" cy="5813089"/>
            <a:chOff x="592422" y="771550"/>
            <a:chExt cx="8280920" cy="4371950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77153920"/>
                </p:ext>
              </p:extLst>
            </p:nvPr>
          </p:nvGraphicFramePr>
          <p:xfrm>
            <a:off x="592422" y="771550"/>
            <a:ext cx="8280920" cy="43719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5828672" y="2670362"/>
              <a:ext cx="22217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京东率先推出全产业链的智能硬件云服务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云形 100"/>
          <p:cNvSpPr/>
          <p:nvPr/>
        </p:nvSpPr>
        <p:spPr>
          <a:xfrm>
            <a:off x="3707903" y="5229200"/>
            <a:ext cx="1656185" cy="9027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大数据分析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23928" y="62133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京东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智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联网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6376" y="365605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743" y="3645024"/>
            <a:ext cx="94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硬件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</a:t>
            </a:r>
          </a:p>
        </p:txBody>
      </p:sp>
      <p:pic>
        <p:nvPicPr>
          <p:cNvPr id="409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54037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93348" y="1598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pic>
        <p:nvPicPr>
          <p:cNvPr id="4100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7642" y="4218938"/>
            <a:ext cx="1152128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3848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581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125"/>
          <p:cNvSpPr/>
          <p:nvPr/>
        </p:nvSpPr>
        <p:spPr>
          <a:xfrm>
            <a:off x="1187624" y="4869160"/>
            <a:ext cx="18002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prstDash val="solid"/>
            <a:miter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050" i="0" u="none" strike="noStrike" kern="1200" cap="none" spc="0" baseline="0" dirty="0">
                <a:uFillTx/>
                <a:latin typeface="微软雅黑" pitchFamily="34"/>
                <a:ea typeface="微软雅黑" pitchFamily="34"/>
              </a:rPr>
              <a:t>京东云</a:t>
            </a:r>
            <a:r>
              <a:rPr lang="zh-CN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标准</a:t>
            </a:r>
            <a:r>
              <a:rPr lang="en-US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/</a:t>
            </a:r>
            <a:r>
              <a:rPr lang="zh-CN" sz="1050" i="0" u="none" strike="noStrike" kern="1200" cap="none" spc="0" baseline="0" dirty="0">
                <a:uFillTx/>
                <a:latin typeface="微软雅黑" pitchFamily="34"/>
                <a:ea typeface="微软雅黑" pitchFamily="34"/>
              </a:rPr>
              <a:t>京东智能</a:t>
            </a:r>
            <a:r>
              <a:rPr lang="zh-CN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芯片</a:t>
            </a:r>
            <a:endParaRPr lang="zh-CN" sz="1050" i="0" u="none" strike="noStrike" kern="1200" cap="none" spc="0" baseline="0" dirty="0">
              <a:uFillTx/>
              <a:latin typeface="微软雅黑" pitchFamily="34"/>
              <a:ea typeface="微软雅黑" pitchFamily="34"/>
            </a:endParaRPr>
          </a:p>
        </p:txBody>
      </p:sp>
      <p:pic>
        <p:nvPicPr>
          <p:cNvPr id="4102" name="Picture 6" descr="C:\Users\Administrator\Desktop\dribb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6" y="2996952"/>
            <a:ext cx="691886" cy="5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工作文件\通用\发布会PPT\kaif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996952"/>
            <a:ext cx="576064" cy="5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872" y="1380815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98525" y="2060848"/>
            <a:ext cx="773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7444" y="1607538"/>
            <a:ext cx="808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信息呈现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92081" y="4221088"/>
            <a:ext cx="1278435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522827" y="4463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云形 100"/>
          <p:cNvSpPr/>
          <p:nvPr/>
        </p:nvSpPr>
        <p:spPr>
          <a:xfrm>
            <a:off x="5940152" y="5249008"/>
            <a:ext cx="2007826" cy="8640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 云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计算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/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云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托管</a:t>
            </a:r>
            <a:r>
              <a:rPr lang="en-US" altLang="zh-CN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/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云存储</a:t>
            </a:r>
            <a:endParaRPr lang="en-US" altLang="zh-CN" sz="1200" i="0" u="none" strike="noStrike" kern="1200" cap="none" spc="0" baseline="0" dirty="0" smtClean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45" name="云形 104"/>
          <p:cNvSpPr/>
          <p:nvPr/>
        </p:nvSpPr>
        <p:spPr>
          <a:xfrm>
            <a:off x="1259632" y="5229200"/>
            <a:ext cx="1584176" cy="9041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互联互通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4478923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和数据开放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京东智联愿景</a:t>
            </a:r>
            <a:r>
              <a:rPr lang="en-US" altLang="zh-CN" sz="1800" dirty="0"/>
              <a:t>:</a:t>
            </a:r>
            <a:r>
              <a:rPr lang="zh-CN" altLang="en-US" sz="1800" dirty="0"/>
              <a:t>万物互联的心脏和大脑</a:t>
            </a:r>
          </a:p>
        </p:txBody>
      </p:sp>
      <p:cxnSp>
        <p:nvCxnSpPr>
          <p:cNvPr id="15" name="Straight Connector 5"/>
          <p:cNvCxnSpPr>
            <a:stCxn id="156" idx="2"/>
            <a:endCxn id="154" idx="3"/>
          </p:cNvCxnSpPr>
          <p:nvPr/>
        </p:nvCxnSpPr>
        <p:spPr>
          <a:xfrm flipH="1">
            <a:off x="806191" y="2653023"/>
            <a:ext cx="1079283" cy="118263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"/>
          <p:cNvCxnSpPr>
            <a:stCxn id="156" idx="3"/>
          </p:cNvCxnSpPr>
          <p:nvPr/>
        </p:nvCxnSpPr>
        <p:spPr>
          <a:xfrm>
            <a:off x="2955105" y="2221121"/>
            <a:ext cx="1026657" cy="189916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/>
          <p:cNvCxnSpPr>
            <a:endCxn id="158" idx="1"/>
          </p:cNvCxnSpPr>
          <p:nvPr/>
        </p:nvCxnSpPr>
        <p:spPr>
          <a:xfrm>
            <a:off x="2081648" y="2225171"/>
            <a:ext cx="1720188" cy="62300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8"/>
          <p:cNvGrpSpPr/>
          <p:nvPr/>
        </p:nvGrpSpPr>
        <p:grpSpPr>
          <a:xfrm>
            <a:off x="4387604" y="1065291"/>
            <a:ext cx="4489120" cy="2948661"/>
            <a:chOff x="2636364" y="1539899"/>
            <a:chExt cx="7310426" cy="4801826"/>
          </a:xfrm>
        </p:grpSpPr>
        <p:cxnSp>
          <p:nvCxnSpPr>
            <p:cNvPr id="27" name="Straight Connector 9"/>
            <p:cNvCxnSpPr/>
            <p:nvPr/>
          </p:nvCxnSpPr>
          <p:spPr>
            <a:xfrm flipH="1" flipV="1">
              <a:off x="4059096" y="5705424"/>
              <a:ext cx="681245" cy="21914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"/>
            <p:cNvCxnSpPr/>
            <p:nvPr/>
          </p:nvCxnSpPr>
          <p:spPr>
            <a:xfrm flipH="1" flipV="1">
              <a:off x="3065501" y="5173413"/>
              <a:ext cx="424061" cy="29809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 flipH="1" flipV="1">
              <a:off x="2859177" y="3781790"/>
              <a:ext cx="33781" cy="81438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2"/>
            <p:cNvCxnSpPr/>
            <p:nvPr/>
          </p:nvCxnSpPr>
          <p:spPr>
            <a:xfrm flipH="1">
              <a:off x="2794007" y="2986991"/>
              <a:ext cx="199111" cy="734687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3"/>
            <p:cNvCxnSpPr/>
            <p:nvPr/>
          </p:nvCxnSpPr>
          <p:spPr>
            <a:xfrm flipV="1">
              <a:off x="3910023" y="2162177"/>
              <a:ext cx="645062" cy="263388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/>
            <p:cNvCxnSpPr/>
            <p:nvPr/>
          </p:nvCxnSpPr>
          <p:spPr>
            <a:xfrm>
              <a:off x="5076496" y="2108510"/>
              <a:ext cx="713116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5"/>
            <p:cNvCxnSpPr/>
            <p:nvPr/>
          </p:nvCxnSpPr>
          <p:spPr>
            <a:xfrm>
              <a:off x="6228053" y="2070026"/>
              <a:ext cx="849846" cy="19654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6"/>
            <p:cNvCxnSpPr/>
            <p:nvPr/>
          </p:nvCxnSpPr>
          <p:spPr>
            <a:xfrm>
              <a:off x="7925961" y="2459256"/>
              <a:ext cx="728062" cy="37647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7"/>
            <p:cNvCxnSpPr/>
            <p:nvPr/>
          </p:nvCxnSpPr>
          <p:spPr>
            <a:xfrm>
              <a:off x="8920269" y="3148789"/>
              <a:ext cx="315260" cy="608037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8"/>
            <p:cNvCxnSpPr/>
            <p:nvPr/>
          </p:nvCxnSpPr>
          <p:spPr>
            <a:xfrm flipH="1">
              <a:off x="9144388" y="4413202"/>
              <a:ext cx="230620" cy="63762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9"/>
            <p:cNvCxnSpPr/>
            <p:nvPr/>
          </p:nvCxnSpPr>
          <p:spPr>
            <a:xfrm flipH="1">
              <a:off x="7660801" y="5398886"/>
              <a:ext cx="1294874" cy="4673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0"/>
            <p:cNvCxnSpPr/>
            <p:nvPr/>
          </p:nvCxnSpPr>
          <p:spPr>
            <a:xfrm flipH="1">
              <a:off x="6778561" y="5866204"/>
              <a:ext cx="694526" cy="5836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1"/>
            <p:cNvCxnSpPr/>
            <p:nvPr/>
          </p:nvCxnSpPr>
          <p:spPr>
            <a:xfrm flipH="1">
              <a:off x="5101361" y="5924569"/>
              <a:ext cx="717713" cy="367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/>
            <p:cNvCxnSpPr/>
            <p:nvPr/>
          </p:nvCxnSpPr>
          <p:spPr>
            <a:xfrm>
              <a:off x="3490712" y="2986992"/>
              <a:ext cx="5653676" cy="20638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3"/>
            <p:cNvCxnSpPr/>
            <p:nvPr/>
          </p:nvCxnSpPr>
          <p:spPr>
            <a:xfrm flipH="1">
              <a:off x="3851983" y="2622673"/>
              <a:ext cx="3678618" cy="275380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/>
            <p:cNvCxnSpPr/>
            <p:nvPr/>
          </p:nvCxnSpPr>
          <p:spPr>
            <a:xfrm flipH="1">
              <a:off x="2947914" y="2986992"/>
              <a:ext cx="5570817" cy="75990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/>
            <p:cNvCxnSpPr/>
            <p:nvPr/>
          </p:nvCxnSpPr>
          <p:spPr>
            <a:xfrm flipH="1" flipV="1">
              <a:off x="5105684" y="2640592"/>
              <a:ext cx="3458260" cy="34640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/>
            <p:cNvCxnSpPr/>
            <p:nvPr/>
          </p:nvCxnSpPr>
          <p:spPr>
            <a:xfrm flipH="1">
              <a:off x="4941669" y="2986992"/>
              <a:ext cx="3577062" cy="23909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/>
            <p:cNvCxnSpPr/>
            <p:nvPr/>
          </p:nvCxnSpPr>
          <p:spPr>
            <a:xfrm>
              <a:off x="8843130" y="3497823"/>
              <a:ext cx="102657" cy="2590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/>
            <p:cNvCxnSpPr/>
            <p:nvPr/>
          </p:nvCxnSpPr>
          <p:spPr>
            <a:xfrm flipH="1">
              <a:off x="3081804" y="4073511"/>
              <a:ext cx="5838465" cy="82400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9"/>
            <p:cNvCxnSpPr/>
            <p:nvPr/>
          </p:nvCxnSpPr>
          <p:spPr>
            <a:xfrm flipH="1" flipV="1">
              <a:off x="2947914" y="3746892"/>
              <a:ext cx="4445917" cy="188575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0"/>
            <p:cNvCxnSpPr/>
            <p:nvPr/>
          </p:nvCxnSpPr>
          <p:spPr>
            <a:xfrm flipH="1" flipV="1">
              <a:off x="7514437" y="2629369"/>
              <a:ext cx="53202" cy="283088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1"/>
            <p:cNvCxnSpPr/>
            <p:nvPr/>
          </p:nvCxnSpPr>
          <p:spPr>
            <a:xfrm flipV="1">
              <a:off x="4941669" y="2721275"/>
              <a:ext cx="1127883" cy="26567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2"/>
            <p:cNvCxnSpPr/>
            <p:nvPr/>
          </p:nvCxnSpPr>
          <p:spPr>
            <a:xfrm flipH="1" flipV="1">
              <a:off x="4809339" y="2621011"/>
              <a:ext cx="132330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3"/>
            <p:cNvCxnSpPr/>
            <p:nvPr/>
          </p:nvCxnSpPr>
          <p:spPr>
            <a:xfrm flipH="1" flipV="1">
              <a:off x="2947914" y="3746404"/>
              <a:ext cx="1993755" cy="165248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4"/>
            <p:cNvCxnSpPr/>
            <p:nvPr/>
          </p:nvCxnSpPr>
          <p:spPr>
            <a:xfrm flipH="1" flipV="1">
              <a:off x="2947914" y="3746892"/>
              <a:ext cx="897132" cy="1629586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5"/>
            <p:cNvCxnSpPr/>
            <p:nvPr/>
          </p:nvCxnSpPr>
          <p:spPr>
            <a:xfrm flipH="1">
              <a:off x="3081804" y="2621011"/>
              <a:ext cx="1727535" cy="226409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6"/>
            <p:cNvCxnSpPr/>
            <p:nvPr/>
          </p:nvCxnSpPr>
          <p:spPr>
            <a:xfrm flipV="1">
              <a:off x="3910023" y="2459256"/>
              <a:ext cx="3215801" cy="46968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37"/>
            <p:cNvCxnSpPr/>
            <p:nvPr/>
          </p:nvCxnSpPr>
          <p:spPr>
            <a:xfrm>
              <a:off x="3845046" y="2986992"/>
              <a:ext cx="5079240" cy="10962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38"/>
            <p:cNvCxnSpPr/>
            <p:nvPr/>
          </p:nvCxnSpPr>
          <p:spPr>
            <a:xfrm flipH="1" flipV="1">
              <a:off x="6069553" y="2707239"/>
              <a:ext cx="1498086" cy="27530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9"/>
            <p:cNvCxnSpPr/>
            <p:nvPr/>
          </p:nvCxnSpPr>
          <p:spPr>
            <a:xfrm flipV="1">
              <a:off x="6390325" y="2629369"/>
              <a:ext cx="1124112" cy="299511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40"/>
            <p:cNvCxnSpPr/>
            <p:nvPr/>
          </p:nvCxnSpPr>
          <p:spPr>
            <a:xfrm flipH="1" flipV="1">
              <a:off x="2947914" y="3746892"/>
              <a:ext cx="3482001" cy="18993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1"/>
            <p:cNvCxnSpPr/>
            <p:nvPr/>
          </p:nvCxnSpPr>
          <p:spPr>
            <a:xfrm flipV="1">
              <a:off x="7567639" y="4083210"/>
              <a:ext cx="1356647" cy="146671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2"/>
            <p:cNvCxnSpPr/>
            <p:nvPr/>
          </p:nvCxnSpPr>
          <p:spPr>
            <a:xfrm flipH="1" flipV="1">
              <a:off x="3490712" y="2986992"/>
              <a:ext cx="1450957" cy="242228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3"/>
            <p:cNvCxnSpPr/>
            <p:nvPr/>
          </p:nvCxnSpPr>
          <p:spPr>
            <a:xfrm flipH="1" flipV="1">
              <a:off x="6069553" y="2795328"/>
              <a:ext cx="2850716" cy="127818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44"/>
            <p:cNvCxnSpPr/>
            <p:nvPr/>
          </p:nvCxnSpPr>
          <p:spPr>
            <a:xfrm flipH="1" flipV="1">
              <a:off x="2947914" y="3746892"/>
              <a:ext cx="6196474" cy="13039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5"/>
            <p:cNvCxnSpPr/>
            <p:nvPr/>
          </p:nvCxnSpPr>
          <p:spPr>
            <a:xfrm flipH="1" flipV="1">
              <a:off x="7530601" y="2622673"/>
              <a:ext cx="1622666" cy="242815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46"/>
            <p:cNvCxnSpPr/>
            <p:nvPr/>
          </p:nvCxnSpPr>
          <p:spPr>
            <a:xfrm>
              <a:off x="5076495" y="5377989"/>
              <a:ext cx="2317336" cy="25465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7"/>
            <p:cNvCxnSpPr/>
            <p:nvPr/>
          </p:nvCxnSpPr>
          <p:spPr>
            <a:xfrm flipV="1">
              <a:off x="3845046" y="2621011"/>
              <a:ext cx="964293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48"/>
            <p:cNvCxnSpPr/>
            <p:nvPr/>
          </p:nvCxnSpPr>
          <p:spPr>
            <a:xfrm flipV="1">
              <a:off x="4941669" y="2629369"/>
              <a:ext cx="2572768" cy="274862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49"/>
            <p:cNvCxnSpPr/>
            <p:nvPr/>
          </p:nvCxnSpPr>
          <p:spPr>
            <a:xfrm flipV="1">
              <a:off x="4941669" y="4958456"/>
              <a:ext cx="3263992" cy="41953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51"/>
            <p:cNvCxnSpPr/>
            <p:nvPr/>
          </p:nvCxnSpPr>
          <p:spPr>
            <a:xfrm flipH="1">
              <a:off x="3890295" y="4083746"/>
              <a:ext cx="5029974" cy="129424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52"/>
            <p:cNvCxnSpPr/>
            <p:nvPr/>
          </p:nvCxnSpPr>
          <p:spPr>
            <a:xfrm flipH="1" flipV="1">
              <a:off x="5076495" y="2256266"/>
              <a:ext cx="2001404" cy="10302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3"/>
            <p:cNvCxnSpPr/>
            <p:nvPr/>
          </p:nvCxnSpPr>
          <p:spPr>
            <a:xfrm flipH="1" flipV="1">
              <a:off x="3015932" y="3781791"/>
              <a:ext cx="5904337" cy="30195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59" descr="Allseen-Lighting-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511" y="5436388"/>
              <a:ext cx="524256" cy="771144"/>
            </a:xfrm>
            <a:prstGeom prst="rect">
              <a:avLst/>
            </a:prstGeom>
            <a:noFill/>
            <a:effectLst/>
          </p:spPr>
        </p:pic>
        <p:pic>
          <p:nvPicPr>
            <p:cNvPr id="75" name="Picture 60" descr="Allseen-Appliances-K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111" y="2365852"/>
              <a:ext cx="1000714" cy="682148"/>
            </a:xfrm>
            <a:prstGeom prst="rect">
              <a:avLst/>
            </a:prstGeom>
          </p:spPr>
        </p:pic>
        <p:pic>
          <p:nvPicPr>
            <p:cNvPr id="76" name="Picture 61" descr="Allseen-DisplayTelevision-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1913447"/>
              <a:ext cx="974779" cy="753553"/>
            </a:xfrm>
            <a:prstGeom prst="rect">
              <a:avLst/>
            </a:prstGeom>
          </p:spPr>
        </p:pic>
        <p:pic>
          <p:nvPicPr>
            <p:cNvPr id="77" name="Picture 62" descr="Allseen-Tablet-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70" y="1746869"/>
              <a:ext cx="682752" cy="949485"/>
            </a:xfrm>
            <a:prstGeom prst="rect">
              <a:avLst/>
            </a:prstGeom>
          </p:spPr>
        </p:pic>
        <p:grpSp>
          <p:nvGrpSpPr>
            <p:cNvPr id="78" name="Group 63"/>
            <p:cNvGrpSpPr/>
            <p:nvPr/>
          </p:nvGrpSpPr>
          <p:grpSpPr>
            <a:xfrm>
              <a:off x="2769276" y="4597865"/>
              <a:ext cx="277136" cy="579880"/>
              <a:chOff x="4071434" y="1259595"/>
              <a:chExt cx="505181" cy="1202777"/>
            </a:xfrm>
          </p:grpSpPr>
          <p:grpSp>
            <p:nvGrpSpPr>
              <p:cNvPr id="139" name="Group 124"/>
              <p:cNvGrpSpPr/>
              <p:nvPr/>
            </p:nvGrpSpPr>
            <p:grpSpPr>
              <a:xfrm>
                <a:off x="4138780" y="1393528"/>
                <a:ext cx="355432" cy="968672"/>
                <a:chOff x="5920241" y="1017499"/>
                <a:chExt cx="355432" cy="968672"/>
              </a:xfrm>
            </p:grpSpPr>
            <p:sp>
              <p:nvSpPr>
                <p:cNvPr id="145" name="Rectangle 130"/>
                <p:cNvSpPr/>
                <p:nvPr/>
              </p:nvSpPr>
              <p:spPr>
                <a:xfrm>
                  <a:off x="5920241" y="1017499"/>
                  <a:ext cx="355432" cy="9686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6" name="Rectangle 131"/>
                <p:cNvSpPr/>
                <p:nvPr/>
              </p:nvSpPr>
              <p:spPr>
                <a:xfrm>
                  <a:off x="6020511" y="1163128"/>
                  <a:ext cx="174171" cy="345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7" name="Rectangle 132"/>
                <p:cNvSpPr/>
                <p:nvPr/>
              </p:nvSpPr>
              <p:spPr>
                <a:xfrm>
                  <a:off x="6016773" y="1509082"/>
                  <a:ext cx="174171" cy="345954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40" name="Group 125"/>
              <p:cNvGrpSpPr/>
              <p:nvPr/>
            </p:nvGrpSpPr>
            <p:grpSpPr>
              <a:xfrm>
                <a:off x="4071434" y="1259595"/>
                <a:ext cx="505181" cy="1202777"/>
                <a:chOff x="4071434" y="1259595"/>
                <a:chExt cx="505181" cy="1026405"/>
              </a:xfrm>
            </p:grpSpPr>
            <p:cxnSp>
              <p:nvCxnSpPr>
                <p:cNvPr id="141" name="Straight Connector 126"/>
                <p:cNvCxnSpPr/>
                <p:nvPr/>
              </p:nvCxnSpPr>
              <p:spPr>
                <a:xfrm flipV="1">
                  <a:off x="4071434" y="2276431"/>
                  <a:ext cx="505181" cy="9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27"/>
                <p:cNvCxnSpPr/>
                <p:nvPr/>
              </p:nvCxnSpPr>
              <p:spPr>
                <a:xfrm>
                  <a:off x="4576615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28"/>
                <p:cNvCxnSpPr/>
                <p:nvPr/>
              </p:nvCxnSpPr>
              <p:spPr>
                <a:xfrm>
                  <a:off x="4071434" y="1259595"/>
                  <a:ext cx="5051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29"/>
                <p:cNvCxnSpPr/>
                <p:nvPr/>
              </p:nvCxnSpPr>
              <p:spPr>
                <a:xfrm>
                  <a:off x="4071434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64"/>
            <p:cNvGrpSpPr/>
            <p:nvPr/>
          </p:nvGrpSpPr>
          <p:grpSpPr>
            <a:xfrm>
              <a:off x="5786352" y="1767164"/>
              <a:ext cx="460465" cy="976034"/>
              <a:chOff x="8197472" y="815445"/>
              <a:chExt cx="914401" cy="1546752"/>
            </a:xfrm>
          </p:grpSpPr>
          <p:grpSp>
            <p:nvGrpSpPr>
              <p:cNvPr id="134" name="Group 119"/>
              <p:cNvGrpSpPr/>
              <p:nvPr/>
            </p:nvGrpSpPr>
            <p:grpSpPr>
              <a:xfrm>
                <a:off x="8197472" y="815445"/>
                <a:ext cx="914401" cy="1546752"/>
                <a:chOff x="8197472" y="815445"/>
                <a:chExt cx="914401" cy="1546752"/>
              </a:xfrm>
            </p:grpSpPr>
            <p:sp>
              <p:nvSpPr>
                <p:cNvPr id="137" name="Rectangle 122"/>
                <p:cNvSpPr/>
                <p:nvPr/>
              </p:nvSpPr>
              <p:spPr>
                <a:xfrm>
                  <a:off x="8197472" y="81544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8" name="Rectangle 123"/>
                <p:cNvSpPr/>
                <p:nvPr/>
              </p:nvSpPr>
              <p:spPr>
                <a:xfrm>
                  <a:off x="8197472" y="1295398"/>
                  <a:ext cx="914401" cy="1066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35" name="Rectangle 120"/>
              <p:cNvSpPr/>
              <p:nvPr/>
            </p:nvSpPr>
            <p:spPr>
              <a:xfrm flipH="1">
                <a:off x="8258493" y="838200"/>
                <a:ext cx="45719" cy="4105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6" name="Rectangle 121"/>
              <p:cNvSpPr/>
              <p:nvPr/>
            </p:nvSpPr>
            <p:spPr>
              <a:xfrm>
                <a:off x="8258493" y="1371600"/>
                <a:ext cx="45719" cy="89893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0" name="Group 65"/>
            <p:cNvGrpSpPr/>
            <p:nvPr/>
          </p:nvGrpSpPr>
          <p:grpSpPr>
            <a:xfrm>
              <a:off x="8888829" y="3733800"/>
              <a:ext cx="710783" cy="655646"/>
              <a:chOff x="5637212" y="3171260"/>
              <a:chExt cx="2286000" cy="1550095"/>
            </a:xfrm>
          </p:grpSpPr>
          <p:grpSp>
            <p:nvGrpSpPr>
              <p:cNvPr id="128" name="Group 113"/>
              <p:cNvGrpSpPr/>
              <p:nvPr/>
            </p:nvGrpSpPr>
            <p:grpSpPr>
              <a:xfrm>
                <a:off x="5637212" y="3171260"/>
                <a:ext cx="2286000" cy="1550095"/>
                <a:chOff x="6780212" y="685800"/>
                <a:chExt cx="1905000" cy="1558996"/>
              </a:xfrm>
            </p:grpSpPr>
            <p:grpSp>
              <p:nvGrpSpPr>
                <p:cNvPr id="130" name="Group 115"/>
                <p:cNvGrpSpPr/>
                <p:nvPr/>
              </p:nvGrpSpPr>
              <p:grpSpPr>
                <a:xfrm>
                  <a:off x="6780212" y="685800"/>
                  <a:ext cx="1905000" cy="1558996"/>
                  <a:chOff x="6780212" y="685800"/>
                  <a:chExt cx="1905000" cy="1558996"/>
                </a:xfrm>
              </p:grpSpPr>
              <p:sp>
                <p:nvSpPr>
                  <p:cNvPr id="132" name="Frame 117"/>
                  <p:cNvSpPr/>
                  <p:nvPr/>
                </p:nvSpPr>
                <p:spPr>
                  <a:xfrm>
                    <a:off x="6932612" y="685800"/>
                    <a:ext cx="1600200" cy="990600"/>
                  </a:xfrm>
                  <a:prstGeom prst="fram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Trapezoid 118"/>
                  <p:cNvSpPr/>
                  <p:nvPr/>
                </p:nvSpPr>
                <p:spPr>
                  <a:xfrm>
                    <a:off x="6780212" y="1711396"/>
                    <a:ext cx="1905000" cy="533400"/>
                  </a:xfrm>
                  <a:prstGeom prst="trapezoid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31" name="Trapezoid 116"/>
                <p:cNvSpPr/>
                <p:nvPr/>
              </p:nvSpPr>
              <p:spPr>
                <a:xfrm>
                  <a:off x="7542212" y="2094584"/>
                  <a:ext cx="381000" cy="13495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29" name="Trapezoid 114"/>
              <p:cNvSpPr/>
              <p:nvPr/>
            </p:nvSpPr>
            <p:spPr>
              <a:xfrm>
                <a:off x="5820092" y="4257387"/>
                <a:ext cx="1920239" cy="28782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1" name="Group 66"/>
            <p:cNvGrpSpPr>
              <a:grpSpLocks noChangeAspect="1"/>
            </p:cNvGrpSpPr>
            <p:nvPr/>
          </p:nvGrpSpPr>
          <p:grpSpPr>
            <a:xfrm>
              <a:off x="3427869" y="5397694"/>
              <a:ext cx="761543" cy="393506"/>
              <a:chOff x="10895012" y="1905000"/>
              <a:chExt cx="1066800" cy="551239"/>
            </a:xfrm>
          </p:grpSpPr>
          <p:sp>
            <p:nvSpPr>
              <p:cNvPr id="124" name="Rounded Rectangle 109"/>
              <p:cNvSpPr/>
              <p:nvPr/>
            </p:nvSpPr>
            <p:spPr>
              <a:xfrm>
                <a:off x="10895012" y="1905000"/>
                <a:ext cx="1066800" cy="55123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5" name="Isosceles Triangle 110"/>
              <p:cNvSpPr/>
              <p:nvPr/>
            </p:nvSpPr>
            <p:spPr>
              <a:xfrm flipH="1">
                <a:off x="11657008" y="1981199"/>
                <a:ext cx="228601" cy="152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6" name="Isosceles Triangle 111"/>
              <p:cNvSpPr/>
              <p:nvPr/>
            </p:nvSpPr>
            <p:spPr>
              <a:xfrm flipH="1" flipV="1">
                <a:off x="11657010" y="2209800"/>
                <a:ext cx="228602" cy="1702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7" name="Rounded Rectangle 112"/>
              <p:cNvSpPr/>
              <p:nvPr/>
            </p:nvSpPr>
            <p:spPr>
              <a:xfrm>
                <a:off x="10971212" y="1981200"/>
                <a:ext cx="609600" cy="3810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72°</a:t>
                </a:r>
                <a:endParaRPr lang="en-US" sz="200" dirty="0"/>
              </a:p>
            </p:txBody>
          </p:sp>
        </p:grpSp>
        <p:grpSp>
          <p:nvGrpSpPr>
            <p:cNvPr id="82" name="Group 67"/>
            <p:cNvGrpSpPr/>
            <p:nvPr/>
          </p:nvGrpSpPr>
          <p:grpSpPr>
            <a:xfrm>
              <a:off x="8228012" y="4800600"/>
              <a:ext cx="405698" cy="596592"/>
              <a:chOff x="10285412" y="4879245"/>
              <a:chExt cx="683728" cy="1140555"/>
            </a:xfrm>
          </p:grpSpPr>
          <p:sp>
            <p:nvSpPr>
              <p:cNvPr id="117" name="Rounded Rectangle 102"/>
              <p:cNvSpPr/>
              <p:nvPr/>
            </p:nvSpPr>
            <p:spPr>
              <a:xfrm>
                <a:off x="10285412" y="4879245"/>
                <a:ext cx="683728" cy="1140555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18" name="Group 103"/>
              <p:cNvGrpSpPr/>
              <p:nvPr/>
            </p:nvGrpSpPr>
            <p:grpSpPr>
              <a:xfrm>
                <a:off x="10361612" y="5439338"/>
                <a:ext cx="489951" cy="504262"/>
                <a:chOff x="11014660" y="4879245"/>
                <a:chExt cx="815699" cy="880767"/>
              </a:xfrm>
            </p:grpSpPr>
            <p:sp>
              <p:nvSpPr>
                <p:cNvPr id="122" name="Donut 107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08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19" name="Group 104"/>
              <p:cNvGrpSpPr/>
              <p:nvPr/>
            </p:nvGrpSpPr>
            <p:grpSpPr>
              <a:xfrm>
                <a:off x="10437812" y="4953000"/>
                <a:ext cx="337552" cy="349812"/>
                <a:chOff x="11014660" y="4879245"/>
                <a:chExt cx="815699" cy="880767"/>
              </a:xfrm>
            </p:grpSpPr>
            <p:sp>
              <p:nvSpPr>
                <p:cNvPr id="120" name="Donut 105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Oval 106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83" name="Group 68"/>
            <p:cNvGrpSpPr/>
            <p:nvPr/>
          </p:nvGrpSpPr>
          <p:grpSpPr>
            <a:xfrm>
              <a:off x="8685212" y="5029200"/>
              <a:ext cx="1017503" cy="371880"/>
              <a:chOff x="10135084" y="4081828"/>
              <a:chExt cx="1598128" cy="440208"/>
            </a:xfrm>
          </p:grpSpPr>
          <p:sp>
            <p:nvSpPr>
              <p:cNvPr id="113" name="Rounded Rectangle 98"/>
              <p:cNvSpPr/>
              <p:nvPr/>
            </p:nvSpPr>
            <p:spPr>
              <a:xfrm>
                <a:off x="10135084" y="4081828"/>
                <a:ext cx="1598128" cy="4402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4" name="Straight Connector 99"/>
              <p:cNvCxnSpPr/>
              <p:nvPr/>
            </p:nvCxnSpPr>
            <p:spPr>
              <a:xfrm>
                <a:off x="10330626" y="4196327"/>
                <a:ext cx="840000" cy="0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00"/>
              <p:cNvCxnSpPr/>
              <p:nvPr/>
            </p:nvCxnSpPr>
            <p:spPr>
              <a:xfrm flipV="1">
                <a:off x="10345057" y="4267200"/>
                <a:ext cx="626155" cy="258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Donut 101"/>
              <p:cNvSpPr/>
              <p:nvPr/>
            </p:nvSpPr>
            <p:spPr>
              <a:xfrm>
                <a:off x="11504612" y="4267200"/>
                <a:ext cx="152400" cy="139687"/>
              </a:xfrm>
              <a:prstGeom prst="donut">
                <a:avLst>
                  <a:gd name="adj" fmla="val 9277"/>
                </a:avLst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oup 69"/>
            <p:cNvGrpSpPr/>
            <p:nvPr/>
          </p:nvGrpSpPr>
          <p:grpSpPr>
            <a:xfrm>
              <a:off x="4305224" y="1671315"/>
              <a:ext cx="325477" cy="233685"/>
              <a:chOff x="5197623" y="5404504"/>
              <a:chExt cx="325477" cy="233685"/>
            </a:xfrm>
          </p:grpSpPr>
          <p:sp>
            <p:nvSpPr>
              <p:cNvPr id="110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1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2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5" name="Group 70"/>
            <p:cNvGrpSpPr/>
            <p:nvPr/>
          </p:nvGrpSpPr>
          <p:grpSpPr>
            <a:xfrm>
              <a:off x="4418012" y="5231595"/>
              <a:ext cx="325477" cy="233686"/>
              <a:chOff x="5197623" y="5231595"/>
              <a:chExt cx="325477" cy="233686"/>
            </a:xfrm>
          </p:grpSpPr>
          <p:sp>
            <p:nvSpPr>
              <p:cNvPr id="107" name="Freeform 268"/>
              <p:cNvSpPr>
                <a:spLocks/>
              </p:cNvSpPr>
              <p:nvPr/>
            </p:nvSpPr>
            <p:spPr bwMode="auto">
              <a:xfrm rot="20916795">
                <a:off x="5343022" y="5339855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8" name="Freeform 269"/>
              <p:cNvSpPr>
                <a:spLocks/>
              </p:cNvSpPr>
              <p:nvPr/>
            </p:nvSpPr>
            <p:spPr bwMode="auto">
              <a:xfrm rot="20916795">
                <a:off x="5270324" y="5285746"/>
                <a:ext cx="242201" cy="167104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9" name="Freeform 270"/>
              <p:cNvSpPr>
                <a:spLocks/>
              </p:cNvSpPr>
              <p:nvPr/>
            </p:nvSpPr>
            <p:spPr bwMode="auto">
              <a:xfrm rot="20916795">
                <a:off x="5197623" y="5231595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6" name="Group 71"/>
            <p:cNvGrpSpPr/>
            <p:nvPr/>
          </p:nvGrpSpPr>
          <p:grpSpPr>
            <a:xfrm>
              <a:off x="5540335" y="5404504"/>
              <a:ext cx="325477" cy="233685"/>
              <a:chOff x="5197623" y="5404504"/>
              <a:chExt cx="325477" cy="233685"/>
            </a:xfrm>
          </p:grpSpPr>
          <p:sp>
            <p:nvSpPr>
              <p:cNvPr id="104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5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6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7" name="Group 72"/>
            <p:cNvGrpSpPr/>
            <p:nvPr/>
          </p:nvGrpSpPr>
          <p:grpSpPr>
            <a:xfrm rot="2691011">
              <a:off x="7410766" y="5248149"/>
              <a:ext cx="325477" cy="233685"/>
              <a:chOff x="5197623" y="5404504"/>
              <a:chExt cx="325477" cy="233685"/>
            </a:xfrm>
          </p:grpSpPr>
          <p:sp>
            <p:nvSpPr>
              <p:cNvPr id="101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2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3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8" name="Group 73"/>
            <p:cNvGrpSpPr/>
            <p:nvPr/>
          </p:nvGrpSpPr>
          <p:grpSpPr>
            <a:xfrm rot="4926581">
              <a:off x="8812951" y="2651196"/>
              <a:ext cx="325477" cy="233685"/>
              <a:chOff x="5197623" y="5404504"/>
              <a:chExt cx="325477" cy="233685"/>
            </a:xfrm>
          </p:grpSpPr>
          <p:sp>
            <p:nvSpPr>
              <p:cNvPr id="98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9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0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pic>
          <p:nvPicPr>
            <p:cNvPr id="89" name="Picture 74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364" y="2122669"/>
              <a:ext cx="457200" cy="696243"/>
            </a:xfrm>
            <a:prstGeom prst="rect">
              <a:avLst/>
            </a:prstGeom>
          </p:spPr>
        </p:pic>
        <p:pic>
          <p:nvPicPr>
            <p:cNvPr id="90" name="Picture 75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565" y="1539899"/>
              <a:ext cx="457200" cy="696243"/>
            </a:xfrm>
            <a:prstGeom prst="rect">
              <a:avLst/>
            </a:prstGeom>
          </p:spPr>
        </p:pic>
        <p:pic>
          <p:nvPicPr>
            <p:cNvPr id="91" name="Picture 76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9590" y="3497823"/>
              <a:ext cx="457200" cy="696243"/>
            </a:xfrm>
            <a:prstGeom prst="rect">
              <a:avLst/>
            </a:prstGeom>
          </p:spPr>
        </p:pic>
        <p:grpSp>
          <p:nvGrpSpPr>
            <p:cNvPr id="92" name="Group 77"/>
            <p:cNvGrpSpPr/>
            <p:nvPr/>
          </p:nvGrpSpPr>
          <p:grpSpPr>
            <a:xfrm>
              <a:off x="5837689" y="5632640"/>
              <a:ext cx="1018723" cy="709085"/>
              <a:chOff x="5837689" y="5632640"/>
              <a:chExt cx="1018723" cy="709085"/>
            </a:xfrm>
          </p:grpSpPr>
          <p:grpSp>
            <p:nvGrpSpPr>
              <p:cNvPr id="93" name="Group 78"/>
              <p:cNvGrpSpPr/>
              <p:nvPr/>
            </p:nvGrpSpPr>
            <p:grpSpPr>
              <a:xfrm>
                <a:off x="5837689" y="5632640"/>
                <a:ext cx="1018723" cy="709085"/>
                <a:chOff x="5942012" y="5681119"/>
                <a:chExt cx="1092646" cy="567282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6399212" y="5757320"/>
                  <a:ext cx="635446" cy="4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 lnSpcReduction="10000"/>
                </a:bodyPr>
                <a:lstStyle/>
                <a:p>
                  <a:pPr algn="ctr"/>
                  <a:r>
                    <a:rPr lang="en-US" sz="1000" b="1" dirty="0" smtClean="0"/>
                    <a:t>120</a:t>
                  </a:r>
                </a:p>
                <a:p>
                  <a:pPr algn="ctr"/>
                  <a:r>
                    <a:rPr lang="en-US" sz="1000" b="1" dirty="0" smtClean="0"/>
                    <a:t>80</a:t>
                  </a:r>
                  <a:endParaRPr lang="en-US" sz="1000" b="1" dirty="0"/>
                </a:p>
              </p:txBody>
            </p:sp>
            <p:pic>
              <p:nvPicPr>
                <p:cNvPr id="96" name="Picture 8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444" b="81944" l="18056" r="79861">
                              <a14:foregroundMark x1="51389" y1="61111" x2="51389" y2="6111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851" t="13496" r="11892" b="21295"/>
                <a:stretch/>
              </p:blipFill>
              <p:spPr>
                <a:xfrm>
                  <a:off x="6069553" y="5757319"/>
                  <a:ext cx="533400" cy="450213"/>
                </a:xfrm>
                <a:prstGeom prst="rect">
                  <a:avLst/>
                </a:prstGeom>
              </p:spPr>
            </p:pic>
            <p:sp>
              <p:nvSpPr>
                <p:cNvPr id="97" name="Frame 82"/>
                <p:cNvSpPr/>
                <p:nvPr/>
              </p:nvSpPr>
              <p:spPr>
                <a:xfrm>
                  <a:off x="5942012" y="5681119"/>
                  <a:ext cx="1091659" cy="56728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lnSpcReduction="10000"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Straight Connector 79"/>
              <p:cNvCxnSpPr/>
              <p:nvPr/>
            </p:nvCxnSpPr>
            <p:spPr>
              <a:xfrm>
                <a:off x="6453914" y="5987182"/>
                <a:ext cx="247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8" name="Picture 133" descr="Allseen-SmartPhone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61" y="3383803"/>
            <a:ext cx="308829" cy="561506"/>
          </a:xfrm>
          <a:prstGeom prst="rect">
            <a:avLst/>
          </a:prstGeom>
        </p:spPr>
      </p:pic>
      <p:grpSp>
        <p:nvGrpSpPr>
          <p:cNvPr id="149" name="Group 134"/>
          <p:cNvGrpSpPr/>
          <p:nvPr/>
        </p:nvGrpSpPr>
        <p:grpSpPr>
          <a:xfrm>
            <a:off x="3833762" y="5389808"/>
            <a:ext cx="650646" cy="650646"/>
            <a:chOff x="1803960" y="4917101"/>
            <a:chExt cx="847649" cy="847649"/>
          </a:xfrm>
          <a:effectLst/>
        </p:grpSpPr>
        <p:pic>
          <p:nvPicPr>
            <p:cNvPr id="150" name="Picture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960" y="4917101"/>
              <a:ext cx="847649" cy="84764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51" name="Picture 136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614" y="4997092"/>
              <a:ext cx="222499" cy="226184"/>
            </a:xfrm>
            <a:prstGeom prst="rect">
              <a:avLst/>
            </a:prstGeom>
            <a:effectLst>
              <a:glow>
                <a:schemeClr val="bg1">
                  <a:alpha val="75000"/>
                </a:schemeClr>
              </a:glow>
            </a:effectLst>
          </p:spPr>
        </p:pic>
      </p:grpSp>
      <p:grpSp>
        <p:nvGrpSpPr>
          <p:cNvPr id="152" name="Group 137"/>
          <p:cNvGrpSpPr/>
          <p:nvPr/>
        </p:nvGrpSpPr>
        <p:grpSpPr>
          <a:xfrm>
            <a:off x="402317" y="3748848"/>
            <a:ext cx="403874" cy="671176"/>
            <a:chOff x="903465" y="4829067"/>
            <a:chExt cx="526159" cy="874395"/>
          </a:xfrm>
        </p:grpSpPr>
        <p:pic>
          <p:nvPicPr>
            <p:cNvPr id="153" name="Picture 138" descr="Allseen-SmartPhone-K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54" name="Picture 139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pic>
        <p:nvPicPr>
          <p:cNvPr id="155" name="Picture 142" descr="Allseen-SmartPhone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87" y="1819697"/>
            <a:ext cx="308829" cy="561506"/>
          </a:xfrm>
          <a:prstGeom prst="rect">
            <a:avLst/>
          </a:prstGeom>
        </p:spPr>
      </p:pic>
      <p:pic>
        <p:nvPicPr>
          <p:cNvPr id="156" name="Picture 1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843" y="1789218"/>
            <a:ext cx="2139262" cy="863805"/>
          </a:xfrm>
          <a:prstGeom prst="rect">
            <a:avLst/>
          </a:prstGeom>
          <a:effectLst>
            <a:glow rad="50800">
              <a:schemeClr val="accent5">
                <a:lumMod val="40000"/>
                <a:lumOff val="60000"/>
                <a:alpha val="88000"/>
              </a:schemeClr>
            </a:glow>
          </a:effectLst>
        </p:spPr>
      </p:pic>
      <p:cxnSp>
        <p:nvCxnSpPr>
          <p:cNvPr id="157" name="Straight Connector 146"/>
          <p:cNvCxnSpPr>
            <a:stCxn id="156" idx="2"/>
            <a:endCxn id="150" idx="0"/>
          </p:cNvCxnSpPr>
          <p:nvPr/>
        </p:nvCxnSpPr>
        <p:spPr>
          <a:xfrm>
            <a:off x="1885474" y="2653023"/>
            <a:ext cx="2273611" cy="273678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47" descr="Allseen-WirelessRouter-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36" y="1936529"/>
            <a:ext cx="839636" cy="701883"/>
          </a:xfrm>
          <a:prstGeom prst="rect">
            <a:avLst/>
          </a:prstGeom>
          <a:effectLst/>
        </p:spPr>
      </p:pic>
      <p:sp>
        <p:nvSpPr>
          <p:cNvPr id="159" name="Rectangle 156"/>
          <p:cNvSpPr/>
          <p:nvPr/>
        </p:nvSpPr>
        <p:spPr>
          <a:xfrm>
            <a:off x="4941607" y="3502339"/>
            <a:ext cx="2286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881546" y="3408814"/>
            <a:ext cx="28866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/>
              <a:t>72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90218" y="2545949"/>
            <a:ext cx="147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Super</a:t>
            </a:r>
          </a:p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Gateway Agent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0448" y="1880801"/>
            <a:ext cx="221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Jd</a:t>
            </a:r>
            <a:r>
              <a:rPr lang="en-US" sz="1800" dirty="0" smtClean="0"/>
              <a:t> Cloud / Managed </a:t>
            </a:r>
          </a:p>
          <a:p>
            <a:pPr algn="ctr"/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517639" y="231869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Jd</a:t>
            </a:r>
            <a:r>
              <a:rPr lang="en-US" sz="1800" dirty="0" smtClean="0"/>
              <a:t>+ alli</a:t>
            </a:r>
            <a:r>
              <a:rPr lang="en-US" altLang="zh-CN" sz="1800" dirty="0" smtClean="0"/>
              <a:t>a</a:t>
            </a:r>
            <a:r>
              <a:rPr lang="en-US" sz="1800" dirty="0" smtClean="0"/>
              <a:t>nce</a:t>
            </a:r>
            <a:endParaRPr lang="en-US" sz="1800" dirty="0"/>
          </a:p>
        </p:txBody>
      </p:sp>
      <p:pic>
        <p:nvPicPr>
          <p:cNvPr id="164" name="Picture 147" descr="Allseen-WirelessRouter-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88" y="3675891"/>
            <a:ext cx="839636" cy="701883"/>
          </a:xfrm>
          <a:prstGeom prst="rect">
            <a:avLst/>
          </a:prstGeom>
          <a:effectLst/>
        </p:spPr>
      </p:pic>
      <p:cxnSp>
        <p:nvCxnSpPr>
          <p:cNvPr id="165" name="直接连接符 164"/>
          <p:cNvCxnSpPr/>
          <p:nvPr/>
        </p:nvCxnSpPr>
        <p:spPr>
          <a:xfrm>
            <a:off x="4862121" y="418663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01915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742150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0633" y="4329876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JD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4738232" y="508421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178026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5618261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10447" y="358684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SGA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3" name="Picture 59" descr="Allseen-Lighting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84" y="4681157"/>
            <a:ext cx="321930" cy="473537"/>
          </a:xfrm>
          <a:prstGeom prst="rect">
            <a:avLst/>
          </a:prstGeom>
          <a:noFill/>
          <a:effectLst/>
        </p:spPr>
      </p:pic>
      <p:sp>
        <p:nvSpPr>
          <p:cNvPr id="174" name="Freeform 270"/>
          <p:cNvSpPr>
            <a:spLocks/>
          </p:cNvSpPr>
          <p:nvPr/>
        </p:nvSpPr>
        <p:spPr bwMode="auto">
          <a:xfrm rot="2007806">
            <a:off x="4126413" y="4591116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5" name="Freeform 270"/>
          <p:cNvSpPr>
            <a:spLocks/>
          </p:cNvSpPr>
          <p:nvPr/>
        </p:nvSpPr>
        <p:spPr bwMode="auto">
          <a:xfrm rot="2007806">
            <a:off x="4126413" y="4511987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354255" y="4679415"/>
            <a:ext cx="107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Device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7" name="Straight Connector 146"/>
          <p:cNvCxnSpPr>
            <a:stCxn id="156" idx="2"/>
            <a:endCxn id="173" idx="1"/>
          </p:cNvCxnSpPr>
          <p:nvPr/>
        </p:nvCxnSpPr>
        <p:spPr>
          <a:xfrm>
            <a:off x="1885474" y="2653023"/>
            <a:ext cx="2165510" cy="226490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37"/>
          <p:cNvGrpSpPr/>
          <p:nvPr/>
        </p:nvGrpSpPr>
        <p:grpSpPr>
          <a:xfrm>
            <a:off x="1605498" y="3757789"/>
            <a:ext cx="403874" cy="671176"/>
            <a:chOff x="903465" y="4829067"/>
            <a:chExt cx="526159" cy="874395"/>
          </a:xfrm>
        </p:grpSpPr>
        <p:pic>
          <p:nvPicPr>
            <p:cNvPr id="179" name="Picture 138" descr="Allseen-SmartPhone-K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80" name="Picture 139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sp>
        <p:nvSpPr>
          <p:cNvPr id="181" name="TextBox 180"/>
          <p:cNvSpPr txBox="1"/>
          <p:nvPr/>
        </p:nvSpPr>
        <p:spPr>
          <a:xfrm>
            <a:off x="1398985" y="4338817"/>
            <a:ext cx="846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82" name="Straight Connector 5"/>
          <p:cNvCxnSpPr>
            <a:stCxn id="156" idx="2"/>
            <a:endCxn id="179" idx="0"/>
          </p:cNvCxnSpPr>
          <p:nvPr/>
        </p:nvCxnSpPr>
        <p:spPr>
          <a:xfrm flipH="1">
            <a:off x="1759913" y="2653023"/>
            <a:ext cx="125561" cy="121443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848" y="188640"/>
            <a:ext cx="2812976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京东智联解决的问题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68760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、海量设备管理问题（连接、信息</a:t>
            </a:r>
            <a:r>
              <a:rPr lang="zh-CN" altLang="en-US" dirty="0"/>
              <a:t>传递、设备</a:t>
            </a:r>
            <a:r>
              <a:rPr lang="en-US" altLang="zh-CN" dirty="0"/>
              <a:t>/</a:t>
            </a:r>
            <a:r>
              <a:rPr lang="zh-CN" altLang="en-US" dirty="0" smtClean="0"/>
              <a:t>云端快速</a:t>
            </a:r>
            <a:r>
              <a:rPr lang="zh-CN" altLang="en-US" dirty="0"/>
              <a:t>响应）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、设备安全问题（设备安全、信息交互安全、用户信息安全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 app/</a:t>
            </a:r>
            <a:r>
              <a:rPr lang="zh-CN" altLang="en-US" dirty="0"/>
              <a:t>设备的动态无感知升级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不同设备的兼容</a:t>
            </a:r>
            <a:r>
              <a:rPr lang="en-US" altLang="zh-CN" dirty="0"/>
              <a:t>/</a:t>
            </a:r>
            <a:r>
              <a:rPr lang="zh-CN" altLang="en-US" dirty="0"/>
              <a:t>数据互通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、第三方开发</a:t>
            </a:r>
            <a:r>
              <a:rPr lang="zh-CN" altLang="en-US" dirty="0"/>
              <a:t>者</a:t>
            </a:r>
            <a:r>
              <a:rPr lang="zh-CN" altLang="en-US" dirty="0" smtClean="0"/>
              <a:t>的产品自动流程化接入</a:t>
            </a:r>
            <a:r>
              <a:rPr lang="zh-CN" altLang="en-US" dirty="0"/>
              <a:t>问题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、设备上传数据的实时数据分析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监控问题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、设备之间的</a:t>
            </a:r>
            <a:r>
              <a:rPr lang="en-US" altLang="zh-CN" dirty="0" smtClean="0"/>
              <a:t>IFTTT</a:t>
            </a:r>
            <a:r>
              <a:rPr lang="zh-CN" altLang="en-US" dirty="0" smtClean="0"/>
              <a:t>命令自动推荐策略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、服务的高性能、高可用、高扩展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29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1" y="116632"/>
            <a:ext cx="4320481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智联网服务问题解决思路</a:t>
            </a:r>
            <a:r>
              <a:rPr lang="zh-CN" altLang="en-US" dirty="0"/>
              <a:t>：</a:t>
            </a:r>
            <a:r>
              <a:rPr lang="zh-CN" altLang="en-US" dirty="0" smtClean="0"/>
              <a:t>设备管理</a:t>
            </a:r>
            <a:r>
              <a:rPr lang="zh-CN" altLang="en-US" dirty="0"/>
              <a:t>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4680013" y="962308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644008" y="1961217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260741" y="962308"/>
            <a:ext cx="2281573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24027" y="2179055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7435" y="2174838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0604" y="2171365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5700" y="2179864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1497" y="2179055"/>
            <a:ext cx="555328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6225" y="2179864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616186" y="161038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150006" y="161038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6330" y="1340768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、同时支持</a:t>
            </a:r>
            <a:r>
              <a:rPr lang="en-US" altLang="zh-CN" sz="1400" dirty="0" smtClean="0"/>
              <a:t>TCP+UDP</a:t>
            </a:r>
            <a:r>
              <a:rPr lang="zh-CN" altLang="en-US" sz="1400" dirty="0" smtClean="0"/>
              <a:t>的长连接机制，网络可通，优先</a:t>
            </a:r>
            <a:r>
              <a:rPr lang="en-US" altLang="zh-CN" sz="1400" dirty="0" smtClean="0"/>
              <a:t>UDP</a:t>
            </a:r>
            <a:r>
              <a:rPr lang="zh-CN" altLang="en-US" sz="1400" dirty="0" smtClean="0"/>
              <a:t>长连接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通过封装上层协议保证</a:t>
            </a:r>
            <a:r>
              <a:rPr lang="en-US" altLang="zh-CN" sz="1400" dirty="0" smtClean="0"/>
              <a:t>UDP</a:t>
            </a:r>
            <a:r>
              <a:rPr lang="zh-CN" altLang="en-US" sz="1400" dirty="0" smtClean="0"/>
              <a:t>安全性</a:t>
            </a:r>
            <a:endParaRPr lang="en-US" altLang="zh-CN" sz="1400" dirty="0" smtClean="0"/>
          </a:p>
          <a:p>
            <a:r>
              <a:rPr lang="en-US" altLang="zh-CN" sz="1400" dirty="0"/>
              <a:t>2</a:t>
            </a:r>
            <a:r>
              <a:rPr lang="zh-CN" altLang="en-US" sz="1400" dirty="0" smtClean="0"/>
              <a:t>、连接数上（单台普通机器）。</a:t>
            </a:r>
            <a:r>
              <a:rPr lang="en-US" altLang="zh-CN" sz="1400" dirty="0" smtClean="0"/>
              <a:t>UDP/TCP</a:t>
            </a:r>
            <a:r>
              <a:rPr lang="zh-CN" altLang="en-US" sz="1400" dirty="0" smtClean="0"/>
              <a:t>支持百万级连接没有问题，使用</a:t>
            </a:r>
            <a:r>
              <a:rPr lang="en-US" altLang="zh-CN" sz="1400" dirty="0" smtClean="0"/>
              <a:t>UDP</a:t>
            </a:r>
            <a:r>
              <a:rPr lang="zh-CN" altLang="en-US" sz="1400" dirty="0" smtClean="0"/>
              <a:t>性能更高。</a:t>
            </a:r>
            <a:endParaRPr lang="en-US" altLang="zh-CN" sz="1400" dirty="0" smtClean="0"/>
          </a:p>
          <a:p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Netty</a:t>
            </a:r>
            <a:r>
              <a:rPr lang="en-US" altLang="zh-CN" sz="1400" dirty="0" smtClean="0"/>
              <a:t> NIO</a:t>
            </a:r>
            <a:r>
              <a:rPr lang="zh-CN" altLang="en-US" sz="1400" dirty="0" smtClean="0"/>
              <a:t>机制，异步非阻塞机制保证服务端高性能，保证服务端的快速响应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、服务端设置虚拟权重线程池，可以为每一个连接设置权重优先级，设置降级策略保证服务端安全</a:t>
            </a:r>
            <a:endParaRPr lang="en-US" altLang="zh-CN" sz="1400" dirty="0" smtClean="0"/>
          </a:p>
          <a:p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gateway</a:t>
            </a:r>
            <a:r>
              <a:rPr lang="zh-CN" altLang="en-US" sz="1400" dirty="0" smtClean="0"/>
              <a:t>支持负载均衡和弹性扩展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801235" y="2987159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超级智点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13852" y="418500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47831" y="4054927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877435" y="3608938"/>
            <a:ext cx="661882" cy="44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056275" y="420732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90254" y="4077252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44" name="直接箭头连接符 43"/>
          <p:cNvCxnSpPr>
            <a:endCxn id="42" idx="3"/>
          </p:cNvCxnSpPr>
          <p:nvPr/>
        </p:nvCxnSpPr>
        <p:spPr>
          <a:xfrm>
            <a:off x="6910604" y="3608938"/>
            <a:ext cx="749203" cy="5763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76715" y="3689768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UDP</a:t>
            </a:r>
            <a:r>
              <a:rPr lang="zh-CN" altLang="en-US" sz="800" dirty="0" smtClean="0"/>
              <a:t>网络不通，则使用</a:t>
            </a:r>
            <a:r>
              <a:rPr lang="en-US" altLang="zh-CN" sz="800" dirty="0" smtClean="0"/>
              <a:t>TCP</a:t>
            </a:r>
            <a:r>
              <a:rPr lang="zh-CN" altLang="en-US" sz="800" dirty="0" smtClean="0"/>
              <a:t>连接</a:t>
            </a:r>
            <a:endParaRPr lang="zh-CN" altLang="en-US" sz="800" dirty="0"/>
          </a:p>
        </p:txBody>
      </p:sp>
      <p:sp>
        <p:nvSpPr>
          <p:cNvPr id="47" name="矩形 46"/>
          <p:cNvSpPr/>
          <p:nvPr/>
        </p:nvSpPr>
        <p:spPr>
          <a:xfrm>
            <a:off x="5113849" y="5078356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信息</a:t>
            </a:r>
            <a:r>
              <a:rPr lang="zh-CN" altLang="en-US" sz="800" dirty="0" smtClean="0">
                <a:solidFill>
                  <a:schemeClr val="tx1"/>
                </a:solidFill>
              </a:rPr>
              <a:t>验证（保证安全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616181" y="4607567"/>
            <a:ext cx="1" cy="428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4349016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智联网</a:t>
            </a:r>
            <a:r>
              <a:rPr lang="zh-CN" altLang="en-US" dirty="0" smtClean="0"/>
              <a:t>服务问题解决思路：设备安全问题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8527" y="944910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94667" y="954854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677208" y="1592982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560" y="1177328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、开发者注册</a:t>
            </a:r>
            <a:r>
              <a:rPr lang="en-US" altLang="zh-CN" sz="1400" dirty="0" smtClean="0"/>
              <a:t>JD+</a:t>
            </a:r>
            <a:r>
              <a:rPr lang="zh-CN" altLang="en-US" sz="1400" dirty="0" smtClean="0"/>
              <a:t>时分配加密秘钥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、设备通信时，使用私有秘钥加密信息传输信息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、双重保证：硬件加密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、设备安全：设置设备激活时效，只能在单位时间内激活；设备激活之后，分配给设备和访问的</a:t>
            </a:r>
            <a:r>
              <a:rPr lang="en-US" altLang="zh-CN" sz="1400" dirty="0" smtClean="0"/>
              <a:t>app</a:t>
            </a:r>
            <a:r>
              <a:rPr lang="zh-CN" altLang="en-US" sz="1400" dirty="0"/>
              <a:t>同</a:t>
            </a:r>
            <a:r>
              <a:rPr lang="zh-CN" altLang="en-US" sz="1400" dirty="0" smtClean="0"/>
              <a:t>一的</a:t>
            </a:r>
            <a:r>
              <a:rPr lang="en-US" altLang="zh-CN" sz="1400" dirty="0" err="1" smtClean="0"/>
              <a:t>access_key</a:t>
            </a:r>
            <a:r>
              <a:rPr lang="zh-CN" altLang="en-US" sz="1400" dirty="0" smtClean="0"/>
              <a:t>，发送控制指令必须带有</a:t>
            </a:r>
            <a:r>
              <a:rPr lang="en-US" altLang="zh-CN" sz="1400" dirty="0" err="1" smtClean="0"/>
              <a:t>access_key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、多用户控制安全：为了保证多用户对同一设备的控制权限，可以设置访问授权或者多级控制策略。授权策略如下图：</a:t>
            </a:r>
            <a:endParaRPr lang="zh-CN" altLang="en-US" sz="1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143692" y="1988840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268282" y="954854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开发</a:t>
            </a:r>
            <a:r>
              <a:rPr lang="zh-CN" altLang="en-US" sz="1400" dirty="0" smtClean="0"/>
              <a:t>者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854598" y="1550995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73837" y="1630324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Product-secret</a:t>
            </a:r>
            <a:endParaRPr lang="zh-CN" altLang="en-US" sz="1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528527" y="1988840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4764275" y="2206306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7208" y="1595609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Access_key</a:t>
            </a:r>
            <a:endParaRPr lang="zh-CN" altLang="en-US" sz="11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614747" y="1569962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331640" y="4025969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App_1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209417" y="4034353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2"/>
          </p:cNvCxnSpPr>
          <p:nvPr/>
        </p:nvCxnSpPr>
        <p:spPr>
          <a:xfrm flipH="1">
            <a:off x="1775954" y="4314001"/>
            <a:ext cx="1660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599998" y="4314001"/>
            <a:ext cx="1660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92555" y="4674041"/>
            <a:ext cx="18074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30741" y="442782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激活</a:t>
            </a:r>
            <a:r>
              <a:rPr lang="zh-CN" altLang="en-US" sz="1000" dirty="0" smtClean="0"/>
              <a:t>配对成功</a:t>
            </a:r>
            <a:endParaRPr lang="zh-CN" altLang="en-US" sz="1000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792555" y="4962073"/>
            <a:ext cx="181574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05343" y="471585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Access_key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433769" y="4034197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App_2</a:t>
            </a:r>
            <a:endParaRPr lang="zh-CN" altLang="en-US" dirty="0"/>
          </a:p>
        </p:txBody>
      </p:sp>
      <p:cxnSp>
        <p:nvCxnSpPr>
          <p:cNvPr id="39" name="直接连接符 38"/>
          <p:cNvCxnSpPr>
            <a:stCxn id="38" idx="2"/>
          </p:cNvCxnSpPr>
          <p:nvPr/>
        </p:nvCxnSpPr>
        <p:spPr>
          <a:xfrm flipH="1">
            <a:off x="4878083" y="4322229"/>
            <a:ext cx="16601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902984" y="4562420"/>
            <a:ext cx="1081283" cy="1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88482" y="43222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查找成功</a:t>
            </a:r>
            <a:endParaRPr lang="zh-CN" altLang="en-US" sz="1000" dirty="0"/>
          </a:p>
        </p:txBody>
      </p:sp>
      <p:sp>
        <p:nvSpPr>
          <p:cNvPr id="44" name="圆角矩形 43"/>
          <p:cNvSpPr/>
          <p:nvPr/>
        </p:nvSpPr>
        <p:spPr>
          <a:xfrm>
            <a:off x="5679628" y="3995177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44" idx="2"/>
          </p:cNvCxnSpPr>
          <p:nvPr/>
        </p:nvCxnSpPr>
        <p:spPr>
          <a:xfrm>
            <a:off x="6101754" y="4283209"/>
            <a:ext cx="0" cy="159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745814" y="3983687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云服务</a:t>
            </a:r>
            <a:endParaRPr lang="zh-CN" altLang="en-US" sz="1400" dirty="0"/>
          </a:p>
        </p:txBody>
      </p:sp>
      <p:cxnSp>
        <p:nvCxnSpPr>
          <p:cNvPr id="31" name="直接连接符 30"/>
          <p:cNvCxnSpPr>
            <a:stCxn id="45" idx="2"/>
          </p:cNvCxnSpPr>
          <p:nvPr/>
        </p:nvCxnSpPr>
        <p:spPr>
          <a:xfrm>
            <a:off x="7167940" y="4271719"/>
            <a:ext cx="0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940151" y="4793543"/>
            <a:ext cx="11521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88482" y="454732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886383" y="5168682"/>
            <a:ext cx="2281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61988" y="4860480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请求控制设备：</a:t>
            </a:r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sp>
        <p:nvSpPr>
          <p:cNvPr id="53" name="圆角矩形 52"/>
          <p:cNvSpPr/>
          <p:nvPr/>
        </p:nvSpPr>
        <p:spPr>
          <a:xfrm>
            <a:off x="7971447" y="3983687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App_1</a:t>
            </a:r>
            <a:endParaRPr lang="zh-CN" altLang="en-US" dirty="0"/>
          </a:p>
        </p:txBody>
      </p:sp>
      <p:cxnSp>
        <p:nvCxnSpPr>
          <p:cNvPr id="55" name="直接连接符 54"/>
          <p:cNvCxnSpPr>
            <a:stCxn id="53" idx="2"/>
          </p:cNvCxnSpPr>
          <p:nvPr/>
        </p:nvCxnSpPr>
        <p:spPr>
          <a:xfrm flipH="1">
            <a:off x="8432361" y="4271719"/>
            <a:ext cx="1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167940" y="5366345"/>
            <a:ext cx="1264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40965" y="5040321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App2</a:t>
            </a:r>
            <a:r>
              <a:rPr lang="zh-CN" altLang="en-US" sz="1000" dirty="0" smtClean="0"/>
              <a:t>请求控制设备：设备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4946316" y="5661248"/>
            <a:ext cx="348604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9100" y="536634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授权成功，返回设备</a:t>
            </a:r>
            <a:r>
              <a:rPr lang="en-US" altLang="zh-CN" sz="1000" dirty="0" err="1" smtClean="0"/>
              <a:t>access_key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83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1" y="116632"/>
            <a:ext cx="6264697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智联网服务问题解决</a:t>
            </a:r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  <a:r>
              <a:rPr lang="en-US" altLang="zh-CN" dirty="0"/>
              <a:t>app/</a:t>
            </a:r>
            <a:r>
              <a:rPr lang="zh-CN" altLang="en-US" dirty="0"/>
              <a:t>设备的动态无感知升级问题</a:t>
            </a:r>
            <a:endParaRPr lang="en-US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1177328"/>
            <a:ext cx="3816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、新设备激活时，从服务端下载设备解析库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、当服务端解析库更新时，会向设备推送解析库更新指令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、设备向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发起更新请求，下载完毕，更新解析库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端同样也会定时</a:t>
            </a:r>
            <a:r>
              <a:rPr lang="en-US" altLang="zh-CN" sz="1400" dirty="0" smtClean="0"/>
              <a:t>check</a:t>
            </a:r>
            <a:r>
              <a:rPr lang="zh-CN" altLang="en-US" sz="1400" dirty="0" smtClean="0"/>
              <a:t>是否需要更新解析库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根据定义的设备类型（中控单元、传感单元、普通设备）根据云端下载的解析文件，动态显示界面</a:t>
            </a:r>
            <a:r>
              <a:rPr lang="en-US" altLang="zh-CN" sz="1400" dirty="0" smtClean="0"/>
              <a:t>UI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532216" y="944910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98356" y="954854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420841" y="1599034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7147381" y="1988840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7271971" y="954854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858287" y="1550995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04049" y="1629380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发布产品解析文件</a:t>
            </a:r>
            <a:endParaRPr lang="zh-CN" altLang="en-US" sz="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532216" y="1988840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4767964" y="2206306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1385" y="1687426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618436" y="156996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496855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智联网服务问题解决</a:t>
            </a:r>
            <a:r>
              <a:rPr lang="zh-CN" altLang="en-US" dirty="0"/>
              <a:t>思路</a:t>
            </a:r>
            <a:r>
              <a:rPr lang="zh-CN" altLang="en-US" dirty="0" smtClean="0"/>
              <a:t>：不同设备的兼容与第三方开发者产品流程接入问题</a:t>
            </a:r>
            <a:endParaRPr lang="en-US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1177328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、设计一套通用协议，例如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协议，产品者根据改协议标准，描述设备信息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、上传协议之后，服务端审核通过之后，自动化（例如模板技术）生成设备和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所需要的解析库文件和</a:t>
            </a:r>
            <a:r>
              <a:rPr lang="en-US" altLang="zh-CN" sz="1400" dirty="0" err="1" smtClean="0"/>
              <a:t>sdk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、解决问题：只需要厂商按照标准描述协议即可，不需要再有其他的接入流程，不需要写配置文档、解析库文件、</a:t>
            </a:r>
            <a:r>
              <a:rPr lang="en-US" altLang="zh-CN" sz="1400" dirty="0" smtClean="0"/>
              <a:t>app UI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sdk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5290356" y="1988840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业务</a:t>
              </a:r>
              <a:r>
                <a:rPr lang="zh-CN" altLang="en-US" sz="1600" dirty="0"/>
                <a:t>控制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5290356" y="954854"/>
            <a:ext cx="3026060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第三方开发者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001262" y="1505453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83572" y="1628800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上传根据协议描述的产品信息</a:t>
            </a:r>
            <a:endParaRPr lang="zh-CN" altLang="en-US" sz="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829202" y="1988840"/>
            <a:ext cx="1631230" cy="648072"/>
            <a:chOff x="4496392" y="1340768"/>
            <a:chExt cx="3641209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4570199" y="1422488"/>
              <a:ext cx="3567402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文档中心</a:t>
              </a:r>
              <a:r>
                <a:rPr lang="en-US" altLang="zh-CN" sz="1600" dirty="0" smtClean="0"/>
                <a:t>/SDK</a:t>
              </a:r>
              <a:endParaRPr lang="zh-CN" altLang="en-US" sz="16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7338268" y="1565807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42005" y="1640846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发布接入协议标注</a:t>
            </a:r>
            <a:endParaRPr lang="zh-CN" altLang="en-US" sz="8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135124" y="1687095"/>
            <a:ext cx="0" cy="350837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1216" y="1699378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自动化生成解析库</a:t>
            </a:r>
            <a:r>
              <a:rPr lang="en-US" altLang="zh-CN" sz="800" dirty="0" smtClean="0"/>
              <a:t>/SDK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901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536011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智联网服务问题解决</a:t>
            </a:r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  <a:r>
              <a:rPr lang="zh-CN" altLang="en-US" dirty="0"/>
              <a:t>数据的实时</a:t>
            </a:r>
            <a:r>
              <a:rPr lang="zh-CN" altLang="en-US" dirty="0" smtClean="0"/>
              <a:t>数据分析监控与策略推荐问题</a:t>
            </a:r>
            <a:endParaRPr lang="en-US" altLang="zh-CN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1177328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、设备上传的数据存储到数据中心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、根据监控中心设置的策略，实时对同类型产品的上报数据进行实时数据分析。可以达到分钟级别分析</a:t>
            </a:r>
            <a:r>
              <a:rPr lang="en-US" altLang="zh-CN" sz="1400" dirty="0" smtClean="0"/>
              <a:t>G</a:t>
            </a:r>
            <a:r>
              <a:rPr lang="zh-CN" altLang="en-US" sz="1400" dirty="0" smtClean="0"/>
              <a:t>单位量的数据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、根据分析结果实时推送到控制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或者主控单元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、设备联动</a:t>
            </a:r>
            <a:r>
              <a:rPr lang="en-US" altLang="zh-CN" sz="1400" dirty="0" smtClean="0"/>
              <a:t>IFTTT</a:t>
            </a:r>
            <a:r>
              <a:rPr lang="zh-CN" altLang="en-US" sz="1400" dirty="0" smtClean="0"/>
              <a:t>联动策略自动化生成。根据大数据分析，结合用户自身的设备，为其自动生成各种</a:t>
            </a:r>
            <a:r>
              <a:rPr lang="en-US" altLang="zh-CN" sz="1400" dirty="0" smtClean="0"/>
              <a:t>IFTTT</a:t>
            </a:r>
            <a:r>
              <a:rPr lang="zh-CN" altLang="en-US" sz="1400" dirty="0" smtClean="0"/>
              <a:t>联动命令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控制场景，并推送给用户，用户选择之后，可以进行设备的联动操作。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532216" y="963639"/>
            <a:ext cx="165096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98965" y="981717"/>
            <a:ext cx="1969411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20841" y="1617763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01385" y="1706155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081229" y="158923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470070" y="2068899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6" name="矩形 45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4650089" y="228673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03497" y="2282520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36666" y="2279047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12887" y="2286737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57559" y="2286737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887004" y="2279047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1479" y="3206148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55092" y="3206148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807155" y="2716971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876256" y="2740892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10639" y="2821060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上行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下行监控数据和报警指令</a:t>
            </a:r>
            <a:endParaRPr lang="zh-CN" altLang="en-US" sz="800" dirty="0"/>
          </a:p>
        </p:txBody>
      </p:sp>
      <p:sp>
        <p:nvSpPr>
          <p:cNvPr id="59" name="矩形 58"/>
          <p:cNvSpPr/>
          <p:nvPr/>
        </p:nvSpPr>
        <p:spPr>
          <a:xfrm>
            <a:off x="7218039" y="3206148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9836" y="1685459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90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FF0000"/>
            </a:gs>
            <a:gs pos="100000">
              <a:srgbClr val="C00000"/>
            </a:gs>
            <a:gs pos="100000">
              <a:srgbClr val="C00000"/>
            </a:gs>
          </a:gsLst>
          <a:lin ang="5400000" scaled="1"/>
          <a:tileRect/>
        </a:gradFill>
        <a:ln w="9525">
          <a:solidFill>
            <a:srgbClr val="F8F8F8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18406</TotalTime>
  <Words>1390</Words>
  <Application>Microsoft Office PowerPoint</Application>
  <PresentationFormat>全屏显示(4:3)</PresentationFormat>
  <Paragraphs>266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JD Template V2.0</vt:lpstr>
      <vt:lpstr>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京东智能家居云介绍</dc:title>
  <dc:creator>huangyuqin@jd.com</dc:creator>
  <cp:lastModifiedBy>p</cp:lastModifiedBy>
  <cp:revision>807</cp:revision>
  <dcterms:created xsi:type="dcterms:W3CDTF">2013-11-13T04:04:11Z</dcterms:created>
  <dcterms:modified xsi:type="dcterms:W3CDTF">2015-03-20T03:43:04Z</dcterms:modified>
</cp:coreProperties>
</file>