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18"/>
  </p:notesMasterIdLst>
  <p:handoutMasterIdLst>
    <p:handoutMasterId r:id="rId19"/>
  </p:handoutMasterIdLst>
  <p:sldIdLst>
    <p:sldId id="457" r:id="rId3"/>
    <p:sldId id="485" r:id="rId4"/>
    <p:sldId id="487" r:id="rId5"/>
    <p:sldId id="488" r:id="rId6"/>
    <p:sldId id="489" r:id="rId7"/>
    <p:sldId id="486" r:id="rId8"/>
    <p:sldId id="466" r:id="rId9"/>
    <p:sldId id="477" r:id="rId10"/>
    <p:sldId id="478" r:id="rId11"/>
    <p:sldId id="479" r:id="rId12"/>
    <p:sldId id="481" r:id="rId13"/>
    <p:sldId id="480" r:id="rId14"/>
    <p:sldId id="483" r:id="rId15"/>
    <p:sldId id="484" r:id="rId16"/>
    <p:sldId id="4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924" autoAdjust="0"/>
  </p:normalViewPr>
  <p:slideViewPr>
    <p:cSldViewPr>
      <p:cViewPr>
        <p:scale>
          <a:sx n="75" d="100"/>
          <a:sy n="75" d="100"/>
        </p:scale>
        <p:origin x="-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能在 </a:t>
            </a:r>
            <a:r>
              <a:rPr lang="en-US" altLang="zh-CN" dirty="0" smtClean="0"/>
              <a:t>8bit </a:t>
            </a:r>
            <a:r>
              <a:rPr lang="zh-CN" altLang="en-US" dirty="0" smtClean="0"/>
              <a:t>位处理器上很好的运行 </a:t>
            </a:r>
            <a:r>
              <a:rPr lang="en-US" altLang="zh-CN" dirty="0" smtClean="0"/>
              <a:t>C /JavaScript/Java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库分别只有 </a:t>
            </a:r>
            <a:r>
              <a:rPr lang="en-US" altLang="zh-CN" dirty="0" smtClean="0"/>
              <a:t>30/75/100KB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612777" y="692151"/>
            <a:ext cx="6048375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</a:rPr>
              <a:t>Click to add title</a:t>
            </a: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612777" y="2276476"/>
            <a:ext cx="611981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Date / Time</a:t>
            </a:r>
          </a:p>
        </p:txBody>
      </p:sp>
      <p:pic>
        <p:nvPicPr>
          <p:cNvPr id="24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0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8" name="Picture 4" descr="D:\工作文件\通用\发布会PPT\底部模板136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5" y="1"/>
            <a:ext cx="91484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98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3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94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7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B62BDA-36F9-470F-8DA1-A862C3C0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92" r:id="rId9"/>
    <p:sldLayoutId id="2147483693" r:id="rId10"/>
    <p:sldLayoutId id="2147483695" r:id="rId11"/>
    <p:sldLayoutId id="2147483697" r:id="rId12"/>
    <p:sldLayoutId id="2147483698" r:id="rId13"/>
    <p:sldLayoutId id="2147483701" r:id="rId14"/>
    <p:sldLayoutId id="2147483707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489976"/>
            <a:ext cx="6172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0070C0"/>
                </a:solidFill>
                <a:latin typeface="+mj-ea"/>
                <a:ea typeface="+mj-ea"/>
              </a:rPr>
              <a:t>MQTT</a:t>
            </a:r>
            <a:r>
              <a:rPr lang="zh-CN" altLang="en-US" sz="6600" b="1" dirty="0" smtClean="0">
                <a:solidFill>
                  <a:srgbClr val="0070C0"/>
                </a:solidFill>
                <a:latin typeface="+mj-ea"/>
                <a:ea typeface="+mj-ea"/>
              </a:rPr>
              <a:t>学习心得</a:t>
            </a: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MQTT</a:t>
            </a:r>
            <a:r>
              <a:rPr lang="zh-CN" altLang="en-US" sz="1800" dirty="0" smtClean="0"/>
              <a:t>通讯协议设计原理</a:t>
            </a:r>
            <a:r>
              <a:rPr lang="en-US" altLang="zh-CN" sz="1400" dirty="0" smtClean="0">
                <a:solidFill>
                  <a:schemeClr val="tx1"/>
                </a:solidFill>
              </a:rPr>
              <a:t>--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Qos</a:t>
            </a:r>
            <a:r>
              <a:rPr lang="zh-CN" altLang="en-US" sz="1400" dirty="0" smtClean="0">
                <a:solidFill>
                  <a:schemeClr val="tx1"/>
                </a:solidFill>
              </a:rPr>
              <a:t>设计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82126"/>
              </p:ext>
            </p:extLst>
          </p:nvPr>
        </p:nvGraphicFramePr>
        <p:xfrm>
          <a:off x="539552" y="1412776"/>
          <a:ext cx="8229600" cy="2279681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377">
                <a:tc>
                  <a:txBody>
                    <a:bodyPr/>
                    <a:lstStyle/>
                    <a:p>
                      <a:r>
                        <a:rPr lang="en-US" sz="1700" dirty="0" err="1">
                          <a:effectLst/>
                        </a:rPr>
                        <a:t>QoS</a:t>
                      </a:r>
                      <a:r>
                        <a:rPr lang="en-US" sz="1700" dirty="0">
                          <a:effectLst/>
                        </a:rPr>
                        <a:t> value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bit 2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bit 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0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0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0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至多一次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发完即丢弃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&lt;=1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0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至少一次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需要确认回复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&gt;=1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2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0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只有一次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需要确认回复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=1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3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待用，保留位置</a:t>
                      </a:r>
                    </a:p>
                  </a:txBody>
                  <a:tcPr marL="43728" marR="43728" marT="43728" marB="4372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MQTT</a:t>
            </a:r>
            <a:r>
              <a:rPr lang="zh-CN" altLang="en-US" sz="1800" dirty="0" smtClean="0"/>
              <a:t>协议的订阅与发布</a:t>
            </a:r>
            <a:endParaRPr lang="en-US" altLang="zh-CN" sz="1800" dirty="0" smtClean="0"/>
          </a:p>
        </p:txBody>
      </p:sp>
      <p:pic>
        <p:nvPicPr>
          <p:cNvPr id="5122" name="Picture 2" descr="http://shiqichan.qiniudn.com/introducing-mqtt/MQT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26003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hiqichan.qiniudn.com/introducing-mqtt/MQT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28404"/>
            <a:ext cx="32670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370" y="1124744"/>
            <a:ext cx="69279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均可以通过接口发布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到服务端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、所有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都可以订阅服务端上的</a:t>
            </a:r>
            <a:r>
              <a:rPr lang="en-US" altLang="zh-CN" dirty="0" smtClean="0"/>
              <a:t>topic</a:t>
            </a:r>
          </a:p>
          <a:p>
            <a:endParaRPr lang="en-US" altLang="zh-CN" dirty="0" smtClean="0"/>
          </a:p>
          <a:p>
            <a:r>
              <a:rPr lang="zh-CN" altLang="en-US" sz="1600" dirty="0" smtClean="0"/>
              <a:t>例如：有</a:t>
            </a:r>
            <a:r>
              <a:rPr lang="en-US" altLang="zh-CN" sz="1600" dirty="0"/>
              <a:t>1</a:t>
            </a:r>
            <a:r>
              <a:rPr lang="zh-CN" altLang="en-US" sz="1600" dirty="0"/>
              <a:t>个温度传感器（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Machine</a:t>
            </a:r>
            <a:r>
              <a:rPr lang="zh-CN" altLang="en-US" sz="1600" dirty="0"/>
              <a:t>），</a:t>
            </a:r>
            <a:r>
              <a:rPr lang="en-US" altLang="zh-CN" sz="1600" dirty="0"/>
              <a:t>2</a:t>
            </a:r>
            <a:r>
              <a:rPr lang="zh-CN" altLang="en-US" sz="1600" dirty="0"/>
              <a:t>个小的显示屏（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Machine)</a:t>
            </a:r>
            <a:r>
              <a:rPr lang="zh-CN" altLang="en-US" sz="1600" dirty="0"/>
              <a:t>，显示屏要显示温度传感器的温度值。显示器需要先通过</a:t>
            </a:r>
            <a:r>
              <a:rPr lang="en-US" altLang="zh-CN" sz="1600" dirty="0"/>
              <a:t>MQTT</a:t>
            </a:r>
            <a:r>
              <a:rPr lang="zh-CN" altLang="en-US" sz="1600" dirty="0"/>
              <a:t>协议</a:t>
            </a:r>
            <a:r>
              <a:rPr lang="en-US" altLang="zh-CN" sz="1600" dirty="0"/>
              <a:t>subscribe</a:t>
            </a:r>
            <a:r>
              <a:rPr lang="zh-CN" altLang="en-US" sz="1600" dirty="0"/>
              <a:t>（订阅）一个比如叫</a:t>
            </a:r>
            <a:r>
              <a:rPr lang="en-US" altLang="zh-CN" sz="1600" dirty="0"/>
              <a:t>temperature</a:t>
            </a:r>
            <a:r>
              <a:rPr lang="zh-CN" altLang="en-US" sz="1600" dirty="0"/>
              <a:t>的</a:t>
            </a:r>
            <a:r>
              <a:rPr lang="en-US" altLang="zh-CN" sz="1600" dirty="0"/>
              <a:t>topic</a:t>
            </a:r>
            <a:r>
              <a:rPr lang="zh-CN" altLang="en-US" sz="1600" dirty="0"/>
              <a:t>（主题），当温度传感器</a:t>
            </a:r>
            <a:r>
              <a:rPr lang="en-US" altLang="zh-CN" sz="1600" dirty="0"/>
              <a:t>publish</a:t>
            </a:r>
            <a:r>
              <a:rPr lang="zh-CN" altLang="en-US" sz="1600" dirty="0"/>
              <a:t>（发布）温度数据，显示器就可以收到</a:t>
            </a:r>
            <a:r>
              <a:rPr lang="zh-CN" altLang="en-US" sz="1600" dirty="0" smtClean="0"/>
              <a:t>了，如下图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03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64014"/>
            <a:ext cx="283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MQTT</a:t>
            </a:r>
            <a:r>
              <a:rPr lang="zh-CN" altLang="en-US" dirty="0" smtClean="0"/>
              <a:t>协议在智点中的应用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012086"/>
            <a:ext cx="814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详细的消息头和消息类型设计值得我们学习，为智能设备的消息通讯</a:t>
            </a:r>
            <a:endParaRPr lang="en-US" altLang="zh-CN" dirty="0" smtClean="0"/>
          </a:p>
          <a:p>
            <a:r>
              <a:rPr lang="zh-CN" altLang="en-US" dirty="0" smtClean="0"/>
              <a:t>类型提供参考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subscribe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publish </a:t>
            </a:r>
            <a:r>
              <a:rPr lang="zh-CN" altLang="en-US" dirty="0" smtClean="0"/>
              <a:t>通信模式，可以作为智能设备局域网内信息传输</a:t>
            </a:r>
            <a:endParaRPr lang="en-US" altLang="zh-CN" dirty="0" smtClean="0"/>
          </a:p>
          <a:p>
            <a:r>
              <a:rPr lang="zh-CN" altLang="en-US" dirty="0" smtClean="0"/>
              <a:t>和大循环内信息分发的设计模式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" y="2348880"/>
            <a:ext cx="90201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9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11478"/>
            <a:ext cx="600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Netty+MQTT</a:t>
            </a:r>
            <a:r>
              <a:rPr lang="zh-CN" altLang="en-US" dirty="0"/>
              <a:t>解决低带宽、不可靠网络的设备数据通信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46981" y="112474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Netty+MQTT</a:t>
            </a:r>
            <a:r>
              <a:rPr lang="en-US" altLang="zh-CN" dirty="0" smtClean="0"/>
              <a:t>=</a:t>
            </a:r>
            <a:r>
              <a:rPr lang="zh-CN" altLang="en-US" dirty="0" smtClean="0"/>
              <a:t>高性能、低网络开销、消息机制完备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add </a:t>
            </a:r>
            <a:r>
              <a:rPr lang="en-US" altLang="zh-CN" dirty="0" err="1" smtClean="0"/>
              <a:t>mqtt</a:t>
            </a:r>
            <a:r>
              <a:rPr lang="en-US" altLang="zh-CN" dirty="0" smtClean="0"/>
              <a:t> encoder and decoder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mqtt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process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1" y="2708920"/>
            <a:ext cx="4333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5210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yfliufei\Documents\JDdongdong\JIMEnterprise\bjyfliufei\Temp\JdOnline201504091636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0" y="3973414"/>
            <a:ext cx="45243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32532"/>
              </p:ext>
            </p:extLst>
          </p:nvPr>
        </p:nvGraphicFramePr>
        <p:xfrm>
          <a:off x="741962" y="261507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1656184"/>
                <a:gridCol w="1668016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Netty+MQTT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Socket BIO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Connect refuse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 refuse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 failed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11478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MQTT</a:t>
            </a:r>
            <a:r>
              <a:rPr lang="zh-CN" altLang="en-US" dirty="0"/>
              <a:t>压力数据表现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254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 i5,4G DDR3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537" y="218303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</a:t>
            </a:r>
            <a:r>
              <a:rPr lang="en-US" altLang="zh-CN" dirty="0"/>
              <a:t>10000</a:t>
            </a:r>
            <a:r>
              <a:rPr lang="zh-CN" altLang="en-US" dirty="0"/>
              <a:t>个客户端</a:t>
            </a:r>
            <a:r>
              <a:rPr lang="zh-CN" altLang="en-US" dirty="0" smtClean="0"/>
              <a:t>线程，不同通信框架的表现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3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489976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0070C0"/>
                </a:solidFill>
                <a:latin typeface="+mj-ea"/>
                <a:ea typeface="+mj-ea"/>
              </a:rPr>
              <a:t>Thanks All</a:t>
            </a:r>
            <a:endParaRPr lang="zh-CN" altLang="en-US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5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OUTLINE</a:t>
            </a:r>
            <a:endParaRPr lang="zh-CN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1495" y="92395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MQTT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MQTT</a:t>
            </a:r>
            <a:r>
              <a:rPr lang="zh-CN" altLang="en-US" sz="2400" dirty="0" smtClean="0"/>
              <a:t>的设备典型使用场景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MQTT</a:t>
            </a:r>
            <a:r>
              <a:rPr lang="zh-CN" altLang="en-US" sz="2400" dirty="0" smtClean="0"/>
              <a:t>在软件架构中的作用与位置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MQTT</a:t>
            </a:r>
            <a:r>
              <a:rPr lang="zh-CN" altLang="en-US" sz="2400" dirty="0"/>
              <a:t>解决的问题和设计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MQTT</a:t>
            </a:r>
            <a:r>
              <a:rPr lang="zh-CN" altLang="en-US" sz="2400" dirty="0"/>
              <a:t>通讯协议设计</a:t>
            </a:r>
            <a:r>
              <a:rPr lang="zh-CN" altLang="en-US" sz="2400" dirty="0" smtClean="0"/>
              <a:t>原理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MQTT</a:t>
            </a:r>
            <a:r>
              <a:rPr lang="zh-CN" altLang="en-US" sz="2400" dirty="0"/>
              <a:t>协议的订阅与发布原理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MQTT</a:t>
            </a:r>
            <a:r>
              <a:rPr lang="zh-CN" altLang="en-US" sz="2400" dirty="0"/>
              <a:t>协议在智点中的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基于</a:t>
            </a:r>
            <a:r>
              <a:rPr lang="en-US" altLang="zh-CN" sz="2400" dirty="0" err="1" smtClean="0"/>
              <a:t>Netty+MQTT</a:t>
            </a:r>
            <a:r>
              <a:rPr lang="zh-CN" altLang="en-US" sz="2400" dirty="0" smtClean="0"/>
              <a:t>具体使用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MQTT</a:t>
            </a:r>
            <a:r>
              <a:rPr lang="zh-CN" altLang="en-US" sz="2400" dirty="0" smtClean="0"/>
              <a:t>压力数据表现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40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什么是</a:t>
            </a:r>
            <a:r>
              <a:rPr lang="en-US" altLang="zh-CN" sz="1800" dirty="0"/>
              <a:t>MQTT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1495" y="92395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MQTT:</a:t>
            </a:r>
            <a:r>
              <a:rPr lang="zh-CN" altLang="en-US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en-US" dirty="0"/>
              <a:t>，消息队列遥测传输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4787" y="1511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物联网传输协议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787" y="2056924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轻量级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发布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订阅</a:t>
            </a:r>
            <a:r>
              <a:rPr lang="zh-CN" altLang="en-US" dirty="0"/>
              <a:t>式消息传输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787" y="267119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低带宽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不稳定</a:t>
            </a:r>
            <a:r>
              <a:rPr lang="zh-CN" altLang="en-US" dirty="0"/>
              <a:t>的网络环境中的物联网设备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提供可靠</a:t>
            </a:r>
            <a:r>
              <a:rPr lang="zh-CN" altLang="en-US" dirty="0"/>
              <a:t>的网络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24684" y="326655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开放、简单、轻量、易于实现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0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基于</a:t>
            </a:r>
            <a:r>
              <a:rPr lang="en-US" altLang="zh-CN" sz="1800" dirty="0"/>
              <a:t>MQTT</a:t>
            </a:r>
            <a:r>
              <a:rPr lang="zh-CN" altLang="en-US" sz="1800" dirty="0"/>
              <a:t>的设备典型使用场景</a:t>
            </a:r>
            <a:endParaRPr lang="en-US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12968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基于</a:t>
            </a:r>
            <a:r>
              <a:rPr lang="en-US" altLang="zh-CN" sz="1800" dirty="0"/>
              <a:t>MQTT</a:t>
            </a:r>
            <a:r>
              <a:rPr lang="zh-CN" altLang="en-US" sz="1800" dirty="0"/>
              <a:t>的设备典型使用</a:t>
            </a:r>
            <a:r>
              <a:rPr lang="zh-CN" altLang="en-US" sz="1800" dirty="0" smtClean="0"/>
              <a:t>场景的优点</a:t>
            </a:r>
            <a:endParaRPr lang="en-US" altLang="zh-CN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29570" y="8782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移动设备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70" y="1340768"/>
            <a:ext cx="918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能在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8bit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位处理器上很好的运行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 /JavaScript/Java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client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库分别只有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30/75/100KB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移动设备上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耗电率低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，大约只需要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的一半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使用基于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WebSocket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MQTT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JavaScript API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，符合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Hybrid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潮流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86" y="245224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适应</a:t>
            </a:r>
            <a:r>
              <a:rPr lang="zh-CN" altLang="en-US" sz="2400" dirty="0"/>
              <a:t>各种复杂网络，特别是受限网络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86" y="3034927"/>
            <a:ext cx="7167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预期并适应频繁的网络中断，能应对低速、低质量的网络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压缩优化过后的协议，可以有效降低网络流量，从而节约网络成本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完成同样的数据通信，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MQTT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只需要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1/4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得数据流量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07" y="4235256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发布 </a:t>
            </a:r>
            <a:r>
              <a:rPr lang="en-US" altLang="zh-CN" sz="2400" dirty="0"/>
              <a:t>- </a:t>
            </a:r>
            <a:r>
              <a:rPr lang="zh-CN" altLang="en-US" sz="2400" dirty="0"/>
              <a:t>订阅的消息通信协议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07" y="4849812"/>
            <a:ext cx="7156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允许一条消息只发布一次，便可被多个消费端（应用程序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所接收实现系统间松耦合，简化开发，方便扩展，整合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9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116632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/>
              <a:t>MQTT</a:t>
            </a:r>
            <a:r>
              <a:rPr lang="zh-CN" altLang="en-US" sz="1800" dirty="0"/>
              <a:t>在软件架构中的作用与位置</a:t>
            </a:r>
            <a:endParaRPr lang="en-US" altLang="zh-CN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390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101208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ARM</a:t>
            </a:r>
            <a:r>
              <a:rPr lang="zh-CN" altLang="en-US" dirty="0" smtClean="0">
                <a:latin typeface="+mj-ea"/>
                <a:ea typeface="+mj-ea"/>
              </a:rPr>
              <a:t>的物联网架构</a:t>
            </a:r>
          </a:p>
        </p:txBody>
      </p:sp>
    </p:spTree>
    <p:extLst>
      <p:ext uri="{BB962C8B-B14F-4D97-AF65-F5344CB8AC3E}">
        <p14:creationId xmlns:p14="http://schemas.microsoft.com/office/powerpoint/2010/main" val="27836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MQTT</a:t>
            </a:r>
            <a:r>
              <a:rPr lang="zh-CN" altLang="en-US" sz="1800" dirty="0" smtClean="0"/>
              <a:t>解决的问题和设计特点</a:t>
            </a:r>
            <a:endParaRPr lang="zh-CN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12474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主要解决的问题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393" y="263691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628799"/>
            <a:ext cx="561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低带宽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不可靠网络</a:t>
            </a:r>
            <a:r>
              <a:rPr lang="zh-CN" altLang="en-US" dirty="0"/>
              <a:t>的设备数据通信问题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、内存、处理器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资源有限情况下</a:t>
            </a:r>
            <a:r>
              <a:rPr lang="zh-CN" altLang="en-US" dirty="0"/>
              <a:t>的数据处理能力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61145" y="3212976"/>
            <a:ext cx="49183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、小型传输、网络开销小、通讯协议设计简单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、消息服务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Qos</a:t>
            </a:r>
            <a:r>
              <a:rPr lang="zh-CN" altLang="en-US" dirty="0"/>
              <a:t>质量等级设计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、全面的</a:t>
            </a:r>
            <a:r>
              <a:rPr lang="zh-CN" altLang="en-US" dirty="0"/>
              <a:t>消息类型设计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、使用发布</a:t>
            </a:r>
            <a:r>
              <a:rPr lang="en-US" altLang="zh-CN" dirty="0"/>
              <a:t>/</a:t>
            </a:r>
            <a:r>
              <a:rPr lang="zh-CN" altLang="en-US" dirty="0"/>
              <a:t>订阅的模式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、基于</a:t>
            </a:r>
            <a:r>
              <a:rPr lang="en-US" altLang="zh-CN" dirty="0"/>
              <a:t>TCP/IP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多语言跨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平台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MQTT</a:t>
            </a:r>
            <a:r>
              <a:rPr lang="zh-CN" altLang="en-US" sz="1800" dirty="0" smtClean="0"/>
              <a:t>通讯协议设计原理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消息头设计</a:t>
            </a:r>
            <a:endParaRPr lang="zh-CN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0370" y="1124744"/>
            <a:ext cx="692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、消息</a:t>
            </a:r>
            <a:r>
              <a:rPr lang="zh-CN" altLang="en-US" dirty="0"/>
              <a:t>头设计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固定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头部，使用两个字节，共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位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5361"/>
              </p:ext>
            </p:extLst>
          </p:nvPr>
        </p:nvGraphicFramePr>
        <p:xfrm>
          <a:off x="539552" y="1844824"/>
          <a:ext cx="7620003" cy="1383030"/>
        </p:xfrm>
        <a:graphic>
          <a:graphicData uri="http://schemas.openxmlformats.org/drawingml/2006/table">
            <a:tbl>
              <a:tblPr/>
              <a:tblGrid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byte 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Message Type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DUP flag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QoS level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RETAIN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81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byte 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Remaining Length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370" y="3356992"/>
            <a:ext cx="642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MessageType</a:t>
            </a:r>
            <a:r>
              <a:rPr lang="en-US" altLang="zh-CN" dirty="0" smtClean="0"/>
              <a:t> ,4</a:t>
            </a:r>
            <a:r>
              <a:rPr lang="zh-CN" altLang="en-US" dirty="0" smtClean="0"/>
              <a:t>位二进制，可代表</a:t>
            </a:r>
            <a:r>
              <a:rPr lang="en-US" altLang="zh-CN" dirty="0" smtClean="0"/>
              <a:t>16</a:t>
            </a:r>
            <a:r>
              <a:rPr lang="zh-CN" altLang="en-US" dirty="0" smtClean="0"/>
              <a:t>种消息类型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DUP flag 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/>
              <a:t> </a:t>
            </a:r>
            <a:r>
              <a:rPr lang="zh-CN" altLang="en-US" dirty="0" smtClean="0"/>
              <a:t>需要与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配合使用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使用两个二进制表示</a:t>
            </a:r>
            <a:r>
              <a:rPr lang="en-US" altLang="zh-CN" dirty="0" smtClean="0"/>
              <a:t>PUBLISH</a:t>
            </a:r>
            <a:r>
              <a:rPr lang="zh-CN" altLang="en-US" dirty="0" smtClean="0"/>
              <a:t>类型消息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，消息是否需要持久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/>
              <a:t>Remaining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。当前消息剩余字节数</a:t>
            </a:r>
            <a:endParaRPr lang="en-US" altLang="zh-CN" dirty="0" smtClean="0"/>
          </a:p>
          <a:p>
            <a:r>
              <a:rPr lang="zh-CN" altLang="en-US" dirty="0" smtClean="0"/>
              <a:t>可变头部</a:t>
            </a:r>
            <a:endParaRPr lang="en-US" altLang="zh-CN" dirty="0" smtClean="0"/>
          </a:p>
          <a:p>
            <a:r>
              <a:rPr lang="zh-CN" altLang="en-US" dirty="0"/>
              <a:t>可变头部内容字节长度 </a:t>
            </a:r>
            <a:r>
              <a:rPr lang="en-US" altLang="zh-CN" dirty="0"/>
              <a:t>+ </a:t>
            </a:r>
            <a:r>
              <a:rPr lang="en-US" altLang="zh-CN" dirty="0" err="1"/>
              <a:t>Playload</a:t>
            </a:r>
            <a:r>
              <a:rPr lang="en-US" altLang="zh-CN" dirty="0"/>
              <a:t>/</a:t>
            </a:r>
            <a:r>
              <a:rPr lang="zh-CN" altLang="en-US" dirty="0"/>
              <a:t>负荷字节长度 </a:t>
            </a:r>
            <a:r>
              <a:rPr lang="en-US" altLang="zh-CN" dirty="0"/>
              <a:t>= </a:t>
            </a:r>
            <a:r>
              <a:rPr lang="zh-CN" altLang="en-US" dirty="0"/>
              <a:t>剩余长度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47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 smtClean="0"/>
              <a:t>MQTT</a:t>
            </a:r>
            <a:r>
              <a:rPr lang="zh-CN" altLang="en-US" sz="1800" dirty="0" smtClean="0"/>
              <a:t>通讯协议设计原理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消息类型设计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10793"/>
              </p:ext>
            </p:extLst>
          </p:nvPr>
        </p:nvGraphicFramePr>
        <p:xfrm>
          <a:off x="827584" y="1124744"/>
          <a:ext cx="7200801" cy="5256580"/>
        </p:xfrm>
        <a:graphic>
          <a:graphicData uri="http://schemas.openxmlformats.org/drawingml/2006/table">
            <a:tbl>
              <a:tblPr/>
              <a:tblGrid>
                <a:gridCol w="2400267"/>
                <a:gridCol w="2400267"/>
                <a:gridCol w="2400267"/>
              </a:tblGrid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Mnemonic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Enumeration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Reserved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0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Reserved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CONNECT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request to connect to Server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CONNACK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Connect Acknowledgment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PUBLISH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Publish message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PUBACK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Publish Acknowledgment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PUBREC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Publish Received (assured delivery part 1)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PUBREL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Publish Release (assured delivery part 2)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6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PUBCOMP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Publish Complete (assured delivery part 3)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SUBSCRIBE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Subscribe request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SUBACK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Subscribe Acknowledgment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UNSUBSCRIBE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10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Unsubscribe request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UNSUBACK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11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Unsubscribe Acknowledgment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PINGREQ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12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PING Request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PINGRESP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13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PING Response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DISCONNECT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14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Client is Disconnecting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Reserved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15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Reserved</a:t>
                      </a:r>
                    </a:p>
                  </a:txBody>
                  <a:tcPr marL="29207" marR="29207" marT="29207" marB="292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19267</TotalTime>
  <Words>897</Words>
  <Application>Microsoft Office PowerPoint</Application>
  <PresentationFormat>全屏显示(4:3)</PresentationFormat>
  <Paragraphs>188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JD Template V2.0</vt:lpstr>
      <vt:lpstr>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p</cp:lastModifiedBy>
  <cp:revision>886</cp:revision>
  <dcterms:created xsi:type="dcterms:W3CDTF">2013-11-13T04:04:11Z</dcterms:created>
  <dcterms:modified xsi:type="dcterms:W3CDTF">2015-04-09T08:40:28Z</dcterms:modified>
</cp:coreProperties>
</file>