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88" r:id="rId3"/>
    <p:sldId id="283" r:id="rId4"/>
    <p:sldId id="284" r:id="rId5"/>
    <p:sldId id="285" r:id="rId6"/>
    <p:sldId id="286" r:id="rId7"/>
    <p:sldId id="287" r:id="rId8"/>
    <p:sldId id="293" r:id="rId9"/>
    <p:sldId id="296" r:id="rId10"/>
    <p:sldId id="290" r:id="rId11"/>
    <p:sldId id="292" r:id="rId12"/>
    <p:sldId id="300" r:id="rId13"/>
    <p:sldId id="301" r:id="rId14"/>
    <p:sldId id="302" r:id="rId15"/>
    <p:sldId id="289" r:id="rId16"/>
    <p:sldId id="29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A7D"/>
    <a:srgbClr val="F2F2F2"/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1" autoAdjust="0"/>
  </p:normalViewPr>
  <p:slideViewPr>
    <p:cSldViewPr snapToGrid="0" snapToObjects="1">
      <p:cViewPr varScale="1">
        <p:scale>
          <a:sx n="106" d="100"/>
          <a:sy n="106" d="100"/>
        </p:scale>
        <p:origin x="-1616" y="-104"/>
      </p:cViewPr>
      <p:guideLst>
        <p:guide orient="horz" pos="2160"/>
        <p:guide orient="horz" pos="288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696"/>
    </p:cViewPr>
  </p:sorter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2/5/15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6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AllJoyn</a:t>
            </a:r>
            <a:r>
              <a: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enables powerful, distributed IOT applications among devices in a local premise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Prior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to the Gateway Agent </a:t>
            </a:r>
            <a:r>
              <a: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there was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 STANDARD, </a:t>
            </a:r>
            <a:r>
              <a:rPr lang="en-US" sz="16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AllJoyn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way to support remote, managed services for </a:t>
            </a:r>
            <a:r>
              <a:rPr lang="en-US" sz="16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AllJoyn</a:t>
            </a:r>
            <a:endParaRPr lang="en-US" sz="16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 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Gateway Agent working group is about creating standard, open source applications to connect </a:t>
            </a:r>
            <a:r>
              <a:rPr lang="en-US" sz="16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AllJoyn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to cloud services and external networks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Since </a:t>
            </a:r>
            <a:r>
              <a:rPr lang="en-US" sz="16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AllJoyn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applications and devices talk to each other peer to peer there can be a lot of messages in the local network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 Gateway Agent provides for strong privacy – keeping what belongs at home only at home, while providing a secure and standard </a:t>
            </a:r>
            <a:r>
              <a:rPr lang="en-US" sz="16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AllSeen</a:t>
            </a:r>
            <a:r>
              <a: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way to support external and cloud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Cloud service protocol is determined by the cloud service provider</a:t>
            </a:r>
            <a:r>
              <a:rPr lang="en-US" baseline="0" dirty="0" smtClean="0"/>
              <a:t> – it must match its Connector Plug-in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Normal case for Consumer Mode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consumer has a multi-service hub or gateway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They select a mobile app from their mobile app store and install it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mobile app pairs with its cloud service and includes the control app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This control app tells the Gateway Agent to download and install its connector plug-in in the hub.  It also creates a service profile for its service (say all Appliances from Acme Corp.)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Acme </a:t>
            </a:r>
            <a:r>
              <a:rPr lang="en-US" baseline="0" dirty="0" err="1" smtClean="0"/>
              <a:t>corp</a:t>
            </a:r>
            <a:r>
              <a:rPr lang="en-US" baseline="0" dirty="0" smtClean="0"/>
              <a:t> either runs their own cloud platform or contracts this with a turn-key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Cloud service protocol is determined by the cloud service provider</a:t>
            </a:r>
            <a:r>
              <a:rPr lang="en-US" baseline="0" dirty="0" smtClean="0"/>
              <a:t> – it must match its Connector Plug-in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In Service Provider mode typical example use case is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Customer signs up for a managed service that includes a managed gateway or hub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customer is shipped their hub and plugs it into power and connects to Internet (a great use for </a:t>
            </a:r>
            <a:r>
              <a:rPr lang="en-US" baseline="0" dirty="0" err="1" smtClean="0"/>
              <a:t>AllJoyn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On-boarding)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hub auto registers with the TR-069 ACS server – it receives all configurations automatically and any firmware updates or connectors needed for the cloud service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remote management server also pre-configures the service profile for the gateway agent.  This service profile is remotely manageable as new services/applications are added and removed</a:t>
            </a:r>
          </a:p>
          <a:p>
            <a:pPr marL="895218" lvl="1" indent="-285750">
              <a:buFont typeface="Arial"/>
              <a:buChar char="•"/>
            </a:pPr>
            <a:r>
              <a:rPr lang="en-US" baseline="0" dirty="0" smtClean="0"/>
              <a:t>The service provider can also choose to allow or prohibit the </a:t>
            </a:r>
            <a:r>
              <a:rPr lang="en-US" baseline="0" dirty="0" smtClean="0"/>
              <a:t>simultaneous </a:t>
            </a:r>
            <a:r>
              <a:rPr lang="en-US" baseline="0" dirty="0" smtClean="0"/>
              <a:t>use of Consumer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0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aseline="0" dirty="0" smtClean="0"/>
              <a:t>We support both Consumer Mode and Service Provider mode for the Gateway Agent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AllJoyn</a:t>
            </a:r>
            <a:r>
              <a:rPr lang="en-US" baseline="0" dirty="0" smtClean="0"/>
              <a:t> – XMPP mobile helper app can also be used for at home applications without a hub or gateway, when remote access is not required, but cloud based telemetry and storage are part of the IOT application.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err="1" smtClean="0"/>
              <a:t>Affinegy’s</a:t>
            </a:r>
            <a:r>
              <a:rPr lang="en-US" baseline="0" dirty="0" smtClean="0"/>
              <a:t> turn key services include customer on-boarding, and full device management (updates, activation, deactivation, service notifications and analytics reporting)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Full connected home and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home network (Smart Router) user and support experiences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Affinegy is providing no cost hosted access for developers to make it easy to create products with remote services using the Gateway Agent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aseline="0" dirty="0" smtClean="0"/>
              <a:t>We support both Consumer Mode and Service Provider mode for the Gateway Agent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AllJoyn</a:t>
            </a:r>
            <a:r>
              <a:rPr lang="en-US" baseline="0" dirty="0" smtClean="0"/>
              <a:t> – XMPP mobile helper app can also be used for at home applications without a hub or gateway, when remote access is not required, but cloud based telemetry and storage are part of the IOT application.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err="1" smtClean="0"/>
              <a:t>Affinegy’s</a:t>
            </a:r>
            <a:r>
              <a:rPr lang="en-US" baseline="0" dirty="0" smtClean="0"/>
              <a:t> turn key services include customer on-boarding, and full device management (updates, activation, deactivation, service notifications and analytics reporting)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Full connected home and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home network (Smart Router) user and support experiences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Affinegy is providing no cost hosted access for developers to make it easy to create products with remote services using the Gateway Agent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Plug-ins are invited to support standard remote protocols</a:t>
            </a:r>
            <a:r>
              <a:rPr lang="en-US" baseline="0" dirty="0" smtClean="0"/>
              <a:t> and PAN protocols.   MQTT, Web services,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etc.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We are at release 1 now, completed in January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Its based on </a:t>
            </a:r>
            <a:r>
              <a:rPr lang="en-US" baseline="0" dirty="0" err="1" smtClean="0"/>
              <a:t>AllJoyn</a:t>
            </a:r>
            <a:r>
              <a:rPr lang="en-US" baseline="0" dirty="0" smtClean="0"/>
              <a:t> core 14.06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Working on 14.12 version and for enhancements </a:t>
            </a:r>
            <a:r>
              <a:rPr lang="en-US" baseline="0" dirty="0" smtClean="0"/>
              <a:t>with Security </a:t>
            </a:r>
            <a:r>
              <a:rPr lang="en-US" baseline="0" dirty="0" smtClean="0"/>
              <a:t>2.0 for 15.04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We welcome suggestions and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8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3429000"/>
            <a:ext cx="2766713" cy="1035145"/>
          </a:xfrm>
        </p:spPr>
        <p:txBody>
          <a:bodyPr lIns="45720" tIns="45720" rIns="45720" bIns="45720" anchor="ctr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921874"/>
            <a:ext cx="2766712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5203703"/>
            <a:ext cx="2773334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828800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9"/>
            <a:ext cx="8229600" cy="4525963"/>
          </a:xfrm>
        </p:spPr>
        <p:txBody>
          <a:bodyPr/>
          <a:lstStyle>
            <a:lvl1pPr>
              <a:defRPr>
                <a:solidFill>
                  <a:srgbClr val="302C24"/>
                </a:solidFill>
              </a:defRPr>
            </a:lvl1pPr>
            <a:lvl2pPr>
              <a:defRPr>
                <a:solidFill>
                  <a:srgbClr val="302C24"/>
                </a:solidFill>
              </a:defRPr>
            </a:lvl2pPr>
            <a:lvl3pPr>
              <a:defRPr>
                <a:solidFill>
                  <a:srgbClr val="302C24"/>
                </a:solidFill>
              </a:defRPr>
            </a:lvl3pPr>
            <a:lvl4pPr>
              <a:defRPr>
                <a:solidFill>
                  <a:srgbClr val="302C24"/>
                </a:solidFill>
              </a:defRPr>
            </a:lvl4pPr>
            <a:lvl5pPr>
              <a:defRPr>
                <a:solidFill>
                  <a:srgbClr val="302C2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4/15/13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smtClean="0"/>
              <a:t>AFFINEGY . CONFIDENTIAL . © 2013. ALL RIGHTS 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BFBFBF"/>
                </a:solidFill>
              </a:defRPr>
            </a:lvl1pPr>
          </a:lstStyle>
          <a:p>
            <a:fld id="{F5DAD75A-B5E3-440C-B299-CFD759E017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12700" cap="rnd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 w="12700" cap="rnd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3941" y="0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84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Affinegy-logo-2014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005" y="8236"/>
            <a:ext cx="1676400" cy="4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2158466"/>
            <a:ext cx="5901425" cy="618631"/>
          </a:xfrm>
          <a:prstGeom prst="rect">
            <a:avLst/>
          </a:prstGeom>
        </p:spPr>
        <p:txBody>
          <a:bodyPr vert="horz" lIns="45720" tIns="45720" rIns="45720" bIns="45720" rtlCol="0" anchor="b" anchorCtr="0">
            <a:sp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160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347472"/>
            <a:ext cx="5775953" cy="1200329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4904" y="347472"/>
            <a:ext cx="8430762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B2A0E552-5BC9-429A-9F11-9C69EB3C0093}" type="datetime3">
              <a:rPr lang="en-US" sz="1000" smtClean="0">
                <a:solidFill>
                  <a:srgbClr val="898989"/>
                </a:solidFill>
              </a:rPr>
              <a:t>5 February 2015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em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5.png"/><Relationship Id="rId9" Type="http://schemas.openxmlformats.org/officeDocument/2006/relationships/image" Target="../media/image18.png"/><Relationship Id="rId10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emf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microsoft.com/office/2007/relationships/hdphoto" Target="../media/hdphoto1.wdp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704" y="2670583"/>
            <a:ext cx="3810097" cy="2551980"/>
          </a:xfrm>
        </p:spPr>
        <p:txBody>
          <a:bodyPr/>
          <a:lstStyle/>
          <a:p>
            <a:r>
              <a:rPr lang="en-US" dirty="0"/>
              <a:t>Secure Cloud and Remote Service Connections for </a:t>
            </a:r>
            <a:r>
              <a:rPr lang="en-US" dirty="0" err="1"/>
              <a:t>AllJoyn</a:t>
            </a:r>
            <a:r>
              <a:rPr lang="en-US" dirty="0"/>
              <a:t>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5119" y="5144378"/>
            <a:ext cx="2766712" cy="369332"/>
          </a:xfrm>
        </p:spPr>
        <p:txBody>
          <a:bodyPr/>
          <a:lstStyle/>
          <a:p>
            <a:r>
              <a:rPr lang="en-US" sz="1800" dirty="0" smtClean="0"/>
              <a:t>Art Lancaster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497" y="5500375"/>
            <a:ext cx="3747304" cy="830997"/>
          </a:xfrm>
        </p:spPr>
        <p:txBody>
          <a:bodyPr/>
          <a:lstStyle/>
          <a:p>
            <a:r>
              <a:rPr lang="en-US" dirty="0" smtClean="0"/>
              <a:t>CTO, Affinegy</a:t>
            </a:r>
            <a:br>
              <a:rPr lang="en-US" dirty="0" smtClean="0"/>
            </a:br>
            <a:r>
              <a:rPr lang="en-US" dirty="0" smtClean="0"/>
              <a:t>Chair, Gateway Agent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914609"/>
          </a:xfrm>
        </p:spPr>
        <p:txBody>
          <a:bodyPr/>
          <a:lstStyle/>
          <a:p>
            <a:r>
              <a:rPr lang="en-US" sz="2800" dirty="0" smtClean="0"/>
              <a:t>Affinegy CHARIOT Cloud Services for </a:t>
            </a:r>
            <a:r>
              <a:rPr lang="en-US" sz="2800" dirty="0" err="1" smtClean="0"/>
              <a:t>AllJoyn</a:t>
            </a:r>
            <a:r>
              <a:rPr lang="en-US" sz="2800" dirty="0" smtClean="0"/>
              <a:t> with </a:t>
            </a:r>
            <a:r>
              <a:rPr lang="en-US" sz="2800" dirty="0" err="1" smtClean="0"/>
              <a:t>AllSeen</a:t>
            </a:r>
            <a:r>
              <a:rPr lang="en-US" sz="2800" dirty="0" smtClean="0"/>
              <a:t> Gateway Agent </a:t>
            </a:r>
            <a:endParaRPr lang="en-US" sz="2800" dirty="0"/>
          </a:p>
        </p:txBody>
      </p:sp>
      <p:pic>
        <p:nvPicPr>
          <p:cNvPr id="6" name="Picture 5" descr="Allseen-Global-K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81" y="2174093"/>
            <a:ext cx="780288" cy="771144"/>
          </a:xfrm>
          <a:prstGeom prst="rect">
            <a:avLst/>
          </a:prstGeom>
        </p:spPr>
      </p:pic>
      <p:pic>
        <p:nvPicPr>
          <p:cNvPr id="9" name="Picture 8" descr="Allseen-Lighting-K.png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1" y="5230640"/>
            <a:ext cx="365760" cy="538007"/>
          </a:xfrm>
          <a:prstGeom prst="rect">
            <a:avLst/>
          </a:prstGeom>
        </p:spPr>
      </p:pic>
      <p:pic>
        <p:nvPicPr>
          <p:cNvPr id="10" name="Picture 9" descr="Allseen-LightSwitch-K.png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97" y="5426013"/>
            <a:ext cx="457200" cy="457200"/>
          </a:xfrm>
          <a:prstGeom prst="rect">
            <a:avLst/>
          </a:prstGeom>
        </p:spPr>
      </p:pic>
      <p:pic>
        <p:nvPicPr>
          <p:cNvPr id="11" name="Picture 10" descr="Allseen-Thermostat-K.png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" y="4673119"/>
            <a:ext cx="548640" cy="548640"/>
          </a:xfrm>
          <a:prstGeom prst="rect">
            <a:avLst/>
          </a:prstGeom>
        </p:spPr>
      </p:pic>
      <p:pic>
        <p:nvPicPr>
          <p:cNvPr id="12" name="Picture 11" descr="Allseen-Tablet-K.png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5" y="4766074"/>
            <a:ext cx="682752" cy="826008"/>
          </a:xfrm>
          <a:prstGeom prst="rect">
            <a:avLst/>
          </a:prstGeom>
        </p:spPr>
      </p:pic>
      <p:pic>
        <p:nvPicPr>
          <p:cNvPr id="8" name="Picture 7" descr="Allseen-DisplayTelevision-K.png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" y="3616313"/>
            <a:ext cx="1005840" cy="777954"/>
          </a:xfrm>
          <a:prstGeom prst="rect">
            <a:avLst/>
          </a:prstGeom>
        </p:spPr>
      </p:pic>
      <p:pic>
        <p:nvPicPr>
          <p:cNvPr id="13" name="Picture 12" descr="Allseen-WifiAccess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01" y="3523357"/>
            <a:ext cx="182880" cy="185911"/>
          </a:xfrm>
          <a:prstGeom prst="rect">
            <a:avLst/>
          </a:prstGeom>
        </p:spPr>
      </p:pic>
      <p:pic>
        <p:nvPicPr>
          <p:cNvPr id="15" name="Picture 14" descr="Allseen-WifiAccess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0" y="4580163"/>
            <a:ext cx="182880" cy="185911"/>
          </a:xfrm>
          <a:prstGeom prst="rect">
            <a:avLst/>
          </a:prstGeom>
        </p:spPr>
      </p:pic>
      <p:pic>
        <p:nvPicPr>
          <p:cNvPr id="16" name="Picture 15" descr="Allseen-WifiAccess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35" y="5096671"/>
            <a:ext cx="182880" cy="185911"/>
          </a:xfrm>
          <a:prstGeom prst="rect">
            <a:avLst/>
          </a:prstGeom>
        </p:spPr>
      </p:pic>
      <p:pic>
        <p:nvPicPr>
          <p:cNvPr id="17" name="Picture 16" descr="Allseen-WifiAccess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76" y="5282582"/>
            <a:ext cx="182880" cy="185911"/>
          </a:xfrm>
          <a:prstGeom prst="rect">
            <a:avLst/>
          </a:prstGeom>
        </p:spPr>
      </p:pic>
      <p:pic>
        <p:nvPicPr>
          <p:cNvPr id="18" name="Picture 17" descr="Allseen-WifiAccess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34" y="4681999"/>
            <a:ext cx="182880" cy="185911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197519" y="3589287"/>
            <a:ext cx="521208" cy="873244"/>
            <a:chOff x="6197519" y="4605483"/>
            <a:chExt cx="521208" cy="873244"/>
          </a:xfrm>
        </p:grpSpPr>
        <p:pic>
          <p:nvPicPr>
            <p:cNvPr id="19" name="Picture 18" descr="Allseen-SmartPhone-K.png"/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519" y="4698439"/>
              <a:ext cx="429768" cy="780288"/>
            </a:xfrm>
            <a:prstGeom prst="rect">
              <a:avLst/>
            </a:prstGeom>
          </p:spPr>
        </p:pic>
        <p:pic>
          <p:nvPicPr>
            <p:cNvPr id="20" name="Picture 19" descr="Allseen-WifiAccess-K.png"/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847" y="4605483"/>
              <a:ext cx="182880" cy="18591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H="1">
            <a:off x="2895232" y="2808333"/>
            <a:ext cx="1092294" cy="96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37599" y="2808333"/>
            <a:ext cx="1559920" cy="96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finegy-logo-2014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81" y="1437728"/>
            <a:ext cx="1755646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96840" y="1806123"/>
            <a:ext cx="195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293A7D"/>
                </a:solidFill>
              </a:rPr>
              <a:t>CHARIOT Cloud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2981" y="4347584"/>
            <a:ext cx="195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CHARIOT </a:t>
            </a:r>
          </a:p>
          <a:p>
            <a:pPr algn="ctr"/>
            <a:r>
              <a:rPr lang="en-US" sz="1400" dirty="0" smtClean="0">
                <a:solidFill>
                  <a:srgbClr val="293A7D"/>
                </a:solidFill>
              </a:rPr>
              <a:t>Mobile Cloud Connector</a:t>
            </a:r>
            <a:r>
              <a:rPr lang="en-US" sz="1400" dirty="0">
                <a:solidFill>
                  <a:srgbClr val="293A7D"/>
                </a:solidFill>
              </a:rPr>
              <a:t> </a:t>
            </a:r>
            <a:r>
              <a:rPr lang="en-US" sz="1400" dirty="0" smtClean="0">
                <a:solidFill>
                  <a:srgbClr val="293A7D"/>
                </a:solidFill>
              </a:rPr>
              <a:t>for </a:t>
            </a:r>
            <a:r>
              <a:rPr lang="en-US" sz="1400" dirty="0" err="1" smtClean="0">
                <a:solidFill>
                  <a:srgbClr val="293A7D"/>
                </a:solidFill>
              </a:rPr>
              <a:t>AllJoyn</a:t>
            </a:r>
            <a:endParaRPr lang="en-US" sz="1400" dirty="0" smtClean="0">
              <a:solidFill>
                <a:srgbClr val="293A7D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9085" y="2808333"/>
            <a:ext cx="20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576"/>
                </a:solidFill>
              </a:rPr>
              <a:t>AllJoyn</a:t>
            </a:r>
            <a:r>
              <a:rPr lang="en-US" dirty="0" smtClean="0">
                <a:solidFill>
                  <a:srgbClr val="008576"/>
                </a:solidFill>
              </a:rPr>
              <a:t> Home</a:t>
            </a:r>
            <a:endParaRPr lang="en-US" dirty="0">
              <a:solidFill>
                <a:srgbClr val="008576"/>
              </a:solidFill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465276" y="4270999"/>
            <a:ext cx="976362" cy="242208"/>
            <a:chOff x="380326" y="1440427"/>
            <a:chExt cx="2441566" cy="605520"/>
          </a:xfrm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79049" y="4642113"/>
            <a:ext cx="134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576"/>
                </a:solidFill>
              </a:rPr>
              <a:t>AllJoyn</a:t>
            </a:r>
            <a:r>
              <a:rPr lang="en-US" sz="1400" dirty="0">
                <a:solidFill>
                  <a:srgbClr val="008576"/>
                </a:solidFill>
              </a:rPr>
              <a:t> </a:t>
            </a:r>
            <a:r>
              <a:rPr lang="en-US" sz="1400" dirty="0" smtClean="0">
                <a:solidFill>
                  <a:srgbClr val="008576"/>
                </a:solidFill>
              </a:rPr>
              <a:t>Apps</a:t>
            </a:r>
            <a:endParaRPr lang="en-US" sz="1400" dirty="0">
              <a:solidFill>
                <a:srgbClr val="00857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2490" y="3864291"/>
            <a:ext cx="121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576"/>
                </a:solidFill>
              </a:rPr>
              <a:t>AllJoyn</a:t>
            </a:r>
            <a:r>
              <a:rPr lang="en-US" sz="1400" dirty="0">
                <a:solidFill>
                  <a:srgbClr val="008576"/>
                </a:solidFill>
              </a:rPr>
              <a:t> </a:t>
            </a:r>
            <a:r>
              <a:rPr lang="en-US" sz="1400" dirty="0" smtClean="0">
                <a:solidFill>
                  <a:srgbClr val="008576"/>
                </a:solidFill>
              </a:rPr>
              <a:t>Apps</a:t>
            </a:r>
            <a:endParaRPr lang="en-US" sz="1400" dirty="0">
              <a:solidFill>
                <a:srgbClr val="00857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50343" y="2808333"/>
            <a:ext cx="235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576"/>
                </a:solidFill>
              </a:rPr>
              <a:t>AllJoyn</a:t>
            </a:r>
            <a:r>
              <a:rPr lang="en-US" dirty="0" smtClean="0">
                <a:solidFill>
                  <a:srgbClr val="008576"/>
                </a:solidFill>
              </a:rPr>
              <a:t> Remote</a:t>
            </a:r>
            <a:endParaRPr lang="en-US" dirty="0">
              <a:solidFill>
                <a:srgbClr val="00857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9981" y="5790696"/>
            <a:ext cx="869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Turn-key enables existing </a:t>
            </a:r>
            <a:r>
              <a:rPr lang="en-US" b="1" dirty="0" err="1" smtClean="0"/>
              <a:t>AllJoyn</a:t>
            </a:r>
            <a:r>
              <a:rPr lang="en-US" b="1" dirty="0" smtClean="0"/>
              <a:t> Apps for cloud services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91561" y="3489910"/>
            <a:ext cx="2100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8576"/>
                </a:solidFill>
              </a:rPr>
              <a:t>Gateway Agent</a:t>
            </a:r>
          </a:p>
          <a:p>
            <a:pPr algn="ctr"/>
            <a:r>
              <a:rPr lang="en-US" sz="1400" dirty="0" smtClean="0">
                <a:solidFill>
                  <a:srgbClr val="008576"/>
                </a:solidFill>
              </a:rPr>
              <a:t> with </a:t>
            </a:r>
          </a:p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CHARIOT</a:t>
            </a:r>
          </a:p>
          <a:p>
            <a:pPr algn="ctr"/>
            <a:r>
              <a:rPr lang="en-US" sz="1400" dirty="0" smtClean="0">
                <a:solidFill>
                  <a:srgbClr val="293A7D"/>
                </a:solidFill>
              </a:rPr>
              <a:t>Connector</a:t>
            </a:r>
            <a:r>
              <a:rPr lang="en-US" sz="1400" dirty="0">
                <a:solidFill>
                  <a:srgbClr val="293A7D"/>
                </a:solidFill>
              </a:rPr>
              <a:t> </a:t>
            </a:r>
            <a:r>
              <a:rPr lang="en-US" sz="1400" dirty="0" smtClean="0">
                <a:solidFill>
                  <a:srgbClr val="293A7D"/>
                </a:solidFill>
              </a:rPr>
              <a:t>Plug-in</a:t>
            </a:r>
          </a:p>
        </p:txBody>
      </p:sp>
      <p:pic>
        <p:nvPicPr>
          <p:cNvPr id="74" name="Picture 73" descr="Allseen-WirelessRouter-K.png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33" y="3399328"/>
            <a:ext cx="914400" cy="7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00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914609"/>
          </a:xfrm>
        </p:spPr>
        <p:txBody>
          <a:bodyPr/>
          <a:lstStyle/>
          <a:p>
            <a:r>
              <a:rPr lang="en-US" sz="2800" dirty="0" smtClean="0"/>
              <a:t>Affinegy CHARIOT Cloud Services for </a:t>
            </a:r>
            <a:r>
              <a:rPr lang="en-US" sz="2800" dirty="0" err="1" smtClean="0"/>
              <a:t>AllJoyn</a:t>
            </a:r>
            <a:r>
              <a:rPr lang="en-US" sz="2800" dirty="0" smtClean="0"/>
              <a:t> with </a:t>
            </a:r>
            <a:r>
              <a:rPr lang="en-US" sz="2800" dirty="0" err="1" smtClean="0"/>
              <a:t>AllSeen</a:t>
            </a:r>
            <a:r>
              <a:rPr lang="en-US" sz="2800" dirty="0" smtClean="0"/>
              <a:t> Gateway Agent </a:t>
            </a:r>
            <a:endParaRPr lang="en-US" sz="2800" dirty="0"/>
          </a:p>
        </p:txBody>
      </p:sp>
      <p:pic>
        <p:nvPicPr>
          <p:cNvPr id="6" name="Picture 5" descr="Allseen-Global-K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81" y="2174093"/>
            <a:ext cx="780288" cy="771144"/>
          </a:xfrm>
          <a:prstGeom prst="rect">
            <a:avLst/>
          </a:prstGeom>
        </p:spPr>
      </p:pic>
      <p:pic>
        <p:nvPicPr>
          <p:cNvPr id="7" name="Picture 6" descr="Allseen-WirelessRouter-K.png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33" y="3399328"/>
            <a:ext cx="914400" cy="764381"/>
          </a:xfrm>
          <a:prstGeom prst="rect">
            <a:avLst/>
          </a:prstGeom>
        </p:spPr>
      </p:pic>
      <p:pic>
        <p:nvPicPr>
          <p:cNvPr id="9" name="Picture 8" descr="Allseen-Lighting-K.png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1" y="5230640"/>
            <a:ext cx="365760" cy="538007"/>
          </a:xfrm>
          <a:prstGeom prst="rect">
            <a:avLst/>
          </a:prstGeom>
        </p:spPr>
      </p:pic>
      <p:pic>
        <p:nvPicPr>
          <p:cNvPr id="10" name="Picture 9" descr="Allseen-LightSwitch-K.png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97" y="5426013"/>
            <a:ext cx="457200" cy="457200"/>
          </a:xfrm>
          <a:prstGeom prst="rect">
            <a:avLst/>
          </a:prstGeom>
        </p:spPr>
      </p:pic>
      <p:pic>
        <p:nvPicPr>
          <p:cNvPr id="11" name="Picture 10" descr="Allseen-Thermostat-K.png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" y="4673119"/>
            <a:ext cx="548640" cy="548640"/>
          </a:xfrm>
          <a:prstGeom prst="rect">
            <a:avLst/>
          </a:prstGeom>
        </p:spPr>
      </p:pic>
      <p:pic>
        <p:nvPicPr>
          <p:cNvPr id="12" name="Picture 11" descr="Allseen-Tablet-K.png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5" y="4766074"/>
            <a:ext cx="682752" cy="826008"/>
          </a:xfrm>
          <a:prstGeom prst="rect">
            <a:avLst/>
          </a:prstGeom>
        </p:spPr>
      </p:pic>
      <p:pic>
        <p:nvPicPr>
          <p:cNvPr id="8" name="Picture 7" descr="Allseen-DisplayTelevision-K.png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" y="3616313"/>
            <a:ext cx="1005840" cy="777954"/>
          </a:xfrm>
          <a:prstGeom prst="rect">
            <a:avLst/>
          </a:prstGeom>
        </p:spPr>
      </p:pic>
      <p:pic>
        <p:nvPicPr>
          <p:cNvPr id="13" name="Picture 12" descr="Allseen-WifiAccess-K.png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01" y="3523357"/>
            <a:ext cx="182880" cy="185911"/>
          </a:xfrm>
          <a:prstGeom prst="rect">
            <a:avLst/>
          </a:prstGeom>
        </p:spPr>
      </p:pic>
      <p:pic>
        <p:nvPicPr>
          <p:cNvPr id="15" name="Picture 14" descr="Allseen-WifiAccess-K.png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0" y="4580163"/>
            <a:ext cx="182880" cy="185911"/>
          </a:xfrm>
          <a:prstGeom prst="rect">
            <a:avLst/>
          </a:prstGeom>
        </p:spPr>
      </p:pic>
      <p:pic>
        <p:nvPicPr>
          <p:cNvPr id="16" name="Picture 15" descr="Allseen-WifiAccess-K.png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35" y="5096671"/>
            <a:ext cx="182880" cy="185911"/>
          </a:xfrm>
          <a:prstGeom prst="rect">
            <a:avLst/>
          </a:prstGeom>
        </p:spPr>
      </p:pic>
      <p:pic>
        <p:nvPicPr>
          <p:cNvPr id="17" name="Picture 16" descr="Allseen-WifiAccess-K.png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76" y="5282582"/>
            <a:ext cx="182880" cy="185911"/>
          </a:xfrm>
          <a:prstGeom prst="rect">
            <a:avLst/>
          </a:prstGeom>
        </p:spPr>
      </p:pic>
      <p:pic>
        <p:nvPicPr>
          <p:cNvPr id="18" name="Picture 17" descr="Allseen-WifiAccess-K.png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34" y="4681999"/>
            <a:ext cx="182880" cy="185911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197519" y="3589287"/>
            <a:ext cx="521208" cy="873244"/>
            <a:chOff x="6197519" y="4605483"/>
            <a:chExt cx="521208" cy="873244"/>
          </a:xfrm>
        </p:grpSpPr>
        <p:pic>
          <p:nvPicPr>
            <p:cNvPr id="19" name="Picture 18" descr="Allseen-SmartPhone-K.png"/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519" y="4698439"/>
              <a:ext cx="429768" cy="780288"/>
            </a:xfrm>
            <a:prstGeom prst="rect">
              <a:avLst/>
            </a:prstGeom>
          </p:spPr>
        </p:pic>
        <p:pic>
          <p:nvPicPr>
            <p:cNvPr id="20" name="Picture 19" descr="Allseen-WifiAccess-K.png"/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847" y="4605483"/>
              <a:ext cx="182880" cy="18591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H="1">
            <a:off x="2895232" y="2808333"/>
            <a:ext cx="1092294" cy="96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37599" y="2808333"/>
            <a:ext cx="1559920" cy="96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finegy-logo-2014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81" y="1437728"/>
            <a:ext cx="1755646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96840" y="1806123"/>
            <a:ext cx="195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293A7D"/>
                </a:solidFill>
              </a:rPr>
              <a:t>CHARIOT Cloud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085" y="2808333"/>
            <a:ext cx="20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576"/>
                </a:solidFill>
              </a:rPr>
              <a:t>AllJoyn</a:t>
            </a:r>
            <a:r>
              <a:rPr lang="en-US" dirty="0" smtClean="0">
                <a:solidFill>
                  <a:srgbClr val="008576"/>
                </a:solidFill>
              </a:rPr>
              <a:t> Home</a:t>
            </a:r>
            <a:endParaRPr lang="en-US" dirty="0">
              <a:solidFill>
                <a:srgbClr val="008576"/>
              </a:solidFill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465276" y="4270999"/>
            <a:ext cx="976362" cy="242208"/>
            <a:chOff x="380326" y="1440427"/>
            <a:chExt cx="2441566" cy="605520"/>
          </a:xfrm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79049" y="4642113"/>
            <a:ext cx="134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576"/>
                </a:solidFill>
              </a:rPr>
              <a:t>AllJoyn</a:t>
            </a:r>
            <a:r>
              <a:rPr lang="en-US" sz="1400" dirty="0">
                <a:solidFill>
                  <a:srgbClr val="008576"/>
                </a:solidFill>
              </a:rPr>
              <a:t> </a:t>
            </a:r>
            <a:r>
              <a:rPr lang="en-US" sz="1400" dirty="0" smtClean="0">
                <a:solidFill>
                  <a:srgbClr val="008576"/>
                </a:solidFill>
              </a:rPr>
              <a:t>Apps</a:t>
            </a:r>
            <a:endParaRPr lang="en-US" sz="1400" dirty="0">
              <a:solidFill>
                <a:srgbClr val="00857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2490" y="3864291"/>
            <a:ext cx="121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576"/>
                </a:solidFill>
              </a:rPr>
              <a:t>AllJoyn</a:t>
            </a:r>
            <a:r>
              <a:rPr lang="en-US" sz="1400" dirty="0">
                <a:solidFill>
                  <a:srgbClr val="008576"/>
                </a:solidFill>
              </a:rPr>
              <a:t> </a:t>
            </a:r>
            <a:r>
              <a:rPr lang="en-US" sz="1400" dirty="0" smtClean="0">
                <a:solidFill>
                  <a:srgbClr val="008576"/>
                </a:solidFill>
              </a:rPr>
              <a:t>Apps</a:t>
            </a:r>
            <a:endParaRPr lang="en-US" sz="1400" dirty="0">
              <a:solidFill>
                <a:srgbClr val="00857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50343" y="2808333"/>
            <a:ext cx="235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576"/>
                </a:solidFill>
              </a:rPr>
              <a:t>AllJoyn</a:t>
            </a:r>
            <a:r>
              <a:rPr lang="en-US" dirty="0" smtClean="0">
                <a:solidFill>
                  <a:srgbClr val="008576"/>
                </a:solidFill>
              </a:rPr>
              <a:t> Remote</a:t>
            </a:r>
            <a:endParaRPr lang="en-US" dirty="0">
              <a:solidFill>
                <a:srgbClr val="00857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5157" y="5790696"/>
            <a:ext cx="825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CHARIOT - One Converged Managed Services Platform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046" y="1623024"/>
            <a:ext cx="1016000" cy="8001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779822" y="1381208"/>
            <a:ext cx="300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93A7D"/>
                </a:solidFill>
              </a:rPr>
              <a:t>CHARIOT Care, Home &amp; ACS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662469" y="2174094"/>
            <a:ext cx="1819023" cy="351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6590" y="4921368"/>
            <a:ext cx="195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CHARIOT </a:t>
            </a:r>
          </a:p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Home / Mobile</a:t>
            </a:r>
          </a:p>
          <a:p>
            <a:pPr algn="ctr"/>
            <a:r>
              <a:rPr lang="en-US" sz="1400" dirty="0" smtClean="0">
                <a:solidFill>
                  <a:srgbClr val="293A7D"/>
                </a:solidFill>
              </a:rPr>
              <a:t>(Self care)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72981" y="4347584"/>
            <a:ext cx="195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CHARIOT </a:t>
            </a:r>
          </a:p>
          <a:p>
            <a:pPr algn="ctr"/>
            <a:r>
              <a:rPr lang="en-US" sz="1400" dirty="0" smtClean="0">
                <a:solidFill>
                  <a:srgbClr val="293A7D"/>
                </a:solidFill>
              </a:rPr>
              <a:t>Mobile Cloud Connector</a:t>
            </a:r>
            <a:r>
              <a:rPr lang="en-US" sz="1400" dirty="0">
                <a:solidFill>
                  <a:srgbClr val="293A7D"/>
                </a:solidFill>
              </a:rPr>
              <a:t> </a:t>
            </a:r>
            <a:r>
              <a:rPr lang="en-US" sz="1400" dirty="0" smtClean="0">
                <a:solidFill>
                  <a:srgbClr val="293A7D"/>
                </a:solidFill>
              </a:rPr>
              <a:t>for </a:t>
            </a:r>
            <a:r>
              <a:rPr lang="en-US" sz="1400" dirty="0" err="1" smtClean="0">
                <a:solidFill>
                  <a:srgbClr val="293A7D"/>
                </a:solidFill>
              </a:rPr>
              <a:t>AllJoyn</a:t>
            </a:r>
            <a:endParaRPr lang="en-US" sz="1400" dirty="0" smtClean="0">
              <a:solidFill>
                <a:srgbClr val="293A7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91561" y="3489910"/>
            <a:ext cx="21008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8576"/>
                </a:solidFill>
              </a:rPr>
              <a:t>Gateway Agent</a:t>
            </a:r>
          </a:p>
          <a:p>
            <a:pPr algn="ctr"/>
            <a:r>
              <a:rPr lang="en-US" sz="1400" dirty="0" smtClean="0">
                <a:solidFill>
                  <a:srgbClr val="008576"/>
                </a:solidFill>
              </a:rPr>
              <a:t> with </a:t>
            </a:r>
          </a:p>
          <a:p>
            <a:pPr algn="ctr"/>
            <a:r>
              <a:rPr lang="en-US" sz="1400" b="1" dirty="0" smtClean="0">
                <a:solidFill>
                  <a:srgbClr val="293A7D"/>
                </a:solidFill>
              </a:rPr>
              <a:t>CHARIOT</a:t>
            </a:r>
          </a:p>
          <a:p>
            <a:pPr algn="ctr"/>
            <a:r>
              <a:rPr lang="en-US" sz="1400" dirty="0" smtClean="0">
                <a:solidFill>
                  <a:srgbClr val="293A7D"/>
                </a:solidFill>
              </a:rPr>
              <a:t>Connector</a:t>
            </a:r>
            <a:r>
              <a:rPr lang="en-US" sz="1400" dirty="0">
                <a:solidFill>
                  <a:srgbClr val="293A7D"/>
                </a:solidFill>
              </a:rPr>
              <a:t> </a:t>
            </a:r>
            <a:r>
              <a:rPr lang="en-US" sz="1400" dirty="0" smtClean="0">
                <a:solidFill>
                  <a:srgbClr val="293A7D"/>
                </a:solidFill>
              </a:rPr>
              <a:t>Plug-in + </a:t>
            </a:r>
            <a:r>
              <a:rPr lang="en-US" sz="1400" b="1" dirty="0" smtClean="0">
                <a:solidFill>
                  <a:srgbClr val="293A7D"/>
                </a:solidFill>
              </a:rPr>
              <a:t>CHARIOT</a:t>
            </a:r>
            <a:r>
              <a:rPr lang="en-US" sz="1400" dirty="0" smtClean="0">
                <a:solidFill>
                  <a:srgbClr val="293A7D"/>
                </a:solidFill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4506198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3941" y="341586"/>
            <a:ext cx="8229600" cy="9946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8576"/>
                </a:solidFill>
              </a:rPr>
              <a:t>New Self Care: Multiple Screens, Enhanced with Standards-based (</a:t>
            </a:r>
            <a:r>
              <a:rPr lang="en-US" sz="2000" dirty="0" err="1" smtClean="0">
                <a:solidFill>
                  <a:srgbClr val="008576"/>
                </a:solidFill>
              </a:rPr>
              <a:t>AllJoyn</a:t>
            </a:r>
            <a:r>
              <a:rPr lang="en-US" sz="2000" dirty="0" smtClean="0">
                <a:solidFill>
                  <a:srgbClr val="008576"/>
                </a:solidFill>
              </a:rPr>
              <a:t>) Notifications tied to CHARIOT Alerts</a:t>
            </a:r>
            <a:endParaRPr lang="en-US" sz="2000" dirty="0">
              <a:solidFill>
                <a:srgbClr val="00857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4389" y="2097572"/>
            <a:ext cx="6270369" cy="4070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34" y="2044705"/>
            <a:ext cx="2353639" cy="406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309" y="1298955"/>
            <a:ext cx="22075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CHARIOT Mobile</a:t>
            </a:r>
            <a:endParaRPr lang="en-US" sz="2000" dirty="0" smtClean="0"/>
          </a:p>
          <a:p>
            <a:pPr algn="ctr"/>
            <a:r>
              <a:rPr lang="en-US" sz="1200" dirty="0" smtClean="0"/>
              <a:t>Android/IOS notifications with</a:t>
            </a:r>
          </a:p>
          <a:p>
            <a:pPr algn="ctr"/>
            <a:r>
              <a:rPr lang="en-US" sz="1200" dirty="0" smtClean="0"/>
              <a:t>Local and remote diagnostics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57891" y="1307027"/>
            <a:ext cx="5178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LG Smart TV with </a:t>
            </a:r>
            <a:r>
              <a:rPr lang="en-US" sz="1800" dirty="0" err="1" smtClean="0"/>
              <a:t>AllSeen</a:t>
            </a:r>
            <a:r>
              <a:rPr lang="en-US" sz="1800" dirty="0" smtClean="0"/>
              <a:t> Messaging Service</a:t>
            </a:r>
            <a:endParaRPr lang="en-US" sz="2000" dirty="0" smtClean="0"/>
          </a:p>
          <a:p>
            <a:pPr algn="ctr"/>
            <a:r>
              <a:rPr lang="en-US" sz="1200" dirty="0" smtClean="0"/>
              <a:t>Local and remote diagnostics from CHARIOT Server </a:t>
            </a:r>
          </a:p>
          <a:p>
            <a:pPr algn="ctr"/>
            <a:r>
              <a:rPr lang="en-US" sz="1200" dirty="0" smtClean="0"/>
              <a:t>and Gateway with CHARIOT Client</a:t>
            </a:r>
            <a:endParaRPr lang="en-US" sz="12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00200" y="6273801"/>
            <a:ext cx="6248400" cy="366183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149545"/>
          </a:xfrm>
        </p:spPr>
        <p:txBody>
          <a:bodyPr/>
          <a:lstStyle/>
          <a:p>
            <a:r>
              <a:rPr lang="en-US" dirty="0" smtClean="0"/>
              <a:t>Demo 1 – </a:t>
            </a:r>
            <a:r>
              <a:rPr lang="en-US" dirty="0" err="1" smtClean="0"/>
              <a:t>remoting</a:t>
            </a:r>
            <a:r>
              <a:rPr lang="en-US" dirty="0" smtClean="0"/>
              <a:t> </a:t>
            </a:r>
            <a:r>
              <a:rPr lang="en-US" dirty="0" err="1" smtClean="0"/>
              <a:t>AllJoyn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9" y="1600200"/>
            <a:ext cx="3209274" cy="3477876"/>
          </a:xfrm>
        </p:spPr>
        <p:txBody>
          <a:bodyPr/>
          <a:lstStyle/>
          <a:p>
            <a:r>
              <a:rPr lang="en-US" dirty="0" smtClean="0"/>
              <a:t>Demo includes</a:t>
            </a:r>
          </a:p>
          <a:p>
            <a:pPr lvl="1"/>
            <a:r>
              <a:rPr lang="en-US" dirty="0" smtClean="0"/>
              <a:t>Gateway Agent embedded in a new generation </a:t>
            </a:r>
            <a:r>
              <a:rPr lang="en-US" dirty="0" err="1" smtClean="0"/>
              <a:t>WiFi</a:t>
            </a:r>
            <a:r>
              <a:rPr lang="en-US" dirty="0" smtClean="0"/>
              <a:t> router platform – Qualcomm IPQ development system</a:t>
            </a:r>
          </a:p>
          <a:p>
            <a:pPr lvl="1"/>
            <a:r>
              <a:rPr lang="en-US" dirty="0" smtClean="0"/>
              <a:t>XMPP connector for </a:t>
            </a:r>
            <a:r>
              <a:rPr lang="en-US" dirty="0" err="1" smtClean="0"/>
              <a:t>AllJoyn</a:t>
            </a:r>
            <a:r>
              <a:rPr lang="en-US" dirty="0" smtClean="0"/>
              <a:t> from Affinegy</a:t>
            </a:r>
          </a:p>
          <a:p>
            <a:pPr lvl="1"/>
            <a:r>
              <a:rPr lang="en-US" dirty="0" err="1" smtClean="0"/>
              <a:t>Affinegy’s</a:t>
            </a:r>
            <a:r>
              <a:rPr lang="en-US" dirty="0" smtClean="0"/>
              <a:t> CHARIOT Cloud platform providing the XMPP support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AllJoyn</a:t>
            </a:r>
            <a:r>
              <a:rPr lang="en-US" dirty="0" smtClean="0"/>
              <a:t> ON mobile app</a:t>
            </a:r>
            <a:endParaRPr lang="en-US" dirty="0"/>
          </a:p>
        </p:txBody>
      </p:sp>
      <p:pic>
        <p:nvPicPr>
          <p:cNvPr id="4" name="Picture 3" descr="scenari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81" y="1859569"/>
            <a:ext cx="4114800" cy="32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76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032077"/>
          </a:xfrm>
        </p:spPr>
        <p:txBody>
          <a:bodyPr/>
          <a:lstStyle/>
          <a:p>
            <a:r>
              <a:rPr lang="en-US" sz="3200" dirty="0" smtClean="0"/>
              <a:t>Demo 2 – Integration of Service Provider Mode with </a:t>
            </a:r>
            <a:r>
              <a:rPr lang="en-US" sz="3200" dirty="0" err="1" smtClean="0"/>
              <a:t>AllJoyn</a:t>
            </a:r>
            <a:r>
              <a:rPr lang="en-US" sz="3200" dirty="0" smtClean="0"/>
              <a:t> notification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9" y="1600200"/>
            <a:ext cx="3169511" cy="4462761"/>
          </a:xfrm>
        </p:spPr>
        <p:txBody>
          <a:bodyPr/>
          <a:lstStyle/>
          <a:p>
            <a:r>
              <a:rPr lang="en-US" dirty="0" smtClean="0"/>
              <a:t>Demo includes</a:t>
            </a:r>
          </a:p>
          <a:p>
            <a:pPr lvl="1"/>
            <a:r>
              <a:rPr lang="en-US" dirty="0" smtClean="0"/>
              <a:t>Gateway Agent in the IPQ </a:t>
            </a:r>
            <a:r>
              <a:rPr lang="en-US" dirty="0" err="1" smtClean="0"/>
              <a:t>dev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XMPP connector for </a:t>
            </a:r>
            <a:r>
              <a:rPr lang="en-US" dirty="0" err="1" smtClean="0"/>
              <a:t>AllJoyn</a:t>
            </a:r>
            <a:r>
              <a:rPr lang="en-US" dirty="0" smtClean="0"/>
              <a:t> from Affinegy</a:t>
            </a:r>
          </a:p>
          <a:p>
            <a:pPr lvl="1"/>
            <a:r>
              <a:rPr lang="en-US" dirty="0" smtClean="0"/>
              <a:t>Embedded TR-069 client (Affinegy / </a:t>
            </a:r>
            <a:r>
              <a:rPr lang="en-US" dirty="0" err="1" smtClean="0"/>
              <a:t>AllSeen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Affinegy’s</a:t>
            </a:r>
            <a:r>
              <a:rPr lang="en-US" dirty="0" smtClean="0"/>
              <a:t> CHARIOT Cloud platform providing the TR-069 &amp; XMPP support</a:t>
            </a:r>
          </a:p>
          <a:p>
            <a:pPr lvl="1"/>
            <a:r>
              <a:rPr lang="en-US" dirty="0" smtClean="0"/>
              <a:t>LG Smart TV with </a:t>
            </a:r>
            <a:r>
              <a:rPr lang="en-US" dirty="0" err="1" smtClean="0"/>
              <a:t>AllJoyn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AllJoyn</a:t>
            </a:r>
            <a:r>
              <a:rPr lang="en-US" dirty="0" smtClean="0"/>
              <a:t> ON mobile app</a:t>
            </a:r>
            <a:endParaRPr lang="en-US" dirty="0"/>
          </a:p>
        </p:txBody>
      </p:sp>
      <p:pic>
        <p:nvPicPr>
          <p:cNvPr id="5" name="Picture 4" descr="scenario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60" y="1600200"/>
            <a:ext cx="5486400" cy="41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677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Agent Developer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8" y="1300650"/>
            <a:ext cx="7814916" cy="4201150"/>
          </a:xfrm>
        </p:spPr>
        <p:txBody>
          <a:bodyPr/>
          <a:lstStyle/>
          <a:p>
            <a:r>
              <a:rPr lang="en-US" dirty="0" smtClean="0"/>
              <a:t>Gateway Working </a:t>
            </a:r>
            <a:r>
              <a:rPr lang="en-US" dirty="0"/>
              <a:t>Group Wiki</a:t>
            </a:r>
            <a:br>
              <a:rPr lang="en-US" dirty="0"/>
            </a:b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err="1"/>
              <a:t>wiki.allseenalliance.org</a:t>
            </a:r>
            <a:r>
              <a:rPr lang="en-US" dirty="0"/>
              <a:t>/gateway/</a:t>
            </a:r>
            <a:r>
              <a:rPr lang="en-US" dirty="0" err="1" smtClean="0"/>
              <a:t>gatewayagent</a:t>
            </a:r>
            <a:endParaRPr lang="en-US" dirty="0" smtClean="0"/>
          </a:p>
          <a:p>
            <a:pPr lvl="1"/>
            <a:r>
              <a:rPr lang="en-US" dirty="0" smtClean="0"/>
              <a:t>Documentation and presentations</a:t>
            </a:r>
          </a:p>
          <a:p>
            <a:pPr lvl="1"/>
            <a:r>
              <a:rPr lang="en-US" dirty="0" smtClean="0"/>
              <a:t>Open source GIT repository</a:t>
            </a:r>
          </a:p>
          <a:p>
            <a:pPr lvl="1"/>
            <a:r>
              <a:rPr lang="en-US" dirty="0" smtClean="0"/>
              <a:t>Weekly working group meetings</a:t>
            </a:r>
          </a:p>
          <a:p>
            <a:pPr lvl="1"/>
            <a:r>
              <a:rPr lang="en-US" b="1" dirty="0" smtClean="0"/>
              <a:t>Inviting contributors now for Connector Plug-ins for remote and PAN protocols</a:t>
            </a:r>
          </a:p>
          <a:p>
            <a:r>
              <a:rPr lang="en-US" dirty="0" smtClean="0"/>
              <a:t>Released code </a:t>
            </a:r>
            <a:r>
              <a:rPr lang="en-US" dirty="0" smtClean="0"/>
              <a:t>available now in </a:t>
            </a:r>
            <a:r>
              <a:rPr lang="en-US" dirty="0" err="1" smtClean="0"/>
              <a:t>AllSeen</a:t>
            </a:r>
            <a:r>
              <a:rPr lang="en-US" dirty="0" smtClean="0"/>
              <a:t> GIT:</a:t>
            </a:r>
          </a:p>
          <a:p>
            <a:pPr lvl="1"/>
            <a:r>
              <a:rPr lang="en-US" dirty="0" smtClean="0"/>
              <a:t>Gateway </a:t>
            </a:r>
            <a:r>
              <a:rPr lang="en-US" dirty="0" smtClean="0"/>
              <a:t>Agent management app (</a:t>
            </a:r>
            <a:r>
              <a:rPr lang="en-US" dirty="0" smtClean="0"/>
              <a:t>embedded for </a:t>
            </a:r>
            <a:r>
              <a:rPr lang="en-US" dirty="0" smtClean="0"/>
              <a:t>Linux and </a:t>
            </a:r>
            <a:r>
              <a:rPr lang="en-US" dirty="0" err="1" smtClean="0"/>
              <a:t>OpenWRT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Sample </a:t>
            </a:r>
            <a:r>
              <a:rPr lang="en-US" dirty="0"/>
              <a:t>Connector Plug-</a:t>
            </a:r>
            <a:r>
              <a:rPr lang="en-US" dirty="0" smtClean="0"/>
              <a:t>in</a:t>
            </a:r>
            <a:endParaRPr lang="en-US" dirty="0" smtClean="0"/>
          </a:p>
          <a:p>
            <a:pPr lvl="1"/>
            <a:r>
              <a:rPr lang="en-US" dirty="0" smtClean="0"/>
              <a:t>Sample Android Control </a:t>
            </a:r>
            <a:r>
              <a:rPr lang="en-US" dirty="0" smtClean="0"/>
              <a:t>App for managing connectors and the service profile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7162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149545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Gateway Working Group Contributors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2277547"/>
          </a:xfrm>
        </p:spPr>
        <p:txBody>
          <a:bodyPr/>
          <a:lstStyle/>
          <a:p>
            <a:r>
              <a:rPr lang="en-US" dirty="0"/>
              <a:t>Affinegy</a:t>
            </a:r>
          </a:p>
          <a:p>
            <a:pPr lvl="1"/>
            <a:r>
              <a:rPr lang="en-US" dirty="0"/>
              <a:t>Art Lancaster, CTO – contributor and W.G. chair</a:t>
            </a:r>
          </a:p>
          <a:p>
            <a:pPr lvl="1"/>
            <a:r>
              <a:rPr lang="en-US" dirty="0"/>
              <a:t>Committers:  Josh Spain, Kevin </a:t>
            </a:r>
            <a:r>
              <a:rPr lang="en-US" dirty="0" err="1"/>
              <a:t>Sandifer</a:t>
            </a:r>
            <a:r>
              <a:rPr lang="en-US" dirty="0"/>
              <a:t>, Jim Howard</a:t>
            </a:r>
          </a:p>
          <a:p>
            <a:r>
              <a:rPr lang="en-US" dirty="0"/>
              <a:t>Qualcomm</a:t>
            </a:r>
          </a:p>
          <a:p>
            <a:pPr lvl="1"/>
            <a:r>
              <a:rPr lang="en-US" dirty="0"/>
              <a:t>Shane Dewing, Senior Director Product Management – contributor</a:t>
            </a:r>
          </a:p>
          <a:p>
            <a:pPr lvl="1"/>
            <a:r>
              <a:rPr lang="en-US" dirty="0"/>
              <a:t>Committers: </a:t>
            </a:r>
            <a:r>
              <a:rPr lang="en-US" dirty="0" err="1"/>
              <a:t>Tsahi</a:t>
            </a:r>
            <a:r>
              <a:rPr lang="en-US" dirty="0"/>
              <a:t> Asher, </a:t>
            </a:r>
            <a:r>
              <a:rPr lang="en-US" dirty="0" err="1"/>
              <a:t>Tali</a:t>
            </a:r>
            <a:r>
              <a:rPr lang="en-US" dirty="0"/>
              <a:t> Messing, Benita Gupta, Josh </a:t>
            </a:r>
            <a:r>
              <a:rPr lang="en-US" dirty="0" err="1"/>
              <a:t>Hershberg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91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For more information on AllSeen Alliance, visit us at: allseenalliance.org &amp; allseenalliance.org/news/blogs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9394" y="2012396"/>
            <a:ext cx="5901426" cy="4154983"/>
          </a:xfrm>
        </p:spPr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Gateway Agent Working Group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Software components and usage</a:t>
            </a:r>
          </a:p>
          <a:p>
            <a:pPr lvl="1"/>
            <a:r>
              <a:rPr lang="en-US" dirty="0" smtClean="0"/>
              <a:t>Consumer Mode</a:t>
            </a:r>
          </a:p>
          <a:p>
            <a:pPr lvl="1"/>
            <a:r>
              <a:rPr lang="en-US" dirty="0" smtClean="0"/>
              <a:t>Service Provider Mode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Demonstrations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Affinegy CHARIOT Cloud solutions for </a:t>
            </a:r>
            <a:r>
              <a:rPr lang="en-US" dirty="0" err="1" smtClean="0">
                <a:solidFill>
                  <a:schemeClr val="tx1"/>
                </a:solidFill>
              </a:rPr>
              <a:t>AllJoyn</a:t>
            </a:r>
            <a:r>
              <a:rPr lang="en-US" dirty="0" smtClean="0">
                <a:solidFill>
                  <a:schemeClr val="tx1"/>
                </a:solidFill>
              </a:rPr>
              <a:t> and IOT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Gateway Agent developer information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Open Discussion Q&amp;A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9394" y="971764"/>
            <a:ext cx="5901425" cy="61863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44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032077"/>
          </a:xfrm>
        </p:spPr>
        <p:txBody>
          <a:bodyPr/>
          <a:lstStyle/>
          <a:p>
            <a:r>
              <a:rPr lang="en-US" sz="3200" dirty="0" smtClean="0"/>
              <a:t>Gateway Agent Working Group – </a:t>
            </a:r>
            <a:br>
              <a:rPr lang="en-US" sz="3200" dirty="0" smtClean="0"/>
            </a:br>
            <a:r>
              <a:rPr lang="en-US" sz="3200" dirty="0" err="1" smtClean="0"/>
              <a:t>AllJoyn</a:t>
            </a:r>
            <a:r>
              <a:rPr lang="en-US" sz="3200" dirty="0" smtClean="0"/>
              <a:t> meets Cloud / Managed Services</a:t>
            </a:r>
            <a:endParaRPr lang="en-US" sz="3200" dirty="0"/>
          </a:p>
        </p:txBody>
      </p:sp>
      <p:cxnSp>
        <p:nvCxnSpPr>
          <p:cNvPr id="6" name="Straight Connector 5"/>
          <p:cNvCxnSpPr>
            <a:endCxn id="140" idx="3"/>
          </p:cNvCxnSpPr>
          <p:nvPr/>
        </p:nvCxnSpPr>
        <p:spPr>
          <a:xfrm flipH="1">
            <a:off x="841732" y="2514600"/>
            <a:ext cx="910868" cy="1620664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30994" y="2315347"/>
            <a:ext cx="1119584" cy="976189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22144" y="2315348"/>
            <a:ext cx="1428435" cy="1121096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67000" y="1971069"/>
            <a:ext cx="6400800" cy="3200399"/>
            <a:chOff x="560388" y="1347472"/>
            <a:chExt cx="10423553" cy="5211775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794007" y="2986991"/>
              <a:ext cx="199111" cy="734687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76496" y="2108510"/>
              <a:ext cx="713116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25961" y="2459256"/>
              <a:ext cx="728062" cy="37647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920269" y="3148789"/>
              <a:ext cx="315260" cy="608037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144388" y="4413202"/>
              <a:ext cx="230620" cy="63762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90712" y="2986992"/>
              <a:ext cx="5653676" cy="20638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51983" y="2622673"/>
              <a:ext cx="3678618" cy="275380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947914" y="2986992"/>
              <a:ext cx="5570817" cy="75990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105684" y="2640592"/>
              <a:ext cx="3458260" cy="34640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41669" y="2986992"/>
              <a:ext cx="3577062" cy="23909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843130" y="3497823"/>
              <a:ext cx="102657" cy="2590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81804" y="4073511"/>
              <a:ext cx="5838465" cy="82400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7514437" y="2629369"/>
              <a:ext cx="53202" cy="283088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41669" y="2721275"/>
              <a:ext cx="1127883" cy="26567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10023" y="2459256"/>
              <a:ext cx="3215801" cy="46968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45046" y="2986992"/>
              <a:ext cx="5079240" cy="10962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6069553" y="2707239"/>
              <a:ext cx="1498086" cy="27530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90325" y="2629369"/>
              <a:ext cx="1124112" cy="299511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567639" y="4083210"/>
              <a:ext cx="1356647" cy="146671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490712" y="2986992"/>
              <a:ext cx="1450957" cy="242228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6069553" y="2795328"/>
              <a:ext cx="2850716" cy="127818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530601" y="2622673"/>
              <a:ext cx="1622666" cy="242815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076495" y="5377989"/>
              <a:ext cx="2317336" cy="25465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941669" y="2629369"/>
              <a:ext cx="2572768" cy="274862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941669" y="4958456"/>
              <a:ext cx="3263992" cy="41953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34" idx="0"/>
            </p:cNvCxnSpPr>
            <p:nvPr/>
          </p:nvCxnSpPr>
          <p:spPr>
            <a:xfrm flipV="1">
              <a:off x="4881336" y="4051773"/>
              <a:ext cx="4042950" cy="126376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890295" y="4083746"/>
              <a:ext cx="5029974" cy="129424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076495" y="2256266"/>
              <a:ext cx="2001404" cy="10302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3015932" y="3781791"/>
              <a:ext cx="5904337" cy="30195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11"/>
            <p:cNvSpPr>
              <a:spLocks/>
            </p:cNvSpPr>
            <p:nvPr/>
          </p:nvSpPr>
          <p:spPr bwMode="auto">
            <a:xfrm flipH="1">
              <a:off x="10043838" y="4190856"/>
              <a:ext cx="940103" cy="1375674"/>
            </a:xfrm>
            <a:prstGeom prst="wedgeRoundRectCallout">
              <a:avLst>
                <a:gd name="adj1" fmla="val 80419"/>
                <a:gd name="adj2" fmla="val 24263"/>
                <a:gd name="adj3" fmla="val 16667"/>
              </a:avLst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DVR: OK playing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My Hawaii vacation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movie</a:t>
              </a:r>
              <a:endPara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>
              <a:off x="8169263" y="5916328"/>
              <a:ext cx="1697869" cy="642919"/>
            </a:xfrm>
            <a:prstGeom prst="wedgeRoundRectCallout">
              <a:avLst>
                <a:gd name="adj1" fmla="val 79845"/>
                <a:gd name="adj2" fmla="val -60102"/>
                <a:gd name="adj3" fmla="val 16667"/>
              </a:avLst>
            </a:prstGeom>
            <a:solidFill>
              <a:schemeClr val="accent5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Car: OK Lights are 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n</a:t>
              </a: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ow OFF</a:t>
              </a:r>
              <a:endPara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 flipH="1">
              <a:off x="560388" y="4405513"/>
              <a:ext cx="2091694" cy="557064"/>
            </a:xfrm>
            <a:prstGeom prst="wedgeRoundRectCallout">
              <a:avLst>
                <a:gd name="adj1" fmla="val -30548"/>
                <a:gd name="adj2" fmla="val -128047"/>
                <a:gd name="adj3" fmla="val 16667"/>
              </a:avLst>
            </a:prstGeom>
            <a:solidFill>
              <a:schemeClr val="accent3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TV: Fixing </a:t>
              </a:r>
              <a:r>
                <a:rPr lang="en-US" sz="900" dirty="0" err="1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WiFi</a:t>
              </a: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 video quality</a:t>
              </a:r>
              <a:endPara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 flipH="1">
              <a:off x="8432488" y="1347472"/>
              <a:ext cx="1682822" cy="814704"/>
            </a:xfrm>
            <a:prstGeom prst="wedgeRoundRectCallout">
              <a:avLst>
                <a:gd name="adj1" fmla="val 77697"/>
                <a:gd name="adj2" fmla="val 44165"/>
                <a:gd name="adj3" fmla="val 16667"/>
              </a:avLst>
            </a:prstGeom>
            <a:solidFill>
              <a:schemeClr val="accent3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endPara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TV: My </a:t>
              </a:r>
              <a:r>
                <a:rPr lang="en-US" sz="900" dirty="0" err="1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WiFi</a:t>
              </a: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 video 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p</a:t>
              </a: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icture is poor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Fix it?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endPara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 flipH="1">
              <a:off x="2636364" y="1577884"/>
              <a:ext cx="1486923" cy="462685"/>
            </a:xfrm>
            <a:prstGeom prst="wedgeRoundRectCallout">
              <a:avLst>
                <a:gd name="adj1" fmla="val 10433"/>
                <a:gd name="adj2" fmla="val 104662"/>
                <a:gd name="adj3" fmla="val 16667"/>
              </a:avLst>
            </a:prstGeom>
            <a:solidFill>
              <a:schemeClr val="bg2">
                <a:lumMod val="50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Dryer: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9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Laundry is ready</a:t>
              </a:r>
              <a:endPara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pic>
          <p:nvPicPr>
            <p:cNvPr id="60" name="Picture 59" descr="Allseen-Lighting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61" name="Picture 60" descr="Allseen-Appliances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62" name="Picture 61" descr="Allseen-DisplayTelevision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913447"/>
              <a:ext cx="974779" cy="753553"/>
            </a:xfrm>
            <a:prstGeom prst="rect">
              <a:avLst/>
            </a:prstGeom>
          </p:spPr>
        </p:pic>
        <p:pic>
          <p:nvPicPr>
            <p:cNvPr id="63" name="Picture 62" descr="Allseen-Tablet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963" y="1781523"/>
              <a:ext cx="682752" cy="949485"/>
            </a:xfrm>
            <a:prstGeom prst="rect">
              <a:avLst/>
            </a:prstGeom>
          </p:spPr>
        </p:pic>
        <p:grpSp>
          <p:nvGrpSpPr>
            <p:cNvPr id="64" name="Group 63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5786352" y="1767164"/>
              <a:ext cx="460465" cy="976034"/>
              <a:chOff x="8197472" y="815445"/>
              <a:chExt cx="914401" cy="154675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197472" y="815445"/>
                <a:ext cx="914401" cy="1546752"/>
                <a:chOff x="8197472" y="815445"/>
                <a:chExt cx="914401" cy="1546752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8197472" y="1295398"/>
                  <a:ext cx="914401" cy="1066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888829" y="3733800"/>
              <a:ext cx="710783" cy="655646"/>
              <a:chOff x="5637212" y="3171260"/>
              <a:chExt cx="2286000" cy="155009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37212" y="3171260"/>
                <a:ext cx="2286000" cy="1550095"/>
                <a:chOff x="6780212" y="685800"/>
                <a:chExt cx="1905000" cy="1558996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6780212" y="685800"/>
                  <a:ext cx="1905000" cy="1558996"/>
                  <a:chOff x="6780212" y="685800"/>
                  <a:chExt cx="1905000" cy="1558996"/>
                </a:xfrm>
              </p:grpSpPr>
              <p:sp>
                <p:nvSpPr>
                  <p:cNvPr id="118" name="Frame 117"/>
                  <p:cNvSpPr/>
                  <p:nvPr/>
                </p:nvSpPr>
                <p:spPr>
                  <a:xfrm>
                    <a:off x="6932612" y="685800"/>
                    <a:ext cx="1600200" cy="990600"/>
                  </a:xfrm>
                  <a:prstGeom prst="fram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Trapezoid 118"/>
                  <p:cNvSpPr/>
                  <p:nvPr/>
                </p:nvSpPr>
                <p:spPr>
                  <a:xfrm>
                    <a:off x="6780212" y="1711396"/>
                    <a:ext cx="1905000" cy="533400"/>
                  </a:xfrm>
                  <a:prstGeom prst="trapezoid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17" name="Trapezoid 116"/>
                <p:cNvSpPr/>
                <p:nvPr/>
              </p:nvSpPr>
              <p:spPr>
                <a:xfrm>
                  <a:off x="7542212" y="2094584"/>
                  <a:ext cx="381000" cy="13495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5" name="Trapezoid 114"/>
              <p:cNvSpPr/>
              <p:nvPr/>
            </p:nvSpPr>
            <p:spPr>
              <a:xfrm>
                <a:off x="5820092" y="4257387"/>
                <a:ext cx="1920239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08" name="Donut 107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06" name="Donut 105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Donut 101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96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7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8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418012" y="5231595"/>
              <a:ext cx="325477" cy="233686"/>
              <a:chOff x="5197623" y="5231595"/>
              <a:chExt cx="325477" cy="233686"/>
            </a:xfrm>
          </p:grpSpPr>
          <p:sp>
            <p:nvSpPr>
              <p:cNvPr id="93" name="Freeform 268"/>
              <p:cNvSpPr>
                <a:spLocks/>
              </p:cNvSpPr>
              <p:nvPr/>
            </p:nvSpPr>
            <p:spPr bwMode="auto">
              <a:xfrm rot="20916795">
                <a:off x="5343022" y="5339855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4" name="Freeform 269"/>
              <p:cNvSpPr>
                <a:spLocks/>
              </p:cNvSpPr>
              <p:nvPr/>
            </p:nvSpPr>
            <p:spPr bwMode="auto">
              <a:xfrm rot="20916795">
                <a:off x="5270324" y="5285746"/>
                <a:ext cx="242201" cy="167104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5" name="Freeform 270"/>
              <p:cNvSpPr>
                <a:spLocks/>
              </p:cNvSpPr>
              <p:nvPr/>
            </p:nvSpPr>
            <p:spPr bwMode="auto">
              <a:xfrm rot="20916795">
                <a:off x="5197623" y="5231595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9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2691011">
              <a:off x="7410766" y="5248149"/>
              <a:ext cx="325477" cy="233685"/>
              <a:chOff x="5197623" y="5404504"/>
              <a:chExt cx="325477" cy="233685"/>
            </a:xfrm>
          </p:grpSpPr>
          <p:sp>
            <p:nvSpPr>
              <p:cNvPr id="87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88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89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4926581">
              <a:off x="8812951" y="2651196"/>
              <a:ext cx="325477" cy="233685"/>
              <a:chOff x="5197623" y="5404504"/>
              <a:chExt cx="325477" cy="233685"/>
            </a:xfrm>
          </p:grpSpPr>
          <p:sp>
            <p:nvSpPr>
              <p:cNvPr id="84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85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86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pic>
          <p:nvPicPr>
            <p:cNvPr id="75" name="Picture 74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364" y="2122669"/>
              <a:ext cx="457200" cy="696243"/>
            </a:xfrm>
            <a:prstGeom prst="rect">
              <a:avLst/>
            </a:prstGeom>
          </p:spPr>
        </p:pic>
        <p:pic>
          <p:nvPicPr>
            <p:cNvPr id="76" name="Picture 75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565" y="1539899"/>
              <a:ext cx="457200" cy="696243"/>
            </a:xfrm>
            <a:prstGeom prst="rect">
              <a:avLst/>
            </a:prstGeom>
          </p:spPr>
        </p:pic>
        <p:pic>
          <p:nvPicPr>
            <p:cNvPr id="77" name="Picture 76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9590" y="3497823"/>
              <a:ext cx="457200" cy="696243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000" b="1" dirty="0" smtClean="0"/>
                    <a:t>120</a:t>
                  </a:r>
                </a:p>
                <a:p>
                  <a:pPr algn="ctr"/>
                  <a:r>
                    <a:rPr lang="en-US" sz="1000" b="1" dirty="0" smtClean="0"/>
                    <a:t>80</a:t>
                  </a:r>
                  <a:endParaRPr lang="en-US" sz="1000" b="1" dirty="0"/>
                </a:p>
              </p:txBody>
            </p: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83" name="Frame 82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lnSpcReduction="10000"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0" name="Straight Connector 79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4" name="Picture 133" descr="Allseen-SmartPhone-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54" y="4407745"/>
            <a:ext cx="308829" cy="561506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1085702" y="4184878"/>
            <a:ext cx="650646" cy="650646"/>
            <a:chOff x="1803960" y="4917101"/>
            <a:chExt cx="847649" cy="847649"/>
          </a:xfrm>
          <a:effectLst/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7" name="Picture 136" descr="Allseen-WifiAccess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38" name="Group 137"/>
          <p:cNvGrpSpPr/>
          <p:nvPr/>
        </p:nvGrpSpPr>
        <p:grpSpPr>
          <a:xfrm>
            <a:off x="437858" y="4048456"/>
            <a:ext cx="403874" cy="671176"/>
            <a:chOff x="903465" y="4829067"/>
            <a:chExt cx="526159" cy="874395"/>
          </a:xfrm>
        </p:grpSpPr>
        <p:pic>
          <p:nvPicPr>
            <p:cNvPr id="139" name="Picture 138" descr="Allseen-SmartPhone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40" name="Picture 139" descr="Allseen-WifiAccess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141" name="Freeform 11"/>
          <p:cNvSpPr>
            <a:spLocks/>
          </p:cNvSpPr>
          <p:nvPr/>
        </p:nvSpPr>
        <p:spPr bwMode="auto">
          <a:xfrm flipH="1">
            <a:off x="1153054" y="4880850"/>
            <a:ext cx="980546" cy="605550"/>
          </a:xfrm>
          <a:prstGeom prst="wedgeRoundRectCallout">
            <a:avLst>
              <a:gd name="adj1" fmla="val 20219"/>
              <a:gd name="adj2" fmla="val -91811"/>
              <a:gd name="adj3" fmla="val 16667"/>
            </a:avLst>
          </a:pr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Turn off the kitchen lights, 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Set away mode.</a:t>
            </a:r>
            <a:endParaRPr lang="en-US" sz="9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sp>
        <p:nvSpPr>
          <p:cNvPr id="142" name="Freeform 11"/>
          <p:cNvSpPr>
            <a:spLocks/>
          </p:cNvSpPr>
          <p:nvPr/>
        </p:nvSpPr>
        <p:spPr bwMode="auto">
          <a:xfrm flipH="1">
            <a:off x="3276600" y="4757363"/>
            <a:ext cx="1015941" cy="337905"/>
          </a:xfrm>
          <a:prstGeom prst="wedgeRoundRectCallout">
            <a:avLst>
              <a:gd name="adj1" fmla="val -71738"/>
              <a:gd name="adj2" fmla="val -60102"/>
              <a:gd name="adj3" fmla="val 16667"/>
            </a:avLst>
          </a:pr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OK changing</a:t>
            </a:r>
          </a:p>
          <a:p>
            <a:pPr lvl="0" algn="ctr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to away mode</a:t>
            </a:r>
            <a:endParaRPr lang="en-US" sz="9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pic>
        <p:nvPicPr>
          <p:cNvPr id="143" name="Picture 142" descr="Allseen-SmartPhone-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843639"/>
            <a:ext cx="308829" cy="561506"/>
          </a:xfrm>
          <a:prstGeom prst="rect">
            <a:avLst/>
          </a:prstGeom>
        </p:spPr>
      </p:pic>
      <p:sp>
        <p:nvSpPr>
          <p:cNvPr id="144" name="Freeform 11"/>
          <p:cNvSpPr>
            <a:spLocks/>
          </p:cNvSpPr>
          <p:nvPr/>
        </p:nvSpPr>
        <p:spPr bwMode="auto">
          <a:xfrm flipH="1">
            <a:off x="152400" y="4900989"/>
            <a:ext cx="838200" cy="585411"/>
          </a:xfrm>
          <a:prstGeom prst="wedgeRoundRectCallout">
            <a:avLst>
              <a:gd name="adj1" fmla="val -8665"/>
              <a:gd name="adj2" fmla="val -84382"/>
              <a:gd name="adj3" fmla="val 16667"/>
            </a:avLst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DVR: play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>
                <a:solidFill>
                  <a:srgbClr val="FFFFFF"/>
                </a:solidFill>
                <a:latin typeface="Qualcomm Office Semibold" panose="020B0703030202060203" pitchFamily="34" charset="0"/>
              </a:rPr>
              <a:t>m</a:t>
            </a: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y Hawaii vacation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movie</a:t>
            </a:r>
            <a:endParaRPr lang="en-US" sz="9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sp>
        <p:nvSpPr>
          <p:cNvPr id="145" name="Freeform 11"/>
          <p:cNvSpPr>
            <a:spLocks/>
          </p:cNvSpPr>
          <p:nvPr/>
        </p:nvSpPr>
        <p:spPr bwMode="auto">
          <a:xfrm flipH="1">
            <a:off x="8061083" y="2685215"/>
            <a:ext cx="964984" cy="284121"/>
          </a:xfrm>
          <a:prstGeom prst="wedgeRoundRectCallout">
            <a:avLst>
              <a:gd name="adj1" fmla="val 70877"/>
              <a:gd name="adj2" fmla="val 91073"/>
              <a:gd name="adj3" fmla="val 16667"/>
            </a:avLst>
          </a:prstGeom>
          <a:solidFill>
            <a:schemeClr val="bg2">
              <a:lumMod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Laundry is ready</a:t>
            </a:r>
            <a:endParaRPr lang="en-US" sz="9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949" y="1879395"/>
            <a:ext cx="1951651" cy="863805"/>
          </a:xfrm>
          <a:prstGeom prst="rect">
            <a:avLst/>
          </a:prstGeom>
          <a:effectLst>
            <a:glow rad="50800">
              <a:schemeClr val="accent5">
                <a:lumMod val="40000"/>
                <a:lumOff val="60000"/>
                <a:alpha val="88000"/>
              </a:schemeClr>
            </a:glow>
          </a:effectLst>
        </p:spPr>
      </p:pic>
      <p:cxnSp>
        <p:nvCxnSpPr>
          <p:cNvPr id="147" name="Straight Connector 146"/>
          <p:cNvCxnSpPr>
            <a:endCxn id="136" idx="0"/>
          </p:cNvCxnSpPr>
          <p:nvPr/>
        </p:nvCxnSpPr>
        <p:spPr>
          <a:xfrm flipH="1">
            <a:off x="1411025" y="2743200"/>
            <a:ext cx="549788" cy="1441678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llseen-WirelessRouter-K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29" y="2960471"/>
            <a:ext cx="839636" cy="701883"/>
          </a:xfrm>
          <a:prstGeom prst="rect">
            <a:avLst/>
          </a:prstGeom>
          <a:effectLst/>
        </p:spPr>
      </p:pic>
      <p:sp>
        <p:nvSpPr>
          <p:cNvPr id="149" name="Freeform 11"/>
          <p:cNvSpPr>
            <a:spLocks/>
          </p:cNvSpPr>
          <p:nvPr/>
        </p:nvSpPr>
        <p:spPr bwMode="auto">
          <a:xfrm flipH="1">
            <a:off x="5257799" y="5334000"/>
            <a:ext cx="1015941" cy="457200"/>
          </a:xfrm>
          <a:prstGeom prst="wedgeRoundRectCallout">
            <a:avLst>
              <a:gd name="adj1" fmla="val -34236"/>
              <a:gd name="adj2" fmla="val -108776"/>
              <a:gd name="adj3" fmla="val 16667"/>
            </a:avLst>
          </a:prstGeom>
          <a:solidFill>
            <a:srgbClr val="00823B">
              <a:alpha val="65000"/>
            </a:srgb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85000"/>
              </a:lnSpc>
              <a:spcBef>
                <a:spcPts val="300"/>
              </a:spcBef>
            </a:pPr>
            <a:r>
              <a:rPr lang="en-US" sz="900" dirty="0" err="1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BeFit</a:t>
            </a:r>
            <a:r>
              <a:rPr lang="en-US" sz="9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: Congratulations goal met!</a:t>
            </a:r>
            <a:endParaRPr lang="en-US" sz="9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95800" y="4526281"/>
            <a:ext cx="2286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435739" y="4432756"/>
            <a:ext cx="28866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72</a:t>
            </a:r>
            <a:endParaRPr lang="en-US" sz="800" dirty="0"/>
          </a:p>
        </p:txBody>
      </p:sp>
      <p:grpSp>
        <p:nvGrpSpPr>
          <p:cNvPr id="164" name="Group 163"/>
          <p:cNvGrpSpPr>
            <a:grpSpLocks noChangeAspect="1"/>
          </p:cNvGrpSpPr>
          <p:nvPr/>
        </p:nvGrpSpPr>
        <p:grpSpPr>
          <a:xfrm>
            <a:off x="5597938" y="1771162"/>
            <a:ext cx="976362" cy="242208"/>
            <a:chOff x="380326" y="1440427"/>
            <a:chExt cx="2441566" cy="605520"/>
          </a:xfrm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6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9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0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1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736348" y="3094114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2"/>
                </a:solidFill>
              </a:rPr>
              <a:t>AllSeen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Gateway Agent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327" y="1970978"/>
            <a:ext cx="194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Cloud</a:t>
            </a:r>
            <a:r>
              <a:rPr lang="en-US" sz="1800" dirty="0"/>
              <a:t> </a:t>
            </a:r>
            <a:r>
              <a:rPr lang="en-US" sz="1800" dirty="0" smtClean="0"/>
              <a:t>/ Managed </a:t>
            </a:r>
          </a:p>
          <a:p>
            <a:pPr algn="ctr"/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711088" y="3220092"/>
            <a:ext cx="27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AllJoyn</a:t>
            </a:r>
            <a:r>
              <a:rPr lang="en-US" sz="1800" dirty="0" smtClean="0"/>
              <a:t> local applications</a:t>
            </a:r>
            <a:endParaRPr lang="en-US" sz="1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8783" y="5606534"/>
            <a:ext cx="30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AllJoyn</a:t>
            </a:r>
            <a:r>
              <a:rPr lang="en-US" sz="1800" dirty="0" smtClean="0"/>
              <a:t> remote applications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623248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Gateway Agent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4062650"/>
          </a:xfrm>
        </p:spPr>
        <p:txBody>
          <a:bodyPr/>
          <a:lstStyle/>
          <a:p>
            <a:r>
              <a:rPr lang="en-US" sz="2400" dirty="0" smtClean="0"/>
              <a:t>Software application ideal for an always on, connected hardware device in the proximal network turning it into an </a:t>
            </a:r>
            <a:r>
              <a:rPr lang="en-US" sz="2400" dirty="0" err="1" smtClean="0"/>
              <a:t>AllJoyn</a:t>
            </a:r>
            <a:r>
              <a:rPr lang="en-US" sz="2400" dirty="0" smtClean="0"/>
              <a:t> to remote services gateway</a:t>
            </a:r>
            <a:endParaRPr lang="en-US" sz="2400" dirty="0"/>
          </a:p>
          <a:p>
            <a:r>
              <a:rPr lang="en-US" sz="2400" dirty="0"/>
              <a:t>Provides a standard and secure method for connecting </a:t>
            </a:r>
            <a:r>
              <a:rPr lang="en-US" sz="2400" dirty="0" smtClean="0"/>
              <a:t>the local </a:t>
            </a:r>
            <a:r>
              <a:rPr lang="en-US" sz="2400" dirty="0" err="1" smtClean="0"/>
              <a:t>AllJoyn</a:t>
            </a:r>
            <a:r>
              <a:rPr lang="en-US" sz="2400" dirty="0" smtClean="0"/>
              <a:t> </a:t>
            </a:r>
            <a:r>
              <a:rPr lang="en-US" sz="2400" dirty="0"/>
              <a:t>devices and applications to </a:t>
            </a:r>
            <a:r>
              <a:rPr lang="en-US" sz="2400" dirty="0" smtClean="0"/>
              <a:t>external </a:t>
            </a:r>
            <a:r>
              <a:rPr lang="en-US" sz="2400" dirty="0"/>
              <a:t>services</a:t>
            </a:r>
          </a:p>
          <a:p>
            <a:pPr lvl="1"/>
            <a:r>
              <a:rPr lang="en-US" sz="2000" dirty="0"/>
              <a:t>Works with any Internet connection</a:t>
            </a:r>
          </a:p>
          <a:p>
            <a:pPr lvl="1"/>
            <a:r>
              <a:rPr lang="en-US" sz="2000" dirty="0"/>
              <a:t>Supports persistent remote connections without special firewall or port </a:t>
            </a:r>
            <a:r>
              <a:rPr lang="en-US" sz="2000" dirty="0" smtClean="0"/>
              <a:t>settings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758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149545"/>
          </a:xfrm>
        </p:spPr>
        <p:txBody>
          <a:bodyPr/>
          <a:lstStyle/>
          <a:p>
            <a:r>
              <a:rPr lang="en-US" dirty="0" smtClean="0"/>
              <a:t>Managed and Secure </a:t>
            </a:r>
            <a:r>
              <a:rPr lang="en-US" dirty="0" err="1" smtClean="0"/>
              <a:t>AllJoyn</a:t>
            </a:r>
            <a:r>
              <a:rPr lang="en-US" dirty="0" smtClean="0"/>
              <a:t> Remote Routing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4308872"/>
          </a:xfrm>
        </p:spPr>
        <p:txBody>
          <a:bodyPr/>
          <a:lstStyle/>
          <a:p>
            <a:r>
              <a:rPr lang="en-US" sz="2200" dirty="0" smtClean="0"/>
              <a:t>Filters </a:t>
            </a:r>
            <a:r>
              <a:rPr lang="en-US" sz="2200" dirty="0"/>
              <a:t>LAN </a:t>
            </a:r>
            <a:r>
              <a:rPr lang="en-US" sz="2200" dirty="0" err="1"/>
              <a:t>AllJoyn</a:t>
            </a:r>
            <a:r>
              <a:rPr lang="en-US" sz="2200" dirty="0"/>
              <a:t> traffic from </a:t>
            </a:r>
            <a:r>
              <a:rPr lang="en-US" sz="2200" dirty="0" smtClean="0"/>
              <a:t>remote </a:t>
            </a:r>
            <a:r>
              <a:rPr lang="en-US" sz="2200" dirty="0"/>
              <a:t>traffic – only traffic needed for the user’s </a:t>
            </a:r>
            <a:r>
              <a:rPr lang="en-US" sz="2200" dirty="0" smtClean="0"/>
              <a:t>cloud or remote </a:t>
            </a:r>
            <a:r>
              <a:rPr lang="en-US" sz="2200" dirty="0"/>
              <a:t>services are </a:t>
            </a:r>
            <a:r>
              <a:rPr lang="en-US" sz="2200" dirty="0" smtClean="0"/>
              <a:t>passed</a:t>
            </a:r>
          </a:p>
          <a:p>
            <a:r>
              <a:rPr lang="en-US" sz="2200" dirty="0" smtClean="0"/>
              <a:t>Which </a:t>
            </a:r>
            <a:r>
              <a:rPr lang="en-US" sz="2200" dirty="0" err="1" smtClean="0"/>
              <a:t>AllJoyn</a:t>
            </a:r>
            <a:r>
              <a:rPr lang="en-US" sz="2200" dirty="0"/>
              <a:t> </a:t>
            </a:r>
            <a:r>
              <a:rPr lang="en-US" sz="2200" dirty="0" smtClean="0"/>
              <a:t>applications and </a:t>
            </a:r>
            <a:r>
              <a:rPr lang="en-US" sz="2200" dirty="0"/>
              <a:t>traffic </a:t>
            </a:r>
            <a:r>
              <a:rPr lang="en-US" sz="2200" dirty="0" smtClean="0"/>
              <a:t>are determined by the </a:t>
            </a:r>
            <a:r>
              <a:rPr lang="en-US" sz="2200" dirty="0"/>
              <a:t>Gateway </a:t>
            </a:r>
            <a:r>
              <a:rPr lang="en-US" sz="2200" dirty="0" smtClean="0"/>
              <a:t>Agent’s remote Service </a:t>
            </a:r>
            <a:r>
              <a:rPr lang="en-US" sz="2200" dirty="0"/>
              <a:t>Profiles </a:t>
            </a:r>
            <a:r>
              <a:rPr lang="en-US" sz="2200" dirty="0" smtClean="0"/>
              <a:t>– managed by the Gateway Agent Control API</a:t>
            </a:r>
            <a:endParaRPr lang="en-US" sz="2200" dirty="0"/>
          </a:p>
          <a:p>
            <a:pPr lvl="1"/>
            <a:r>
              <a:rPr lang="en-US" dirty="0" smtClean="0"/>
              <a:t>Enhances the user’s privacy and security</a:t>
            </a:r>
          </a:p>
          <a:p>
            <a:pPr lvl="1"/>
            <a:r>
              <a:rPr lang="en-US" dirty="0" smtClean="0"/>
              <a:t>Enables managed service privacy policies</a:t>
            </a:r>
          </a:p>
          <a:p>
            <a:r>
              <a:rPr lang="en-US" sz="2200" dirty="0" smtClean="0"/>
              <a:t>Supports </a:t>
            </a:r>
            <a:r>
              <a:rPr lang="en-US" sz="2200" dirty="0"/>
              <a:t>multiple independent cloud services in one </a:t>
            </a:r>
            <a:r>
              <a:rPr lang="en-US" sz="2200" dirty="0" smtClean="0"/>
              <a:t>device </a:t>
            </a:r>
            <a:r>
              <a:rPr lang="en-US" sz="2200" dirty="0"/>
              <a:t>with modular, </a:t>
            </a:r>
            <a:r>
              <a:rPr lang="en-US" sz="2200" dirty="0" smtClean="0"/>
              <a:t>Connector plug-ins</a:t>
            </a:r>
          </a:p>
          <a:p>
            <a:r>
              <a:rPr lang="en-US" sz="2200" dirty="0" smtClean="0"/>
              <a:t>The Gateway Agent also can support Connector plug-ins to other PAN protocols with </a:t>
            </a:r>
            <a:r>
              <a:rPr lang="en-US" sz="2200" dirty="0" err="1" smtClean="0"/>
              <a:t>AllJoyn</a:t>
            </a:r>
            <a:r>
              <a:rPr lang="en-US" sz="2200" dirty="0" smtClean="0"/>
              <a:t> (6LowPAN, </a:t>
            </a:r>
            <a:r>
              <a:rPr lang="en-US" sz="2200" dirty="0" err="1" smtClean="0"/>
              <a:t>ZigBee</a:t>
            </a:r>
            <a:r>
              <a:rPr lang="en-US" sz="2200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2979165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Mode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5105" y="1252732"/>
            <a:ext cx="2452456" cy="4893648"/>
          </a:xfrm>
        </p:spPr>
        <p:txBody>
          <a:bodyPr/>
          <a:lstStyle/>
          <a:p>
            <a:r>
              <a:rPr lang="en-US" sz="1600" dirty="0" smtClean="0"/>
              <a:t>User self</a:t>
            </a:r>
            <a:r>
              <a:rPr lang="en-US" sz="1600" dirty="0"/>
              <a:t>-</a:t>
            </a:r>
            <a:r>
              <a:rPr lang="en-US" sz="1600" dirty="0" smtClean="0"/>
              <a:t>manages </a:t>
            </a:r>
            <a:r>
              <a:rPr lang="en-US" sz="1600" dirty="0"/>
              <a:t>their </a:t>
            </a:r>
            <a:r>
              <a:rPr lang="en-US" sz="1600" dirty="0" err="1"/>
              <a:t>AllJoyn</a:t>
            </a:r>
            <a:r>
              <a:rPr lang="en-US" sz="1600" dirty="0"/>
              <a:t> connections to </a:t>
            </a:r>
            <a:r>
              <a:rPr lang="en-US" sz="1600" dirty="0" smtClean="0"/>
              <a:t>external </a:t>
            </a:r>
            <a:r>
              <a:rPr lang="en-US" sz="1600" dirty="0"/>
              <a:t>services</a:t>
            </a:r>
          </a:p>
          <a:p>
            <a:r>
              <a:rPr lang="en-US" sz="1600" dirty="0" smtClean="0"/>
              <a:t>Services </a:t>
            </a:r>
            <a:r>
              <a:rPr lang="en-US" sz="1600" dirty="0"/>
              <a:t>provisioned via a mobile app </a:t>
            </a:r>
            <a:r>
              <a:rPr lang="en-US" sz="1600" dirty="0" smtClean="0"/>
              <a:t>with </a:t>
            </a:r>
            <a:r>
              <a:rPr lang="en-US" sz="1600" dirty="0"/>
              <a:t>the Gateway Control </a:t>
            </a:r>
            <a:r>
              <a:rPr lang="en-US" sz="1600" dirty="0" smtClean="0"/>
              <a:t>App component</a:t>
            </a:r>
            <a:endParaRPr lang="en-US" sz="1600" dirty="0"/>
          </a:p>
          <a:p>
            <a:pPr lvl="1"/>
            <a:r>
              <a:rPr lang="en-US" sz="1600" dirty="0" smtClean="0"/>
              <a:t>Connector Plug-in installed</a:t>
            </a:r>
          </a:p>
          <a:p>
            <a:pPr lvl="1"/>
            <a:r>
              <a:rPr lang="en-US" sz="1600" dirty="0" smtClean="0"/>
              <a:t>Service Profile managed</a:t>
            </a:r>
            <a:endParaRPr lang="en-US" sz="1400" dirty="0"/>
          </a:p>
          <a:p>
            <a:r>
              <a:rPr lang="en-US" sz="1600" dirty="0"/>
              <a:t>Consumer must be at home when configuring their cloud service using </a:t>
            </a:r>
            <a:r>
              <a:rPr lang="en-US" sz="1600" dirty="0" smtClean="0"/>
              <a:t>Control App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02873" y="1297554"/>
            <a:ext cx="5989461" cy="4888699"/>
            <a:chOff x="3002873" y="1297554"/>
            <a:chExt cx="5989461" cy="4888699"/>
          </a:xfrm>
        </p:grpSpPr>
        <p:pic>
          <p:nvPicPr>
            <p:cNvPr id="5" name="Picture 4" descr="HLD Architecture Original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73" y="1297554"/>
              <a:ext cx="5989461" cy="4572000"/>
            </a:xfrm>
            <a:prstGeom prst="rect">
              <a:avLst/>
            </a:prstGeom>
          </p:spPr>
        </p:pic>
        <p:pic>
          <p:nvPicPr>
            <p:cNvPr id="6" name="Picture 5" descr="Allseen-SmartPhon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222" y="5624747"/>
              <a:ext cx="308829" cy="561506"/>
            </a:xfrm>
            <a:prstGeom prst="rect">
              <a:avLst/>
            </a:prstGeom>
          </p:spPr>
        </p:pic>
        <p:pic>
          <p:nvPicPr>
            <p:cNvPr id="7" name="Picture 6" descr="Allseen-SmartPhon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743" y="3813837"/>
              <a:ext cx="308829" cy="56150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720002" y="4334047"/>
              <a:ext cx="1590036" cy="1641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57475" y="4288051"/>
              <a:ext cx="10737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Service profile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654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 Mode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5105" y="1252732"/>
            <a:ext cx="2452456" cy="5416868"/>
          </a:xfrm>
        </p:spPr>
        <p:txBody>
          <a:bodyPr/>
          <a:lstStyle/>
          <a:p>
            <a:r>
              <a:rPr lang="en-US" sz="1600" dirty="0" smtClean="0"/>
              <a:t>Ideal for Managed Services Providers</a:t>
            </a:r>
          </a:p>
          <a:p>
            <a:r>
              <a:rPr lang="en-US" sz="1600" dirty="0" smtClean="0"/>
              <a:t>Remote software installation and update management for </a:t>
            </a:r>
          </a:p>
          <a:p>
            <a:pPr lvl="1"/>
            <a:r>
              <a:rPr lang="en-US" sz="1600" dirty="0" smtClean="0"/>
              <a:t>Connector Plug-in(s)</a:t>
            </a:r>
          </a:p>
          <a:p>
            <a:pPr lvl="1"/>
            <a:r>
              <a:rPr lang="en-US" sz="1600" dirty="0" smtClean="0"/>
              <a:t>Firmware of the hub or gateway</a:t>
            </a:r>
            <a:endParaRPr lang="en-US" sz="1400" dirty="0" smtClean="0"/>
          </a:p>
          <a:p>
            <a:r>
              <a:rPr lang="en-US" sz="1600" dirty="0" smtClean="0"/>
              <a:t>Full remote management of</a:t>
            </a:r>
          </a:p>
          <a:p>
            <a:pPr lvl="1"/>
            <a:r>
              <a:rPr lang="en-US" sz="1600" dirty="0" err="1" smtClean="0"/>
              <a:t>AllJoyn</a:t>
            </a:r>
            <a:r>
              <a:rPr lang="en-US" sz="1600" dirty="0" smtClean="0"/>
              <a:t> Services Profile</a:t>
            </a:r>
          </a:p>
          <a:p>
            <a:pPr lvl="1"/>
            <a:r>
              <a:rPr lang="en-US" sz="1600" dirty="0" smtClean="0"/>
              <a:t>The overall gateway/hub configuration</a:t>
            </a:r>
            <a:endParaRPr lang="en-US" sz="1400" dirty="0" smtClean="0"/>
          </a:p>
          <a:p>
            <a:r>
              <a:rPr lang="en-US" sz="1600" dirty="0" smtClean="0"/>
              <a:t>Implemented </a:t>
            </a:r>
            <a:r>
              <a:rPr lang="en-US" sz="1600" dirty="0"/>
              <a:t>with TR-069a5 enhanced with </a:t>
            </a:r>
            <a:r>
              <a:rPr lang="en-US" sz="1600" dirty="0" smtClean="0"/>
              <a:t>XMPP</a:t>
            </a:r>
            <a:endParaRPr lang="en-US" sz="1600" dirty="0"/>
          </a:p>
          <a:p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84088" y="1042403"/>
            <a:ext cx="6601171" cy="5167814"/>
            <a:chOff x="2384088" y="1090331"/>
            <a:chExt cx="6601171" cy="5167814"/>
          </a:xfrm>
        </p:grpSpPr>
        <p:pic>
          <p:nvPicPr>
            <p:cNvPr id="11" name="Picture 10" descr="Service Provider Mode Architecture rev 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9" t="11475" b="12167"/>
            <a:stretch/>
          </p:blipFill>
          <p:spPr>
            <a:xfrm>
              <a:off x="2384088" y="1090331"/>
              <a:ext cx="6601171" cy="5128148"/>
            </a:xfrm>
            <a:prstGeom prst="rect">
              <a:avLst/>
            </a:prstGeom>
          </p:spPr>
        </p:pic>
        <p:pic>
          <p:nvPicPr>
            <p:cNvPr id="12" name="Picture 11" descr="Allseen-SmartPhon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962" y="5696639"/>
              <a:ext cx="308829" cy="561506"/>
            </a:xfrm>
            <a:prstGeom prst="rect">
              <a:avLst/>
            </a:prstGeom>
          </p:spPr>
        </p:pic>
        <p:pic>
          <p:nvPicPr>
            <p:cNvPr id="13" name="Picture 12" descr="Allseen-SmartPhon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283" y="3885729"/>
              <a:ext cx="308829" cy="56150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947622" y="4405939"/>
              <a:ext cx="1590036" cy="1641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61135" y="4359943"/>
              <a:ext cx="10737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Service profile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356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564257"/>
          </a:xfrm>
        </p:spPr>
        <p:txBody>
          <a:bodyPr/>
          <a:lstStyle/>
          <a:p>
            <a:r>
              <a:rPr lang="en-US" sz="2800" dirty="0"/>
              <a:t>Remote Connector Plug-In for </a:t>
            </a:r>
            <a:r>
              <a:rPr lang="en-US" sz="2800" dirty="0" err="1"/>
              <a:t>AllJoyn</a:t>
            </a:r>
            <a:r>
              <a:rPr lang="en-US" sz="2800" dirty="0"/>
              <a:t> </a:t>
            </a:r>
            <a:r>
              <a:rPr lang="en-US" sz="3200" dirty="0"/>
              <a:t>⇿</a:t>
            </a:r>
            <a:r>
              <a:rPr lang="en-US" sz="2800" dirty="0"/>
              <a:t> XMPP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7" y="1104534"/>
            <a:ext cx="8196559" cy="5201424"/>
          </a:xfrm>
        </p:spPr>
        <p:txBody>
          <a:bodyPr/>
          <a:lstStyle/>
          <a:p>
            <a:r>
              <a:rPr lang="en-US" dirty="0"/>
              <a:t>An XMPP Cloud Services Connector plug-in for the </a:t>
            </a:r>
            <a:r>
              <a:rPr lang="en-US" dirty="0" err="1"/>
              <a:t>AllSeen</a:t>
            </a:r>
            <a:r>
              <a:rPr lang="en-US" dirty="0"/>
              <a:t> Gateway Agent supporting its APIs and service profiles</a:t>
            </a:r>
          </a:p>
          <a:p>
            <a:r>
              <a:rPr lang="en-US" dirty="0"/>
              <a:t>Relays local </a:t>
            </a:r>
            <a:r>
              <a:rPr lang="en-US" dirty="0" err="1"/>
              <a:t>AllJoyn</a:t>
            </a:r>
            <a:r>
              <a:rPr lang="en-US" dirty="0"/>
              <a:t> messages, to/from a remote </a:t>
            </a:r>
            <a:r>
              <a:rPr lang="en-US" dirty="0" err="1"/>
              <a:t>AllJoyn</a:t>
            </a:r>
            <a:r>
              <a:rPr lang="en-US" dirty="0"/>
              <a:t> application by wrapping these in XMPP sessions relayed via a standard XMPP server cloud service.</a:t>
            </a:r>
          </a:p>
          <a:p>
            <a:r>
              <a:rPr lang="en-US" dirty="0"/>
              <a:t>Subscribers authenticate with their cloud service’s XMPP ID – provides secure authentication and an encrypted channel for </a:t>
            </a:r>
            <a:r>
              <a:rPr lang="en-US" dirty="0" err="1"/>
              <a:t>AllJoyn</a:t>
            </a:r>
            <a:r>
              <a:rPr lang="en-US" dirty="0"/>
              <a:t> remote access.</a:t>
            </a:r>
          </a:p>
          <a:p>
            <a:r>
              <a:rPr lang="en-US" dirty="0"/>
              <a:t>Affinegy is also providing an </a:t>
            </a:r>
            <a:r>
              <a:rPr lang="en-US" dirty="0" err="1"/>
              <a:t>AllJoyn</a:t>
            </a:r>
            <a:r>
              <a:rPr lang="en-US" dirty="0"/>
              <a:t> remote/mobile Android sample application that includes an XMPP client paired with the </a:t>
            </a:r>
            <a:r>
              <a:rPr lang="en-US" dirty="0" err="1"/>
              <a:t>AllJoyn</a:t>
            </a:r>
            <a:r>
              <a:rPr lang="en-US" dirty="0"/>
              <a:t> mobile app.</a:t>
            </a:r>
          </a:p>
          <a:p>
            <a:pPr lvl="1"/>
            <a:r>
              <a:rPr lang="en-US" dirty="0"/>
              <a:t>Normal case </a:t>
            </a:r>
            <a:r>
              <a:rPr lang="en-US" u="sng" dirty="0"/>
              <a:t>provides a remote UX only</a:t>
            </a:r>
            <a:r>
              <a:rPr lang="en-US" dirty="0"/>
              <a:t> for the mobile device running this XMPP/</a:t>
            </a:r>
            <a:r>
              <a:rPr lang="en-US" dirty="0" err="1"/>
              <a:t>AllJoyn</a:t>
            </a:r>
            <a:r>
              <a:rPr lang="en-US" dirty="0"/>
              <a:t> mobile connector (non-routing </a:t>
            </a:r>
            <a:r>
              <a:rPr lang="en-US" dirty="0" err="1"/>
              <a:t>AllJoyn</a:t>
            </a:r>
            <a:r>
              <a:rPr lang="en-US" dirty="0"/>
              <a:t> app).</a:t>
            </a:r>
          </a:p>
          <a:p>
            <a:pPr lvl="1"/>
            <a:r>
              <a:rPr lang="en-US" dirty="0"/>
              <a:t>Joining two proximal networks – using two Gateway Agents in two separate locations to securely join the </a:t>
            </a:r>
            <a:r>
              <a:rPr lang="en-US" dirty="0" err="1"/>
              <a:t>AllJoyn</a:t>
            </a:r>
            <a:r>
              <a:rPr lang="en-US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711925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2" cy="1149545"/>
          </a:xfrm>
        </p:spPr>
        <p:txBody>
          <a:bodyPr/>
          <a:lstStyle/>
          <a:p>
            <a:r>
              <a:rPr lang="en-US" dirty="0"/>
              <a:t>Cloud Services for Gateway Agent </a:t>
            </a:r>
            <a:br>
              <a:rPr lang="en-US" dirty="0"/>
            </a:br>
            <a:r>
              <a:rPr lang="en-US" dirty="0"/>
              <a:t>available from Affinegy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4154984"/>
          </a:xfrm>
        </p:spPr>
        <p:txBody>
          <a:bodyPr/>
          <a:lstStyle/>
          <a:p>
            <a:r>
              <a:rPr lang="en-US" dirty="0"/>
              <a:t>Affinegy CHARIOT Server Platform</a:t>
            </a:r>
          </a:p>
          <a:p>
            <a:pPr lvl="1"/>
            <a:r>
              <a:rPr lang="en-US" dirty="0"/>
              <a:t>Provides IOT cloud services fully compatible with </a:t>
            </a:r>
            <a:r>
              <a:rPr lang="en-US" dirty="0" err="1"/>
              <a:t>AllSeen</a:t>
            </a:r>
            <a:r>
              <a:rPr lang="en-US" dirty="0"/>
              <a:t> Gateway Agent</a:t>
            </a:r>
          </a:p>
          <a:p>
            <a:pPr lvl="1"/>
            <a:r>
              <a:rPr lang="en-US" dirty="0"/>
              <a:t>XMPP server for high scale, persistent IOT services and management</a:t>
            </a:r>
          </a:p>
          <a:p>
            <a:pPr lvl="1"/>
            <a:r>
              <a:rPr lang="en-US" dirty="0"/>
              <a:t>For Service Provider Mode – Advanced TR-069 ACS </a:t>
            </a:r>
            <a:r>
              <a:rPr lang="en-US" dirty="0" smtClean="0"/>
              <a:t>remote </a:t>
            </a:r>
            <a:r>
              <a:rPr lang="en-US" dirty="0"/>
              <a:t>management server deployed worldwide with millions of devices under management.  </a:t>
            </a:r>
          </a:p>
          <a:p>
            <a:pPr lvl="1"/>
            <a:r>
              <a:rPr lang="en-US" dirty="0"/>
              <a:t>Provides full turn-key installation and support management for the hardware device running the Gateway Agent</a:t>
            </a:r>
          </a:p>
          <a:p>
            <a:r>
              <a:rPr lang="en-US" dirty="0"/>
              <a:t>No cost developer hosted access available from Affinegy</a:t>
            </a:r>
          </a:p>
          <a:p>
            <a:r>
              <a:rPr lang="en-US" dirty="0"/>
              <a:t>Commercial CHARIOT server licensing available from Affinegy, both hosted and installed options</a:t>
            </a:r>
          </a:p>
        </p:txBody>
      </p:sp>
    </p:spTree>
    <p:extLst>
      <p:ext uri="{BB962C8B-B14F-4D97-AF65-F5344CB8AC3E}">
        <p14:creationId xmlns:p14="http://schemas.microsoft.com/office/powerpoint/2010/main" val="147121205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AllSeen Alliance 4x3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1629</Words>
  <Application>Microsoft Macintosh PowerPoint</Application>
  <PresentationFormat>On-screen Show (4:3)</PresentationFormat>
  <Paragraphs>197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AllSeen Alliance 4x3</vt:lpstr>
      <vt:lpstr>Secure Cloud and Remote Service Connections for AllJoyn Applications</vt:lpstr>
      <vt:lpstr>Agenda</vt:lpstr>
      <vt:lpstr>Gateway Agent Working Group –  AllJoyn meets Cloud / Managed Services</vt:lpstr>
      <vt:lpstr>AllSeen Gateway Agent Application</vt:lpstr>
      <vt:lpstr>Managed and Secure AllJoyn Remote Routing Node</vt:lpstr>
      <vt:lpstr>Consumer Mode Operation</vt:lpstr>
      <vt:lpstr>Service Provider Mode Operation</vt:lpstr>
      <vt:lpstr>Remote Connector Plug-In for AllJoyn ⇿ XMPP</vt:lpstr>
      <vt:lpstr>Cloud Services for Gateway Agent  available from Affinegy</vt:lpstr>
      <vt:lpstr>Affinegy CHARIOT Cloud Services for AllJoyn with AllSeen Gateway Agent </vt:lpstr>
      <vt:lpstr>Affinegy CHARIOT Cloud Services for AllJoyn with AllSeen Gateway Agent </vt:lpstr>
      <vt:lpstr>New Self Care: Multiple Screens, Enhanced with Standards-based (AllJoyn) Notifications tied to CHARIOT Alerts</vt:lpstr>
      <vt:lpstr>Demo 1 – remoting AllJoyn applications</vt:lpstr>
      <vt:lpstr>Demo 2 – Integration of Service Provider Mode with AllJoyn notification</vt:lpstr>
      <vt:lpstr>Gateway Agent Developer Information</vt:lpstr>
      <vt:lpstr>AllSeen Gateway Working Group Contributors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Art Lancaster</cp:lastModifiedBy>
  <cp:revision>290</cp:revision>
  <dcterms:created xsi:type="dcterms:W3CDTF">2013-11-19T20:42:06Z</dcterms:created>
  <dcterms:modified xsi:type="dcterms:W3CDTF">2015-02-05T14:48:22Z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-495030786</vt:i4>
  </property>
  <property fmtid="{D5CDD505-2E9C-101B-9397-08002B2CF9AE}" pid="3" name="_NewReviewCycle">
    <vt:lpwstr/>
  </property>
  <property fmtid="{D5CDD505-2E9C-101B-9397-08002B2CF9AE}" pid="4" name="_EmailSubject">
    <vt:lpwstr>AllSeen Alliance PPTs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