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25" r:id="rId4"/>
    <p:sldId id="326" r:id="rId5"/>
    <p:sldId id="308" r:id="rId6"/>
    <p:sldId id="327" r:id="rId7"/>
    <p:sldId id="260" r:id="rId8"/>
    <p:sldId id="261" r:id="rId9"/>
    <p:sldId id="263" r:id="rId10"/>
    <p:sldId id="309" r:id="rId11"/>
    <p:sldId id="310" r:id="rId12"/>
    <p:sldId id="304" r:id="rId13"/>
    <p:sldId id="333" r:id="rId14"/>
    <p:sldId id="337" r:id="rId15"/>
    <p:sldId id="335" r:id="rId16"/>
    <p:sldId id="338" r:id="rId17"/>
    <p:sldId id="339" r:id="rId18"/>
    <p:sldId id="340" r:id="rId19"/>
    <p:sldId id="341" r:id="rId20"/>
    <p:sldId id="342" r:id="rId21"/>
    <p:sldId id="343" r:id="rId22"/>
    <p:sldId id="360" r:id="rId23"/>
    <p:sldId id="358" r:id="rId24"/>
    <p:sldId id="359" r:id="rId25"/>
    <p:sldId id="292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45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60219" autoAdjust="0"/>
  </p:normalViewPr>
  <p:slideViewPr>
    <p:cSldViewPr>
      <p:cViewPr>
        <p:scale>
          <a:sx n="50" d="100"/>
          <a:sy n="50" d="100"/>
        </p:scale>
        <p:origin x="24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80EEA-1E3B-42FB-80F6-A653BBE0B1AA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864D-D800-4AB2-80FA-416973E83D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85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6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7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44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84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3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63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05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161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6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9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17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64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58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030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67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08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204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014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8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41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43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17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939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0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282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337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54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75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32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08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1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43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00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0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8864D-D800-4AB2-80FA-416973E83D2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examples/tree/master/mni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868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sz="6000" dirty="0">
                <a:latin typeface="Cambria" panose="02040503050406030204" pitchFamily="18" charset="0"/>
                <a:ea typeface="Cambria" panose="02040503050406030204" pitchFamily="18" charset="0"/>
              </a:rPr>
              <a:t>Deep Learning Software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6448" y="3908648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Science, NYCU</a:t>
            </a:r>
          </a:p>
          <a:p>
            <a:endParaRPr lang="en-US" altLang="zh-TW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   </a:t>
            </a:r>
            <a:r>
              <a:rPr lang="zh-TW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賴佑家</a:t>
            </a:r>
            <a:endParaRPr lang="en-US" altLang="zh-TW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66741" y="6195774"/>
            <a:ext cx="394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Some slides are from Stanford CS231n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3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" y="1196752"/>
            <a:ext cx="9141738" cy="432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292080" y="5723964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.backward()   compute gradient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86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60"/>
            <a:ext cx="906180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2-layer network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67744" y="2420888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Input: 1000 , batch size = 64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67744" y="3135980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Hidden Layer: 100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67744" y="4801456"/>
            <a:ext cx="331236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Out Layer: 10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2420888"/>
                <a:ext cx="1532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0" i="1" smtClean="0">
                          <a:latin typeface="Cambria Math"/>
                        </a:rPr>
                        <m:t>64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5516248"/>
                <a:ext cx="138531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133622"/>
                <a:ext cx="18101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altLang="zh-TW" i="1">
                          <a:latin typeface="Cambria Math"/>
                        </a:rPr>
                        <m:t>1</m:t>
                      </m:r>
                      <m:r>
                        <a:rPr lang="en-US" altLang="zh-TW" b="0" i="1" smtClean="0">
                          <a:latin typeface="Cambria Math"/>
                        </a:rPr>
                        <m:t>00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4801456"/>
                <a:ext cx="15536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267743" y="3865352"/>
            <a:ext cx="331236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>
            <a:off x="3923928" y="2790220"/>
            <a:ext cx="0" cy="34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>
            <a:stCxn id="5" idx="2"/>
            <a:endCxn id="11" idx="0"/>
          </p:cNvCxnSpPr>
          <p:nvPr/>
        </p:nvCxnSpPr>
        <p:spPr>
          <a:xfrm flipH="1">
            <a:off x="3923927" y="3505312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單箭頭接點 15"/>
          <p:cNvCxnSpPr>
            <a:stCxn id="11" idx="2"/>
            <a:endCxn id="6" idx="0"/>
          </p:cNvCxnSpPr>
          <p:nvPr/>
        </p:nvCxnSpPr>
        <p:spPr>
          <a:xfrm>
            <a:off x="3923927" y="4234684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𝑅𝑒𝐿𝑈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06" y="3685332"/>
                <a:ext cx="2498376" cy="624210"/>
              </a:xfrm>
              <a:prstGeom prst="rect">
                <a:avLst/>
              </a:prstGeom>
              <a:blipFill>
                <a:blip r:embed="rId7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21" idx="0"/>
            <a:endCxn id="6" idx="2"/>
          </p:cNvCxnSpPr>
          <p:nvPr/>
        </p:nvCxnSpPr>
        <p:spPr>
          <a:xfrm flipV="1">
            <a:off x="3923927" y="5170788"/>
            <a:ext cx="1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Loss : sum of square error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altLang="zh-TW" b="1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 i="1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5521536"/>
                <a:ext cx="3312368" cy="1040093"/>
              </a:xfrm>
              <a:prstGeom prst="rect">
                <a:avLst/>
              </a:prstGeom>
              <a:blipFill>
                <a:blip r:embed="rId8"/>
                <a:stretch>
                  <a:fillRect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2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7" y="1674674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847" y="2645911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03847" y="4588386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03848" y="3617149"/>
            <a:ext cx="273630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4571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4571999" y="3107576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4571999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03847" y="5559623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4571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5940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標題 1"/>
          <p:cNvSpPr txBox="1">
            <a:spLocks/>
          </p:cNvSpPr>
          <p:nvPr/>
        </p:nvSpPr>
        <p:spPr>
          <a:xfrm>
            <a:off x="457200" y="274638"/>
            <a:ext cx="8229600" cy="905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6" name="左大括弧 35"/>
          <p:cNvSpPr/>
          <p:nvPr/>
        </p:nvSpPr>
        <p:spPr>
          <a:xfrm>
            <a:off x="2555776" y="3717032"/>
            <a:ext cx="432048" cy="230425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57552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185461" y="4361328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7654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/>
          <p:cNvSpPr txBox="1">
            <a:spLocks/>
          </p:cNvSpPr>
          <p:nvPr/>
        </p:nvSpPr>
        <p:spPr>
          <a:xfrm>
            <a:off x="467544" y="2348880"/>
            <a:ext cx="8229600" cy="16561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Cambria" panose="02040503050406030204" pitchFamily="18" charset="0"/>
                <a:ea typeface="Cambria" panose="02040503050406030204" pitchFamily="18" charset="0"/>
              </a:rPr>
              <a:t>Easily implement your own deep learning model by using </a:t>
            </a:r>
            <a:r>
              <a:rPr lang="en-US" altLang="zh-TW" sz="4800" b="1" dirty="0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sz="4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zh-TW" altLang="en-US" sz="4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0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DataLoader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wraps a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and provides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minibatches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shuffling, multithreading, for you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you need to load custom data, just write your own Dataset class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Iterate over loader to form mini-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batchs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https://github.com/utkuozbulak/pytorch-custom-dataset-examples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Step1. Prepare Data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PyTorch.utils.data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1052736"/>
            <a:ext cx="4823695" cy="648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28396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347864" y="4653136"/>
            <a:ext cx="755219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47864" y="980728"/>
            <a:ext cx="755219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9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Higher-level wrapper for working with neural nets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this ! It will make your life easier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PyTorch Module is a neural net layer, it can contain weights or other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Define your whole model as a single module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1772816"/>
            <a:ext cx="4823695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3203848" y="4149080"/>
            <a:ext cx="899235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5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Initializer sets up two children (Module can contain Modules)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1988840"/>
            <a:ext cx="4823695" cy="79208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1628800"/>
            <a:ext cx="3899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 need to define backward – autograd will handle it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Step2. Create Model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936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Define forward pass using child modules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Feed data to model, and compute loss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nn.functional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has useful helpers like loss functions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Step3. Forward pass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PyTorch.nn</a:t>
            </a:r>
          </a:p>
        </p:txBody>
      </p:sp>
      <p:sp>
        <p:nvSpPr>
          <p:cNvPr id="20" name="矩形 19"/>
          <p:cNvSpPr/>
          <p:nvPr/>
        </p:nvSpPr>
        <p:spPr>
          <a:xfrm>
            <a:off x="4283968" y="2852936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83127" y="5013176"/>
            <a:ext cx="4823695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483768" y="4221088"/>
            <a:ext cx="1619315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52120" y="5373216"/>
            <a:ext cx="3312368" cy="3600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3083" y="5589240"/>
            <a:ext cx="143967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</a:p>
        </p:txBody>
      </p:sp>
    </p:spTree>
    <p:extLst>
      <p:ext uri="{BB962C8B-B14F-4D97-AF65-F5344CB8AC3E}">
        <p14:creationId xmlns:p14="http://schemas.microsoft.com/office/powerpoint/2010/main" val="162334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80" y="1628800"/>
            <a:ext cx="38992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Forward pass looks exactly the same as before, but we don’t need to track intermediate values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PyTorch keeps track of them for us in the computational graph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Compute gradient of loss with respect to all model weights (they have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requires_grad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Step4. Backward pass 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PyTorch.autograd</a:t>
            </a:r>
          </a:p>
        </p:txBody>
      </p:sp>
      <p:sp>
        <p:nvSpPr>
          <p:cNvPr id="8" name="矩形 7"/>
          <p:cNvSpPr/>
          <p:nvPr/>
        </p:nvSpPr>
        <p:spPr>
          <a:xfrm>
            <a:off x="4283127" y="6021288"/>
            <a:ext cx="2161081" cy="324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4284809" y="2780928"/>
            <a:ext cx="4823695" cy="100811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707904" y="2276872"/>
            <a:ext cx="57522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032693" y="6057292"/>
            <a:ext cx="252000" cy="1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06"/>
            <a:ext cx="4751686" cy="68277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03879" y="3678376"/>
            <a:ext cx="357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an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optimizer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different update rules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3879" y="338753"/>
            <a:ext cx="3899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Step5. Update Weights </a:t>
            </a:r>
            <a:r>
              <a:rPr lang="en-US" sz="2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PyTorch.optim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283127" y="6453336"/>
            <a:ext cx="4823695" cy="360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889273" y="5949280"/>
            <a:ext cx="393853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126" y="4437112"/>
            <a:ext cx="4823695" cy="432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31873" y="5589240"/>
            <a:ext cx="3720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After computing gradients, use optimizer to update each model parameters and reset gradients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759244" y="3933056"/>
            <a:ext cx="451874" cy="407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15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03847" y="1674674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03847" y="2645911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03847" y="4588386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03848" y="3617149"/>
            <a:ext cx="2736304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6" name="直線單箭頭接點 5"/>
          <p:cNvCxnSpPr>
            <a:stCxn id="2" idx="2"/>
            <a:endCxn id="3" idx="0"/>
          </p:cNvCxnSpPr>
          <p:nvPr/>
        </p:nvCxnSpPr>
        <p:spPr>
          <a:xfrm>
            <a:off x="4571999" y="2136339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2"/>
            <a:endCxn id="5" idx="0"/>
          </p:cNvCxnSpPr>
          <p:nvPr/>
        </p:nvCxnSpPr>
        <p:spPr>
          <a:xfrm>
            <a:off x="4571999" y="3107576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4" idx="0"/>
          </p:cNvCxnSpPr>
          <p:nvPr/>
        </p:nvCxnSpPr>
        <p:spPr>
          <a:xfrm flipH="1">
            <a:off x="4571999" y="4078814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03847" y="5559623"/>
            <a:ext cx="2736303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0" name="直線單箭頭接點 9"/>
          <p:cNvCxnSpPr>
            <a:stCxn id="4" idx="2"/>
            <a:endCxn id="9" idx="0"/>
          </p:cNvCxnSpPr>
          <p:nvPr/>
        </p:nvCxnSpPr>
        <p:spPr>
          <a:xfrm>
            <a:off x="4571999" y="50500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9" idx="3"/>
            <a:endCxn id="5" idx="3"/>
          </p:cNvCxnSpPr>
          <p:nvPr/>
        </p:nvCxnSpPr>
        <p:spPr>
          <a:xfrm flipV="1">
            <a:off x="5940150" y="3847982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標題 1"/>
          <p:cNvSpPr txBox="1">
            <a:spLocks/>
          </p:cNvSpPr>
          <p:nvPr/>
        </p:nvSpPr>
        <p:spPr>
          <a:xfrm>
            <a:off x="457200" y="274638"/>
            <a:ext cx="8229600" cy="9052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6" name="左大括弧 35"/>
          <p:cNvSpPr/>
          <p:nvPr/>
        </p:nvSpPr>
        <p:spPr>
          <a:xfrm>
            <a:off x="2555776" y="3717032"/>
            <a:ext cx="432048" cy="230425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4653136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57552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185461" y="4361328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36502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298" y="483234"/>
            <a:ext cx="2852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Print</a:t>
            </a:r>
            <a:r>
              <a:rPr spc="-75" dirty="0"/>
              <a:t> </a:t>
            </a:r>
            <a:r>
              <a:rPr spc="-5"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89660" y="1485068"/>
            <a:ext cx="5126990" cy="3107690"/>
            <a:chOff x="1071372" y="2188464"/>
            <a:chExt cx="5126990" cy="3107690"/>
          </a:xfrm>
        </p:grpSpPr>
        <p:sp>
          <p:nvSpPr>
            <p:cNvPr id="5" name="object 5"/>
            <p:cNvSpPr/>
            <p:nvPr/>
          </p:nvSpPr>
          <p:spPr>
            <a:xfrm>
              <a:off x="1094232" y="2188464"/>
              <a:ext cx="5103876" cy="3107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0422" y="4984242"/>
              <a:ext cx="1507490" cy="234950"/>
            </a:xfrm>
            <a:custGeom>
              <a:avLst/>
              <a:gdLst/>
              <a:ahLst/>
              <a:cxnLst/>
              <a:rect l="l" t="t" r="r" b="b"/>
              <a:pathLst>
                <a:path w="1507489" h="234950">
                  <a:moveTo>
                    <a:pt x="0" y="234695"/>
                  </a:moveTo>
                  <a:lnTo>
                    <a:pt x="1507236" y="234695"/>
                  </a:lnTo>
                  <a:lnTo>
                    <a:pt x="1507236" y="0"/>
                  </a:lnTo>
                  <a:lnTo>
                    <a:pt x="0" y="0"/>
                  </a:lnTo>
                  <a:lnTo>
                    <a:pt x="0" y="23469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86149" y="4943247"/>
            <a:ext cx="7298435" cy="1431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18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4" y="466470"/>
            <a:ext cx="5054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Save </a:t>
            </a:r>
            <a:r>
              <a:rPr spc="-5" dirty="0"/>
              <a:t>and </a:t>
            </a:r>
            <a:r>
              <a:rPr dirty="0"/>
              <a:t>Load</a:t>
            </a:r>
            <a:r>
              <a:rPr spc="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8221"/>
            <a:ext cx="35928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adea"/>
                <a:cs typeface="Caladea"/>
              </a:rPr>
              <a:t>Saving </a:t>
            </a:r>
            <a:r>
              <a:rPr sz="2400" dirty="0">
                <a:latin typeface="Caladea"/>
                <a:cs typeface="Caladea"/>
              </a:rPr>
              <a:t>&amp; </a:t>
            </a:r>
            <a:r>
              <a:rPr sz="2400" spc="-5" dirty="0">
                <a:latin typeface="Caladea"/>
                <a:cs typeface="Caladea"/>
              </a:rPr>
              <a:t>Loading Model</a:t>
            </a:r>
            <a:r>
              <a:rPr sz="2400" spc="-60" dirty="0">
                <a:latin typeface="Caladea"/>
                <a:cs typeface="Caladea"/>
              </a:rPr>
              <a:t> </a:t>
            </a:r>
            <a:r>
              <a:rPr sz="2400" spc="-10" dirty="0">
                <a:latin typeface="Caladea"/>
                <a:cs typeface="Caladea"/>
              </a:rPr>
              <a:t>for  Inference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462" y="2960778"/>
            <a:ext cx="3714750" cy="2724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4527" y="1887982"/>
            <a:ext cx="315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adea"/>
                <a:cs typeface="Caladea"/>
              </a:rPr>
              <a:t>Save/Load </a:t>
            </a:r>
            <a:r>
              <a:rPr sz="2400" spc="-10" dirty="0">
                <a:latin typeface="Caladea"/>
                <a:cs typeface="Caladea"/>
              </a:rPr>
              <a:t>Entire</a:t>
            </a:r>
            <a:r>
              <a:rPr sz="2400" spc="-3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Model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7375" y="2960778"/>
            <a:ext cx="3485772" cy="2724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6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Real Application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600200"/>
            <a:ext cx="9073008" cy="4525963"/>
          </a:xfrm>
        </p:spPr>
        <p:txBody>
          <a:bodyPr/>
          <a:lstStyle/>
          <a:p>
            <a:r>
              <a:rPr lang="en-US" altLang="zh-TW" sz="2800" dirty="0">
                <a:latin typeface="Cambria" panose="02040503050406030204" pitchFamily="18" charset="0"/>
                <a:ea typeface="Cambria" panose="02040503050406030204" pitchFamily="18" charset="0"/>
              </a:rPr>
              <a:t>MNIST example for PyTorch</a:t>
            </a: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000" dirty="0">
                <a:latin typeface="Cambria" panose="02040503050406030204" pitchFamily="18" charset="0"/>
                <a:hlinkClick r:id="rId3"/>
              </a:rPr>
              <a:t>https://github.com/pytorch/examples/tree/master/mnist</a:t>
            </a:r>
            <a:r>
              <a:rPr lang="en-US" altLang="zh-TW" sz="2000" dirty="0">
                <a:latin typeface="Cambria" panose="02040503050406030204" pitchFamily="18" charset="0"/>
              </a:rPr>
              <a:t> 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「mnist dataset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38" y="2204864"/>
            <a:ext cx="41292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Build and train a CNN classifier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Optimizer/Loss function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Learning rate scheduling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Run and Save model</a:t>
            </a:r>
          </a:p>
          <a:p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0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hyperparameters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99991"/>
            <a:ext cx="6672436" cy="49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offers data loaders for popular dataset</a:t>
            </a:r>
          </a:p>
          <a:p>
            <a:pPr lvl="1"/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2838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361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Data Loader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01985"/>
            <a:ext cx="8580065" cy="33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</a:p>
        </p:txBody>
      </p:sp>
      <p:sp>
        <p:nvSpPr>
          <p:cNvPr id="3" name="橢圓 2"/>
          <p:cNvSpPr/>
          <p:nvPr/>
        </p:nvSpPr>
        <p:spPr>
          <a:xfrm>
            <a:off x="543941" y="1322309"/>
            <a:ext cx="2026568" cy="201806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66758" y="151296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people use these</a:t>
            </a:r>
            <a:endParaRPr lang="zh-TW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08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Network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23" y="1201466"/>
            <a:ext cx="3968954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40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Define Optimizer/Loss function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Negative log likelihood loss</a:t>
            </a:r>
          </a:p>
          <a:p>
            <a:r>
              <a:rPr lang="en-US" altLang="zh-TW" b="1" dirty="0" err="1"/>
              <a:t>Adadelta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657972"/>
            <a:ext cx="8115300" cy="419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195998"/>
            <a:ext cx="5758976" cy="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0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4942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dirty="0">
                <a:latin typeface="Cambria" panose="02040503050406030204" pitchFamily="18" charset="0"/>
                <a:ea typeface="Cambria" panose="02040503050406030204" pitchFamily="18" charset="0"/>
              </a:rPr>
              <a:t>Learning rate scheduling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6" y="3284984"/>
            <a:ext cx="8686826" cy="3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6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52729"/>
            <a:ext cx="8261746" cy="4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3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1" y="1340768"/>
            <a:ext cx="8994869" cy="45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0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Run and Save model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176462"/>
            <a:ext cx="8620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13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標題 1"/>
          <p:cNvSpPr txBox="1">
            <a:spLocks/>
          </p:cNvSpPr>
          <p:nvPr/>
        </p:nvSpPr>
        <p:spPr>
          <a:xfrm>
            <a:off x="467544" y="2924944"/>
            <a:ext cx="8229600" cy="16561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  <a:endParaRPr lang="zh-TW" altLang="en-US" sz="4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Frameworks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ãTENSORFLOW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9555" b="4054"/>
          <a:stretch/>
        </p:blipFill>
        <p:spPr bwMode="auto">
          <a:xfrm>
            <a:off x="733881" y="1601372"/>
            <a:ext cx="1569070" cy="13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6838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KERAS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49" y="3435703"/>
            <a:ext cx="2016224" cy="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cntk ICON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03" y="2850427"/>
            <a:ext cx="1872208" cy="12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CHAINER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" y="4406086"/>
            <a:ext cx="1802266" cy="9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7" y="4393079"/>
            <a:ext cx="2182962" cy="1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ãCAFFE framework ICON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00" y="5064073"/>
            <a:ext cx="1301006" cy="13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paddlepaddle.org/static/images/logo.png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6" y="1745041"/>
            <a:ext cx="2800309" cy="11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ãMXNET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10" y="5652493"/>
            <a:ext cx="2341646" cy="8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ãDL4j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37" y="4355182"/>
            <a:ext cx="2219574" cy="82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ãtorch deep learningãçåçæå°çµæ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03" y="3755952"/>
            <a:ext cx="1814533" cy="6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8192" y="629680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And others……</a:t>
            </a:r>
          </a:p>
        </p:txBody>
      </p:sp>
      <p:sp>
        <p:nvSpPr>
          <p:cNvPr id="16" name="橢圓 15"/>
          <p:cNvSpPr/>
          <p:nvPr/>
        </p:nvSpPr>
        <p:spPr>
          <a:xfrm>
            <a:off x="2738728" y="2054765"/>
            <a:ext cx="2841383" cy="126757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005133" y="1544386"/>
            <a:ext cx="23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will focus on this</a:t>
            </a:r>
          </a:p>
        </p:txBody>
      </p:sp>
    </p:spTree>
    <p:extLst>
      <p:ext uri="{BB962C8B-B14F-4D97-AF65-F5344CB8AC3E}">
        <p14:creationId xmlns:p14="http://schemas.microsoft.com/office/powerpoint/2010/main" val="249019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2044824"/>
          </a:xfrm>
        </p:spPr>
        <p:txBody>
          <a:bodyPr/>
          <a:lstStyle/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Developing and testing new ideas are quickly</a:t>
            </a: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Computing gradients automatically</a:t>
            </a: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Running model structures on GPU is efficiently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436510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Please use </a:t>
            </a:r>
            <a:r>
              <a:rPr lang="en-US" altLang="zh-TW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PyTorch</a:t>
            </a:r>
            <a:r>
              <a:rPr lang="en-US" altLang="zh-TW" sz="28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to complete all your assignments !!</a:t>
            </a:r>
            <a:endParaRPr lang="en-US" altLang="zh-TW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5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7194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ãPYTORCH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3"/>
            <a:ext cx="2664296" cy="5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Cambria" panose="02040503050406030204" pitchFamily="18" charset="0"/>
                <a:ea typeface="Cambria" panose="02040503050406030204" pitchFamily="18" charset="0"/>
              </a:rPr>
              <a:t>The advantages of deep learning frameworks</a:t>
            </a:r>
            <a:endParaRPr lang="zh-TW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1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Fundamental Concepts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525963"/>
          </a:xfrm>
        </p:spPr>
        <p:txBody>
          <a:bodyPr>
            <a:normAutofit/>
          </a:bodyPr>
          <a:lstStyle/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Autograd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: The autograd package provides automatic differentiation for all operations on Tensors.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: A neural network layer stores both state and learnable weight.</a:t>
            </a:r>
          </a:p>
          <a:p>
            <a:endParaRPr lang="en-US" altLang="zh-TW" sz="2000" dirty="0">
              <a:latin typeface="Cambria" panose="02040503050406030204" pitchFamily="18" charset="0"/>
            </a:endParaRPr>
          </a:p>
          <a:p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76" y="1418636"/>
            <a:ext cx="3816424" cy="22986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139557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altLang="zh-TW" u="sng" dirty="0" err="1">
                <a:latin typeface="Cambria" panose="02040503050406030204" pitchFamily="18" charset="0"/>
                <a:ea typeface="Cambria" panose="02040503050406030204" pitchFamily="18" charset="0"/>
              </a:rPr>
              <a:t>torch.Tensor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is the central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class of the package.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It is like a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array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but can run on GPU.</a:t>
            </a:r>
          </a:p>
        </p:txBody>
      </p:sp>
    </p:spTree>
    <p:extLst>
      <p:ext uri="{BB962C8B-B14F-4D97-AF65-F5344CB8AC3E}">
        <p14:creationId xmlns:p14="http://schemas.microsoft.com/office/powerpoint/2010/main" val="318320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85" y="260648"/>
            <a:ext cx="7488832" cy="62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52550" y="5584362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Neural network can be denoted as a directed acyclic graph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764704"/>
                <a:ext cx="16971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64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422"/>
            <a:ext cx="9069137" cy="459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4725144"/>
            <a:ext cx="3024336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91680" y="5733256"/>
            <a:ext cx="19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compute gradients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8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" y="1343024"/>
            <a:ext cx="9034193" cy="47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5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561</Words>
  <Application>Microsoft Office PowerPoint</Application>
  <PresentationFormat>如螢幕大小 (4:3)</PresentationFormat>
  <Paragraphs>191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Caladea</vt:lpstr>
      <vt:lpstr>新細明體</vt:lpstr>
      <vt:lpstr>Arial</vt:lpstr>
      <vt:lpstr>Calibri</vt:lpstr>
      <vt:lpstr>Cambria</vt:lpstr>
      <vt:lpstr>Cambria Math</vt:lpstr>
      <vt:lpstr>Office 佈景主題</vt:lpstr>
      <vt:lpstr>Deep Learning Software PyTorch</vt:lpstr>
      <vt:lpstr>Frameworks</vt:lpstr>
      <vt:lpstr>Frameworks</vt:lpstr>
      <vt:lpstr>Frameworks</vt:lpstr>
      <vt:lpstr>PowerPoint 簡報</vt:lpstr>
      <vt:lpstr>PyTorch Fundamental Concepts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 model</vt:lpstr>
      <vt:lpstr>Save and Load model</vt:lpstr>
      <vt:lpstr>Real Application</vt:lpstr>
      <vt:lpstr>Build and train a CNN classifier</vt:lpstr>
      <vt:lpstr>Set hyperparameters</vt:lpstr>
      <vt:lpstr>Data Loader</vt:lpstr>
      <vt:lpstr>Data Loader</vt:lpstr>
      <vt:lpstr>Define Network</vt:lpstr>
      <vt:lpstr>Define Optimizer/Loss function</vt:lpstr>
      <vt:lpstr>Learning rate scheduling</vt:lpstr>
      <vt:lpstr>Training</vt:lpstr>
      <vt:lpstr>Testing</vt:lpstr>
      <vt:lpstr>Run and Save model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Warm Up</dc:title>
  <dc:creator>Jia_Ren</dc:creator>
  <cp:lastModifiedBy>BSP_ASUS_rosegold2</cp:lastModifiedBy>
  <cp:revision>207</cp:revision>
  <dcterms:created xsi:type="dcterms:W3CDTF">2017-09-16T10:35:01Z</dcterms:created>
  <dcterms:modified xsi:type="dcterms:W3CDTF">2022-03-01T06:58:53Z</dcterms:modified>
</cp:coreProperties>
</file>