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24" r:id="rId2"/>
    <p:sldId id="325" r:id="rId3"/>
    <p:sldId id="326" r:id="rId4"/>
    <p:sldId id="327" r:id="rId5"/>
    <p:sldId id="329" r:id="rId6"/>
    <p:sldId id="328" r:id="rId7"/>
    <p:sldId id="260" r:id="rId8"/>
    <p:sldId id="257" r:id="rId9"/>
    <p:sldId id="259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10B95-F807-4848-B59E-6B48283A2CEA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FFF0B-DCAE-465D-8011-A81090CEE2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915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29397-A4C7-41F3-8B6A-C25BCD98DABB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D2FB4-5A36-4434-A1C7-CB3F8985BA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8885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350429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8090-F449-4A92-91BC-D60FFC6A9374}" type="datetime1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79A1-9D42-4D75-ABF2-BD44F738ED3E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0846791" y="6320988"/>
            <a:ext cx="134203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gency FB" panose="020B0503020202020204" pitchFamily="34" charset="0"/>
              </a:rPr>
              <a:t>CAIG LAB</a:t>
            </a:r>
            <a:endParaRPr lang="zh-TW" alt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gency FB" panose="020B0503020202020204" pitchFamily="34" charset="0"/>
            </a:endParaRPr>
          </a:p>
        </p:txBody>
      </p:sp>
      <p:sp>
        <p:nvSpPr>
          <p:cNvPr id="11" name="Slide Number Placeholder 8"/>
          <p:cNvSpPr txBox="1">
            <a:spLocks/>
          </p:cNvSpPr>
          <p:nvPr userDrawn="1"/>
        </p:nvSpPr>
        <p:spPr>
          <a:xfrm>
            <a:off x="10879975" y="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9C79A1-9D42-4D75-ABF2-BD44F738ED3E}" type="slidenum">
              <a:rPr lang="zh-TW" altLang="en-US" sz="1200" smtClean="0">
                <a:solidFill>
                  <a:schemeClr val="bg2">
                    <a:lumMod val="75000"/>
                  </a:schemeClr>
                </a:solidFill>
              </a:rPr>
              <a:pPr/>
              <a:t>‹#›</a:t>
            </a:fld>
            <a:endParaRPr lang="zh-TW" alt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5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A05B-2739-4028-B9B7-D71C5CA07CD1}" type="datetime1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79A1-9D42-4D75-ABF2-BD44F738E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10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CF85-6A48-4576-968B-026D3BCAB715}" type="datetime1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79A1-9D42-4D75-ABF2-BD44F738E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575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08BA-1E3F-4793-98AC-B234AAC4C367}" type="datetime1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79A1-9D42-4D75-ABF2-BD44F738E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97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41EA-3F26-421C-A1DF-5AA977CFB3CC}" type="datetime1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876815" y="0"/>
            <a:ext cx="1312025" cy="365125"/>
          </a:xfrm>
        </p:spPr>
        <p:txBody>
          <a:bodyPr/>
          <a:lstStyle>
            <a:lvl1pPr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9C9C79A1-9D42-4D75-ABF2-BD44F738ED3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0905123" y="6301690"/>
            <a:ext cx="1342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50" normalizeH="0" baseline="0" noProof="0" dirty="0">
                <a:ln w="9525" cmpd="sng">
                  <a:solidFill>
                    <a:srgbClr val="1CADE4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1CADE4">
                      <a:alpha val="40000"/>
                    </a:srgbClr>
                  </a:glow>
                </a:effectLst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CAIG LAB</a:t>
            </a:r>
            <a:endParaRPr kumimoji="0" lang="zh-TW" altLang="en-US" sz="2800" b="1" i="0" u="none" strike="noStrike" kern="1200" cap="none" spc="50" normalizeH="0" baseline="0" noProof="0" dirty="0">
              <a:ln w="9525" cmpd="sng">
                <a:solidFill>
                  <a:srgbClr val="1CADE4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1CADE4">
                    <a:alpha val="40000"/>
                  </a:srgbClr>
                </a:glow>
              </a:effectLst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511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77908" y="3291060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BC2C-B634-43BB-8BED-8ACF30981558}" type="datetime1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0849966" y="6301690"/>
            <a:ext cx="1342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50" normalizeH="0" baseline="0" noProof="0" dirty="0">
                <a:ln w="9525" cmpd="sng">
                  <a:solidFill>
                    <a:srgbClr val="1CADE4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1CADE4">
                      <a:alpha val="40000"/>
                    </a:srgbClr>
                  </a:glow>
                </a:effectLst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CAIG LAB</a:t>
            </a:r>
            <a:endParaRPr kumimoji="0" lang="zh-TW" altLang="en-US" sz="2800" b="1" i="0" u="none" strike="noStrike" kern="1200" cap="none" spc="50" normalizeH="0" baseline="0" noProof="0" dirty="0">
              <a:ln w="9525" cmpd="sng">
                <a:solidFill>
                  <a:srgbClr val="1CADE4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1CADE4">
                    <a:alpha val="40000"/>
                  </a:srgbClr>
                </a:glow>
              </a:effectLst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62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758" y="191353"/>
            <a:ext cx="10058400" cy="1450757"/>
          </a:xfrm>
        </p:spPr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0758" y="2039267"/>
            <a:ext cx="1005840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5DD9-0052-4AC8-A4DC-1F37A3F152E6}" type="datetime1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0849966" y="6301690"/>
            <a:ext cx="1342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50" normalizeH="0" baseline="0" noProof="0" dirty="0">
                <a:ln w="9525" cmpd="sng">
                  <a:solidFill>
                    <a:srgbClr val="1CADE4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1CADE4">
                      <a:alpha val="40000"/>
                    </a:srgbClr>
                  </a:glow>
                </a:effectLst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CAIG LAB</a:t>
            </a:r>
            <a:endParaRPr kumimoji="0" lang="zh-TW" altLang="en-US" sz="2800" b="1" i="0" u="none" strike="noStrike" kern="1200" cap="none" spc="50" normalizeH="0" baseline="0" noProof="0" dirty="0">
              <a:ln w="9525" cmpd="sng">
                <a:solidFill>
                  <a:srgbClr val="1CADE4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1CADE4">
                    <a:alpha val="40000"/>
                  </a:srgbClr>
                </a:glow>
              </a:effectLst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027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6B308-D8B6-4D73-9332-723F407F8DDF}" type="datetime1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79A1-9D42-4D75-ABF2-BD44F738ED3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26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0AFB-3DF6-4A7A-AC47-123DA91FA698}" type="datetime1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79A1-9D42-4D75-ABF2-BD44F738E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35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793F-AFD4-4436-9E55-964135DB08B3}" type="datetime1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79A1-9D42-4D75-ABF2-BD44F738E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6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E8BE-16D5-4AAC-A01C-39A15E7EFC54}" type="datetime1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79A1-9D42-4D75-ABF2-BD44F738E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70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214CCF0-67FE-45BC-BCA4-DB4F1555C9D0}" type="datetime1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9C79A1-9D42-4D75-ABF2-BD44F738E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10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9119F9-CBB8-4505-A9DC-54E3A1406FEE}" type="datetime1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9C79A1-9D42-4D75-ABF2-BD44F738ED3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10846791" y="6320988"/>
            <a:ext cx="134203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gency FB" panose="020B0503020202020204" pitchFamily="34" charset="0"/>
              </a:rPr>
              <a:t>CAIG LAB</a:t>
            </a:r>
            <a:endParaRPr lang="zh-TW" alt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gency FB" panose="020B0503020202020204" pitchFamily="34" charset="0"/>
            </a:endParaRPr>
          </a:p>
        </p:txBody>
      </p:sp>
      <p:sp>
        <p:nvSpPr>
          <p:cNvPr id="13" name="Slide Number Placeholder 8"/>
          <p:cNvSpPr txBox="1">
            <a:spLocks/>
          </p:cNvSpPr>
          <p:nvPr userDrawn="1"/>
        </p:nvSpPr>
        <p:spPr>
          <a:xfrm>
            <a:off x="10879975" y="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9C79A1-9D42-4D75-ABF2-BD44F738ED3E}" type="slidenum">
              <a:rPr lang="zh-TW" altLang="en-US" sz="1200" smtClean="0">
                <a:solidFill>
                  <a:schemeClr val="bg2">
                    <a:lumMod val="75000"/>
                  </a:schemeClr>
                </a:solidFill>
              </a:rPr>
              <a:pPr/>
              <a:t>‹#›</a:t>
            </a:fld>
            <a:endParaRPr lang="zh-TW" alt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31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974106" y="2413337"/>
            <a:ext cx="33309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/>
              <a:t>HW2</a:t>
            </a:r>
            <a:endParaRPr lang="zh-TW" altLang="en-US" sz="60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79A1-9D42-4D75-ABF2-BD44F738ED3E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2045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962" y="1798250"/>
            <a:ext cx="5103842" cy="4377452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220757" y="2019300"/>
            <a:ext cx="51716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 will give you a sample code (sphere.cpp).</a:t>
            </a:r>
          </a:p>
          <a:p>
            <a:endParaRPr lang="en-US" altLang="zh-TW" dirty="0"/>
          </a:p>
          <a:p>
            <a:r>
              <a:rPr lang="en-US" altLang="zh-TW" dirty="0"/>
              <a:t>If you don’t know how to draw a sphere in HW1,</a:t>
            </a:r>
            <a:r>
              <a:rPr lang="zh-TW" altLang="en-US" dirty="0"/>
              <a:t> </a:t>
            </a:r>
            <a:r>
              <a:rPr lang="en-US" altLang="zh-TW" dirty="0"/>
              <a:t>you can take the code as reference. </a:t>
            </a:r>
          </a:p>
          <a:p>
            <a:endParaRPr lang="en-US" altLang="zh-TW" dirty="0"/>
          </a:p>
          <a:p>
            <a:r>
              <a:rPr lang="en-US" altLang="zh-TW" dirty="0"/>
              <a:t>The code is written in fixed function pipeline,</a:t>
            </a:r>
            <a:r>
              <a:rPr lang="zh-TW" altLang="en-US" dirty="0"/>
              <a:t> </a:t>
            </a:r>
            <a:r>
              <a:rPr lang="en-US" altLang="zh-TW" dirty="0"/>
              <a:t>you may need to change it to programmable pipeline in homework 2.</a:t>
            </a:r>
          </a:p>
          <a:p>
            <a:endParaRPr lang="en-US" altLang="zh-TW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AD422319-E457-46C6-807E-FA95D3632DC7}"/>
              </a:ext>
            </a:extLst>
          </p:cNvPr>
          <p:cNvSpPr txBox="1">
            <a:spLocks/>
          </p:cNvSpPr>
          <p:nvPr/>
        </p:nvSpPr>
        <p:spPr>
          <a:xfrm>
            <a:off x="1103800" y="151474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/>
              <a:t>Draw a sphere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298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FB2496-0804-4050-B8D0-BEE47DA8E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0F13D1-E4BB-4588-9B25-20E1D1EDD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756" y="2039267"/>
            <a:ext cx="7823035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Draw a sphere: Earth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The Earth is rotating.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Add textures on the Earth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*Use GLSL to do this homework, otherwise you’ll get zero points.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06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B045C0-827F-41D4-BEC5-CB56359B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BDEAC9-FC39-4737-A789-9CA1C7CC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758" y="2044314"/>
            <a:ext cx="10058400" cy="4622333"/>
          </a:xfrm>
        </p:spPr>
        <p:txBody>
          <a:bodyPr>
            <a:normAutofit/>
          </a:bodyPr>
          <a:lstStyle/>
          <a:p>
            <a:r>
              <a:rPr lang="en-US" altLang="zh-TW" sz="2400" b="1" dirty="0"/>
              <a:t>Camera:</a:t>
            </a:r>
          </a:p>
          <a:p>
            <a:r>
              <a:rPr lang="en-US" altLang="zh-TW" sz="1800" dirty="0"/>
              <a:t>    </a:t>
            </a:r>
            <a:r>
              <a:rPr lang="en-US" altLang="zh-TW" dirty="0"/>
              <a:t>Position: (0, 0, 3)</a:t>
            </a:r>
          </a:p>
          <a:p>
            <a:r>
              <a:rPr lang="en-US" altLang="zh-TW" sz="1800" dirty="0"/>
              <a:t>    </a:t>
            </a:r>
            <a:r>
              <a:rPr lang="en-US" altLang="zh-TW" dirty="0"/>
              <a:t>Center: (0, 0, 0)</a:t>
            </a:r>
          </a:p>
          <a:p>
            <a:r>
              <a:rPr lang="es-ES" altLang="zh-TW" sz="1800" dirty="0"/>
              <a:t>    </a:t>
            </a:r>
            <a:r>
              <a:rPr lang="es-ES" altLang="zh-TW" dirty="0"/>
              <a:t>Up vector: (0, 1, 0)</a:t>
            </a:r>
          </a:p>
          <a:p>
            <a:r>
              <a:rPr lang="en-US" altLang="zh-TW" sz="2400" b="1" dirty="0"/>
              <a:t>Earth:</a:t>
            </a:r>
            <a:endParaRPr lang="en-US" altLang="zh-TW" b="1" dirty="0"/>
          </a:p>
          <a:p>
            <a:r>
              <a:rPr lang="en-US" altLang="zh-TW" dirty="0"/>
              <a:t>   Slice: 360                                 </a:t>
            </a:r>
          </a:p>
          <a:p>
            <a:r>
              <a:rPr lang="en-US" altLang="zh-TW" dirty="0"/>
              <a:t>   Stack: 180   </a:t>
            </a:r>
          </a:p>
          <a:p>
            <a:r>
              <a:rPr lang="en-US" altLang="zh-TW" dirty="0"/>
              <a:t>   Radius: 1    </a:t>
            </a:r>
          </a:p>
          <a:p>
            <a:r>
              <a:rPr lang="en-US" altLang="zh-TW" dirty="0"/>
              <a:t>   Texture: earth_texture_map.jpg   </a:t>
            </a:r>
            <a:endParaRPr lang="fr-FR" altLang="zh-TW" dirty="0"/>
          </a:p>
          <a:p>
            <a:r>
              <a:rPr lang="en-US" altLang="zh-TW" sz="1600" dirty="0"/>
              <a:t>  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417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6B8481-A2F1-4302-9BCE-6369774A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Texture coordinates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B09506-5518-4B1D-95F3-9BE90D36B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4E4308-0DB7-4AE3-B2D8-635D41B44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758" y="1819275"/>
            <a:ext cx="7153529" cy="392235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3000BE6-4BB0-4123-918E-B89383F774EF}"/>
              </a:ext>
            </a:extLst>
          </p:cNvPr>
          <p:cNvSpPr txBox="1"/>
          <p:nvPr/>
        </p:nvSpPr>
        <p:spPr>
          <a:xfrm>
            <a:off x="561603" y="3429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97C211F-54EB-495D-B879-AD3C793233F2}"/>
              </a:ext>
            </a:extLst>
          </p:cNvPr>
          <p:cNvSpPr txBox="1"/>
          <p:nvPr/>
        </p:nvSpPr>
        <p:spPr>
          <a:xfrm>
            <a:off x="4467944" y="562496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slice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388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94484-FB33-4BB1-BAAC-E85A9AFFA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135719-0239-4EA5-B9EC-CA45B3225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tx1"/>
                </a:solidFill>
              </a:rPr>
              <a:t>1. Successfully draw a sphere and 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        show on the window. </a:t>
            </a:r>
            <a:r>
              <a:rPr lang="en-US" altLang="zh-TW" dirty="0">
                <a:solidFill>
                  <a:srgbClr val="FF0000"/>
                </a:solidFill>
              </a:rPr>
              <a:t>(65%)  </a:t>
            </a:r>
            <a:r>
              <a:rPr lang="en-US" altLang="zh-TW" dirty="0">
                <a:solidFill>
                  <a:schemeClr val="tx1"/>
                </a:solidFill>
              </a:rPr>
              <a:t>Ex: 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   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tx1"/>
                </a:solidFill>
              </a:rPr>
              <a:t>2. Add the texture on the sphere and rotate it. </a:t>
            </a:r>
            <a:r>
              <a:rPr lang="en-US" altLang="zh-TW" dirty="0">
                <a:solidFill>
                  <a:srgbClr val="FF0000"/>
                </a:solidFill>
              </a:rPr>
              <a:t>(25%)   </a:t>
            </a:r>
            <a:r>
              <a:rPr lang="en-US" altLang="zh-TW" dirty="0">
                <a:solidFill>
                  <a:schemeClr val="tx1"/>
                </a:solidFill>
              </a:rPr>
              <a:t>Ex: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tx1"/>
                </a:solidFill>
              </a:rPr>
              <a:t>3. Demo </a:t>
            </a:r>
            <a:r>
              <a:rPr lang="en-US" altLang="zh-TW" dirty="0">
                <a:solidFill>
                  <a:srgbClr val="FF0000"/>
                </a:solidFill>
              </a:rPr>
              <a:t>(10%) </a:t>
            </a:r>
            <a:r>
              <a:rPr lang="en-US" altLang="zh-TW" dirty="0">
                <a:solidFill>
                  <a:schemeClr val="tx1"/>
                </a:solidFill>
              </a:rPr>
              <a:t>(We will ask you some questions about this homework)       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D4984CB-08B7-4821-AD67-ED14C522F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599" y="1345678"/>
            <a:ext cx="1980758" cy="2083322"/>
          </a:xfrm>
          <a:prstGeom prst="rect">
            <a:avLst/>
          </a:prstGeom>
        </p:spPr>
      </p:pic>
      <p:pic>
        <p:nvPicPr>
          <p:cNvPr id="6" name="demovideo_new">
            <a:hlinkClick r:id="" action="ppaction://media"/>
            <a:extLst>
              <a:ext uri="{FF2B5EF4-FFF2-40B4-BE49-F238E27FC236}">
                <a16:creationId xmlns:a16="http://schemas.microsoft.com/office/drawing/2014/main" id="{EF3727C4-3E8B-4DAE-BD67-A78E0A55D68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881263" y="2704921"/>
            <a:ext cx="2419641" cy="235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0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10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0441CF-DB53-433E-AABD-ED1486FD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CBC5AB-69D2-4DAF-AE1F-F380EB148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altLang="zh-TW" dirty="0"/>
              <a:t>Use Visual Studio 2017 or 2019 for this homework. (If you use Mac, you should bring your computer to demo.)</a:t>
            </a:r>
          </a:p>
          <a:p>
            <a:pPr marL="457200" indent="-457200">
              <a:buAutoNum type="arabicPeriod"/>
            </a:pPr>
            <a:r>
              <a:rPr lang="en-US" altLang="zh-TW" dirty="0"/>
              <a:t>You can do this homework from the “</a:t>
            </a:r>
            <a:r>
              <a:rPr lang="en-US" altLang="zh-TW" dirty="0">
                <a:solidFill>
                  <a:srgbClr val="FF0000"/>
                </a:solidFill>
              </a:rPr>
              <a:t>HW2Example</a:t>
            </a:r>
            <a:r>
              <a:rPr lang="en-US" altLang="zh-TW" dirty="0"/>
              <a:t>”</a:t>
            </a:r>
            <a:r>
              <a:rPr lang="zh-TW" altLang="en-US" dirty="0"/>
              <a:t> </a:t>
            </a:r>
            <a:r>
              <a:rPr lang="en-US" altLang="zh-TW" dirty="0"/>
              <a:t>project file and follow the instructions in HW2guideline.pdf. </a:t>
            </a:r>
          </a:p>
          <a:p>
            <a:pPr marL="457200" indent="-457200">
              <a:buAutoNum type="arabicPeriod"/>
            </a:pPr>
            <a:r>
              <a:rPr lang="en-US" altLang="zh-TW" dirty="0"/>
              <a:t>Zip your Visual Studio project into “ StudentID_HW2.zip” ,  and upload it to New e3.</a:t>
            </a:r>
          </a:p>
          <a:p>
            <a:pPr marL="457200" indent="-457200">
              <a:buAutoNum type="arabicPeriod"/>
            </a:pPr>
            <a:r>
              <a:rPr lang="en-US" altLang="zh-TW" dirty="0"/>
              <a:t>The  deadline is at </a:t>
            </a:r>
            <a:r>
              <a:rPr lang="en-US" altLang="zh-TW" dirty="0">
                <a:solidFill>
                  <a:srgbClr val="FF0000"/>
                </a:solidFill>
              </a:rPr>
              <a:t>11:55 pm on November 25</a:t>
            </a:r>
            <a:r>
              <a:rPr lang="en-US" altLang="zh-TW" dirty="0"/>
              <a:t>. </a:t>
            </a:r>
          </a:p>
          <a:p>
            <a:pPr marL="457200" indent="-457200">
              <a:buAutoNum type="arabicPeriod"/>
            </a:pPr>
            <a:r>
              <a:rPr lang="en-US" altLang="zh-TW" dirty="0"/>
              <a:t>If you submit your homework late, the score will be discounted.</a:t>
            </a:r>
          </a:p>
          <a:p>
            <a:r>
              <a:rPr lang="en-US" altLang="zh-TW" dirty="0"/>
              <a:t>	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submit between (11/26   ̴ 12/2)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: Your final score * 0.9 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	submit between (12/2   ̴ 12/9)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Your final score * 0.8 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	submit after 12/10 :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Your final score * 0.7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410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FD0679D-80AB-48F8-BDC2-3A7AD797A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503" y="2400885"/>
            <a:ext cx="6932993" cy="1143001"/>
          </a:xfrm>
        </p:spPr>
        <p:txBody>
          <a:bodyPr>
            <a:normAutofit/>
          </a:bodyPr>
          <a:lstStyle/>
          <a:p>
            <a:r>
              <a:rPr lang="en-US" altLang="zh-TW" sz="6000" b="1" dirty="0"/>
              <a:t>How to draw a sphere</a:t>
            </a:r>
            <a:endParaRPr lang="zh-TW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41158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 9"/>
          <p:cNvSpPr/>
          <p:nvPr/>
        </p:nvSpPr>
        <p:spPr>
          <a:xfrm>
            <a:off x="3428998" y="3191548"/>
            <a:ext cx="2646486" cy="149524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9" name="圖片 4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051210">
            <a:off x="4247975" y="2004020"/>
            <a:ext cx="1391512" cy="3613901"/>
          </a:xfrm>
          <a:prstGeom prst="rect">
            <a:avLst/>
          </a:prstGeom>
        </p:spPr>
      </p:pic>
      <p:sp>
        <p:nvSpPr>
          <p:cNvPr id="4" name="標題 1"/>
          <p:cNvSpPr txBox="1">
            <a:spLocks noGrp="1"/>
          </p:cNvSpPr>
          <p:nvPr>
            <p:ph type="title"/>
          </p:nvPr>
        </p:nvSpPr>
        <p:spPr>
          <a:xfrm>
            <a:off x="1103800" y="151474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Draw a sphere</a:t>
            </a:r>
            <a:endParaRPr lang="zh-TW" altLang="en-US" dirty="0"/>
          </a:p>
        </p:txBody>
      </p:sp>
      <p:sp>
        <p:nvSpPr>
          <p:cNvPr id="3" name="橢圓 2"/>
          <p:cNvSpPr/>
          <p:nvPr/>
        </p:nvSpPr>
        <p:spPr>
          <a:xfrm>
            <a:off x="3429000" y="2373923"/>
            <a:ext cx="2646485" cy="2910254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4752241" y="3932359"/>
            <a:ext cx="1855823" cy="728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4752241" y="2005646"/>
            <a:ext cx="2" cy="19335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3979641" y="3927809"/>
            <a:ext cx="782651" cy="1449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5225811" y="3026228"/>
            <a:ext cx="114300" cy="1406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接點 50"/>
          <p:cNvCxnSpPr/>
          <p:nvPr/>
        </p:nvCxnSpPr>
        <p:spPr>
          <a:xfrm>
            <a:off x="4762292" y="3950535"/>
            <a:ext cx="585633" cy="63666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26" idx="3"/>
          </p:cNvCxnSpPr>
          <p:nvPr/>
        </p:nvCxnSpPr>
        <p:spPr>
          <a:xfrm flipH="1">
            <a:off x="4776842" y="3146303"/>
            <a:ext cx="465708" cy="76377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4639330" y="4122319"/>
            <a:ext cx="271680" cy="37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θ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4711457" y="3168571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∅</a:t>
            </a:r>
          </a:p>
        </p:txBody>
      </p:sp>
      <p:sp>
        <p:nvSpPr>
          <p:cNvPr id="1033" name="弧形 1032"/>
          <p:cNvSpPr/>
          <p:nvPr/>
        </p:nvSpPr>
        <p:spPr>
          <a:xfrm>
            <a:off x="4653914" y="3560880"/>
            <a:ext cx="276225" cy="171899"/>
          </a:xfrm>
          <a:prstGeom prst="arc">
            <a:avLst>
              <a:gd name="adj1" fmla="val 14602284"/>
              <a:gd name="adj2" fmla="val 2156181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弧形 73"/>
          <p:cNvSpPr/>
          <p:nvPr/>
        </p:nvSpPr>
        <p:spPr>
          <a:xfrm rot="10575903">
            <a:off x="4668201" y="4013133"/>
            <a:ext cx="247650" cy="137455"/>
          </a:xfrm>
          <a:prstGeom prst="arc">
            <a:avLst>
              <a:gd name="adj1" fmla="val 11430906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37" name="直線單箭頭接點 1036"/>
          <p:cNvCxnSpPr>
            <a:stCxn id="26" idx="6"/>
          </p:cNvCxnSpPr>
          <p:nvPr/>
        </p:nvCxnSpPr>
        <p:spPr>
          <a:xfrm flipV="1">
            <a:off x="5340111" y="2708954"/>
            <a:ext cx="807792" cy="387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文字方塊 1037"/>
          <p:cNvSpPr txBox="1"/>
          <p:nvPr/>
        </p:nvSpPr>
        <p:spPr>
          <a:xfrm>
            <a:off x="6046657" y="2372522"/>
            <a:ext cx="450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(x, y, z) = (r*</a:t>
            </a:r>
            <a:r>
              <a:rPr lang="en-US" altLang="zh-TW" dirty="0" err="1"/>
              <a:t>sinθ</a:t>
            </a:r>
            <a:r>
              <a:rPr lang="en-US" altLang="zh-TW" dirty="0"/>
              <a:t>*sin</a:t>
            </a:r>
            <a:r>
              <a:rPr lang="zh-TW" altLang="en-US" dirty="0"/>
              <a:t>∅</a:t>
            </a:r>
            <a:r>
              <a:rPr lang="en-US" altLang="zh-TW" dirty="0"/>
              <a:t>, r*cos</a:t>
            </a:r>
            <a:r>
              <a:rPr lang="zh-TW" altLang="en-US" dirty="0"/>
              <a:t> ∅</a:t>
            </a:r>
            <a:r>
              <a:rPr lang="en-US" altLang="zh-TW" dirty="0"/>
              <a:t>, r*</a:t>
            </a:r>
            <a:r>
              <a:rPr lang="en-US" altLang="zh-TW" dirty="0" err="1"/>
              <a:t>cosθ</a:t>
            </a:r>
            <a:r>
              <a:rPr lang="en-US" altLang="zh-TW" dirty="0"/>
              <a:t>*sin</a:t>
            </a:r>
            <a:r>
              <a:rPr lang="zh-TW" altLang="en-US" dirty="0"/>
              <a:t> ∅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1041" name="直線接點 1040"/>
          <p:cNvCxnSpPr>
            <a:stCxn id="26" idx="4"/>
          </p:cNvCxnSpPr>
          <p:nvPr/>
        </p:nvCxnSpPr>
        <p:spPr>
          <a:xfrm>
            <a:off x="5282961" y="3166905"/>
            <a:ext cx="57150" cy="1447005"/>
          </a:xfrm>
          <a:prstGeom prst="line">
            <a:avLst/>
          </a:prstGeom>
          <a:ln w="190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/>
          <p:cNvCxnSpPr/>
          <p:nvPr/>
        </p:nvCxnSpPr>
        <p:spPr>
          <a:xfrm>
            <a:off x="4549160" y="4349971"/>
            <a:ext cx="793833" cy="245844"/>
          </a:xfrm>
          <a:prstGeom prst="line">
            <a:avLst/>
          </a:prstGeom>
          <a:ln w="190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文字方塊 1043"/>
          <p:cNvSpPr txBox="1"/>
          <p:nvPr/>
        </p:nvSpPr>
        <p:spPr>
          <a:xfrm>
            <a:off x="4983884" y="3370359"/>
            <a:ext cx="43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</a:t>
            </a:r>
            <a:endParaRPr lang="zh-TW" altLang="en-US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7536926" y="4005212"/>
            <a:ext cx="3358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Length of P’O = r*sin</a:t>
            </a:r>
            <a:r>
              <a:rPr lang="zh-TW" altLang="en-US" dirty="0"/>
              <a:t>∅</a:t>
            </a:r>
            <a:endParaRPr lang="en-US" altLang="zh-TW" dirty="0"/>
          </a:p>
          <a:p>
            <a:r>
              <a:rPr lang="en-US" altLang="zh-TW" dirty="0"/>
              <a:t>Length of P’Z’ = r*sin</a:t>
            </a:r>
            <a:r>
              <a:rPr lang="zh-TW" altLang="en-US" dirty="0"/>
              <a:t>∅</a:t>
            </a:r>
            <a:r>
              <a:rPr lang="en-US" altLang="zh-TW" dirty="0"/>
              <a:t>*</a:t>
            </a:r>
            <a:r>
              <a:rPr lang="en-US" altLang="zh-TW" dirty="0" err="1"/>
              <a:t>sinθ</a:t>
            </a:r>
            <a:r>
              <a:rPr lang="en-US" altLang="zh-TW" dirty="0"/>
              <a:t> -&gt; (x)</a:t>
            </a:r>
          </a:p>
          <a:p>
            <a:r>
              <a:rPr lang="en-US" altLang="zh-TW" dirty="0"/>
              <a:t>Length of OZ’ = r*sin</a:t>
            </a:r>
            <a:r>
              <a:rPr lang="zh-TW" altLang="en-US" dirty="0"/>
              <a:t>∅</a:t>
            </a:r>
            <a:r>
              <a:rPr lang="en-US" altLang="zh-TW" dirty="0"/>
              <a:t>*</a:t>
            </a:r>
            <a:r>
              <a:rPr lang="en-US" altLang="zh-TW" dirty="0" err="1"/>
              <a:t>cosθ</a:t>
            </a:r>
            <a:r>
              <a:rPr lang="en-US" altLang="zh-TW" dirty="0"/>
              <a:t> -&gt; (z)</a:t>
            </a:r>
          </a:p>
          <a:p>
            <a:r>
              <a:rPr lang="en-US" altLang="zh-TW" dirty="0"/>
              <a:t>Length of PP’ = r*</a:t>
            </a:r>
            <a:r>
              <a:rPr lang="en-US" altLang="zh-TW" dirty="0" err="1"/>
              <a:t>cosθ</a:t>
            </a:r>
            <a:r>
              <a:rPr lang="en-US" altLang="zh-TW" dirty="0"/>
              <a:t> -&gt; (y)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1053" name="文字方塊 1052"/>
          <p:cNvSpPr txBox="1"/>
          <p:nvPr/>
        </p:nvSpPr>
        <p:spPr>
          <a:xfrm>
            <a:off x="5347925" y="2902760"/>
            <a:ext cx="45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</a:t>
            </a:r>
            <a:endParaRPr lang="zh-TW" altLang="en-US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5357976" y="4472893"/>
            <a:ext cx="45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P’</a:t>
            </a:r>
            <a:endParaRPr lang="zh-TW" altLang="en-US" dirty="0"/>
          </a:p>
        </p:txBody>
      </p:sp>
      <p:sp>
        <p:nvSpPr>
          <p:cNvPr id="99" name="橢圓 98"/>
          <p:cNvSpPr/>
          <p:nvPr/>
        </p:nvSpPr>
        <p:spPr>
          <a:xfrm>
            <a:off x="5309219" y="4511873"/>
            <a:ext cx="114300" cy="1406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橢圓 99"/>
          <p:cNvSpPr/>
          <p:nvPr/>
        </p:nvSpPr>
        <p:spPr>
          <a:xfrm>
            <a:off x="4475878" y="4293236"/>
            <a:ext cx="114300" cy="1406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文字方塊 100"/>
          <p:cNvSpPr txBox="1"/>
          <p:nvPr/>
        </p:nvSpPr>
        <p:spPr>
          <a:xfrm>
            <a:off x="4169371" y="4147210"/>
            <a:ext cx="45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Z’</a:t>
            </a:r>
            <a:endParaRPr lang="zh-TW" altLang="en-US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4426739" y="3743506"/>
            <a:ext cx="45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</a:t>
            </a:r>
            <a:endParaRPr lang="zh-TW" altLang="en-US" dirty="0"/>
          </a:p>
        </p:txBody>
      </p:sp>
      <p:sp>
        <p:nvSpPr>
          <p:cNvPr id="103" name="文字方塊 102"/>
          <p:cNvSpPr txBox="1"/>
          <p:nvPr/>
        </p:nvSpPr>
        <p:spPr>
          <a:xfrm>
            <a:off x="3740331" y="5030926"/>
            <a:ext cx="45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z</a:t>
            </a:r>
            <a:endParaRPr lang="zh-TW" altLang="en-US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6336494" y="3973843"/>
            <a:ext cx="45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4784035" y="1893166"/>
            <a:ext cx="45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3056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2198" y="2031647"/>
            <a:ext cx="10058400" cy="4023360"/>
          </a:xfrm>
        </p:spPr>
        <p:txBody>
          <a:bodyPr/>
          <a:lstStyle/>
          <a:p>
            <a:r>
              <a:rPr lang="en-US" altLang="zh-TW" dirty="0"/>
              <a:t>Triangle strip –  Reuse some vertices to draw the triangles, so we can save the storage space.</a:t>
            </a:r>
          </a:p>
          <a:p>
            <a:r>
              <a:rPr lang="en-US" altLang="zh-TW" dirty="0"/>
              <a:t>                             According to the picture, we only need 5 vertices to store 3 triangles. </a:t>
            </a:r>
          </a:p>
          <a:p>
            <a:r>
              <a:rPr lang="en-US" altLang="zh-TW" dirty="0"/>
              <a:t>              </a:t>
            </a:r>
          </a:p>
          <a:p>
            <a:endParaRPr lang="en-US" altLang="zh-TW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1103800" y="151474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/>
              <a:t>Draw a sphere</a:t>
            </a:r>
            <a:endParaRPr lang="zh-TW" altLang="en-US" dirty="0"/>
          </a:p>
        </p:txBody>
      </p:sp>
      <p:sp>
        <p:nvSpPr>
          <p:cNvPr id="6" name="等腰三角形 5"/>
          <p:cNvSpPr/>
          <p:nvPr/>
        </p:nvSpPr>
        <p:spPr>
          <a:xfrm rot="193082">
            <a:off x="2205986" y="3396911"/>
            <a:ext cx="1403798" cy="1725332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>
            <a:stCxn id="6" idx="0"/>
          </p:cNvCxnSpPr>
          <p:nvPr/>
        </p:nvCxnSpPr>
        <p:spPr>
          <a:xfrm>
            <a:off x="2956311" y="3398271"/>
            <a:ext cx="1661409" cy="160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6" idx="4"/>
          </p:cNvCxnSpPr>
          <p:nvPr/>
        </p:nvCxnSpPr>
        <p:spPr>
          <a:xfrm flipV="1">
            <a:off x="3560251" y="3581400"/>
            <a:ext cx="1049849" cy="1578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cxnSpLocks/>
          </p:cNvCxnSpPr>
          <p:nvPr/>
        </p:nvCxnSpPr>
        <p:spPr>
          <a:xfrm>
            <a:off x="4625340" y="3573780"/>
            <a:ext cx="1686560" cy="1102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cxnSpLocks/>
            <a:stCxn id="6" idx="4"/>
          </p:cNvCxnSpPr>
          <p:nvPr/>
        </p:nvCxnSpPr>
        <p:spPr>
          <a:xfrm flipV="1">
            <a:off x="3560251" y="4676099"/>
            <a:ext cx="2771969" cy="484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790700" y="4953772"/>
            <a:ext cx="47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V1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598420" y="3050786"/>
            <a:ext cx="47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V2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329815" y="5238878"/>
            <a:ext cx="47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V3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526811" y="3109073"/>
            <a:ext cx="47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V4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112267" y="4676098"/>
            <a:ext cx="47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V5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309634" y="4501144"/>
            <a:ext cx="624840" cy="45262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7950210" y="4501144"/>
            <a:ext cx="624840" cy="45262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8587507" y="4501144"/>
            <a:ext cx="624840" cy="45262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228083" y="4501144"/>
            <a:ext cx="624840" cy="45262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9868659" y="4501144"/>
            <a:ext cx="624840" cy="45262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7390876" y="4550924"/>
            <a:ext cx="47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V1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8040950" y="4548859"/>
            <a:ext cx="47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V2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8687445" y="4550924"/>
            <a:ext cx="47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V3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9322102" y="4550924"/>
            <a:ext cx="47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V4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9946942" y="4541805"/>
            <a:ext cx="47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V5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2750130" y="437618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3540021" y="389898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4503572" y="430676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40" name="右大括弧 39"/>
          <p:cNvSpPr/>
          <p:nvPr/>
        </p:nvSpPr>
        <p:spPr>
          <a:xfrm rot="16200000">
            <a:off x="7921546" y="3418358"/>
            <a:ext cx="587385" cy="14308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右大括弧 40"/>
          <p:cNvSpPr/>
          <p:nvPr/>
        </p:nvSpPr>
        <p:spPr>
          <a:xfrm rot="16200000">
            <a:off x="8660044" y="3358184"/>
            <a:ext cx="587385" cy="1245723"/>
          </a:xfrm>
          <a:prstGeom prst="rightBrace">
            <a:avLst>
              <a:gd name="adj1" fmla="val 8333"/>
              <a:gd name="adj2" fmla="val 4694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右大括弧 41"/>
          <p:cNvSpPr/>
          <p:nvPr/>
        </p:nvSpPr>
        <p:spPr>
          <a:xfrm rot="16200000">
            <a:off x="9371924" y="3194084"/>
            <a:ext cx="587385" cy="1245725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7595901" y="3462738"/>
            <a:ext cx="114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Triangle 1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8427307" y="3244334"/>
            <a:ext cx="114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Triangle 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9423791" y="3165304"/>
            <a:ext cx="114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Triangle 3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0174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963</TotalTime>
  <Words>449</Words>
  <Application>Microsoft Office PowerPoint</Application>
  <PresentationFormat>寬螢幕</PresentationFormat>
  <Paragraphs>83</Paragraphs>
  <Slides>10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Agency FB</vt:lpstr>
      <vt:lpstr>Calibri</vt:lpstr>
      <vt:lpstr>Calibri Light</vt:lpstr>
      <vt:lpstr>Wingdings</vt:lpstr>
      <vt:lpstr>回顧</vt:lpstr>
      <vt:lpstr>PowerPoint 簡報</vt:lpstr>
      <vt:lpstr>Goal</vt:lpstr>
      <vt:lpstr>Spec</vt:lpstr>
      <vt:lpstr>Texture coordinates</vt:lpstr>
      <vt:lpstr>Score</vt:lpstr>
      <vt:lpstr>Others</vt:lpstr>
      <vt:lpstr>How to draw a sphere</vt:lpstr>
      <vt:lpstr>Draw a sphere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兆宇 黃</dc:creator>
  <cp:lastModifiedBy>singing Wang</cp:lastModifiedBy>
  <cp:revision>150</cp:revision>
  <dcterms:created xsi:type="dcterms:W3CDTF">2019-09-17T16:21:38Z</dcterms:created>
  <dcterms:modified xsi:type="dcterms:W3CDTF">2019-10-30T16:31:31Z</dcterms:modified>
</cp:coreProperties>
</file>