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5" r:id="rId3"/>
    <p:sldId id="326" r:id="rId4"/>
    <p:sldId id="330" r:id="rId5"/>
    <p:sldId id="331" r:id="rId6"/>
    <p:sldId id="329" r:id="rId7"/>
    <p:sldId id="332" r:id="rId8"/>
    <p:sldId id="32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10B95-F807-4848-B59E-6B48283A2CEA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FFF0B-DCAE-465D-8011-A81090CEE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1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29397-A4C7-41F3-8B6A-C25BCD98DABB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2FB4-5A36-4434-A1C7-CB3F8985B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88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429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8090-F449-4A92-91BC-D60FFC6A9374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846791" y="6320988"/>
            <a:ext cx="13420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CAIG LAB</a:t>
            </a:r>
            <a:endParaRPr lang="zh-TW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9C79A1-9D42-4D75-ABF2-BD44F738ED3E}" type="slidenum">
              <a:rPr lang="zh-TW" altLang="en-US" sz="12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zh-TW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A05B-2739-4028-B9B7-D71C5CA07CD1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CF85-6A48-4576-968B-026D3BCAB715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7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08BA-1E3F-4793-98AC-B234AAC4C367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1EA-3F26-421C-A1DF-5AA977CFB3CC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6815" y="0"/>
            <a:ext cx="1312025" cy="365125"/>
          </a:xfrm>
        </p:spPr>
        <p:txBody>
          <a:bodyPr/>
          <a:lstStyle>
            <a:lvl1pPr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905123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1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7908" y="3291060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C2C-B634-43BB-8BED-8ACF30981558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49966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6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8" y="19135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758" y="2039267"/>
            <a:ext cx="1005840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5DD9-0052-4AC8-A4DC-1F37A3F152E6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49966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2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B308-D8B6-4D73-9332-723F407F8DDF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0AFB-3DF6-4A7A-AC47-123DA91FA698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3F-AFD4-4436-9E55-964135DB08B3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8BE-16D5-4AAC-A01C-39A15E7EFC54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4CCF0-67FE-45BC-BCA4-DB4F1555C9D0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10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9119F9-CBB8-4505-A9DC-54E3A1406FEE}" type="datetime1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0846791" y="6320988"/>
            <a:ext cx="13420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CAIG LAB</a:t>
            </a:r>
            <a:endParaRPr lang="zh-TW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9C79A1-9D42-4D75-ABF2-BD44F738ED3E}" type="slidenum">
              <a:rPr lang="zh-TW" altLang="en-US" sz="12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zh-TW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74106" y="2413337"/>
            <a:ext cx="33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HW3</a:t>
            </a:r>
            <a:endParaRPr lang="zh-TW" altLang="en-US" sz="6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04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B2496-0804-4050-B8D0-BEE47DA8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F13D1-E4BB-4588-9B25-20E1D1ED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6" y="2039267"/>
            <a:ext cx="7823035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>
                <a:solidFill>
                  <a:schemeClr val="tx1"/>
                </a:solidFill>
              </a:rPr>
              <a:t>Draw a sphere and apply </a:t>
            </a:r>
            <a:r>
              <a:rPr lang="en-US" altLang="zh-TW" dirty="0" err="1">
                <a:solidFill>
                  <a:schemeClr val="tx1"/>
                </a:solidFill>
              </a:rPr>
              <a:t>Phong</a:t>
            </a:r>
            <a:r>
              <a:rPr lang="en-US" altLang="zh-TW" dirty="0">
                <a:solidFill>
                  <a:schemeClr val="tx1"/>
                </a:solidFill>
              </a:rPr>
              <a:t> shading or </a:t>
            </a:r>
            <a:r>
              <a:rPr lang="en-US" altLang="zh-TW" dirty="0" err="1">
                <a:solidFill>
                  <a:schemeClr val="tx1"/>
                </a:solidFill>
              </a:rPr>
              <a:t>Gouraud</a:t>
            </a:r>
            <a:r>
              <a:rPr lang="en-US" altLang="zh-TW" dirty="0">
                <a:solidFill>
                  <a:schemeClr val="tx1"/>
                </a:solidFill>
              </a:rPr>
              <a:t> shading on it.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2. Use keyboard to control the lighting parameters.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*Use GLSL to do this homework, otherwise you’ll get zero points.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045C0-827F-41D4-BEC5-CB56359B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DEAC9-FC39-4737-A789-9CA1C7CC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8" y="2044314"/>
            <a:ext cx="10058400" cy="46223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Camera:</a:t>
            </a:r>
          </a:p>
          <a:p>
            <a:r>
              <a:rPr lang="en-US" altLang="zh-TW" sz="1800" dirty="0"/>
              <a:t>    </a:t>
            </a:r>
            <a:r>
              <a:rPr lang="en-US" altLang="zh-TW" dirty="0"/>
              <a:t>Position: (0, 0, 5.6)</a:t>
            </a:r>
          </a:p>
          <a:p>
            <a:r>
              <a:rPr lang="en-US" altLang="zh-TW" sz="1800" dirty="0"/>
              <a:t>    </a:t>
            </a:r>
            <a:r>
              <a:rPr lang="en-US" altLang="zh-TW" dirty="0"/>
              <a:t>Center: (0, 0, 0)</a:t>
            </a:r>
          </a:p>
          <a:p>
            <a:r>
              <a:rPr lang="es-ES" altLang="zh-TW" sz="1800" dirty="0"/>
              <a:t>    </a:t>
            </a:r>
            <a:r>
              <a:rPr lang="es-ES" altLang="zh-TW" dirty="0"/>
              <a:t>Up vector: (0, 1, 0)</a:t>
            </a:r>
          </a:p>
          <a:p>
            <a:r>
              <a:rPr lang="en-US" altLang="zh-TW" sz="2400" b="1" dirty="0"/>
              <a:t>Sphere:</a:t>
            </a:r>
            <a:endParaRPr lang="en-US" altLang="zh-TW" b="1" dirty="0"/>
          </a:p>
          <a:p>
            <a:r>
              <a:rPr lang="en-US" altLang="zh-TW" dirty="0"/>
              <a:t>   Slice: 360                                 </a:t>
            </a:r>
          </a:p>
          <a:p>
            <a:r>
              <a:rPr lang="en-US" altLang="zh-TW" dirty="0"/>
              <a:t>   Stack: 180   </a:t>
            </a:r>
          </a:p>
          <a:p>
            <a:r>
              <a:rPr lang="en-US" altLang="zh-TW" dirty="0"/>
              <a:t>   Radius: 1    </a:t>
            </a:r>
          </a:p>
          <a:p>
            <a:r>
              <a:rPr lang="en-US" altLang="zh-TW" dirty="0"/>
              <a:t>   </a:t>
            </a:r>
            <a:endParaRPr lang="fr-FR" altLang="zh-TW" dirty="0"/>
          </a:p>
          <a:p>
            <a:r>
              <a:rPr lang="en-US" altLang="zh-TW" sz="1600" dirty="0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1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045C0-827F-41D4-BEC5-CB56359B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DEAC9-FC39-4737-A789-9CA1C7CC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8" y="2044314"/>
            <a:ext cx="10058400" cy="4096427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Point light source : </a:t>
            </a:r>
            <a:r>
              <a:rPr lang="en-US" altLang="zh-TW" sz="2400" dirty="0"/>
              <a:t>(draw a small sphere to represent the light source)</a:t>
            </a:r>
          </a:p>
          <a:p>
            <a:pPr marL="201168" lvl="1" indent="0">
              <a:buNone/>
            </a:pPr>
            <a:r>
              <a:rPr lang="en-US" altLang="zh-TW" sz="2000" dirty="0"/>
              <a:t>     Position : (1.1, 1.0 , 1.3)</a:t>
            </a:r>
          </a:p>
          <a:p>
            <a:pPr marL="201168" lvl="1" indent="0">
              <a:buNone/>
            </a:pPr>
            <a:r>
              <a:rPr lang="en-US" altLang="zh-TW" sz="2000" dirty="0"/>
              <a:t>     The color of the sphere : (0.4, 0.5, 0.0)</a:t>
            </a:r>
          </a:p>
          <a:p>
            <a:pPr marL="201168" lvl="1" indent="0">
              <a:buNone/>
            </a:pPr>
            <a:r>
              <a:rPr lang="en-US" altLang="zh-TW" sz="2000" dirty="0"/>
              <a:t>     The radius of the sphere : 0.05</a:t>
            </a:r>
            <a:r>
              <a:rPr lang="en-US" altLang="zh-TW" sz="2400" b="1" dirty="0"/>
              <a:t>      </a:t>
            </a:r>
          </a:p>
          <a:p>
            <a:r>
              <a:rPr lang="en-US" altLang="zh-TW" sz="2400" b="1" dirty="0"/>
              <a:t>Keyboard control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</a:p>
          <a:p>
            <a:r>
              <a:rPr lang="en-US" altLang="zh-TW" sz="1800" dirty="0"/>
              <a:t>       </a:t>
            </a:r>
            <a:r>
              <a:rPr lang="en-US" altLang="zh-TW" dirty="0"/>
              <a:t>“1”</a:t>
            </a:r>
            <a:r>
              <a:rPr lang="zh-TW" altLang="en-US" dirty="0"/>
              <a:t> </a:t>
            </a:r>
            <a:r>
              <a:rPr lang="en-US" altLang="zh-TW" dirty="0"/>
              <a:t>: The parameter “Ks” decreases from 1 to 0</a:t>
            </a:r>
            <a:r>
              <a:rPr lang="zh-TW" altLang="en-US" dirty="0"/>
              <a:t> </a:t>
            </a:r>
            <a:r>
              <a:rPr lang="en-US" altLang="zh-TW" dirty="0"/>
              <a:t>(Ks -= 0.1)</a:t>
            </a:r>
          </a:p>
          <a:p>
            <a:r>
              <a:rPr lang="en-US" altLang="zh-TW" dirty="0"/>
              <a:t>       “2”</a:t>
            </a:r>
            <a:r>
              <a:rPr lang="zh-TW" altLang="en-US" dirty="0"/>
              <a:t> </a:t>
            </a:r>
            <a:r>
              <a:rPr lang="en-US" altLang="zh-TW" dirty="0"/>
              <a:t>: The parameter “Ks” increases  from 0 to 1 (Ks += 0.1)</a:t>
            </a:r>
          </a:p>
          <a:p>
            <a:r>
              <a:rPr lang="en-US" altLang="zh-TW" dirty="0"/>
              <a:t>       “3”</a:t>
            </a:r>
            <a:r>
              <a:rPr lang="zh-TW" altLang="en-US" dirty="0"/>
              <a:t> </a:t>
            </a:r>
            <a:r>
              <a:rPr lang="en-US" altLang="zh-TW" dirty="0"/>
              <a:t>: The parameter “</a:t>
            </a:r>
            <a:r>
              <a:rPr lang="en-US" altLang="zh-TW" dirty="0" err="1"/>
              <a:t>Kd</a:t>
            </a:r>
            <a:r>
              <a:rPr lang="en-US" altLang="zh-TW" dirty="0"/>
              <a:t>” decreases from 1 to 0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Kd</a:t>
            </a:r>
            <a:r>
              <a:rPr lang="en-US" altLang="zh-TW" dirty="0"/>
              <a:t> -= 0.1)</a:t>
            </a:r>
          </a:p>
          <a:p>
            <a:r>
              <a:rPr lang="en-US" altLang="zh-TW" dirty="0"/>
              <a:t>       “4”</a:t>
            </a:r>
            <a:r>
              <a:rPr lang="zh-TW" altLang="en-US" dirty="0"/>
              <a:t> </a:t>
            </a:r>
            <a:r>
              <a:rPr lang="en-US" altLang="zh-TW" dirty="0"/>
              <a:t>: The parameter “</a:t>
            </a:r>
            <a:r>
              <a:rPr lang="en-US" altLang="zh-TW" dirty="0" err="1"/>
              <a:t>Kd</a:t>
            </a:r>
            <a:r>
              <a:rPr lang="en-US" altLang="zh-TW" dirty="0"/>
              <a:t>” increases from 0 to 1 (</a:t>
            </a:r>
            <a:r>
              <a:rPr lang="en-US" altLang="zh-TW" dirty="0" err="1"/>
              <a:t>Kd</a:t>
            </a:r>
            <a:r>
              <a:rPr lang="en-US" altLang="zh-TW" dirty="0"/>
              <a:t> += 0.1)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60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636CF-F81B-4BFF-B735-3A175E90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E01B4-E0DE-4686-BFA5-EB5D6D9D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 err="1"/>
              <a:t>Phong</a:t>
            </a:r>
            <a:r>
              <a:rPr lang="en-US" altLang="zh-TW" sz="2400" b="1" dirty="0"/>
              <a:t> Shading : </a:t>
            </a:r>
          </a:p>
          <a:p>
            <a:r>
              <a:rPr lang="en-US" altLang="zh-TW" sz="2400" b="1" dirty="0"/>
              <a:t>    </a:t>
            </a:r>
            <a:r>
              <a:rPr lang="en-US" altLang="zh-TW" dirty="0"/>
              <a:t>Ks = 0 (initial value)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Kd</a:t>
            </a:r>
            <a:r>
              <a:rPr lang="en-US" altLang="zh-TW" dirty="0"/>
              <a:t> = 0 (initial value)</a:t>
            </a:r>
          </a:p>
          <a:p>
            <a:r>
              <a:rPr lang="en-US" altLang="zh-TW" dirty="0"/>
              <a:t>     Ka = 0.5</a:t>
            </a:r>
          </a:p>
          <a:p>
            <a:r>
              <a:rPr lang="en-US" altLang="zh-TW" dirty="0"/>
              <a:t>     alpha = 3.6</a:t>
            </a:r>
          </a:p>
          <a:p>
            <a:r>
              <a:rPr lang="en-US" altLang="zh-TW" dirty="0"/>
              <a:t>     la = (0.2, 0.2, 0.2)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ld</a:t>
            </a:r>
            <a:r>
              <a:rPr lang="en-US" altLang="zh-TW" dirty="0"/>
              <a:t> = (0.5, 0.5, 0.5) </a:t>
            </a:r>
          </a:p>
          <a:p>
            <a:r>
              <a:rPr lang="en-US" altLang="zh-TW" dirty="0"/>
              <a:t>     ls =  (0.8, 0.8, 0.8)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94484-FB33-4BB1-BAAC-E85A9AFF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35719-0239-4EA5-B9EC-CA45B322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1. Successfully draw a sphere and apply </a:t>
            </a:r>
            <a:r>
              <a:rPr lang="en-US" altLang="zh-TW" dirty="0" err="1">
                <a:solidFill>
                  <a:schemeClr val="tx1"/>
                </a:solidFill>
              </a:rPr>
              <a:t>Gouraud</a:t>
            </a:r>
            <a:r>
              <a:rPr lang="en-US" altLang="zh-TW" dirty="0">
                <a:solidFill>
                  <a:schemeClr val="tx1"/>
                </a:solidFill>
              </a:rPr>
              <a:t> shading on it. </a:t>
            </a:r>
            <a:r>
              <a:rPr lang="en-US" altLang="zh-TW" dirty="0">
                <a:solidFill>
                  <a:srgbClr val="FF0000"/>
                </a:solidFill>
              </a:rPr>
              <a:t>(70%)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2. Switch to </a:t>
            </a:r>
            <a:r>
              <a:rPr lang="en-US" altLang="zh-TW" dirty="0" err="1">
                <a:solidFill>
                  <a:schemeClr val="tx1"/>
                </a:solidFill>
              </a:rPr>
              <a:t>Phong</a:t>
            </a:r>
            <a:r>
              <a:rPr lang="en-US" altLang="zh-TW" dirty="0">
                <a:solidFill>
                  <a:schemeClr val="tx1"/>
                </a:solidFill>
              </a:rPr>
              <a:t> shading (Use keyboard “B”). </a:t>
            </a:r>
            <a:r>
              <a:rPr lang="en-US" altLang="zh-TW" dirty="0">
                <a:solidFill>
                  <a:srgbClr val="FF0000"/>
                </a:solidFill>
              </a:rPr>
              <a:t>(10%)</a:t>
            </a:r>
            <a:r>
              <a:rPr lang="en-US" altLang="zh-TW" dirty="0">
                <a:solidFill>
                  <a:schemeClr val="tx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3. Use keyboard to control the </a:t>
            </a:r>
            <a:r>
              <a:rPr lang="en-US" altLang="zh-TW" dirty="0" err="1">
                <a:solidFill>
                  <a:schemeClr val="tx1"/>
                </a:solidFill>
              </a:rPr>
              <a:t>Kd</a:t>
            </a:r>
            <a:r>
              <a:rPr lang="en-US" altLang="zh-TW" dirty="0">
                <a:solidFill>
                  <a:schemeClr val="tx1"/>
                </a:solidFill>
              </a:rPr>
              <a:t> and Ks parameters. </a:t>
            </a:r>
            <a:r>
              <a:rPr lang="en-US" altLang="zh-TW" dirty="0">
                <a:solidFill>
                  <a:srgbClr val="FF0000"/>
                </a:solidFill>
              </a:rPr>
              <a:t>(10%)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4. Demo </a:t>
            </a:r>
            <a:r>
              <a:rPr lang="en-US" altLang="zh-TW" dirty="0">
                <a:solidFill>
                  <a:srgbClr val="FF0000"/>
                </a:solidFill>
              </a:rPr>
              <a:t>(10%) 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chemeClr val="tx1"/>
                </a:solidFill>
              </a:rPr>
              <a:t>(We will ask you some questions about this homework)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5. </a:t>
            </a:r>
            <a:r>
              <a:rPr lang="en-US" altLang="zh-TW" dirty="0">
                <a:solidFill>
                  <a:srgbClr val="FF0000"/>
                </a:solidFill>
              </a:rPr>
              <a:t>Bonus : (10%)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384048" lvl="2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(1).Change to tone mapping </a:t>
            </a:r>
            <a:r>
              <a:rPr lang="en-US" altLang="zh-TW" sz="2000" dirty="0">
                <a:solidFill>
                  <a:srgbClr val="FF0000"/>
                </a:solidFill>
              </a:rPr>
              <a:t>(5%) </a:t>
            </a:r>
            <a:r>
              <a:rPr lang="en-US" altLang="zh-TW" sz="2000" dirty="0">
                <a:solidFill>
                  <a:schemeClr val="tx1"/>
                </a:solidFill>
              </a:rPr>
              <a:t>(Use keyboard “B”)</a:t>
            </a:r>
          </a:p>
          <a:p>
            <a:pPr marL="384048" lvl="2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TW" sz="2000" dirty="0">
                <a:solidFill>
                  <a:schemeClr val="tx1"/>
                </a:solidFill>
              </a:rPr>
              <a:t>(Set the threshold to map the color into 4 Intensity levels.)</a:t>
            </a:r>
          </a:p>
          <a:p>
            <a:pPr marL="384048" lvl="2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(2).Add border enhancement </a:t>
            </a:r>
            <a:r>
              <a:rPr lang="en-US" altLang="zh-TW" sz="2000" dirty="0">
                <a:solidFill>
                  <a:srgbClr val="FF0000"/>
                </a:solidFill>
              </a:rPr>
              <a:t>(5%)</a:t>
            </a:r>
          </a:p>
          <a:p>
            <a:pPr marL="384048" lvl="2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>
                <a:solidFill>
                  <a:schemeClr val="tx1"/>
                </a:solidFill>
              </a:rPr>
              <a:t>(Use keyboard “E” to enable and disable the border)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9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3576-F5F4-4E6D-A3FF-8888FDB1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video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33CFB-42C1-448D-87BC-B5330071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8" y="2039267"/>
            <a:ext cx="430246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Phong</a:t>
            </a:r>
            <a:r>
              <a:rPr lang="en-US" altLang="zh-TW" dirty="0"/>
              <a:t> shading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Control </a:t>
            </a:r>
            <a:r>
              <a:rPr lang="en-US" altLang="zh-TW" dirty="0" err="1"/>
              <a:t>Kd</a:t>
            </a:r>
            <a:r>
              <a:rPr lang="en-US" altLang="zh-TW" dirty="0"/>
              <a:t> and Ks</a:t>
            </a:r>
            <a:endParaRPr lang="zh-TW" altLang="en-US" dirty="0"/>
          </a:p>
        </p:txBody>
      </p:sp>
      <p:pic>
        <p:nvPicPr>
          <p:cNvPr id="4" name="phong2">
            <a:hlinkClick r:id="" action="ppaction://media"/>
            <a:extLst>
              <a:ext uri="{FF2B5EF4-FFF2-40B4-BE49-F238E27FC236}">
                <a16:creationId xmlns:a16="http://schemas.microsoft.com/office/drawing/2014/main" id="{F39E38E6-97D7-4EDA-9950-B7A981643F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3745" y="2853973"/>
            <a:ext cx="3641725" cy="342900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77386BF-264E-4222-A156-C048C7788A5A}"/>
              </a:ext>
            </a:extLst>
          </p:cNvPr>
          <p:cNvCxnSpPr>
            <a:cxnSpLocks/>
          </p:cNvCxnSpPr>
          <p:nvPr/>
        </p:nvCxnSpPr>
        <p:spPr>
          <a:xfrm flipH="1" flipV="1">
            <a:off x="2667699" y="4655890"/>
            <a:ext cx="1862356" cy="469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3AA68-CB53-4065-AF59-BBF4A6D5685B}"/>
              </a:ext>
            </a:extLst>
          </p:cNvPr>
          <p:cNvSpPr txBox="1"/>
          <p:nvPr/>
        </p:nvSpPr>
        <p:spPr>
          <a:xfrm>
            <a:off x="4530055" y="4939300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sphere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B9CBABF-351D-496A-A29D-8CBB5914FD03}"/>
              </a:ext>
            </a:extLst>
          </p:cNvPr>
          <p:cNvCxnSpPr>
            <a:cxnSpLocks/>
          </p:cNvCxnSpPr>
          <p:nvPr/>
        </p:nvCxnSpPr>
        <p:spPr>
          <a:xfrm flipH="1" flipV="1">
            <a:off x="3733101" y="3559030"/>
            <a:ext cx="796954" cy="39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7F6D44-A436-4786-85D9-E65E8653690B}"/>
              </a:ext>
            </a:extLst>
          </p:cNvPr>
          <p:cNvSpPr txBox="1"/>
          <p:nvPr/>
        </p:nvSpPr>
        <p:spPr>
          <a:xfrm>
            <a:off x="4379957" y="3559030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Point light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source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D843CB6-8077-40C9-9C6C-A9FA5DBD7361}"/>
              </a:ext>
            </a:extLst>
          </p:cNvPr>
          <p:cNvSpPr txBox="1">
            <a:spLocks/>
          </p:cNvSpPr>
          <p:nvPr/>
        </p:nvSpPr>
        <p:spPr>
          <a:xfrm>
            <a:off x="5901111" y="2039267"/>
            <a:ext cx="573441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Phong</a:t>
            </a:r>
            <a:r>
              <a:rPr lang="en-US" altLang="zh-TW" dirty="0"/>
              <a:t> shading</a:t>
            </a:r>
            <a:r>
              <a:rPr lang="zh-TW" altLang="en-US" dirty="0"/>
              <a:t>、</a:t>
            </a:r>
            <a:r>
              <a:rPr lang="en-US" altLang="zh-TW" dirty="0" err="1">
                <a:solidFill>
                  <a:schemeClr val="tx1"/>
                </a:solidFill>
              </a:rPr>
              <a:t>Gouraud</a:t>
            </a:r>
            <a:r>
              <a:rPr lang="en-US" altLang="zh-TW" dirty="0"/>
              <a:t> shading</a:t>
            </a:r>
            <a:r>
              <a:rPr lang="zh-TW" altLang="en-US" dirty="0"/>
              <a:t>、</a:t>
            </a:r>
            <a:r>
              <a:rPr lang="en-US" altLang="zh-TW" dirty="0"/>
              <a:t>Tone mapping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Border enhancement</a:t>
            </a:r>
            <a:endParaRPr lang="zh-TW" altLang="en-US" dirty="0"/>
          </a:p>
        </p:txBody>
      </p:sp>
      <p:pic>
        <p:nvPicPr>
          <p:cNvPr id="15" name="bonus">
            <a:hlinkClick r:id="" action="ppaction://media"/>
            <a:extLst>
              <a:ext uri="{FF2B5EF4-FFF2-40B4-BE49-F238E27FC236}">
                <a16:creationId xmlns:a16="http://schemas.microsoft.com/office/drawing/2014/main" id="{60325ACE-62E3-4690-B61A-8A9C98089FE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55399" y="3097654"/>
            <a:ext cx="3170238" cy="29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3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441CF-DB53-433E-AABD-ED1486FD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BC5AB-69D2-4DAF-AE1F-F380EB14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dirty="0"/>
              <a:t>You can do this homework based on your HW2.</a:t>
            </a:r>
          </a:p>
          <a:p>
            <a:pPr marL="457200" indent="-457200">
              <a:buAutoNum type="arabicPeriod"/>
            </a:pPr>
            <a:r>
              <a:rPr lang="en-US" altLang="zh-TW" dirty="0"/>
              <a:t>Zip your Visual Studio project into “ StudentID_HW3.zip” ,  and upload it to New e3.</a:t>
            </a:r>
          </a:p>
          <a:p>
            <a:pPr marL="457200" indent="-457200">
              <a:buAutoNum type="arabicPeriod"/>
            </a:pPr>
            <a:r>
              <a:rPr lang="en-US" altLang="zh-TW" dirty="0"/>
              <a:t>The  deadline is at </a:t>
            </a:r>
            <a:r>
              <a:rPr lang="en-US" altLang="zh-TW" dirty="0">
                <a:solidFill>
                  <a:srgbClr val="FF0000"/>
                </a:solidFill>
              </a:rPr>
              <a:t>11:55 pm on December 23</a:t>
            </a:r>
            <a:r>
              <a:rPr lang="en-US" altLang="zh-TW" dirty="0"/>
              <a:t>. </a:t>
            </a:r>
          </a:p>
          <a:p>
            <a:pPr marL="457200" indent="-457200">
              <a:buAutoNum type="arabicPeriod"/>
            </a:pPr>
            <a:r>
              <a:rPr lang="en-US" altLang="zh-TW" dirty="0"/>
              <a:t>If you submit your homework late, the score will be discounted.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submit between (12/24   ̴ 12/30)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Your final score * 0.9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submit between (12/31   ̴ 1/6)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Your final score * 0.8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submit between (1/6~1/10) :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Your final score * 0.7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1033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526</Words>
  <Application>Microsoft Office PowerPoint</Application>
  <PresentationFormat>寬螢幕</PresentationFormat>
  <Paragraphs>66</Paragraphs>
  <Slides>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Agency FB</vt:lpstr>
      <vt:lpstr>Calibri</vt:lpstr>
      <vt:lpstr>Calibri Light</vt:lpstr>
      <vt:lpstr>Wingdings</vt:lpstr>
      <vt:lpstr>回顧</vt:lpstr>
      <vt:lpstr>PowerPoint 簡報</vt:lpstr>
      <vt:lpstr>Goal</vt:lpstr>
      <vt:lpstr>Spec </vt:lpstr>
      <vt:lpstr>Spec </vt:lpstr>
      <vt:lpstr>Spec</vt:lpstr>
      <vt:lpstr>Score</vt:lpstr>
      <vt:lpstr>Example video</vt:lpstr>
      <vt:lpstr>Others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兆宇 黃</dc:creator>
  <cp:lastModifiedBy>singing Wang</cp:lastModifiedBy>
  <cp:revision>193</cp:revision>
  <dcterms:created xsi:type="dcterms:W3CDTF">2019-09-17T16:21:38Z</dcterms:created>
  <dcterms:modified xsi:type="dcterms:W3CDTF">2019-12-08T09:01:09Z</dcterms:modified>
</cp:coreProperties>
</file>