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82" r:id="rId21"/>
    <p:sldId id="357" r:id="rId22"/>
    <p:sldId id="358" r:id="rId23"/>
    <p:sldId id="371" r:id="rId24"/>
    <p:sldId id="359" r:id="rId25"/>
    <p:sldId id="360" r:id="rId26"/>
    <p:sldId id="361" r:id="rId27"/>
    <p:sldId id="375" r:id="rId28"/>
    <p:sldId id="376" r:id="rId29"/>
    <p:sldId id="377" r:id="rId30"/>
    <p:sldId id="378" r:id="rId31"/>
    <p:sldId id="379" r:id="rId32"/>
    <p:sldId id="38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83" r:id="rId41"/>
    <p:sldId id="372" r:id="rId42"/>
    <p:sldId id="369" r:id="rId43"/>
    <p:sldId id="380" r:id="rId44"/>
    <p:sldId id="370" r:id="rId45"/>
    <p:sldId id="373" r:id="rId46"/>
    <p:sldId id="374" r:id="rId47"/>
    <p:sldId id="338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66"/>
    <a:srgbClr val="D60093"/>
    <a:srgbClr val="33CC33"/>
    <a:srgbClr val="0000FF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9" autoAdjust="0"/>
    <p:restoredTop sz="82863" autoAdjust="0"/>
  </p:normalViewPr>
  <p:slideViewPr>
    <p:cSldViewPr>
      <p:cViewPr varScale="1">
        <p:scale>
          <a:sx n="59" d="100"/>
          <a:sy n="59" d="100"/>
        </p:scale>
        <p:origin x="-2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30B95-AD19-4E75-86E8-AF43288D2F15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0B6C4-9DF7-44AA-9F30-9485E0E087CD}" type="slidenum">
              <a:rPr lang="en-US"/>
              <a:pPr/>
              <a:t>13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C0D1-CC1B-4B79-B42C-2EA48882A3E3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C6BDB-9476-45EF-B07C-F71641C038A7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C349B-6BB4-44C9-A86D-14D563EEB414}" type="slidenum">
              <a:rPr lang="en-US"/>
              <a:pPr/>
              <a:t>16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C57F-54DC-4681-9351-AB4C073F29DF}" type="slidenum">
              <a:rPr lang="en-US"/>
              <a:pPr/>
              <a:t>17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2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F8E04-D9EA-4AD8-AC6F-4F10469D23B8}" type="slidenum">
              <a:rPr lang="en-US"/>
              <a:pPr/>
              <a:t>19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2BEFA-E99D-40A3-8405-5158F4F7B5BC}" type="slidenum">
              <a:rPr lang="en-US"/>
              <a:pPr/>
              <a:t>21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E02D-9DE4-46B7-A2BE-11D296FC136B}" type="slidenum">
              <a:rPr lang="en-US"/>
              <a:pPr/>
              <a:t>22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-- </a:t>
            </a:r>
            <a:r>
              <a:rPr lang="en-US" dirty="0" err="1" smtClean="0"/>
              <a:t>Jaccard</a:t>
            </a:r>
            <a:r>
              <a:rPr lang="en-US" dirty="0" smtClean="0"/>
              <a:t> is not appropriate as we want to consider weights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BCE95-FB7C-493D-A03B-AF73ACCA9F6D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741CD-12CB-4F8C-9F90-F482B321925C}" type="slidenum">
              <a:rPr lang="en-US"/>
              <a:pPr/>
              <a:t>24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F1B7B-C35E-4A44-A4DE-C774121CBEF0}" type="slidenum">
              <a:rPr lang="en-US"/>
              <a:pPr/>
              <a:t>25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247A4-DE60-4129-839F-65A8356F1E07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33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difference in the typical behavior of users and items, as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pertains to similarity. Intuitively, items tend to be classifiable in simple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terms. For example, music tends to belong to a single genre. It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e.g., for a piece of music to be both 60’s rock and 1700’s baroque.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there are individuals who like both 60’s rock and 1700’s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baroque, and who buy examples of both types of music.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consequence is that it is easier to discover items that are similar because they belong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same genre, than it is to detect that two users are similar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prefer one genre in common, while each also likes some genres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doesn’t care for.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B1CFC-CF59-4F0D-B90C-856AA38F7767}" type="slidenum">
              <a:rPr lang="en-US"/>
              <a:pPr/>
              <a:t>34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276C-2F9B-4BB5-919C-53661AA99EE4}" type="slidenum">
              <a:rPr lang="en-US"/>
              <a:pPr/>
              <a:t>35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01BA1-4696-45E9-9D93-8A461B9BB2A4}" type="slidenum">
              <a:rPr lang="en-US"/>
              <a:pPr/>
              <a:t>38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9BC9E-028E-4FB4-AACF-798E50183EB3}" type="slidenum">
              <a:rPr lang="en-US"/>
              <a:pPr/>
              <a:t>39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A8A3E-992D-4232-821C-AEEE6D7ACFB6}" type="slidenum">
              <a:rPr lang="en-US"/>
              <a:pPr/>
              <a:t>41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D3C09-276B-4D2F-8641-2B151391AA81}" type="slidenum">
              <a:rPr lang="en-US"/>
              <a:pPr/>
              <a:t>42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8DB1A-B62B-4BD2-ABC6-C5CD78257C69}" type="slidenum">
              <a:rPr lang="en-US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1988,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British mountain climber named Joe Simpson wrote a book called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harrowing account of near death in the Peruvian Andes. It got good reviews but, only a modest success, it was soon forgotten. Then, a decade later, a strange thing happened. Jon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Krakauer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wrote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 Air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another book about a mountain-climbing tragedy, which became a publishing sensation.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Suddenly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started to sell again.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House rushed out a new edition to keep up with demand. Booksellers began to promote it next to their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displays, and sales rose further. A revised paperback edition, which came out in January, spent 14 weeks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York Times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bestseller list. That same month, IFC Films released a docudrama of the story to critical acclaim.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outsells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 than two to one.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happened? In short, Amazon.com recommendations. The online bookseller's software noted patterns in buying behavior and suggested that readers who liked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like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People took the suggestion, agreed wholeheartedly, wrote rhapsodic reviews. More sales, more algorithm-fueled recommendations, and the positive feedback loop kicked in.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DF289-2648-4D55-972B-23C1DCCDAB99}" type="slidenum">
              <a:rPr lang="en-US"/>
              <a:pPr/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DA97D-BC7C-42F4-AC55-3C5613A05AF2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3DE51-090F-4C98-A3F5-DA1CB983650E}" type="slidenum">
              <a:rPr lang="en-US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5CB8-9981-49EA-AE55-53B0F6956BAD}" type="slidenum">
              <a:rPr lang="en-US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032F5-BC3D-42F6-8325-3EAAB5A0E6D6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4FD-E33B-47C6-98E0-85D1D3DF9C0F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7086-B045-4088-BD8D-8FE78463B3B9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5761-6785-4263-8F25-5213C8CCAB19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30142BB2-BFA9-4AFD-97B0-4AAE87078FF6}" type="datetime1">
              <a:rPr lang="en-US" smtClean="0"/>
              <a:t>2/1/2012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 smtClean="0"/>
              <a:t>Jure Leskovec, Stanford C246: Mining Massive Datasets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802909-7B38-4F1F-A150-43ED84E9E10E}" type="datetime1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C6-9D04-47C8-8A9D-34F945CEEAA9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820-AF69-49C4-932D-005428BBA66E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C9A1-762D-4992-B297-0F80BEA28FEE}" type="datetime1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30D2-8E23-4B8C-93F1-146E312DA25C}" type="datetime1">
              <a:rPr lang="en-US" smtClean="0"/>
              <a:t>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6CD2-0440-4F2E-BE30-4BBE0B1BD02F}" type="datetime1">
              <a:rPr lang="en-US" smtClean="0"/>
              <a:t>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292-1EA9-4A65-A873-77CCE63E7D5A}" type="datetime1">
              <a:rPr lang="en-US" smtClean="0"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1C23-E4E1-4817-9867-89585BA37A06}" type="datetime1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F388BAC-1573-4D51-8342-DD8EED1EED15}" type="datetime1">
              <a:rPr lang="en-US" smtClean="0"/>
              <a:t>2/1/2012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2C9F04F2-54E4-4B90-BC22-16E8B84B7A78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 smtClean="0"/>
              <a:t>Jure Leskovec, Stanford C246: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9.wmf"/><Relationship Id="rId9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wired/archive/12.10/tai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ired.com/wired/archive/12.10/tai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Recommender </a:t>
            </a:r>
            <a:r>
              <a:rPr lang="en-US" sz="4800" dirty="0" smtClean="0"/>
              <a:t>Systems: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sl-SI" sz="4800" dirty="0" smtClean="0"/>
              <a:t>Con</a:t>
            </a:r>
            <a:r>
              <a:rPr lang="en-US" sz="4800" dirty="0" smtClean="0"/>
              <a:t>t</a:t>
            </a:r>
            <a:r>
              <a:rPr lang="sl-SI" sz="4800" dirty="0" smtClean="0"/>
              <a:t>e</a:t>
            </a:r>
            <a:r>
              <a:rPr lang="en-US" sz="4800" dirty="0" smtClean="0"/>
              <a:t>n</a:t>
            </a:r>
            <a:r>
              <a:rPr lang="sl-SI" sz="4800" dirty="0" smtClean="0"/>
              <a:t>t</a:t>
            </a:r>
            <a:r>
              <a:rPr lang="en-US" sz="4800" dirty="0" smtClean="0"/>
              <a:t>-based Systems &amp; Collaborative Filtering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CS246: Mining Massive Datasets</a:t>
            </a:r>
          </a:p>
          <a:p>
            <a:r>
              <a:rPr lang="en-US" sz="2400" dirty="0" smtClean="0"/>
              <a:t>Jure Leskovec, </a:t>
            </a:r>
            <a:r>
              <a:rPr lang="en-US" sz="2000" dirty="0" smtClean="0"/>
              <a:t>Stanford University</a:t>
            </a:r>
          </a:p>
          <a:p>
            <a:r>
              <a:rPr lang="en-US" sz="3200" dirty="0" smtClean="0"/>
              <a:t>http://cs246.stanford.edu</a:t>
            </a:r>
          </a:p>
        </p:txBody>
      </p:sp>
      <p:pic>
        <p:nvPicPr>
          <p:cNvPr id="5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Gathering “known” ratings for matrix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Extrapolate unknown ratings from known ratings</a:t>
            </a:r>
          </a:p>
          <a:p>
            <a:pPr lvl="1" eaLnBrk="1" hangingPunct="1"/>
            <a:r>
              <a:rPr lang="en-US" dirty="0" smtClean="0"/>
              <a:t>Mainly interested in high unknown ratings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Evaluating extrapolation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4130-47FB-4DF8-8542-C05BD6C6866F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Gathering Ratings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Explicit</a:t>
            </a:r>
          </a:p>
          <a:p>
            <a:pPr lvl="1" eaLnBrk="1" hangingPunct="1"/>
            <a:r>
              <a:rPr lang="en-US" dirty="0" smtClean="0"/>
              <a:t>Ask people to rate items</a:t>
            </a:r>
          </a:p>
          <a:p>
            <a:pPr lvl="1" eaLnBrk="1" hangingPunct="1"/>
            <a:r>
              <a:rPr lang="en-US" dirty="0" smtClean="0"/>
              <a:t>Doesn’t work well in practice – people </a:t>
            </a:r>
            <a:br>
              <a:rPr lang="en-US" dirty="0" smtClean="0"/>
            </a:br>
            <a:r>
              <a:rPr lang="en-US" dirty="0" smtClean="0"/>
              <a:t>can’t be bothered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Implicit</a:t>
            </a:r>
          </a:p>
          <a:p>
            <a:pPr lvl="1" eaLnBrk="1" hangingPunct="1"/>
            <a:r>
              <a:rPr lang="en-US" dirty="0" smtClean="0"/>
              <a:t>Learn ratings from user actions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purchase implies high rating</a:t>
            </a:r>
          </a:p>
          <a:p>
            <a:pPr lvl="1" eaLnBrk="1" hangingPunct="1"/>
            <a:r>
              <a:rPr lang="en-US" dirty="0" smtClean="0"/>
              <a:t>What about low ratings?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55A1-487A-4866-88B9-0420AEC50602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Extrapolating Utilities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Key problem:</a:t>
            </a:r>
            <a:r>
              <a:rPr lang="en-US" dirty="0" smtClean="0"/>
              <a:t> matrix </a:t>
            </a:r>
            <a:r>
              <a:rPr lang="en-US" i="1" dirty="0" smtClean="0"/>
              <a:t>U</a:t>
            </a:r>
            <a:r>
              <a:rPr lang="en-US" dirty="0" smtClean="0"/>
              <a:t> is sparse</a:t>
            </a:r>
          </a:p>
          <a:p>
            <a:pPr lvl="1" eaLnBrk="1" hangingPunct="1"/>
            <a:r>
              <a:rPr lang="en-US" dirty="0" smtClean="0"/>
              <a:t>Most people have not rated most items</a:t>
            </a:r>
          </a:p>
          <a:p>
            <a:pPr lvl="1" eaLnBrk="1" hangingPunct="1"/>
            <a:r>
              <a:rPr lang="en-US" b="1" dirty="0" smtClean="0">
                <a:solidFill>
                  <a:schemeClr val="accent4"/>
                </a:solidFill>
              </a:rPr>
              <a:t>Cold start: </a:t>
            </a:r>
          </a:p>
          <a:p>
            <a:pPr lvl="2"/>
            <a:r>
              <a:rPr lang="en-US" dirty="0" smtClean="0"/>
              <a:t>New items have no ratings</a:t>
            </a:r>
          </a:p>
          <a:p>
            <a:pPr lvl="2"/>
            <a:r>
              <a:rPr lang="en-US" dirty="0" smtClean="0"/>
              <a:t>New users have no history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Three </a:t>
            </a:r>
            <a:r>
              <a:rPr lang="en-US" b="1" dirty="0" smtClean="0">
                <a:solidFill>
                  <a:schemeClr val="accent2"/>
                </a:solidFill>
              </a:rPr>
              <a:t>approaches to Recommender Systems: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smtClean="0"/>
              <a:t>Content-based</a:t>
            </a:r>
          </a:p>
          <a:p>
            <a:pPr lvl="1" eaLnBrk="1" hangingPunct="1"/>
            <a:r>
              <a:rPr lang="en-US" dirty="0" smtClean="0"/>
              <a:t>Collaborative</a:t>
            </a:r>
          </a:p>
          <a:p>
            <a:pPr lvl="1" eaLnBrk="1" hangingPunct="1"/>
            <a:r>
              <a:rPr lang="en-US" dirty="0" smtClean="0"/>
              <a:t>Hybrid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542F-31A3-457F-8D43-D4FB1CA62261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Content-based Recommendations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Main idea:</a:t>
            </a:r>
            <a:r>
              <a:rPr lang="en-US" dirty="0" smtClean="0"/>
              <a:t> Recommend items to customer </a:t>
            </a:r>
            <a:r>
              <a:rPr lang="en-US" i="1" dirty="0" smtClean="0"/>
              <a:t>x</a:t>
            </a:r>
            <a:r>
              <a:rPr lang="en-US" dirty="0" smtClean="0"/>
              <a:t> similar to previous items rated highly by </a:t>
            </a:r>
            <a:r>
              <a:rPr lang="en-US" i="1" dirty="0" smtClean="0"/>
              <a:t>x</a:t>
            </a:r>
          </a:p>
          <a:p>
            <a:pPr marL="118872" indent="0" eaLnBrk="1" hangingPunct="1">
              <a:buNone/>
            </a:pPr>
            <a:endParaRPr lang="en-US" b="1" i="1" dirty="0" smtClean="0"/>
          </a:p>
          <a:p>
            <a:pPr marL="118872" indent="0" eaLnBrk="1" hangingPunct="1">
              <a:buNone/>
            </a:pPr>
            <a:r>
              <a:rPr lang="en-US" b="1" i="1" dirty="0" smtClean="0"/>
              <a:t>Example:</a:t>
            </a:r>
            <a:endParaRPr lang="en-US" b="1" dirty="0" smtClean="0"/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Movie recommendations</a:t>
            </a:r>
          </a:p>
          <a:p>
            <a:pPr lvl="1" eaLnBrk="1" hangingPunct="1"/>
            <a:r>
              <a:rPr lang="en-US" dirty="0" smtClean="0"/>
              <a:t>Recommend movies with same actor(s), </a:t>
            </a:r>
            <a:br>
              <a:rPr lang="en-US" dirty="0" smtClean="0"/>
            </a:br>
            <a:r>
              <a:rPr lang="en-US" dirty="0" smtClean="0"/>
              <a:t>director, genre, …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Websites, blogs, news</a:t>
            </a:r>
          </a:p>
          <a:p>
            <a:pPr lvl="1" eaLnBrk="1" hangingPunct="1"/>
            <a:r>
              <a:rPr lang="en-US" dirty="0"/>
              <a:t>R</a:t>
            </a:r>
            <a:r>
              <a:rPr lang="en-US" dirty="0" smtClean="0"/>
              <a:t>ecommend other sites with “similar” content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729-BAD0-4DF6-BF69-16B9559EB2F7}" type="datetime1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 of Action</a:t>
            </a:r>
          </a:p>
        </p:txBody>
      </p:sp>
      <p:pic>
        <p:nvPicPr>
          <p:cNvPr id="36867" name="Picture 4" descr="MCBS017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2133600"/>
            <a:ext cx="533400" cy="5334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705600" y="2133600"/>
            <a:ext cx="685800" cy="5334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447800" y="4648200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810000" y="2286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1876425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likes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98753" y="1344359"/>
            <a:ext cx="2013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 profiles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553200" y="31242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562600" y="19812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562600" y="46482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Circles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Triangles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791200" y="5943600"/>
            <a:ext cx="1895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 profile</a:t>
            </a:r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3733800" y="51054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937119" y="4724400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match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2057400" y="3276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65125" y="3714690"/>
            <a:ext cx="1638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recommend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25" y="3476625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build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E369-90C6-4DC6-8E3F-EE88472918AF}" type="datetime1">
              <a:rPr lang="en-US" smtClean="0"/>
              <a:t>2/1/2012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4" grpId="0" animBg="1"/>
      <p:bldP spid="31765" grpId="0"/>
      <p:bldP spid="31766" grpId="0" animBg="1"/>
      <p:bldP spid="31767" grpId="0"/>
      <p:bldP spid="317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Item Profiles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each item, create an </a:t>
            </a:r>
            <a:r>
              <a:rPr lang="en-US" b="1" dirty="0" smtClean="0">
                <a:solidFill>
                  <a:srgbClr val="0066FF"/>
                </a:solidFill>
              </a:rPr>
              <a:t>item profile</a:t>
            </a:r>
          </a:p>
          <a:p>
            <a:pPr lvl="8"/>
            <a:endParaRPr lang="en-US" dirty="0" smtClean="0">
              <a:solidFill>
                <a:srgbClr val="0066FF"/>
              </a:solidFill>
            </a:endParaRP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Profile is a set (vector) of features</a:t>
            </a:r>
          </a:p>
          <a:p>
            <a:pPr lvl="1" eaLnBrk="1" hangingPunct="1"/>
            <a:r>
              <a:rPr lang="en-US" u="sng" dirty="0" smtClean="0"/>
              <a:t>Movies:</a:t>
            </a:r>
            <a:r>
              <a:rPr lang="en-US" dirty="0" smtClean="0"/>
              <a:t> author, title, actor, director,…</a:t>
            </a:r>
          </a:p>
          <a:p>
            <a:pPr lvl="1" eaLnBrk="1" hangingPunct="1"/>
            <a:r>
              <a:rPr lang="en-US" u="sng" dirty="0" smtClean="0"/>
              <a:t>Text:</a:t>
            </a:r>
            <a:r>
              <a:rPr lang="en-US" dirty="0" smtClean="0"/>
              <a:t> set of “important” words in document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How to pick important features?</a:t>
            </a:r>
          </a:p>
          <a:p>
            <a:pPr lvl="1"/>
            <a:r>
              <a:rPr lang="en-US" dirty="0" smtClean="0"/>
              <a:t>Usual heuristic </a:t>
            </a:r>
            <a:r>
              <a:rPr lang="en-US" dirty="0"/>
              <a:t>from text mining is TF-IDF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(Term frequency * Inverse Doc Frequency)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Term … feature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Document … item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CDB-4B41-46DA-80A0-C303918CF697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Sidenote</a:t>
            </a:r>
            <a:r>
              <a:rPr lang="en-US" dirty="0" smtClean="0"/>
              <a:t>: TF-IDF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i="1" dirty="0" err="1" smtClean="0"/>
              <a:t>f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frequency of term (feature) </a:t>
            </a:r>
            <a:r>
              <a:rPr lang="en-US" i="1" dirty="0" err="1" smtClean="0"/>
              <a:t>i</a:t>
            </a:r>
            <a:r>
              <a:rPr lang="en-US" dirty="0" smtClean="0"/>
              <a:t> in </a:t>
            </a:r>
            <a:r>
              <a:rPr lang="en-US" dirty="0"/>
              <a:t>document (item) </a:t>
            </a:r>
            <a:r>
              <a:rPr lang="en-US" i="1" dirty="0" smtClean="0"/>
              <a:t>j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i="1" dirty="0" err="1" smtClean="0"/>
              <a:t>n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number of docs that mention term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i="1" dirty="0" smtClean="0"/>
              <a:t>N</a:t>
            </a:r>
            <a:r>
              <a:rPr lang="en-US" dirty="0" smtClean="0"/>
              <a:t> = total number of docs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 smtClean="0"/>
              <a:t>TF-IDF score:</a:t>
            </a:r>
            <a:r>
              <a:rPr lang="en-US" dirty="0" smtClean="0"/>
              <a:t> 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= </a:t>
            </a:r>
            <a:r>
              <a:rPr lang="en-US" i="1" dirty="0" err="1" smtClean="0"/>
              <a:t>TF</a:t>
            </a:r>
            <a:r>
              <a:rPr lang="en-US" i="1" baseline="-25000" dirty="0" err="1" smtClean="0"/>
              <a:t>ij</a:t>
            </a:r>
            <a:r>
              <a:rPr lang="en-US" i="1" baseline="-25000" dirty="0" smtClean="0"/>
              <a:t> </a:t>
            </a:r>
            <a:r>
              <a:rPr lang="en-US" i="1" dirty="0" smtClean="0"/>
              <a:t> × </a:t>
            </a:r>
            <a:r>
              <a:rPr lang="en-US" i="1" dirty="0" err="1" smtClean="0"/>
              <a:t>IDF</a:t>
            </a:r>
            <a:r>
              <a:rPr lang="en-US" i="1" baseline="-25000" dirty="0" err="1" smtClean="0"/>
              <a:t>i</a:t>
            </a:r>
            <a:endParaRPr lang="en-US" i="1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800" b="1" dirty="0" smtClean="0">
              <a:solidFill>
                <a:schemeClr val="accent3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Doc profile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= set of words with highest TF-IDF scores, together with their scores</a:t>
            </a:r>
          </a:p>
        </p:txBody>
      </p:sp>
      <p:pic>
        <p:nvPicPr>
          <p:cNvPr id="409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362200"/>
            <a:ext cx="2590800" cy="6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2112" y="4129087"/>
            <a:ext cx="273872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18D-253F-4EB7-BBE0-9ADAA3429E96}" type="datetime1">
              <a:rPr lang="en-US" smtClean="0"/>
              <a:t>2/1/2012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34490" y="2048470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we normalize TF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discount for “longer” 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8331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Profiles and Prediction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User profile possibilities:</a:t>
            </a:r>
          </a:p>
          <a:p>
            <a:pPr lvl="1" eaLnBrk="1" hangingPunct="1"/>
            <a:r>
              <a:rPr lang="en-US" dirty="0" smtClean="0"/>
              <a:t>Weighted average of rated item profiles</a:t>
            </a:r>
          </a:p>
          <a:p>
            <a:pPr lvl="1" eaLnBrk="1" hangingPunct="1"/>
            <a:r>
              <a:rPr lang="en-US" u="sng" dirty="0" smtClean="0"/>
              <a:t>Variation:</a:t>
            </a:r>
            <a:r>
              <a:rPr lang="en-US" dirty="0" smtClean="0"/>
              <a:t> weight by difference from average </a:t>
            </a:r>
            <a:br>
              <a:rPr lang="en-US" dirty="0" smtClean="0"/>
            </a:br>
            <a:r>
              <a:rPr lang="en-US" dirty="0" smtClean="0"/>
              <a:t>rating for item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Prediction </a:t>
            </a:r>
            <a:r>
              <a:rPr lang="en-US" b="1" dirty="0" smtClean="0">
                <a:solidFill>
                  <a:schemeClr val="accent3"/>
                </a:solidFill>
              </a:rPr>
              <a:t>heuristic:</a:t>
            </a:r>
          </a:p>
          <a:p>
            <a:pPr lvl="1" eaLnBrk="1" hangingPunct="1"/>
            <a:r>
              <a:rPr lang="en-US" dirty="0" smtClean="0"/>
              <a:t>Given user profile </a:t>
            </a:r>
            <a:r>
              <a:rPr lang="en-US" b="1" i="1" dirty="0" smtClean="0"/>
              <a:t>u</a:t>
            </a:r>
            <a:r>
              <a:rPr lang="en-US" dirty="0" smtClean="0"/>
              <a:t> and item profile </a:t>
            </a:r>
            <a:r>
              <a:rPr lang="en-US" b="1" i="1" dirty="0" err="1" smtClean="0"/>
              <a:t>i</a:t>
            </a:r>
            <a:r>
              <a:rPr lang="en-US" dirty="0" smtClean="0"/>
              <a:t>, estimate u(</a:t>
            </a:r>
            <a:r>
              <a:rPr lang="en-US" b="1" i="1" dirty="0" err="1" smtClean="0"/>
              <a:t>u</a:t>
            </a:r>
            <a:r>
              <a:rPr lang="en-US" dirty="0" err="1" smtClean="0"/>
              <a:t>,</a:t>
            </a:r>
            <a:r>
              <a:rPr lang="en-US" b="1" i="1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b="1" i="1" dirty="0" err="1" smtClean="0"/>
              <a:t>u</a:t>
            </a:r>
            <a:r>
              <a:rPr lang="en-US" dirty="0" err="1" smtClean="0"/>
              <a:t>,</a:t>
            </a:r>
            <a:r>
              <a:rPr lang="en-US" b="1" i="1" dirty="0" err="1" smtClean="0"/>
              <a:t>i</a:t>
            </a:r>
            <a:r>
              <a:rPr lang="en-US" dirty="0" smtClean="0"/>
              <a:t>) = </a:t>
            </a:r>
            <a:r>
              <a:rPr lang="en-US" b="1" i="1" dirty="0" err="1" smtClean="0"/>
              <a:t>u</a:t>
            </a:r>
            <a:r>
              <a:rPr lang="en-US" dirty="0" err="1" smtClean="0"/>
              <a:t>·</a:t>
            </a:r>
            <a:r>
              <a:rPr lang="en-US" b="1" i="1" dirty="0" err="1" smtClean="0"/>
              <a:t>i</a:t>
            </a:r>
            <a:r>
              <a:rPr lang="en-US" dirty="0" smtClean="0"/>
              <a:t>/(|</a:t>
            </a:r>
            <a:r>
              <a:rPr lang="en-US" b="1" i="1" dirty="0" smtClean="0"/>
              <a:t>u</a:t>
            </a:r>
            <a:r>
              <a:rPr lang="en-US" dirty="0" smtClean="0"/>
              <a:t>||</a:t>
            </a:r>
            <a:r>
              <a:rPr lang="en-US" b="1" i="1" dirty="0" err="1" smtClean="0"/>
              <a:t>i</a:t>
            </a:r>
            <a:r>
              <a:rPr lang="en-US" dirty="0" smtClean="0"/>
              <a:t>|)</a:t>
            </a:r>
          </a:p>
          <a:p>
            <a:pPr lvl="1" eaLnBrk="1" hangingPunct="1"/>
            <a:r>
              <a:rPr lang="en-US" dirty="0" smtClean="0"/>
              <a:t>Need efficient method to find items with high utility: LSH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677A-A5B0-4F3A-93AE-C749DB7C51ED}" type="datetime1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Pros: Content-based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+: No need for data on other users</a:t>
            </a:r>
          </a:p>
          <a:p>
            <a:pPr lvl="1"/>
            <a:r>
              <a:rPr lang="en-US" dirty="0" smtClean="0"/>
              <a:t>No cold-start or </a:t>
            </a:r>
            <a:r>
              <a:rPr lang="en-US" dirty="0" err="1" smtClean="0"/>
              <a:t>sparsity</a:t>
            </a:r>
            <a:r>
              <a:rPr lang="en-US" dirty="0" smtClean="0"/>
              <a:t> problems</a:t>
            </a:r>
          </a:p>
          <a:p>
            <a:r>
              <a:rPr lang="en-US" b="1" dirty="0">
                <a:solidFill>
                  <a:schemeClr val="accent4"/>
                </a:solidFill>
              </a:rPr>
              <a:t>+: Able </a:t>
            </a:r>
            <a:r>
              <a:rPr lang="en-US" b="1" dirty="0" smtClean="0">
                <a:solidFill>
                  <a:schemeClr val="accent4"/>
                </a:solidFill>
              </a:rPr>
              <a:t>to  recommend to users with 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unique tastes</a:t>
            </a:r>
          </a:p>
          <a:p>
            <a:r>
              <a:rPr lang="en-US" b="1" dirty="0">
                <a:solidFill>
                  <a:schemeClr val="accent4"/>
                </a:solidFill>
              </a:rPr>
              <a:t>+: Able </a:t>
            </a:r>
            <a:r>
              <a:rPr lang="en-US" b="1" dirty="0" smtClean="0">
                <a:solidFill>
                  <a:schemeClr val="accent4"/>
                </a:solidFill>
              </a:rPr>
              <a:t>to recommend new and unpopular items</a:t>
            </a:r>
          </a:p>
          <a:p>
            <a:pPr lvl="1"/>
            <a:r>
              <a:rPr lang="en-US" dirty="0" smtClean="0"/>
              <a:t>No first-rater problem</a:t>
            </a:r>
          </a:p>
          <a:p>
            <a:r>
              <a:rPr lang="en-US" dirty="0" smtClean="0"/>
              <a:t>Can provide explanations of recommended items by listing content-features that caused an item to be recommended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A9BF-0B54-48FE-BB29-CBBAEC8A3C0C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Cons: Content-based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b="1" dirty="0" smtClean="0">
                <a:solidFill>
                  <a:schemeClr val="accent3"/>
                </a:solidFill>
              </a:rPr>
              <a:t> Finding the appropriate features is hard</a:t>
            </a:r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.g., images, movies, music</a:t>
            </a:r>
          </a:p>
          <a:p>
            <a:r>
              <a:rPr lang="en-US" b="1" dirty="0">
                <a:solidFill>
                  <a:schemeClr val="accent3"/>
                </a:solidFill>
              </a:rPr>
              <a:t>–: </a:t>
            </a:r>
            <a:r>
              <a:rPr lang="en-US" b="1" dirty="0" smtClean="0">
                <a:solidFill>
                  <a:schemeClr val="accent3"/>
                </a:solidFill>
              </a:rPr>
              <a:t>Overspecialization</a:t>
            </a:r>
          </a:p>
          <a:p>
            <a:pPr lvl="1" eaLnBrk="1" hangingPunct="1"/>
            <a:r>
              <a:rPr lang="en-US" dirty="0" smtClean="0"/>
              <a:t>Never recommends items outside user’s </a:t>
            </a:r>
            <a:br>
              <a:rPr lang="en-US" dirty="0" smtClean="0"/>
            </a:br>
            <a:r>
              <a:rPr lang="en-US" dirty="0" smtClean="0"/>
              <a:t>content profile</a:t>
            </a:r>
          </a:p>
          <a:p>
            <a:pPr lvl="1" eaLnBrk="1" hangingPunct="1"/>
            <a:r>
              <a:rPr lang="en-US" dirty="0" smtClean="0"/>
              <a:t>People might have multiple interests</a:t>
            </a:r>
          </a:p>
          <a:p>
            <a:pPr lvl="1"/>
            <a:r>
              <a:rPr lang="en-US" dirty="0" smtClean="0"/>
              <a:t>Unable to exploit quality judgments of other users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–: Recommendations for new users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How to build a user profile?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E877-BBA3-4697-A875-736E79ABF408}" type="datetime1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smtClean="0"/>
              <a:t>Example: Recommender Systems</a:t>
            </a:r>
            <a:endParaRPr 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419600"/>
            <a:ext cx="4038600" cy="19351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Customer X</a:t>
            </a:r>
          </a:p>
          <a:p>
            <a:pPr lvl="1"/>
            <a:r>
              <a:rPr lang="en-US" dirty="0" smtClean="0"/>
              <a:t>Buys </a:t>
            </a:r>
            <a:r>
              <a:rPr lang="en-US" dirty="0" err="1" smtClean="0"/>
              <a:t>Metalica</a:t>
            </a:r>
            <a:r>
              <a:rPr lang="en-US" dirty="0" smtClean="0"/>
              <a:t> CD</a:t>
            </a:r>
          </a:p>
          <a:p>
            <a:pPr lvl="1"/>
            <a:r>
              <a:rPr lang="en-US" dirty="0" smtClean="0"/>
              <a:t>Buys </a:t>
            </a:r>
            <a:r>
              <a:rPr lang="en-US" dirty="0" err="1" smtClean="0"/>
              <a:t>Megadeth</a:t>
            </a:r>
            <a:r>
              <a:rPr lang="en-US" dirty="0" smtClean="0"/>
              <a:t> CD</a:t>
            </a: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4419600"/>
            <a:ext cx="4419600" cy="2438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Customer </a:t>
            </a:r>
            <a:r>
              <a:rPr lang="en-US" b="1" dirty="0" smtClean="0">
                <a:solidFill>
                  <a:schemeClr val="accent3"/>
                </a:solidFill>
              </a:rPr>
              <a:t>Y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Does search on </a:t>
            </a:r>
            <a:r>
              <a:rPr lang="en-US" dirty="0" err="1"/>
              <a:t>Metalica</a:t>
            </a:r>
            <a:endParaRPr lang="en-US" dirty="0"/>
          </a:p>
          <a:p>
            <a:pPr lvl="1"/>
            <a:r>
              <a:rPr lang="en-US" dirty="0"/>
              <a:t>Recommender system suggests </a:t>
            </a:r>
            <a:r>
              <a:rPr lang="en-US" dirty="0" err="1" smtClean="0"/>
              <a:t>Megadeth</a:t>
            </a:r>
            <a:r>
              <a:rPr lang="en-US" dirty="0" smtClean="0"/>
              <a:t> </a:t>
            </a:r>
            <a:r>
              <a:rPr lang="en-US" dirty="0"/>
              <a:t>from data collected from customer </a:t>
            </a:r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18439" name="Picture 7" descr="classic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2323983" cy="3200400"/>
          </a:xfrm>
          <a:prstGeom prst="rect">
            <a:avLst/>
          </a:prstGeom>
          <a:noFill/>
        </p:spPr>
      </p:pic>
      <p:pic>
        <p:nvPicPr>
          <p:cNvPr id="18440" name="Picture 8" descr="al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312" y="1143001"/>
            <a:ext cx="3189288" cy="32004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D83F-51AD-4BCE-8D3D-A6ECE456DA8D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Collaborative Filtering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257801"/>
          </a:xfrm>
        </p:spPr>
        <p:txBody>
          <a:bodyPr/>
          <a:lstStyle/>
          <a:p>
            <a:pPr eaLnBrk="1" hangingPunct="1"/>
            <a:r>
              <a:rPr lang="en-US" dirty="0" smtClean="0"/>
              <a:t>Consider user </a:t>
            </a:r>
            <a:r>
              <a:rPr lang="en-US" i="1" dirty="0" smtClean="0"/>
              <a:t>x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dirty="0" smtClean="0"/>
              <a:t>Find set </a:t>
            </a:r>
            <a:r>
              <a:rPr lang="en-US" i="1" dirty="0" smtClean="0"/>
              <a:t>N</a:t>
            </a:r>
            <a:r>
              <a:rPr lang="en-US" dirty="0" smtClean="0"/>
              <a:t> of other </a:t>
            </a:r>
            <a:br>
              <a:rPr lang="en-US" dirty="0" smtClean="0"/>
            </a:br>
            <a:r>
              <a:rPr lang="en-US" dirty="0" smtClean="0"/>
              <a:t>users whose ratings </a:t>
            </a:r>
            <a:br>
              <a:rPr lang="en-US" dirty="0" smtClean="0"/>
            </a:br>
            <a:r>
              <a:rPr lang="en-US" dirty="0" smtClean="0"/>
              <a:t>are “</a:t>
            </a:r>
            <a:r>
              <a:rPr lang="en-US" dirty="0" smtClean="0">
                <a:solidFill>
                  <a:srgbClr val="FF0066"/>
                </a:solidFill>
              </a:rPr>
              <a:t>similar</a:t>
            </a:r>
            <a:r>
              <a:rPr lang="en-US" dirty="0" smtClean="0"/>
              <a:t>” to </a:t>
            </a:r>
            <a:br>
              <a:rPr lang="en-US" dirty="0" smtClean="0"/>
            </a:br>
            <a:r>
              <a:rPr lang="en-US" i="1" dirty="0" smtClean="0"/>
              <a:t>x</a:t>
            </a:r>
            <a:r>
              <a:rPr lang="en-US" dirty="0" smtClean="0"/>
              <a:t>’s ratings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dirty="0" smtClean="0"/>
              <a:t>Estimate </a:t>
            </a:r>
            <a:r>
              <a:rPr lang="en-US" i="1" dirty="0" smtClean="0"/>
              <a:t>x</a:t>
            </a:r>
            <a:r>
              <a:rPr lang="en-US" dirty="0" smtClean="0"/>
              <a:t>’s ratings </a:t>
            </a:r>
            <a:br>
              <a:rPr lang="en-US" dirty="0" smtClean="0"/>
            </a:br>
            <a:r>
              <a:rPr lang="en-US" dirty="0" smtClean="0"/>
              <a:t>based on ratings </a:t>
            </a:r>
            <a:br>
              <a:rPr lang="en-US" dirty="0" smtClean="0"/>
            </a:br>
            <a:r>
              <a:rPr lang="en-US" dirty="0" smtClean="0"/>
              <a:t>of users in </a:t>
            </a:r>
            <a:r>
              <a:rPr lang="en-US" i="1" dirty="0" smtClean="0"/>
              <a:t>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A19-DA08-4A97-B755-697B8BBCB770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pic>
        <p:nvPicPr>
          <p:cNvPr id="32772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60" y="1209674"/>
            <a:ext cx="460384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48200" y="249229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08000"/>
                </a:solidFill>
              </a:rPr>
              <a:t>x</a:t>
            </a:r>
            <a:endParaRPr lang="en-US" sz="2400" b="1" i="1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1382751"/>
            <a:ext cx="32004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400" y="3776547"/>
            <a:ext cx="1600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08000"/>
                </a:solidFill>
              </a:rPr>
              <a:t>N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4995747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8800" y="5715000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19600" y="3149292"/>
            <a:ext cx="457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Similar </a:t>
            </a:r>
            <a:r>
              <a:rPr lang="en-US" dirty="0"/>
              <a:t>U</a:t>
            </a:r>
            <a:r>
              <a:rPr lang="en-US" dirty="0" smtClean="0"/>
              <a:t>sers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x</a:t>
            </a:r>
            <a:r>
              <a:rPr lang="en-US" dirty="0" smtClean="0"/>
              <a:t> be the vector of user </a:t>
            </a:r>
            <a:r>
              <a:rPr lang="en-US" i="1" dirty="0" smtClean="0"/>
              <a:t>x</a:t>
            </a:r>
            <a:r>
              <a:rPr lang="en-US" dirty="0" smtClean="0"/>
              <a:t>’s ratings</a:t>
            </a:r>
          </a:p>
          <a:p>
            <a:r>
              <a:rPr lang="en-US" b="1" dirty="0" err="1" smtClean="0">
                <a:solidFill>
                  <a:schemeClr val="accent2"/>
                </a:solidFill>
              </a:rPr>
              <a:t>Jaccard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similarity measure</a:t>
            </a:r>
          </a:p>
          <a:p>
            <a:pPr lvl="1"/>
            <a:r>
              <a:rPr lang="en-US" u="sng" dirty="0" smtClean="0"/>
              <a:t>Problem:</a:t>
            </a:r>
            <a:r>
              <a:rPr lang="en-US" dirty="0" smtClean="0"/>
              <a:t> Ignores the </a:t>
            </a:r>
            <a:r>
              <a:rPr lang="en-US" dirty="0"/>
              <a:t>value of the rating </a:t>
            </a:r>
            <a:endParaRPr lang="en-US" dirty="0"/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Cosine similarity measure</a:t>
            </a:r>
          </a:p>
          <a:p>
            <a:pPr lvl="1" eaLnBrk="1" hangingPunct="1"/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smtClean="0"/>
              <a:t>) =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u="sng" dirty="0"/>
              <a:t>Problem</a:t>
            </a:r>
            <a:r>
              <a:rPr lang="en-US" u="sng" dirty="0" smtClean="0"/>
              <a:t>:</a:t>
            </a:r>
            <a:r>
              <a:rPr lang="en-US" dirty="0" smtClean="0"/>
              <a:t> Treats missing ratings as “negative”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Pearson correlation coefficient</a:t>
            </a:r>
          </a:p>
          <a:p>
            <a:pPr lvl="1" eaLnBrk="1" hangingPunct="1"/>
            <a:r>
              <a:rPr lang="en-US" i="1" dirty="0" err="1" smtClean="0"/>
              <a:t>S</a:t>
            </a:r>
            <a:r>
              <a:rPr lang="en-US" i="1" baseline="-25000" dirty="0" err="1" smtClean="0"/>
              <a:t>xy</a:t>
            </a:r>
            <a:r>
              <a:rPr lang="en-US" dirty="0" smtClean="0"/>
              <a:t> = items rated by both users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  <a:p>
            <a:pPr eaLnBrk="1" hangingPunct="1">
              <a:buFont typeface="Wingdings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A7C1-49D5-4D7C-9843-2DF9467937A9}" type="datetime1">
              <a:rPr lang="en-US" smtClean="0"/>
              <a:t>2/1/2012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48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486400"/>
            <a:ext cx="6781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810001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Intuitively we want:</a:t>
            </a:r>
            <a:r>
              <a:rPr lang="en-US" b="1" dirty="0" smtClean="0"/>
              <a:t> </a:t>
            </a:r>
            <a:r>
              <a:rPr lang="en-US" b="1" dirty="0" err="1" smtClean="0"/>
              <a:t>sim</a:t>
            </a:r>
            <a:r>
              <a:rPr lang="en-US" b="1" dirty="0" smtClean="0"/>
              <a:t>(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B</a:t>
            </a:r>
            <a:r>
              <a:rPr lang="en-US" b="1" dirty="0" smtClean="0"/>
              <a:t>) &gt; </a:t>
            </a:r>
            <a:r>
              <a:rPr lang="en-US" b="1" dirty="0" err="1" smtClean="0"/>
              <a:t>sim</a:t>
            </a:r>
            <a:r>
              <a:rPr lang="en-US" b="1" dirty="0" smtClean="0"/>
              <a:t>(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C</a:t>
            </a:r>
            <a:r>
              <a:rPr lang="en-US" b="1" dirty="0" smtClean="0"/>
              <a:t>)</a:t>
            </a:r>
          </a:p>
          <a:p>
            <a:r>
              <a:rPr lang="en-US" u="sng" dirty="0" err="1" smtClean="0"/>
              <a:t>Jaccard</a:t>
            </a:r>
            <a:r>
              <a:rPr lang="en-US" u="sng" dirty="0" smtClean="0"/>
              <a:t> similarity:</a:t>
            </a:r>
            <a:r>
              <a:rPr lang="en-US" dirty="0" smtClean="0"/>
              <a:t> 1/5 </a:t>
            </a:r>
            <a:r>
              <a:rPr lang="en-US" b="1" dirty="0" smtClean="0"/>
              <a:t>&lt;</a:t>
            </a:r>
            <a:r>
              <a:rPr lang="en-US" dirty="0" smtClean="0"/>
              <a:t> 2/4</a:t>
            </a:r>
          </a:p>
          <a:p>
            <a:r>
              <a:rPr lang="en-US" u="sng" dirty="0" smtClean="0"/>
              <a:t>Cosine similarity:</a:t>
            </a:r>
            <a:r>
              <a:rPr lang="en-US" dirty="0" smtClean="0"/>
              <a:t> 0.386 </a:t>
            </a:r>
            <a:r>
              <a:rPr lang="en-US" b="1" dirty="0" smtClean="0"/>
              <a:t>&gt;</a:t>
            </a:r>
            <a:r>
              <a:rPr lang="en-US" dirty="0" smtClean="0"/>
              <a:t> 0.322</a:t>
            </a:r>
          </a:p>
          <a:p>
            <a:pPr lvl="1"/>
            <a:r>
              <a:rPr lang="en-US" dirty="0" smtClean="0"/>
              <a:t>Considers missing ratings as “negative”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Solution:</a:t>
            </a:r>
            <a:r>
              <a:rPr lang="en-US" dirty="0" smtClean="0"/>
              <a:t> subtract the mean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058-9BD8-4644-8CC8-5D7513CF5584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19561"/>
            <a:ext cx="48863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334000"/>
            <a:ext cx="50768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77000" y="5036403"/>
            <a:ext cx="2539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sim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A,B vs. A,C: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0.092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-0.559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5867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Notice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cos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correlation when data is centered at 0</a:t>
            </a:r>
          </a:p>
        </p:txBody>
      </p:sp>
    </p:spTree>
    <p:extLst>
      <p:ext uri="{BB962C8B-B14F-4D97-AF65-F5344CB8AC3E}">
        <p14:creationId xmlns:p14="http://schemas.microsoft.com/office/powerpoint/2010/main" val="283623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Rating Predictions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x</a:t>
            </a:r>
            <a:r>
              <a:rPr lang="en-US" dirty="0" smtClean="0"/>
              <a:t> be the vector of user </a:t>
            </a:r>
            <a:r>
              <a:rPr lang="en-US" i="1" dirty="0" smtClean="0"/>
              <a:t>x</a:t>
            </a:r>
            <a:r>
              <a:rPr lang="en-US" dirty="0" smtClean="0"/>
              <a:t>’s ratings</a:t>
            </a:r>
          </a:p>
          <a:p>
            <a:pPr eaLnBrk="1" hangingPunct="1"/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be the set of </a:t>
            </a:r>
            <a:r>
              <a:rPr lang="en-US" i="1" dirty="0" smtClean="0"/>
              <a:t>k</a:t>
            </a:r>
            <a:r>
              <a:rPr lang="en-US" dirty="0" smtClean="0"/>
              <a:t> users most similar to </a:t>
            </a:r>
            <a:r>
              <a:rPr lang="en-US" i="1" dirty="0" smtClean="0"/>
              <a:t>x</a:t>
            </a:r>
            <a:r>
              <a:rPr lang="en-US" dirty="0" smtClean="0"/>
              <a:t> who have rated item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Possibilities for prediction for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item </a:t>
            </a:r>
            <a:r>
              <a:rPr lang="en-US" b="1" i="1" dirty="0" smtClean="0">
                <a:solidFill>
                  <a:schemeClr val="accent3"/>
                </a:solidFill>
              </a:rPr>
              <a:t>s </a:t>
            </a:r>
            <a:r>
              <a:rPr lang="en-US" b="1" dirty="0" smtClean="0">
                <a:solidFill>
                  <a:schemeClr val="accent3"/>
                </a:solidFill>
              </a:rPr>
              <a:t>of</a:t>
            </a:r>
            <a:r>
              <a:rPr lang="en-US" b="1" i="1" dirty="0" smtClean="0">
                <a:solidFill>
                  <a:schemeClr val="accent3"/>
                </a:solidFill>
              </a:rPr>
              <a:t> user x</a:t>
            </a:r>
            <a:r>
              <a:rPr lang="en-US" b="1" dirty="0" smtClean="0">
                <a:solidFill>
                  <a:schemeClr val="accent3"/>
                </a:solidFill>
              </a:rPr>
              <a:t>:</a:t>
            </a:r>
          </a:p>
          <a:p>
            <a:pPr lvl="1" eaLnBrk="1" hangingPunct="1"/>
            <a:r>
              <a:rPr lang="en-US" i="1" dirty="0" err="1" smtClean="0"/>
              <a:t>r</a:t>
            </a:r>
            <a:r>
              <a:rPr lang="en-US" i="1" baseline="-25000" dirty="0" err="1" smtClean="0"/>
              <a:t>xi</a:t>
            </a:r>
            <a:r>
              <a:rPr lang="en-US" i="1" dirty="0" smtClean="0"/>
              <a:t> = 1/k </a:t>
            </a:r>
            <a:r>
              <a:rPr lang="en-US" i="1" dirty="0" smtClean="0">
                <a:latin typeface="Symbol" charset="2"/>
                <a:sym typeface="Symbol" charset="2"/>
              </a:rPr>
              <a:t></a:t>
            </a:r>
            <a:r>
              <a:rPr lang="en-US" i="1" baseline="-25000" dirty="0" err="1" smtClean="0">
                <a:sym typeface="Symbol" charset="2"/>
              </a:rPr>
              <a:t>y</a:t>
            </a:r>
            <a:r>
              <a:rPr lang="en-US" i="1" baseline="-25000" dirty="0" err="1" smtClean="0">
                <a:latin typeface="cmsy10" pitchFamily="1" charset="0"/>
                <a:sym typeface="Symbol" charset="2"/>
              </a:rPr>
              <a:t></a:t>
            </a:r>
            <a:r>
              <a:rPr lang="en-US" i="1" baseline="-25000" dirty="0" err="1" smtClean="0">
                <a:sym typeface="Symbol" charset="2"/>
              </a:rPr>
              <a:t>N</a:t>
            </a:r>
            <a:r>
              <a:rPr lang="en-US" i="1" dirty="0" smtClean="0"/>
              <a:t>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yi</a:t>
            </a:r>
            <a:endParaRPr lang="en-US" i="1" baseline="-25000" dirty="0" smtClean="0"/>
          </a:p>
          <a:p>
            <a:pPr lvl="8"/>
            <a:endParaRPr lang="en-US" baseline="-25000" dirty="0" smtClean="0"/>
          </a:p>
          <a:p>
            <a:pPr lvl="1"/>
            <a:r>
              <a:rPr lang="en-US" i="1" dirty="0" err="1" smtClean="0"/>
              <a:t>r</a:t>
            </a:r>
            <a:r>
              <a:rPr lang="en-US" i="1" baseline="-25000" dirty="0" err="1" smtClean="0"/>
              <a:t>xi</a:t>
            </a:r>
            <a:r>
              <a:rPr lang="en-US" i="1" dirty="0" smtClean="0"/>
              <a:t> = (</a:t>
            </a:r>
            <a:r>
              <a:rPr lang="en-US" i="1" dirty="0" smtClean="0">
                <a:latin typeface="Symbol" charset="2"/>
                <a:sym typeface="Symbol" charset="2"/>
              </a:rPr>
              <a:t></a:t>
            </a:r>
            <a:r>
              <a:rPr lang="en-US" i="1" baseline="-25000" dirty="0" err="1" smtClean="0">
                <a:sym typeface="Symbol" charset="2"/>
              </a:rPr>
              <a:t>y</a:t>
            </a:r>
            <a:r>
              <a:rPr lang="en-US" i="1" baseline="-25000" dirty="0" err="1" smtClean="0">
                <a:latin typeface="cmsy10" pitchFamily="1" charset="0"/>
                <a:sym typeface="Symbol" charset="2"/>
              </a:rPr>
              <a:t></a:t>
            </a:r>
            <a:r>
              <a:rPr lang="en-US" i="1" baseline="-25000" dirty="0" err="1" smtClean="0">
                <a:sym typeface="Symbol" charset="2"/>
              </a:rPr>
              <a:t>N</a:t>
            </a:r>
            <a:r>
              <a:rPr lang="en-US" i="1" dirty="0" smtClean="0"/>
              <a:t> </a:t>
            </a:r>
            <a:r>
              <a:rPr lang="en-US" dirty="0" err="1" smtClean="0"/>
              <a:t>sim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i="1" dirty="0" smtClean="0">
                <a:latin typeface="cmsy10" pitchFamily="1" charset="0"/>
              </a:rPr>
              <a:t>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yi</a:t>
            </a:r>
            <a:r>
              <a:rPr lang="en-US" i="1" dirty="0" smtClean="0"/>
              <a:t>)  /  (</a:t>
            </a:r>
            <a:r>
              <a:rPr lang="en-US" i="1" dirty="0" smtClean="0">
                <a:latin typeface="Symbol" charset="2"/>
                <a:sym typeface="Symbol" charset="2"/>
              </a:rPr>
              <a:t></a:t>
            </a:r>
            <a:r>
              <a:rPr lang="en-US" i="1" baseline="-50000" dirty="0" err="1">
                <a:sym typeface="Symbol" charset="2"/>
              </a:rPr>
              <a:t>y</a:t>
            </a:r>
            <a:r>
              <a:rPr lang="en-US" i="1" baseline="-50000" dirty="0" err="1" smtClean="0">
                <a:sym typeface="Symbol"/>
              </a:rPr>
              <a:t></a:t>
            </a:r>
            <a:r>
              <a:rPr lang="en-US" i="1" baseline="-50000" dirty="0" err="1" smtClean="0">
                <a:sym typeface="Symbol" charset="2"/>
              </a:rPr>
              <a:t>N</a:t>
            </a:r>
            <a:r>
              <a:rPr lang="en-US" i="1" dirty="0" smtClean="0">
                <a:latin typeface="Times" charset="0"/>
                <a:sym typeface="Symbol" charset="2"/>
              </a:rPr>
              <a:t> </a:t>
            </a:r>
            <a:r>
              <a:rPr lang="en-US" dirty="0" err="1" smtClean="0"/>
              <a:t>sim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))</a:t>
            </a:r>
          </a:p>
          <a:p>
            <a:pPr lvl="8"/>
            <a:endParaRPr lang="en-US" baseline="-25000" dirty="0" smtClean="0"/>
          </a:p>
          <a:p>
            <a:pPr lvl="1" eaLnBrk="1" hangingPunct="1"/>
            <a:r>
              <a:rPr lang="en-US" dirty="0" smtClean="0"/>
              <a:t>Other options?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Many tricks possible…</a:t>
            </a:r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  <a:p>
            <a:pPr lvl="1" eaLnBrk="1" hangingPunct="1"/>
            <a:endParaRPr lang="en-US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9E87-6471-44E8-A08C-8E61D90ADB32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Expensive step is finding </a:t>
            </a:r>
            <a:r>
              <a:rPr lang="en-US" i="1" dirty="0" smtClean="0"/>
              <a:t>k</a:t>
            </a:r>
            <a:r>
              <a:rPr lang="en-US" dirty="0" smtClean="0"/>
              <a:t> most similar customers</a:t>
            </a:r>
          </a:p>
          <a:p>
            <a:pPr lvl="1" eaLnBrk="1" hangingPunct="1"/>
            <a:r>
              <a:rPr lang="en-US" dirty="0" smtClean="0"/>
              <a:t>O(|C|) </a:t>
            </a:r>
          </a:p>
          <a:p>
            <a:pPr eaLnBrk="1" hangingPunct="1"/>
            <a:r>
              <a:rPr lang="en-US" dirty="0" smtClean="0"/>
              <a:t>Too expensive to do at runtime</a:t>
            </a:r>
          </a:p>
          <a:p>
            <a:pPr lvl="1" eaLnBrk="1" hangingPunct="1"/>
            <a:r>
              <a:rPr lang="en-US" dirty="0" smtClean="0"/>
              <a:t>Could pre-compute</a:t>
            </a:r>
          </a:p>
          <a:p>
            <a:pPr eaLnBrk="1" hangingPunct="1"/>
            <a:r>
              <a:rPr lang="en-US" dirty="0" smtClean="0"/>
              <a:t>Naïve </a:t>
            </a:r>
            <a:r>
              <a:rPr lang="en-US" dirty="0" err="1" smtClean="0"/>
              <a:t>precomputation</a:t>
            </a:r>
            <a:r>
              <a:rPr lang="en-US" dirty="0" smtClean="0"/>
              <a:t> takes time O(N·|C|)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dirty="0" smtClean="0"/>
              <a:t>Can use clustering, partitioning as alternatives, but quality degrades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A405-306E-4CC0-87C1-6C6CBD0BDDC4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5145" y="152400"/>
            <a:ext cx="1752600" cy="52322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Skip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 Breaks the flow of </a:t>
            </a:r>
            <a:r>
              <a: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lecture.</a:t>
            </a:r>
            <a:endParaRPr lang="en-US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Item-Item Collaborative Filtering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So far: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User-user collaborative filtering</a:t>
            </a: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Another view: </a:t>
            </a:r>
            <a:r>
              <a:rPr lang="en-US" b="1" dirty="0" smtClean="0"/>
              <a:t>Item-item</a:t>
            </a:r>
          </a:p>
          <a:p>
            <a:pPr lvl="1" eaLnBrk="1" hangingPunct="1"/>
            <a:r>
              <a:rPr lang="en-US" dirty="0" smtClean="0"/>
              <a:t>For item </a:t>
            </a:r>
            <a:r>
              <a:rPr lang="en-US" i="1" dirty="0" err="1" smtClean="0"/>
              <a:t>i</a:t>
            </a:r>
            <a:r>
              <a:rPr lang="en-US" dirty="0" smtClean="0"/>
              <a:t>, find other similar items </a:t>
            </a:r>
          </a:p>
          <a:p>
            <a:pPr lvl="1" eaLnBrk="1" hangingPunct="1"/>
            <a:r>
              <a:rPr lang="en-US" dirty="0" smtClean="0"/>
              <a:t>Estimate rating for item based </a:t>
            </a:r>
            <a:br>
              <a:rPr lang="en-US" dirty="0" smtClean="0"/>
            </a:br>
            <a:r>
              <a:rPr lang="en-US" dirty="0" smtClean="0"/>
              <a:t>on ratings for similar items</a:t>
            </a:r>
          </a:p>
          <a:p>
            <a:pPr lvl="1" eaLnBrk="1" hangingPunct="1"/>
            <a:r>
              <a:rPr lang="en-US" dirty="0" smtClean="0"/>
              <a:t>Can use same similarity metrics and </a:t>
            </a:r>
            <a:br>
              <a:rPr lang="en-US" dirty="0" smtClean="0"/>
            </a:br>
            <a:r>
              <a:rPr lang="en-US" dirty="0" smtClean="0"/>
              <a:t>prediction functions as in user-user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A699-79F3-42E7-B7ED-D356C5412185}" type="datetime1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202821"/>
              </p:ext>
            </p:extLst>
          </p:nvPr>
        </p:nvGraphicFramePr>
        <p:xfrm>
          <a:off x="1110633" y="4876800"/>
          <a:ext cx="300416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4" imgW="1143000" imgH="533160" progId="Equation.3">
                  <p:embed/>
                </p:oleObj>
              </mc:Choice>
              <mc:Fallback>
                <p:oleObj name="Equation" r:id="rId4" imgW="1143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633" y="4876800"/>
                        <a:ext cx="3004167" cy="1403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2887" y="5562600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ij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similarity of items 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uj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user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 item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N(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i;u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)…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set items rated by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similar to 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i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Item-Item CF (|N|=2)</a:t>
            </a:r>
            <a:endParaRPr lang="en-US" dirty="0"/>
          </a:p>
        </p:txBody>
      </p:sp>
      <p:graphicFrame>
        <p:nvGraphicFramePr>
          <p:cNvPr id="12680" name="Group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54517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71" name="Text Box 383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users</a:t>
            </a:r>
          </a:p>
        </p:txBody>
      </p:sp>
      <p:sp>
        <p:nvSpPr>
          <p:cNvPr id="1267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  <p:grpSp>
        <p:nvGrpSpPr>
          <p:cNvPr id="2" name="Group 393"/>
          <p:cNvGrpSpPr>
            <a:grpSpLocks/>
          </p:cNvGrpSpPr>
          <p:nvPr/>
        </p:nvGrpSpPr>
        <p:grpSpPr bwMode="auto">
          <a:xfrm>
            <a:off x="1616075" y="5740404"/>
            <a:ext cx="6248400" cy="838200"/>
            <a:chOff x="1152" y="3648"/>
            <a:chExt cx="3936" cy="528"/>
          </a:xfrm>
        </p:grpSpPr>
        <p:sp>
          <p:nvSpPr>
            <p:cNvPr id="12677" name="Rectangle 389"/>
            <p:cNvSpPr>
              <a:spLocks noChangeArrowheads="1"/>
            </p:cNvSpPr>
            <p:nvPr/>
          </p:nvSpPr>
          <p:spPr bwMode="auto">
            <a:xfrm>
              <a:off x="1152" y="3648"/>
              <a:ext cx="3888" cy="528"/>
            </a:xfrm>
            <a:prstGeom prst="rect">
              <a:avLst/>
            </a:prstGeom>
            <a:solidFill>
              <a:schemeClr val="bg2">
                <a:alpha val="3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3" name="Rectangle 385"/>
            <p:cNvSpPr>
              <a:spLocks noChangeArrowheads="1"/>
            </p:cNvSpPr>
            <p:nvPr/>
          </p:nvSpPr>
          <p:spPr bwMode="auto">
            <a:xfrm>
              <a:off x="1392" y="374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4" name="Rectangle 386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5" name="Text Box 387"/>
            <p:cNvSpPr txBox="1">
              <a:spLocks noChangeArrowheads="1"/>
            </p:cNvSpPr>
            <p:nvPr/>
          </p:nvSpPr>
          <p:spPr bwMode="auto">
            <a:xfrm>
              <a:off x="1728" y="3792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- unknown rating</a:t>
              </a:r>
            </a:p>
          </p:txBody>
        </p:sp>
        <p:sp>
          <p:nvSpPr>
            <p:cNvPr id="12676" name="Text Box 388"/>
            <p:cNvSpPr txBox="1">
              <a:spLocks noChangeArrowheads="1"/>
            </p:cNvSpPr>
            <p:nvPr/>
          </p:nvSpPr>
          <p:spPr bwMode="auto">
            <a:xfrm>
              <a:off x="3408" y="3792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- rating between 1 to 5</a:t>
              </a: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7617-0CDD-4E7A-A57F-A6643A5932BF}" type="datetime1">
              <a:rPr lang="en-US" smtClean="0"/>
              <a:t>2/1/2012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63830"/>
      </p:ext>
    </p:extLst>
  </p:cSld>
  <p:clrMapOvr>
    <a:masterClrMapping/>
  </p:clrMapOvr>
  <p:transition advTm="1675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3442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76057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users</a:t>
            </a:r>
          </a:p>
        </p:txBody>
      </p:sp>
      <p:sp>
        <p:nvSpPr>
          <p:cNvPr id="13437" name="Rectangle 125"/>
          <p:cNvSpPr>
            <a:spLocks noChangeArrowheads="1"/>
          </p:cNvSpPr>
          <p:nvPr/>
        </p:nvSpPr>
        <p:spPr bwMode="auto">
          <a:xfrm>
            <a:off x="1616075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38" name="Rectangle 126"/>
          <p:cNvSpPr>
            <a:spLocks noChangeArrowheads="1"/>
          </p:cNvSpPr>
          <p:nvPr/>
        </p:nvSpPr>
        <p:spPr bwMode="auto"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40" name="Text Box 128"/>
          <p:cNvSpPr txBox="1">
            <a:spLocks noChangeArrowheads="1"/>
          </p:cNvSpPr>
          <p:nvPr/>
        </p:nvSpPr>
        <p:spPr bwMode="auto">
          <a:xfrm>
            <a:off x="2530475" y="5969004"/>
            <a:ext cx="403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estimate rating of movie </a:t>
            </a:r>
            <a:r>
              <a: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by user </a:t>
            </a:r>
            <a:r>
              <a: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87A2-83A6-4928-981C-BD22459CA067}" type="datetime1">
              <a:rPr lang="en-US" smtClean="0"/>
              <a:t>2/1/2012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13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594468951"/>
      </p:ext>
    </p:extLst>
  </p:cSld>
  <p:clrMapOvr>
    <a:masterClrMapping/>
  </p:clrMapOvr>
  <p:transition advTm="24953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80128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users</a:t>
            </a:r>
          </a:p>
        </p:txBody>
      </p:sp>
      <p:sp>
        <p:nvSpPr>
          <p:cNvPr id="14460" name="Rectangle 124"/>
          <p:cNvSpPr>
            <a:spLocks noChangeArrowheads="1"/>
          </p:cNvSpPr>
          <p:nvPr/>
        </p:nvSpPr>
        <p:spPr bwMode="auto">
          <a:xfrm>
            <a:off x="1616075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1920875" y="5816604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Neighbor selection: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Identify movies similar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movie 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rated by user 5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19E1-D344-412E-B116-6AB3D643B05F}" type="datetime1">
              <a:rPr lang="en-US" smtClean="0"/>
              <a:t>2/1/2012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587854665"/>
      </p:ext>
    </p:extLst>
  </p:cSld>
  <p:clrMapOvr>
    <a:masterClrMapping/>
  </p:clrMapOvr>
  <p:transition advTm="3171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2" name="Picture 22" descr="http://blog.hubspot.com/Portals/249/images/amazo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752600"/>
            <a:ext cx="1796244" cy="666750"/>
          </a:xfrm>
          <a:prstGeom prst="rect">
            <a:avLst/>
          </a:prstGeom>
          <a:noFill/>
        </p:spPr>
      </p:pic>
      <p:pic>
        <p:nvPicPr>
          <p:cNvPr id="51220" name="Picture 20" descr="http://4.bp.blogspot.com/_zmoEeqomXD4/SjftFPB6UTI/AAAAAAAACZE/gxQm5CcUp_k/s400/del.icio.us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2438400"/>
            <a:ext cx="1562100" cy="1562100"/>
          </a:xfrm>
          <a:prstGeom prst="rect">
            <a:avLst/>
          </a:prstGeom>
          <a:noFill/>
        </p:spPr>
      </p:pic>
      <p:pic>
        <p:nvPicPr>
          <p:cNvPr id="51216" name="Picture 16" descr="http://upload.moldova.org/IT/logos/youtube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29200"/>
            <a:ext cx="1219200" cy="121920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Recommendations </a:t>
            </a: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1600200" y="4419600"/>
            <a:ext cx="1371600" cy="10668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effectLst/>
                <a:latin typeface="Arial" pitchFamily="34" charset="0"/>
                <a:cs typeface="Arial" pitchFamily="34" charset="0"/>
              </a:rPr>
              <a:t>Items</a:t>
            </a:r>
          </a:p>
        </p:txBody>
      </p:sp>
      <p:pic>
        <p:nvPicPr>
          <p:cNvPr id="16388" name="Picture 5" descr="MCBS01705_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3048000"/>
            <a:ext cx="1293812" cy="1219200"/>
            <a:chOff x="385" y="1920"/>
            <a:chExt cx="815" cy="768"/>
          </a:xfrm>
        </p:grpSpPr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1056" y="1920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85" y="2119"/>
              <a:ext cx="6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Search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38400" y="3048000"/>
            <a:ext cx="2768601" cy="1143000"/>
            <a:chOff x="1536" y="1920"/>
            <a:chExt cx="1744" cy="720"/>
          </a:xfrm>
        </p:grpSpPr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1536" y="1920"/>
              <a:ext cx="144" cy="72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Text Box 12"/>
            <p:cNvSpPr txBox="1">
              <a:spLocks noChangeArrowheads="1"/>
            </p:cNvSpPr>
            <p:nvPr/>
          </p:nvSpPr>
          <p:spPr bwMode="auto">
            <a:xfrm>
              <a:off x="1718" y="2119"/>
              <a:ext cx="15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Recommendations</a:t>
              </a:r>
            </a:p>
          </p:txBody>
        </p:sp>
      </p:grpSp>
      <p:sp>
        <p:nvSpPr>
          <p:cNvPr id="16391" name="Text Box 13"/>
          <p:cNvSpPr txBox="1">
            <a:spLocks noChangeArrowheads="1"/>
          </p:cNvSpPr>
          <p:nvPr/>
        </p:nvSpPr>
        <p:spPr bwMode="auto">
          <a:xfrm>
            <a:off x="3048000" y="4724400"/>
            <a:ext cx="2619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Products, web sites, 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blogs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, news items, …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CF1F-A9CC-48D9-8DE3-74A3FF986941}" type="datetime1">
              <a:rPr lang="en-US" smtClean="0"/>
              <a:t>2/1/2012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pic>
        <p:nvPicPr>
          <p:cNvPr id="51204" name="Picture 4" descr="Pandora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5425" y="1571042"/>
            <a:ext cx="762000" cy="762001"/>
          </a:xfrm>
          <a:prstGeom prst="rect">
            <a:avLst/>
          </a:prstGeom>
          <a:noFill/>
        </p:spPr>
      </p:pic>
      <p:pic>
        <p:nvPicPr>
          <p:cNvPr id="51206" name="Picture 6" descr="http://scrapetv.com/News/News%20Pages/Business/images-5/netflix-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97825" y="2511425"/>
            <a:ext cx="993775" cy="993775"/>
          </a:xfrm>
          <a:prstGeom prst="rect">
            <a:avLst/>
          </a:prstGeom>
          <a:noFill/>
        </p:spPr>
      </p:pic>
      <p:pic>
        <p:nvPicPr>
          <p:cNvPr id="51208" name="Picture 8" descr="http://www.growyourwritingbusiness.com/images/stumbleupon_logo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6625" y="2438400"/>
            <a:ext cx="1852078" cy="533400"/>
          </a:xfrm>
          <a:prstGeom prst="rect">
            <a:avLst/>
          </a:prstGeom>
          <a:noFill/>
        </p:spPr>
      </p:pic>
      <p:pic>
        <p:nvPicPr>
          <p:cNvPr id="51210" name="Picture 10" descr="http://admintell.napco.com/ee/images/uploads/appletell/618px-Last.fm_logo_.svg_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57875" y="4238042"/>
            <a:ext cx="1609725" cy="86735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0" y="1371600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3"/>
                </a:solidFill>
              </a:rPr>
              <a:t>Examples:</a:t>
            </a:r>
            <a:endParaRPr lang="en-US" sz="2800" b="1" u="sng" dirty="0">
              <a:solidFill>
                <a:schemeClr val="accent3"/>
              </a:solidFill>
            </a:endParaRPr>
          </a:p>
        </p:txBody>
      </p:sp>
      <p:pic>
        <p:nvPicPr>
          <p:cNvPr id="51212" name="Picture 12" descr="http://upload.wikimedia.org/wikipedia/commons/5/52/Movielens-helping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29400" y="3676649"/>
            <a:ext cx="2238375" cy="438151"/>
          </a:xfrm>
          <a:prstGeom prst="rect">
            <a:avLst/>
          </a:prstGeom>
          <a:noFill/>
        </p:spPr>
      </p:pic>
      <p:pic>
        <p:nvPicPr>
          <p:cNvPr id="51214" name="Picture 14" descr="http://blog.ithenticate.com/wp-content/uploads/2010/11/google-news-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600" y="4229100"/>
            <a:ext cx="1428750" cy="952500"/>
          </a:xfrm>
          <a:prstGeom prst="rect">
            <a:avLst/>
          </a:prstGeom>
          <a:noFill/>
        </p:spPr>
      </p:pic>
      <p:pic>
        <p:nvPicPr>
          <p:cNvPr id="51218" name="Picture 18" descr="http://beefjack.com/files/2010/04/xbox-live-arcade.thumbnai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6200" y="4953000"/>
            <a:ext cx="1295400" cy="1295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69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42163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users</a:t>
            </a:r>
          </a:p>
        </p:txBody>
      </p:sp>
      <p:sp>
        <p:nvSpPr>
          <p:cNvPr id="15483" name="Rectangle 123"/>
          <p:cNvSpPr>
            <a:spLocks noChangeArrowheads="1"/>
          </p:cNvSpPr>
          <p:nvPr/>
        </p:nvSpPr>
        <p:spPr bwMode="auto">
          <a:xfrm>
            <a:off x="1616075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1920875" y="5816604"/>
            <a:ext cx="4953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Compute similarity weights: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aseline="-25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13</a:t>
            </a:r>
            <a:r>
              <a:rPr lang="en-US" sz="2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=0.2, s</a:t>
            </a:r>
            <a:r>
              <a:rPr lang="en-US" sz="2000" baseline="-25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n-US" sz="2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=0.3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1985-0871-47ED-9B80-FEE8D4027047}" type="datetime1">
              <a:rPr lang="en-US" smtClean="0"/>
              <a:t>2/1/2012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345459809"/>
      </p:ext>
    </p:extLst>
  </p:cSld>
  <p:clrMapOvr>
    <a:masterClrMapping/>
  </p:clrMapOvr>
  <p:transition advTm="14828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6516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1826"/>
              </p:ext>
            </p:extLst>
          </p:nvPr>
        </p:nvGraphicFramePr>
        <p:xfrm>
          <a:off x="1143000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33400"/>
                <a:gridCol w="4826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4114800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users</a:t>
            </a:r>
          </a:p>
        </p:txBody>
      </p:sp>
      <p:sp>
        <p:nvSpPr>
          <p:cNvPr id="16507" name="Rectangle 123"/>
          <p:cNvSpPr>
            <a:spLocks noChangeArrowheads="1"/>
          </p:cNvSpPr>
          <p:nvPr/>
        </p:nvSpPr>
        <p:spPr bwMode="auto">
          <a:xfrm>
            <a:off x="1600200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1905000" y="5816604"/>
            <a:ext cx="4953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Predict by taking weighted average: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(0.2*2+0.3*3</a:t>
            </a:r>
            <a:r>
              <a:rPr lang="en-US" sz="2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)/(0.2+0.3)=2.6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B63-81F7-471A-9B7D-D74A619DE809}" type="datetime1">
              <a:rPr lang="en-US" smtClean="0"/>
              <a:t>2/1/2012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51396" y="5750240"/>
                <a:ext cx="1729641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𝒊𝒖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𝒋𝒖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396" y="5750240"/>
                <a:ext cx="1729641" cy="7813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331313"/>
      </p:ext>
    </p:extLst>
  </p:cSld>
  <p:clrMapOvr>
    <a:masterClrMapping/>
  </p:clrMapOvr>
  <p:transition advTm="13656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3541" y="8965"/>
            <a:ext cx="1690459" cy="100853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CF: </a:t>
            </a:r>
            <a:r>
              <a:rPr lang="en-US" dirty="0" smtClean="0"/>
              <a:t>Common Practice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610600" cy="35814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b="1" dirty="0" smtClean="0">
                <a:solidFill>
                  <a:srgbClr val="FF0066"/>
                </a:solidFill>
              </a:rPr>
              <a:t>similarity </a:t>
            </a:r>
            <a:r>
              <a:rPr lang="en-US" b="1" i="1" dirty="0" err="1" smtClean="0">
                <a:solidFill>
                  <a:srgbClr val="33CC33"/>
                </a:solidFill>
              </a:rPr>
              <a:t>s</a:t>
            </a:r>
            <a:r>
              <a:rPr lang="en-US" b="1" i="1" baseline="-25000" dirty="0" err="1" smtClean="0">
                <a:solidFill>
                  <a:srgbClr val="33CC33"/>
                </a:solidFill>
              </a:rPr>
              <a:t>ij</a:t>
            </a:r>
            <a:r>
              <a:rPr lang="en-US" dirty="0" smtClean="0"/>
              <a:t>  </a:t>
            </a:r>
            <a:r>
              <a:rPr lang="en-US" dirty="0" smtClean="0"/>
              <a:t>of items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</a:p>
          <a:p>
            <a:r>
              <a:rPr lang="en-US" dirty="0" smtClean="0"/>
              <a:t>Select </a:t>
            </a:r>
            <a:r>
              <a:rPr lang="en-US" i="1" dirty="0" smtClean="0"/>
              <a:t>k</a:t>
            </a:r>
            <a:r>
              <a:rPr lang="en-US" dirty="0" smtClean="0"/>
              <a:t> nearest neighbors </a:t>
            </a:r>
            <a:r>
              <a:rPr lang="en-US" b="1" i="1" dirty="0" smtClean="0">
                <a:solidFill>
                  <a:srgbClr val="33CC33"/>
                </a:solidFill>
              </a:rPr>
              <a:t>N(</a:t>
            </a:r>
            <a:r>
              <a:rPr lang="en-US" b="1" i="1" dirty="0" err="1" smtClean="0">
                <a:solidFill>
                  <a:srgbClr val="33CC33"/>
                </a:solidFill>
              </a:rPr>
              <a:t>i</a:t>
            </a:r>
            <a:r>
              <a:rPr lang="en-US" b="1" i="1" dirty="0" smtClean="0">
                <a:solidFill>
                  <a:srgbClr val="33CC33"/>
                </a:solidFill>
              </a:rPr>
              <a:t>; u)</a:t>
            </a:r>
          </a:p>
          <a:p>
            <a:pPr lvl="1"/>
            <a:r>
              <a:rPr lang="en-US" dirty="0" smtClean="0"/>
              <a:t>items most similar to </a:t>
            </a:r>
            <a:r>
              <a:rPr lang="en-US" i="1" dirty="0" err="1" smtClean="0"/>
              <a:t>i</a:t>
            </a:r>
            <a:r>
              <a:rPr lang="en-US" dirty="0" smtClean="0"/>
              <a:t>, that were rated by </a:t>
            </a:r>
            <a:r>
              <a:rPr lang="en-US" i="1" dirty="0" smtClean="0"/>
              <a:t>u</a:t>
            </a:r>
          </a:p>
          <a:p>
            <a:r>
              <a:rPr lang="en-US" dirty="0" smtClean="0"/>
              <a:t>Estimate rating </a:t>
            </a:r>
            <a:r>
              <a:rPr lang="en-US" b="1" i="1" dirty="0" err="1" smtClean="0">
                <a:solidFill>
                  <a:srgbClr val="33CC33"/>
                </a:solidFill>
              </a:rPr>
              <a:t>r</a:t>
            </a:r>
            <a:r>
              <a:rPr lang="en-US" b="1" i="1" baseline="-25000" dirty="0" err="1" smtClean="0">
                <a:solidFill>
                  <a:srgbClr val="33CC33"/>
                </a:solidFill>
              </a:rPr>
              <a:t>ui</a:t>
            </a:r>
            <a:r>
              <a:rPr lang="en-US" dirty="0" smtClean="0"/>
              <a:t> as the weighted average: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0E3C-0E16-4676-ADC3-75E524131E6B}" type="datetime1">
              <a:rPr lang="en-US" smtClean="0"/>
              <a:t>2/1/2012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Jure Leskovec, Stanford C246: Mining Massive Datasets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3" imgW="114120" imgH="177480" progId="">
                  <p:embed/>
                </p:oleObj>
              </mc:Choice>
              <mc:Fallback>
                <p:oleObj name="Equation" r:id="rId3" imgW="1141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87647"/>
              </p:ext>
            </p:extLst>
          </p:nvPr>
        </p:nvGraphicFramePr>
        <p:xfrm>
          <a:off x="665163" y="3516351"/>
          <a:ext cx="6192837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5" imgW="1866600" imgH="545760" progId="">
                  <p:embed/>
                </p:oleObj>
              </mc:Choice>
              <mc:Fallback>
                <p:oleObj name="Equation" r:id="rId5" imgW="1866600" imgH="54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516351"/>
                        <a:ext cx="6192837" cy="181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436563" y="5410200"/>
            <a:ext cx="2751138" cy="396875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baseline estimate for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ui</a:t>
            </a:r>
            <a:endParaRPr lang="en-US" sz="2000" i="1" dirty="0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1781175" y="4659351"/>
            <a:ext cx="0" cy="750849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내용 개체 틀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497" y="5854767"/>
            <a:ext cx="2374607" cy="54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3"/>
          <p:cNvSpPr txBox="1">
            <a:spLocks/>
          </p:cNvSpPr>
          <p:nvPr/>
        </p:nvSpPr>
        <p:spPr>
          <a:xfrm>
            <a:off x="4267200" y="5399049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l-GR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μ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overall mean movie rating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rating deviation of user </a:t>
            </a:r>
            <a:r>
              <a:rPr kumimoji="0" lang="en-CA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CA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avg. rating of user u 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–  </a:t>
            </a:r>
            <a:r>
              <a:rPr lang="el-GR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kumimoji="0" lang="en-CA" sz="2000" b="0" i="1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CA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=  rating deviation of movie </a:t>
            </a:r>
            <a:r>
              <a:rPr kumimoji="0" lang="en-CA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316031"/>
              </p:ext>
            </p:extLst>
          </p:nvPr>
        </p:nvGraphicFramePr>
        <p:xfrm>
          <a:off x="7471298" y="228600"/>
          <a:ext cx="1617139" cy="81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8" imgW="1143000" imgH="533160" progId="Equation.3">
                  <p:embed/>
                </p:oleObj>
              </mc:Choice>
              <mc:Fallback>
                <p:oleObj name="Equation" r:id="rId8" imgW="11430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298" y="228600"/>
                        <a:ext cx="1617139" cy="811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9330" y="-626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2737803061"/>
      </p:ext>
    </p:extLst>
  </p:cSld>
  <p:clrMapOvr>
    <a:masterClrMapping/>
  </p:clrMapOvr>
  <p:transition advTm="96906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Item-Item vs. User-User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95829"/>
              </p:ext>
            </p:extLst>
          </p:nvPr>
        </p:nvGraphicFramePr>
        <p:xfrm>
          <a:off x="2005013" y="1752600"/>
          <a:ext cx="4752975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4" imgW="1218960" imgH="888840" progId="Equation.3">
                  <p:embed/>
                </p:oleObj>
              </mc:Choice>
              <mc:Fallback>
                <p:oleObj name="Equation" r:id="rId4" imgW="1218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752600"/>
                        <a:ext cx="4752975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1839913" y="1219200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238500" y="12192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397375" y="1219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5845175" y="1219200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495300" y="19050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495300" y="2743200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95300" y="3733800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495300" y="45720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863A-5118-47FA-AC9C-902A70D3DC94}" type="datetime1">
              <a:rPr lang="en-US" smtClean="0"/>
              <a:t>2/1/2012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5029200"/>
            <a:ext cx="8382000" cy="1676400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In practice, it has been observed that item-item often works better than user-user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Why? 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Items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are simpler, users have multiple tastes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Pros/Cons of Collaborative Filtering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Works for any kind of item</a:t>
            </a:r>
          </a:p>
          <a:p>
            <a:pPr lvl="1" eaLnBrk="1" hangingPunct="1"/>
            <a:r>
              <a:rPr lang="en-US" dirty="0" smtClean="0"/>
              <a:t>No feature selection needed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Cold Start: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Need enough users in the system to find a match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chemeClr val="accent3"/>
                </a:solidFill>
              </a:rPr>
              <a:t>Sparsity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user/ratings matrix is sparse. Hard to find users that have rated the same items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First rater: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recommend an item that has not been previously rated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New items, Esoteric items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Popularity bias: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recommend items to someone with </a:t>
            </a:r>
            <a:br>
              <a:rPr lang="en-US" dirty="0" smtClean="0"/>
            </a:br>
            <a:r>
              <a:rPr lang="en-US" dirty="0" smtClean="0"/>
              <a:t>unique taste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Tends to recommend popular items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AD54-CF92-4442-9FD1-CEB81143C624}" type="datetime1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Hybrid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Implement two or more different recommenders and combine predictions</a:t>
            </a:r>
          </a:p>
          <a:p>
            <a:pPr lvl="1" eaLnBrk="1" hangingPunct="1"/>
            <a:r>
              <a:rPr lang="en-US" dirty="0" smtClean="0"/>
              <a:t>Perhaps using a linear model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Add content-based methods to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collaborative filtering</a:t>
            </a:r>
          </a:p>
          <a:p>
            <a:pPr lvl="1" eaLnBrk="1" hangingPunct="1"/>
            <a:r>
              <a:rPr lang="en-US" dirty="0" smtClean="0"/>
              <a:t>Item profiles for new item problem</a:t>
            </a:r>
          </a:p>
          <a:p>
            <a:pPr lvl="1" eaLnBrk="1" hangingPunct="1"/>
            <a:r>
              <a:rPr lang="en-US" dirty="0" smtClean="0"/>
              <a:t>Demographics to deal with new user problem</a:t>
            </a:r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601A-B0F8-464F-882A-19B68131ED43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Evaluation</a:t>
            </a:r>
          </a:p>
        </p:txBody>
      </p:sp>
      <p:graphicFrame>
        <p:nvGraphicFramePr>
          <p:cNvPr id="239805" name="Group 189"/>
          <p:cNvGraphicFramePr>
            <a:graphicFrameLocks noGrp="1"/>
          </p:cNvGraphicFramePr>
          <p:nvPr>
            <p:ph type="tbl" idx="4294967295"/>
          </p:nvPr>
        </p:nvGraphicFramePr>
        <p:xfrm>
          <a:off x="27051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/>
                <a:gridCol w="577850"/>
                <a:gridCol w="552450"/>
                <a:gridCol w="565150"/>
                <a:gridCol w="565150"/>
                <a:gridCol w="565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98" name="Text Box 153"/>
          <p:cNvSpPr txBox="1">
            <a:spLocks noChangeArrowheads="1"/>
          </p:cNvSpPr>
          <p:nvPr/>
        </p:nvSpPr>
        <p:spPr bwMode="auto">
          <a:xfrm>
            <a:off x="3540125" y="1289050"/>
            <a:ext cx="1005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dirty="0" smtClean="0">
                <a:latin typeface="Verdana" pitchFamily="34" charset="0"/>
                <a:ea typeface="굴림" charset="-127"/>
              </a:rPr>
              <a:t>movies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9299" name="Text Box 154"/>
          <p:cNvSpPr txBox="1">
            <a:spLocks noChangeArrowheads="1"/>
          </p:cNvSpPr>
          <p:nvPr/>
        </p:nvSpPr>
        <p:spPr bwMode="auto">
          <a:xfrm>
            <a:off x="1004888" y="3168650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users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9300" name="Line 155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01" name="Line 156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8FF-9AA4-4F1D-BFE5-F2161193DFB9}" type="datetime1">
              <a:rPr lang="en-US" smtClean="0"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Evaluation</a:t>
            </a:r>
          </a:p>
        </p:txBody>
      </p:sp>
      <p:graphicFrame>
        <p:nvGraphicFramePr>
          <p:cNvPr id="243800" name="Group 88"/>
          <p:cNvGraphicFramePr>
            <a:graphicFrameLocks noGrp="1"/>
          </p:cNvGraphicFramePr>
          <p:nvPr>
            <p:ph type="tbl" idx="4294967295"/>
          </p:nvPr>
        </p:nvGraphicFramePr>
        <p:xfrm>
          <a:off x="26670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6483350" y="4126468"/>
            <a:ext cx="1746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dirty="0">
                <a:latin typeface="Verdana" pitchFamily="34" charset="0"/>
                <a:ea typeface="굴림" charset="-127"/>
              </a:rPr>
              <a:t>Test Data 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Set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1004888" y="3168650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users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0" name="Line 89"/>
          <p:cNvSpPr>
            <a:spLocks noChangeShapeType="1"/>
          </p:cNvSpPr>
          <p:nvPr/>
        </p:nvSpPr>
        <p:spPr bwMode="auto">
          <a:xfrm flipH="1">
            <a:off x="6121400" y="4457700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1" name="Text Box 90"/>
          <p:cNvSpPr txBox="1">
            <a:spLocks noChangeArrowheads="1"/>
          </p:cNvSpPr>
          <p:nvPr/>
        </p:nvSpPr>
        <p:spPr bwMode="auto">
          <a:xfrm>
            <a:off x="3552825" y="1289050"/>
            <a:ext cx="1005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dirty="0" smtClean="0">
                <a:latin typeface="Verdana" pitchFamily="34" charset="0"/>
                <a:ea typeface="굴림" charset="-127"/>
              </a:rPr>
              <a:t>movies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8BDA-BBE2-4734-8066-72089AA6C5F0}" type="datetime1">
              <a:rPr lang="en-US" smtClean="0"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Predictions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Compare predictions with known ratings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Root-mean-square error (RMSE)</a:t>
            </a:r>
          </a:p>
          <a:p>
            <a:pPr lvl="1"/>
            <a:r>
              <a:rPr lang="en-US" dirty="0" smtClean="0"/>
              <a:t>Precision at top 10: % of those in top10</a:t>
            </a:r>
          </a:p>
          <a:p>
            <a:pPr lvl="1"/>
            <a:r>
              <a:rPr lang="en-US" dirty="0" smtClean="0"/>
              <a:t>Rating of top 10:  Average rating assigned to top 10</a:t>
            </a:r>
          </a:p>
          <a:p>
            <a:pPr lvl="1"/>
            <a:r>
              <a:rPr lang="en-US" dirty="0" smtClean="0"/>
              <a:t>Rank Correlation: </a:t>
            </a:r>
            <a:r>
              <a:rPr lang="en-US" dirty="0" smtClean="0"/>
              <a:t>Spearman’s </a:t>
            </a:r>
            <a:r>
              <a:rPr lang="en-US" i="1" dirty="0" smtClean="0"/>
              <a:t>correlation</a:t>
            </a:r>
            <a:r>
              <a:rPr lang="en-US" dirty="0" smtClean="0"/>
              <a:t> </a:t>
            </a:r>
            <a:r>
              <a:rPr lang="en-US" dirty="0" smtClean="0"/>
              <a:t>between system’s </a:t>
            </a:r>
            <a:r>
              <a:rPr lang="en-US" dirty="0" smtClean="0"/>
              <a:t>and </a:t>
            </a:r>
            <a:r>
              <a:rPr lang="en-US" dirty="0" smtClean="0"/>
              <a:t>user’s complete rankings.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Another approach: 0/1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Coverage: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Number of items/users for which system can make predictions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Precision: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Accuracy of predictions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Receiver operating characteristic (ROC)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Tradeoff curve between false positives and false negatives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18-EDFF-4241-88F0-7A372C0AA544}" type="datetime1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5145" y="152400"/>
            <a:ext cx="1752600" cy="138499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discussion has been somewhat useless.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Could explain it better –check the book chapter!</a:t>
            </a:r>
            <a:endParaRPr lang="en-U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Measures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Narrow focus on accuracy sometimes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misses the point</a:t>
            </a:r>
          </a:p>
          <a:p>
            <a:pPr lvl="1" eaLnBrk="1" hangingPunct="1"/>
            <a:r>
              <a:rPr lang="en-US" dirty="0" smtClean="0"/>
              <a:t>Prediction Diversity</a:t>
            </a:r>
          </a:p>
          <a:p>
            <a:pPr lvl="1" eaLnBrk="1" hangingPunct="1"/>
            <a:r>
              <a:rPr lang="en-US" dirty="0" smtClean="0"/>
              <a:t>Prediction Context</a:t>
            </a:r>
          </a:p>
          <a:p>
            <a:pPr lvl="1" eaLnBrk="1" hangingPunct="1"/>
            <a:r>
              <a:rPr lang="en-US" dirty="0" smtClean="0"/>
              <a:t>Order of predictions</a:t>
            </a: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In practice, we care only to predict high ratings:</a:t>
            </a:r>
          </a:p>
          <a:p>
            <a:pPr lvl="1" eaLnBrk="1" hangingPunct="1"/>
            <a:r>
              <a:rPr lang="en-US" dirty="0" smtClean="0"/>
              <a:t>RMSE might penalize a method that does well </a:t>
            </a:r>
            <a:br>
              <a:rPr lang="en-US" dirty="0" smtClean="0"/>
            </a:br>
            <a:r>
              <a:rPr lang="en-US" dirty="0" smtClean="0"/>
              <a:t>for high ratings and badly for others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46-0C58-4576-8416-A2AAB3FB42E3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10600" cy="987552"/>
          </a:xfrm>
        </p:spPr>
        <p:txBody>
          <a:bodyPr/>
          <a:lstStyle/>
          <a:p>
            <a:pPr eaLnBrk="1" hangingPunct="1"/>
            <a:r>
              <a:rPr lang="en-US" dirty="0" smtClean="0"/>
              <a:t>From Scarcity to Abundance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Shelf space is a scarce commodity for traditional retailers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Also: TV networks, movie theaters,…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Web enables near-zero-cost dissemination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of information about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From scarcity to abundance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4"/>
                </a:solidFill>
              </a:rPr>
              <a:t>More choice necessitates better filters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Recommendation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2"/>
                </a:solidFill>
              </a:rPr>
              <a:t>Into Thin Air</a:t>
            </a:r>
            <a:r>
              <a:rPr lang="en-US" dirty="0" smtClean="0"/>
              <a:t> made </a:t>
            </a:r>
            <a:r>
              <a:rPr lang="en-US" dirty="0" smtClean="0">
                <a:solidFill>
                  <a:schemeClr val="accent2"/>
                </a:solidFill>
              </a:rPr>
              <a:t>Touching the Void</a:t>
            </a:r>
            <a:r>
              <a:rPr lang="en-US" dirty="0" smtClean="0"/>
              <a:t> a bestseller: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hlinkClick r:id="rId3"/>
              </a:rPr>
              <a:t>http://www.wired.com/wired/archive/12.10/tail.html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AF5C-3017-4272-BB38-BC63C3FA684C}" type="datetime1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1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*****Notes </a:t>
            </a: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smtClean="0">
                <a:solidFill>
                  <a:schemeClr val="bg1"/>
                </a:solidFill>
              </a:rPr>
              <a:t>2012******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END</a:t>
            </a:r>
          </a:p>
          <a:p>
            <a:r>
              <a:rPr lang="en-US" dirty="0" smtClean="0"/>
              <a:t>Discussion of evaluation metrics was not that useful.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0AD5-14FA-48F2-BEAB-116F8E6D5F63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Add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Leverage all the Netflix data</a:t>
            </a:r>
          </a:p>
          <a:p>
            <a:pPr lvl="1"/>
            <a:r>
              <a:rPr lang="en-US" dirty="0"/>
              <a:t>Don’t try to reduce data size in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effort </a:t>
            </a:r>
            <a:r>
              <a:rPr lang="en-US" dirty="0"/>
              <a:t>to make fancy algorithms work</a:t>
            </a:r>
          </a:p>
          <a:p>
            <a:pPr lvl="1"/>
            <a:r>
              <a:rPr lang="en-US" dirty="0"/>
              <a:t>Simple methods on large data do best</a:t>
            </a:r>
          </a:p>
          <a:p>
            <a:r>
              <a:rPr lang="en-US" b="1" dirty="0"/>
              <a:t>Add more data</a:t>
            </a:r>
          </a:p>
          <a:p>
            <a:pPr lvl="1"/>
            <a:r>
              <a:rPr lang="en-US" dirty="0"/>
              <a:t>e.g., add IMDB data on </a:t>
            </a:r>
            <a:r>
              <a:rPr lang="en-US" dirty="0" smtClean="0"/>
              <a:t>genres</a:t>
            </a:r>
          </a:p>
          <a:p>
            <a:pPr lvl="2"/>
            <a:endParaRPr lang="en-US" dirty="0"/>
          </a:p>
          <a:p>
            <a:r>
              <a:rPr lang="en-US" b="1" dirty="0" smtClean="0">
                <a:solidFill>
                  <a:schemeClr val="accent3"/>
                </a:solidFill>
              </a:rPr>
              <a:t>More data beats better algorithms</a:t>
            </a:r>
            <a:endParaRPr lang="en-US" b="1" dirty="0">
              <a:solidFill>
                <a:schemeClr val="accent3"/>
              </a:solidFill>
            </a:endParaRPr>
          </a:p>
          <a:p>
            <a:pPr>
              <a:buFont typeface="Wingdings" pitchFamily="1" charset="2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1" charset="0"/>
              </a:rPr>
              <a:t>http://anand.typepad.com/datawocky/2008/03/more-data-usual.html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0B6-2019-4455-BA64-CC49E06E20AA}" type="datetime1">
              <a:rPr lang="en-US" smtClean="0"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5145" y="152400"/>
            <a:ext cx="1752600" cy="307777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26026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Similar Vectors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Common problem that comes up in many settings</a:t>
            </a:r>
          </a:p>
          <a:p>
            <a:pPr eaLnBrk="1" hangingPunct="1"/>
            <a:r>
              <a:rPr lang="en-US" dirty="0" smtClean="0"/>
              <a:t>Given a large number </a:t>
            </a:r>
            <a:r>
              <a:rPr lang="en-US" i="1" dirty="0" smtClean="0"/>
              <a:t>N</a:t>
            </a:r>
            <a:r>
              <a:rPr lang="en-US" dirty="0" smtClean="0"/>
              <a:t> of vectors in some high-dimensional space (</a:t>
            </a:r>
            <a:r>
              <a:rPr lang="en-US" i="1" dirty="0" smtClean="0"/>
              <a:t>M</a:t>
            </a:r>
            <a:r>
              <a:rPr lang="en-US" dirty="0" smtClean="0"/>
              <a:t> dimensions), find pairs of vectors that have high similarity</a:t>
            </a:r>
          </a:p>
          <a:p>
            <a:pPr lvl="1" eaLnBrk="1" hangingPunct="1"/>
            <a:r>
              <a:rPr lang="en-US" dirty="0" smtClean="0"/>
              <a:t>e.g., user profiles, item profiles</a:t>
            </a: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We already know how to do this!</a:t>
            </a:r>
          </a:p>
          <a:p>
            <a:pPr lvl="1" eaLnBrk="1" hangingPunct="1"/>
            <a:r>
              <a:rPr lang="en-US" dirty="0" smtClean="0"/>
              <a:t>Near-neighbor search in high dimensions (LSH)</a:t>
            </a:r>
          </a:p>
          <a:p>
            <a:pPr lvl="1" eaLnBrk="1" hangingPunct="1"/>
            <a:r>
              <a:rPr lang="en-US" dirty="0" smtClean="0"/>
              <a:t>Dimensionality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BEF5-6063-46D4-BD69-5F6B0F674793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5145" y="152400"/>
            <a:ext cx="1752600" cy="307777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7786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Topic: The Netflix Prize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Training data</a:t>
            </a:r>
          </a:p>
          <a:p>
            <a:pPr lvl="1"/>
            <a:r>
              <a:rPr lang="en-US" dirty="0" smtClean="0"/>
              <a:t>100 million ratings, 480,000 users, 17,770 movies</a:t>
            </a:r>
          </a:p>
          <a:p>
            <a:pPr lvl="1"/>
            <a:r>
              <a:rPr lang="en-US" dirty="0" smtClean="0"/>
              <a:t>6 years of data: 2000-2005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Test data</a:t>
            </a:r>
          </a:p>
          <a:p>
            <a:pPr lvl="1"/>
            <a:r>
              <a:rPr lang="en-US" dirty="0" smtClean="0"/>
              <a:t>Last few ratings of each user (2.8 million)</a:t>
            </a:r>
          </a:p>
          <a:p>
            <a:pPr lvl="1"/>
            <a:r>
              <a:rPr lang="en-US" dirty="0" smtClean="0"/>
              <a:t>Evaluation criterion: root mean squared error (RMSE) </a:t>
            </a:r>
          </a:p>
          <a:p>
            <a:pPr lvl="1"/>
            <a:r>
              <a:rPr lang="en-US" dirty="0" smtClean="0"/>
              <a:t>Netflix </a:t>
            </a:r>
            <a:r>
              <a:rPr lang="en-US" dirty="0" err="1" smtClean="0"/>
              <a:t>Cinematch</a:t>
            </a:r>
            <a:r>
              <a:rPr lang="en-US" dirty="0" smtClean="0"/>
              <a:t> RMSE: 0.9514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Competition</a:t>
            </a:r>
          </a:p>
          <a:p>
            <a:pPr lvl="1"/>
            <a:r>
              <a:rPr lang="en-US" dirty="0" smtClean="0"/>
              <a:t>2700+ teams</a:t>
            </a:r>
          </a:p>
          <a:p>
            <a:pPr lvl="1"/>
            <a:r>
              <a:rPr lang="en-US" dirty="0" smtClean="0"/>
              <a:t>$1 million prize for 10% improvement on </a:t>
            </a:r>
            <a:r>
              <a:rPr lang="en-US" dirty="0" err="1" smtClean="0"/>
              <a:t>Cinematch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B478-E824-48E8-84B2-347EEE243C0C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 Latent Factor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Next topic: </a:t>
            </a:r>
            <a:r>
              <a:rPr lang="en-US" b="1" dirty="0" smtClean="0">
                <a:solidFill>
                  <a:schemeClr val="accent3"/>
                </a:solidFill>
              </a:rPr>
              <a:t>Recommendations via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Latent Factor models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A53-5D99-483F-A2F3-768C5918941F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331849"/>
              </p:ext>
            </p:extLst>
          </p:nvPr>
        </p:nvGraphicFramePr>
        <p:xfrm>
          <a:off x="1600200" y="2209800"/>
          <a:ext cx="6096000" cy="403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Chart" r:id="rId3" imgW="4360680" imgH="2847600" progId="Excel.Sheet.8">
                  <p:embed/>
                </p:oleObj>
              </mc:Choice>
              <mc:Fallback>
                <p:oleObj name="Chart" r:id="rId3" imgW="4360680" imgH="284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6096000" cy="403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7716" y="5943600"/>
            <a:ext cx="670188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bubbles above represent products sized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by sales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volume. Products close to each other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are recommended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each other. </a:t>
            </a:r>
          </a:p>
        </p:txBody>
      </p:sp>
    </p:spTree>
    <p:extLst>
      <p:ext uri="{BB962C8B-B14F-4D97-AF65-F5344CB8AC3E}">
        <p14:creationId xmlns:p14="http://schemas.microsoft.com/office/powerpoint/2010/main" val="19915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Line 2"/>
          <p:cNvSpPr>
            <a:spLocks noChangeShapeType="1"/>
          </p:cNvSpPr>
          <p:nvPr/>
        </p:nvSpPr>
        <p:spPr bwMode="auto">
          <a:xfrm>
            <a:off x="4611688" y="1141413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39" name="Line 3"/>
          <p:cNvSpPr>
            <a:spLocks noChangeShapeType="1"/>
          </p:cNvSpPr>
          <p:nvPr/>
        </p:nvSpPr>
        <p:spPr bwMode="auto">
          <a:xfrm>
            <a:off x="1411288" y="3732213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1106488" y="38084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328613" y="3321050"/>
            <a:ext cx="13636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b="1"/>
              <a:t>Geared towards </a:t>
            </a:r>
          </a:p>
          <a:p>
            <a:pPr algn="l" rtl="0" eaLnBrk="0" hangingPunct="0"/>
            <a:r>
              <a:rPr lang="en-US" b="1"/>
              <a:t>females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7429500" y="3284538"/>
            <a:ext cx="13557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b="1"/>
              <a:t>Geared towards </a:t>
            </a:r>
          </a:p>
          <a:p>
            <a:pPr rtl="0" eaLnBrk="0" hangingPunct="0"/>
            <a:r>
              <a:rPr lang="en-US" b="1"/>
              <a:t>males</a:t>
            </a: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3657600" y="115728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b="1"/>
              <a:t>serious</a:t>
            </a:r>
            <a:endParaRPr lang="en-US"/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4067175" y="6246813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b="1"/>
              <a:t>escapist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1116013" y="5300663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The Princess</a:t>
            </a:r>
          </a:p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Diaries</a:t>
            </a:r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3743325" y="4722813"/>
            <a:ext cx="1766888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The Lion King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5678488" y="1217613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Braveheart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4751388" y="5408613"/>
            <a:ext cx="1749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Independence Day</a:t>
            </a:r>
          </a:p>
        </p:txBody>
      </p:sp>
      <p:sp>
        <p:nvSpPr>
          <p:cNvPr id="244750" name="Text Box 14"/>
          <p:cNvSpPr txBox="1">
            <a:spLocks noChangeArrowheads="1"/>
          </p:cNvSpPr>
          <p:nvPr/>
        </p:nvSpPr>
        <p:spPr bwMode="auto">
          <a:xfrm>
            <a:off x="3697288" y="1522413"/>
            <a:ext cx="14620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Amadeus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1411288" y="1412875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The Color Purple</a:t>
            </a:r>
          </a:p>
        </p:txBody>
      </p:sp>
      <p:pic>
        <p:nvPicPr>
          <p:cNvPr id="244753" name="Picture 17" descr="girl-3-128x12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9875" y="1738313"/>
            <a:ext cx="574675" cy="574675"/>
          </a:xfrm>
          <a:prstGeom prst="rect">
            <a:avLst/>
          </a:prstGeom>
          <a:noFill/>
        </p:spPr>
      </p:pic>
      <p:pic>
        <p:nvPicPr>
          <p:cNvPr id="244754" name="Picture 18" descr="boy_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7688" y="2741613"/>
            <a:ext cx="514350" cy="514350"/>
          </a:xfrm>
          <a:prstGeom prst="rect">
            <a:avLst/>
          </a:prstGeom>
          <a:noFill/>
        </p:spPr>
      </p:pic>
      <p:pic>
        <p:nvPicPr>
          <p:cNvPr id="244755" name="Picture 19" descr="boy-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45" r="21249" b="1563"/>
          <a:stretch>
            <a:fillRect/>
          </a:stretch>
        </p:blipFill>
        <p:spPr bwMode="auto">
          <a:xfrm>
            <a:off x="6516688" y="5103813"/>
            <a:ext cx="669925" cy="762000"/>
          </a:xfrm>
          <a:prstGeom prst="rect">
            <a:avLst/>
          </a:prstGeom>
          <a:noFill/>
        </p:spPr>
      </p:pic>
      <p:pic>
        <p:nvPicPr>
          <p:cNvPr id="244756" name="Picture 20" descr="drew%20final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71" r="21230" b="278"/>
          <a:stretch>
            <a:fillRect/>
          </a:stretch>
        </p:blipFill>
        <p:spPr bwMode="auto">
          <a:xfrm>
            <a:off x="4611688" y="3808413"/>
            <a:ext cx="500062" cy="609600"/>
          </a:xfrm>
          <a:prstGeom prst="rect">
            <a:avLst/>
          </a:prstGeom>
          <a:noFill/>
        </p:spPr>
      </p:pic>
      <p:pic>
        <p:nvPicPr>
          <p:cNvPr id="244757" name="Picture 21" descr="istockphoto_1239124_girl_icon_desig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39501"/>
              </a:clrFrom>
              <a:clrTo>
                <a:srgbClr val="F395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3100" y="4221163"/>
            <a:ext cx="576263" cy="609600"/>
          </a:xfrm>
          <a:prstGeom prst="rect">
            <a:avLst/>
          </a:prstGeom>
          <a:noFill/>
        </p:spPr>
      </p:pic>
      <p:pic>
        <p:nvPicPr>
          <p:cNvPr id="244758" name="Picture 22" descr="boy-1-128x1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1812" r="14063" b="-563"/>
          <a:stretch>
            <a:fillRect/>
          </a:stretch>
        </p:blipFill>
        <p:spPr bwMode="auto">
          <a:xfrm>
            <a:off x="6440488" y="1598613"/>
            <a:ext cx="506412" cy="6873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4759" name="Text Box 23"/>
          <p:cNvSpPr txBox="1">
            <a:spLocks noChangeArrowheads="1"/>
          </p:cNvSpPr>
          <p:nvPr/>
        </p:nvSpPr>
        <p:spPr bwMode="auto">
          <a:xfrm>
            <a:off x="4427538" y="3275013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Ocean’s 11</a:t>
            </a:r>
          </a:p>
        </p:txBody>
      </p:sp>
      <p:sp>
        <p:nvSpPr>
          <p:cNvPr id="244760" name="Text Box 24"/>
          <p:cNvSpPr txBox="1">
            <a:spLocks noChangeArrowheads="1"/>
          </p:cNvSpPr>
          <p:nvPr/>
        </p:nvSpPr>
        <p:spPr bwMode="auto">
          <a:xfrm>
            <a:off x="1655763" y="2895600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Sense and Sensibility</a:t>
            </a:r>
          </a:p>
        </p:txBody>
      </p:sp>
      <p:pic>
        <p:nvPicPr>
          <p:cNvPr id="244761" name="Picture 25" descr="istockphoto_1239124_girl_icon_desig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39501"/>
              </a:clrFrom>
              <a:clrTo>
                <a:srgbClr val="F395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30888" y="3275013"/>
            <a:ext cx="576262" cy="609600"/>
          </a:xfrm>
          <a:prstGeom prst="rect">
            <a:avLst/>
          </a:prstGeom>
          <a:noFill/>
        </p:spPr>
      </p:pic>
      <p:sp>
        <p:nvSpPr>
          <p:cNvPr id="244762" name="Text Box 26"/>
          <p:cNvSpPr txBox="1">
            <a:spLocks noChangeArrowheads="1"/>
          </p:cNvSpPr>
          <p:nvPr/>
        </p:nvSpPr>
        <p:spPr bwMode="auto">
          <a:xfrm>
            <a:off x="6745288" y="5865813"/>
            <a:ext cx="381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sz="800"/>
              <a:t>Gus</a:t>
            </a:r>
          </a:p>
        </p:txBody>
      </p:sp>
      <p:sp>
        <p:nvSpPr>
          <p:cNvPr id="244763" name="Text Box 27"/>
          <p:cNvSpPr txBox="1">
            <a:spLocks noChangeArrowheads="1"/>
          </p:cNvSpPr>
          <p:nvPr/>
        </p:nvSpPr>
        <p:spPr bwMode="auto">
          <a:xfrm>
            <a:off x="4687888" y="4418013"/>
            <a:ext cx="457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sz="800"/>
              <a:t>Dave</a:t>
            </a:r>
          </a:p>
        </p:txBody>
      </p:sp>
      <p:sp>
        <p:nvSpPr>
          <p:cNvPr id="244765" name="Rectangle 29"/>
          <p:cNvSpPr>
            <a:spLocks noChangeArrowheads="1"/>
          </p:cNvSpPr>
          <p:nvPr/>
        </p:nvSpPr>
        <p:spPr bwMode="auto">
          <a:xfrm>
            <a:off x="457200" y="44450"/>
            <a:ext cx="82296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Factor Models (i.e., SVD)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89728" y="0"/>
            <a:ext cx="155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err="1" smtClean="0">
                <a:solidFill>
                  <a:schemeClr val="bg1"/>
                </a:solidFill>
              </a:rPr>
              <a:t>Bellkor</a:t>
            </a:r>
            <a:r>
              <a:rPr lang="en-US" dirty="0" smtClean="0">
                <a:solidFill>
                  <a:schemeClr val="bg1"/>
                </a:solidFill>
              </a:rPr>
              <a:t> Team]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09E6-317A-451A-ACD1-9BF459755096}" type="datetime1">
              <a:rPr lang="en-US" smtClean="0"/>
              <a:t>2/1/2012</a:t>
            </a:fld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5976938" y="2816225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Lethal Weapon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6818313" y="4797425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Dumb and Dumber</a:t>
            </a:r>
          </a:p>
        </p:txBody>
      </p:sp>
    </p:spTree>
    <p:extLst>
      <p:ext uri="{BB962C8B-B14F-4D97-AF65-F5344CB8AC3E}">
        <p14:creationId xmlns:p14="http://schemas.microsoft.com/office/powerpoint/2010/main" val="1781362174"/>
      </p:ext>
    </p:extLst>
  </p:cSld>
  <p:clrMapOvr>
    <a:masterClrMapping/>
  </p:clrMapOvr>
  <p:transition advTm="132641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27518" t="17473" r="11008" b="21585"/>
          <a:stretch>
            <a:fillRect/>
          </a:stretch>
        </p:blipFill>
        <p:spPr bwMode="auto">
          <a:xfrm>
            <a:off x="228601" y="135039"/>
            <a:ext cx="8686800" cy="658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4419600" y="6477000"/>
            <a:ext cx="457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200" dirty="0" err="1" smtClean="0">
                <a:latin typeface="Verdana" pitchFamily="34" charset="0"/>
              </a:rPr>
              <a:t>Koren</a:t>
            </a:r>
            <a:r>
              <a:rPr lang="en-US" sz="1200" dirty="0">
                <a:latin typeface="Verdana" pitchFamily="34" charset="0"/>
              </a:rPr>
              <a:t>, Bell, </a:t>
            </a:r>
            <a:r>
              <a:rPr lang="en-US" sz="1200" dirty="0" err="1">
                <a:latin typeface="Verdana" pitchFamily="34" charset="0"/>
              </a:rPr>
              <a:t>Volinksy</a:t>
            </a:r>
            <a:r>
              <a:rPr lang="en-US" sz="1200" dirty="0">
                <a:latin typeface="Verdana" pitchFamily="34" charset="0"/>
              </a:rPr>
              <a:t>, IEEE Computer, 2009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DAB-F8A5-4C24-BB74-DB4E9840352A}" type="datetime1">
              <a:rPr lang="en-US" smtClean="0"/>
              <a:t>2/1/2012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*****Notes </a:t>
            </a: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smtClean="0">
                <a:solidFill>
                  <a:schemeClr val="bg1"/>
                </a:solidFill>
              </a:rPr>
              <a:t>2012******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 include Ashton’s work about implicit feedback and </a:t>
            </a:r>
            <a:r>
              <a:rPr lang="en-US" dirty="0"/>
              <a:t>W</a:t>
            </a:r>
            <a:r>
              <a:rPr lang="en-US" dirty="0" smtClean="0"/>
              <a:t>ikipedia elections (WSDM ‘12)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0AD5-14FA-48F2-BEAB-116F8E6D5F63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Long Tail</a:t>
            </a:r>
          </a:p>
        </p:txBody>
      </p:sp>
      <p:pic>
        <p:nvPicPr>
          <p:cNvPr id="20483" name="Picture 3" descr="Anatomy ed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2437"/>
            <a:ext cx="9144000" cy="554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71671" y="6361952"/>
            <a:ext cx="204575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Source: Chris Anderson (2004)</a:t>
            </a:r>
          </a:p>
        </p:txBody>
      </p:sp>
      <p:pic>
        <p:nvPicPr>
          <p:cNvPr id="7" name="Picture 2" descr="Full-size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106839"/>
            <a:ext cx="4343400" cy="1855817"/>
          </a:xfrm>
          <a:prstGeom prst="rect">
            <a:avLst/>
          </a:prstGeom>
          <a:noFill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124712"/>
            <a:ext cx="3657600" cy="363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C163-A756-4D02-BE83-4B7B8C754652}" type="datetime1">
              <a:rPr lang="en-US" smtClean="0"/>
              <a:t>2/1/2012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9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vs. Online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90B-8FA4-4871-B728-A77830111B6C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4" descr="Full-siz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498" y="1104899"/>
            <a:ext cx="6477005" cy="2590803"/>
          </a:xfrm>
          <a:prstGeom prst="rect">
            <a:avLst/>
          </a:prstGeom>
          <a:noFill/>
        </p:spPr>
      </p:pic>
      <p:pic>
        <p:nvPicPr>
          <p:cNvPr id="67586" name="Picture 2" descr="Full-siz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6210" y="3706853"/>
            <a:ext cx="5471581" cy="26860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2400" y="6347419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dirty="0" smtClean="0">
                <a:latin typeface="Arial" pitchFamily="34" charset="0"/>
                <a:cs typeface="Arial" pitchFamily="34" charset="0"/>
              </a:rPr>
              <a:t>Read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http://www.wired.com/wired/archive/12.10/tail.html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learn more!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Recommendations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Editorial and hand curated</a:t>
            </a:r>
            <a:endParaRPr lang="en-US" b="1" dirty="0" smtClean="0"/>
          </a:p>
          <a:p>
            <a:pPr lvl="1"/>
            <a:r>
              <a:rPr lang="en-US" dirty="0" smtClean="0"/>
              <a:t>List of favorites</a:t>
            </a:r>
          </a:p>
          <a:p>
            <a:pPr lvl="1"/>
            <a:r>
              <a:rPr lang="en-US" dirty="0" smtClean="0"/>
              <a:t>Lists of “essential” items</a:t>
            </a:r>
            <a:endParaRPr lang="en-US" dirty="0"/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Simple aggregates</a:t>
            </a:r>
          </a:p>
          <a:p>
            <a:pPr lvl="1" eaLnBrk="1" hangingPunct="1"/>
            <a:r>
              <a:rPr lang="en-US" dirty="0" smtClean="0"/>
              <a:t>Top 10, Most Popular, Recent Uploads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Tailored to individual users</a:t>
            </a:r>
          </a:p>
          <a:p>
            <a:pPr lvl="1" eaLnBrk="1" hangingPunct="1"/>
            <a:r>
              <a:rPr lang="en-US" dirty="0" smtClean="0"/>
              <a:t>Amazon, Netflix, …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D868-75A3-4054-89D0-E4AA6DA594BD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C</a:t>
            </a:r>
            <a:r>
              <a:rPr lang="en-US" dirty="0" smtClean="0"/>
              <a:t> = set of </a:t>
            </a:r>
            <a:r>
              <a:rPr lang="en-US" b="1" dirty="0" smtClean="0">
                <a:solidFill>
                  <a:schemeClr val="accent4"/>
                </a:solidFill>
              </a:rPr>
              <a:t>Customers</a:t>
            </a:r>
          </a:p>
          <a:p>
            <a:pPr eaLnBrk="1" hangingPunct="1"/>
            <a:r>
              <a:rPr lang="en-US" i="1" dirty="0" smtClean="0"/>
              <a:t>S</a:t>
            </a:r>
            <a:r>
              <a:rPr lang="en-US" dirty="0" smtClean="0"/>
              <a:t> = set of </a:t>
            </a:r>
            <a:r>
              <a:rPr lang="en-US" b="1" dirty="0" smtClean="0">
                <a:solidFill>
                  <a:schemeClr val="accent2"/>
                </a:solidFill>
              </a:rPr>
              <a:t>Items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Utility function</a:t>
            </a:r>
            <a:r>
              <a:rPr lang="en-US" dirty="0" smtClean="0"/>
              <a:t> </a:t>
            </a:r>
            <a:r>
              <a:rPr lang="en-US" i="1" dirty="0" smtClean="0"/>
              <a:t>u</a:t>
            </a:r>
            <a:r>
              <a:rPr lang="en-US" dirty="0" smtClean="0"/>
              <a:t>: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 smtClean="0">
                <a:latin typeface="cmsy10" pitchFamily="1" charset="0"/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Wingdings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</a:p>
          <a:p>
            <a:pPr lvl="1" eaLnBrk="1" hangingPunct="1"/>
            <a:r>
              <a:rPr lang="en-US" i="1" dirty="0" smtClean="0"/>
              <a:t>R </a:t>
            </a:r>
            <a:r>
              <a:rPr lang="en-US" dirty="0" smtClean="0"/>
              <a:t>= set of ratings</a:t>
            </a:r>
          </a:p>
          <a:p>
            <a:pPr lvl="1" eaLnBrk="1" hangingPunct="1"/>
            <a:r>
              <a:rPr lang="en-US" i="1" dirty="0" smtClean="0"/>
              <a:t>R</a:t>
            </a:r>
            <a:r>
              <a:rPr lang="en-US" dirty="0" smtClean="0"/>
              <a:t> is a totally ordered set</a:t>
            </a:r>
          </a:p>
          <a:p>
            <a:pPr lvl="1" eaLnBrk="1" hangingPunct="1"/>
            <a:r>
              <a:rPr lang="en-US" dirty="0" smtClean="0"/>
              <a:t>e.g., 0-5 stars, real number in [0,1]</a:t>
            </a:r>
          </a:p>
          <a:p>
            <a:pPr eaLnBrk="1" hangingPunct="1">
              <a:buFont typeface="Wingdings" charset="2"/>
              <a:buNone/>
            </a:pPr>
            <a:endParaRPr lang="en-US" dirty="0" smtClean="0"/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402D-88E1-46A6-8636-250222EC33D8}" type="datetime1">
              <a:rPr lang="en-US" smtClean="0"/>
              <a:t>2/1/2012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Utility Matrix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265062"/>
              </p:ext>
            </p:extLst>
          </p:nvPr>
        </p:nvGraphicFramePr>
        <p:xfrm>
          <a:off x="2133600" y="2209800"/>
          <a:ext cx="4802187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Equation" r:id="rId4" imgW="1231560" imgH="888840" progId="Equation.3">
                  <p:embed/>
                </p:oleObj>
              </mc:Choice>
              <mc:Fallback>
                <p:oleObj name="Equation" r:id="rId4" imgW="1231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4802187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117725" y="1335087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516312" y="1335087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675187" y="1335087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6122987" y="1335087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773112" y="2309812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773112" y="314801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773112" y="4138612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773112" y="4976812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62F9-94FD-4408-B443-CF0EC4EBE27B}" type="datetime1">
              <a:rPr lang="en-US" smtClean="0"/>
              <a:t>2/1/2012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F_{ij} = \frac{f_{ij}}{\max_k f_{kj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DF_i = \log\frac{N}{n_i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sim(x,y) = \frac{\sum_{s\in S_{xy}} (r_{xs}-\bar{r_{x}})(r_{ys}-\bar{r_{y}})} {\sqrt{\sum_{s\in S_{xy}}(r_{xs}-\bar{r_{x}})^2 (r_{ys}-\bar{r_{y}})^2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8"/>
  <p:tag name="BOXHEIGHT" val="324"/>
  <p:tag name="BOXFONT" val="10"/>
  <p:tag name="BOXWRAP" val="False"/>
  <p:tag name="WORKAROUNDTRANSPARENCYBUG" val="False"/>
  <p:tag name="ALLOWFONTSUBSTITUTION" val="False"/>
  <p:tag name="BITMAPFORMAT" val="pngmono"/>
  <p:tag name="ORIGWIDTH" val="354"/>
  <p:tag name="PICTUREFILESIZE" val="3514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27120</TotalTime>
  <Words>2426</Words>
  <Application>Microsoft Office PowerPoint</Application>
  <PresentationFormat>On-screen Show (4:3)</PresentationFormat>
  <Paragraphs>858</Paragraphs>
  <Slides>47</Slides>
  <Notes>29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Module</vt:lpstr>
      <vt:lpstr>Equation</vt:lpstr>
      <vt:lpstr>Chart</vt:lpstr>
      <vt:lpstr>Recommender Systems: Content-based Systems &amp; Collaborative Filtering</vt:lpstr>
      <vt:lpstr>Example: Recommender Systems</vt:lpstr>
      <vt:lpstr>Recommendations </vt:lpstr>
      <vt:lpstr>From Scarcity to Abundance</vt:lpstr>
      <vt:lpstr>The Long Tail</vt:lpstr>
      <vt:lpstr>Physical vs. Online</vt:lpstr>
      <vt:lpstr>Types of Recommendations</vt:lpstr>
      <vt:lpstr>Formal Model</vt:lpstr>
      <vt:lpstr>Utility Matrix</vt:lpstr>
      <vt:lpstr>Key Problems</vt:lpstr>
      <vt:lpstr>Gathering Ratings</vt:lpstr>
      <vt:lpstr>Extrapolating Utilities</vt:lpstr>
      <vt:lpstr>Content-based Recommendations</vt:lpstr>
      <vt:lpstr>Plan of Action</vt:lpstr>
      <vt:lpstr>Item Profiles</vt:lpstr>
      <vt:lpstr>Sidenote: TF-IDF</vt:lpstr>
      <vt:lpstr>User Profiles and Prediction</vt:lpstr>
      <vt:lpstr>Pros: Content-based Approach</vt:lpstr>
      <vt:lpstr>Cons: Content-based Approach</vt:lpstr>
      <vt:lpstr> Collaborative Filtering</vt:lpstr>
      <vt:lpstr>Collaborative Filtering</vt:lpstr>
      <vt:lpstr>Similar Users</vt:lpstr>
      <vt:lpstr>Similarity Metric</vt:lpstr>
      <vt:lpstr>Rating Predictions</vt:lpstr>
      <vt:lpstr>Complexity</vt:lpstr>
      <vt:lpstr>Item-Item Collaborative Filtering</vt:lpstr>
      <vt:lpstr>Item-Item CF (|N|=2)</vt:lpstr>
      <vt:lpstr>Item-Item CF (|N|=2)</vt:lpstr>
      <vt:lpstr>Item-Item CF (|N|=2)</vt:lpstr>
      <vt:lpstr>Item-Item CF (|N|=2)</vt:lpstr>
      <vt:lpstr>Item-Item CF (|N|=2)</vt:lpstr>
      <vt:lpstr>CF: Common Practice</vt:lpstr>
      <vt:lpstr>Item-Item vs. User-User</vt:lpstr>
      <vt:lpstr>Pros/Cons of Collaborative Filtering</vt:lpstr>
      <vt:lpstr>Hybrid Methods</vt:lpstr>
      <vt:lpstr>Evaluation</vt:lpstr>
      <vt:lpstr>Evaluation</vt:lpstr>
      <vt:lpstr>Evaluating Predictions</vt:lpstr>
      <vt:lpstr>Problems with Measures</vt:lpstr>
      <vt:lpstr>*****Notes from 2012******</vt:lpstr>
      <vt:lpstr>Tip: Add Data</vt:lpstr>
      <vt:lpstr>Finding Similar Vectors</vt:lpstr>
      <vt:lpstr>Next Topic: The Netflix Prize</vt:lpstr>
      <vt:lpstr>Next: Latent Factor Models</vt:lpstr>
      <vt:lpstr>Latent Factor Models (i.e., SVD)</vt:lpstr>
      <vt:lpstr>PowerPoint Presentation</vt:lpstr>
      <vt:lpstr>*****Notes from 2012******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Jure Leskovec</cp:lastModifiedBy>
  <cp:revision>1456</cp:revision>
  <cp:lastPrinted>2012-01-25T16:54:23Z</cp:lastPrinted>
  <dcterms:created xsi:type="dcterms:W3CDTF">2009-06-12T17:14:38Z</dcterms:created>
  <dcterms:modified xsi:type="dcterms:W3CDTF">2012-02-01T19:56:38Z</dcterms:modified>
</cp:coreProperties>
</file>