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7"/>
  </p:notesMasterIdLst>
  <p:sldIdLst>
    <p:sldId id="282" r:id="rId3"/>
    <p:sldId id="283" r:id="rId4"/>
    <p:sldId id="259" r:id="rId5"/>
    <p:sldId id="257" r:id="rId6"/>
    <p:sldId id="260" r:id="rId7"/>
    <p:sldId id="261" r:id="rId8"/>
    <p:sldId id="342" r:id="rId9"/>
    <p:sldId id="268" r:id="rId10"/>
    <p:sldId id="293" r:id="rId11"/>
    <p:sldId id="265" r:id="rId12"/>
    <p:sldId id="271" r:id="rId13"/>
    <p:sldId id="344" r:id="rId14"/>
    <p:sldId id="292" r:id="rId15"/>
    <p:sldId id="346" r:id="rId16"/>
    <p:sldId id="347" r:id="rId17"/>
    <p:sldId id="301" r:id="rId18"/>
    <p:sldId id="302" r:id="rId19"/>
    <p:sldId id="343" r:id="rId20"/>
    <p:sldId id="345" r:id="rId21"/>
    <p:sldId id="296" r:id="rId22"/>
    <p:sldId id="297" r:id="rId23"/>
    <p:sldId id="298" r:id="rId24"/>
    <p:sldId id="299" r:id="rId25"/>
    <p:sldId id="28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981E120-FB52-437D-BF84-DE574A745854}">
          <p14:sldIdLst>
            <p14:sldId id="282"/>
            <p14:sldId id="283"/>
            <p14:sldId id="259"/>
            <p14:sldId id="257"/>
            <p14:sldId id="260"/>
            <p14:sldId id="261"/>
            <p14:sldId id="342"/>
            <p14:sldId id="268"/>
            <p14:sldId id="293"/>
            <p14:sldId id="265"/>
            <p14:sldId id="271"/>
            <p14:sldId id="344"/>
            <p14:sldId id="292"/>
            <p14:sldId id="346"/>
            <p14:sldId id="347"/>
            <p14:sldId id="301"/>
            <p14:sldId id="302"/>
            <p14:sldId id="343"/>
            <p14:sldId id="345"/>
            <p14:sldId id="296"/>
            <p14:sldId id="297"/>
            <p14:sldId id="298"/>
            <p14:sldId id="299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ggdrasil" initials="y" lastIdx="1" clrIdx="0">
    <p:extLst>
      <p:ext uri="{19B8F6BF-5375-455C-9EA6-DF929625EA0E}">
        <p15:presenceInfo xmlns:p15="http://schemas.microsoft.com/office/powerpoint/2012/main" userId="3ddea77c1d9669a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D1C83-E644-4C99-A66F-C4A5BD1BF8C0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8E8A6-D569-488D-ABB2-B465A4AE6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571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63E53-E70C-DA48-ADE4-EF8245178E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02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E6118-2437-4B30-8E3C-4D2BE6020583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12/24/2022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44402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E6118-2437-4B30-8E3C-4D2BE6020583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12/24/2022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64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E6118-2437-4B30-8E3C-4D2BE6020583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12/24/2022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6631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E6118-2437-4B30-8E3C-4D2BE6020583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12/24/2022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45061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E6118-2437-4B30-8E3C-4D2BE6020583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12/24/2022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0642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E6118-2437-4B30-8E3C-4D2BE6020583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FEDE3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12/24/2022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FEDE3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FEDE3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FEDE3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FEDE3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65687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E6118-2437-4B30-8E3C-4D2BE6020583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12/24/2022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0632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E6118-2437-4B30-8E3C-4D2BE6020583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12/24/2022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4822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E6118-2437-4B30-8E3C-4D2BE6020583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12/24/2022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3990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E6118-2437-4B30-8E3C-4D2BE6020583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12/24/2022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500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E6118-2437-4B30-8E3C-4D2BE6020583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12/24/2022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925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E6118-2437-4B30-8E3C-4D2BE6020583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12/24/2022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17995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E6118-2437-4B30-8E3C-4D2BE6020583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12/24/2022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20591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E6118-2437-4B30-8E3C-4D2BE6020583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12/24/2022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95629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E6118-2437-4B30-8E3C-4D2BE6020583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12/24/2022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557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E6118-2437-4B30-8E3C-4D2BE6020583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FEDE3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12/24/2022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FEDE3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FEDE3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FEDE3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FEDE3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0897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E6118-2437-4B30-8E3C-4D2BE6020583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12/24/2022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62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E6118-2437-4B30-8E3C-4D2BE6020583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12/24/2022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404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E6118-2437-4B30-8E3C-4D2BE6020583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12/24/2022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13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E6118-2437-4B30-8E3C-4D2BE6020583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12/24/2022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18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E6118-2437-4B30-8E3C-4D2BE6020583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12/24/2022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881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E6118-2437-4B30-8E3C-4D2BE6020583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12/24/2022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845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E6118-2437-4B30-8E3C-4D2BE6020583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12/24/2022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458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E6118-2437-4B30-8E3C-4D2BE6020583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12/24/2022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728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fsong853/DSAA5002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DBBA1D47-D0E0-2BF7-3316-AC25ECF3D694}"/>
              </a:ext>
            </a:extLst>
          </p:cNvPr>
          <p:cNvSpPr txBox="1"/>
          <p:nvPr/>
        </p:nvSpPr>
        <p:spPr>
          <a:xfrm>
            <a:off x="1600200" y="2358547"/>
            <a:ext cx="90011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TMFGE: Temporal matrix factorization Based Graph Embedding</a:t>
            </a:r>
            <a:endParaRPr lang="zh-CN" altLang="en-US" sz="28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80297EC-D177-E3BF-3E5E-BC1868C63541}"/>
              </a:ext>
            </a:extLst>
          </p:cNvPr>
          <p:cNvSpPr txBox="1"/>
          <p:nvPr/>
        </p:nvSpPr>
        <p:spPr>
          <a:xfrm>
            <a:off x="3956807" y="3276592"/>
            <a:ext cx="4278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Yifan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Song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ysong853@connect.hkust-gz.edu.cn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42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272742" y="2263286"/>
            <a:ext cx="465258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Random walk on graph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10121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Starting from a vertex, randomly select an edge from the edges connected to the current node according to a certain probability distribution to move to the next vertex or stay at the current node, and repeat this process until a set number of steps is reached. (Shown as Fig)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72742" y="537048"/>
            <a:ext cx="3643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Random Walk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90674" y="4910164"/>
            <a:ext cx="355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Example of Random Walk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CECD17-36DE-B853-8A9E-00417F7C0B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591" y="1558102"/>
            <a:ext cx="4653829" cy="310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88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272741" y="537048"/>
            <a:ext cx="5799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>
                <a:latin typeface="Arial" panose="020B0604020202020204" pitchFamily="34" charset="0"/>
                <a:cs typeface="Arial" panose="020B0604020202020204" pitchFamily="34" charset="0"/>
              </a:rPr>
              <a:t>Deepwalk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B46B464-8415-46F5-8AD5-69A2C4AD1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786" y="2794277"/>
            <a:ext cx="10654339" cy="338347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E4785BF-C6DA-54F9-65FB-1618C8D6CC09}"/>
              </a:ext>
            </a:extLst>
          </p:cNvPr>
          <p:cNvSpPr txBox="1"/>
          <p:nvPr/>
        </p:nvSpPr>
        <p:spPr>
          <a:xfrm>
            <a:off x="1357745" y="1518688"/>
            <a:ext cx="99641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333333"/>
                </a:solidFill>
                <a:latin typeface="Tahoma" panose="020B0604030504040204" pitchFamily="34" charset="0"/>
              </a:rPr>
              <a:t>According to the similarity between graph embedding and word embedding, node can be seen as word and random walk can be seen as sentence. </a:t>
            </a:r>
          </a:p>
          <a:p>
            <a:r>
              <a:rPr lang="en-US" altLang="zh-CN" sz="2000" dirty="0" err="1">
                <a:solidFill>
                  <a:srgbClr val="333333"/>
                </a:solidFill>
                <a:latin typeface="Tahoma" panose="020B0604030504040204" pitchFamily="34" charset="0"/>
              </a:rPr>
              <a:t>Deepwalk</a:t>
            </a:r>
            <a:r>
              <a:rPr lang="en-US" altLang="zh-CN" sz="2000" dirty="0">
                <a:solidFill>
                  <a:srgbClr val="333333"/>
                </a:solidFill>
                <a:latin typeface="Tahoma" panose="020B0604030504040204" pitchFamily="34" charset="0"/>
              </a:rPr>
              <a:t>[3] apply random walk to generate node sequence and use them to train skip-gram[4], thus can get the embedding of graph.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10701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A7FD9DD-91E7-4E6A-B9AC-726423612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797" y="2171700"/>
            <a:ext cx="8730722" cy="35122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EDD2976-4B3E-4511-9F02-03CE9F4DC06E}"/>
              </a:ext>
            </a:extLst>
          </p:cNvPr>
          <p:cNvSpPr txBox="1"/>
          <p:nvPr/>
        </p:nvSpPr>
        <p:spPr>
          <a:xfrm>
            <a:off x="1272741" y="537048"/>
            <a:ext cx="5799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>
                <a:latin typeface="Arial" panose="020B0604020202020204" pitchFamily="34" charset="0"/>
                <a:cs typeface="Arial" panose="020B0604020202020204" pitchFamily="34" charset="0"/>
              </a:rPr>
              <a:t>NetMF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325999-B174-4957-803B-27EF34F1347C}"/>
              </a:ext>
            </a:extLst>
          </p:cNvPr>
          <p:cNvSpPr txBox="1"/>
          <p:nvPr/>
        </p:nvSpPr>
        <p:spPr>
          <a:xfrm>
            <a:off x="1847797" y="1342239"/>
            <a:ext cx="8730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NetMF</a:t>
            </a:r>
            <a:r>
              <a:rPr lang="en-US" altLang="zh-CN" dirty="0"/>
              <a:t>[5] shows that many methods such as </a:t>
            </a:r>
            <a:r>
              <a:rPr lang="en-US" altLang="zh-CN" dirty="0" err="1"/>
              <a:t>Deepwalk</a:t>
            </a:r>
            <a:r>
              <a:rPr lang="en-US" altLang="zh-CN" dirty="0"/>
              <a:t>[3], LINE[6], node2vec[7] and PTE[8] can be unified into the matrix factorization framework with closed forms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586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78544" y="2526841"/>
            <a:ext cx="8434911" cy="1035457"/>
          </a:xfrm>
        </p:spPr>
        <p:txBody>
          <a:bodyPr>
            <a:no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Part 3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821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272741" y="537048"/>
            <a:ext cx="7384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Temporal Matrix Construction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0433AB9-17E6-4AB0-807C-BD9CD932B191}"/>
                  </a:ext>
                </a:extLst>
              </p:cNvPr>
              <p:cNvSpPr txBox="1"/>
              <p:nvPr/>
            </p:nvSpPr>
            <p:spPr>
              <a:xfrm>
                <a:off x="1357745" y="1518688"/>
                <a:ext cx="996418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3333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Based on </a:t>
                </a:r>
                <a:r>
                  <a:rPr lang="en-US" altLang="zh-CN" sz="2000" dirty="0" err="1">
                    <a:solidFill>
                      <a:srgbClr val="3333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NetMF</a:t>
                </a:r>
                <a:r>
                  <a:rPr lang="en-US" altLang="zh-CN" sz="2000" dirty="0">
                    <a:solidFill>
                      <a:srgbClr val="3333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we first split all edges into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altLang="zh-CN" sz="2000" dirty="0">
                    <a:solidFill>
                      <a:srgbClr val="3333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time segments with their timestamp. Then we propose a new temporal matrix as follow:</a:t>
                </a:r>
              </a:p>
              <a:p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0433AB9-17E6-4AB0-807C-BD9CD932B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745" y="1518688"/>
                <a:ext cx="9964189" cy="1015663"/>
              </a:xfrm>
              <a:prstGeom prst="rect">
                <a:avLst/>
              </a:prstGeom>
              <a:blipFill>
                <a:blip r:embed="rId2"/>
                <a:stretch>
                  <a:fillRect l="-673" t="-2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7A11D205-0E06-426F-8CD6-9F4E2F5EA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759" y="2317629"/>
            <a:ext cx="4257143" cy="9809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8712345-CBA0-4682-B1F2-7C46B3958007}"/>
                  </a:ext>
                </a:extLst>
              </p:cNvPr>
              <p:cNvSpPr txBox="1"/>
              <p:nvPr/>
            </p:nvSpPr>
            <p:spPr>
              <a:xfrm>
                <a:off x="1357745" y="3969707"/>
                <a:ext cx="9964189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𝑆𝑒𝑔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represents </a:t>
                </a:r>
                <a:r>
                  <a:rPr lang="en-US" altLang="zh-CN" sz="19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total number of time segments directed connected with nodes. That matrix has its meaning that can explain by random walk: it means the distribution of time segments starting from nodes with length</a:t>
                </a:r>
                <a14:m>
                  <m:oMath xmlns:m="http://schemas.openxmlformats.org/officeDocument/2006/math">
                    <m:r>
                      <a:rPr lang="en-US" altLang="zh-CN" sz="19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19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en-US" altLang="zh-CN" sz="19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random walk.</a:t>
                </a:r>
                <a:endParaRPr lang="zh-CN" altLang="en-US" sz="19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8712345-CBA0-4682-B1F2-7C46B3958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745" y="3969707"/>
                <a:ext cx="9964189" cy="984885"/>
              </a:xfrm>
              <a:prstGeom prst="rect">
                <a:avLst/>
              </a:prstGeom>
              <a:blipFill>
                <a:blip r:embed="rId4"/>
                <a:stretch>
                  <a:fillRect l="-673" t="-2469" b="-9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234AC63D-C3CB-4889-8CDB-2AD2EBAF10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0275" y="3205477"/>
            <a:ext cx="3904762" cy="6571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0F8833E-6B48-44B4-81A6-B900F9586643}"/>
                  </a:ext>
                </a:extLst>
              </p:cNvPr>
              <p:cNvSpPr txBox="1"/>
              <p:nvPr/>
            </p:nvSpPr>
            <p:spPr>
              <a:xfrm>
                <a:off x="1357745" y="5267671"/>
                <a:ext cx="9964189" cy="716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In our method, we repeat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zh-CN" altLang="en-US" sz="19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9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random walk with length </a:t>
                </a:r>
                <a14:m>
                  <m:oMath xmlns:m="http://schemas.openxmlformats.org/officeDocument/2006/math">
                    <m:r>
                      <a:rPr lang="en-US" altLang="zh-CN" sz="19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zh-CN" altLang="en-US" sz="19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9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approximately construct the temporal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9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9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9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sz="19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19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9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endParaRPr lang="zh-CN" altLang="en-US" sz="19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0F8833E-6B48-44B4-81A6-B900F9586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745" y="5267671"/>
                <a:ext cx="9964189" cy="716093"/>
              </a:xfrm>
              <a:prstGeom prst="rect">
                <a:avLst/>
              </a:prstGeom>
              <a:blipFill>
                <a:blip r:embed="rId6"/>
                <a:stretch>
                  <a:fillRect l="-673" t="-3390" b="-9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222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272741" y="537048"/>
            <a:ext cx="7384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Process of TMFGE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4F922C-0CA5-4C3B-8A1A-FB46432A0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817" y="1384729"/>
            <a:ext cx="6161905" cy="451428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D8C9BF3-F4EA-4763-B79E-0932336BB73D}"/>
              </a:ext>
            </a:extLst>
          </p:cNvPr>
          <p:cNvSpPr txBox="1"/>
          <p:nvPr/>
        </p:nvSpPr>
        <p:spPr>
          <a:xfrm>
            <a:off x="1272741" y="2322374"/>
            <a:ext cx="36548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1.Using random walk to construct the temporal matrix.</a:t>
            </a: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2.Using randomized SVD to factorization the matrix.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595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78544" y="2526841"/>
            <a:ext cx="8434911" cy="1035457"/>
          </a:xfrm>
        </p:spPr>
        <p:txBody>
          <a:bodyPr>
            <a:no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Part 4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065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2CA10-7532-B2C2-1B6B-BC77DC43A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8675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Datasets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C974DC9-5E59-6CAB-3C26-B770BD042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69227"/>
              </p:ext>
            </p:extLst>
          </p:nvPr>
        </p:nvGraphicFramePr>
        <p:xfrm>
          <a:off x="4079118" y="1627464"/>
          <a:ext cx="4186164" cy="405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5388">
                  <a:extLst>
                    <a:ext uri="{9D8B030D-6E8A-4147-A177-3AD203B41FA5}">
                      <a16:colId xmlns:a16="http://schemas.microsoft.com/office/drawing/2014/main" val="3051831382"/>
                    </a:ext>
                  </a:extLst>
                </a:gridCol>
                <a:gridCol w="1395388">
                  <a:extLst>
                    <a:ext uri="{9D8B030D-6E8A-4147-A177-3AD203B41FA5}">
                      <a16:colId xmlns:a16="http://schemas.microsoft.com/office/drawing/2014/main" val="286917870"/>
                    </a:ext>
                  </a:extLst>
                </a:gridCol>
                <a:gridCol w="1395388">
                  <a:extLst>
                    <a:ext uri="{9D8B030D-6E8A-4147-A177-3AD203B41FA5}">
                      <a16:colId xmlns:a16="http://schemas.microsoft.com/office/drawing/2014/main" val="901201598"/>
                    </a:ext>
                  </a:extLst>
                </a:gridCol>
              </a:tblGrid>
              <a:tr h="65167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r>
                        <a:rPr lang="zh-CN" alt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zh-CN" alt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nodes</a:t>
                      </a:r>
                    </a:p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|V|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 of edges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|E|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401137"/>
                  </a:ext>
                </a:extLst>
              </a:tr>
              <a:tr h="6287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Enron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150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2.6K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053754"/>
                  </a:ext>
                </a:extLst>
              </a:tr>
              <a:tr h="6287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Forum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899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33.7K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733536"/>
                  </a:ext>
                </a:extLst>
              </a:tr>
              <a:tr h="6287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Reddit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10.0K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66.2K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980887"/>
                  </a:ext>
                </a:extLst>
              </a:tr>
              <a:tr h="6287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Digg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279.6K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1.73M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111309"/>
                  </a:ext>
                </a:extLst>
              </a:tr>
              <a:tr h="6287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Yelp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424.4K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2.61M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53839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550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C2CA0-86BD-4F10-8026-CEE2F90CC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8383"/>
          </a:xfrm>
        </p:spPr>
        <p:txBody>
          <a:bodyPr/>
          <a:lstStyle/>
          <a:p>
            <a:r>
              <a: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Experiment Results</a:t>
            </a: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FFE3BB9-E6AA-483B-8584-E2FAD1D7A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879" y="2007764"/>
            <a:ext cx="9601200" cy="17553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208ADEA-889B-4AE0-AE0C-F8E76F9152C5}"/>
              </a:ext>
            </a:extLst>
          </p:cNvPr>
          <p:cNvSpPr txBox="1"/>
          <p:nvPr/>
        </p:nvSpPr>
        <p:spPr>
          <a:xfrm>
            <a:off x="4353886" y="1515502"/>
            <a:ext cx="483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AUC scores on link prediction task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92192D-F664-44B0-B5ED-5EBED5A645D8}"/>
              </a:ext>
            </a:extLst>
          </p:cNvPr>
          <p:cNvSpPr txBox="1"/>
          <p:nvPr/>
        </p:nvSpPr>
        <p:spPr>
          <a:xfrm>
            <a:off x="2484854" y="4084521"/>
            <a:ext cx="483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Running Time: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87B6A54-30B8-443D-BD8B-DDE6E6477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871" y="3925426"/>
            <a:ext cx="3253215" cy="224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83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2CA10-7532-B2C2-1B6B-BC77DC43A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867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Parameters sensitivity analysis 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8852DAF-CEE6-485B-9744-DE7954E1D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952" y="1875202"/>
            <a:ext cx="4840898" cy="34696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0F5745C-CF86-4AA4-B97F-57860F018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136" y="1875203"/>
            <a:ext cx="4751085" cy="3460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6024B24-F49A-4C08-9188-D036ED3309A9}"/>
                  </a:ext>
                </a:extLst>
              </p:cNvPr>
              <p:cNvSpPr txBox="1"/>
              <p:nvPr/>
            </p:nvSpPr>
            <p:spPr>
              <a:xfrm>
                <a:off x="2392260" y="5326795"/>
                <a:ext cx="31878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The impact of parameter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6024B24-F49A-4C08-9188-D036ED330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260" y="5326795"/>
                <a:ext cx="3187817" cy="369332"/>
              </a:xfrm>
              <a:prstGeom prst="rect">
                <a:avLst/>
              </a:prstGeom>
              <a:blipFill>
                <a:blip r:embed="rId4"/>
                <a:stretch>
                  <a:fillRect l="-1530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B84A862-007C-4E52-9F58-5347F2E4BEE6}"/>
                  </a:ext>
                </a:extLst>
              </p:cNvPr>
              <p:cNvSpPr txBox="1"/>
              <p:nvPr/>
            </p:nvSpPr>
            <p:spPr>
              <a:xfrm>
                <a:off x="7642370" y="5310018"/>
                <a:ext cx="31878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The impact of parameter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B84A862-007C-4E52-9F58-5347F2E4B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370" y="5310018"/>
                <a:ext cx="3187817" cy="369332"/>
              </a:xfrm>
              <a:prstGeom prst="rect">
                <a:avLst/>
              </a:prstGeom>
              <a:blipFill>
                <a:blip r:embed="rId5"/>
                <a:stretch>
                  <a:fillRect l="-172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45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 bwMode="auto">
          <a:xfrm>
            <a:off x="1341572" y="611735"/>
            <a:ext cx="23663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96C129F-FD90-4D87-999E-75D115D780CB}"/>
              </a:ext>
            </a:extLst>
          </p:cNvPr>
          <p:cNvCxnSpPr/>
          <p:nvPr/>
        </p:nvCxnSpPr>
        <p:spPr>
          <a:xfrm>
            <a:off x="1448814" y="987073"/>
            <a:ext cx="1904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959603" y="1777253"/>
            <a:ext cx="7468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Part1 Brief Introduction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59603" y="2417918"/>
            <a:ext cx="7023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Part2 Related Work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59603" y="3044358"/>
            <a:ext cx="7300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Part3 Methodology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59604" y="3670798"/>
            <a:ext cx="6106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Part4 Experiments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40F79C-A2A2-9A76-8BB5-F6DA935392F5}"/>
              </a:ext>
            </a:extLst>
          </p:cNvPr>
          <p:cNvSpPr txBox="1"/>
          <p:nvPr/>
        </p:nvSpPr>
        <p:spPr>
          <a:xfrm>
            <a:off x="3995955" y="4297238"/>
            <a:ext cx="6106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Part5 Conclusion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7FE018-8C41-4650-B4CC-0D65D698B4DA}"/>
              </a:ext>
            </a:extLst>
          </p:cNvPr>
          <p:cNvSpPr txBox="1"/>
          <p:nvPr/>
        </p:nvSpPr>
        <p:spPr>
          <a:xfrm>
            <a:off x="2952925" y="5322935"/>
            <a:ext cx="671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Our code is available at </a:t>
            </a:r>
            <a:r>
              <a:rPr lang="en-US" altLang="zh-CN" dirty="0">
                <a:hlinkClick r:id="rId2"/>
              </a:rPr>
              <a:t>https://github.com/yfsong853/DSAA5002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4042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78544" y="2526841"/>
            <a:ext cx="8434911" cy="1035457"/>
          </a:xfrm>
        </p:spPr>
        <p:txBody>
          <a:bodyPr>
            <a:no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Part 5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423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B08B6-31FC-D43F-00A4-E87935F2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471881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DB6CE0-2BCE-A9EE-CC7F-A988592E0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57681"/>
            <a:ext cx="9601200" cy="2533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this project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, we proposed a new algorithm called TMFGE, which use random walk to construct temporal matrix and factorize that matrix to compute continuous-time graph embedding.</a:t>
            </a:r>
          </a:p>
          <a:p>
            <a:pPr marL="0" indent="0">
              <a:buNone/>
            </a:pPr>
            <a:endParaRPr lang="en-US" altLang="zh-CN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Results on five real-world datasets show that our method performs well than other graph embedding methods and can obtain the low-dimensional embedding in a very short time.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B92668-B85C-9282-EA89-232002314613}"/>
              </a:ext>
            </a:extLst>
          </p:cNvPr>
          <p:cNvSpPr txBox="1"/>
          <p:nvPr/>
        </p:nvSpPr>
        <p:spPr>
          <a:xfrm>
            <a:off x="1371600" y="4672099"/>
            <a:ext cx="9601200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Temporal heterogeneous graph embedding is a direction that can do more research on it, for how to combine temporal information and heterogeneous information is a challenge that has not been well studied. 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78A32FD-224B-70D6-AE47-BF857AEC9B0B}"/>
              </a:ext>
            </a:extLst>
          </p:cNvPr>
          <p:cNvSpPr txBox="1">
            <a:spLocks/>
          </p:cNvSpPr>
          <p:nvPr/>
        </p:nvSpPr>
        <p:spPr>
          <a:xfrm>
            <a:off x="1371600" y="4109287"/>
            <a:ext cx="9601200" cy="4718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Further Research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319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B08B6-31FC-D43F-00A4-E87935F2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471881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DB6CE0-2BCE-A9EE-CC7F-A988592E0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33850"/>
            <a:ext cx="9601200" cy="5066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[1] Nguyen,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Giang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Hoang, et al. "Continuous-time dynamic network embeddings." Companion proceedings of the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web conference 2018. 2018.</a:t>
            </a: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[2] Kalman, Dan. "A singularly valuable decomposition: the SVD of a matrix." The college mathematics journal 27.1 (1996): 2-23.</a:t>
            </a: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Perozzi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Bryan, Rami Al-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Rfou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and Steven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Skiena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 "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Deepwalk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Online learning of social representations." Proceedings of the 20th ACM SIGKDD international conference on Knowledge discovery and data mining. 2014.</a:t>
            </a: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[4]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Mikolov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Tomas, et al. "Efficient estimation of word representations in vector space."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preprint arXiv:1301.3781 (2013)</a:t>
            </a: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969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B08B6-31FC-D43F-00A4-E87935F2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471881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DB6CE0-2BCE-A9EE-CC7F-A988592E0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33850"/>
            <a:ext cx="9601200" cy="4999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[5]</a:t>
            </a:r>
            <a:r>
              <a:rPr lang="en-US" altLang="zh-CN" dirty="0"/>
              <a:t> </a:t>
            </a:r>
            <a:r>
              <a:rPr lang="en-US" altLang="zh-CN" sz="1900" dirty="0" err="1">
                <a:latin typeface="Arial" panose="020B0604020202020204" pitchFamily="34" charset="0"/>
                <a:cs typeface="Arial" panose="020B0604020202020204" pitchFamily="34" charset="0"/>
              </a:rPr>
              <a:t>Qiu</a:t>
            </a:r>
            <a:r>
              <a:rPr lang="en-US" altLang="zh-CN" sz="1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900" dirty="0" err="1">
                <a:latin typeface="Arial" panose="020B0604020202020204" pitchFamily="34" charset="0"/>
                <a:cs typeface="Arial" panose="020B0604020202020204" pitchFamily="34" charset="0"/>
              </a:rPr>
              <a:t>Jiezhong</a:t>
            </a:r>
            <a:r>
              <a:rPr lang="en-US" altLang="zh-CN" sz="1900" dirty="0">
                <a:latin typeface="Arial" panose="020B0604020202020204" pitchFamily="34" charset="0"/>
                <a:cs typeface="Arial" panose="020B0604020202020204" pitchFamily="34" charset="0"/>
              </a:rPr>
              <a:t>, et al. "Network embedding as matrix factorization: Unifying </a:t>
            </a:r>
            <a:r>
              <a:rPr lang="en-US" altLang="zh-CN" sz="1900" dirty="0" err="1">
                <a:latin typeface="Arial" panose="020B0604020202020204" pitchFamily="34" charset="0"/>
                <a:cs typeface="Arial" panose="020B0604020202020204" pitchFamily="34" charset="0"/>
              </a:rPr>
              <a:t>deepwalk</a:t>
            </a:r>
            <a:r>
              <a:rPr lang="en-US" altLang="zh-CN" sz="1900" dirty="0">
                <a:latin typeface="Arial" panose="020B0604020202020204" pitchFamily="34" charset="0"/>
                <a:cs typeface="Arial" panose="020B0604020202020204" pitchFamily="34" charset="0"/>
              </a:rPr>
              <a:t>, line, </a:t>
            </a:r>
            <a:r>
              <a:rPr lang="en-US" altLang="zh-CN" sz="1900" dirty="0" err="1">
                <a:latin typeface="Arial" panose="020B0604020202020204" pitchFamily="34" charset="0"/>
                <a:cs typeface="Arial" panose="020B0604020202020204" pitchFamily="34" charset="0"/>
              </a:rPr>
              <a:t>pte</a:t>
            </a:r>
            <a:r>
              <a:rPr lang="en-US" altLang="zh-CN" sz="1900" dirty="0">
                <a:latin typeface="Arial" panose="020B0604020202020204" pitchFamily="34" charset="0"/>
                <a:cs typeface="Arial" panose="020B0604020202020204" pitchFamily="34" charset="0"/>
              </a:rPr>
              <a:t>, and node2vec." Proceedings of the eleventh ACM international conference on web search and data mining. 2018.</a:t>
            </a:r>
          </a:p>
          <a:p>
            <a:pPr marL="0" indent="0">
              <a:buNone/>
            </a:pPr>
            <a:endParaRPr lang="en-US" altLang="zh-CN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[6] </a:t>
            </a:r>
            <a:r>
              <a:rPr lang="en-US" altLang="zh-CN" sz="1900" dirty="0">
                <a:latin typeface="Arial" panose="020B0604020202020204" pitchFamily="34" charset="0"/>
                <a:cs typeface="Arial" panose="020B0604020202020204" pitchFamily="34" charset="0"/>
              </a:rPr>
              <a:t>Tang, Jian, et al. "Line: Large-scale information network embedding." Proceedings of the 24th international conference on world wide web. 2015.</a:t>
            </a:r>
          </a:p>
          <a:p>
            <a:pPr marL="0" indent="0">
              <a:buNone/>
            </a:pPr>
            <a:endParaRPr lang="en-US" altLang="zh-CN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[7] Grover, Aditya, and Jure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Leskovec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 "node2vec: Scalable feature learning for networks." Proceedings of the 22nd ACM SIGKDD international conference on Knowledge discovery and data mining. 2016.</a:t>
            </a: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[8]</a:t>
            </a:r>
            <a:r>
              <a:rPr lang="en-US" altLang="zh-CN" dirty="0"/>
              <a:t> </a:t>
            </a:r>
            <a:r>
              <a:rPr lang="en-US" altLang="zh-CN" sz="1900" dirty="0">
                <a:latin typeface="Arial" panose="020B0604020202020204" pitchFamily="34" charset="0"/>
                <a:cs typeface="Arial" panose="020B0604020202020204" pitchFamily="34" charset="0"/>
              </a:rPr>
              <a:t>Tang, Jian, Meng Qu, and </a:t>
            </a:r>
            <a:r>
              <a:rPr lang="en-US" altLang="zh-CN" sz="1900" dirty="0" err="1">
                <a:latin typeface="Arial" panose="020B0604020202020204" pitchFamily="34" charset="0"/>
                <a:cs typeface="Arial" panose="020B0604020202020204" pitchFamily="34" charset="0"/>
              </a:rPr>
              <a:t>Qiaozhu</a:t>
            </a:r>
            <a:r>
              <a:rPr lang="en-US" altLang="zh-CN" sz="1900" dirty="0">
                <a:latin typeface="Arial" panose="020B0604020202020204" pitchFamily="34" charset="0"/>
                <a:cs typeface="Arial" panose="020B0604020202020204" pitchFamily="34" charset="0"/>
              </a:rPr>
              <a:t> Mei. "Pte: Predictive text embedding through large-scale heterogeneous text networks." Proceedings of the 21th ACM SIGKDD international conference on knowledge discovery and data mining. 2015.</a:t>
            </a: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10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3484" y="2831123"/>
            <a:ext cx="9601200" cy="720969"/>
          </a:xfrm>
        </p:spPr>
        <p:txBody>
          <a:bodyPr/>
          <a:lstStyle/>
          <a:p>
            <a:pPr algn="ctr"/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912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4364" y="3069760"/>
            <a:ext cx="8783271" cy="718479"/>
          </a:xfrm>
        </p:spPr>
        <p:txBody>
          <a:bodyPr>
            <a:no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Part 1: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Brief Introduction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215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92000" y="910527"/>
            <a:ext cx="97165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There are many data in the structure of graph in our daily life. </a:t>
            </a: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They contains many useful information, such as preferences of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features of email in logistics network.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000" y="3253264"/>
            <a:ext cx="1785094" cy="121743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094" y="3076343"/>
            <a:ext cx="2189084" cy="157127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880695" y="4746572"/>
            <a:ext cx="259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Social Network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98" y="2945162"/>
            <a:ext cx="3263877" cy="183363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118367" y="4853663"/>
            <a:ext cx="259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logistics network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59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4594" y="874955"/>
            <a:ext cx="97165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Shortcomings of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traditional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representation:</a:t>
            </a:r>
          </a:p>
          <a:p>
            <a:pPr lvl="0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1.space-consuming  2.can not apply into many machine learning methods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3650" y="4886846"/>
            <a:ext cx="89584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 deal with those problems, graph learning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aims at embedding high-dimensional graph data into low-dimensional vector. 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Then the embedding can be used in many downstream tasks like link prediction, node classification and recommended system.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AF8D2D2-197C-16D2-8998-877FE1D27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70" y="1922787"/>
            <a:ext cx="2704762" cy="213333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818DDDB-EA3F-BFA4-E1FC-8A3B2C837CFC}"/>
              </a:ext>
            </a:extLst>
          </p:cNvPr>
          <p:cNvSpPr txBox="1"/>
          <p:nvPr/>
        </p:nvSpPr>
        <p:spPr>
          <a:xfrm>
            <a:off x="2324770" y="4192294"/>
            <a:ext cx="270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Traditional </a:t>
            </a:r>
            <a:r>
              <a:rPr lang="en-US" altLang="zh-CN" dirty="0" err="1"/>
              <a:t>Represenation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C099E0E-7FE9-A322-CE59-2D58B2B00330}"/>
                  </a:ext>
                </a:extLst>
              </p:cNvPr>
              <p:cNvSpPr txBox="1"/>
              <p:nvPr/>
            </p:nvSpPr>
            <p:spPr>
              <a:xfrm>
                <a:off x="6744749" y="2036790"/>
                <a:ext cx="294453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[1.54, 3.02, 5.71, …]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[2.05, 1.07, 8.62, …]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[1.21, 2.12, 4.78, …]</m:t>
                      </m:r>
                    </m:oMath>
                  </m:oMathPara>
                </a14:m>
                <a:endParaRPr lang="en-US" altLang="zh-CN" b="0" dirty="0"/>
              </a:p>
              <a:p>
                <a:r>
                  <a:rPr lang="en-US" altLang="zh-CN" dirty="0"/>
                  <a:t>	       …</a:t>
                </a:r>
              </a:p>
              <a:p>
                <a:r>
                  <a:rPr lang="en-US" altLang="zh-CN" dirty="0"/>
                  <a:t>  	       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[6.34, 4.12, 5.13, …]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C099E0E-7FE9-A322-CE59-2D58B2B00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749" y="2036790"/>
                <a:ext cx="2944536" cy="1754326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左大括号 10">
            <a:extLst>
              <a:ext uri="{FF2B5EF4-FFF2-40B4-BE49-F238E27FC236}">
                <a16:creationId xmlns:a16="http://schemas.microsoft.com/office/drawing/2014/main" id="{EFAC1D06-EC45-901F-E1B7-43C9A929EF37}"/>
              </a:ext>
            </a:extLst>
          </p:cNvPr>
          <p:cNvSpPr/>
          <p:nvPr/>
        </p:nvSpPr>
        <p:spPr>
          <a:xfrm rot="5400000">
            <a:off x="8234174" y="1004192"/>
            <a:ext cx="250909" cy="18371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6888DA0-AF39-4137-A8BB-508E2C7D3327}"/>
                  </a:ext>
                </a:extLst>
              </p:cNvPr>
              <p:cNvSpPr txBox="1"/>
              <p:nvPr/>
            </p:nvSpPr>
            <p:spPr>
              <a:xfrm>
                <a:off x="7866403" y="1509489"/>
                <a:ext cx="12177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6888DA0-AF39-4137-A8BB-508E2C7D3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403" y="1509489"/>
                <a:ext cx="121771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96A026D1-40D7-B7CE-C04F-B85543F21111}"/>
              </a:ext>
            </a:extLst>
          </p:cNvPr>
          <p:cNvSpPr txBox="1"/>
          <p:nvPr/>
        </p:nvSpPr>
        <p:spPr>
          <a:xfrm>
            <a:off x="7317640" y="4159759"/>
            <a:ext cx="208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Graph Embedding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4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1367801" y="1797579"/>
            <a:ext cx="3011281" cy="2337618"/>
            <a:chOff x="1311875" y="3009732"/>
            <a:chExt cx="3011281" cy="2337618"/>
          </a:xfrm>
        </p:grpSpPr>
        <p:sp>
          <p:nvSpPr>
            <p:cNvPr id="4" name="流程图: 接点 3"/>
            <p:cNvSpPr/>
            <p:nvPr/>
          </p:nvSpPr>
          <p:spPr>
            <a:xfrm>
              <a:off x="1311875" y="4349579"/>
              <a:ext cx="350108" cy="358346"/>
            </a:xfrm>
            <a:prstGeom prst="flowChartConnector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流程图: 接点 15"/>
            <p:cNvSpPr/>
            <p:nvPr/>
          </p:nvSpPr>
          <p:spPr>
            <a:xfrm>
              <a:off x="1713469" y="4936525"/>
              <a:ext cx="350108" cy="358346"/>
            </a:xfrm>
            <a:prstGeom prst="flowChartConnector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流程图: 接点 16"/>
            <p:cNvSpPr/>
            <p:nvPr/>
          </p:nvSpPr>
          <p:spPr>
            <a:xfrm>
              <a:off x="1707291" y="3939747"/>
              <a:ext cx="350108" cy="358346"/>
            </a:xfrm>
            <a:prstGeom prst="flowChartConnector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流程图: 接点 17"/>
            <p:cNvSpPr/>
            <p:nvPr/>
          </p:nvSpPr>
          <p:spPr>
            <a:xfrm>
              <a:off x="2570204" y="4349578"/>
              <a:ext cx="341869" cy="362465"/>
            </a:xfrm>
            <a:prstGeom prst="flowChartConnector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流程图: 接点 18"/>
            <p:cNvSpPr/>
            <p:nvPr/>
          </p:nvSpPr>
          <p:spPr>
            <a:xfrm>
              <a:off x="2561966" y="3632887"/>
              <a:ext cx="350108" cy="358346"/>
            </a:xfrm>
            <a:prstGeom prst="flowChartConnector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流程图: 接点 19"/>
            <p:cNvSpPr/>
            <p:nvPr/>
          </p:nvSpPr>
          <p:spPr>
            <a:xfrm>
              <a:off x="2211858" y="3009732"/>
              <a:ext cx="350108" cy="358346"/>
            </a:xfrm>
            <a:prstGeom prst="flowChartConnector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流程图: 接点 20"/>
            <p:cNvSpPr/>
            <p:nvPr/>
          </p:nvSpPr>
          <p:spPr>
            <a:xfrm>
              <a:off x="3107724" y="3009732"/>
              <a:ext cx="350108" cy="358346"/>
            </a:xfrm>
            <a:prstGeom prst="flowChartConnector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流程图: 接点 21"/>
            <p:cNvSpPr/>
            <p:nvPr/>
          </p:nvSpPr>
          <p:spPr>
            <a:xfrm>
              <a:off x="3158996" y="3864539"/>
              <a:ext cx="350108" cy="358346"/>
            </a:xfrm>
            <a:prstGeom prst="flowChartConnector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流程图: 接点 22"/>
            <p:cNvSpPr/>
            <p:nvPr/>
          </p:nvSpPr>
          <p:spPr>
            <a:xfrm>
              <a:off x="3857154" y="3624443"/>
              <a:ext cx="350108" cy="358346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流程图: 接点 23"/>
            <p:cNvSpPr/>
            <p:nvPr/>
          </p:nvSpPr>
          <p:spPr>
            <a:xfrm>
              <a:off x="3973048" y="4402058"/>
              <a:ext cx="350108" cy="358346"/>
            </a:xfrm>
            <a:prstGeom prst="flowChartConnector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流程图: 接点 24"/>
            <p:cNvSpPr/>
            <p:nvPr/>
          </p:nvSpPr>
          <p:spPr>
            <a:xfrm>
              <a:off x="3682100" y="4989004"/>
              <a:ext cx="350108" cy="358346"/>
            </a:xfrm>
            <a:prstGeom prst="flowChartConnector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17" idx="3"/>
              <a:endCxn id="4" idx="7"/>
            </p:cNvCxnSpPr>
            <p:nvPr/>
          </p:nvCxnSpPr>
          <p:spPr>
            <a:xfrm flipH="1">
              <a:off x="1610711" y="4245614"/>
              <a:ext cx="147852" cy="156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17" idx="6"/>
              <a:endCxn id="18" idx="1"/>
            </p:cNvCxnSpPr>
            <p:nvPr/>
          </p:nvCxnSpPr>
          <p:spPr>
            <a:xfrm>
              <a:off x="2057399" y="4118920"/>
              <a:ext cx="562871" cy="283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4" idx="5"/>
              <a:endCxn id="16" idx="1"/>
            </p:cNvCxnSpPr>
            <p:nvPr/>
          </p:nvCxnSpPr>
          <p:spPr>
            <a:xfrm>
              <a:off x="1610711" y="4655446"/>
              <a:ext cx="154030" cy="3335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16" idx="7"/>
              <a:endCxn id="18" idx="3"/>
            </p:cNvCxnSpPr>
            <p:nvPr/>
          </p:nvCxnSpPr>
          <p:spPr>
            <a:xfrm flipV="1">
              <a:off x="2012305" y="4658961"/>
              <a:ext cx="607965" cy="330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8" idx="0"/>
              <a:endCxn id="19" idx="4"/>
            </p:cNvCxnSpPr>
            <p:nvPr/>
          </p:nvCxnSpPr>
          <p:spPr>
            <a:xfrm flipH="1" flipV="1">
              <a:off x="2737020" y="3991233"/>
              <a:ext cx="4119" cy="3583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9" idx="1"/>
              <a:endCxn id="20" idx="4"/>
            </p:cNvCxnSpPr>
            <p:nvPr/>
          </p:nvCxnSpPr>
          <p:spPr>
            <a:xfrm flipH="1" flipV="1">
              <a:off x="2386912" y="3368078"/>
              <a:ext cx="226326" cy="3172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20" idx="6"/>
              <a:endCxn id="21" idx="2"/>
            </p:cNvCxnSpPr>
            <p:nvPr/>
          </p:nvCxnSpPr>
          <p:spPr>
            <a:xfrm>
              <a:off x="2561966" y="3188905"/>
              <a:ext cx="5457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21" idx="3"/>
              <a:endCxn id="19" idx="7"/>
            </p:cNvCxnSpPr>
            <p:nvPr/>
          </p:nvCxnSpPr>
          <p:spPr>
            <a:xfrm flipH="1">
              <a:off x="2860802" y="3315599"/>
              <a:ext cx="298194" cy="3697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18" idx="6"/>
              <a:endCxn id="24" idx="2"/>
            </p:cNvCxnSpPr>
            <p:nvPr/>
          </p:nvCxnSpPr>
          <p:spPr>
            <a:xfrm>
              <a:off x="2912073" y="4530811"/>
              <a:ext cx="1060975" cy="504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18" idx="7"/>
              <a:endCxn id="22" idx="2"/>
            </p:cNvCxnSpPr>
            <p:nvPr/>
          </p:nvCxnSpPr>
          <p:spPr>
            <a:xfrm flipV="1">
              <a:off x="2862007" y="4043712"/>
              <a:ext cx="296989" cy="3589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22" idx="7"/>
              <a:endCxn id="23" idx="2"/>
            </p:cNvCxnSpPr>
            <p:nvPr/>
          </p:nvCxnSpPr>
          <p:spPr>
            <a:xfrm flipV="1">
              <a:off x="3457832" y="3803616"/>
              <a:ext cx="399322" cy="113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23" idx="5"/>
              <a:endCxn id="24" idx="0"/>
            </p:cNvCxnSpPr>
            <p:nvPr/>
          </p:nvCxnSpPr>
          <p:spPr>
            <a:xfrm flipH="1">
              <a:off x="4148102" y="3930310"/>
              <a:ext cx="7888" cy="471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22" idx="5"/>
              <a:endCxn id="24" idx="1"/>
            </p:cNvCxnSpPr>
            <p:nvPr/>
          </p:nvCxnSpPr>
          <p:spPr>
            <a:xfrm>
              <a:off x="3457832" y="4170406"/>
              <a:ext cx="566488" cy="2841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18" idx="5"/>
              <a:endCxn id="25" idx="2"/>
            </p:cNvCxnSpPr>
            <p:nvPr/>
          </p:nvCxnSpPr>
          <p:spPr>
            <a:xfrm>
              <a:off x="2862007" y="4658961"/>
              <a:ext cx="820093" cy="509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25" idx="7"/>
              <a:endCxn id="24" idx="4"/>
            </p:cNvCxnSpPr>
            <p:nvPr/>
          </p:nvCxnSpPr>
          <p:spPr>
            <a:xfrm flipV="1">
              <a:off x="3980936" y="4760404"/>
              <a:ext cx="167166" cy="2810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右箭头 66"/>
          <p:cNvSpPr/>
          <p:nvPr/>
        </p:nvSpPr>
        <p:spPr>
          <a:xfrm>
            <a:off x="6906579" y="2689613"/>
            <a:ext cx="693204" cy="536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右箭头 67"/>
          <p:cNvSpPr/>
          <p:nvPr/>
        </p:nvSpPr>
        <p:spPr>
          <a:xfrm>
            <a:off x="4573956" y="2705858"/>
            <a:ext cx="732044" cy="536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左大括号 68"/>
          <p:cNvSpPr/>
          <p:nvPr/>
        </p:nvSpPr>
        <p:spPr>
          <a:xfrm>
            <a:off x="7741755" y="2293011"/>
            <a:ext cx="502508" cy="14303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2425757" y="4375426"/>
            <a:ext cx="96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G=(V,E)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4438587" y="2043282"/>
            <a:ext cx="1060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Embed graph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843831" y="2141914"/>
            <a:ext cx="73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 Input 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5306000" y="4375426"/>
            <a:ext cx="158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Graph embedding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8623277" y="2314569"/>
            <a:ext cx="26608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 classification</a:t>
            </a:r>
          </a:p>
          <a:p>
            <a:endParaRPr lang="en-US" altLang="zh-CN" dirty="0"/>
          </a:p>
          <a:p>
            <a:r>
              <a:rPr lang="en-US" altLang="zh-CN" dirty="0"/>
              <a:t>Link prediction</a:t>
            </a:r>
          </a:p>
          <a:p>
            <a:endParaRPr lang="en-US" altLang="zh-CN" dirty="0"/>
          </a:p>
          <a:p>
            <a:r>
              <a:rPr lang="en-US" altLang="zh-CN" dirty="0"/>
              <a:t>Recommended System</a:t>
            </a:r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6576289" y="3844274"/>
                <a:ext cx="99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289" y="3844274"/>
                <a:ext cx="991026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本框 76"/>
          <p:cNvSpPr txBox="1"/>
          <p:nvPr/>
        </p:nvSpPr>
        <p:spPr>
          <a:xfrm>
            <a:off x="3352350" y="550123"/>
            <a:ext cx="5741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ea typeface="华光行楷_CNKI" panose="02000500000000000000" pitchFamily="2" charset="-122"/>
                <a:cs typeface="Arial" panose="020B0604020202020204" pitchFamily="34" charset="0"/>
              </a:rPr>
              <a:t>Process of Graph Embedding Methods</a:t>
            </a:r>
            <a:endParaRPr lang="zh-CN" altLang="en-US" sz="2400" dirty="0">
              <a:latin typeface="Arial" panose="020B0604020202020204" pitchFamily="34" charset="0"/>
              <a:ea typeface="华光行楷_CNKI" panose="020005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7" name="左大括号 26"/>
          <p:cNvSpPr/>
          <p:nvPr/>
        </p:nvSpPr>
        <p:spPr>
          <a:xfrm>
            <a:off x="5500995" y="1788262"/>
            <a:ext cx="231545" cy="23931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245366" y="2805253"/>
            <a:ext cx="26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31" name="左大括号 30"/>
          <p:cNvSpPr/>
          <p:nvPr/>
        </p:nvSpPr>
        <p:spPr>
          <a:xfrm rot="5400000">
            <a:off x="6097537" y="1180749"/>
            <a:ext cx="250909" cy="7651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086023" y="1072302"/>
            <a:ext cx="5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6EA7DEB-4B9D-4819-894A-BA9D6C4B9197}"/>
              </a:ext>
            </a:extLst>
          </p:cNvPr>
          <p:cNvGraphicFramePr>
            <a:graphicFrameLocks noGrp="1"/>
          </p:cNvGraphicFramePr>
          <p:nvPr/>
        </p:nvGraphicFramePr>
        <p:xfrm>
          <a:off x="5773082" y="1772199"/>
          <a:ext cx="859761" cy="2434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87">
                  <a:extLst>
                    <a:ext uri="{9D8B030D-6E8A-4147-A177-3AD203B41FA5}">
                      <a16:colId xmlns:a16="http://schemas.microsoft.com/office/drawing/2014/main" val="1543491927"/>
                    </a:ext>
                  </a:extLst>
                </a:gridCol>
                <a:gridCol w="286587">
                  <a:extLst>
                    <a:ext uri="{9D8B030D-6E8A-4147-A177-3AD203B41FA5}">
                      <a16:colId xmlns:a16="http://schemas.microsoft.com/office/drawing/2014/main" val="1751374201"/>
                    </a:ext>
                  </a:extLst>
                </a:gridCol>
                <a:gridCol w="286587">
                  <a:extLst>
                    <a:ext uri="{9D8B030D-6E8A-4147-A177-3AD203B41FA5}">
                      <a16:colId xmlns:a16="http://schemas.microsoft.com/office/drawing/2014/main" val="2612120610"/>
                    </a:ext>
                  </a:extLst>
                </a:gridCol>
              </a:tblGrid>
              <a:tr h="4058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755247"/>
                  </a:ext>
                </a:extLst>
              </a:tr>
              <a:tr h="4058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068207"/>
                  </a:ext>
                </a:extLst>
              </a:tr>
              <a:tr h="4058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866818"/>
                  </a:ext>
                </a:extLst>
              </a:tr>
              <a:tr h="4058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856134"/>
                  </a:ext>
                </a:extLst>
              </a:tr>
              <a:tr h="4058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845605"/>
                  </a:ext>
                </a:extLst>
              </a:tr>
              <a:tr h="4058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281778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E95C213-495B-D681-0331-4BD9BD83C0F1}"/>
              </a:ext>
            </a:extLst>
          </p:cNvPr>
          <p:cNvSpPr txBox="1"/>
          <p:nvPr/>
        </p:nvSpPr>
        <p:spPr>
          <a:xfrm>
            <a:off x="1814489" y="5212937"/>
            <a:ext cx="897060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graph embedding: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embedding vector should save as much information in original graph as possible. For example, two nodes who are close in origin should also be close in embedding space.</a:t>
            </a:r>
          </a:p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92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47474-F784-D182-1483-C1C6B6CCE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907" y="517304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Motivation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EF19B-B1F3-6362-0AEA-463B38363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679" y="1241095"/>
            <a:ext cx="10515600" cy="478572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Most of the static graph embedding methods are based on nodes and their neighbors.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Some existing dynamic methods, such as CTDNE[1], just simply give a temporal restriction on random walk, which can not describe the similarity between nodes and generation time. Just as shown in Figure 1.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7AF0E80-AE97-63AC-9E72-03188B35C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819" y="2726995"/>
            <a:ext cx="4736516" cy="282587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3020A24-DB3D-9389-D894-B04BCD5367B8}"/>
              </a:ext>
            </a:extLst>
          </p:cNvPr>
          <p:cNvSpPr txBox="1"/>
          <p:nvPr/>
        </p:nvSpPr>
        <p:spPr>
          <a:xfrm>
            <a:off x="2011260" y="5632894"/>
            <a:ext cx="8506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Figure1: Highly similarity between nodes on the aspect of time segment distributions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73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78544" y="2736391"/>
            <a:ext cx="8434911" cy="1035457"/>
          </a:xfrm>
        </p:spPr>
        <p:txBody>
          <a:bodyPr>
            <a:no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Part 2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Related Work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06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272741" y="537048"/>
            <a:ext cx="7384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Singular Value Decomposition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0433AB9-17E6-4AB0-807C-BD9CD932B191}"/>
                  </a:ext>
                </a:extLst>
              </p:cNvPr>
              <p:cNvSpPr txBox="1"/>
              <p:nvPr/>
            </p:nvSpPr>
            <p:spPr>
              <a:xfrm>
                <a:off x="1357745" y="1518688"/>
                <a:ext cx="996418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3333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SVD[2] is an important algorithm for methods based on matrix factorization. For a matrix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en-US" altLang="zh-CN" sz="2000" dirty="0">
                    <a:solidFill>
                      <a:srgbClr val="3333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its SVD is defined as:</a:t>
                </a:r>
              </a:p>
              <a:p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0433AB9-17E6-4AB0-807C-BD9CD932B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745" y="1518688"/>
                <a:ext cx="9964189" cy="1015663"/>
              </a:xfrm>
              <a:prstGeom prst="rect">
                <a:avLst/>
              </a:prstGeom>
              <a:blipFill>
                <a:blip r:embed="rId2"/>
                <a:stretch>
                  <a:fillRect l="-673" t="-2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365FFE6-E799-ECBB-2C21-A0E0BF7C39D8}"/>
                  </a:ext>
                </a:extLst>
              </p:cNvPr>
              <p:cNvSpPr txBox="1"/>
              <p:nvPr/>
            </p:nvSpPr>
            <p:spPr>
              <a:xfrm>
                <a:off x="2753686" y="2165019"/>
                <a:ext cx="6094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𝛴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365FFE6-E799-ECBB-2C21-A0E0BF7C3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686" y="2165019"/>
                <a:ext cx="60946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6AEB8F8-B2C9-1CEE-86F6-F501B658E383}"/>
                  </a:ext>
                </a:extLst>
              </p:cNvPr>
              <p:cNvSpPr txBox="1"/>
              <p:nvPr/>
            </p:nvSpPr>
            <p:spPr>
              <a:xfrm>
                <a:off x="1357745" y="2701255"/>
                <a:ext cx="996418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In the equation</a:t>
                </a:r>
                <a:r>
                  <a:rPr lang="en-US" altLang="zh-CN" sz="20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CN" sz="20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𝛴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dirty="0"/>
                  <a:t>.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The values on the main diagonal of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𝛴</m:t>
                    </m:r>
                    <m:r>
                      <a:rPr lang="en-US" altLang="zh-CN" sz="20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are called singular values. For the singular values decrease very rapidly, we can use first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values to describe the original matrix approximately. Thus, we have:</a:t>
                </a:r>
                <a:endPara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6AEB8F8-B2C9-1CEE-86F6-F501B658E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745" y="2701255"/>
                <a:ext cx="9964189" cy="1323439"/>
              </a:xfrm>
              <a:prstGeom prst="rect">
                <a:avLst/>
              </a:prstGeom>
              <a:blipFill>
                <a:blip r:embed="rId4"/>
                <a:stretch>
                  <a:fillRect l="-673" t="-3226" b="-7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AC72DBC-66CE-B579-121E-FDBDDDF43C72}"/>
                  </a:ext>
                </a:extLst>
              </p:cNvPr>
              <p:cNvSpPr txBox="1"/>
              <p:nvPr/>
            </p:nvSpPr>
            <p:spPr>
              <a:xfrm>
                <a:off x="3048699" y="4191598"/>
                <a:ext cx="6094602" cy="380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AC72DBC-66CE-B579-121E-FDBDDDF43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699" y="4191598"/>
                <a:ext cx="6094602" cy="380425"/>
              </a:xfrm>
              <a:prstGeom prst="rect">
                <a:avLst/>
              </a:prstGeom>
              <a:blipFill>
                <a:blip r:embed="rId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93807D09-8D26-9786-4CC9-CC427DEF72F0}"/>
              </a:ext>
            </a:extLst>
          </p:cNvPr>
          <p:cNvSpPr txBox="1"/>
          <p:nvPr/>
        </p:nvSpPr>
        <p:spPr>
          <a:xfrm>
            <a:off x="1459811" y="4738927"/>
            <a:ext cx="9964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Because of the special properties of SVD, it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always uses to get the embedding of graph.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94441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1_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1174</Words>
  <Application>Microsoft Office PowerPoint</Application>
  <PresentationFormat>宽屏</PresentationFormat>
  <Paragraphs>128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等线</vt:lpstr>
      <vt:lpstr>Arial</vt:lpstr>
      <vt:lpstr>Cambria Math</vt:lpstr>
      <vt:lpstr>Franklin Gothic Book</vt:lpstr>
      <vt:lpstr>Tahoma</vt:lpstr>
      <vt:lpstr>Times New Roman</vt:lpstr>
      <vt:lpstr>Crop</vt:lpstr>
      <vt:lpstr>1_Crop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Motivation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Datasets </vt:lpstr>
      <vt:lpstr>Experiment Results</vt:lpstr>
      <vt:lpstr>Parameters sensitivity analysis </vt:lpstr>
      <vt:lpstr>PowerPoint 演示文稿</vt:lpstr>
      <vt:lpstr>Conclusion</vt:lpstr>
      <vt:lpstr>Reference</vt:lpstr>
      <vt:lpstr>Reference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问题与思路</dc:title>
  <dc:creator>yggdrasil</dc:creator>
  <cp:lastModifiedBy>syfufoasa@gmail.com</cp:lastModifiedBy>
  <cp:revision>78</cp:revision>
  <dcterms:created xsi:type="dcterms:W3CDTF">2020-12-19T04:35:24Z</dcterms:created>
  <dcterms:modified xsi:type="dcterms:W3CDTF">2022-12-24T10:29:10Z</dcterms:modified>
</cp:coreProperties>
</file>