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0"/>
  </p:handoutMasterIdLst>
  <p:sldIdLst>
    <p:sldId id="256" r:id="rId2"/>
    <p:sldId id="257" r:id="rId3"/>
    <p:sldId id="258" r:id="rId4"/>
    <p:sldId id="259" r:id="rId5"/>
    <p:sldId id="275" r:id="rId6"/>
    <p:sldId id="276" r:id="rId7"/>
    <p:sldId id="277" r:id="rId8"/>
    <p:sldId id="278" r:id="rId9"/>
    <p:sldId id="279" r:id="rId10"/>
    <p:sldId id="280" r:id="rId11"/>
    <p:sldId id="273" r:id="rId12"/>
    <p:sldId id="274" r:id="rId13"/>
    <p:sldId id="281" r:id="rId14"/>
    <p:sldId id="261" r:id="rId15"/>
    <p:sldId id="283" r:id="rId16"/>
    <p:sldId id="284" r:id="rId17"/>
    <p:sldId id="285" r:id="rId18"/>
    <p:sldId id="286" r:id="rId19"/>
    <p:sldId id="287" r:id="rId20"/>
    <p:sldId id="288" r:id="rId21"/>
    <p:sldId id="289" r:id="rId22"/>
    <p:sldId id="290" r:id="rId23"/>
    <p:sldId id="291" r:id="rId24"/>
    <p:sldId id="270" r:id="rId25"/>
    <p:sldId id="271" r:id="rId26"/>
    <p:sldId id="272" r:id="rId27"/>
    <p:sldId id="269" r:id="rId28"/>
    <p:sldId id="282" r:id="rId2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9388" y="23813"/>
            <a:ext cx="6227762" cy="749300"/>
          </a:xfrm>
        </p:spPr>
        <p:txBody>
          <a:bodyPr/>
          <a:lstStyle>
            <a:lvl1pPr>
              <a:defRPr sz="3200" b="1"/>
            </a:lvl1pPr>
          </a:lstStyle>
          <a:p>
            <a:pPr lvl="0"/>
            <a:r>
              <a:rPr lang="ru-RU" altLang="en-US" noProof="0" smtClean="0"/>
              <a:t>Click to edit Master title style</a:t>
            </a:r>
          </a:p>
        </p:txBody>
      </p:sp>
      <p:sp>
        <p:nvSpPr>
          <p:cNvPr id="5123" name="Rectangle 3"/>
          <p:cNvSpPr>
            <a:spLocks noGrp="1" noChangeArrowheads="1"/>
          </p:cNvSpPr>
          <p:nvPr>
            <p:ph type="subTitle" idx="1"/>
          </p:nvPr>
        </p:nvSpPr>
        <p:spPr>
          <a:xfrm>
            <a:off x="179388" y="577850"/>
            <a:ext cx="6227762" cy="403225"/>
          </a:xfrm>
        </p:spPr>
        <p:txBody>
          <a:bodyPr/>
          <a:lstStyle>
            <a:lvl1pPr marL="0" indent="0">
              <a:buFontTx/>
              <a:buNone/>
              <a:defRPr sz="2400" b="1">
                <a:solidFill>
                  <a:schemeClr val="tx2"/>
                </a:solidFill>
              </a:defRPr>
            </a:lvl1pPr>
          </a:lstStyle>
          <a:p>
            <a:pPr lvl="0"/>
            <a:r>
              <a:rPr lang="ru-RU" alt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497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0388" y="2349500"/>
            <a:ext cx="1909762" cy="3744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6338" y="2349500"/>
            <a:ext cx="5581650" cy="37449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7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121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4974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6338" y="3000375"/>
            <a:ext cx="3744912" cy="30940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73650" y="3000375"/>
            <a:ext cx="3746500" cy="30940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943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13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71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46053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08760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2349500"/>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uk-UA" altLang="en-US"/>
          </a:p>
        </p:txBody>
      </p:sp>
      <p:sp>
        <p:nvSpPr>
          <p:cNvPr id="1027" name="Rectangle 3"/>
          <p:cNvSpPr>
            <a:spLocks noGrp="1" noChangeArrowheads="1"/>
          </p:cNvSpPr>
          <p:nvPr>
            <p:ph type="body" idx="1"/>
          </p:nvPr>
        </p:nvSpPr>
        <p:spPr bwMode="auto">
          <a:xfrm>
            <a:off x="1176338" y="3000375"/>
            <a:ext cx="7643812" cy="309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b="1"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ddit.com/r/datasets/comments/b6rcwv/i_scraped_32000_cars_including_the_price_and_1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23850" y="44450"/>
            <a:ext cx="5616302" cy="849313"/>
          </a:xfrm>
          <a:noFill/>
        </p:spPr>
        <p:txBody>
          <a:bodyPr/>
          <a:lstStyle/>
          <a:p>
            <a:r>
              <a:rPr lang="en-US" altLang="en-US" sz="3600" dirty="0" smtClean="0">
                <a:latin typeface="Tahoma" panose="020B0604030504040204" pitchFamily="34" charset="0"/>
              </a:rPr>
              <a:t>Car Features and MSRP</a:t>
            </a:r>
            <a:endParaRPr lang="uk-UA" altLang="en-US" sz="3600" dirty="0">
              <a:latin typeface="Tahoma" panose="020B0604030504040204" pitchFamily="34" charset="0"/>
            </a:endParaRPr>
          </a:p>
        </p:txBody>
      </p:sp>
      <p:sp>
        <p:nvSpPr>
          <p:cNvPr id="34819" name="Rectangle 3"/>
          <p:cNvSpPr>
            <a:spLocks noGrp="1" noChangeArrowheads="1"/>
          </p:cNvSpPr>
          <p:nvPr>
            <p:ph type="subTitle" idx="1"/>
          </p:nvPr>
        </p:nvSpPr>
        <p:spPr>
          <a:xfrm>
            <a:off x="323850" y="750888"/>
            <a:ext cx="5184254" cy="374650"/>
          </a:xfrm>
        </p:spPr>
        <p:txBody>
          <a:bodyPr/>
          <a:lstStyle/>
          <a:p>
            <a:r>
              <a:rPr lang="en-US" altLang="en-US" sz="2000" dirty="0" err="1" smtClean="0"/>
              <a:t>Thinkful</a:t>
            </a:r>
            <a:r>
              <a:rPr lang="en-US" altLang="en-US" sz="2000" dirty="0" smtClean="0"/>
              <a:t> Supervised Learning Capstone</a:t>
            </a:r>
          </a:p>
          <a:p>
            <a:r>
              <a:rPr lang="en-US" altLang="en-US" sz="2000" dirty="0" smtClean="0"/>
              <a:t>Yeu-Fann Stafford</a:t>
            </a:r>
            <a:endParaRPr lang="uk-UA"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Data Cleaning</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All rows containing missing data were removed.  Without a thorough classification of each vehicle, it would be difficult to properly impute many of these features.</a:t>
            </a: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top 5% of vehicles by MSRP </a:t>
            </a:r>
            <a:r>
              <a:rPr lang="en-US" altLang="en-US" sz="1800" dirty="0">
                <a:solidFill>
                  <a:schemeClr val="tx2"/>
                </a:solidFill>
                <a:latin typeface="Verdana" panose="020B0604030504040204" pitchFamily="34" charset="0"/>
                <a:ea typeface="굴림" charset="-127"/>
              </a:rPr>
              <a:t>(&gt;$77k</a:t>
            </a:r>
            <a:r>
              <a:rPr lang="en-US" altLang="en-US" sz="1800" dirty="0" smtClean="0">
                <a:solidFill>
                  <a:schemeClr val="tx2"/>
                </a:solidFill>
                <a:latin typeface="Verdana" panose="020B0604030504040204" pitchFamily="34" charset="0"/>
                <a:ea typeface="굴림" charset="-127"/>
              </a:rPr>
              <a:t>) were removed.  Most of these are top end brands or limited edition vehicles.  As such, there may be some built in ‘premium’ not encompassed in other variables.  A logarithmic conversion might be able to smooth the curve but not account for such a premium.</a:t>
            </a:r>
            <a:endParaRPr lang="uk-UA" altLang="en-US" sz="1800" dirty="0">
              <a:solidFill>
                <a:schemeClr val="tx2"/>
              </a:solidFill>
            </a:endParaRPr>
          </a:p>
        </p:txBody>
      </p:sp>
      <p:pic>
        <p:nvPicPr>
          <p:cNvPr id="2" name="Picture 1"/>
          <p:cNvPicPr>
            <a:picLocks noChangeAspect="1"/>
          </p:cNvPicPr>
          <p:nvPr/>
        </p:nvPicPr>
        <p:blipFill>
          <a:blip r:embed="rId2"/>
          <a:stretch>
            <a:fillRect/>
          </a:stretch>
        </p:blipFill>
        <p:spPr>
          <a:xfrm>
            <a:off x="3171307" y="4659164"/>
            <a:ext cx="3025402" cy="1912786"/>
          </a:xfrm>
          <a:prstGeom prst="rect">
            <a:avLst/>
          </a:prstGeom>
        </p:spPr>
      </p:pic>
    </p:spTree>
    <p:extLst>
      <p:ext uri="{BB962C8B-B14F-4D97-AF65-F5344CB8AC3E}">
        <p14:creationId xmlns:p14="http://schemas.microsoft.com/office/powerpoint/2010/main" val="207540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096195" cy="649287"/>
          </a:xfrm>
        </p:spPr>
        <p:txBody>
          <a:bodyPr/>
          <a:lstStyle/>
          <a:p>
            <a:r>
              <a:rPr lang="en-US" altLang="en-US" sz="3200" b="1" dirty="0" smtClean="0">
                <a:latin typeface="Tahoma" panose="020B0604030504040204" pitchFamily="34" charset="0"/>
              </a:rPr>
              <a:t>Models Used</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following supervised learning models were used:</a:t>
            </a:r>
          </a:p>
          <a:p>
            <a:pPr lvl="1">
              <a:lnSpc>
                <a:spcPct val="80000"/>
              </a:lnSpc>
            </a:pPr>
            <a:r>
              <a:rPr lang="en-US" altLang="ko-KR" sz="1800" b="0" dirty="0" smtClean="0">
                <a:solidFill>
                  <a:schemeClr val="tx2"/>
                </a:solidFill>
                <a:latin typeface="Verdana" panose="020B0604030504040204" pitchFamily="34" charset="0"/>
                <a:ea typeface="굴림" charset="-127"/>
              </a:rPr>
              <a:t>K-Nearest Neighbor</a:t>
            </a:r>
          </a:p>
          <a:p>
            <a:pPr lvl="1">
              <a:lnSpc>
                <a:spcPct val="80000"/>
              </a:lnSpc>
            </a:pPr>
            <a:r>
              <a:rPr lang="en-US" altLang="ko-KR" sz="1800" b="0" dirty="0" smtClean="0">
                <a:solidFill>
                  <a:schemeClr val="tx2"/>
                </a:solidFill>
                <a:latin typeface="Verdana" panose="020B0604030504040204" pitchFamily="34" charset="0"/>
                <a:ea typeface="굴림" charset="-127"/>
              </a:rPr>
              <a:t>Decision Tree</a:t>
            </a:r>
          </a:p>
          <a:p>
            <a:pPr lvl="1">
              <a:lnSpc>
                <a:spcPct val="80000"/>
              </a:lnSpc>
            </a:pPr>
            <a:r>
              <a:rPr lang="en-US" altLang="ko-KR" sz="1800" b="0" dirty="0" smtClean="0">
                <a:solidFill>
                  <a:schemeClr val="tx2"/>
                </a:solidFill>
                <a:latin typeface="Verdana" panose="020B0604030504040204" pitchFamily="34" charset="0"/>
                <a:ea typeface="굴림" charset="-127"/>
              </a:rPr>
              <a:t>Random Forest</a:t>
            </a:r>
          </a:p>
          <a:p>
            <a:pPr lvl="1">
              <a:lnSpc>
                <a:spcPct val="80000"/>
              </a:lnSpc>
            </a:pPr>
            <a:r>
              <a:rPr lang="en-US" altLang="ko-KR" sz="1800" b="0" dirty="0" smtClean="0">
                <a:solidFill>
                  <a:schemeClr val="tx2"/>
                </a:solidFill>
                <a:latin typeface="Verdana" panose="020B0604030504040204" pitchFamily="34" charset="0"/>
                <a:ea typeface="굴림" charset="-127"/>
              </a:rPr>
              <a:t>Ordinary Least Squares Regression</a:t>
            </a:r>
          </a:p>
          <a:p>
            <a:pPr lvl="1">
              <a:lnSpc>
                <a:spcPct val="80000"/>
              </a:lnSpc>
            </a:pPr>
            <a:r>
              <a:rPr lang="en-US" altLang="ko-KR" sz="1800" b="0" dirty="0" smtClean="0">
                <a:solidFill>
                  <a:schemeClr val="tx2"/>
                </a:solidFill>
                <a:latin typeface="Verdana" panose="020B0604030504040204" pitchFamily="34" charset="0"/>
                <a:ea typeface="굴림" charset="-127"/>
              </a:rPr>
              <a:t>Ridge Regression</a:t>
            </a:r>
          </a:p>
          <a:p>
            <a:pPr lvl="1">
              <a:lnSpc>
                <a:spcPct val="80000"/>
              </a:lnSpc>
            </a:pPr>
            <a:r>
              <a:rPr lang="en-US" altLang="ko-KR" sz="1800" b="0" dirty="0" smtClean="0">
                <a:solidFill>
                  <a:schemeClr val="tx2"/>
                </a:solidFill>
                <a:latin typeface="Verdana" panose="020B0604030504040204" pitchFamily="34" charset="0"/>
                <a:ea typeface="굴림" charset="-127"/>
              </a:rPr>
              <a:t>Lasso </a:t>
            </a:r>
            <a:r>
              <a:rPr lang="en-US" altLang="ko-KR" sz="1800" b="0" dirty="0" smtClean="0">
                <a:solidFill>
                  <a:schemeClr val="tx2"/>
                </a:solidFill>
                <a:latin typeface="Verdana" panose="020B0604030504040204" pitchFamily="34" charset="0"/>
                <a:ea typeface="굴림" charset="-127"/>
              </a:rPr>
              <a:t>Regression</a:t>
            </a:r>
          </a:p>
          <a:p>
            <a:pPr lvl="1">
              <a:lnSpc>
                <a:spcPct val="80000"/>
              </a:lnSpc>
            </a:pPr>
            <a:r>
              <a:rPr lang="en-US" altLang="ko-KR" sz="1800" b="0" dirty="0" smtClean="0">
                <a:solidFill>
                  <a:schemeClr val="tx2"/>
                </a:solidFill>
                <a:latin typeface="Verdana" panose="020B0604030504040204" pitchFamily="34" charset="0"/>
                <a:ea typeface="굴림" charset="-127"/>
              </a:rPr>
              <a:t>Linear Support Vector Regression</a:t>
            </a:r>
            <a:endParaRPr lang="en-US" altLang="ko-KR" sz="1800" b="0" dirty="0" smtClean="0">
              <a:solidFill>
                <a:schemeClr val="tx2"/>
              </a:solidFill>
              <a:latin typeface="Verdana" panose="020B0604030504040204" pitchFamily="34" charset="0"/>
              <a:ea typeface="굴림" charset="-127"/>
            </a:endParaRPr>
          </a:p>
          <a:p>
            <a:pPr lvl="1">
              <a:lnSpc>
                <a:spcPct val="80000"/>
              </a:lnSpc>
            </a:pPr>
            <a:r>
              <a:rPr lang="en-US" altLang="ko-KR" sz="1800" b="0" dirty="0" smtClean="0">
                <a:solidFill>
                  <a:schemeClr val="tx2"/>
                </a:solidFill>
                <a:latin typeface="Verdana" panose="020B0604030504040204" pitchFamily="34" charset="0"/>
                <a:ea typeface="굴림" charset="-127"/>
              </a:rPr>
              <a:t>Radial </a:t>
            </a:r>
            <a:r>
              <a:rPr lang="en-US" altLang="ko-KR" sz="1800" b="0" dirty="0" smtClean="0">
                <a:solidFill>
                  <a:schemeClr val="tx2"/>
                </a:solidFill>
                <a:latin typeface="Verdana" panose="020B0604030504040204" pitchFamily="34" charset="0"/>
                <a:ea typeface="굴림" charset="-127"/>
              </a:rPr>
              <a:t>Basis Function </a:t>
            </a:r>
            <a:r>
              <a:rPr lang="en-US" altLang="ko-KR" sz="1800" b="0" dirty="0" smtClean="0">
                <a:solidFill>
                  <a:schemeClr val="tx2"/>
                </a:solidFill>
                <a:latin typeface="Verdana" panose="020B0604030504040204" pitchFamily="34" charset="0"/>
                <a:ea typeface="굴림" charset="-127"/>
              </a:rPr>
              <a:t>Support </a:t>
            </a:r>
            <a:r>
              <a:rPr lang="en-US" altLang="ko-KR" sz="1800" b="0" dirty="0" smtClean="0">
                <a:solidFill>
                  <a:schemeClr val="tx2"/>
                </a:solidFill>
                <a:latin typeface="Verdana" panose="020B0604030504040204" pitchFamily="34" charset="0"/>
                <a:ea typeface="굴림" charset="-127"/>
              </a:rPr>
              <a:t>Vector Regression</a:t>
            </a:r>
          </a:p>
          <a:p>
            <a:pPr lvl="1">
              <a:lnSpc>
                <a:spcPct val="80000"/>
              </a:lnSpc>
            </a:pPr>
            <a:r>
              <a:rPr lang="en-US" altLang="ko-KR" sz="1800" b="0" dirty="0" smtClean="0">
                <a:solidFill>
                  <a:schemeClr val="tx2"/>
                </a:solidFill>
                <a:latin typeface="Verdana" panose="020B0604030504040204" pitchFamily="34" charset="0"/>
                <a:ea typeface="굴림" charset="-127"/>
              </a:rPr>
              <a:t>Gradient </a:t>
            </a:r>
            <a:r>
              <a:rPr lang="en-US" altLang="ko-KR" sz="1800" b="0" dirty="0" smtClean="0">
                <a:solidFill>
                  <a:schemeClr val="tx2"/>
                </a:solidFill>
                <a:latin typeface="Verdana" panose="020B0604030504040204" pitchFamily="34" charset="0"/>
                <a:ea typeface="굴림" charset="-127"/>
              </a:rPr>
              <a:t>Boosting </a:t>
            </a:r>
            <a:r>
              <a:rPr lang="en-US" altLang="ko-KR" sz="1800" b="0" dirty="0" smtClean="0">
                <a:solidFill>
                  <a:schemeClr val="tx2"/>
                </a:solidFill>
                <a:latin typeface="Verdana" panose="020B0604030504040204" pitchFamily="34" charset="0"/>
                <a:ea typeface="굴림" charset="-127"/>
              </a:rPr>
              <a:t>Regression</a:t>
            </a:r>
          </a:p>
        </p:txBody>
      </p:sp>
    </p:spTree>
    <p:extLst>
      <p:ext uri="{BB962C8B-B14F-4D97-AF65-F5344CB8AC3E}">
        <p14:creationId xmlns:p14="http://schemas.microsoft.com/office/powerpoint/2010/main" val="206704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6336555" cy="649287"/>
          </a:xfrm>
        </p:spPr>
        <p:txBody>
          <a:bodyPr/>
          <a:lstStyle/>
          <a:p>
            <a:r>
              <a:rPr lang="en-US" altLang="en-US" sz="3200" b="1" dirty="0" smtClean="0">
                <a:latin typeface="Tahoma" panose="020B0604030504040204" pitchFamily="34" charset="0"/>
              </a:rPr>
              <a:t>Principal Component Analysis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Principal Component Analysis was applied to the data to reduce dimensionality from the initial 42 features.</a:t>
            </a: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r>
              <a:rPr lang="en-US" altLang="en-US" sz="1800" dirty="0" smtClean="0">
                <a:solidFill>
                  <a:schemeClr val="tx2"/>
                </a:solidFill>
              </a:rPr>
              <a:t>The amount of variance explained by the first two components is about 45% with small incremental increases for each additional component.  Using the first ten components accounts for about 70% of variance, with all components explaining at least 2.5% of variance.</a:t>
            </a:r>
            <a:endParaRPr lang="uk-UA" altLang="en-US" sz="1800" dirty="0">
              <a:solidFill>
                <a:schemeClr val="tx2"/>
              </a:solidFill>
            </a:endParaRPr>
          </a:p>
        </p:txBody>
      </p:sp>
      <p:pic>
        <p:nvPicPr>
          <p:cNvPr id="2" name="Picture 1"/>
          <p:cNvPicPr>
            <a:picLocks noChangeAspect="1"/>
          </p:cNvPicPr>
          <p:nvPr/>
        </p:nvPicPr>
        <p:blipFill>
          <a:blip r:embed="rId2"/>
          <a:stretch>
            <a:fillRect/>
          </a:stretch>
        </p:blipFill>
        <p:spPr>
          <a:xfrm>
            <a:off x="2144819" y="3068960"/>
            <a:ext cx="4854361" cy="2514818"/>
          </a:xfrm>
          <a:prstGeom prst="rect">
            <a:avLst/>
          </a:prstGeom>
        </p:spPr>
      </p:pic>
    </p:spTree>
    <p:extLst>
      <p:ext uri="{BB962C8B-B14F-4D97-AF65-F5344CB8AC3E}">
        <p14:creationId xmlns:p14="http://schemas.microsoft.com/office/powerpoint/2010/main" val="396806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6336555" cy="649287"/>
          </a:xfrm>
        </p:spPr>
        <p:txBody>
          <a:bodyPr/>
          <a:lstStyle/>
          <a:p>
            <a:r>
              <a:rPr lang="en-US" altLang="en-US" sz="3200" b="1" dirty="0" smtClean="0">
                <a:latin typeface="Tahoma" panose="020B0604030504040204" pitchFamily="34" charset="0"/>
              </a:rPr>
              <a:t>Principal Component Analysis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en-US" sz="1800" dirty="0" smtClean="0">
                <a:solidFill>
                  <a:schemeClr val="tx2"/>
                </a:solidFill>
              </a:rPr>
              <a:t>To verify using a ten-component PCA was sufficient, a K-Nearest Neighbors model was run using first the full data set and then the transformed data set.</a:t>
            </a:r>
          </a:p>
          <a:p>
            <a:pPr>
              <a:lnSpc>
                <a:spcPct val="80000"/>
              </a:lnSpc>
            </a:pPr>
            <a:endParaRPr lang="en-US" altLang="en-US" sz="1800" dirty="0">
              <a:solidFill>
                <a:schemeClr val="tx2"/>
              </a:solidFill>
            </a:endParaRPr>
          </a:p>
          <a:p>
            <a:pPr>
              <a:lnSpc>
                <a:spcPct val="80000"/>
              </a:lnSpc>
            </a:pPr>
            <a:r>
              <a:rPr lang="en-US" altLang="en-US" sz="1800" dirty="0" smtClean="0">
                <a:solidFill>
                  <a:schemeClr val="tx2"/>
                </a:solidFill>
              </a:rPr>
              <a:t>KNN hyper-parameters were optimized by </a:t>
            </a:r>
            <a:r>
              <a:rPr lang="en-US" altLang="en-US" sz="1800" dirty="0" err="1" smtClean="0">
                <a:solidFill>
                  <a:schemeClr val="tx2"/>
                </a:solidFill>
              </a:rPr>
              <a:t>GridSearchCV</a:t>
            </a:r>
            <a:r>
              <a:rPr lang="en-US" altLang="en-US" sz="1800" dirty="0" smtClean="0">
                <a:solidFill>
                  <a:schemeClr val="tx2"/>
                </a:solidFill>
              </a:rPr>
              <a:t>.</a:t>
            </a:r>
          </a:p>
          <a:p>
            <a:pPr>
              <a:lnSpc>
                <a:spcPct val="80000"/>
              </a:lnSpc>
            </a:pPr>
            <a:endParaRPr lang="en-US" altLang="en-US" sz="1800" dirty="0">
              <a:solidFill>
                <a:schemeClr val="tx2"/>
              </a:solidFill>
            </a:endParaRPr>
          </a:p>
          <a:p>
            <a:pPr>
              <a:lnSpc>
                <a:spcPct val="80000"/>
              </a:lnSpc>
            </a:pPr>
            <a:r>
              <a:rPr lang="en-US" altLang="en-US" sz="1800" dirty="0" smtClean="0">
                <a:solidFill>
                  <a:schemeClr val="tx2"/>
                </a:solidFill>
              </a:rPr>
              <a:t>The R</a:t>
            </a:r>
            <a:r>
              <a:rPr lang="en-US" altLang="en-US" sz="1800" baseline="30000" dirty="0" smtClean="0">
                <a:solidFill>
                  <a:schemeClr val="tx2"/>
                </a:solidFill>
              </a:rPr>
              <a:t>2</a:t>
            </a:r>
            <a:r>
              <a:rPr lang="en-US" altLang="en-US" sz="1800" dirty="0" smtClean="0">
                <a:solidFill>
                  <a:schemeClr val="tx2"/>
                </a:solidFill>
              </a:rPr>
              <a:t> scores values were computed:</a:t>
            </a:r>
          </a:p>
          <a:p>
            <a:pPr lvl="1">
              <a:lnSpc>
                <a:spcPct val="80000"/>
              </a:lnSpc>
            </a:pPr>
            <a:r>
              <a:rPr lang="en-US" altLang="en-US" sz="1400" dirty="0" smtClean="0">
                <a:solidFill>
                  <a:schemeClr val="tx2"/>
                </a:solidFill>
              </a:rPr>
              <a:t>Full set: 	0.94114</a:t>
            </a:r>
          </a:p>
          <a:p>
            <a:pPr lvl="1">
              <a:lnSpc>
                <a:spcPct val="80000"/>
              </a:lnSpc>
            </a:pPr>
            <a:r>
              <a:rPr lang="en-US" altLang="en-US" sz="1400" dirty="0" smtClean="0">
                <a:solidFill>
                  <a:schemeClr val="tx2"/>
                </a:solidFill>
              </a:rPr>
              <a:t>PCA: 	0.94442</a:t>
            </a:r>
          </a:p>
          <a:p>
            <a:pPr marL="457200" lvl="1" indent="0">
              <a:lnSpc>
                <a:spcPct val="80000"/>
              </a:lnSpc>
              <a:buNone/>
            </a:pPr>
            <a:endParaRPr lang="en-US" altLang="en-US" sz="1400" dirty="0" smtClean="0">
              <a:solidFill>
                <a:schemeClr val="tx2"/>
              </a:solidFill>
            </a:endParaRPr>
          </a:p>
          <a:p>
            <a:pPr>
              <a:lnSpc>
                <a:spcPct val="80000"/>
              </a:lnSpc>
            </a:pPr>
            <a:r>
              <a:rPr lang="en-US" altLang="en-US" sz="1800" dirty="0" smtClean="0">
                <a:solidFill>
                  <a:schemeClr val="tx2"/>
                </a:solidFill>
              </a:rPr>
              <a:t>Since the R</a:t>
            </a:r>
            <a:r>
              <a:rPr lang="en-US" altLang="en-US" sz="1800" baseline="30000" dirty="0" smtClean="0">
                <a:solidFill>
                  <a:schemeClr val="tx2"/>
                </a:solidFill>
              </a:rPr>
              <a:t>2</a:t>
            </a:r>
            <a:r>
              <a:rPr lang="en-US" altLang="en-US" sz="1800" dirty="0" smtClean="0">
                <a:solidFill>
                  <a:schemeClr val="tx2"/>
                </a:solidFill>
              </a:rPr>
              <a:t> scores were consistent, PCA was deemed viable.</a:t>
            </a:r>
            <a:endParaRPr lang="uk-UA" altLang="en-US" sz="1800" dirty="0">
              <a:solidFill>
                <a:schemeClr val="tx2"/>
              </a:solidFill>
            </a:endParaRPr>
          </a:p>
        </p:txBody>
      </p:sp>
    </p:spTree>
    <p:extLst>
      <p:ext uri="{BB962C8B-B14F-4D97-AF65-F5344CB8AC3E}">
        <p14:creationId xmlns:p14="http://schemas.microsoft.com/office/powerpoint/2010/main" val="55964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K-Nearest Neighbors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smtClean="0">
                <a:solidFill>
                  <a:schemeClr val="tx2"/>
                </a:solidFill>
                <a:latin typeface="Verdana" panose="020B0604030504040204" pitchFamily="34" charset="0"/>
                <a:ea typeface="굴림" charset="-127"/>
              </a:rPr>
              <a:t>Both </a:t>
            </a:r>
            <a:r>
              <a:rPr lang="en-US" altLang="en-US" sz="1800" dirty="0">
                <a:solidFill>
                  <a:schemeClr val="tx2"/>
                </a:solidFill>
                <a:latin typeface="Verdana" panose="020B0604030504040204" pitchFamily="34" charset="0"/>
                <a:ea typeface="굴림" charset="-127"/>
              </a:rPr>
              <a:t>the training and full sets have relatively high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values with a tight range among </a:t>
            </a:r>
            <a:r>
              <a:rPr lang="en-US" altLang="en-US" sz="1800" dirty="0" smtClean="0">
                <a:solidFill>
                  <a:schemeClr val="tx2"/>
                </a:solidFill>
                <a:latin typeface="Verdana" panose="020B0604030504040204" pitchFamily="34" charset="0"/>
                <a:ea typeface="굴림" charset="-127"/>
              </a:rPr>
              <a:t>folds.</a:t>
            </a:r>
          </a:p>
          <a:p>
            <a:pPr>
              <a:lnSpc>
                <a:spcPct val="80000"/>
              </a:lnSpc>
            </a:pPr>
            <a:r>
              <a:rPr lang="en-US" altLang="en-US" sz="1800" dirty="0" smtClean="0">
                <a:solidFill>
                  <a:schemeClr val="tx2"/>
                </a:solidFill>
                <a:latin typeface="Verdana" panose="020B0604030504040204" pitchFamily="34" charset="0"/>
                <a:ea typeface="굴림" charset="-127"/>
              </a:rPr>
              <a:t>The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of the test set remains high but is lower, </a:t>
            </a:r>
            <a:r>
              <a:rPr lang="en-US" altLang="en-US" sz="1800" dirty="0">
                <a:solidFill>
                  <a:schemeClr val="tx2"/>
                </a:solidFill>
                <a:latin typeface="Verdana" panose="020B0604030504040204" pitchFamily="34" charset="0"/>
                <a:ea typeface="굴림" charset="-127"/>
              </a:rPr>
              <a:t>suggesting possible overfitting</a:t>
            </a:r>
            <a:r>
              <a:rPr lang="en-US" altLang="en-US" sz="1800" dirty="0" smtClean="0">
                <a:solidFill>
                  <a:schemeClr val="tx2"/>
                </a:solidFill>
                <a:latin typeface="Verdana" panose="020B0604030504040204" pitchFamily="34" charset="0"/>
                <a:ea typeface="굴림" charset="-127"/>
              </a:rPr>
              <a:t>.</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a:t>
            </a:r>
            <a:r>
              <a:rPr lang="en-US" altLang="en-US" sz="1800" dirty="0">
                <a:solidFill>
                  <a:schemeClr val="tx2"/>
                </a:solidFill>
                <a:latin typeface="Verdana" panose="020B0604030504040204" pitchFamily="34" charset="0"/>
                <a:ea typeface="굴림" charset="-127"/>
              </a:rPr>
              <a:t>residuals appear tight and normally distributed around 0.</a:t>
            </a:r>
          </a:p>
        </p:txBody>
      </p:sp>
      <p:pic>
        <p:nvPicPr>
          <p:cNvPr id="4" name="Picture 3"/>
          <p:cNvPicPr>
            <a:picLocks noChangeAspect="1"/>
          </p:cNvPicPr>
          <p:nvPr/>
        </p:nvPicPr>
        <p:blipFill>
          <a:blip r:embed="rId2"/>
          <a:stretch>
            <a:fillRect/>
          </a:stretch>
        </p:blipFill>
        <p:spPr>
          <a:xfrm>
            <a:off x="6361336" y="1901825"/>
            <a:ext cx="2533650" cy="895350"/>
          </a:xfrm>
          <a:prstGeom prst="rect">
            <a:avLst/>
          </a:prstGeom>
        </p:spPr>
      </p:pic>
      <p:pic>
        <p:nvPicPr>
          <p:cNvPr id="5" name="Picture 4"/>
          <p:cNvPicPr>
            <a:picLocks noChangeAspect="1"/>
          </p:cNvPicPr>
          <p:nvPr/>
        </p:nvPicPr>
        <p:blipFill>
          <a:blip r:embed="rId3"/>
          <a:stretch>
            <a:fillRect/>
          </a:stretch>
        </p:blipFill>
        <p:spPr>
          <a:xfrm>
            <a:off x="6678864" y="2931976"/>
            <a:ext cx="1828800" cy="1085850"/>
          </a:xfrm>
          <a:prstGeom prst="rect">
            <a:avLst/>
          </a:prstGeom>
        </p:spPr>
      </p:pic>
      <p:pic>
        <p:nvPicPr>
          <p:cNvPr id="6" name="Picture 5"/>
          <p:cNvPicPr>
            <a:picLocks noChangeAspect="1"/>
          </p:cNvPicPr>
          <p:nvPr/>
        </p:nvPicPr>
        <p:blipFill>
          <a:blip r:embed="rId4"/>
          <a:stretch>
            <a:fillRect/>
          </a:stretch>
        </p:blipFill>
        <p:spPr>
          <a:xfrm>
            <a:off x="6407632" y="4152627"/>
            <a:ext cx="2441058" cy="2441058"/>
          </a:xfrm>
          <a:prstGeom prst="rect">
            <a:avLst/>
          </a:prstGeom>
        </p:spPr>
      </p:pic>
    </p:spTree>
    <p:extLst>
      <p:ext uri="{BB962C8B-B14F-4D97-AF65-F5344CB8AC3E}">
        <p14:creationId xmlns:p14="http://schemas.microsoft.com/office/powerpoint/2010/main" val="941225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Decision Tree</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Decision Tree model performs worse than the K-Nearest Neighbors model</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There may be some overfitting as the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for the test set is a little lower than the training set with a wider range as well.</a:t>
            </a: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a:solidFill>
                  <a:schemeClr val="tx2"/>
                </a:solidFill>
                <a:latin typeface="Verdana" panose="020B0604030504040204" pitchFamily="34" charset="0"/>
                <a:ea typeface="굴림" charset="-127"/>
              </a:rPr>
              <a:t>Residuals are wider than K-Nearest Neighbors but still appear to be normal around 0</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There is some 'choppiness' in predicted values but due to the nature of the model this is not surprising since predictions are limited by the original data set.</a:t>
            </a:r>
          </a:p>
        </p:txBody>
      </p:sp>
      <p:pic>
        <p:nvPicPr>
          <p:cNvPr id="2" name="Picture 1"/>
          <p:cNvPicPr>
            <a:picLocks noChangeAspect="1"/>
          </p:cNvPicPr>
          <p:nvPr/>
        </p:nvPicPr>
        <p:blipFill>
          <a:blip r:embed="rId2"/>
          <a:stretch>
            <a:fillRect/>
          </a:stretch>
        </p:blipFill>
        <p:spPr>
          <a:xfrm>
            <a:off x="6374064" y="1935162"/>
            <a:ext cx="2438400" cy="828675"/>
          </a:xfrm>
          <a:prstGeom prst="rect">
            <a:avLst/>
          </a:prstGeom>
        </p:spPr>
      </p:pic>
      <p:pic>
        <p:nvPicPr>
          <p:cNvPr id="3" name="Picture 2"/>
          <p:cNvPicPr>
            <a:picLocks noChangeAspect="1"/>
          </p:cNvPicPr>
          <p:nvPr/>
        </p:nvPicPr>
        <p:blipFill>
          <a:blip r:embed="rId3"/>
          <a:stretch>
            <a:fillRect/>
          </a:stretch>
        </p:blipFill>
        <p:spPr>
          <a:xfrm>
            <a:off x="6770911" y="2901019"/>
            <a:ext cx="1714500" cy="1114425"/>
          </a:xfrm>
          <a:prstGeom prst="rect">
            <a:avLst/>
          </a:prstGeom>
        </p:spPr>
      </p:pic>
      <p:pic>
        <p:nvPicPr>
          <p:cNvPr id="7" name="Picture 6"/>
          <p:cNvPicPr>
            <a:picLocks noChangeAspect="1"/>
          </p:cNvPicPr>
          <p:nvPr/>
        </p:nvPicPr>
        <p:blipFill>
          <a:blip r:embed="rId4"/>
          <a:stretch>
            <a:fillRect/>
          </a:stretch>
        </p:blipFill>
        <p:spPr>
          <a:xfrm>
            <a:off x="6374064" y="4152626"/>
            <a:ext cx="2438400" cy="2460926"/>
          </a:xfrm>
          <a:prstGeom prst="rect">
            <a:avLst/>
          </a:prstGeom>
        </p:spPr>
      </p:pic>
    </p:spTree>
    <p:extLst>
      <p:ext uri="{BB962C8B-B14F-4D97-AF65-F5344CB8AC3E}">
        <p14:creationId xmlns:p14="http://schemas.microsoft.com/office/powerpoint/2010/main" val="157727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Random Forest</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Random Forest model performs worse than either of the two previous models</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Considering its similarity to the Decision Tree model, this is a bit surprising. However, comparing the optimal </a:t>
            </a:r>
            <a:r>
              <a:rPr lang="en-US" altLang="en-US" sz="1800" dirty="0" err="1">
                <a:solidFill>
                  <a:schemeClr val="tx2"/>
                </a:solidFill>
                <a:latin typeface="Verdana" panose="020B0604030504040204" pitchFamily="34" charset="0"/>
                <a:ea typeface="굴림" charset="-127"/>
              </a:rPr>
              <a:t>hyperparameters</a:t>
            </a:r>
            <a:r>
              <a:rPr lang="en-US" altLang="en-US" sz="1800" dirty="0">
                <a:solidFill>
                  <a:schemeClr val="tx2"/>
                </a:solidFill>
                <a:latin typeface="Verdana" panose="020B0604030504040204" pitchFamily="34" charset="0"/>
                <a:ea typeface="굴림" charset="-127"/>
              </a:rPr>
              <a:t> chosen by </a:t>
            </a:r>
            <a:r>
              <a:rPr lang="en-US" altLang="en-US" sz="1800" dirty="0" err="1">
                <a:solidFill>
                  <a:schemeClr val="tx2"/>
                </a:solidFill>
                <a:latin typeface="Verdana" panose="020B0604030504040204" pitchFamily="34" charset="0"/>
                <a:ea typeface="굴림" charset="-127"/>
              </a:rPr>
              <a:t>GridSearchCV</a:t>
            </a:r>
            <a:r>
              <a:rPr lang="en-US" altLang="en-US" sz="1800" dirty="0">
                <a:solidFill>
                  <a:schemeClr val="tx2"/>
                </a:solidFill>
                <a:latin typeface="Verdana" panose="020B0604030504040204" pitchFamily="34" charset="0"/>
                <a:ea typeface="굴림" charset="-127"/>
              </a:rPr>
              <a:t> and looking at the training vs. test results, this may be partly due to overfitting in the Decision Tree model. The Decision Tree model used </a:t>
            </a:r>
            <a:r>
              <a:rPr lang="en-US" altLang="en-US" sz="1800" dirty="0" err="1">
                <a:solidFill>
                  <a:schemeClr val="tx2"/>
                </a:solidFill>
                <a:latin typeface="Verdana" panose="020B0604030504040204" pitchFamily="34" charset="0"/>
                <a:ea typeface="굴림" charset="-127"/>
              </a:rPr>
              <a:t>max_depth</a:t>
            </a:r>
            <a:r>
              <a:rPr lang="en-US" altLang="en-US" sz="1800" dirty="0">
                <a:solidFill>
                  <a:schemeClr val="tx2"/>
                </a:solidFill>
                <a:latin typeface="Verdana" panose="020B0604030504040204" pitchFamily="34" charset="0"/>
                <a:ea typeface="굴림" charset="-127"/>
              </a:rPr>
              <a:t> = 7 and </a:t>
            </a:r>
            <a:r>
              <a:rPr lang="en-US" altLang="en-US" sz="1800" dirty="0" err="1">
                <a:solidFill>
                  <a:schemeClr val="tx2"/>
                </a:solidFill>
                <a:latin typeface="Verdana" panose="020B0604030504040204" pitchFamily="34" charset="0"/>
                <a:ea typeface="굴림" charset="-127"/>
              </a:rPr>
              <a:t>max_features</a:t>
            </a:r>
            <a:r>
              <a:rPr lang="en-US" altLang="en-US" sz="1800" dirty="0">
                <a:solidFill>
                  <a:schemeClr val="tx2"/>
                </a:solidFill>
                <a:latin typeface="Verdana" panose="020B0604030504040204" pitchFamily="34" charset="0"/>
                <a:ea typeface="굴림" charset="-127"/>
              </a:rPr>
              <a:t> = 9 compared to only 4 and 6 respectively for the Random Forest model</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There does appear to be a slight positive skew in the residual distribution but this is relatively small.</a:t>
            </a:r>
          </a:p>
        </p:txBody>
      </p:sp>
      <p:pic>
        <p:nvPicPr>
          <p:cNvPr id="4" name="Picture 3"/>
          <p:cNvPicPr>
            <a:picLocks noChangeAspect="1"/>
          </p:cNvPicPr>
          <p:nvPr/>
        </p:nvPicPr>
        <p:blipFill>
          <a:blip r:embed="rId3"/>
          <a:stretch>
            <a:fillRect/>
          </a:stretch>
        </p:blipFill>
        <p:spPr>
          <a:xfrm>
            <a:off x="6345489" y="1949450"/>
            <a:ext cx="2495550" cy="800100"/>
          </a:xfrm>
          <a:prstGeom prst="rect">
            <a:avLst/>
          </a:prstGeom>
        </p:spPr>
      </p:pic>
      <p:pic>
        <p:nvPicPr>
          <p:cNvPr id="5" name="Picture 4"/>
          <p:cNvPicPr>
            <a:picLocks noChangeAspect="1"/>
          </p:cNvPicPr>
          <p:nvPr/>
        </p:nvPicPr>
        <p:blipFill>
          <a:blip r:embed="rId4"/>
          <a:stretch>
            <a:fillRect/>
          </a:stretch>
        </p:blipFill>
        <p:spPr>
          <a:xfrm>
            <a:off x="6693151" y="2888652"/>
            <a:ext cx="1800225" cy="1114425"/>
          </a:xfrm>
          <a:prstGeom prst="rect">
            <a:avLst/>
          </a:prstGeom>
        </p:spPr>
      </p:pic>
      <p:pic>
        <p:nvPicPr>
          <p:cNvPr id="9" name="Picture 8"/>
          <p:cNvPicPr>
            <a:picLocks noChangeAspect="1"/>
          </p:cNvPicPr>
          <p:nvPr/>
        </p:nvPicPr>
        <p:blipFill>
          <a:blip r:embed="rId5"/>
          <a:stretch>
            <a:fillRect/>
          </a:stretch>
        </p:blipFill>
        <p:spPr>
          <a:xfrm>
            <a:off x="6345489" y="4142179"/>
            <a:ext cx="2495550" cy="2449336"/>
          </a:xfrm>
          <a:prstGeom prst="rect">
            <a:avLst/>
          </a:prstGeom>
        </p:spPr>
      </p:pic>
    </p:spTree>
    <p:extLst>
      <p:ext uri="{BB962C8B-B14F-4D97-AF65-F5344CB8AC3E}">
        <p14:creationId xmlns:p14="http://schemas.microsoft.com/office/powerpoint/2010/main" val="411298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OLS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OLS model performs slightly better than Random Forest but has a slightly wider range of cross-validation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scores.</a:t>
            </a: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a:t>
            </a:r>
            <a:r>
              <a:rPr lang="en-US" altLang="en-US" sz="1800" dirty="0">
                <a:solidFill>
                  <a:schemeClr val="tx2"/>
                </a:solidFill>
                <a:latin typeface="Verdana" panose="020B0604030504040204" pitchFamily="34" charset="0"/>
                <a:ea typeface="굴림" charset="-127"/>
              </a:rPr>
              <a:t>training and test scores do appear consistent and residuals are normally distributed around </a:t>
            </a:r>
            <a:r>
              <a:rPr lang="en-US" altLang="en-US" sz="1800" dirty="0" smtClean="0">
                <a:solidFill>
                  <a:schemeClr val="tx2"/>
                </a:solidFill>
                <a:latin typeface="Verdana" panose="020B0604030504040204" pitchFamily="34" charset="0"/>
                <a:ea typeface="굴림" charset="-127"/>
              </a:rPr>
              <a:t>0.</a:t>
            </a:r>
          </a:p>
        </p:txBody>
      </p:sp>
      <p:pic>
        <p:nvPicPr>
          <p:cNvPr id="4" name="Picture 3"/>
          <p:cNvPicPr>
            <a:picLocks noChangeAspect="1"/>
          </p:cNvPicPr>
          <p:nvPr/>
        </p:nvPicPr>
        <p:blipFill>
          <a:blip r:embed="rId2"/>
          <a:stretch>
            <a:fillRect/>
          </a:stretch>
        </p:blipFill>
        <p:spPr>
          <a:xfrm>
            <a:off x="6770910" y="2349500"/>
            <a:ext cx="1790700" cy="1114425"/>
          </a:xfrm>
          <a:prstGeom prst="rect">
            <a:avLst/>
          </a:prstGeom>
        </p:spPr>
      </p:pic>
      <p:pic>
        <p:nvPicPr>
          <p:cNvPr id="5" name="Picture 4"/>
          <p:cNvPicPr>
            <a:picLocks noChangeAspect="1"/>
          </p:cNvPicPr>
          <p:nvPr/>
        </p:nvPicPr>
        <p:blipFill>
          <a:blip r:embed="rId3"/>
          <a:stretch>
            <a:fillRect/>
          </a:stretch>
        </p:blipFill>
        <p:spPr>
          <a:xfrm>
            <a:off x="6447061" y="3789040"/>
            <a:ext cx="2438399" cy="2378394"/>
          </a:xfrm>
          <a:prstGeom prst="rect">
            <a:avLst/>
          </a:prstGeom>
        </p:spPr>
      </p:pic>
    </p:spTree>
    <p:extLst>
      <p:ext uri="{BB962C8B-B14F-4D97-AF65-F5344CB8AC3E}">
        <p14:creationId xmlns:p14="http://schemas.microsoft.com/office/powerpoint/2010/main" val="3370632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Ridge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Ridge regression performs similarly to the OLS </a:t>
            </a:r>
            <a:r>
              <a:rPr lang="en-US" altLang="en-US" sz="1800" dirty="0" smtClean="0">
                <a:solidFill>
                  <a:schemeClr val="tx2"/>
                </a:solidFill>
                <a:latin typeface="Verdana" panose="020B0604030504040204" pitchFamily="34" charset="0"/>
                <a:ea typeface="굴림" charset="-127"/>
              </a:rPr>
              <a:t>model, suggesting that the optimal linear regression has minimal L2 regularization.</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As for the OLS model, training and test scores appear consistent with residuals normal around 0.</a:t>
            </a:r>
            <a:endParaRPr lang="en-US" altLang="en-US" sz="1800" dirty="0">
              <a:solidFill>
                <a:schemeClr val="tx2"/>
              </a:solidFill>
              <a:latin typeface="Verdana" panose="020B0604030504040204" pitchFamily="34" charset="0"/>
              <a:ea typeface="굴림" charset="-127"/>
            </a:endParaRPr>
          </a:p>
        </p:txBody>
      </p:sp>
      <p:pic>
        <p:nvPicPr>
          <p:cNvPr id="4" name="Picture 3"/>
          <p:cNvPicPr>
            <a:picLocks noChangeAspect="1"/>
          </p:cNvPicPr>
          <p:nvPr/>
        </p:nvPicPr>
        <p:blipFill>
          <a:blip r:embed="rId2"/>
          <a:stretch>
            <a:fillRect/>
          </a:stretch>
        </p:blipFill>
        <p:spPr>
          <a:xfrm>
            <a:off x="6499448" y="2078037"/>
            <a:ext cx="2257425" cy="685800"/>
          </a:xfrm>
          <a:prstGeom prst="rect">
            <a:avLst/>
          </a:prstGeom>
        </p:spPr>
      </p:pic>
      <p:pic>
        <p:nvPicPr>
          <p:cNvPr id="5" name="Picture 4"/>
          <p:cNvPicPr>
            <a:picLocks noChangeAspect="1"/>
          </p:cNvPicPr>
          <p:nvPr/>
        </p:nvPicPr>
        <p:blipFill>
          <a:blip r:embed="rId3"/>
          <a:stretch>
            <a:fillRect/>
          </a:stretch>
        </p:blipFill>
        <p:spPr>
          <a:xfrm>
            <a:off x="6751860" y="2901019"/>
            <a:ext cx="1752600" cy="1114425"/>
          </a:xfrm>
          <a:prstGeom prst="rect">
            <a:avLst/>
          </a:prstGeom>
        </p:spPr>
      </p:pic>
      <p:pic>
        <p:nvPicPr>
          <p:cNvPr id="6" name="Picture 5"/>
          <p:cNvPicPr>
            <a:picLocks noChangeAspect="1"/>
          </p:cNvPicPr>
          <p:nvPr/>
        </p:nvPicPr>
        <p:blipFill>
          <a:blip r:embed="rId4"/>
          <a:stretch>
            <a:fillRect/>
          </a:stretch>
        </p:blipFill>
        <p:spPr>
          <a:xfrm>
            <a:off x="6408960" y="4152626"/>
            <a:ext cx="2438400" cy="2394066"/>
          </a:xfrm>
          <a:prstGeom prst="rect">
            <a:avLst/>
          </a:prstGeom>
        </p:spPr>
      </p:pic>
    </p:spTree>
    <p:extLst>
      <p:ext uri="{BB962C8B-B14F-4D97-AF65-F5344CB8AC3E}">
        <p14:creationId xmlns:p14="http://schemas.microsoft.com/office/powerpoint/2010/main" val="100535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Lasso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a:t>
            </a:r>
            <a:r>
              <a:rPr lang="en-US" altLang="en-US" sz="1800" dirty="0" smtClean="0">
                <a:solidFill>
                  <a:schemeClr val="tx2"/>
                </a:solidFill>
                <a:latin typeface="Verdana" panose="020B0604030504040204" pitchFamily="34" charset="0"/>
                <a:ea typeface="굴림" charset="-127"/>
              </a:rPr>
              <a:t>Lasso </a:t>
            </a:r>
            <a:r>
              <a:rPr lang="en-US" altLang="en-US" sz="1800" dirty="0">
                <a:solidFill>
                  <a:schemeClr val="tx2"/>
                </a:solidFill>
                <a:latin typeface="Verdana" panose="020B0604030504040204" pitchFamily="34" charset="0"/>
                <a:ea typeface="굴림" charset="-127"/>
              </a:rPr>
              <a:t>regression performs similarly to the OLS </a:t>
            </a:r>
            <a:r>
              <a:rPr lang="en-US" altLang="en-US" sz="1800" dirty="0" smtClean="0">
                <a:solidFill>
                  <a:schemeClr val="tx2"/>
                </a:solidFill>
                <a:latin typeface="Verdana" panose="020B0604030504040204" pitchFamily="34" charset="0"/>
                <a:ea typeface="굴림" charset="-127"/>
              </a:rPr>
              <a:t>model and the Ridge regression, suggesting that the optimal linear regression has minimal L1 regularization.</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As for the OLS model, training and test scores appear consistent with residuals normal around 0.</a:t>
            </a:r>
            <a:endParaRPr lang="en-US" altLang="en-US" sz="1800" dirty="0">
              <a:solidFill>
                <a:schemeClr val="tx2"/>
              </a:solidFill>
              <a:latin typeface="Verdana" panose="020B0604030504040204" pitchFamily="34" charset="0"/>
              <a:ea typeface="굴림" charset="-127"/>
            </a:endParaRPr>
          </a:p>
        </p:txBody>
      </p:sp>
      <p:pic>
        <p:nvPicPr>
          <p:cNvPr id="2" name="Picture 1"/>
          <p:cNvPicPr>
            <a:picLocks noChangeAspect="1"/>
          </p:cNvPicPr>
          <p:nvPr/>
        </p:nvPicPr>
        <p:blipFill>
          <a:blip r:embed="rId2"/>
          <a:stretch>
            <a:fillRect/>
          </a:stretch>
        </p:blipFill>
        <p:spPr>
          <a:xfrm>
            <a:off x="6499447" y="2144712"/>
            <a:ext cx="2257425" cy="619125"/>
          </a:xfrm>
          <a:prstGeom prst="rect">
            <a:avLst/>
          </a:prstGeom>
        </p:spPr>
      </p:pic>
      <p:pic>
        <p:nvPicPr>
          <p:cNvPr id="3" name="Picture 2"/>
          <p:cNvPicPr>
            <a:picLocks noChangeAspect="1"/>
          </p:cNvPicPr>
          <p:nvPr/>
        </p:nvPicPr>
        <p:blipFill>
          <a:blip r:embed="rId3"/>
          <a:stretch>
            <a:fillRect/>
          </a:stretch>
        </p:blipFill>
        <p:spPr>
          <a:xfrm>
            <a:off x="6766146" y="2920069"/>
            <a:ext cx="1724025" cy="1076325"/>
          </a:xfrm>
          <a:prstGeom prst="rect">
            <a:avLst/>
          </a:prstGeom>
        </p:spPr>
      </p:pic>
      <p:pic>
        <p:nvPicPr>
          <p:cNvPr id="7" name="Picture 6"/>
          <p:cNvPicPr>
            <a:picLocks noChangeAspect="1"/>
          </p:cNvPicPr>
          <p:nvPr/>
        </p:nvPicPr>
        <p:blipFill>
          <a:blip r:embed="rId4"/>
          <a:stretch>
            <a:fillRect/>
          </a:stretch>
        </p:blipFill>
        <p:spPr>
          <a:xfrm>
            <a:off x="6412756" y="4152626"/>
            <a:ext cx="2430804" cy="2386608"/>
          </a:xfrm>
          <a:prstGeom prst="rect">
            <a:avLst/>
          </a:prstGeom>
        </p:spPr>
      </p:pic>
    </p:spTree>
    <p:extLst>
      <p:ext uri="{BB962C8B-B14F-4D97-AF65-F5344CB8AC3E}">
        <p14:creationId xmlns:p14="http://schemas.microsoft.com/office/powerpoint/2010/main" val="17986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2808287" cy="649287"/>
          </a:xfrm>
        </p:spPr>
        <p:txBody>
          <a:bodyPr/>
          <a:lstStyle/>
          <a:p>
            <a:r>
              <a:rPr lang="en-US" altLang="en-US" sz="3200" b="1" dirty="0" smtClean="0">
                <a:latin typeface="Tahoma" panose="020B0604030504040204" pitchFamily="34" charset="0"/>
              </a:rPr>
              <a:t>Introduction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One of the most significant purchases in many people's lives is a car. Not only is it one of the most expensive purchases (after a house), it is one that is often used daily.</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Whether buying a car new or used, a </a:t>
            </a:r>
            <a:r>
              <a:rPr lang="en-US" altLang="ko-KR" sz="1800" dirty="0" smtClean="0">
                <a:solidFill>
                  <a:schemeClr val="tx2"/>
                </a:solidFill>
                <a:latin typeface="Verdana" panose="020B0604030504040204" pitchFamily="34" charset="0"/>
                <a:ea typeface="굴림" charset="-127"/>
              </a:rPr>
              <a:t>savvy </a:t>
            </a:r>
            <a:r>
              <a:rPr lang="en-US" altLang="ko-KR" sz="1800" dirty="0" smtClean="0">
                <a:solidFill>
                  <a:schemeClr val="tx2"/>
                </a:solidFill>
                <a:latin typeface="Verdana" panose="020B0604030504040204" pitchFamily="34" charset="0"/>
                <a:ea typeface="굴림" charset="-127"/>
              </a:rPr>
              <a:t>consumer will do some research to determine the best fit, from both a feature and value standpoint.</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Conversely, it is important for car manufacturers to understand what consumers value to determine a fair Manufacturer Suggested Retail Price (MSRP).</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This study will investigate the relationship between a car's features and its MSRP.</a:t>
            </a:r>
            <a:endParaRPr lang="uk-UA" altLang="en-US" sz="1800"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Linear Support Vector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Linear Support Vector regression performed similarly to the OLS/Ridge/Lasso regressions as well.  However, the cross validation scores across the folds were more consistent with the mean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slightly higher for the test set and the 95% confidence intervals more similar.</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Residuals appear normal around 0.</a:t>
            </a:r>
            <a:endParaRPr lang="en-US" altLang="en-US" sz="1800" dirty="0">
              <a:solidFill>
                <a:schemeClr val="tx2"/>
              </a:solidFill>
              <a:latin typeface="Verdana" panose="020B0604030504040204" pitchFamily="34" charset="0"/>
              <a:ea typeface="굴림" charset="-127"/>
            </a:endParaRPr>
          </a:p>
        </p:txBody>
      </p:sp>
      <p:pic>
        <p:nvPicPr>
          <p:cNvPr id="4" name="Picture 3"/>
          <p:cNvPicPr>
            <a:picLocks noChangeAspect="1"/>
          </p:cNvPicPr>
          <p:nvPr/>
        </p:nvPicPr>
        <p:blipFill>
          <a:blip r:embed="rId2"/>
          <a:stretch>
            <a:fillRect/>
          </a:stretch>
        </p:blipFill>
        <p:spPr>
          <a:xfrm>
            <a:off x="6560510" y="1906587"/>
            <a:ext cx="2257425" cy="857250"/>
          </a:xfrm>
          <a:prstGeom prst="rect">
            <a:avLst/>
          </a:prstGeom>
        </p:spPr>
      </p:pic>
      <p:pic>
        <p:nvPicPr>
          <p:cNvPr id="5" name="Picture 4"/>
          <p:cNvPicPr>
            <a:picLocks noChangeAspect="1"/>
          </p:cNvPicPr>
          <p:nvPr/>
        </p:nvPicPr>
        <p:blipFill>
          <a:blip r:embed="rId3"/>
          <a:stretch>
            <a:fillRect/>
          </a:stretch>
        </p:blipFill>
        <p:spPr>
          <a:xfrm>
            <a:off x="6827209" y="2934356"/>
            <a:ext cx="1724025" cy="1047750"/>
          </a:xfrm>
          <a:prstGeom prst="rect">
            <a:avLst/>
          </a:prstGeom>
        </p:spPr>
      </p:pic>
      <p:pic>
        <p:nvPicPr>
          <p:cNvPr id="6" name="Picture 5"/>
          <p:cNvPicPr>
            <a:picLocks noChangeAspect="1"/>
          </p:cNvPicPr>
          <p:nvPr/>
        </p:nvPicPr>
        <p:blipFill>
          <a:blip r:embed="rId4"/>
          <a:stretch>
            <a:fillRect/>
          </a:stretch>
        </p:blipFill>
        <p:spPr>
          <a:xfrm>
            <a:off x="6379535" y="4152625"/>
            <a:ext cx="2438400" cy="2460978"/>
          </a:xfrm>
          <a:prstGeom prst="rect">
            <a:avLst/>
          </a:prstGeom>
        </p:spPr>
      </p:pic>
    </p:spTree>
    <p:extLst>
      <p:ext uri="{BB962C8B-B14F-4D97-AF65-F5344CB8AC3E}">
        <p14:creationId xmlns:p14="http://schemas.microsoft.com/office/powerpoint/2010/main" val="116743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Radial Basis Function Kernel SVR</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Although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scores for the training and full sets are in line with most of the other models, the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for the test set is considerably lower with wider 95% confidence interval, suggesting that this model is </a:t>
            </a:r>
            <a:r>
              <a:rPr lang="en-US" altLang="en-US" sz="1800" dirty="0" err="1">
                <a:solidFill>
                  <a:schemeClr val="tx2"/>
                </a:solidFill>
                <a:latin typeface="Verdana" panose="020B0604030504040204" pitchFamily="34" charset="0"/>
                <a:ea typeface="굴림" charset="-127"/>
              </a:rPr>
              <a:t>overfit</a:t>
            </a:r>
            <a:r>
              <a:rPr lang="en-US" altLang="en-US" sz="1800" dirty="0" smtClean="0">
                <a:solidFill>
                  <a:schemeClr val="tx2"/>
                </a:solidFill>
                <a:latin typeface="Verdana" panose="020B0604030504040204" pitchFamily="34" charset="0"/>
                <a:ea typeface="굴림" charset="-127"/>
              </a:rPr>
              <a:t>.</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a:solidFill>
                  <a:schemeClr val="tx2"/>
                </a:solidFill>
                <a:latin typeface="Verdana" panose="020B0604030504040204" pitchFamily="34" charset="0"/>
                <a:ea typeface="굴림" charset="-127"/>
              </a:rPr>
              <a:t>Residuals appear normal around </a:t>
            </a:r>
            <a:r>
              <a:rPr lang="en-US" altLang="en-US" sz="1800" dirty="0" smtClean="0">
                <a:solidFill>
                  <a:schemeClr val="tx2"/>
                </a:solidFill>
                <a:latin typeface="Verdana" panose="020B0604030504040204" pitchFamily="34" charset="0"/>
                <a:ea typeface="굴림" charset="-127"/>
              </a:rPr>
              <a:t>0 and appear more evenly distributed.</a:t>
            </a:r>
            <a:endParaRPr lang="en-US" altLang="en-US" sz="1800" dirty="0">
              <a:solidFill>
                <a:schemeClr val="tx2"/>
              </a:solidFill>
              <a:latin typeface="Verdana" panose="020B0604030504040204" pitchFamily="34" charset="0"/>
              <a:ea typeface="굴림" charset="-127"/>
            </a:endParaRPr>
          </a:p>
          <a:p>
            <a:pPr marL="0" indent="0">
              <a:lnSpc>
                <a:spcPct val="80000"/>
              </a:lnSpc>
              <a:buNone/>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p:txBody>
      </p:sp>
      <p:pic>
        <p:nvPicPr>
          <p:cNvPr id="2" name="Picture 1"/>
          <p:cNvPicPr>
            <a:picLocks noChangeAspect="1"/>
          </p:cNvPicPr>
          <p:nvPr/>
        </p:nvPicPr>
        <p:blipFill>
          <a:blip r:embed="rId2"/>
          <a:stretch>
            <a:fillRect/>
          </a:stretch>
        </p:blipFill>
        <p:spPr>
          <a:xfrm>
            <a:off x="6470022" y="1830387"/>
            <a:ext cx="2257425" cy="933450"/>
          </a:xfrm>
          <a:prstGeom prst="rect">
            <a:avLst/>
          </a:prstGeom>
        </p:spPr>
      </p:pic>
      <p:pic>
        <p:nvPicPr>
          <p:cNvPr id="3" name="Picture 2"/>
          <p:cNvPicPr>
            <a:picLocks noChangeAspect="1"/>
          </p:cNvPicPr>
          <p:nvPr/>
        </p:nvPicPr>
        <p:blipFill>
          <a:blip r:embed="rId3"/>
          <a:stretch>
            <a:fillRect/>
          </a:stretch>
        </p:blipFill>
        <p:spPr>
          <a:xfrm>
            <a:off x="6698621" y="2901018"/>
            <a:ext cx="1800225" cy="1114425"/>
          </a:xfrm>
          <a:prstGeom prst="rect">
            <a:avLst/>
          </a:prstGeom>
        </p:spPr>
      </p:pic>
      <p:pic>
        <p:nvPicPr>
          <p:cNvPr id="7" name="Picture 6"/>
          <p:cNvPicPr>
            <a:picLocks noChangeAspect="1"/>
          </p:cNvPicPr>
          <p:nvPr/>
        </p:nvPicPr>
        <p:blipFill>
          <a:blip r:embed="rId4"/>
          <a:stretch>
            <a:fillRect/>
          </a:stretch>
        </p:blipFill>
        <p:spPr>
          <a:xfrm>
            <a:off x="6379533" y="4152624"/>
            <a:ext cx="2438400" cy="2404455"/>
          </a:xfrm>
          <a:prstGeom prst="rect">
            <a:avLst/>
          </a:prstGeom>
        </p:spPr>
      </p:pic>
    </p:spTree>
    <p:extLst>
      <p:ext uri="{BB962C8B-B14F-4D97-AF65-F5344CB8AC3E}">
        <p14:creationId xmlns:p14="http://schemas.microsoft.com/office/powerpoint/2010/main" val="384656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Gradient Boosting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a:solidFill>
                  <a:schemeClr val="tx2"/>
                </a:solidFill>
                <a:latin typeface="Verdana" panose="020B0604030504040204" pitchFamily="34" charset="0"/>
                <a:ea typeface="굴림" charset="-127"/>
              </a:rPr>
              <a:t>The Gradient Boosting regression performed well, in line with K-Nearest Neighbors for the best model</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scores were high with relatively tight 95% confidence </a:t>
            </a:r>
            <a:r>
              <a:rPr lang="en-US" altLang="en-US" sz="1800" smtClean="0">
                <a:solidFill>
                  <a:schemeClr val="tx2"/>
                </a:solidFill>
                <a:latin typeface="Verdana" panose="020B0604030504040204" pitchFamily="34" charset="0"/>
                <a:ea typeface="굴림" charset="-127"/>
              </a:rPr>
              <a:t>intervals.</a:t>
            </a:r>
            <a:endParaRPr lang="en-US" altLang="en-US" sz="1800" dirty="0" smtClean="0">
              <a:solidFill>
                <a:schemeClr val="tx2"/>
              </a:solidFill>
              <a:latin typeface="Verdana" panose="020B0604030504040204" pitchFamily="34" charset="0"/>
              <a:ea typeface="굴림" charset="-127"/>
            </a:endParaRPr>
          </a:p>
        </p:txBody>
      </p:sp>
      <p:pic>
        <p:nvPicPr>
          <p:cNvPr id="2" name="Picture 1"/>
          <p:cNvPicPr>
            <a:picLocks noChangeAspect="1"/>
          </p:cNvPicPr>
          <p:nvPr/>
        </p:nvPicPr>
        <p:blipFill>
          <a:blip r:embed="rId2"/>
          <a:stretch>
            <a:fillRect/>
          </a:stretch>
        </p:blipFill>
        <p:spPr>
          <a:xfrm>
            <a:off x="6470022" y="1830387"/>
            <a:ext cx="2257425" cy="933450"/>
          </a:xfrm>
          <a:prstGeom prst="rect">
            <a:avLst/>
          </a:prstGeom>
        </p:spPr>
      </p:pic>
      <p:pic>
        <p:nvPicPr>
          <p:cNvPr id="3" name="Picture 2"/>
          <p:cNvPicPr>
            <a:picLocks noChangeAspect="1"/>
          </p:cNvPicPr>
          <p:nvPr/>
        </p:nvPicPr>
        <p:blipFill>
          <a:blip r:embed="rId3"/>
          <a:stretch>
            <a:fillRect/>
          </a:stretch>
        </p:blipFill>
        <p:spPr>
          <a:xfrm>
            <a:off x="6698621" y="2901018"/>
            <a:ext cx="1800225" cy="1114425"/>
          </a:xfrm>
          <a:prstGeom prst="rect">
            <a:avLst/>
          </a:prstGeom>
        </p:spPr>
      </p:pic>
      <p:pic>
        <p:nvPicPr>
          <p:cNvPr id="7" name="Picture 6"/>
          <p:cNvPicPr>
            <a:picLocks noChangeAspect="1"/>
          </p:cNvPicPr>
          <p:nvPr/>
        </p:nvPicPr>
        <p:blipFill>
          <a:blip r:embed="rId4"/>
          <a:stretch>
            <a:fillRect/>
          </a:stretch>
        </p:blipFill>
        <p:spPr>
          <a:xfrm>
            <a:off x="6379533" y="4152624"/>
            <a:ext cx="2438400" cy="2404455"/>
          </a:xfrm>
          <a:prstGeom prst="rect">
            <a:avLst/>
          </a:prstGeom>
        </p:spPr>
      </p:pic>
    </p:spTree>
    <p:extLst>
      <p:ext uri="{BB962C8B-B14F-4D97-AF65-F5344CB8AC3E}">
        <p14:creationId xmlns:p14="http://schemas.microsoft.com/office/powerpoint/2010/main" val="261944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536355" cy="649287"/>
          </a:xfrm>
        </p:spPr>
        <p:txBody>
          <a:bodyPr/>
          <a:lstStyle/>
          <a:p>
            <a:r>
              <a:rPr lang="en-US" altLang="en-US" sz="3200" b="1" dirty="0" smtClean="0">
                <a:latin typeface="Tahoma" panose="020B0604030504040204" pitchFamily="34" charset="0"/>
              </a:rPr>
              <a:t>Model Comparison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K-Nearest Neighbors model and the Gradient Boosting regression performed best.</a:t>
            </a:r>
          </a:p>
          <a:p>
            <a:pPr>
              <a:lnSpc>
                <a:spcPct val="80000"/>
              </a:lnSpc>
            </a:pPr>
            <a:r>
              <a:rPr lang="en-US" altLang="en-US" sz="1800" dirty="0" smtClean="0">
                <a:solidFill>
                  <a:schemeClr val="tx2"/>
                </a:solidFill>
                <a:latin typeface="Verdana" panose="020B0604030504040204" pitchFamily="34" charset="0"/>
                <a:ea typeface="굴림" charset="-127"/>
              </a:rPr>
              <a:t>Random forest performed worst.</a:t>
            </a:r>
          </a:p>
          <a:p>
            <a:pPr>
              <a:lnSpc>
                <a:spcPct val="80000"/>
              </a:lnSpc>
            </a:pPr>
            <a:r>
              <a:rPr lang="en-US" altLang="en-US" sz="1800" dirty="0" smtClean="0">
                <a:solidFill>
                  <a:schemeClr val="tx2"/>
                </a:solidFill>
                <a:latin typeface="Verdana" panose="020B0604030504040204" pitchFamily="34" charset="0"/>
                <a:ea typeface="굴림" charset="-127"/>
              </a:rPr>
              <a:t>The majority of models had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scores around 0.75.</a:t>
            </a:r>
            <a:endParaRPr lang="uk-UA" altLang="en-US" sz="1800" dirty="0">
              <a:solidFill>
                <a:schemeClr val="tx2"/>
              </a:solidFill>
            </a:endParaRPr>
          </a:p>
        </p:txBody>
      </p:sp>
    </p:spTree>
    <p:extLst>
      <p:ext uri="{BB962C8B-B14F-4D97-AF65-F5344CB8AC3E}">
        <p14:creationId xmlns:p14="http://schemas.microsoft.com/office/powerpoint/2010/main" val="328854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536355" cy="649287"/>
          </a:xfrm>
        </p:spPr>
        <p:txBody>
          <a:bodyPr/>
          <a:lstStyle/>
          <a:p>
            <a:r>
              <a:rPr lang="en-US" altLang="en-US" sz="3200" b="1" dirty="0" smtClean="0">
                <a:latin typeface="Tahoma" panose="020B0604030504040204" pitchFamily="34" charset="0"/>
              </a:rPr>
              <a:t>Sedan-Only Results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relative model performances were consistent across sedans to the results seen across the entire data set.</a:t>
            </a:r>
            <a:endParaRPr lang="ru-RU" altLang="ko-KR" sz="1800" dirty="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uk-UA" altLang="en-US" sz="1800" dirty="0">
              <a:solidFill>
                <a:schemeClr val="tx2"/>
              </a:solidFill>
            </a:endParaRPr>
          </a:p>
        </p:txBody>
      </p:sp>
    </p:spTree>
    <p:extLst>
      <p:ext uri="{BB962C8B-B14F-4D97-AF65-F5344CB8AC3E}">
        <p14:creationId xmlns:p14="http://schemas.microsoft.com/office/powerpoint/2010/main" val="241131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824387" cy="649287"/>
          </a:xfrm>
        </p:spPr>
        <p:txBody>
          <a:bodyPr/>
          <a:lstStyle/>
          <a:p>
            <a:r>
              <a:rPr lang="en-US" altLang="en-US" sz="3200" b="1" dirty="0" smtClean="0">
                <a:latin typeface="Tahoma" panose="020B0604030504040204" pitchFamily="34" charset="0"/>
              </a:rPr>
              <a:t>K-Nearest Neighbors by Body Style</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Body style did not seem to have a significant impact on the K-Nearest Neighbors model.  The performance of the model was fairly consistent across body styles.</a:t>
            </a:r>
            <a:endParaRPr lang="uk-UA" altLang="en-US" sz="1800" dirty="0">
              <a:solidFill>
                <a:schemeClr val="tx2"/>
              </a:solidFill>
            </a:endParaRPr>
          </a:p>
        </p:txBody>
      </p:sp>
    </p:spTree>
    <p:extLst>
      <p:ext uri="{BB962C8B-B14F-4D97-AF65-F5344CB8AC3E}">
        <p14:creationId xmlns:p14="http://schemas.microsoft.com/office/powerpoint/2010/main" val="2842853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2808287" cy="649287"/>
          </a:xfrm>
        </p:spPr>
        <p:txBody>
          <a:bodyPr/>
          <a:lstStyle/>
          <a:p>
            <a:r>
              <a:rPr lang="en-US" altLang="en-US" sz="3200" b="1" dirty="0" smtClean="0">
                <a:latin typeface="Tahoma" panose="020B0604030504040204" pitchFamily="34" charset="0"/>
              </a:rPr>
              <a:t>Conclusions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K-Nearest Neighbors model and the gradient boosting regression performed best in predicting MSRP.  Both had R</a:t>
            </a:r>
            <a:r>
              <a:rPr lang="en-US" altLang="ko-KR" sz="1800" baseline="30000" dirty="0" smtClean="0">
                <a:solidFill>
                  <a:schemeClr val="tx2"/>
                </a:solidFill>
                <a:latin typeface="Verdana" panose="020B0604030504040204" pitchFamily="34" charset="0"/>
                <a:ea typeface="굴림" charset="-127"/>
              </a:rPr>
              <a:t>2</a:t>
            </a:r>
            <a:r>
              <a:rPr lang="en-US" altLang="ko-KR" sz="1800" dirty="0" smtClean="0">
                <a:solidFill>
                  <a:schemeClr val="tx2"/>
                </a:solidFill>
                <a:latin typeface="Verdana" panose="020B0604030504040204" pitchFamily="34" charset="0"/>
                <a:ea typeface="굴림" charset="-127"/>
              </a:rPr>
              <a:t> scores around 0.90.</a:t>
            </a:r>
          </a:p>
          <a:p>
            <a:pPr>
              <a:lnSpc>
                <a:spcPct val="80000"/>
              </a:lnSpc>
            </a:pPr>
            <a:r>
              <a:rPr lang="en-US" altLang="en-US" sz="1800" dirty="0" smtClean="0">
                <a:solidFill>
                  <a:schemeClr val="tx2"/>
                </a:solidFill>
                <a:latin typeface="Verdana" panose="020B0604030504040204" pitchFamily="34" charset="0"/>
                <a:ea typeface="굴림" charset="-127"/>
              </a:rPr>
              <a:t>Most of the other models had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values around 0.75.</a:t>
            </a:r>
          </a:p>
          <a:p>
            <a:pPr>
              <a:lnSpc>
                <a:spcPct val="80000"/>
              </a:lnSpc>
            </a:pPr>
            <a:r>
              <a:rPr lang="en-US" altLang="en-US" sz="1800" dirty="0" smtClean="0">
                <a:solidFill>
                  <a:schemeClr val="tx2"/>
                </a:solidFill>
                <a:latin typeface="Verdana" panose="020B0604030504040204" pitchFamily="34" charset="0"/>
                <a:ea typeface="굴림" charset="-127"/>
              </a:rPr>
              <a:t>Residuals were consistently normal around 0.</a:t>
            </a: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Body style was tested in two ways to determine whether it was significant:</a:t>
            </a:r>
          </a:p>
          <a:p>
            <a:pPr lvl="1">
              <a:lnSpc>
                <a:spcPct val="80000"/>
              </a:lnSpc>
            </a:pPr>
            <a:r>
              <a:rPr lang="en-US" altLang="en-US" sz="1400" dirty="0" smtClean="0">
                <a:solidFill>
                  <a:schemeClr val="tx2"/>
                </a:solidFill>
                <a:latin typeface="Verdana" panose="020B0604030504040204" pitchFamily="34" charset="0"/>
                <a:ea typeface="굴림" charset="-127"/>
              </a:rPr>
              <a:t>A subset of only sedans was used to run each of the individual models.</a:t>
            </a:r>
          </a:p>
          <a:p>
            <a:pPr lvl="1">
              <a:lnSpc>
                <a:spcPct val="80000"/>
              </a:lnSpc>
            </a:pPr>
            <a:r>
              <a:rPr lang="en-US" altLang="en-US" sz="1400" dirty="0" smtClean="0">
                <a:solidFill>
                  <a:schemeClr val="tx2"/>
                </a:solidFill>
                <a:latin typeface="Verdana" panose="020B0604030504040204" pitchFamily="34" charset="0"/>
                <a:ea typeface="굴림" charset="-127"/>
              </a:rPr>
              <a:t>The K-Nearest Neighbors model was applied on subsets of each individual body style.</a:t>
            </a:r>
          </a:p>
          <a:p>
            <a:pPr>
              <a:lnSpc>
                <a:spcPct val="80000"/>
              </a:lnSpc>
            </a:pPr>
            <a:r>
              <a:rPr lang="en-US" altLang="en-US" sz="1800" dirty="0" smtClean="0">
                <a:solidFill>
                  <a:schemeClr val="tx2"/>
                </a:solidFill>
                <a:latin typeface="Verdana" panose="020B0604030504040204" pitchFamily="34" charset="0"/>
                <a:ea typeface="굴림" charset="-127"/>
              </a:rPr>
              <a:t>There was no evidence that body style affected MSRP.</a:t>
            </a:r>
            <a:endParaRPr lang="uk-UA" altLang="en-US" sz="1800" dirty="0">
              <a:solidFill>
                <a:schemeClr val="tx2"/>
              </a:solidFill>
            </a:endParaRPr>
          </a:p>
        </p:txBody>
      </p:sp>
    </p:spTree>
    <p:extLst>
      <p:ext uri="{BB962C8B-B14F-4D97-AF65-F5344CB8AC3E}">
        <p14:creationId xmlns:p14="http://schemas.microsoft.com/office/powerpoint/2010/main" val="2078271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672259" cy="649287"/>
          </a:xfrm>
        </p:spPr>
        <p:txBody>
          <a:bodyPr/>
          <a:lstStyle/>
          <a:p>
            <a:r>
              <a:rPr lang="en-US" altLang="en-US" sz="3200" b="1" dirty="0" smtClean="0">
                <a:latin typeface="Tahoma" panose="020B0604030504040204" pitchFamily="34" charset="0"/>
              </a:rPr>
              <a:t>Future Research</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The strength of KNN relative to some of the other models suggests that there may be some similar classes that are drawing vehicles together.  This was thought to be body style but there was no evidence of that when vehicles were broken out by body style.  An unsupervised model might be able to shed light on what might be causing clustering.</a:t>
            </a:r>
          </a:p>
          <a:p>
            <a:pPr>
              <a:lnSpc>
                <a:spcPct val="80000"/>
              </a:lnSpc>
            </a:pPr>
            <a:endParaRPr lang="en-US" altLang="ko-KR" sz="1800" dirty="0" smtClean="0">
              <a:solidFill>
                <a:schemeClr val="tx2"/>
              </a:solidFill>
              <a:latin typeface="Verdana" panose="020B0604030504040204" pitchFamily="34" charset="0"/>
              <a:ea typeface="Verdana" panose="020B0604030504040204" pitchFamily="34" charset="0"/>
            </a:endParaRPr>
          </a:p>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There was no consideration given to the number of each vehicle type produced meaning a very popular vehicle model would have equal weight to a very rare one.  Weighting according to relative production would yield a more generalizable result.</a:t>
            </a:r>
            <a:endParaRPr lang="uk-UA" altLang="en-US" sz="18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5621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672259" cy="649287"/>
          </a:xfrm>
        </p:spPr>
        <p:txBody>
          <a:bodyPr/>
          <a:lstStyle/>
          <a:p>
            <a:r>
              <a:rPr lang="en-US" altLang="en-US" sz="3200" b="1" dirty="0" smtClean="0">
                <a:latin typeface="Tahoma" panose="020B0604030504040204" pitchFamily="34" charset="0"/>
              </a:rPr>
              <a:t>Future Research</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en-US" sz="1800" dirty="0">
                <a:solidFill>
                  <a:schemeClr val="tx2"/>
                </a:solidFill>
                <a:latin typeface="Verdana" panose="020B0604030504040204" pitchFamily="34" charset="0"/>
                <a:ea typeface="Verdana" panose="020B0604030504040204" pitchFamily="34" charset="0"/>
              </a:rPr>
              <a:t>Model make </a:t>
            </a:r>
            <a:r>
              <a:rPr lang="en-US" altLang="en-US" sz="1800" dirty="0" smtClean="0">
                <a:solidFill>
                  <a:schemeClr val="tx2"/>
                </a:solidFill>
                <a:latin typeface="Verdana" panose="020B0604030504040204" pitchFamily="34" charset="0"/>
                <a:ea typeface="Verdana" panose="020B0604030504040204" pitchFamily="34" charset="0"/>
              </a:rPr>
              <a:t>could be </a:t>
            </a:r>
            <a:r>
              <a:rPr lang="en-US" altLang="en-US" sz="1800" dirty="0">
                <a:solidFill>
                  <a:schemeClr val="tx2"/>
                </a:solidFill>
                <a:latin typeface="Verdana" panose="020B0604030504040204" pitchFamily="34" charset="0"/>
                <a:ea typeface="Verdana" panose="020B0604030504040204" pitchFamily="34" charset="0"/>
              </a:rPr>
              <a:t>added.  Different manufacturers may place value on different things when setting </a:t>
            </a:r>
            <a:r>
              <a:rPr lang="en-US" altLang="en-US" sz="1800" dirty="0" smtClean="0">
                <a:solidFill>
                  <a:schemeClr val="tx2"/>
                </a:solidFill>
                <a:latin typeface="Verdana" panose="020B0604030504040204" pitchFamily="34" charset="0"/>
                <a:ea typeface="Verdana" panose="020B0604030504040204" pitchFamily="34" charset="0"/>
              </a:rPr>
              <a:t>MSRP so differentiating by manufacturer could be relevant.</a:t>
            </a:r>
          </a:p>
          <a:p>
            <a:pPr>
              <a:lnSpc>
                <a:spcPct val="80000"/>
              </a:lnSpc>
            </a:pPr>
            <a:endParaRPr lang="en-US" altLang="en-US" sz="1800" dirty="0">
              <a:solidFill>
                <a:schemeClr val="tx2"/>
              </a:solidFill>
              <a:latin typeface="Verdana" panose="020B0604030504040204" pitchFamily="34" charset="0"/>
              <a:ea typeface="Verdana" panose="020B0604030504040204" pitchFamily="34" charset="0"/>
            </a:endParaRPr>
          </a:p>
          <a:p>
            <a:pPr>
              <a:lnSpc>
                <a:spcPct val="80000"/>
              </a:lnSpc>
            </a:pPr>
            <a:r>
              <a:rPr lang="en-US" altLang="en-US" sz="1800" dirty="0" smtClean="0">
                <a:solidFill>
                  <a:schemeClr val="tx2"/>
                </a:solidFill>
                <a:latin typeface="Verdana" panose="020B0604030504040204" pitchFamily="34" charset="0"/>
                <a:ea typeface="Verdana" panose="020B0604030504040204" pitchFamily="34" charset="0"/>
              </a:rPr>
              <a:t>Model year might provide some information on how MSRP values have evolved over time, although there may not be enough data points to draw any time-related conclusions.</a:t>
            </a:r>
          </a:p>
          <a:p>
            <a:pPr>
              <a:lnSpc>
                <a:spcPct val="80000"/>
              </a:lnSpc>
            </a:pPr>
            <a:endParaRPr lang="en-US" altLang="en-US" sz="1800" dirty="0">
              <a:solidFill>
                <a:schemeClr val="tx2"/>
              </a:solidFill>
              <a:latin typeface="Verdana" panose="020B0604030504040204" pitchFamily="34" charset="0"/>
              <a:ea typeface="Verdana" panose="020B0604030504040204" pitchFamily="34" charset="0"/>
            </a:endParaRPr>
          </a:p>
          <a:p>
            <a:pPr>
              <a:lnSpc>
                <a:spcPct val="80000"/>
              </a:lnSpc>
            </a:pPr>
            <a:r>
              <a:rPr lang="en-US" altLang="en-US" sz="1800" dirty="0">
                <a:solidFill>
                  <a:schemeClr val="tx2"/>
                </a:solidFill>
                <a:latin typeface="Verdana" panose="020B0604030504040204" pitchFamily="34" charset="0"/>
                <a:ea typeface="Verdana" panose="020B0604030504040204" pitchFamily="34" charset="0"/>
              </a:rPr>
              <a:t>Actual car safety data could be used rather than just a list of features.  The presence of features does not guarantee their value</a:t>
            </a:r>
            <a:r>
              <a:rPr lang="en-US" altLang="en-US" sz="1800" dirty="0" smtClean="0">
                <a:solidFill>
                  <a:schemeClr val="tx2"/>
                </a:solidFill>
                <a:latin typeface="Verdana" panose="020B0604030504040204" pitchFamily="34" charset="0"/>
                <a:ea typeface="Verdana" panose="020B0604030504040204" pitchFamily="34" charset="0"/>
              </a:rPr>
              <a:t>.</a:t>
            </a:r>
          </a:p>
          <a:p>
            <a:pPr>
              <a:lnSpc>
                <a:spcPct val="80000"/>
              </a:lnSpc>
            </a:pPr>
            <a:endParaRPr lang="en-US" altLang="en-US" sz="1800" dirty="0">
              <a:solidFill>
                <a:schemeClr val="tx2"/>
              </a:solidFill>
              <a:latin typeface="Verdana" panose="020B0604030504040204" pitchFamily="34" charset="0"/>
              <a:ea typeface="Verdana" panose="020B0604030504040204" pitchFamily="34" charset="0"/>
            </a:endParaRPr>
          </a:p>
          <a:p>
            <a:pPr>
              <a:lnSpc>
                <a:spcPct val="80000"/>
              </a:lnSpc>
            </a:pPr>
            <a:r>
              <a:rPr lang="en-US" altLang="en-US" sz="1800" dirty="0">
                <a:solidFill>
                  <a:schemeClr val="tx2"/>
                </a:solidFill>
                <a:latin typeface="Verdana" panose="020B0604030504040204" pitchFamily="34" charset="0"/>
                <a:ea typeface="Verdana" panose="020B0604030504040204" pitchFamily="34" charset="0"/>
              </a:rPr>
              <a:t>Actual car sales data rather than MSRP would provide a better picture of how consumers value cars vs. how manufacturers do</a:t>
            </a:r>
            <a:r>
              <a:rPr lang="en-US" altLang="en-US" sz="1800" dirty="0" smtClean="0">
                <a:solidFill>
                  <a:schemeClr val="tx2"/>
                </a:solidFill>
                <a:latin typeface="Verdana" panose="020B0604030504040204" pitchFamily="34" charset="0"/>
                <a:ea typeface="Verdana" panose="020B0604030504040204" pitchFamily="34" charset="0"/>
              </a:rPr>
              <a:t>.  These are affected by more factors such as location and sales date so may be less stable and more difficult to predict.</a:t>
            </a:r>
            <a:endParaRPr lang="uk-UA" altLang="en-US" sz="18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562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096195" cy="649287"/>
          </a:xfrm>
        </p:spPr>
        <p:txBody>
          <a:bodyPr/>
          <a:lstStyle/>
          <a:p>
            <a:r>
              <a:rPr lang="en-US" altLang="en-US" sz="3200" b="1" dirty="0" smtClean="0">
                <a:latin typeface="Tahoma" panose="020B0604030504040204" pitchFamily="34" charset="0"/>
              </a:rPr>
              <a:t>Research Plan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700" dirty="0" smtClean="0">
                <a:solidFill>
                  <a:schemeClr val="tx2"/>
                </a:solidFill>
                <a:latin typeface="Verdana" panose="020B0604030504040204" pitchFamily="34" charset="0"/>
                <a:ea typeface="굴림" charset="-127"/>
              </a:rPr>
              <a:t>Due to the number of features remaining and the correlations between some of them, principal component analysis (PCA) was first applied to reduce dimensionality.</a:t>
            </a:r>
          </a:p>
          <a:p>
            <a:pPr>
              <a:lnSpc>
                <a:spcPct val="80000"/>
              </a:lnSpc>
            </a:pPr>
            <a:endParaRPr lang="en-US" altLang="ko-KR" sz="1700" dirty="0" smtClean="0">
              <a:solidFill>
                <a:schemeClr val="tx2"/>
              </a:solidFill>
              <a:latin typeface="Verdana" panose="020B0604030504040204" pitchFamily="34" charset="0"/>
              <a:ea typeface="굴림" charset="-127"/>
            </a:endParaRPr>
          </a:p>
          <a:p>
            <a:pPr>
              <a:lnSpc>
                <a:spcPct val="80000"/>
              </a:lnSpc>
            </a:pPr>
            <a:r>
              <a:rPr lang="en-US" altLang="ko-KR" sz="1700" dirty="0" smtClean="0">
                <a:solidFill>
                  <a:schemeClr val="tx2"/>
                </a:solidFill>
                <a:latin typeface="Verdana" panose="020B0604030504040204" pitchFamily="34" charset="0"/>
                <a:ea typeface="굴림" charset="-127"/>
              </a:rPr>
              <a:t>A combination of </a:t>
            </a:r>
            <a:r>
              <a:rPr lang="en-US" altLang="ko-KR" sz="1700" dirty="0" err="1" smtClean="0">
                <a:solidFill>
                  <a:schemeClr val="tx2"/>
                </a:solidFill>
                <a:latin typeface="Verdana" panose="020B0604030504040204" pitchFamily="34" charset="0"/>
                <a:ea typeface="굴림" charset="-127"/>
              </a:rPr>
              <a:t>GridSearchCV</a:t>
            </a:r>
            <a:r>
              <a:rPr lang="en-US" altLang="ko-KR" sz="1700" dirty="0" smtClean="0">
                <a:solidFill>
                  <a:schemeClr val="tx2"/>
                </a:solidFill>
                <a:latin typeface="Verdana" panose="020B0604030504040204" pitchFamily="34" charset="0"/>
                <a:ea typeface="굴림" charset="-127"/>
              </a:rPr>
              <a:t> and model-specific cross validation functions from the </a:t>
            </a:r>
            <a:r>
              <a:rPr lang="en-US" altLang="ko-KR" sz="1700" dirty="0" err="1" smtClean="0">
                <a:solidFill>
                  <a:schemeClr val="tx2"/>
                </a:solidFill>
                <a:latin typeface="Verdana" panose="020B0604030504040204" pitchFamily="34" charset="0"/>
                <a:ea typeface="굴림" charset="-127"/>
              </a:rPr>
              <a:t>scikit</a:t>
            </a:r>
            <a:r>
              <a:rPr lang="en-US" altLang="ko-KR" sz="1700" dirty="0" smtClean="0">
                <a:solidFill>
                  <a:schemeClr val="tx2"/>
                </a:solidFill>
                <a:latin typeface="Verdana" panose="020B0604030504040204" pitchFamily="34" charset="0"/>
                <a:ea typeface="굴림" charset="-127"/>
              </a:rPr>
              <a:t>-learn toolbox were used to determine optimal </a:t>
            </a:r>
            <a:r>
              <a:rPr lang="en-US" altLang="ko-KR" sz="1700" dirty="0" smtClean="0">
                <a:solidFill>
                  <a:schemeClr val="tx2"/>
                </a:solidFill>
                <a:latin typeface="Verdana" panose="020B0604030504040204" pitchFamily="34" charset="0"/>
                <a:ea typeface="굴림" charset="-127"/>
              </a:rPr>
              <a:t>hyper-parameter </a:t>
            </a:r>
            <a:r>
              <a:rPr lang="en-US" altLang="ko-KR" sz="1700" dirty="0" smtClean="0">
                <a:solidFill>
                  <a:schemeClr val="tx2"/>
                </a:solidFill>
                <a:latin typeface="Verdana" panose="020B0604030504040204" pitchFamily="34" charset="0"/>
                <a:ea typeface="굴림" charset="-127"/>
              </a:rPr>
              <a:t>sets.</a:t>
            </a:r>
          </a:p>
          <a:p>
            <a:pPr>
              <a:lnSpc>
                <a:spcPct val="80000"/>
              </a:lnSpc>
            </a:pPr>
            <a:endParaRPr lang="en-US" altLang="ko-KR" sz="1700" dirty="0" smtClean="0">
              <a:solidFill>
                <a:schemeClr val="tx2"/>
              </a:solidFill>
              <a:latin typeface="Verdana" panose="020B0604030504040204" pitchFamily="34" charset="0"/>
              <a:ea typeface="굴림" charset="-127"/>
            </a:endParaRPr>
          </a:p>
          <a:p>
            <a:pPr>
              <a:lnSpc>
                <a:spcPct val="80000"/>
              </a:lnSpc>
            </a:pPr>
            <a:r>
              <a:rPr lang="en-US" altLang="ko-KR" sz="1700" dirty="0" smtClean="0">
                <a:solidFill>
                  <a:schemeClr val="tx2"/>
                </a:solidFill>
                <a:latin typeface="Verdana" panose="020B0604030504040204" pitchFamily="34" charset="0"/>
                <a:ea typeface="굴림" charset="-127"/>
              </a:rPr>
              <a:t>Once optimal </a:t>
            </a:r>
            <a:r>
              <a:rPr lang="en-US" altLang="ko-KR" sz="1700" dirty="0" smtClean="0">
                <a:solidFill>
                  <a:schemeClr val="tx2"/>
                </a:solidFill>
                <a:latin typeface="Verdana" panose="020B0604030504040204" pitchFamily="34" charset="0"/>
                <a:ea typeface="굴림" charset="-127"/>
              </a:rPr>
              <a:t>hyper-parameter </a:t>
            </a:r>
            <a:r>
              <a:rPr lang="en-US" altLang="ko-KR" sz="1700" dirty="0" smtClean="0">
                <a:solidFill>
                  <a:schemeClr val="tx2"/>
                </a:solidFill>
                <a:latin typeface="Verdana" panose="020B0604030504040204" pitchFamily="34" charset="0"/>
                <a:ea typeface="굴림" charset="-127"/>
              </a:rPr>
              <a:t>sets were found, cross validation was performed on the best estimators for each model comparing the training set, test set and full set of data to compare R</a:t>
            </a:r>
            <a:r>
              <a:rPr lang="en-US" altLang="ko-KR" sz="1700" baseline="30000" dirty="0" smtClean="0">
                <a:solidFill>
                  <a:schemeClr val="tx2"/>
                </a:solidFill>
                <a:latin typeface="Verdana" panose="020B0604030504040204" pitchFamily="34" charset="0"/>
                <a:ea typeface="굴림" charset="-127"/>
              </a:rPr>
              <a:t>2</a:t>
            </a:r>
            <a:r>
              <a:rPr lang="en-US" altLang="ko-KR" sz="1700" dirty="0" smtClean="0">
                <a:solidFill>
                  <a:schemeClr val="tx2"/>
                </a:solidFill>
                <a:latin typeface="Verdana" panose="020B0604030504040204" pitchFamily="34" charset="0"/>
                <a:ea typeface="굴림" charset="-127"/>
              </a:rPr>
              <a:t> scores across folds.</a:t>
            </a:r>
          </a:p>
          <a:p>
            <a:pPr>
              <a:lnSpc>
                <a:spcPct val="80000"/>
              </a:lnSpc>
            </a:pPr>
            <a:endParaRPr lang="en-US" altLang="en-US" sz="1700" dirty="0">
              <a:solidFill>
                <a:schemeClr val="tx2"/>
              </a:solidFill>
              <a:latin typeface="Verdana" panose="020B0604030504040204" pitchFamily="34" charset="0"/>
              <a:ea typeface="굴림" charset="-127"/>
            </a:endParaRPr>
          </a:p>
          <a:p>
            <a:pPr>
              <a:lnSpc>
                <a:spcPct val="80000"/>
              </a:lnSpc>
            </a:pPr>
            <a:r>
              <a:rPr lang="en-US" altLang="en-US" sz="1700" dirty="0" smtClean="0">
                <a:solidFill>
                  <a:schemeClr val="tx2"/>
                </a:solidFill>
                <a:latin typeface="Verdana" panose="020B0604030504040204" pitchFamily="34" charset="0"/>
                <a:ea typeface="굴림" charset="-127"/>
              </a:rPr>
              <a:t>Models were run on a sedan-only subset to determine whether body style affects model performance.</a:t>
            </a:r>
          </a:p>
          <a:p>
            <a:pPr>
              <a:lnSpc>
                <a:spcPct val="80000"/>
              </a:lnSpc>
            </a:pPr>
            <a:endParaRPr lang="en-US" altLang="en-US" sz="1700" dirty="0">
              <a:solidFill>
                <a:schemeClr val="tx2"/>
              </a:solidFill>
              <a:latin typeface="Verdana" panose="020B0604030504040204" pitchFamily="34" charset="0"/>
              <a:ea typeface="굴림" charset="-127"/>
            </a:endParaRPr>
          </a:p>
          <a:p>
            <a:pPr>
              <a:lnSpc>
                <a:spcPct val="80000"/>
              </a:lnSpc>
            </a:pPr>
            <a:r>
              <a:rPr lang="en-US" altLang="en-US" sz="1700" dirty="0" smtClean="0">
                <a:solidFill>
                  <a:schemeClr val="tx2"/>
                </a:solidFill>
                <a:latin typeface="Verdana" panose="020B0604030504040204" pitchFamily="34" charset="0"/>
                <a:ea typeface="굴림" charset="-127"/>
              </a:rPr>
              <a:t>The K-Nearest Neighbors model was run on individual body styles</a:t>
            </a:r>
            <a:r>
              <a:rPr lang="en-US" altLang="en-US" sz="1700" dirty="0" smtClean="0">
                <a:solidFill>
                  <a:schemeClr val="tx2"/>
                </a:solidFill>
                <a:latin typeface="Verdana" panose="020B0604030504040204" pitchFamily="34" charset="0"/>
                <a:ea typeface="굴림" charset="-127"/>
              </a:rPr>
              <a:t>.  It was chosen as the best performing model.</a:t>
            </a:r>
            <a:endParaRPr lang="uk-UA" altLang="en-US" sz="1700" dirty="0">
              <a:solidFill>
                <a:schemeClr val="tx2"/>
              </a:solidFill>
            </a:endParaRPr>
          </a:p>
        </p:txBody>
      </p:sp>
    </p:spTree>
    <p:extLst>
      <p:ext uri="{BB962C8B-B14F-4D97-AF65-F5344CB8AC3E}">
        <p14:creationId xmlns:p14="http://schemas.microsoft.com/office/powerpoint/2010/main" val="425347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2808287" cy="649287"/>
          </a:xfrm>
        </p:spPr>
        <p:txBody>
          <a:bodyPr/>
          <a:lstStyle/>
          <a:p>
            <a:r>
              <a:rPr lang="en-US" altLang="en-US" sz="3200" b="1" dirty="0" smtClean="0">
                <a:latin typeface="Tahoma" panose="020B0604030504040204" pitchFamily="34" charset="0"/>
              </a:rPr>
              <a:t>Data Set</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original data set used was scraped from www.thecarconnection.com and collected by </a:t>
            </a:r>
            <a:r>
              <a:rPr lang="en-US" altLang="ko-KR" sz="1800" dirty="0" err="1" smtClean="0">
                <a:solidFill>
                  <a:schemeClr val="tx2"/>
                </a:solidFill>
                <a:latin typeface="Verdana" panose="020B0604030504040204" pitchFamily="34" charset="0"/>
                <a:ea typeface="굴림" charset="-127"/>
              </a:rPr>
              <a:t>nicolas-gervais</a:t>
            </a:r>
            <a:r>
              <a:rPr lang="en-US" altLang="ko-KR" sz="1800" dirty="0" smtClean="0">
                <a:solidFill>
                  <a:schemeClr val="tx2"/>
                </a:solidFill>
                <a:latin typeface="Verdana" panose="020B0604030504040204" pitchFamily="34" charset="0"/>
                <a:ea typeface="굴림" charset="-127"/>
              </a:rPr>
              <a:t> in the r/datasets </a:t>
            </a:r>
            <a:r>
              <a:rPr lang="en-US" altLang="ko-KR" sz="1800" dirty="0" err="1" smtClean="0">
                <a:solidFill>
                  <a:schemeClr val="tx2"/>
                </a:solidFill>
                <a:latin typeface="Verdana" panose="020B0604030504040204" pitchFamily="34" charset="0"/>
                <a:ea typeface="굴림" charset="-127"/>
              </a:rPr>
              <a:t>subreddit</a:t>
            </a:r>
            <a:r>
              <a:rPr lang="en-US" altLang="ko-KR" sz="1800" dirty="0" smtClean="0">
                <a:solidFill>
                  <a:schemeClr val="tx2"/>
                </a:solidFill>
                <a:latin typeface="Verdana" panose="020B0604030504040204" pitchFamily="34" charset="0"/>
                <a:ea typeface="굴림" charset="-127"/>
              </a:rPr>
              <a:t> on </a:t>
            </a:r>
            <a:r>
              <a:rPr lang="en-US" altLang="ko-KR" sz="1800" dirty="0" err="1" smtClean="0">
                <a:solidFill>
                  <a:schemeClr val="tx2"/>
                </a:solidFill>
                <a:latin typeface="Verdana" panose="020B0604030504040204" pitchFamily="34" charset="0"/>
                <a:ea typeface="굴림" charset="-127"/>
              </a:rPr>
              <a:t>Reddit</a:t>
            </a:r>
            <a:r>
              <a:rPr lang="en-US" altLang="ko-KR" sz="1800" dirty="0" smtClean="0">
                <a:solidFill>
                  <a:schemeClr val="tx2"/>
                </a:solidFill>
                <a:latin typeface="Verdana" panose="020B0604030504040204" pitchFamily="34" charset="0"/>
                <a:ea typeface="굴림" charset="-127"/>
              </a:rPr>
              <a:t> </a:t>
            </a:r>
            <a:r>
              <a:rPr lang="en-US" altLang="ko-KR" sz="1800" dirty="0" smtClean="0">
                <a:solidFill>
                  <a:schemeClr val="tx2"/>
                </a:solidFill>
                <a:latin typeface="Verdana" panose="020B0604030504040204" pitchFamily="34" charset="0"/>
                <a:ea typeface="굴림" charset="-127"/>
              </a:rPr>
              <a:t>available </a:t>
            </a:r>
            <a:r>
              <a:rPr lang="en-US" altLang="ko-KR" sz="1800" dirty="0" smtClean="0">
                <a:solidFill>
                  <a:schemeClr val="tx2"/>
                </a:solidFill>
                <a:latin typeface="Verdana" panose="020B0604030504040204" pitchFamily="34" charset="0"/>
                <a:ea typeface="굴림" charset="-127"/>
              </a:rPr>
              <a:t>here: </a:t>
            </a:r>
            <a:r>
              <a:rPr lang="en-US" altLang="ko-KR" sz="1800" dirty="0" smtClean="0">
                <a:solidFill>
                  <a:schemeClr val="tx2"/>
                </a:solidFill>
                <a:latin typeface="Verdana" panose="020B0604030504040204" pitchFamily="34" charset="0"/>
                <a:ea typeface="굴림" charset="-127"/>
                <a:hlinkClick r:id="rId2"/>
              </a:rPr>
              <a:t>https://www.reddit.com/r/datasets/comments/b6rcwv/i_scraped_32000_cars_including_the_price_and_115/</a:t>
            </a:r>
            <a:r>
              <a:rPr lang="en-US" altLang="ko-KR" sz="1800" dirty="0" smtClean="0">
                <a:solidFill>
                  <a:schemeClr val="tx2"/>
                </a:solidFill>
                <a:latin typeface="Verdana" panose="020B0604030504040204" pitchFamily="34" charset="0"/>
                <a:ea typeface="굴림" charset="-127"/>
              </a:rPr>
              <a:t>.</a:t>
            </a: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This set includes all vehicle makes and models available without adjustment for number of vehicles sold so is not necessarily representative of the vehicles actually found on the road but rather this theoretical set.</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data set used for these models included </a:t>
            </a:r>
            <a:r>
              <a:rPr lang="en-US" altLang="en-US" sz="1800" dirty="0" smtClean="0">
                <a:solidFill>
                  <a:schemeClr val="tx2"/>
                </a:solidFill>
                <a:latin typeface="Verdana" panose="020B0604030504040204" pitchFamily="34" charset="0"/>
                <a:ea typeface="굴림" charset="-127"/>
              </a:rPr>
              <a:t>14,300 rows </a:t>
            </a:r>
            <a:r>
              <a:rPr lang="en-US" altLang="en-US" sz="1800" dirty="0" smtClean="0">
                <a:solidFill>
                  <a:schemeClr val="tx2"/>
                </a:solidFill>
                <a:latin typeface="Verdana" panose="020B0604030504040204" pitchFamily="34" charset="0"/>
                <a:ea typeface="굴림" charset="-127"/>
              </a:rPr>
              <a:t>and </a:t>
            </a:r>
            <a:r>
              <a:rPr lang="en-US" altLang="en-US" sz="1800" dirty="0" smtClean="0">
                <a:solidFill>
                  <a:schemeClr val="tx2"/>
                </a:solidFill>
                <a:latin typeface="Verdana" panose="020B0604030504040204" pitchFamily="34" charset="0"/>
                <a:ea typeface="굴림" charset="-127"/>
              </a:rPr>
              <a:t>42 features</a:t>
            </a:r>
            <a:r>
              <a:rPr lang="en-US" altLang="en-US" sz="1800" dirty="0">
                <a:solidFill>
                  <a:schemeClr val="tx2"/>
                </a:solidFill>
                <a:latin typeface="Verdana" panose="020B0604030504040204" pitchFamily="34" charset="0"/>
                <a:ea typeface="굴림" charset="-127"/>
              </a:rPr>
              <a:t> </a:t>
            </a:r>
            <a:r>
              <a:rPr lang="en-US" altLang="en-US" sz="1800" dirty="0" smtClean="0">
                <a:solidFill>
                  <a:schemeClr val="tx2"/>
                </a:solidFill>
                <a:latin typeface="Verdana" panose="020B0604030504040204" pitchFamily="34" charset="0"/>
                <a:ea typeface="굴림" charset="-127"/>
              </a:rPr>
              <a:t>(3 categorical, 11 binary, 28 continuous).</a:t>
            </a:r>
            <a:endParaRPr lang="uk-UA" altLang="en-US" sz="1800" dirty="0">
              <a:solidFill>
                <a:schemeClr val="tx2"/>
              </a:solidFill>
            </a:endParaRPr>
          </a:p>
        </p:txBody>
      </p:sp>
    </p:spTree>
    <p:extLst>
      <p:ext uri="{BB962C8B-B14F-4D97-AF65-F5344CB8AC3E}">
        <p14:creationId xmlns:p14="http://schemas.microsoft.com/office/powerpoint/2010/main" val="11927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Categorical Variables: Transmission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A dummy variable was created to denote whether vehicles were manual transmission.</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Only vehicles that were explicitly labeled as manual were flagged.  Some vehicles had ambiguous names that were not specifically manual or automatic and these were assumed to be automatic.</a:t>
            </a:r>
          </a:p>
          <a:p>
            <a:pPr>
              <a:lnSpc>
                <a:spcPct val="80000"/>
              </a:lnSpc>
            </a:pPr>
            <a:endParaRPr lang="uk-UA" altLang="en-US" sz="1800" dirty="0">
              <a:solidFill>
                <a:schemeClr val="tx2"/>
              </a:solidFill>
            </a:endParaRPr>
          </a:p>
        </p:txBody>
      </p:sp>
      <p:pic>
        <p:nvPicPr>
          <p:cNvPr id="2" name="Picture 1"/>
          <p:cNvPicPr>
            <a:picLocks noChangeAspect="1"/>
          </p:cNvPicPr>
          <p:nvPr/>
        </p:nvPicPr>
        <p:blipFill>
          <a:blip r:embed="rId2"/>
          <a:stretch>
            <a:fillRect/>
          </a:stretch>
        </p:blipFill>
        <p:spPr>
          <a:xfrm>
            <a:off x="3707904" y="3140968"/>
            <a:ext cx="2592288" cy="2163417"/>
          </a:xfrm>
          <a:prstGeom prst="rect">
            <a:avLst/>
          </a:prstGeom>
        </p:spPr>
      </p:pic>
    </p:spTree>
    <p:extLst>
      <p:ext uri="{BB962C8B-B14F-4D97-AF65-F5344CB8AC3E}">
        <p14:creationId xmlns:p14="http://schemas.microsoft.com/office/powerpoint/2010/main" val="237427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Categorical Variables: Drivetrain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Separate dummy variables were created to denote different drivetrain types:</a:t>
            </a:r>
            <a:endParaRPr lang="uk-UA" altLang="en-US" sz="1400" dirty="0">
              <a:solidFill>
                <a:schemeClr val="tx2"/>
              </a:solidFill>
            </a:endParaRPr>
          </a:p>
        </p:txBody>
      </p:sp>
      <p:pic>
        <p:nvPicPr>
          <p:cNvPr id="2" name="Picture 1"/>
          <p:cNvPicPr>
            <a:picLocks noChangeAspect="1"/>
          </p:cNvPicPr>
          <p:nvPr/>
        </p:nvPicPr>
        <p:blipFill>
          <a:blip r:embed="rId2"/>
          <a:stretch>
            <a:fillRect/>
          </a:stretch>
        </p:blipFill>
        <p:spPr>
          <a:xfrm>
            <a:off x="2842123" y="3645024"/>
            <a:ext cx="4313829" cy="2483026"/>
          </a:xfrm>
          <a:prstGeom prst="rect">
            <a:avLst/>
          </a:prstGeom>
        </p:spPr>
      </p:pic>
    </p:spTree>
    <p:extLst>
      <p:ext uri="{BB962C8B-B14F-4D97-AF65-F5344CB8AC3E}">
        <p14:creationId xmlns:p14="http://schemas.microsoft.com/office/powerpoint/2010/main" val="152404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Categorical Variables: Body Style</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Separate dummy variables were created to denote different vehicle body styles:</a:t>
            </a: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Some other body styles such as convertibles were originally present but ended up excluded after data cleaning.</a:t>
            </a:r>
            <a:endParaRPr lang="uk-UA" altLang="en-US" sz="1800" dirty="0">
              <a:solidFill>
                <a:schemeClr val="tx2"/>
              </a:solidFill>
            </a:endParaRPr>
          </a:p>
        </p:txBody>
      </p:sp>
      <p:pic>
        <p:nvPicPr>
          <p:cNvPr id="3" name="Picture 2"/>
          <p:cNvPicPr>
            <a:picLocks noChangeAspect="1"/>
          </p:cNvPicPr>
          <p:nvPr/>
        </p:nvPicPr>
        <p:blipFill>
          <a:blip r:embed="rId2"/>
          <a:stretch>
            <a:fillRect/>
          </a:stretch>
        </p:blipFill>
        <p:spPr>
          <a:xfrm>
            <a:off x="3275856" y="3429000"/>
            <a:ext cx="3096344" cy="2377342"/>
          </a:xfrm>
          <a:prstGeom prst="rect">
            <a:avLst/>
          </a:prstGeom>
        </p:spPr>
      </p:pic>
    </p:spTree>
    <p:extLst>
      <p:ext uri="{BB962C8B-B14F-4D97-AF65-F5344CB8AC3E}">
        <p14:creationId xmlns:p14="http://schemas.microsoft.com/office/powerpoint/2010/main" val="392055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Binary </a:t>
            </a:r>
            <a:r>
              <a:rPr lang="en-US" altLang="en-US" sz="3200" b="1" dirty="0" smtClean="0">
                <a:latin typeface="Tahoma" panose="020B0604030504040204" pitchFamily="34" charset="0"/>
              </a:rPr>
              <a:t>Variables:</a:t>
            </a:r>
            <a:br>
              <a:rPr lang="en-US" altLang="en-US" sz="3200" b="1" dirty="0" smtClean="0">
                <a:latin typeface="Tahoma" panose="020B0604030504040204" pitchFamily="34" charset="0"/>
              </a:rPr>
            </a:br>
            <a:r>
              <a:rPr lang="en-US" altLang="en-US" sz="3200" b="1" dirty="0" smtClean="0">
                <a:latin typeface="Tahoma" panose="020B0604030504040204" pitchFamily="34" charset="0"/>
              </a:rPr>
              <a:t>Safety Features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Verdana" panose="020B0604030504040204" pitchFamily="34" charset="0"/>
            </a:endParaRPr>
          </a:p>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Vehicle safety is an important factor when selecting a vehicle but no safety data were included in this data set.</a:t>
            </a:r>
          </a:p>
          <a:p>
            <a:pPr>
              <a:lnSpc>
                <a:spcPct val="80000"/>
              </a:lnSpc>
            </a:pPr>
            <a:endParaRPr lang="en-US" altLang="ko-KR" sz="1800" dirty="0" smtClean="0">
              <a:solidFill>
                <a:schemeClr val="tx2"/>
              </a:solidFill>
              <a:latin typeface="Verdana" panose="020B0604030504040204" pitchFamily="34" charset="0"/>
              <a:ea typeface="Verdana" panose="020B0604030504040204" pitchFamily="34" charset="0"/>
            </a:endParaRPr>
          </a:p>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In lieu of safety data, inclusion of various safety features was used instead:</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ABS Brakes</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Air Bags</a:t>
            </a:r>
          </a:p>
          <a:p>
            <a:pPr lvl="2">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Front</a:t>
            </a:r>
          </a:p>
          <a:p>
            <a:pPr lvl="2">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Side</a:t>
            </a:r>
          </a:p>
          <a:p>
            <a:pPr lvl="2">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Head</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Traction Control</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Fog Lamps</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Parking Aid</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Back-up Camera</a:t>
            </a:r>
            <a:endParaRPr lang="uk-UA" altLang="en-US" sz="14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5687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Continuous Variables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continuous variables were drawn from four categories:</a:t>
            </a:r>
          </a:p>
          <a:p>
            <a:pPr lvl="1">
              <a:lnSpc>
                <a:spcPct val="80000"/>
              </a:lnSpc>
            </a:pPr>
            <a:endParaRPr lang="en-US" altLang="en-US" sz="1400" dirty="0" smtClean="0">
              <a:solidFill>
                <a:schemeClr val="tx2"/>
              </a:solidFill>
              <a:latin typeface="Verdana" panose="020B0604030504040204" pitchFamily="34" charset="0"/>
              <a:ea typeface="굴림" charset="-127"/>
            </a:endParaRPr>
          </a:p>
          <a:p>
            <a:pPr lvl="1">
              <a:lnSpc>
                <a:spcPct val="80000"/>
              </a:lnSpc>
            </a:pPr>
            <a:r>
              <a:rPr lang="en-US" altLang="en-US" sz="1400" dirty="0" smtClean="0">
                <a:solidFill>
                  <a:schemeClr val="tx2"/>
                </a:solidFill>
                <a:latin typeface="Verdana" panose="020B0604030504040204" pitchFamily="34" charset="0"/>
                <a:ea typeface="굴림" charset="-127"/>
              </a:rPr>
              <a:t>Dimensions</a:t>
            </a:r>
          </a:p>
          <a:p>
            <a:pPr lvl="2">
              <a:lnSpc>
                <a:spcPct val="80000"/>
              </a:lnSpc>
            </a:pPr>
            <a:r>
              <a:rPr lang="en-US" altLang="en-US" sz="1400" dirty="0" smtClean="0">
                <a:solidFill>
                  <a:schemeClr val="tx2"/>
                </a:solidFill>
                <a:latin typeface="Verdana" panose="020B0604030504040204" pitchFamily="34" charset="0"/>
                <a:ea typeface="굴림" charset="-127"/>
              </a:rPr>
              <a:t>Passenger capacity</a:t>
            </a:r>
          </a:p>
          <a:p>
            <a:pPr lvl="2">
              <a:lnSpc>
                <a:spcPct val="80000"/>
              </a:lnSpc>
            </a:pPr>
            <a:r>
              <a:rPr lang="en-US" altLang="en-US" sz="1400" dirty="0" smtClean="0">
                <a:solidFill>
                  <a:schemeClr val="tx2"/>
                </a:solidFill>
                <a:latin typeface="Verdana" panose="020B0604030504040204" pitchFamily="34" charset="0"/>
                <a:ea typeface="굴림" charset="-127"/>
              </a:rPr>
              <a:t>Number of doors</a:t>
            </a:r>
          </a:p>
          <a:p>
            <a:pPr lvl="2">
              <a:lnSpc>
                <a:spcPct val="80000"/>
              </a:lnSpc>
            </a:pPr>
            <a:r>
              <a:rPr lang="en-US" altLang="en-US" sz="1400" dirty="0" smtClean="0">
                <a:solidFill>
                  <a:schemeClr val="tx2"/>
                </a:solidFill>
                <a:latin typeface="Verdana" panose="020B0604030504040204" pitchFamily="34" charset="0"/>
                <a:ea typeface="굴림" charset="-127"/>
              </a:rPr>
              <a:t>Height</a:t>
            </a:r>
          </a:p>
          <a:p>
            <a:pPr lvl="2">
              <a:lnSpc>
                <a:spcPct val="80000"/>
              </a:lnSpc>
            </a:pPr>
            <a:r>
              <a:rPr lang="en-US" altLang="en-US" sz="1400" dirty="0" smtClean="0">
                <a:solidFill>
                  <a:schemeClr val="tx2"/>
                </a:solidFill>
                <a:latin typeface="Verdana" panose="020B0604030504040204" pitchFamily="34" charset="0"/>
                <a:ea typeface="굴림" charset="-127"/>
              </a:rPr>
              <a:t>Wheelbase</a:t>
            </a:r>
            <a:endParaRPr lang="en-US" altLang="en-US" sz="1400" dirty="0" smtClean="0">
              <a:solidFill>
                <a:schemeClr val="tx2"/>
              </a:solidFill>
              <a:latin typeface="Verdana" panose="020B0604030504040204" pitchFamily="34" charset="0"/>
              <a:ea typeface="굴림" charset="-127"/>
            </a:endParaRPr>
          </a:p>
          <a:p>
            <a:pPr lvl="1">
              <a:lnSpc>
                <a:spcPct val="80000"/>
              </a:lnSpc>
            </a:pPr>
            <a:r>
              <a:rPr lang="en-US" altLang="en-US" sz="1400" dirty="0" smtClean="0">
                <a:solidFill>
                  <a:schemeClr val="tx2"/>
                </a:solidFill>
                <a:latin typeface="Verdana" panose="020B0604030504040204" pitchFamily="34" charset="0"/>
                <a:ea typeface="굴림" charset="-127"/>
              </a:rPr>
              <a:t>Interior</a:t>
            </a:r>
          </a:p>
          <a:p>
            <a:pPr lvl="2">
              <a:lnSpc>
                <a:spcPct val="80000"/>
              </a:lnSpc>
            </a:pPr>
            <a:r>
              <a:rPr lang="en-US" altLang="en-US" sz="1400" dirty="0" smtClean="0">
                <a:solidFill>
                  <a:schemeClr val="tx2"/>
                </a:solidFill>
                <a:latin typeface="Verdana" panose="020B0604030504040204" pitchFamily="34" charset="0"/>
                <a:ea typeface="굴림" charset="-127"/>
              </a:rPr>
              <a:t>Hip room</a:t>
            </a:r>
          </a:p>
          <a:p>
            <a:pPr lvl="2">
              <a:lnSpc>
                <a:spcPct val="80000"/>
              </a:lnSpc>
            </a:pPr>
            <a:r>
              <a:rPr lang="en-US" altLang="en-US" sz="1400" dirty="0" smtClean="0">
                <a:solidFill>
                  <a:schemeClr val="tx2"/>
                </a:solidFill>
                <a:latin typeface="Verdana" panose="020B0604030504040204" pitchFamily="34" charset="0"/>
                <a:ea typeface="굴림" charset="-127"/>
              </a:rPr>
              <a:t>Leg room</a:t>
            </a:r>
          </a:p>
          <a:p>
            <a:pPr lvl="2">
              <a:lnSpc>
                <a:spcPct val="80000"/>
              </a:lnSpc>
            </a:pPr>
            <a:r>
              <a:rPr lang="en-US" altLang="en-US" sz="1400" dirty="0" smtClean="0">
                <a:solidFill>
                  <a:schemeClr val="tx2"/>
                </a:solidFill>
                <a:latin typeface="Verdana" panose="020B0604030504040204" pitchFamily="34" charset="0"/>
                <a:ea typeface="굴림" charset="-127"/>
              </a:rPr>
              <a:t>Head room</a:t>
            </a:r>
            <a:endParaRPr lang="en-US" altLang="en-US" sz="1400" dirty="0" smtClean="0">
              <a:solidFill>
                <a:schemeClr val="tx2"/>
              </a:solidFill>
              <a:latin typeface="Verdana" panose="020B0604030504040204" pitchFamily="34" charset="0"/>
              <a:ea typeface="굴림" charset="-127"/>
            </a:endParaRPr>
          </a:p>
          <a:p>
            <a:pPr lvl="1">
              <a:lnSpc>
                <a:spcPct val="80000"/>
              </a:lnSpc>
            </a:pPr>
            <a:r>
              <a:rPr lang="en-US" altLang="en-US" sz="1400" dirty="0" smtClean="0">
                <a:solidFill>
                  <a:schemeClr val="tx2"/>
                </a:solidFill>
                <a:latin typeface="Verdana" panose="020B0604030504040204" pitchFamily="34" charset="0"/>
                <a:ea typeface="굴림" charset="-127"/>
              </a:rPr>
              <a:t>Fuel Efficiency</a:t>
            </a:r>
          </a:p>
          <a:p>
            <a:pPr lvl="2">
              <a:lnSpc>
                <a:spcPct val="80000"/>
              </a:lnSpc>
            </a:pPr>
            <a:r>
              <a:rPr lang="en-US" altLang="en-US" sz="1400" dirty="0" smtClean="0">
                <a:solidFill>
                  <a:schemeClr val="tx2"/>
                </a:solidFill>
                <a:latin typeface="Verdana" panose="020B0604030504040204" pitchFamily="34" charset="0"/>
                <a:ea typeface="굴림" charset="-127"/>
              </a:rPr>
              <a:t>Tank capacity</a:t>
            </a:r>
          </a:p>
          <a:p>
            <a:pPr lvl="2">
              <a:lnSpc>
                <a:spcPct val="80000"/>
              </a:lnSpc>
            </a:pPr>
            <a:r>
              <a:rPr lang="en-US" altLang="en-US" sz="1400" dirty="0" smtClean="0">
                <a:solidFill>
                  <a:schemeClr val="tx2"/>
                </a:solidFill>
                <a:latin typeface="Verdana" panose="020B0604030504040204" pitchFamily="34" charset="0"/>
                <a:ea typeface="굴림" charset="-127"/>
              </a:rPr>
              <a:t>Estimated Fuel Economy (City / Highway)</a:t>
            </a:r>
          </a:p>
          <a:p>
            <a:pPr lvl="1">
              <a:lnSpc>
                <a:spcPct val="80000"/>
              </a:lnSpc>
            </a:pPr>
            <a:r>
              <a:rPr lang="en-US" altLang="en-US" sz="1400" dirty="0" smtClean="0">
                <a:solidFill>
                  <a:schemeClr val="tx2"/>
                </a:solidFill>
                <a:latin typeface="Verdana" panose="020B0604030504040204" pitchFamily="34" charset="0"/>
                <a:ea typeface="굴림" charset="-127"/>
              </a:rPr>
              <a:t>Warranty Length</a:t>
            </a:r>
          </a:p>
          <a:p>
            <a:pPr lvl="2">
              <a:lnSpc>
                <a:spcPct val="80000"/>
              </a:lnSpc>
            </a:pPr>
            <a:r>
              <a:rPr lang="en-US" altLang="en-US" sz="1400" dirty="0" smtClean="0">
                <a:solidFill>
                  <a:schemeClr val="tx2"/>
                </a:solidFill>
                <a:latin typeface="Verdana" panose="020B0604030504040204" pitchFamily="34" charset="0"/>
                <a:ea typeface="굴림" charset="-127"/>
              </a:rPr>
              <a:t>Basic</a:t>
            </a:r>
          </a:p>
          <a:p>
            <a:pPr lvl="2">
              <a:lnSpc>
                <a:spcPct val="80000"/>
              </a:lnSpc>
            </a:pPr>
            <a:r>
              <a:rPr lang="en-US" altLang="en-US" sz="1400" dirty="0" smtClean="0">
                <a:solidFill>
                  <a:schemeClr val="tx2"/>
                </a:solidFill>
                <a:latin typeface="Verdana" panose="020B0604030504040204" pitchFamily="34" charset="0"/>
                <a:ea typeface="굴림" charset="-127"/>
              </a:rPr>
              <a:t>Corrosion</a:t>
            </a:r>
          </a:p>
          <a:p>
            <a:pPr lvl="2">
              <a:lnSpc>
                <a:spcPct val="80000"/>
              </a:lnSpc>
            </a:pPr>
            <a:r>
              <a:rPr lang="en-US" altLang="en-US" sz="1400" dirty="0" smtClean="0">
                <a:solidFill>
                  <a:schemeClr val="tx2"/>
                </a:solidFill>
                <a:latin typeface="Verdana" panose="020B0604030504040204" pitchFamily="34" charset="0"/>
                <a:ea typeface="굴림" charset="-127"/>
              </a:rPr>
              <a:t>Drivetrain</a:t>
            </a:r>
            <a:endParaRPr lang="en-US" altLang="en-US" sz="1400" dirty="0" smtClean="0">
              <a:solidFill>
                <a:schemeClr val="tx2"/>
              </a:solidFill>
              <a:latin typeface="Verdana" panose="020B0604030504040204" pitchFamily="34" charset="0"/>
              <a:ea typeface="굴림" charset="-127"/>
            </a:endParaRPr>
          </a:p>
        </p:txBody>
      </p:sp>
    </p:spTree>
    <p:extLst>
      <p:ext uri="{BB962C8B-B14F-4D97-AF65-F5344CB8AC3E}">
        <p14:creationId xmlns:p14="http://schemas.microsoft.com/office/powerpoint/2010/main" val="2109119299"/>
      </p:ext>
    </p:extLst>
  </p:cSld>
  <p:clrMapOvr>
    <a:masterClrMapping/>
  </p:clrMapOvr>
</p:sld>
</file>

<file path=ppt/theme/theme1.xml><?xml version="1.0" encoding="utf-8"?>
<a:theme xmlns:a="http://schemas.openxmlformats.org/drawingml/2006/main" name="00001">
  <a:themeElements>
    <a:clrScheme name="00001 5">
      <a:dk1>
        <a:srgbClr val="003366"/>
      </a:dk1>
      <a:lt1>
        <a:srgbClr val="66CCFF"/>
      </a:lt1>
      <a:dk2>
        <a:srgbClr val="2F497C"/>
      </a:dk2>
      <a:lt2>
        <a:srgbClr val="FFFFFF"/>
      </a:lt2>
      <a:accent1>
        <a:srgbClr val="0066CC"/>
      </a:accent1>
      <a:accent2>
        <a:srgbClr val="00FFFF"/>
      </a:accent2>
      <a:accent3>
        <a:srgbClr val="ADB1BF"/>
      </a:accent3>
      <a:accent4>
        <a:srgbClr val="56AEDA"/>
      </a:accent4>
      <a:accent5>
        <a:srgbClr val="AAB8E2"/>
      </a:accent5>
      <a:accent6>
        <a:srgbClr val="00E7E7"/>
      </a:accent6>
      <a:hlink>
        <a:srgbClr val="00CCFF"/>
      </a:hlink>
      <a:folHlink>
        <a:srgbClr val="336699"/>
      </a:folHlink>
    </a:clrScheme>
    <a:fontScheme name="00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0001 1">
        <a:dk1>
          <a:srgbClr val="006699"/>
        </a:dk1>
        <a:lt1>
          <a:srgbClr val="CCECFF"/>
        </a:lt1>
        <a:dk2>
          <a:srgbClr val="2F497C"/>
        </a:dk2>
        <a:lt2>
          <a:srgbClr val="FFFFFF"/>
        </a:lt2>
        <a:accent1>
          <a:srgbClr val="CC0000"/>
        </a:accent1>
        <a:accent2>
          <a:srgbClr val="FFFFCC"/>
        </a:accent2>
        <a:accent3>
          <a:srgbClr val="ADB1BF"/>
        </a:accent3>
        <a:accent4>
          <a:srgbClr val="AEC9DA"/>
        </a:accent4>
        <a:accent5>
          <a:srgbClr val="E2AAAA"/>
        </a:accent5>
        <a:accent6>
          <a:srgbClr val="E7E7B9"/>
        </a:accent6>
        <a:hlink>
          <a:srgbClr val="00CCFF"/>
        </a:hlink>
        <a:folHlink>
          <a:srgbClr val="3366CC"/>
        </a:folHlink>
      </a:clrScheme>
      <a:clrMap bg1="dk2" tx1="lt1" bg2="dk1" tx2="lt2" accent1="accent1" accent2="accent2" accent3="accent3" accent4="accent4" accent5="accent5" accent6="accent6" hlink="hlink" folHlink="folHlink"/>
    </a:extraClrScheme>
    <a:extraClrScheme>
      <a:clrScheme name="00001 2">
        <a:dk1>
          <a:srgbClr val="006699"/>
        </a:dk1>
        <a:lt1>
          <a:srgbClr val="66CCFF"/>
        </a:lt1>
        <a:dk2>
          <a:srgbClr val="2F497C"/>
        </a:dk2>
        <a:lt2>
          <a:srgbClr val="FFFFFF"/>
        </a:lt2>
        <a:accent1>
          <a:srgbClr val="CC0000"/>
        </a:accent1>
        <a:accent2>
          <a:srgbClr val="FFFFCC"/>
        </a:accent2>
        <a:accent3>
          <a:srgbClr val="ADB1BF"/>
        </a:accent3>
        <a:accent4>
          <a:srgbClr val="56AEDA"/>
        </a:accent4>
        <a:accent5>
          <a:srgbClr val="E2AAAA"/>
        </a:accent5>
        <a:accent6>
          <a:srgbClr val="E7E7B9"/>
        </a:accent6>
        <a:hlink>
          <a:srgbClr val="00CCFF"/>
        </a:hlink>
        <a:folHlink>
          <a:srgbClr val="336699"/>
        </a:folHlink>
      </a:clrScheme>
      <a:clrMap bg1="dk2" tx1="lt1" bg2="dk1" tx2="lt2" accent1="accent1" accent2="accent2" accent3="accent3" accent4="accent4" accent5="accent5" accent6="accent6" hlink="hlink" folHlink="folHlink"/>
    </a:extraClrScheme>
    <a:extraClrScheme>
      <a:clrScheme name="00001 3">
        <a:dk1>
          <a:srgbClr val="003366"/>
        </a:dk1>
        <a:lt1>
          <a:srgbClr val="66CCFF"/>
        </a:lt1>
        <a:dk2>
          <a:srgbClr val="2F497C"/>
        </a:dk2>
        <a:lt2>
          <a:srgbClr val="FFFFFF"/>
        </a:lt2>
        <a:accent1>
          <a:srgbClr val="CC0000"/>
        </a:accent1>
        <a:accent2>
          <a:srgbClr val="FF7C80"/>
        </a:accent2>
        <a:accent3>
          <a:srgbClr val="ADB1BF"/>
        </a:accent3>
        <a:accent4>
          <a:srgbClr val="56AEDA"/>
        </a:accent4>
        <a:accent5>
          <a:srgbClr val="E2AAAA"/>
        </a:accent5>
        <a:accent6>
          <a:srgbClr val="E77073"/>
        </a:accent6>
        <a:hlink>
          <a:srgbClr val="00CCFF"/>
        </a:hlink>
        <a:folHlink>
          <a:srgbClr val="336699"/>
        </a:folHlink>
      </a:clrScheme>
      <a:clrMap bg1="dk2" tx1="lt1" bg2="dk1" tx2="lt2" accent1="accent1" accent2="accent2" accent3="accent3" accent4="accent4" accent5="accent5" accent6="accent6" hlink="hlink" folHlink="folHlink"/>
    </a:extraClrScheme>
    <a:extraClrScheme>
      <a:clrScheme name="00001 4">
        <a:dk1>
          <a:srgbClr val="003366"/>
        </a:dk1>
        <a:lt1>
          <a:srgbClr val="66CCFF"/>
        </a:lt1>
        <a:dk2>
          <a:srgbClr val="2F497C"/>
        </a:dk2>
        <a:lt2>
          <a:srgbClr val="FFFFFF"/>
        </a:lt2>
        <a:accent1>
          <a:srgbClr val="0066FF"/>
        </a:accent1>
        <a:accent2>
          <a:srgbClr val="00FFFF"/>
        </a:accent2>
        <a:accent3>
          <a:srgbClr val="ADB1BF"/>
        </a:accent3>
        <a:accent4>
          <a:srgbClr val="56AEDA"/>
        </a:accent4>
        <a:accent5>
          <a:srgbClr val="AAB8FF"/>
        </a:accent5>
        <a:accent6>
          <a:srgbClr val="00E7E7"/>
        </a:accent6>
        <a:hlink>
          <a:srgbClr val="00CCFF"/>
        </a:hlink>
        <a:folHlink>
          <a:srgbClr val="336699"/>
        </a:folHlink>
      </a:clrScheme>
      <a:clrMap bg1="dk2" tx1="lt1" bg2="dk1" tx2="lt2" accent1="accent1" accent2="accent2" accent3="accent3" accent4="accent4" accent5="accent5" accent6="accent6" hlink="hlink" folHlink="folHlink"/>
    </a:extraClrScheme>
    <a:extraClrScheme>
      <a:clrScheme name="00001 5">
        <a:dk1>
          <a:srgbClr val="003366"/>
        </a:dk1>
        <a:lt1>
          <a:srgbClr val="66CCFF"/>
        </a:lt1>
        <a:dk2>
          <a:srgbClr val="2F497C"/>
        </a:dk2>
        <a:lt2>
          <a:srgbClr val="FFFFFF"/>
        </a:lt2>
        <a:accent1>
          <a:srgbClr val="0066CC"/>
        </a:accent1>
        <a:accent2>
          <a:srgbClr val="00FFFF"/>
        </a:accent2>
        <a:accent3>
          <a:srgbClr val="ADB1BF"/>
        </a:accent3>
        <a:accent4>
          <a:srgbClr val="56AEDA"/>
        </a:accent4>
        <a:accent5>
          <a:srgbClr val="AAB8E2"/>
        </a:accent5>
        <a:accent6>
          <a:srgbClr val="00E7E7"/>
        </a:accent6>
        <a:hlink>
          <a:srgbClr val="00CCFF"/>
        </a:hlink>
        <a:folHlink>
          <a:srgbClr val="3366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2881</TotalTime>
  <Words>1683</Words>
  <Application>Microsoft Office PowerPoint</Application>
  <PresentationFormat>On-screen Show (4:3)</PresentationFormat>
  <Paragraphs>210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굴림</vt:lpstr>
      <vt:lpstr>Tahoma</vt:lpstr>
      <vt:lpstr>Verdana</vt:lpstr>
      <vt:lpstr>00001</vt:lpstr>
      <vt:lpstr>Car Features and MSRP</vt:lpstr>
      <vt:lpstr>Introduction</vt:lpstr>
      <vt:lpstr>Research Plan</vt:lpstr>
      <vt:lpstr>Data Set</vt:lpstr>
      <vt:lpstr>Categorical Variables: Transmission</vt:lpstr>
      <vt:lpstr>Categorical Variables: Drivetrain</vt:lpstr>
      <vt:lpstr>Categorical Variables: Body Style</vt:lpstr>
      <vt:lpstr>Binary Variables: Safety Features</vt:lpstr>
      <vt:lpstr>Continuous Variables</vt:lpstr>
      <vt:lpstr>Data Cleaning</vt:lpstr>
      <vt:lpstr>Models Used</vt:lpstr>
      <vt:lpstr>Principal Component Analysis</vt:lpstr>
      <vt:lpstr>Principal Component Analysis</vt:lpstr>
      <vt:lpstr>K-Nearest Neighbors</vt:lpstr>
      <vt:lpstr>Decision Tree</vt:lpstr>
      <vt:lpstr>Random Forest</vt:lpstr>
      <vt:lpstr>OLS Regression</vt:lpstr>
      <vt:lpstr>Ridge Regression</vt:lpstr>
      <vt:lpstr>Lasso Regression</vt:lpstr>
      <vt:lpstr>Linear Support Vector Regression</vt:lpstr>
      <vt:lpstr>Radial Basis Function Kernel SVR</vt:lpstr>
      <vt:lpstr>Gradient Boosting Regression</vt:lpstr>
      <vt:lpstr>Model Comparison</vt:lpstr>
      <vt:lpstr>Sedan-Only Results</vt:lpstr>
      <vt:lpstr>K-Nearest Neighbors by Body Style</vt:lpstr>
      <vt:lpstr>Conclusions</vt:lpstr>
      <vt:lpstr>Future Research</vt:lpstr>
      <vt:lpstr>Future Research</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Yeu-Fann Stafford</cp:lastModifiedBy>
  <cp:revision>32</cp:revision>
  <dcterms:created xsi:type="dcterms:W3CDTF">2005-08-29T11:03:58Z</dcterms:created>
  <dcterms:modified xsi:type="dcterms:W3CDTF">2019-05-25T02:02:29Z</dcterms:modified>
</cp:coreProperties>
</file>