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89" r:id="rId5"/>
    <p:sldId id="308" r:id="rId6"/>
    <p:sldId id="331" r:id="rId7"/>
    <p:sldId id="332" r:id="rId8"/>
    <p:sldId id="355" r:id="rId9"/>
    <p:sldId id="356" r:id="rId10"/>
    <p:sldId id="357" r:id="rId11"/>
    <p:sldId id="358" r:id="rId12"/>
    <p:sldId id="359" r:id="rId13"/>
    <p:sldId id="312" r:id="rId14"/>
  </p:sldIdLst>
  <p:sldSz cx="12195175" cy="6858000"/>
  <p:notesSz cx="6858000" cy="9144000"/>
  <p:embeddedFontLst>
    <p:embeddedFont>
      <p:font typeface="Calibri" panose="020F0502020204030204"/>
      <p:regular r:id="rId18"/>
      <p:bold r:id="rId19"/>
      <p:italic r:id="rId20"/>
      <p:boldItalic r:id="rId21"/>
    </p:embeddedFont>
    <p:embeddedFont>
      <p:font typeface="Agency FB" panose="020B0503020202020204" pitchFamily="34" charset="0"/>
      <p:regular r:id="rId22"/>
    </p:embeddedFont>
    <p:embeddedFont>
      <p:font typeface="张海山锐线体简" panose="02000000000000000000" charset="0"/>
      <p:regular r:id="rId23"/>
    </p:embeddedFont>
  </p:embeddedFontLst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F1E"/>
    <a:srgbClr val="0A97F4"/>
    <a:srgbClr val="33E5FF"/>
    <a:srgbClr val="053951"/>
    <a:srgbClr val="111111"/>
    <a:srgbClr val="179EEE"/>
    <a:srgbClr val="3F6FB7"/>
    <a:srgbClr val="B28A35"/>
    <a:srgbClr val="E4C874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howGuides="1">
      <p:cViewPr>
        <p:scale>
          <a:sx n="50" d="100"/>
          <a:sy n="50" d="100"/>
        </p:scale>
        <p:origin x="-492" y="-1758"/>
      </p:cViewPr>
      <p:guideLst>
        <p:guide orient="horz" pos="2151"/>
        <p:guide pos="69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39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3.xml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01A41-A85B-4BA3-A58B-5DF29B5ACF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88F8D-94BC-43CD-A0DF-0660451385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Jupyter Notebooks 是一款开源的网络应用，我们可以将其用于创建和共享代码与文档。</a:t>
            </a:r>
            <a:endParaRPr lang="en-US" dirty="0"/>
          </a:p>
          <a:p>
            <a:r>
              <a:rPr lang="en-US" dirty="0"/>
              <a:t>其提供了一个环境，你无需离开这个环境，就可以在其中编写你的代码、运行代码、查看输出、可视化数据并查看结果。因此，这是一款可执行端到端的数据科学工作流程的便捷工具，其中包括数据清理、统计建模、构建和训练机器学习模型、可视化数据等等。</a:t>
            </a:r>
            <a:endParaRPr lang="en-US" dirty="0"/>
          </a:p>
          <a:p>
            <a:r>
              <a:rPr lang="en-US" dirty="0"/>
              <a:t>当你还处于原型开发阶段时，Jupyter Notebooks 的作用更是引人注目。这是因为你的代码是按独立单元的形式编写的，而且这些单元是独立执行的。这让用户可以测试一个项目中的特定代码块，而无需从项目开始处执行代码。很多其它 IDE 环境（比如 RStudio）也有其它几种方式能做到这一点，但我个人觉得 Jupyter 的单个单元结构是最好的。</a:t>
            </a:r>
            <a:endParaRPr lang="en-US" dirty="0"/>
          </a:p>
          <a:p>
            <a:r>
              <a:rPr lang="en-US" dirty="0"/>
              <a:t>正如你将在本文中看到的那样，这些笔记本非常灵活，能为数据科学家提供强大的交互能力和工具。它们甚至允许你运行 Python 之外的其它语言，比如 R、SQL 等。因为它们比单纯的 IDE 平台更具交互性，所以它们被广泛用于以更具教学性的方式展示代码。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gradFill>
          <a:gsLst>
            <a:gs pos="0">
              <a:srgbClr val="053951"/>
            </a:gs>
            <a:gs pos="90000">
              <a:srgbClr val="000F1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7409" y="516467"/>
            <a:ext cx="7520358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3673" y="985788"/>
            <a:ext cx="5487829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16200000" flipH="1">
            <a:off x="11734249" y="6331838"/>
            <a:ext cx="384047" cy="53780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5479" y="6408717"/>
            <a:ext cx="508134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FC8A9CF0-91C9-42F9-83C2-B72FF9A18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A7F1AA27-B7A4-475F-8430-0E6442A33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FC8A9CF0-91C9-42F9-83C2-B72FF9A18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A7F1AA27-B7A4-475F-8430-0E6442A33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FC8A9CF0-91C9-42F9-83C2-B72FF9A18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A7F1AA27-B7A4-475F-8430-0E6442A33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FC8A9CF0-91C9-42F9-83C2-B72FF9A18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A7F1AA27-B7A4-475F-8430-0E6442A33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FC8A9CF0-91C9-42F9-83C2-B72FF9A18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A7F1AA27-B7A4-475F-8430-0E6442A33CF0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0130035" y="646033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rgbClr val="000F1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rgbClr val="000F1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rgbClr val="000F1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rgbClr val="000F1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rgbClr val="000F1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srgbClr val="000F1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srgbClr val="000F1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srgbClr val="000F1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rgbClr val="000F1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srgbClr val="000F1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FC8A9CF0-91C9-42F9-83C2-B72FF9A18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A7F1AA27-B7A4-475F-8430-0E6442A33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FC8A9CF0-91C9-42F9-83C2-B72FF9A18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A7F1AA27-B7A4-475F-8430-0E6442A33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7409" y="516467"/>
            <a:ext cx="7520358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3673" y="985788"/>
            <a:ext cx="5487829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11734249" y="6331838"/>
            <a:ext cx="384047" cy="53780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5479" y="6408717"/>
            <a:ext cx="508134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mb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GIF"/><Relationship Id="rId2" Type="http://schemas.openxmlformats.org/officeDocument/2006/relationships/tags" Target="../tags/tag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581400" y="3145155"/>
            <a:ext cx="84950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1" dirty="0">
                <a:gradFill flip="none" rotWithShape="1">
                  <a:gsLst>
                    <a:gs pos="0">
                      <a:srgbClr val="179EEE"/>
                    </a:gs>
                    <a:gs pos="57000">
                      <a:srgbClr val="33E5FF"/>
                    </a:gs>
                    <a:gs pos="100000">
                      <a:srgbClr val="0A97F4"/>
                    </a:gs>
                  </a:gsLst>
                  <a:lin ang="108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Jupyter Notebook</a:t>
            </a:r>
            <a:endParaRPr lang="en-US" sz="7200" b="1" i="1" dirty="0">
              <a:gradFill flip="none" rotWithShape="1">
                <a:gsLst>
                  <a:gs pos="0">
                    <a:srgbClr val="179EEE"/>
                  </a:gs>
                  <a:gs pos="57000">
                    <a:srgbClr val="33E5FF"/>
                  </a:gs>
                  <a:gs pos="100000">
                    <a:srgbClr val="0A97F4"/>
                  </a:gs>
                </a:gsLst>
                <a:lin ang="108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90703" y="4506242"/>
            <a:ext cx="5651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i="1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SHANXI  UNIVERSITY</a:t>
            </a:r>
            <a:endParaRPr lang="en-US" altLang="zh-CN" sz="4000" i="1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6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65" tmFilter="0, 0; 0.125,0.2665; 0.25,0.4; 0.375,0.465; 0.5,0.5;  0.625,0.535; 0.75,0.6; 0.875,0.7335; 1,1">
                                          <p:stCondLst>
                                            <p:cond delay="36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83" tmFilter="0, 0; 0.125,0.2665; 0.25,0.4; 0.375,0.465; 0.5,0.5;  0.625,0.535; 0.75,0.6; 0.875,0.7335; 1,1">
                                          <p:stCondLst>
                                            <p:cond delay="7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" tmFilter="0, 0; 0.125,0.2665; 0.25,0.4; 0.375,0.465; 0.5,0.5;  0.625,0.535; 0.75,0.6; 0.875,0.7335; 1,1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4">
                                          <p:stCondLst>
                                            <p:cond delay="35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91" decel="50000">
                                          <p:stCondLst>
                                            <p:cond delay="37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4">
                                          <p:stCondLst>
                                            <p:cond delay="72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91" decel="50000">
                                          <p:stCondLst>
                                            <p:cond delay="73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4">
                                          <p:stCondLst>
                                            <p:cond delay="90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91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4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91" decel="50000">
                                          <p:stCondLst>
                                            <p:cond delay="100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>
                <a:cs typeface="+mn-ea"/>
                <a:sym typeface="+mn-lt"/>
              </a:rPr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81000" y="178435"/>
            <a:ext cx="116655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b="1" dirty="0" smtClean="0">
                <a:gradFill flip="none" rotWithShape="1">
                  <a:gsLst>
                    <a:gs pos="0">
                      <a:srgbClr val="0A97F4"/>
                    </a:gs>
                    <a:gs pos="47000">
                      <a:srgbClr val="33E5FF"/>
                    </a:gs>
                    <a:gs pos="100000">
                      <a:srgbClr val="0A97F4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JupyterLab——Jupyter Notebooks 的进化</a:t>
            </a:r>
            <a:endParaRPr lang="zh-CN" altLang="en-US" sz="4400" b="1" dirty="0" smtClean="0">
              <a:gradFill flip="none" rotWithShape="1">
                <a:gsLst>
                  <a:gs pos="0">
                    <a:srgbClr val="0A97F4"/>
                  </a:gs>
                  <a:gs pos="47000">
                    <a:srgbClr val="33E5FF"/>
                  </a:gs>
                  <a:gs pos="100000">
                    <a:srgbClr val="0A97F4"/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1000" y="1191895"/>
            <a:ext cx="115544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JupyterLab 是今年二月份推出的，被认为是 Jupyter Notebooks 的进一步发展。其支持更加灵活和更加强大的项目操作方式，但具有和 Jupyter Notebooks 一样的组件。JupyterLab 环境与 Jupyter Notebooks 环境完全一样，但具有生产力更高的体验</a:t>
            </a:r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.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pic>
        <p:nvPicPr>
          <p:cNvPr id="5" name="图片 4" descr="8720438-448c5b27e9a4eac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335" y="2113915"/>
            <a:ext cx="7781925" cy="439102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425179" y="2708920"/>
            <a:ext cx="7778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gradFill flip="none" rotWithShape="1">
                  <a:gsLst>
                    <a:gs pos="0">
                      <a:srgbClr val="179EEE"/>
                    </a:gs>
                    <a:gs pos="57000">
                      <a:srgbClr val="33E5FF"/>
                    </a:gs>
                    <a:gs pos="100000">
                      <a:srgbClr val="0A97F4"/>
                    </a:gs>
                  </a:gsLst>
                  <a:lin ang="108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谢谢您的观赏</a:t>
            </a:r>
            <a:endParaRPr lang="zh-CN" altLang="en-US" sz="7200" b="1" dirty="0">
              <a:gradFill flip="none" rotWithShape="1">
                <a:gsLst>
                  <a:gs pos="0">
                    <a:srgbClr val="179EEE"/>
                  </a:gs>
                  <a:gs pos="57000">
                    <a:srgbClr val="33E5FF"/>
                  </a:gs>
                  <a:gs pos="100000">
                    <a:srgbClr val="0A97F4"/>
                  </a:gs>
                </a:gsLst>
                <a:lin ang="108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973195" y="368300"/>
            <a:ext cx="5189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gradFill flip="none" rotWithShape="1">
                  <a:gsLst>
                    <a:gs pos="0">
                      <a:srgbClr val="0A97F4"/>
                    </a:gs>
                    <a:gs pos="47000">
                      <a:srgbClr val="33E5FF"/>
                    </a:gs>
                    <a:gs pos="100000">
                      <a:srgbClr val="0A97F4"/>
                    </a:gs>
                  </a:gsLst>
                  <a:lin ang="5400000" scaled="1"/>
                  <a:tileRect/>
                </a:gradFill>
                <a:cs typeface="+mn-ea"/>
                <a:sym typeface="+mn-lt"/>
              </a:rPr>
              <a:t>1.</a:t>
            </a:r>
            <a:r>
              <a:rPr lang="zh-CN" altLang="en-US" sz="2800" dirty="0">
                <a:gradFill flip="none" rotWithShape="1">
                  <a:gsLst>
                    <a:gs pos="0">
                      <a:srgbClr val="0A97F4"/>
                    </a:gs>
                    <a:gs pos="47000">
                      <a:srgbClr val="33E5FF"/>
                    </a:gs>
                    <a:gs pos="100000">
                      <a:srgbClr val="0A97F4"/>
                    </a:gs>
                  </a:gsLst>
                  <a:lin ang="5400000" scaled="1"/>
                  <a:tileRect/>
                </a:gradFill>
                <a:cs typeface="+mn-ea"/>
                <a:sym typeface="+mn-lt"/>
              </a:rPr>
              <a:t>Jupyter Notebooks 是什么？</a:t>
            </a:r>
            <a:endParaRPr lang="zh-CN" altLang="en-US" sz="2800" dirty="0">
              <a:gradFill flip="none" rotWithShape="1">
                <a:gsLst>
                  <a:gs pos="0">
                    <a:srgbClr val="0A97F4"/>
                  </a:gs>
                  <a:gs pos="47000">
                    <a:srgbClr val="33E5FF"/>
                  </a:gs>
                  <a:gs pos="100000">
                    <a:srgbClr val="0A97F4"/>
                  </a:gs>
                </a:gsLst>
                <a:lin ang="54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45255" y="1060450"/>
            <a:ext cx="5189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gradFill flip="none" rotWithShape="1">
                  <a:gsLst>
                    <a:gs pos="0">
                      <a:srgbClr val="0A97F4"/>
                    </a:gs>
                    <a:gs pos="47000">
                      <a:srgbClr val="33E5FF"/>
                    </a:gs>
                    <a:gs pos="100000">
                      <a:srgbClr val="0A97F4"/>
                    </a:gs>
                  </a:gsLst>
                  <a:lin ang="5400000" scaled="1"/>
                  <a:tileRect/>
                </a:gradFill>
                <a:cs typeface="+mn-ea"/>
                <a:sym typeface="+mn-lt"/>
              </a:rPr>
              <a:t>2.</a:t>
            </a:r>
            <a:r>
              <a:rPr lang="zh-CN" altLang="en-US" sz="2800" dirty="0" smtClean="0">
                <a:gradFill flip="none" rotWithShape="1">
                  <a:gsLst>
                    <a:gs pos="0">
                      <a:srgbClr val="0A97F4"/>
                    </a:gs>
                    <a:gs pos="47000">
                      <a:srgbClr val="33E5FF"/>
                    </a:gs>
                    <a:gs pos="100000">
                      <a:srgbClr val="0A97F4"/>
                    </a:gs>
                  </a:gsLst>
                  <a:lin ang="5400000" scaled="1"/>
                  <a:tileRect/>
                </a:gradFill>
                <a:cs typeface="+mn-ea"/>
                <a:sym typeface="+mn-lt"/>
              </a:rPr>
              <a:t>如何安装 Jupyter Notebooks？</a:t>
            </a:r>
            <a:endParaRPr lang="zh-CN" altLang="en-US" sz="2800" dirty="0" smtClean="0">
              <a:gradFill flip="none" rotWithShape="1">
                <a:gsLst>
                  <a:gs pos="0">
                    <a:srgbClr val="0A97F4"/>
                  </a:gs>
                  <a:gs pos="47000">
                    <a:srgbClr val="33E5FF"/>
                  </a:gs>
                  <a:gs pos="100000">
                    <a:srgbClr val="0A97F4"/>
                  </a:gs>
                </a:gsLst>
                <a:lin ang="54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73249" y="1815237"/>
            <a:ext cx="42484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gradFill flip="none" rotWithShape="1">
                  <a:gsLst>
                    <a:gs pos="0">
                      <a:srgbClr val="0A97F4"/>
                    </a:gs>
                    <a:gs pos="47000">
                      <a:srgbClr val="33E5FF"/>
                    </a:gs>
                    <a:gs pos="100000">
                      <a:srgbClr val="0A97F4"/>
                    </a:gs>
                  </a:gsLst>
                  <a:lin ang="5400000" scaled="1"/>
                  <a:tileRect/>
                </a:gradFill>
                <a:cs typeface="+mn-ea"/>
                <a:sym typeface="+mn-lt"/>
              </a:rPr>
              <a:t>3.</a:t>
            </a:r>
            <a:r>
              <a:rPr lang="zh-CN" altLang="en-US" sz="2800" dirty="0">
                <a:gradFill flip="none" rotWithShape="1">
                  <a:gsLst>
                    <a:gs pos="0">
                      <a:srgbClr val="0A97F4"/>
                    </a:gs>
                    <a:gs pos="47000">
                      <a:srgbClr val="33E5FF"/>
                    </a:gs>
                    <a:gs pos="100000">
                      <a:srgbClr val="0A97F4"/>
                    </a:gs>
                  </a:gsLst>
                  <a:lin ang="5400000" scaled="1"/>
                  <a:tileRect/>
                </a:gradFill>
                <a:cs typeface="+mn-ea"/>
                <a:sym typeface="+mn-lt"/>
              </a:rPr>
              <a:t>开始上手！</a:t>
            </a:r>
            <a:endParaRPr lang="zh-CN" altLang="en-US" sz="2800" dirty="0">
              <a:gradFill flip="none" rotWithShape="1">
                <a:gsLst>
                  <a:gs pos="0">
                    <a:srgbClr val="0A97F4"/>
                  </a:gs>
                  <a:gs pos="47000">
                    <a:srgbClr val="33E5FF"/>
                  </a:gs>
                  <a:gs pos="100000">
                    <a:srgbClr val="0A97F4"/>
                  </a:gs>
                </a:gsLst>
                <a:lin ang="54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-119" y="3029915"/>
            <a:ext cx="3555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gradFill>
                  <a:gsLst>
                    <a:gs pos="8350">
                      <a:srgbClr val="0A97F4"/>
                    </a:gs>
                    <a:gs pos="50000">
                      <a:srgbClr val="33E5FF"/>
                    </a:gs>
                    <a:gs pos="100000">
                      <a:srgbClr val="0A97F4"/>
                    </a:gs>
                  </a:gsLst>
                  <a:lin ang="5400000" scaled="1"/>
                </a:gradFill>
                <a:cs typeface="+mn-ea"/>
                <a:sym typeface="+mn-lt"/>
              </a:rPr>
              <a:t>目 录</a:t>
            </a:r>
            <a:endParaRPr lang="en-US" altLang="zh-CN" sz="4400" dirty="0" smtClean="0">
              <a:gradFill>
                <a:gsLst>
                  <a:gs pos="8350">
                    <a:srgbClr val="0A97F4"/>
                  </a:gs>
                  <a:gs pos="50000">
                    <a:srgbClr val="33E5FF"/>
                  </a:gs>
                  <a:gs pos="100000">
                    <a:srgbClr val="0A97F4"/>
                  </a:gs>
                </a:gsLst>
                <a:lin ang="5400000" scaled="1"/>
              </a:gradFill>
              <a:cs typeface="+mn-ea"/>
              <a:sym typeface="+mn-lt"/>
            </a:endParaRPr>
          </a:p>
          <a:p>
            <a:pPr algn="ctr"/>
            <a:r>
              <a:rPr lang="en-US" altLang="zh-CN" sz="2800" dirty="0">
                <a:gradFill>
                  <a:gsLst>
                    <a:gs pos="8350">
                      <a:srgbClr val="0A97F4"/>
                    </a:gs>
                    <a:gs pos="50000">
                      <a:srgbClr val="33E5FF"/>
                    </a:gs>
                    <a:gs pos="100000">
                      <a:srgbClr val="0A97F4"/>
                    </a:gs>
                  </a:gsLst>
                  <a:lin ang="5400000" scaled="1"/>
                </a:gradFill>
                <a:cs typeface="+mn-ea"/>
                <a:sym typeface="+mn-lt"/>
              </a:rPr>
              <a:t>contents</a:t>
            </a:r>
            <a:endParaRPr lang="zh-CN" altLang="en-US" sz="2800" dirty="0">
              <a:gradFill>
                <a:gsLst>
                  <a:gs pos="8350">
                    <a:srgbClr val="0A97F4"/>
                  </a:gs>
                  <a:gs pos="50000">
                    <a:srgbClr val="33E5FF"/>
                  </a:gs>
                  <a:gs pos="100000">
                    <a:srgbClr val="0A97F4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2" name="等腰三角形 1"/>
          <p:cNvSpPr/>
          <p:nvPr/>
        </p:nvSpPr>
        <p:spPr>
          <a:xfrm rot="900000">
            <a:off x="539641" y="1493017"/>
            <a:ext cx="2679165" cy="2960806"/>
          </a:xfrm>
          <a:prstGeom prst="triangle">
            <a:avLst/>
          </a:prstGeom>
          <a:noFill/>
          <a:ln w="57150">
            <a:gradFill>
              <a:gsLst>
                <a:gs pos="0">
                  <a:srgbClr val="0A97F4"/>
                </a:gs>
                <a:gs pos="47000">
                  <a:srgbClr val="33E5FF"/>
                </a:gs>
                <a:gs pos="100000">
                  <a:srgbClr val="0A97F4"/>
                </a:gs>
              </a:gsLst>
              <a:lin ang="5400000" scaled="1"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900000">
            <a:off x="3395960" y="1131675"/>
            <a:ext cx="462906" cy="511568"/>
          </a:xfrm>
          <a:prstGeom prst="triangle">
            <a:avLst/>
          </a:prstGeom>
          <a:noFill/>
          <a:ln w="57150">
            <a:gradFill>
              <a:gsLst>
                <a:gs pos="0">
                  <a:srgbClr val="0A97F4"/>
                </a:gs>
                <a:gs pos="47000">
                  <a:srgbClr val="33E5FF"/>
                </a:gs>
                <a:gs pos="100000">
                  <a:srgbClr val="0A97F4"/>
                </a:gs>
              </a:gsLst>
              <a:lin ang="5400000" scaled="1"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900000">
            <a:off x="3423900" y="1747793"/>
            <a:ext cx="462906" cy="511568"/>
          </a:xfrm>
          <a:prstGeom prst="triangle">
            <a:avLst/>
          </a:prstGeom>
          <a:noFill/>
          <a:ln w="57150">
            <a:gradFill>
              <a:gsLst>
                <a:gs pos="0">
                  <a:srgbClr val="0A97F4"/>
                </a:gs>
                <a:gs pos="47000">
                  <a:srgbClr val="33E5FF"/>
                </a:gs>
                <a:gs pos="100000">
                  <a:srgbClr val="0A97F4"/>
                </a:gs>
              </a:gsLst>
              <a:lin ang="5400000" scaled="1"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900000">
            <a:off x="3423899" y="419797"/>
            <a:ext cx="462906" cy="511568"/>
          </a:xfrm>
          <a:prstGeom prst="triangle">
            <a:avLst/>
          </a:prstGeom>
          <a:noFill/>
          <a:ln w="57150">
            <a:gradFill>
              <a:gsLst>
                <a:gs pos="0">
                  <a:srgbClr val="0A97F4"/>
                </a:gs>
                <a:gs pos="47000">
                  <a:srgbClr val="33E5FF"/>
                </a:gs>
                <a:gs pos="100000">
                  <a:srgbClr val="0A97F4"/>
                </a:gs>
              </a:gsLst>
              <a:lin ang="5400000" scaled="1"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73195" y="2508250"/>
            <a:ext cx="5189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gradFill flip="none" rotWithShape="1">
                  <a:gsLst>
                    <a:gs pos="0">
                      <a:srgbClr val="0A97F4"/>
                    </a:gs>
                    <a:gs pos="47000">
                      <a:srgbClr val="33E5FF"/>
                    </a:gs>
                    <a:gs pos="100000">
                      <a:srgbClr val="0A97F4"/>
                    </a:gs>
                  </a:gsLst>
                  <a:lin ang="5400000" scaled="1"/>
                  <a:tileRect/>
                </a:gradFill>
                <a:cs typeface="+mn-ea"/>
                <a:sym typeface="+mn-lt"/>
              </a:rPr>
              <a:t>4.</a:t>
            </a:r>
            <a:r>
              <a:rPr lang="zh-CN" altLang="en-US" sz="2800" dirty="0">
                <a:gradFill flip="none" rotWithShape="1">
                  <a:gsLst>
                    <a:gs pos="0">
                      <a:srgbClr val="0A97F4"/>
                    </a:gs>
                    <a:gs pos="47000">
                      <a:srgbClr val="33E5FF"/>
                    </a:gs>
                    <a:gs pos="100000">
                      <a:srgbClr val="0A97F4"/>
                    </a:gs>
                  </a:gsLst>
                  <a:lin ang="5400000" scaled="1"/>
                  <a:tileRect/>
                </a:gradFill>
                <a:cs typeface="+mn-ea"/>
                <a:sym typeface="+mn-lt"/>
              </a:rPr>
              <a:t>不只限于 Python</a:t>
            </a:r>
            <a:endParaRPr lang="zh-CN" altLang="en-US" sz="2800" dirty="0">
              <a:gradFill flip="none" rotWithShape="1">
                <a:gsLst>
                  <a:gs pos="0">
                    <a:srgbClr val="0A97F4"/>
                  </a:gs>
                  <a:gs pos="47000">
                    <a:srgbClr val="33E5FF"/>
                  </a:gs>
                  <a:gs pos="100000">
                    <a:srgbClr val="0A97F4"/>
                  </a:gs>
                </a:gsLst>
                <a:lin ang="54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3195" y="3168015"/>
            <a:ext cx="6473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gradFill flip="none" rotWithShape="1">
                  <a:gsLst>
                    <a:gs pos="0">
                      <a:srgbClr val="0A97F4"/>
                    </a:gs>
                    <a:gs pos="47000">
                      <a:srgbClr val="33E5FF"/>
                    </a:gs>
                    <a:gs pos="100000">
                      <a:srgbClr val="0A97F4"/>
                    </a:gs>
                  </a:gsLst>
                  <a:lin ang="5400000" scaled="1"/>
                  <a:tileRect/>
                </a:gradFill>
                <a:cs typeface="+mn-ea"/>
                <a:sym typeface="+mn-lt"/>
              </a:rPr>
              <a:t>5.</a:t>
            </a:r>
            <a:r>
              <a:rPr lang="zh-CN" altLang="en-US" sz="2800" dirty="0" smtClean="0">
                <a:gradFill flip="none" rotWithShape="1">
                  <a:gsLst>
                    <a:gs pos="0">
                      <a:srgbClr val="0A97F4"/>
                    </a:gs>
                    <a:gs pos="47000">
                      <a:srgbClr val="33E5FF"/>
                    </a:gs>
                    <a:gs pos="100000">
                      <a:srgbClr val="0A97F4"/>
                    </a:gs>
                  </a:gsLst>
                  <a:lin ang="5400000" scaled="1"/>
                  <a:tileRect/>
                </a:gradFill>
                <a:cs typeface="+mn-ea"/>
                <a:sym typeface="+mn-lt"/>
              </a:rPr>
              <a:t>Jupyter Notebooks 中的交互式仪表盘</a:t>
            </a:r>
            <a:endParaRPr lang="zh-CN" altLang="en-US" sz="2800" dirty="0" smtClean="0">
              <a:gradFill flip="none" rotWithShape="1">
                <a:gsLst>
                  <a:gs pos="0">
                    <a:srgbClr val="0A97F4"/>
                  </a:gs>
                  <a:gs pos="47000">
                    <a:srgbClr val="33E5FF"/>
                  </a:gs>
                  <a:gs pos="100000">
                    <a:srgbClr val="0A97F4"/>
                  </a:gs>
                </a:gsLst>
                <a:lin ang="54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3195" y="3928745"/>
            <a:ext cx="6590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gradFill flip="none" rotWithShape="1">
                  <a:gsLst>
                    <a:gs pos="0">
                      <a:srgbClr val="0A97F4"/>
                    </a:gs>
                    <a:gs pos="47000">
                      <a:srgbClr val="33E5FF"/>
                    </a:gs>
                    <a:gs pos="100000">
                      <a:srgbClr val="0A97F4"/>
                    </a:gs>
                  </a:gsLst>
                  <a:lin ang="5400000" scaled="1"/>
                  <a:tileRect/>
                </a:gradFill>
                <a:cs typeface="+mn-ea"/>
                <a:sym typeface="+mn-lt"/>
              </a:rPr>
              <a:t>6.</a:t>
            </a:r>
            <a:r>
              <a:rPr lang="zh-CN" altLang="en-US" sz="2800" dirty="0">
                <a:gradFill flip="none" rotWithShape="1">
                  <a:gsLst>
                    <a:gs pos="0">
                      <a:srgbClr val="0A97F4"/>
                    </a:gs>
                    <a:gs pos="47000">
                      <a:srgbClr val="33E5FF"/>
                    </a:gs>
                    <a:gs pos="100000">
                      <a:srgbClr val="0A97F4"/>
                    </a:gs>
                  </a:gsLst>
                  <a:lin ang="5400000" scaled="1"/>
                  <a:tileRect/>
                </a:gradFill>
                <a:cs typeface="+mn-ea"/>
                <a:sym typeface="+mn-lt"/>
              </a:rPr>
              <a:t>键盘快捷键——节省时间且更有生产力！</a:t>
            </a:r>
            <a:endParaRPr lang="zh-CN" altLang="en-US" sz="2800" dirty="0">
              <a:gradFill flip="none" rotWithShape="1">
                <a:gsLst>
                  <a:gs pos="0">
                    <a:srgbClr val="0A97F4"/>
                  </a:gs>
                  <a:gs pos="47000">
                    <a:srgbClr val="33E5FF"/>
                  </a:gs>
                  <a:gs pos="100000">
                    <a:srgbClr val="0A97F4"/>
                  </a:gs>
                </a:gsLst>
                <a:lin ang="54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73195" y="4750435"/>
            <a:ext cx="6590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 dirty="0" smtClean="0">
                <a:gradFill flip="none" rotWithShape="1">
                  <a:gsLst>
                    <a:gs pos="0">
                      <a:srgbClr val="0A97F4"/>
                    </a:gs>
                    <a:gs pos="47000">
                      <a:srgbClr val="33E5FF"/>
                    </a:gs>
                    <a:gs pos="100000">
                      <a:srgbClr val="0A97F4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7.</a:t>
            </a:r>
            <a:r>
              <a:rPr lang="zh-CN" altLang="en-US" sz="2800" b="1" dirty="0" smtClean="0">
                <a:gradFill flip="none" rotWithShape="1">
                  <a:gsLst>
                    <a:gs pos="0">
                      <a:srgbClr val="0A97F4"/>
                    </a:gs>
                    <a:gs pos="47000">
                      <a:srgbClr val="33E5FF"/>
                    </a:gs>
                    <a:gs pos="100000">
                      <a:srgbClr val="0A97F4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保存和共享你的笔记本</a:t>
            </a:r>
            <a:endParaRPr lang="zh-CN" altLang="en-US" sz="2800" dirty="0">
              <a:gradFill flip="none" rotWithShape="1">
                <a:gsLst>
                  <a:gs pos="0">
                    <a:srgbClr val="0A97F4"/>
                  </a:gs>
                  <a:gs pos="47000">
                    <a:srgbClr val="33E5FF"/>
                  </a:gs>
                  <a:gs pos="100000">
                    <a:srgbClr val="0A97F4"/>
                  </a:gs>
                </a:gsLst>
                <a:lin ang="54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7" name="等腰三角形 6"/>
          <p:cNvSpPr/>
          <p:nvPr/>
        </p:nvSpPr>
        <p:spPr>
          <a:xfrm rot="900000">
            <a:off x="3395960" y="3271625"/>
            <a:ext cx="462906" cy="511568"/>
          </a:xfrm>
          <a:prstGeom prst="triangle">
            <a:avLst/>
          </a:prstGeom>
          <a:noFill/>
          <a:ln w="57150">
            <a:gradFill>
              <a:gsLst>
                <a:gs pos="0">
                  <a:srgbClr val="0A97F4"/>
                </a:gs>
                <a:gs pos="47000">
                  <a:srgbClr val="33E5FF"/>
                </a:gs>
                <a:gs pos="100000">
                  <a:srgbClr val="0A97F4"/>
                </a:gs>
              </a:gsLst>
              <a:lin ang="5400000" scaled="1"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900000">
            <a:off x="3423900" y="3887743"/>
            <a:ext cx="462906" cy="511568"/>
          </a:xfrm>
          <a:prstGeom prst="triangle">
            <a:avLst/>
          </a:prstGeom>
          <a:noFill/>
          <a:ln w="57150">
            <a:gradFill>
              <a:gsLst>
                <a:gs pos="0">
                  <a:srgbClr val="0A97F4"/>
                </a:gs>
                <a:gs pos="47000">
                  <a:srgbClr val="33E5FF"/>
                </a:gs>
                <a:gs pos="100000">
                  <a:srgbClr val="0A97F4"/>
                </a:gs>
              </a:gsLst>
              <a:lin ang="5400000" scaled="1"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900000">
            <a:off x="3423900" y="4699112"/>
            <a:ext cx="462906" cy="511568"/>
          </a:xfrm>
          <a:prstGeom prst="triangle">
            <a:avLst/>
          </a:prstGeom>
          <a:noFill/>
          <a:ln w="57150">
            <a:gradFill>
              <a:gsLst>
                <a:gs pos="0">
                  <a:srgbClr val="0A97F4"/>
                </a:gs>
                <a:gs pos="47000">
                  <a:srgbClr val="33E5FF"/>
                </a:gs>
                <a:gs pos="100000">
                  <a:srgbClr val="0A97F4"/>
                </a:gs>
              </a:gsLst>
              <a:lin ang="5400000" scaled="1"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900000">
            <a:off x="3423899" y="2559747"/>
            <a:ext cx="462906" cy="511568"/>
          </a:xfrm>
          <a:prstGeom prst="triangle">
            <a:avLst/>
          </a:prstGeom>
          <a:noFill/>
          <a:ln w="57150">
            <a:gradFill>
              <a:gsLst>
                <a:gs pos="0">
                  <a:srgbClr val="0A97F4"/>
                </a:gs>
                <a:gs pos="47000">
                  <a:srgbClr val="33E5FF"/>
                </a:gs>
                <a:gs pos="100000">
                  <a:srgbClr val="0A97F4"/>
                </a:gs>
              </a:gsLst>
              <a:lin ang="5400000" scaled="1"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987165" y="5608320"/>
            <a:ext cx="76422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 dirty="0" smtClean="0">
                <a:gradFill flip="none" rotWithShape="1">
                  <a:gsLst>
                    <a:gs pos="0">
                      <a:srgbClr val="0A97F4"/>
                    </a:gs>
                    <a:gs pos="47000">
                      <a:srgbClr val="33E5FF"/>
                    </a:gs>
                    <a:gs pos="100000">
                      <a:srgbClr val="0A97F4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8.</a:t>
            </a:r>
            <a:r>
              <a:rPr lang="zh-CN" altLang="en-US" sz="2800" b="1" dirty="0" smtClean="0">
                <a:gradFill flip="none" rotWithShape="1">
                  <a:gsLst>
                    <a:gs pos="0">
                      <a:srgbClr val="0A97F4"/>
                    </a:gs>
                    <a:gs pos="47000">
                      <a:srgbClr val="33E5FF"/>
                    </a:gs>
                    <a:gs pos="100000">
                      <a:srgbClr val="0A97F4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JupyterLab——Jupyter Notebooks 的进化</a:t>
            </a:r>
            <a:endParaRPr lang="zh-CN" altLang="en-US" sz="2800" b="1" dirty="0" smtClean="0">
              <a:gradFill flip="none" rotWithShape="1">
                <a:gsLst>
                  <a:gs pos="0">
                    <a:srgbClr val="0A97F4"/>
                  </a:gs>
                  <a:gs pos="47000">
                    <a:srgbClr val="33E5FF"/>
                  </a:gs>
                  <a:gs pos="100000">
                    <a:srgbClr val="0A97F4"/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algn="l"/>
            <a:endParaRPr lang="zh-CN" altLang="en-US" sz="2800" dirty="0">
              <a:gradFill flip="none" rotWithShape="1">
                <a:gsLst>
                  <a:gs pos="0">
                    <a:srgbClr val="0A97F4"/>
                  </a:gs>
                  <a:gs pos="47000">
                    <a:srgbClr val="33E5FF"/>
                  </a:gs>
                  <a:gs pos="100000">
                    <a:srgbClr val="0A97F4"/>
                  </a:gs>
                </a:gsLst>
                <a:lin ang="54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900000">
            <a:off x="3368020" y="5567157"/>
            <a:ext cx="462906" cy="511568"/>
          </a:xfrm>
          <a:prstGeom prst="triangle">
            <a:avLst/>
          </a:prstGeom>
          <a:noFill/>
          <a:ln w="57150">
            <a:gradFill>
              <a:gsLst>
                <a:gs pos="0">
                  <a:srgbClr val="0A97F4"/>
                </a:gs>
                <a:gs pos="47000">
                  <a:srgbClr val="33E5FF"/>
                </a:gs>
                <a:gs pos="100000">
                  <a:srgbClr val="0A97F4"/>
                </a:gs>
              </a:gsLst>
              <a:lin ang="5400000" scaled="1"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8" grpId="0"/>
      <p:bldP spid="26" grpId="0"/>
      <p:bldP spid="2" grpId="0" bldLvl="0" animBg="1"/>
      <p:bldP spid="24" grpId="0" bldLvl="0" animBg="1"/>
      <p:bldP spid="27" grpId="0" bldLvl="0" animBg="1"/>
      <p:bldP spid="31" grpId="0" bldLvl="0" animBg="1"/>
      <p:bldP spid="3" grpId="0"/>
      <p:bldP spid="4" grpId="0"/>
      <p:bldP spid="5" grpId="0"/>
      <p:bldP spid="6" grpId="0"/>
      <p:bldP spid="7" grpId="0" bldLvl="0" animBg="1"/>
      <p:bldP spid="9" grpId="0" bldLvl="0" animBg="1"/>
      <p:bldP spid="10" grpId="0" bldLvl="0" animBg="1"/>
      <p:bldP spid="11" grpId="0" bldLvl="0" animBg="1"/>
      <p:bldP spid="12" grpId="0"/>
      <p:bldP spid="1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lide Number Placeholder 257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>
                <a:cs typeface="+mn-ea"/>
                <a:sym typeface="+mn-lt"/>
              </a:rPr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41" name="Arc 140"/>
          <p:cNvSpPr/>
          <p:nvPr/>
        </p:nvSpPr>
        <p:spPr>
          <a:xfrm rot="16200000">
            <a:off x="3882588" y="2356721"/>
            <a:ext cx="4461827" cy="4461824"/>
          </a:xfrm>
          <a:prstGeom prst="arc">
            <a:avLst>
              <a:gd name="adj1" fmla="val 16200000"/>
              <a:gd name="adj2" fmla="val 5686778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sp>
        <p:nvSpPr>
          <p:cNvPr id="143" name="Oval 142"/>
          <p:cNvSpPr/>
          <p:nvPr/>
        </p:nvSpPr>
        <p:spPr>
          <a:xfrm rot="16200000">
            <a:off x="3611218" y="4384027"/>
            <a:ext cx="479085" cy="479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sp>
        <p:nvSpPr>
          <p:cNvPr id="144" name="Oval 143"/>
          <p:cNvSpPr/>
          <p:nvPr/>
        </p:nvSpPr>
        <p:spPr>
          <a:xfrm rot="16200000">
            <a:off x="3992902" y="3120298"/>
            <a:ext cx="479085" cy="4790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sp>
        <p:nvSpPr>
          <p:cNvPr id="145" name="Oval 144"/>
          <p:cNvSpPr/>
          <p:nvPr/>
        </p:nvSpPr>
        <p:spPr>
          <a:xfrm rot="16200000">
            <a:off x="4878387" y="2409098"/>
            <a:ext cx="479085" cy="479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sp>
        <p:nvSpPr>
          <p:cNvPr id="146" name="Oval 145"/>
          <p:cNvSpPr/>
          <p:nvPr/>
        </p:nvSpPr>
        <p:spPr>
          <a:xfrm rot="16200000">
            <a:off x="6913361" y="2414235"/>
            <a:ext cx="479085" cy="4790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sp>
        <p:nvSpPr>
          <p:cNvPr id="147" name="Oval 146"/>
          <p:cNvSpPr/>
          <p:nvPr/>
        </p:nvSpPr>
        <p:spPr>
          <a:xfrm rot="16200000">
            <a:off x="7853702" y="3256432"/>
            <a:ext cx="479085" cy="4790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sp>
        <p:nvSpPr>
          <p:cNvPr id="149" name="Oval 148"/>
          <p:cNvSpPr/>
          <p:nvPr/>
        </p:nvSpPr>
        <p:spPr>
          <a:xfrm rot="16200000">
            <a:off x="8104871" y="4384027"/>
            <a:ext cx="479085" cy="4790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cs typeface="+mn-ea"/>
              <a:sym typeface="+mn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418387" y="1934197"/>
            <a:ext cx="3352800" cy="54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4"/>
                </a:solidFill>
                <a:cs typeface="+mn-ea"/>
                <a:sym typeface="+mn-lt"/>
              </a:rPr>
              <a:t>Markdown</a:t>
            </a:r>
            <a:br>
              <a:rPr lang="en-US" altLang="zh-CN" sz="1600" b="1" dirty="0" smtClean="0">
                <a:solidFill>
                  <a:schemeClr val="accent4"/>
                </a:solidFill>
                <a:cs typeface="+mn-ea"/>
                <a:sym typeface="+mn-lt"/>
              </a:rPr>
            </a:br>
            <a:r>
              <a:rPr lang="zh-CN" altLang="en-US" sz="13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清晰的展示</a:t>
            </a:r>
            <a:r>
              <a:rPr lang="zh-CN" altLang="en-US" sz="13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整个文档的基本结构</a:t>
            </a:r>
            <a:endParaRPr lang="zh-CN" altLang="en-US" sz="1335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525588" y="1934197"/>
            <a:ext cx="3333287" cy="95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solidFill>
                  <a:schemeClr val="accent3"/>
                </a:solidFill>
                <a:cs typeface="+mn-ea"/>
                <a:sym typeface="+mn-lt"/>
              </a:rPr>
              <a:t>IDE</a:t>
            </a:r>
            <a:endParaRPr lang="en-US" altLang="zh-CN" sz="1600" b="1" dirty="0" smtClean="0">
              <a:solidFill>
                <a:schemeClr val="accent3"/>
              </a:solidFill>
              <a:cs typeface="+mn-ea"/>
              <a:sym typeface="+mn-lt"/>
            </a:endParaRPr>
          </a:p>
          <a:p>
            <a:pPr algn="r"/>
            <a:r>
              <a:rPr lang="zh-CN" altLang="en-US" sz="133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支持绝大多数主流语言</a:t>
            </a:r>
            <a:r>
              <a:rPr lang="en-US" altLang="zh-CN" sz="133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Python</a:t>
            </a:r>
            <a:r>
              <a:rPr lang="zh-CN" altLang="en-US" sz="133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33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</a:t>
            </a:r>
            <a:r>
              <a:rPr lang="zh-CN" altLang="en-US" sz="133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33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c++</a:t>
            </a:r>
            <a:r>
              <a:rPr lang="zh-CN" altLang="en-US" sz="133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33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go</a:t>
            </a:r>
            <a:r>
              <a:rPr lang="zh-CN" altLang="en-US" sz="133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33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julia</a:t>
            </a:r>
            <a:r>
              <a:rPr lang="zh-CN" altLang="en-US" sz="133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33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javascripy</a:t>
            </a:r>
            <a:endParaRPr lang="en-US" altLang="zh-CN" sz="1335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r"/>
            <a:endParaRPr lang="en-US" altLang="zh-CN" sz="1335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11188" y="2984448"/>
            <a:ext cx="3333287" cy="54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solidFill>
                  <a:schemeClr val="accent2"/>
                </a:solidFill>
                <a:cs typeface="+mn-ea"/>
                <a:sym typeface="+mn-lt"/>
              </a:rPr>
              <a:t>Terminal</a:t>
            </a:r>
            <a:endParaRPr lang="en-US" altLang="zh-CN" sz="1600" b="1" dirty="0" smtClean="0">
              <a:solidFill>
                <a:schemeClr val="accent2"/>
              </a:solidFill>
              <a:cs typeface="+mn-ea"/>
              <a:sym typeface="+mn-lt"/>
            </a:endParaRPr>
          </a:p>
          <a:p>
            <a:pPr algn="r"/>
            <a:r>
              <a:rPr lang="zh-CN" altLang="en-US" sz="133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直接执行</a:t>
            </a:r>
            <a:r>
              <a:rPr lang="en-US" altLang="zh-CN" sz="133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shell</a:t>
            </a:r>
            <a:r>
              <a:rPr lang="zh-CN" altLang="en-US" sz="133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命令</a:t>
            </a:r>
            <a:endParaRPr lang="zh-CN" altLang="en-US" sz="1335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13078" y="4250349"/>
            <a:ext cx="3333287" cy="54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accent1"/>
                </a:solidFill>
                <a:cs typeface="+mn-ea"/>
                <a:sym typeface="+mn-lt"/>
              </a:rPr>
              <a:t>网络应用</a:t>
            </a:r>
            <a:endParaRPr lang="en-US" altLang="zh-CN" sz="1600" b="1" dirty="0" smtClean="0">
              <a:solidFill>
                <a:schemeClr val="accent1"/>
              </a:solidFill>
              <a:cs typeface="+mn-ea"/>
              <a:sym typeface="+mn-lt"/>
            </a:endParaRPr>
          </a:p>
          <a:p>
            <a:pPr algn="r"/>
            <a:r>
              <a:rPr lang="zh-CN" altLang="en-US" sz="133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使用浏览器打开的</a:t>
            </a:r>
            <a:r>
              <a:rPr lang="en-US" altLang="zh-CN" sz="133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Web</a:t>
            </a:r>
            <a:r>
              <a:rPr lang="zh-CN" altLang="en-US" sz="1335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应用程序</a:t>
            </a:r>
            <a:endParaRPr lang="zh-CN" altLang="en-US" sz="1335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356563" y="3062272"/>
            <a:ext cx="3352800" cy="54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5"/>
                </a:solidFill>
                <a:cs typeface="+mn-ea"/>
                <a:sym typeface="+mn-lt"/>
              </a:rPr>
              <a:t>PPT</a:t>
            </a:r>
            <a:endParaRPr lang="en-US" altLang="zh-CN" sz="1600" b="1" dirty="0" smtClean="0">
              <a:solidFill>
                <a:schemeClr val="accent5"/>
              </a:solidFill>
              <a:cs typeface="+mn-ea"/>
              <a:sym typeface="+mn-lt"/>
            </a:endParaRPr>
          </a:p>
          <a:p>
            <a:r>
              <a:rPr lang="zh-CN" altLang="en-US" sz="13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将</a:t>
            </a:r>
            <a:r>
              <a:rPr lang="en-US" altLang="zh-CN" sz="13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ipynb</a:t>
            </a:r>
            <a:r>
              <a:rPr lang="zh-CN" altLang="en-US" sz="13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文件进行</a:t>
            </a:r>
            <a:r>
              <a:rPr lang="en-US" altLang="zh-CN" sz="13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3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一样的展示</a:t>
            </a:r>
            <a:endParaRPr lang="zh-CN" altLang="en-US" sz="1335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583956" y="4262740"/>
            <a:ext cx="3352800" cy="54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6"/>
                </a:solidFill>
                <a:cs typeface="+mn-ea"/>
                <a:sym typeface="+mn-lt"/>
              </a:rPr>
              <a:t>Dashboard</a:t>
            </a:r>
            <a:endParaRPr lang="en-US" altLang="zh-CN" sz="1600" b="1" dirty="0" smtClean="0">
              <a:solidFill>
                <a:schemeClr val="accent6"/>
              </a:solidFill>
              <a:cs typeface="+mn-ea"/>
              <a:sym typeface="+mn-lt"/>
            </a:endParaRPr>
          </a:p>
          <a:p>
            <a:r>
              <a:rPr lang="zh-CN" altLang="en-US" sz="13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支持创建特定布局的可视化界面</a:t>
            </a:r>
            <a:endParaRPr lang="zh-CN" altLang="en-US" sz="1335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544719" y="178747"/>
            <a:ext cx="705678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gradFill flip="none" rotWithShape="1">
                  <a:gsLst>
                    <a:gs pos="0">
                      <a:srgbClr val="0A97F4"/>
                    </a:gs>
                    <a:gs pos="47000">
                      <a:srgbClr val="33E5FF"/>
                    </a:gs>
                    <a:gs pos="100000">
                      <a:srgbClr val="0A97F4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Jupyter</a:t>
            </a:r>
            <a:r>
              <a:rPr lang="zh-CN" altLang="en-US" sz="4400" b="1" dirty="0" smtClean="0">
                <a:gradFill flip="none" rotWithShape="1">
                  <a:gsLst>
                    <a:gs pos="0">
                      <a:srgbClr val="0A97F4"/>
                    </a:gs>
                    <a:gs pos="47000">
                      <a:srgbClr val="33E5FF"/>
                    </a:gs>
                    <a:gs pos="100000">
                      <a:srgbClr val="0A97F4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是什么？</a:t>
            </a:r>
            <a:endParaRPr lang="zh-CN" altLang="en-US" sz="4400" b="1" dirty="0" smtClean="0">
              <a:gradFill flip="none" rotWithShape="1">
                <a:gsLst>
                  <a:gs pos="0">
                    <a:srgbClr val="0A97F4"/>
                  </a:gs>
                  <a:gs pos="47000">
                    <a:srgbClr val="33E5FF"/>
                  </a:gs>
                  <a:gs pos="100000">
                    <a:srgbClr val="0A97F4"/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4" name="图片 3" descr="t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545" y="3599180"/>
            <a:ext cx="3251200" cy="1882775"/>
          </a:xfrm>
          <a:prstGeom prst="rect">
            <a:avLst/>
          </a:prstGeom>
        </p:spPr>
      </p:pic>
    </p:spTree>
  </p:cSld>
  <p:clrMapOvr>
    <a:masterClrMapping/>
  </p:clrMapOvr>
  <p:transition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9" grpId="0" animBg="1"/>
      <p:bldP spid="101" grpId="0"/>
      <p:bldP spid="102" grpId="0"/>
      <p:bldP spid="103" grpId="0"/>
      <p:bldP spid="104" grpId="0"/>
      <p:bldP spid="105" grpId="0"/>
      <p:bldP spid="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3"/>
          <p:cNvSpPr txBox="1"/>
          <p:nvPr>
            <p:custDataLst>
              <p:tags r:id="rId2"/>
            </p:custDataLst>
          </p:nvPr>
        </p:nvSpPr>
        <p:spPr>
          <a:xfrm>
            <a:off x="1205865" y="1349375"/>
            <a:ext cx="9253855" cy="27686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20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首先需要在</a:t>
            </a:r>
            <a:r>
              <a:rPr 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机器上安装 Python。Python 2.7 或 Python 3.3（或更新版本）都可以。</a:t>
            </a:r>
            <a:endParaRPr lang="en-US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>
                <a:cs typeface="+mn-ea"/>
                <a:sym typeface="+mn-lt"/>
              </a:rPr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544719" y="178747"/>
            <a:ext cx="705678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gradFill flip="none" rotWithShape="1">
                  <a:gsLst>
                    <a:gs pos="0">
                      <a:srgbClr val="0A97F4"/>
                    </a:gs>
                    <a:gs pos="47000">
                      <a:srgbClr val="33E5FF"/>
                    </a:gs>
                    <a:gs pos="100000">
                      <a:srgbClr val="0A97F4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如何安装 Jupyter ？</a:t>
            </a:r>
            <a:endParaRPr lang="zh-CN" altLang="en-US" sz="4400" b="1" dirty="0" smtClean="0">
              <a:gradFill flip="none" rotWithShape="1">
                <a:gsLst>
                  <a:gs pos="0">
                    <a:srgbClr val="0A97F4"/>
                  </a:gs>
                  <a:gs pos="47000">
                    <a:srgbClr val="33E5FF"/>
                  </a:gs>
                  <a:gs pos="100000">
                    <a:srgbClr val="0A97F4"/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4" name="泪滴形 23"/>
          <p:cNvSpPr/>
          <p:nvPr/>
        </p:nvSpPr>
        <p:spPr>
          <a:xfrm>
            <a:off x="695960" y="1349375"/>
            <a:ext cx="287655" cy="287655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205865" y="1788795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1.Anaconda</a:t>
            </a:r>
            <a:endParaRPr lang="zh-CN" altLang="en-US" sz="1600"/>
          </a:p>
        </p:txBody>
      </p:sp>
      <p:sp>
        <p:nvSpPr>
          <p:cNvPr id="28" name="文本框 27"/>
          <p:cNvSpPr txBox="1"/>
          <p:nvPr/>
        </p:nvSpPr>
        <p:spPr>
          <a:xfrm>
            <a:off x="1205865" y="2125980"/>
            <a:ext cx="755840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对新用户而言，一般的共识是你应该使用 Anaconda 发行版来安装 Python 和 Jupyter Notebooks。</a:t>
            </a:r>
            <a:endParaRPr lang="zh-CN" altLang="en-US" sz="1600"/>
          </a:p>
          <a:p>
            <a:r>
              <a:rPr lang="zh-CN" altLang="en-US" sz="1600"/>
              <a:t>Anaconda 会同时安装这两个工具，并且还包含相当多数据科学和机器学习社区常用的软件包。你可以在这里下载最新版的 Anaconda：https://www.anaconda.com/download</a:t>
            </a:r>
            <a:endParaRPr lang="zh-CN" altLang="en-US" sz="1600"/>
          </a:p>
        </p:txBody>
      </p:sp>
      <p:sp>
        <p:nvSpPr>
          <p:cNvPr id="29" name="文本框 28"/>
          <p:cNvSpPr txBox="1"/>
          <p:nvPr/>
        </p:nvSpPr>
        <p:spPr>
          <a:xfrm>
            <a:off x="1205865" y="3479165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2.pip 方法</a:t>
            </a:r>
            <a:endParaRPr lang="zh-CN" altLang="en-US" sz="1600"/>
          </a:p>
        </p:txBody>
      </p:sp>
      <p:pic>
        <p:nvPicPr>
          <p:cNvPr id="31" name="图片 30" descr="ZDX9EA39FT57{25~0SK]LZ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65" y="5443855"/>
            <a:ext cx="5781675" cy="1038225"/>
          </a:xfrm>
          <a:prstGeom prst="rect">
            <a:avLst/>
          </a:prstGeom>
        </p:spPr>
      </p:pic>
      <p:pic>
        <p:nvPicPr>
          <p:cNvPr id="32" name="图片 31" descr="8F]CE``N@}2)9MLIM6OZT3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865" y="4091940"/>
            <a:ext cx="5781675" cy="1076325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205865" y="381635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升级到最新版的 pip：</a:t>
            </a:r>
            <a:endParaRPr lang="zh-CN" altLang="en-US" sz="1200"/>
          </a:p>
        </p:txBody>
      </p:sp>
      <p:sp>
        <p:nvSpPr>
          <p:cNvPr id="34" name="文本框 33"/>
          <p:cNvSpPr txBox="1"/>
          <p:nvPr/>
        </p:nvSpPr>
        <p:spPr>
          <a:xfrm>
            <a:off x="1205865" y="5168265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pip 安装好之后，继续安装 Jupyter</a:t>
            </a:r>
            <a:endParaRPr lang="zh-CN" altLang="en-US" sz="1200"/>
          </a:p>
        </p:txBody>
      </p:sp>
    </p:spTree>
  </p:cSld>
  <p:clrMapOvr>
    <a:masterClrMapping/>
  </p:clrMapOvr>
  <p:transition spd="med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24" grpId="0" animBg="1"/>
      <p:bldP spid="47" grpId="1"/>
      <p:bldP spid="27" grpId="0"/>
      <p:bldP spid="28" grpId="0"/>
      <p:bldP spid="29" grpId="1"/>
      <p:bldP spid="33" grpId="1"/>
      <p:bldP spid="3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>
                <a:cs typeface="+mn-ea"/>
                <a:sym typeface="+mn-lt"/>
              </a:rPr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544719" y="178747"/>
            <a:ext cx="705678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gradFill flip="none" rotWithShape="1">
                  <a:gsLst>
                    <a:gs pos="0">
                      <a:srgbClr val="0A97F4"/>
                    </a:gs>
                    <a:gs pos="47000">
                      <a:srgbClr val="33E5FF"/>
                    </a:gs>
                    <a:gs pos="100000">
                      <a:srgbClr val="0A97F4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开始上手！</a:t>
            </a:r>
            <a:endParaRPr lang="zh-CN" altLang="en-US" sz="4400" b="1" dirty="0" smtClean="0">
              <a:gradFill flip="none" rotWithShape="1">
                <a:gsLst>
                  <a:gs pos="0">
                    <a:srgbClr val="0A97F4"/>
                  </a:gs>
                  <a:gs pos="47000">
                    <a:srgbClr val="33E5FF"/>
                  </a:gs>
                  <a:gs pos="100000">
                    <a:srgbClr val="0A97F4"/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9105" y="946785"/>
            <a:ext cx="68033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</a:rPr>
              <a:t>要运行你的 Jupyter Notebooks，只需在命令行输入以下命令即可！</a:t>
            </a:r>
            <a:endParaRPr lang="zh-CN" altLang="en-US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9105" y="13150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# 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jupyter notebook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59105" y="1683385"/>
            <a:ext cx="11631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</a:rPr>
              <a:t>完成之后，Jupyter Notebooks 就会在你的默认网络浏览器打开，地址是：</a:t>
            </a:r>
            <a:endParaRPr lang="zh-CN" altLang="en-US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59105" y="2051685"/>
            <a:ext cx="3360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http://localhost:8888/tree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9105" y="2419985"/>
            <a:ext cx="114338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</a:rPr>
              <a:t>打开笔记本后，你会看到顶部有三个选项卡：Files、Running 和 Clusters。其中，Files 基本上就是列出所有文件，Running 是展示你当前打开的终端和笔记本，Clusters 是由 IPython 并行提供的。</a:t>
            </a:r>
            <a:endParaRPr lang="zh-CN" altLang="en-US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58470" y="3342005"/>
            <a:ext cx="112280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</a:rPr>
              <a:t>要打开一个新的 Jupyter 笔记本，点击页面右侧的「New」选项。你在这里会看到 4 个需要选择的选项：</a:t>
            </a:r>
            <a:endParaRPr lang="zh-CN" altLang="en-US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60145" y="3710305"/>
            <a:ext cx="86550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Pytho</a:t>
            </a:r>
            <a:r>
              <a:rPr lang="en-US" altLang="zh-CN"/>
              <a:t>n 3     T</a:t>
            </a:r>
            <a:r>
              <a:rPr lang="zh-CN" altLang="en-US"/>
              <a:t>ext File     Folder      Termial</a:t>
            </a:r>
            <a:endParaRPr lang="zh-CN" altLang="en-US"/>
          </a:p>
        </p:txBody>
      </p:sp>
      <p:pic>
        <p:nvPicPr>
          <p:cNvPr id="6" name="图片 5" descr="V@6OQ11NHG110KO8)VFGUI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75" y="4385310"/>
            <a:ext cx="9344025" cy="214312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>
                <a:cs typeface="+mn-ea"/>
                <a:sym typeface="+mn-lt"/>
              </a:rPr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81000" y="178435"/>
            <a:ext cx="1107186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b="1" dirty="0" smtClean="0">
                <a:gradFill flip="none" rotWithShape="1">
                  <a:gsLst>
                    <a:gs pos="0">
                      <a:srgbClr val="0A97F4"/>
                    </a:gs>
                    <a:gs pos="47000">
                      <a:srgbClr val="33E5FF"/>
                    </a:gs>
                    <a:gs pos="100000">
                      <a:srgbClr val="0A97F4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不只限于 Python——在 Jupyter Notebooks 中使用 R、Julia 和 JavaScript</a:t>
            </a:r>
            <a:endParaRPr lang="zh-CN" altLang="en-US" sz="4400" b="1" dirty="0" smtClean="0">
              <a:gradFill flip="none" rotWithShape="1">
                <a:gsLst>
                  <a:gs pos="0">
                    <a:srgbClr val="0A97F4"/>
                  </a:gs>
                  <a:gs pos="47000">
                    <a:srgbClr val="33E5FF"/>
                  </a:gs>
                  <a:gs pos="100000">
                    <a:srgbClr val="0A97F4"/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81635" y="2711450"/>
            <a:ext cx="1143254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</a:rPr>
              <a:t>-  </a:t>
            </a:r>
            <a:r>
              <a:rPr lang="zh-CN" altLang="en-US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</a:rPr>
              <a:t>要在 Jupyter 中启用 R，你需要 IRKernel。这是针对 R 的专用 kernel，你可以在 GitHub 上获取。这需要 8 个步骤，已经有详细的解释了，另外还有截图指导，参阅：https://discuss.analyticsvidhya.com/t/how-to-run-r-on-jupyter-ipython-notebooks/5512</a:t>
            </a:r>
            <a:endParaRPr lang="zh-CN" altLang="en-US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</a:endParaRPr>
          </a:p>
          <a:p>
            <a:r>
              <a:rPr lang="en-US" altLang="zh-CN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</a:rPr>
              <a:t>-  </a:t>
            </a:r>
            <a:r>
              <a:rPr lang="zh-CN" altLang="en-US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</a:rPr>
              <a:t>如果你是一位 Julia 用户，你也能在 Jupyter Notebooks 中使用 Julia！你可以查看这篇为 Julia 用户学习数据科学而编写的全面介绍文章，其中有一个章节就是关于如何在 Jupyter 环境中使用 Julia：https://www.analyticsvidhya.com/blog/2017/10/comprehensive-tutorial-learn-data-science-julia-from-scratch/</a:t>
            </a:r>
            <a:endParaRPr lang="zh-CN" altLang="en-US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</a:endParaRPr>
          </a:p>
          <a:p>
            <a:r>
              <a:rPr lang="en-US" altLang="zh-CN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</a:rPr>
              <a:t>-  </a:t>
            </a:r>
            <a:r>
              <a:rPr lang="zh-CN" altLang="en-US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</a:rPr>
              <a:t>如果你更偏爱 JavaScript，那么我推荐使用 IJavascript kernel。这个 GitHub 库包含了在不同操作系统上安装这个 kernel 的各个步骤：https://github.com/n-riesco/ijavascript。注意，在使用它之前，你必需要先安装好 Node.js 和 npm。</a:t>
            </a:r>
            <a:endParaRPr lang="zh-CN" altLang="en-US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</a:endParaRPr>
          </a:p>
          <a:p>
            <a:endParaRPr lang="zh-CN" altLang="en-US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 advClick="0" advTm="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>
                <a:cs typeface="+mn-ea"/>
                <a:sym typeface="+mn-lt"/>
              </a:rPr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81000" y="178435"/>
            <a:ext cx="110718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b="1" dirty="0" smtClean="0">
                <a:gradFill flip="none" rotWithShape="1">
                  <a:gsLst>
                    <a:gs pos="0">
                      <a:srgbClr val="0A97F4"/>
                    </a:gs>
                    <a:gs pos="47000">
                      <a:srgbClr val="33E5FF"/>
                    </a:gs>
                    <a:gs pos="100000">
                      <a:srgbClr val="0A97F4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Jupyter Notebooks 中的交互式仪表盘</a:t>
            </a:r>
            <a:endParaRPr lang="zh-CN" altLang="en-US" sz="4400" b="1" dirty="0" smtClean="0">
              <a:gradFill flip="none" rotWithShape="1">
                <a:gsLst>
                  <a:gs pos="0">
                    <a:srgbClr val="0A97F4"/>
                  </a:gs>
                  <a:gs pos="47000">
                    <a:srgbClr val="33E5FF"/>
                  </a:gs>
                  <a:gs pos="100000">
                    <a:srgbClr val="0A97F4"/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81635" y="6407150"/>
            <a:ext cx="114325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关于小部件的完整指南，请参阅：https://blog.dominodatalab.com/interactive-dashboards-in-jupyter/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sym typeface="+mn-ea"/>
            </a:endParaRPr>
          </a:p>
        </p:txBody>
      </p:sp>
      <p:pic>
        <p:nvPicPr>
          <p:cNvPr id="2" name="图片 1" descr="650cpzKQf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80260" y="2112010"/>
            <a:ext cx="6234430" cy="3987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1000" y="1266190"/>
            <a:ext cx="114325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</a:rPr>
              <a:t>小部件的基本类型有典型的文本输入小部件、基于输入的小部件和按钮小部件。下面的例子来自 Dominodatalab，给出了交互式小部件的一些外观：</a:t>
            </a:r>
            <a:endParaRPr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 advClick="0" advTm="0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>
                <a:cs typeface="+mn-ea"/>
                <a:sym typeface="+mn-lt"/>
              </a:rPr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81000" y="178435"/>
            <a:ext cx="110718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b="1" dirty="0" smtClean="0">
                <a:gradFill flip="none" rotWithShape="1">
                  <a:gsLst>
                    <a:gs pos="0">
                      <a:srgbClr val="0A97F4"/>
                    </a:gs>
                    <a:gs pos="47000">
                      <a:srgbClr val="33E5FF"/>
                    </a:gs>
                    <a:gs pos="100000">
                      <a:srgbClr val="0A97F4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键盘快捷键——节省时间且更有生产力！</a:t>
            </a:r>
            <a:endParaRPr lang="zh-CN" altLang="en-US" sz="4400" b="1" dirty="0" smtClean="0">
              <a:gradFill flip="none" rotWithShape="1">
                <a:gsLst>
                  <a:gs pos="0">
                    <a:srgbClr val="0A97F4"/>
                  </a:gs>
                  <a:gs pos="47000">
                    <a:srgbClr val="33E5FF"/>
                  </a:gs>
                  <a:gs pos="100000">
                    <a:srgbClr val="0A97F4"/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1000" y="1331595"/>
            <a:ext cx="1155446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Jupyter Notebooks 提供了两种不同的键盘输入模式——命令和编辑。命令模式是将键盘和笔记本层面的命令绑定起来，并且由带有蓝色左边距的灰色单元边框表示。编辑模式让你可以在活动单元中输入文本（或代码），用绿色单元边框表示。</a:t>
            </a:r>
            <a:endParaRPr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r>
              <a:rPr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你可以分别使用 Esc 和 Enter 在命令模式和编辑模式之间跳跃。现在就试试看吧！</a:t>
            </a:r>
            <a:endParaRPr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r>
              <a:rPr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进入命令模式之后（此时你没有活跃单元），你可以尝试以下快捷键：</a:t>
            </a:r>
            <a:endParaRPr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r>
              <a:rPr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A 会在活跃单元之上插入一个新的单元，B 会在活跃单元之下插入一个新单元。</a:t>
            </a:r>
            <a:endParaRPr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r>
              <a:rPr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连续按两次 D，可以删除一个单元。</a:t>
            </a:r>
            <a:endParaRPr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r>
              <a:rPr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撤销被删除的单元，按 Z。</a:t>
            </a:r>
            <a:endParaRPr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r>
              <a:rPr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Y 会将当前活跃的单元变成一个代码单元。</a:t>
            </a:r>
            <a:endParaRPr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r>
              <a:rPr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按住 Shift +上或下箭头可选择多个单元。在多选模式时，按住 Shift + M 可合并你的选择。</a:t>
            </a:r>
            <a:endParaRPr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r>
              <a:rPr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按 F 会弹出「查找和替换」菜单。</a:t>
            </a:r>
            <a:endParaRPr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r>
              <a:rPr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处于编辑模式时（在命令模式时按 Enter 会进入编辑模式），你会发现下列快捷键很有用：</a:t>
            </a:r>
            <a:endParaRPr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r>
              <a:rPr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Ctrl + Home 到达单元起始位置。</a:t>
            </a:r>
            <a:endParaRPr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r>
              <a:rPr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Ctrl + S 保存进度。</a:t>
            </a:r>
            <a:endParaRPr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r>
              <a:rPr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如之前提到的，Ctrl + Enter 会运行你的整个单元块。</a:t>
            </a:r>
            <a:endParaRPr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r>
              <a:rPr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Alt + Enter 不止会运行你的单元块，还会在下面添加一个新单元。</a:t>
            </a:r>
            <a:endParaRPr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r>
              <a:rPr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Ctrl + Shift + F 打开命令面板。</a:t>
            </a:r>
            <a:endParaRPr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endParaRPr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 advClick="0" advTm="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>
                <a:cs typeface="+mn-ea"/>
                <a:sym typeface="+mn-lt"/>
              </a:rPr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81000" y="178435"/>
            <a:ext cx="110718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b="1" dirty="0" smtClean="0">
                <a:gradFill flip="none" rotWithShape="1">
                  <a:gsLst>
                    <a:gs pos="0">
                      <a:srgbClr val="0A97F4"/>
                    </a:gs>
                    <a:gs pos="47000">
                      <a:srgbClr val="33E5FF"/>
                    </a:gs>
                    <a:gs pos="100000">
                      <a:srgbClr val="0A97F4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保存和共享你的笔记本</a:t>
            </a:r>
            <a:endParaRPr lang="zh-CN" altLang="en-US" sz="4400" b="1" dirty="0" smtClean="0">
              <a:gradFill flip="none" rotWithShape="1">
                <a:gsLst>
                  <a:gs pos="0">
                    <a:srgbClr val="0A97F4"/>
                  </a:gs>
                  <a:gs pos="47000">
                    <a:srgbClr val="33E5FF"/>
                  </a:gs>
                  <a:gs pos="100000">
                    <a:srgbClr val="0A97F4"/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1000" y="1191895"/>
            <a:ext cx="115544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这是 Jupyter Notebooks 最重要且最出色的功能之一。当我必须写一篇博客文章时，我的代码和评论都会在一个 Jupyter 文件中，我需要首先将它们转换成另一个格式。记住这些笔记本是 json 格式的，这在进行共享时不会很有帮助。进入「Files」菜单，你会看到「Download As」选项：</a:t>
            </a:r>
            <a:endParaRPr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pic>
        <p:nvPicPr>
          <p:cNvPr id="2" name="图片 1" descr="8720438-efd18973815cb6b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53615"/>
            <a:ext cx="4572000" cy="42957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91150" y="3270885"/>
            <a:ext cx="629602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你可以用 7 种可选格式保存你的笔记本。其中最常用的是 .ipynb 文件和 .html 文件。使用 .ipynb 文件可让其他人将你的代码复制到他们的机器上，使用 .html 文件能以网页格式打开（当你需要保存嵌入在笔记本中的图片时会很方便）。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你也可以使用 nbconvert 选项手动将你的笔记本转换成 HTML 或 PDF 等格式。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你也可以使用 jupyterhub，地址：https://github.com/jupyterhub/jupyterhub。其能让你将笔记本托管在它的服务器上并进行多用户共享。很多顶级研究项目都在使用这种方式进行协作。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 advClick="0" advTm="0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AMIC_NUM_END" val="1"/>
  <p:tag name="KSO_WM_UNIT_INDEX" val="1583313249381_1_1"/>
</p:tagLst>
</file>

<file path=ppt/tags/tag2.xml><?xml version="1.0" encoding="utf-8"?>
<p:tagLst xmlns:p="http://schemas.openxmlformats.org/presentationml/2006/main">
  <p:tag name="REFSHAPE" val="453983364"/>
  <p:tag name="KSO_WM_UNIT_PLACING_PICTURE_USER_VIEWPORT" val="{&quot;height&quot;:5910,&quot;width&quot;:9240}"/>
</p:tagLst>
</file>

<file path=ppt/tags/tag3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426">
      <a:dk1>
        <a:srgbClr val="FFFFFF"/>
      </a:dk1>
      <a:lt1>
        <a:sysClr val="window" lastClr="FFFFFF"/>
      </a:lt1>
      <a:dk2>
        <a:srgbClr val="39302A"/>
      </a:dk2>
      <a:lt2>
        <a:srgbClr val="7F7F7F"/>
      </a:lt2>
      <a:accent1>
        <a:srgbClr val="32D2FB"/>
      </a:accent1>
      <a:accent2>
        <a:srgbClr val="0089E6"/>
      </a:accent2>
      <a:accent3>
        <a:srgbClr val="32D2FB"/>
      </a:accent3>
      <a:accent4>
        <a:srgbClr val="0089E6"/>
      </a:accent4>
      <a:accent5>
        <a:srgbClr val="32D2FB"/>
      </a:accent5>
      <a:accent6>
        <a:srgbClr val="0089E6"/>
      </a:accent6>
      <a:hlink>
        <a:srgbClr val="32D2FB"/>
      </a:hlink>
      <a:folHlink>
        <a:srgbClr val="0089E6"/>
      </a:folHlink>
    </a:clrScheme>
    <a:fontScheme name="Temp">
      <a:majorFont>
        <a:latin typeface="Arial"/>
        <a:ea typeface="张海山锐线体简"/>
        <a:cs typeface=""/>
      </a:majorFont>
      <a:minorFont>
        <a:latin typeface="Arial"/>
        <a:ea typeface="张海山锐线体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2976</Words>
  <Application>WPS 演示</Application>
  <PresentationFormat>自定义</PresentationFormat>
  <Paragraphs>138</Paragraphs>
  <Slides>11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Agency FB</vt:lpstr>
      <vt:lpstr>微软雅黑</vt:lpstr>
      <vt:lpstr>Arial Unicode MS</vt:lpstr>
      <vt:lpstr>张海山锐线体简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蓝色点线云计算大数据</dc:title>
  <dc:creator>第一PPT</dc:creator>
  <cp:keywords>www.1ppt.com</cp:keywords>
  <dc:description>www.1ppt.com</dc:description>
  <cp:lastModifiedBy>小眼睛看世界</cp:lastModifiedBy>
  <cp:revision>126</cp:revision>
  <dcterms:created xsi:type="dcterms:W3CDTF">2015-09-13T11:28:00Z</dcterms:created>
  <dcterms:modified xsi:type="dcterms:W3CDTF">2020-03-06T10:12:05Z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