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l-Posho-Web/Mi-Tien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031F8-E901-447F-B798-185C0111B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726505"/>
            <a:ext cx="7965796" cy="1968800"/>
          </a:xfrm>
        </p:spPr>
        <p:txBody>
          <a:bodyPr/>
          <a:lstStyle/>
          <a:p>
            <a:r>
              <a:rPr kumimoji="0" lang="es-ES" altLang="es-BO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Documentación ‘Mi-Tienda’</a:t>
            </a:r>
            <a:b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C5F81-C6A9-44C0-8C24-31D28298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937" y="2330605"/>
            <a:ext cx="6618064" cy="332551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s-ES" altLang="es-B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</a:t>
            </a:r>
            <a:r>
              <a:rPr kumimoji="0" lang="es-ES" altLang="es-B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kumimoji="0" lang="es-ES" altLang="es-BO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Calidad de Software</a:t>
            </a:r>
            <a:r>
              <a:rPr kumimoji="0" lang="es-ES" altLang="es-B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(COM450)</a:t>
            </a:r>
            <a:endParaRPr kumimoji="0" lang="es-BO" altLang="es-B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s-ES" altLang="es-B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s-ES" altLang="es-B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Universitarios</a:t>
            </a:r>
            <a:r>
              <a:rPr kumimoji="0" lang="es-ES" altLang="es-B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s-BO" altLang="es-B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3467100" algn="l"/>
              </a:tabLst>
            </a:pPr>
            <a:r>
              <a:rPr kumimoji="0" lang="es-ES" altLang="es-B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Yamil Fernando Torrez García  	(CU: 111-324)</a:t>
            </a:r>
            <a:endParaRPr kumimoji="0" lang="es-BO" altLang="es-B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3467100" algn="l"/>
              </a:tabLst>
            </a:pPr>
            <a:r>
              <a:rPr kumimoji="0" lang="es-ES" altLang="es-B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Diego Armando Párraga </a:t>
            </a:r>
            <a:r>
              <a:rPr kumimoji="0" lang="es-ES" altLang="es-B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Ortuste</a:t>
            </a:r>
            <a:r>
              <a:rPr kumimoji="0" lang="es-ES" altLang="es-B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(CU: 111-102)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67100" algn="l"/>
              </a:tabLst>
            </a:pPr>
            <a:endParaRPr kumimoji="0" lang="es-ES" altLang="es-B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s-ES" altLang="es-B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</a:t>
            </a:r>
            <a:r>
              <a:rPr kumimoji="0" lang="es-ES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Ing. Ciencias de la Computación</a:t>
            </a:r>
            <a:endParaRPr kumimoji="0" lang="es-BO" altLang="es-B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s-ES" altLang="es-B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Docente: </a:t>
            </a:r>
            <a:r>
              <a:rPr kumimoji="0" lang="es-ES" altLang="es-B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Ing. Montellano Barriga Carlos David</a:t>
            </a:r>
            <a:endParaRPr kumimoji="0" lang="es-BO" altLang="es-B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s-ES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SUCRE-BOLIVIA</a:t>
            </a:r>
            <a:r>
              <a:rPr kumimoji="0" lang="es-BO" altLang="es-BO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s-BO" altLang="es-B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BO" sz="2000" dirty="0"/>
          </a:p>
        </p:txBody>
      </p:sp>
      <p:pic>
        <p:nvPicPr>
          <p:cNvPr id="2049" name="image5.png" descr="Resultado de imagen para escudo de la usfx">
            <a:extLst>
              <a:ext uri="{FF2B5EF4-FFF2-40B4-BE49-F238E27FC236}">
                <a16:creationId xmlns:a16="http://schemas.microsoft.com/office/drawing/2014/main" id="{5FEB654C-16BA-4EBC-9B50-18A8A4B9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34" y="2122539"/>
            <a:ext cx="2816057" cy="370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848D5BC-7B3E-40C5-89E3-ADC52BE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7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br>
              <a:rPr kumimoji="0" lang="es-ES" altLang="es-B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2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18493-6C0A-4DDB-80C6-961972E3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Propósito de la evaluación 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939F2-1D90-4FD2-A674-1C0C01BF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7201"/>
            <a:ext cx="3517296" cy="4746170"/>
          </a:xfrm>
        </p:spPr>
        <p:txBody>
          <a:bodyPr>
            <a:normAutofit/>
          </a:bodyPr>
          <a:lstStyle/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objetivo es mejorar la calidad del producto a través de la aplicación de normas y estándares de calidad, norma ISO 9126, que identifican y miden los diferentes atributos importantes para un software a nivel nacional e internacional.</a:t>
            </a:r>
            <a:endParaRPr lang="es-BO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842302-C871-4C0C-B7EE-CD97D07D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08" y="1360780"/>
            <a:ext cx="4990378" cy="51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AA99-D3D0-4BF9-99BF-A9BB0339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Modelos de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166F2-13A3-4594-AFF8-07A56934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570" y="1930400"/>
            <a:ext cx="3296432" cy="444773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 esta evaluación se evalúan modelos de calidad interna/externa y de uso del software, a través de métricas que miden diferentes niveles de calidad.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Las métricas de calidad de uso se centran en la interacción de los usuarios con el software y su satisfacción.</a:t>
            </a:r>
            <a:endParaRPr lang="es-B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1DBC04-A746-4DB2-A461-4D1DB5DD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4" y="1509486"/>
            <a:ext cx="5548605" cy="50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7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C578D-B5D9-47EA-BF05-EA9566E7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modelo de calidad interna y externa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830A7-A40D-4E01-9366-1E4B64A9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853683" cy="3880773"/>
          </a:xfrm>
        </p:spPr>
        <p:txBody>
          <a:bodyPr>
            <a:normAutofit/>
          </a:bodyPr>
          <a:lstStyle/>
          <a:p>
            <a:r>
              <a:rPr lang="es-ES" sz="2000" dirty="0"/>
              <a:t>El modelo de calidad </a:t>
            </a:r>
            <a:r>
              <a:rPr lang="es-ES" sz="2000" u="sng" dirty="0"/>
              <a:t>interna</a:t>
            </a:r>
            <a:r>
              <a:rPr lang="es-ES" sz="2000" dirty="0"/>
              <a:t> se enfoca en la calidad del código fuente del software, es decir, cómo está escrito y organizado el programa. </a:t>
            </a:r>
          </a:p>
          <a:p>
            <a:r>
              <a:rPr lang="es-ES" sz="2000" dirty="0"/>
              <a:t>Mientras que el modelo de calidad </a:t>
            </a:r>
            <a:r>
              <a:rPr lang="es-ES" sz="2000" u="sng" dirty="0"/>
              <a:t>externa</a:t>
            </a:r>
            <a:r>
              <a:rPr lang="es-ES" sz="2000" dirty="0"/>
              <a:t> se enfoca en cómo funciona el software en el mundo real, es decir, si cumple con las necesidades de los usuarios y si es fácil de usar. </a:t>
            </a:r>
            <a:endParaRPr lang="es-B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9DE8B-5C82-44E5-8681-25A0328A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7" y="1995287"/>
            <a:ext cx="517006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7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8878-5D21-4D08-B80B-E8688569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2" y="0"/>
            <a:ext cx="8577943" cy="1646302"/>
          </a:xfrm>
        </p:spPr>
        <p:txBody>
          <a:bodyPr/>
          <a:lstStyle/>
          <a:p>
            <a:r>
              <a:rPr lang="es-ES" dirty="0"/>
              <a:t>Métricas de calidad de uso 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D6210E-771A-498A-A9B6-CAA7FA8E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2823772"/>
            <a:ext cx="6604000" cy="36742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198E96-B648-44AE-912B-64DE0CB18F5A}"/>
              </a:ext>
            </a:extLst>
          </p:cNvPr>
          <p:cNvSpPr txBox="1"/>
          <p:nvPr/>
        </p:nvSpPr>
        <p:spPr>
          <a:xfrm>
            <a:off x="986971" y="1931224"/>
            <a:ext cx="8374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calidad de uso se enfoca en la satisfacción y experiencia del usuario al utilizar el software.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6255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944C6-2830-47BC-8058-A1FBB1AC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5429"/>
            <a:ext cx="8596668" cy="1320800"/>
          </a:xfrm>
        </p:spPr>
        <p:txBody>
          <a:bodyPr/>
          <a:lstStyle/>
          <a:p>
            <a:r>
              <a:rPr lang="es-BO" dirty="0"/>
              <a:t>Tablas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C4DC56-96A9-4F50-9153-C552035B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77" y="1095829"/>
            <a:ext cx="8596668" cy="4633476"/>
          </a:xfrm>
        </p:spPr>
        <p:txBody>
          <a:bodyPr/>
          <a:lstStyle/>
          <a:p>
            <a:r>
              <a:rPr lang="es-ES" sz="18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Métricas Funcionalidad externas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/>
              <a:t>Métricas de </a:t>
            </a:r>
            <a:r>
              <a:rPr lang="es-ES" b="1" dirty="0"/>
              <a:t>funcionalidad</a:t>
            </a:r>
            <a:r>
              <a:rPr lang="es-ES" dirty="0"/>
              <a:t> miden la </a:t>
            </a:r>
            <a:r>
              <a:rPr lang="es-ES" i="1" dirty="0"/>
              <a:t>precisión</a:t>
            </a:r>
            <a:r>
              <a:rPr lang="es-ES" dirty="0"/>
              <a:t>, </a:t>
            </a:r>
            <a:r>
              <a:rPr lang="es-ES" i="1" dirty="0"/>
              <a:t>interoperabilidad</a:t>
            </a:r>
            <a:r>
              <a:rPr lang="es-ES" dirty="0"/>
              <a:t> y </a:t>
            </a:r>
            <a:r>
              <a:rPr lang="es-ES" i="1" dirty="0"/>
              <a:t>seguridad</a:t>
            </a:r>
            <a:r>
              <a:rPr lang="es-ES" dirty="0"/>
              <a:t>. Métricas de </a:t>
            </a:r>
            <a:r>
              <a:rPr lang="es-ES" b="1" dirty="0"/>
              <a:t>usabilidad</a:t>
            </a:r>
            <a:r>
              <a:rPr lang="es-ES" dirty="0"/>
              <a:t> miden la </a:t>
            </a:r>
            <a:r>
              <a:rPr lang="es-ES" i="1" dirty="0"/>
              <a:t>facilidad de aprendizaje</a:t>
            </a:r>
            <a:r>
              <a:rPr lang="es-ES" dirty="0"/>
              <a:t>, </a:t>
            </a:r>
            <a:r>
              <a:rPr lang="es-ES" i="1" dirty="0"/>
              <a:t>comprensibilidad</a:t>
            </a:r>
            <a:r>
              <a:rPr lang="es-ES" dirty="0"/>
              <a:t> y </a:t>
            </a:r>
            <a:r>
              <a:rPr lang="es-ES" i="1" dirty="0"/>
              <a:t>atractivo</a:t>
            </a:r>
            <a:r>
              <a:rPr lang="es-ES" dirty="0"/>
              <a:t> visual del software.</a:t>
            </a:r>
          </a:p>
          <a:p>
            <a:pPr marL="0" indent="0">
              <a:buNone/>
            </a:pPr>
            <a:endParaRPr lang="es-BO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A33CD3B-D1A3-4993-9943-A3025F5A1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10721"/>
              </p:ext>
            </p:extLst>
          </p:nvPr>
        </p:nvGraphicFramePr>
        <p:xfrm>
          <a:off x="275771" y="2488249"/>
          <a:ext cx="10653487" cy="42587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86">
                  <a:extLst>
                    <a:ext uri="{9D8B030D-6E8A-4147-A177-3AD203B41FA5}">
                      <a16:colId xmlns:a16="http://schemas.microsoft.com/office/drawing/2014/main" val="3342345736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214342754"/>
                    </a:ext>
                  </a:extLst>
                </a:gridCol>
                <a:gridCol w="4746171">
                  <a:extLst>
                    <a:ext uri="{9D8B030D-6E8A-4147-A177-3AD203B41FA5}">
                      <a16:colId xmlns:a16="http://schemas.microsoft.com/office/drawing/2014/main" val="1823088330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045809817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1072187376"/>
                    </a:ext>
                  </a:extLst>
                </a:gridCol>
              </a:tblGrid>
              <a:tr h="469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b="1">
                          <a:effectLst/>
                        </a:rPr>
                        <a:t>Características</a:t>
                      </a:r>
                      <a:endParaRPr lang="es-BO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b="1">
                          <a:effectLst/>
                        </a:rPr>
                        <a:t>Sub características</a:t>
                      </a:r>
                      <a:endParaRPr lang="es-BO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b="1" dirty="0">
                          <a:effectLst/>
                        </a:rPr>
                        <a:t>Métricas</a:t>
                      </a:r>
                      <a:endParaRPr lang="es-BO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b="1">
                          <a:effectLst/>
                        </a:rPr>
                        <a:t>Formula</a:t>
                      </a:r>
                      <a:endParaRPr lang="es-BO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b="1" dirty="0">
                          <a:effectLst/>
                        </a:rPr>
                        <a:t>Valor medido</a:t>
                      </a:r>
                      <a:endParaRPr lang="es-BO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124453307"/>
                  </a:ext>
                </a:extLst>
              </a:tr>
              <a:tr h="247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Funcionalidad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Precisión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La exactitud de las expectativas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/T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537429445"/>
                  </a:ext>
                </a:extLst>
              </a:tr>
              <a:tr h="23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Exactitud Computacional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/T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1268626392"/>
                  </a:ext>
                </a:extLst>
              </a:tr>
              <a:tr h="474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Interoperabilidad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Intercambiabilidad de datos </a:t>
                      </a:r>
                      <a:br>
                        <a:rPr lang="es-ES" sz="1500">
                          <a:effectLst/>
                        </a:rPr>
                      </a:br>
                      <a:r>
                        <a:rPr lang="es-ES" sz="1500">
                          <a:effectLst/>
                        </a:rPr>
                        <a:t>(Formato de datos basada)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1.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2226502808"/>
                  </a:ext>
                </a:extLst>
              </a:tr>
              <a:tr h="474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Intercambiabilidad de datos </a:t>
                      </a:r>
                      <a:br>
                        <a:rPr lang="es-ES" sz="1500">
                          <a:effectLst/>
                        </a:rPr>
                      </a:br>
                      <a:r>
                        <a:rPr lang="es-ES" sz="1500">
                          <a:effectLst/>
                        </a:rPr>
                        <a:t>(Intentó éxito del usuario basado)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X = 1- A / B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556782849"/>
                  </a:ext>
                </a:extLst>
              </a:tr>
              <a:tr h="23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Seguridad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Auditabilidad Acceso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3378261128"/>
                  </a:ext>
                </a:extLst>
              </a:tr>
              <a:tr h="23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Controlabilidad Acceso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2122729163"/>
                  </a:ext>
                </a:extLst>
              </a:tr>
              <a:tr h="474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Usabilidad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Facilidad de aprendizaje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Facilidad de aprendizaje función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T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 T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484477495"/>
                  </a:ext>
                </a:extLst>
              </a:tr>
              <a:tr h="284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Facilidad de aprendizaje para realizar una tarea en uso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T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0 &lt; T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2985340780"/>
                  </a:ext>
                </a:extLst>
              </a:tr>
              <a:tr h="23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Comprensibilidad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Integridad de la descripción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2781955115"/>
                  </a:ext>
                </a:extLst>
              </a:tr>
              <a:tr h="23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Demostración una accesibilidad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2625233581"/>
                  </a:ext>
                </a:extLst>
              </a:tr>
              <a:tr h="23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Atractivo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Interacción atractiva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Cuestionario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Puntaje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2132113750"/>
                  </a:ext>
                </a:extLst>
              </a:tr>
              <a:tr h="231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 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 err="1">
                          <a:effectLst/>
                        </a:rPr>
                        <a:t>Customizability</a:t>
                      </a:r>
                      <a:r>
                        <a:rPr lang="es-ES" sz="1500" dirty="0">
                          <a:effectLst/>
                        </a:rPr>
                        <a:t> apariencia Interface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0 &lt;= X &lt;= 1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78" marR="64878" marT="0" marB="0"/>
                </a:tc>
                <a:extLst>
                  <a:ext uri="{0D108BD9-81ED-4DB2-BD59-A6C34878D82A}">
                    <a16:rowId xmlns:a16="http://schemas.microsoft.com/office/drawing/2014/main" val="158390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30A80-F413-4F26-A2A9-1A3A8157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5" y="1081314"/>
            <a:ext cx="8596668" cy="1320801"/>
          </a:xfrm>
        </p:spPr>
        <p:txBody>
          <a:bodyPr/>
          <a:lstStyle/>
          <a:p>
            <a:r>
              <a:rPr lang="es-ES" sz="18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Métricas Funcionalidad internas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Miden la calidad del código fuente del software.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b="1" dirty="0"/>
              <a:t>Funcionalidad</a:t>
            </a:r>
            <a:r>
              <a:rPr lang="es-ES" dirty="0"/>
              <a:t>: precisión, seguridad, cumplimiento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b="1" dirty="0"/>
              <a:t>Confiabilidad</a:t>
            </a:r>
            <a:r>
              <a:rPr lang="es-ES" dirty="0"/>
              <a:t>: madurez, tolerancia a fallos y recuperabilidad.</a:t>
            </a:r>
            <a:endParaRPr lang="es-B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3DCEBB7-5037-4F29-A4B7-19477568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49" y="420914"/>
            <a:ext cx="8596312" cy="1320800"/>
          </a:xfrm>
        </p:spPr>
        <p:txBody>
          <a:bodyPr/>
          <a:lstStyle/>
          <a:p>
            <a:r>
              <a:rPr lang="es-BO" dirty="0"/>
              <a:t>Tablas Métricas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398EE42-2BC8-4FDD-81E9-7B160B99A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996"/>
              </p:ext>
            </p:extLst>
          </p:nvPr>
        </p:nvGraphicFramePr>
        <p:xfrm>
          <a:off x="362857" y="2402114"/>
          <a:ext cx="10421256" cy="43202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1969">
                  <a:extLst>
                    <a:ext uri="{9D8B030D-6E8A-4147-A177-3AD203B41FA5}">
                      <a16:colId xmlns:a16="http://schemas.microsoft.com/office/drawing/2014/main" val="3564925512"/>
                    </a:ext>
                  </a:extLst>
                </a:gridCol>
                <a:gridCol w="2038941">
                  <a:extLst>
                    <a:ext uri="{9D8B030D-6E8A-4147-A177-3AD203B41FA5}">
                      <a16:colId xmlns:a16="http://schemas.microsoft.com/office/drawing/2014/main" val="2792529799"/>
                    </a:ext>
                  </a:extLst>
                </a:gridCol>
                <a:gridCol w="4432482">
                  <a:extLst>
                    <a:ext uri="{9D8B030D-6E8A-4147-A177-3AD203B41FA5}">
                      <a16:colId xmlns:a16="http://schemas.microsoft.com/office/drawing/2014/main" val="2595960161"/>
                    </a:ext>
                  </a:extLst>
                </a:gridCol>
                <a:gridCol w="1181995">
                  <a:extLst>
                    <a:ext uri="{9D8B030D-6E8A-4147-A177-3AD203B41FA5}">
                      <a16:colId xmlns:a16="http://schemas.microsoft.com/office/drawing/2014/main" val="1643493264"/>
                    </a:ext>
                  </a:extLst>
                </a:gridCol>
                <a:gridCol w="1255869">
                  <a:extLst>
                    <a:ext uri="{9D8B030D-6E8A-4147-A177-3AD203B41FA5}">
                      <a16:colId xmlns:a16="http://schemas.microsoft.com/office/drawing/2014/main" val="3493074742"/>
                    </a:ext>
                  </a:extLst>
                </a:gridCol>
              </a:tblGrid>
              <a:tr h="498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Características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 err="1">
                          <a:effectLst/>
                        </a:rPr>
                        <a:t>Subcaracterísticas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Métrica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Fórmula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Valor medido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2581678295"/>
                  </a:ext>
                </a:extLst>
              </a:tr>
              <a:tr h="242958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Funcionalidad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Precisión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Precisión de datos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/T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1328095124"/>
                  </a:ext>
                </a:extLst>
              </a:tr>
              <a:tr h="242958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Exactitud del software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/T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1120168846"/>
                  </a:ext>
                </a:extLst>
              </a:tr>
              <a:tr h="354604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Seguridad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Auditabilidad Acceso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3922618333"/>
                  </a:ext>
                </a:extLst>
              </a:tr>
              <a:tr h="354604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Cumplimiento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Cumplimiento Funcional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X&lt;= 1.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3073576352"/>
                  </a:ext>
                </a:extLst>
              </a:tr>
              <a:tr h="498731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El cumplimiento estándar del sistema de la Interfaz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615956134"/>
                  </a:ext>
                </a:extLst>
              </a:tr>
              <a:tr h="354604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Fiabilidad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Madurez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Detección de fallos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1161630037"/>
                  </a:ext>
                </a:extLst>
              </a:tr>
              <a:tr h="354604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Densidad de fracaso frente a los casos de prueba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A1 / A2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0&lt;=X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3616655543"/>
                  </a:ext>
                </a:extLst>
              </a:tr>
              <a:tr h="354604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Tolerancia a Fallos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Evitación de fracasos 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0&lt;=X&lt;=1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3601990593"/>
                  </a:ext>
                </a:extLst>
              </a:tr>
              <a:tr h="354604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Evitar la operación incorrecta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0&lt;=X&lt;=1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2589458420"/>
                  </a:ext>
                </a:extLst>
              </a:tr>
              <a:tr h="354604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Recuperabilidad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Restaurabilidad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0 &lt;= X &lt;= 1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1495188103"/>
                  </a:ext>
                </a:extLst>
              </a:tr>
              <a:tr h="354604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Efectividad Restauración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X = A / B</a:t>
                      </a:r>
                      <a:endParaRPr lang="es-BO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0 &lt;= X &lt;= 1</a:t>
                      </a:r>
                      <a:endParaRPr lang="es-BO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6494" marR="66494" marT="0" marB="0"/>
                </a:tc>
                <a:extLst>
                  <a:ext uri="{0D108BD9-81ED-4DB2-BD59-A6C34878D82A}">
                    <a16:rowId xmlns:a16="http://schemas.microsoft.com/office/drawing/2014/main" val="24398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3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A21A-A094-4F8C-B29F-E92C77A5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18" y="33745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BO" sz="4000" dirty="0"/>
              <a:t>Tablas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96BFE-F054-4165-B205-127C39C4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84" y="1185333"/>
            <a:ext cx="8596668" cy="3880773"/>
          </a:xfrm>
        </p:spPr>
        <p:txBody>
          <a:bodyPr/>
          <a:lstStyle/>
          <a:p>
            <a:r>
              <a:rPr lang="es-ES" sz="24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Métricas de uso</a:t>
            </a:r>
            <a:endParaRPr lang="es-BO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B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7157801-06BB-44BD-B5B6-16172CE92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77249"/>
              </p:ext>
            </p:extLst>
          </p:nvPr>
        </p:nvGraphicFramePr>
        <p:xfrm>
          <a:off x="561218" y="1717394"/>
          <a:ext cx="10019695" cy="48031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374618669"/>
                    </a:ext>
                  </a:extLst>
                </a:gridCol>
                <a:gridCol w="4011975">
                  <a:extLst>
                    <a:ext uri="{9D8B030D-6E8A-4147-A177-3AD203B41FA5}">
                      <a16:colId xmlns:a16="http://schemas.microsoft.com/office/drawing/2014/main" val="63114814"/>
                    </a:ext>
                  </a:extLst>
                </a:gridCol>
                <a:gridCol w="1914692">
                  <a:extLst>
                    <a:ext uri="{9D8B030D-6E8A-4147-A177-3AD203B41FA5}">
                      <a16:colId xmlns:a16="http://schemas.microsoft.com/office/drawing/2014/main" val="1605169417"/>
                    </a:ext>
                  </a:extLst>
                </a:gridCol>
                <a:gridCol w="2046513">
                  <a:extLst>
                    <a:ext uri="{9D8B030D-6E8A-4147-A177-3AD203B41FA5}">
                      <a16:colId xmlns:a16="http://schemas.microsoft.com/office/drawing/2014/main" val="1863667556"/>
                    </a:ext>
                  </a:extLst>
                </a:gridCol>
              </a:tblGrid>
              <a:tr h="327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1">
                          <a:effectLst/>
                        </a:rPr>
                        <a:t>Características</a:t>
                      </a:r>
                      <a:endParaRPr lang="es-BO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1" dirty="0">
                          <a:effectLst/>
                        </a:rPr>
                        <a:t>Métricas</a:t>
                      </a:r>
                      <a:endParaRPr lang="es-BO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1" dirty="0">
                          <a:effectLst/>
                        </a:rPr>
                        <a:t>Formula</a:t>
                      </a:r>
                      <a:endParaRPr lang="es-BO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b="1" dirty="0">
                          <a:effectLst/>
                        </a:rPr>
                        <a:t>Público</a:t>
                      </a:r>
                      <a:endParaRPr lang="es-BO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332203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Eficacia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La eficacia de tareas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M1 = | 1- Σ A </a:t>
                      </a:r>
                      <a:r>
                        <a:rPr lang="es-ES" sz="1800" baseline="-25000">
                          <a:effectLst/>
                        </a:rPr>
                        <a:t>i</a:t>
                      </a:r>
                      <a:r>
                        <a:rPr lang="es-ES" sz="1800">
                          <a:effectLst/>
                        </a:rPr>
                        <a:t> |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53089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Realización de tareas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660397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Frecuencia de error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A / T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430463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Productividad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Tiempo de tareas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409686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La eficiencia de tareas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M1 / T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891628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La productividad económica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M1 / C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365149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Proporción Productivo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850754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La eficiencia relativa de usuario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Ta / Tb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Usuario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828090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Seguridad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La salud y la seguridad del usuario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1-A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345005"/>
                  </a:ext>
                </a:extLst>
              </a:tr>
              <a:tr h="51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Seguridad de las personas afectadas por el uso del sistema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1-A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005034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Daños económicos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1-A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08834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Daños Software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1-A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653274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Satisfacción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Escala de satisfacción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785795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Cuestionario de satisfacción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 ∑ (A </a:t>
                      </a:r>
                      <a:r>
                        <a:rPr lang="es-ES" sz="1800" baseline="-25000">
                          <a:effectLst/>
                        </a:rPr>
                        <a:t>i)</a:t>
                      </a:r>
                      <a:r>
                        <a:rPr lang="es-ES" sz="1800">
                          <a:effectLst/>
                        </a:rPr>
                        <a:t> / n )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493514"/>
                  </a:ext>
                </a:extLst>
              </a:tr>
              <a:tr h="251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El uso discrecional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X = A / B</a:t>
                      </a:r>
                      <a:endParaRPr lang="es-B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B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84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2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CEA1847-9177-449C-8E7F-5BF890C2B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2" t="15152" r="5705" b="12726"/>
          <a:stretch/>
        </p:blipFill>
        <p:spPr>
          <a:xfrm>
            <a:off x="0" y="1150994"/>
            <a:ext cx="6858000" cy="57070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5E772E-E409-4F78-A641-9707F5E8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6" y="393643"/>
            <a:ext cx="8596668" cy="1320800"/>
          </a:xfrm>
        </p:spPr>
        <p:txBody>
          <a:bodyPr/>
          <a:lstStyle/>
          <a:p>
            <a:r>
              <a:rPr lang="es-ES" dirty="0"/>
              <a:t>Niveles de puntuación de las  métricas</a:t>
            </a:r>
            <a:endParaRPr lang="es-B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63BC041-3B1B-4EBA-BEE9-D8449A57A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05696"/>
              </p:ext>
            </p:extLst>
          </p:nvPr>
        </p:nvGraphicFramePr>
        <p:xfrm>
          <a:off x="5514746" y="3145324"/>
          <a:ext cx="4162338" cy="1718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43316720"/>
                    </a:ext>
                  </a:extLst>
                </a:gridCol>
                <a:gridCol w="3324138">
                  <a:extLst>
                    <a:ext uri="{9D8B030D-6E8A-4147-A177-3AD203B41FA5}">
                      <a16:colId xmlns:a16="http://schemas.microsoft.com/office/drawing/2014/main" val="3262685538"/>
                    </a:ext>
                  </a:extLst>
                </a:gridCol>
              </a:tblGrid>
              <a:tr h="5932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H: 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Satisfactorio, alto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310577"/>
                  </a:ext>
                </a:extLst>
              </a:tr>
              <a:tr h="568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>
                          <a:effectLst/>
                        </a:rPr>
                        <a:t>M: 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Aceptable, medio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388753"/>
                  </a:ext>
                </a:extLst>
              </a:tr>
              <a:tr h="556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L: 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Deficiente, bajo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3351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CAC23F7-FD9F-4C99-B6D7-B3834EC0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595" y="1875885"/>
            <a:ext cx="4162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niveles los acomodamos en pesos </a:t>
            </a:r>
            <a:endParaRPr kumimoji="0" lang="es-ES" altLang="es-B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1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9AEF-05D6-4E6B-8578-DA257AAC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38667"/>
            <a:ext cx="8596668" cy="965200"/>
          </a:xfrm>
        </p:spPr>
        <p:txBody>
          <a:bodyPr>
            <a:normAutofit/>
          </a:bodyPr>
          <a:lstStyle/>
          <a:p>
            <a:pPr algn="ctr"/>
            <a:r>
              <a:rPr lang="es-BO" sz="4000" dirty="0"/>
              <a:t>Plan de evaluación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05C5F0-873F-424E-AB14-C636A9F1A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459815"/>
              </p:ext>
            </p:extLst>
          </p:nvPr>
        </p:nvGraphicFramePr>
        <p:xfrm>
          <a:off x="270932" y="1309130"/>
          <a:ext cx="11650135" cy="5210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345">
                  <a:extLst>
                    <a:ext uri="{9D8B030D-6E8A-4147-A177-3AD203B41FA5}">
                      <a16:colId xmlns:a16="http://schemas.microsoft.com/office/drawing/2014/main" val="1769670536"/>
                    </a:ext>
                  </a:extLst>
                </a:gridCol>
                <a:gridCol w="1454812">
                  <a:extLst>
                    <a:ext uri="{9D8B030D-6E8A-4147-A177-3AD203B41FA5}">
                      <a16:colId xmlns:a16="http://schemas.microsoft.com/office/drawing/2014/main" val="3493849650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3505492293"/>
                    </a:ext>
                  </a:extLst>
                </a:gridCol>
                <a:gridCol w="1385388">
                  <a:extLst>
                    <a:ext uri="{9D8B030D-6E8A-4147-A177-3AD203B41FA5}">
                      <a16:colId xmlns:a16="http://schemas.microsoft.com/office/drawing/2014/main" val="2372097821"/>
                    </a:ext>
                  </a:extLst>
                </a:gridCol>
                <a:gridCol w="1374412">
                  <a:extLst>
                    <a:ext uri="{9D8B030D-6E8A-4147-A177-3AD203B41FA5}">
                      <a16:colId xmlns:a16="http://schemas.microsoft.com/office/drawing/2014/main" val="803242430"/>
                    </a:ext>
                  </a:extLst>
                </a:gridCol>
                <a:gridCol w="1599277">
                  <a:extLst>
                    <a:ext uri="{9D8B030D-6E8A-4147-A177-3AD203B41FA5}">
                      <a16:colId xmlns:a16="http://schemas.microsoft.com/office/drawing/2014/main" val="2519991051"/>
                    </a:ext>
                  </a:extLst>
                </a:gridCol>
                <a:gridCol w="1553191">
                  <a:extLst>
                    <a:ext uri="{9D8B030D-6E8A-4147-A177-3AD203B41FA5}">
                      <a16:colId xmlns:a16="http://schemas.microsoft.com/office/drawing/2014/main" val="4103063508"/>
                    </a:ext>
                  </a:extLst>
                </a:gridCol>
                <a:gridCol w="1552189">
                  <a:extLst>
                    <a:ext uri="{9D8B030D-6E8A-4147-A177-3AD203B41FA5}">
                      <a16:colId xmlns:a16="http://schemas.microsoft.com/office/drawing/2014/main" val="3847481614"/>
                    </a:ext>
                  </a:extLst>
                </a:gridCol>
              </a:tblGrid>
              <a:tr h="6646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Actividades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>
                          <a:effectLst/>
                        </a:rPr>
                        <a:t>Actividad 1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Actividad 2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>
                          <a:effectLst/>
                        </a:rPr>
                        <a:t>Actividad 3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Actividad 4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Actividad 5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Actividad 6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Actividad 7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extLst>
                  <a:ext uri="{0D108BD9-81ED-4DB2-BD59-A6C34878D82A}">
                    <a16:rowId xmlns:a16="http://schemas.microsoft.com/office/drawing/2014/main" val="3966627383"/>
                  </a:ext>
                </a:extLst>
              </a:tr>
              <a:tr h="13464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Fases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spc="-25" dirty="0">
                          <a:effectLst/>
                        </a:rPr>
                        <a:t>Análisis de requerimientos 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spc="-25">
                          <a:effectLst/>
                        </a:rPr>
                        <a:t>Diseño arquitectónico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spc="-25">
                          <a:effectLst/>
                        </a:rPr>
                        <a:t>Software de diseño detallado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spc="-25" dirty="0">
                          <a:effectLst/>
                        </a:rPr>
                        <a:t>Codificación y pruebas de software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spc="-25" dirty="0">
                          <a:effectLst/>
                        </a:rPr>
                        <a:t>Integración de software y pruebas de calificación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spc="-25">
                          <a:effectLst/>
                        </a:rPr>
                        <a:t>Instalación de software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spc="-25">
                          <a:effectLst/>
                        </a:rPr>
                        <a:t>Apoyo aceptación Software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extLst>
                  <a:ext uri="{0D108BD9-81ED-4DB2-BD59-A6C34878D82A}">
                    <a16:rowId xmlns:a16="http://schemas.microsoft.com/office/drawing/2014/main" val="2645998091"/>
                  </a:ext>
                </a:extLst>
              </a:tr>
              <a:tr h="10055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9126 series de Referencia del Modelo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Funcionalidad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Arquitectura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Diseño detallado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>
                          <a:effectLst/>
                        </a:rPr>
                        <a:t>Código fuente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Sistema integrado de software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Software instalado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Software aceptado y en uso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extLst>
                  <a:ext uri="{0D108BD9-81ED-4DB2-BD59-A6C34878D82A}">
                    <a16:rowId xmlns:a16="http://schemas.microsoft.com/office/drawing/2014/main" val="1110841757"/>
                  </a:ext>
                </a:extLst>
              </a:tr>
              <a:tr h="2028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Métricas utilizadas para medir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Complejidad, precisión, relevancia, coherencia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Modularidad, flexibilidad, escalabilidad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>
                          <a:effectLst/>
                        </a:rPr>
                        <a:t>Claridad, precisión, consistencia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>
                          <a:effectLst/>
                        </a:rPr>
                        <a:t>Legibilidad, eficiencia, modularidad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Funcionalidad, estabilidad, interoperabilidad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Completitud, corrección, facilidad de uso</a:t>
                      </a:r>
                      <a:endParaRPr lang="es-B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dirty="0">
                          <a:effectLst/>
                        </a:rPr>
                        <a:t>Tiempo de respuesta, satisfacción del usuario, eficacia de las correcciones</a:t>
                      </a:r>
                      <a:endParaRPr lang="es-B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9" marR="60859" marT="0" marB="0"/>
                </a:tc>
                <a:extLst>
                  <a:ext uri="{0D108BD9-81ED-4DB2-BD59-A6C34878D82A}">
                    <a16:rowId xmlns:a16="http://schemas.microsoft.com/office/drawing/2014/main" val="272317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8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E8C1-20F3-4FFD-8366-FBC51DE9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2" y="18626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BO" sz="4000" dirty="0"/>
              <a:t>Criterios de evaluación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93D01B-9DD6-418F-9BD6-71DE35A1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28152"/>
              </p:ext>
            </p:extLst>
          </p:nvPr>
        </p:nvGraphicFramePr>
        <p:xfrm>
          <a:off x="245533" y="1028624"/>
          <a:ext cx="11700933" cy="582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562">
                  <a:extLst>
                    <a:ext uri="{9D8B030D-6E8A-4147-A177-3AD203B41FA5}">
                      <a16:colId xmlns:a16="http://schemas.microsoft.com/office/drawing/2014/main" val="1009414329"/>
                    </a:ext>
                  </a:extLst>
                </a:gridCol>
                <a:gridCol w="2537807">
                  <a:extLst>
                    <a:ext uri="{9D8B030D-6E8A-4147-A177-3AD203B41FA5}">
                      <a16:colId xmlns:a16="http://schemas.microsoft.com/office/drawing/2014/main" val="3111309099"/>
                    </a:ext>
                  </a:extLst>
                </a:gridCol>
                <a:gridCol w="206803">
                  <a:extLst>
                    <a:ext uri="{9D8B030D-6E8A-4147-A177-3AD203B41FA5}">
                      <a16:colId xmlns:a16="http://schemas.microsoft.com/office/drawing/2014/main" val="3732332160"/>
                    </a:ext>
                  </a:extLst>
                </a:gridCol>
                <a:gridCol w="3530386">
                  <a:extLst>
                    <a:ext uri="{9D8B030D-6E8A-4147-A177-3AD203B41FA5}">
                      <a16:colId xmlns:a16="http://schemas.microsoft.com/office/drawing/2014/main" val="1096475824"/>
                    </a:ext>
                  </a:extLst>
                </a:gridCol>
                <a:gridCol w="134759">
                  <a:extLst>
                    <a:ext uri="{9D8B030D-6E8A-4147-A177-3AD203B41FA5}">
                      <a16:colId xmlns:a16="http://schemas.microsoft.com/office/drawing/2014/main" val="3121447780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3038702824"/>
                    </a:ext>
                  </a:extLst>
                </a:gridCol>
                <a:gridCol w="1691011">
                  <a:extLst>
                    <a:ext uri="{9D8B030D-6E8A-4147-A177-3AD203B41FA5}">
                      <a16:colId xmlns:a16="http://schemas.microsoft.com/office/drawing/2014/main" val="4107631032"/>
                    </a:ext>
                  </a:extLst>
                </a:gridCol>
                <a:gridCol w="1793986">
                  <a:extLst>
                    <a:ext uri="{9D8B030D-6E8A-4147-A177-3AD203B41FA5}">
                      <a16:colId xmlns:a16="http://schemas.microsoft.com/office/drawing/2014/main" val="2814925596"/>
                    </a:ext>
                  </a:extLst>
                </a:gridCol>
              </a:tblGrid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Atributo Internos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Métrica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Deficiente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Aceptable 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Satisfactorio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12123"/>
                  </a:ext>
                </a:extLst>
              </a:tr>
              <a:tr h="26197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Métricas de Funcionalidad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84043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Precisión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Precisión de datos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&gt;5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  2  &lt; 5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&lt;2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2117849029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Cumplimiento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Cumplimiento Funcional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 0.4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&gt;0.5 y &lt;0.7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&gt;0.7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1996035528"/>
                  </a:ext>
                </a:extLst>
              </a:tr>
              <a:tr h="26197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Métricas de confiabilidad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24328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Madurez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Detección de fallos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&gt;10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&gt;3 y  &lt;6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&lt;3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3330459164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5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Tolerancia a Fallos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Evitación de fracasos 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 0.4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&gt;0.5 y &lt;0.7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702214046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 Externos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Deficiente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Aceptable 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Satisfactorio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78014"/>
                  </a:ext>
                </a:extLst>
              </a:tr>
              <a:tr h="26197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Métricas de Funcionalidad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64975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Precisión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Exactitud Computacional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&gt;5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  2  &lt; 5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&lt;2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4024662052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3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Seguridad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Auditabilidad Acceso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 0.4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&gt;0.5 y &lt;0.7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558978062"/>
                  </a:ext>
                </a:extLst>
              </a:tr>
              <a:tr h="26197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Métricas de Usabilidad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0093"/>
                  </a:ext>
                </a:extLst>
              </a:tr>
              <a:tr h="537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4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Facilidad de aprendizaje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Facilidad de aprendizaje función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Facilidad de aprendizaje función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&gt;15seg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&gt;15seg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&gt;10 y  &lt;15seg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&lt;8 seg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1062016753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6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Atractivo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Interacción atractiva 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Interacción atractiva 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&lt;50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&lt;50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&gt;50 y &lt;70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 70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4235510211"/>
                  </a:ext>
                </a:extLst>
              </a:tr>
              <a:tr h="258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 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 calidad de Uso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Métrica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Deficiente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Deficiente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Aceptable 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Satisfactorio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50" marR="6085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76201"/>
                  </a:ext>
                </a:extLst>
              </a:tr>
              <a:tr h="261979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Calidad durante el uso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02051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Eficacia: 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100"/>
                        </a:spcAft>
                      </a:pPr>
                      <a:r>
                        <a:rPr lang="es-ES" sz="1800">
                          <a:effectLst/>
                        </a:rPr>
                        <a:t>La eficacia de tareas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1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 0.4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&gt;0.5 y &lt;0.7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324684388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Productividad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Tiempo de tareas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&gt;15seg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&gt;10 y  &lt;11 seg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&lt;8 seg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3383292062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Seguridad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Daños Software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 0.4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&gt;0.5 y &lt;0.7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2051497135"/>
                  </a:ext>
                </a:extLst>
              </a:tr>
              <a:tr h="261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Satisfacción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Escala de satisfacción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&lt; 0.4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&gt;0.5 y &lt;0.7</a:t>
                      </a:r>
                      <a:endParaRPr lang="es-B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&gt;0.7</a:t>
                      </a:r>
                      <a:endParaRPr lang="es-B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850" marR="60850" marT="0" marB="0"/>
                </a:tc>
                <a:extLst>
                  <a:ext uri="{0D108BD9-81ED-4DB2-BD59-A6C34878D82A}">
                    <a16:rowId xmlns:a16="http://schemas.microsoft.com/office/drawing/2014/main" val="100964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3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0FFDD-612F-4DD8-9EA8-63BAF06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199" y="224442"/>
            <a:ext cx="2672464" cy="606830"/>
          </a:xfrm>
        </p:spPr>
        <p:txBody>
          <a:bodyPr>
            <a:normAutofit fontScale="90000"/>
          </a:bodyPr>
          <a:lstStyle/>
          <a:p>
            <a:pPr algn="ctr"/>
            <a:r>
              <a:rPr lang="es-BO" sz="4000" b="0" i="0" dirty="0">
                <a:solidFill>
                  <a:schemeClr val="tx1"/>
                </a:solidFill>
                <a:effectLst/>
                <a:latin typeface="Söhne"/>
              </a:rPr>
              <a:t>Contenido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4F4A0-95CB-45CD-919A-14975219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06" y="1103744"/>
            <a:ext cx="4262312" cy="6001789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Requisitos para la instalación</a:t>
            </a:r>
          </a:p>
          <a:p>
            <a:r>
              <a:rPr lang="es-ES" dirty="0"/>
              <a:t>Diagramas del Software</a:t>
            </a:r>
          </a:p>
          <a:p>
            <a:pPr lvl="1"/>
            <a:r>
              <a:rPr lang="es-ES" sz="1800" dirty="0"/>
              <a:t>Diagrama de casos de uso</a:t>
            </a:r>
          </a:p>
          <a:p>
            <a:pPr lvl="1"/>
            <a:r>
              <a:rPr lang="es-ES" sz="1800" dirty="0"/>
              <a:t>Diagrama de clases</a:t>
            </a:r>
          </a:p>
          <a:p>
            <a:pPr lvl="1"/>
            <a:r>
              <a:rPr lang="es-ES" sz="1800" dirty="0"/>
              <a:t>Diagrama entidad Relación</a:t>
            </a:r>
          </a:p>
          <a:p>
            <a:pPr lvl="1"/>
            <a:r>
              <a:rPr lang="es-ES" sz="1800" dirty="0"/>
              <a:t>Diagrama de componentes</a:t>
            </a:r>
          </a:p>
          <a:p>
            <a:pPr lvl="1"/>
            <a:r>
              <a:rPr lang="es-ES" sz="1800" dirty="0"/>
              <a:t>Diagrama de Despliegue</a:t>
            </a:r>
          </a:p>
          <a:p>
            <a:r>
              <a:rPr lang="es-ES" dirty="0"/>
              <a:t>Propósito de la evaluación</a:t>
            </a:r>
          </a:p>
          <a:p>
            <a:r>
              <a:rPr lang="es-ES" dirty="0"/>
              <a:t>Modelos de calidad</a:t>
            </a:r>
          </a:p>
          <a:p>
            <a:r>
              <a:rPr lang="es-ES" dirty="0"/>
              <a:t>Modelo de calidad interna/ externa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Métricas de calidad de uso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Tablas Métricas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DAA5F2-B66A-4321-8B47-6A3A56289572}"/>
              </a:ext>
            </a:extLst>
          </p:cNvPr>
          <p:cNvSpPr txBox="1"/>
          <p:nvPr/>
        </p:nvSpPr>
        <p:spPr>
          <a:xfrm>
            <a:off x="5198238" y="1169939"/>
            <a:ext cx="4124400" cy="49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Niveles de puntuación de las métricas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Tomar medidas (aplicar las métricas seleccionadas)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evaluación (Medición de Calidad Modelo)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Criterios de evaluación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Tomar medidas (aplicar las métricas seleccionadas)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Comparar con los criterios de evaluación para obtener su nivel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Valorar Resultados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Conclusiones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Recomendaciones</a:t>
            </a:r>
            <a:endParaRPr lang="es-B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35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D1450-AD78-445B-80D5-4A2E0B6C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8000"/>
            <a:ext cx="8596668" cy="1320800"/>
          </a:xfrm>
        </p:spPr>
        <p:txBody>
          <a:bodyPr>
            <a:normAutofit/>
          </a:bodyPr>
          <a:lstStyle/>
          <a:p>
            <a:r>
              <a:rPr lang="es-ES" sz="4000" dirty="0"/>
              <a:t>Tomar medidas</a:t>
            </a:r>
            <a:endParaRPr lang="es-BO" sz="40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DC4D14-3AB5-4FC6-BB4F-1275B1ACE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077894"/>
              </p:ext>
            </p:extLst>
          </p:nvPr>
        </p:nvGraphicFramePr>
        <p:xfrm>
          <a:off x="474133" y="1391244"/>
          <a:ext cx="10363199" cy="5083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691">
                  <a:extLst>
                    <a:ext uri="{9D8B030D-6E8A-4147-A177-3AD203B41FA5}">
                      <a16:colId xmlns:a16="http://schemas.microsoft.com/office/drawing/2014/main" val="2438541319"/>
                    </a:ext>
                  </a:extLst>
                </a:gridCol>
                <a:gridCol w="2341793">
                  <a:extLst>
                    <a:ext uri="{9D8B030D-6E8A-4147-A177-3AD203B41FA5}">
                      <a16:colId xmlns:a16="http://schemas.microsoft.com/office/drawing/2014/main" val="2101719250"/>
                    </a:ext>
                  </a:extLst>
                </a:gridCol>
                <a:gridCol w="4022526">
                  <a:extLst>
                    <a:ext uri="{9D8B030D-6E8A-4147-A177-3AD203B41FA5}">
                      <a16:colId xmlns:a16="http://schemas.microsoft.com/office/drawing/2014/main" val="959902669"/>
                    </a:ext>
                  </a:extLst>
                </a:gridCol>
                <a:gridCol w="1419656">
                  <a:extLst>
                    <a:ext uri="{9D8B030D-6E8A-4147-A177-3AD203B41FA5}">
                      <a16:colId xmlns:a16="http://schemas.microsoft.com/office/drawing/2014/main" val="3978936431"/>
                    </a:ext>
                  </a:extLst>
                </a:gridCol>
                <a:gridCol w="1893533">
                  <a:extLst>
                    <a:ext uri="{9D8B030D-6E8A-4147-A177-3AD203B41FA5}">
                      <a16:colId xmlns:a16="http://schemas.microsoft.com/office/drawing/2014/main" val="3536792691"/>
                    </a:ext>
                  </a:extLst>
                </a:gridCol>
              </a:tblGrid>
              <a:tr h="26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N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Atributo Internos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Métrica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</a:rPr>
                        <a:t>Medición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Calificación  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9767"/>
                  </a:ext>
                </a:extLst>
              </a:tr>
              <a:tr h="267071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Métricas de Funcionalidad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011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Precisión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Precisión de datos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4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Aceptable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68632676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Exactitud del software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Deficiente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43007232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Seguridad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Auditabilidad Acceso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0.8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Satisfactorio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52693362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Cumplimiento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Cumplimiento Funcional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0.4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Deficiente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43881670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 Externos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Medición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02775"/>
                  </a:ext>
                </a:extLst>
              </a:tr>
              <a:tr h="267071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Métricas de Usabilidad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9903"/>
                  </a:ext>
                </a:extLst>
              </a:tr>
              <a:tr h="548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4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Facilidad de aprendizaje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Facilidad de aprendizaje función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10 seg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800">
                          <a:effectLst/>
                        </a:rPr>
                        <a:t>Aceptable.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96648963"/>
                  </a:ext>
                </a:extLst>
              </a:tr>
              <a:tr h="288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6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Atractivo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Interacción atractiva 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30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800">
                          <a:effectLst/>
                        </a:rPr>
                        <a:t>Deficiente</a:t>
                      </a:r>
                      <a:r>
                        <a:rPr lang="es-ES" sz="1800">
                          <a:effectLst/>
                        </a:rPr>
                        <a:t>.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13774717"/>
                  </a:ext>
                </a:extLst>
              </a:tr>
              <a:tr h="312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 calidad de Uso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Medición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</a:t>
                      </a:r>
                      <a:endParaRPr lang="es-B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67949"/>
                  </a:ext>
                </a:extLst>
              </a:tr>
              <a:tr h="267071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Calidad durante el uso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70229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Eficacia: 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La eficacia de tareas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0.3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800">
                          <a:effectLst/>
                        </a:rPr>
                        <a:t>Deficiente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68507258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Productividad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Tiempo de tareas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14 seg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Aceptable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7820156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Seguridad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Daños Software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0.9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Satisfactorio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07692150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4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satisfacción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Escala de satisfacción</a:t>
                      </a:r>
                      <a:endParaRPr lang="es-B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0.4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800" dirty="0">
                          <a:effectLst/>
                        </a:rPr>
                        <a:t>Deficiente</a:t>
                      </a:r>
                      <a:endParaRPr lang="es-B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7900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3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C66BD-EE9D-49A8-8991-5BCA00C0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Comparar con los Criterios de evaluación para obtener su nivel</a:t>
            </a:r>
            <a:endParaRPr lang="es-B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769858F-4AA6-4BF0-83F7-F462578E0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267868"/>
              </p:ext>
            </p:extLst>
          </p:nvPr>
        </p:nvGraphicFramePr>
        <p:xfrm>
          <a:off x="677334" y="1930400"/>
          <a:ext cx="10193866" cy="4392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147">
                  <a:extLst>
                    <a:ext uri="{9D8B030D-6E8A-4147-A177-3AD203B41FA5}">
                      <a16:colId xmlns:a16="http://schemas.microsoft.com/office/drawing/2014/main" val="1469190510"/>
                    </a:ext>
                  </a:extLst>
                </a:gridCol>
                <a:gridCol w="2299018">
                  <a:extLst>
                    <a:ext uri="{9D8B030D-6E8A-4147-A177-3AD203B41FA5}">
                      <a16:colId xmlns:a16="http://schemas.microsoft.com/office/drawing/2014/main" val="4240994560"/>
                    </a:ext>
                  </a:extLst>
                </a:gridCol>
                <a:gridCol w="3953131">
                  <a:extLst>
                    <a:ext uri="{9D8B030D-6E8A-4147-A177-3AD203B41FA5}">
                      <a16:colId xmlns:a16="http://schemas.microsoft.com/office/drawing/2014/main" val="2345862873"/>
                    </a:ext>
                  </a:extLst>
                </a:gridCol>
                <a:gridCol w="1395391">
                  <a:extLst>
                    <a:ext uri="{9D8B030D-6E8A-4147-A177-3AD203B41FA5}">
                      <a16:colId xmlns:a16="http://schemas.microsoft.com/office/drawing/2014/main" val="2409065745"/>
                    </a:ext>
                  </a:extLst>
                </a:gridCol>
                <a:gridCol w="1867179">
                  <a:extLst>
                    <a:ext uri="{9D8B030D-6E8A-4147-A177-3AD203B41FA5}">
                      <a16:colId xmlns:a16="http://schemas.microsoft.com/office/drawing/2014/main" val="869866098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N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Atributo Internos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Métrica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REQUERIDO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Calificación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693769"/>
                  </a:ext>
                </a:extLst>
              </a:tr>
              <a:tr h="221215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Métricas de Funcionalidad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54492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Precisión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Precisión de datos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Aceptable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Aceptable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787886300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Exactitud del software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Aceptable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Deficiente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4226148616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Seguridad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Auditabilidad Acceso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Satisfactorio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Satisfactorio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2984166604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Cumplimiento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Cumplimiento Funcional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Aceptable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Deficiente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3706417344"/>
                  </a:ext>
                </a:extLst>
              </a:tr>
              <a:tr h="1525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 Externos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REQUERIDO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11690"/>
                  </a:ext>
                </a:extLst>
              </a:tr>
              <a:tr h="221215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Métricas de Usabilidad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36467"/>
                  </a:ext>
                </a:extLst>
              </a:tr>
              <a:tr h="4454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4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Facilidad de aprendizaje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Facilidad de aprendizaje función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Satisfactorio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Aceptable.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3863045231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6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Atractivo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Interacción atractiva 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Satisfactorio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Deficiente</a:t>
                      </a:r>
                      <a:r>
                        <a:rPr lang="es-ES" sz="1600">
                          <a:effectLst/>
                        </a:rPr>
                        <a:t>.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371192163"/>
                  </a:ext>
                </a:extLst>
              </a:tr>
              <a:tr h="2097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Calidad de Uso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REQUERIDO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</a:t>
                      </a:r>
                      <a:endParaRPr lang="es-BO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371295"/>
                  </a:ext>
                </a:extLst>
              </a:tr>
              <a:tr h="221215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Calidad durante el uso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74877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Eficacia: 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La eficacia de tareas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Aceptable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>
                          <a:effectLst/>
                        </a:rPr>
                        <a:t>Deficiente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841996813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Productividad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Tiempo de tareas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Satisfactorio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Aceptable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3301885897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Seguridad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Daños Software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Satisfactorio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Satisfactorio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90002998"/>
                  </a:ext>
                </a:extLst>
              </a:tr>
              <a:tr h="22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4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satisfacción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Escala de satisfacción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Aceptable</a:t>
                      </a:r>
                      <a:endParaRPr lang="es-B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600" dirty="0">
                          <a:effectLst/>
                        </a:rPr>
                        <a:t>Deficiente</a:t>
                      </a:r>
                      <a:endParaRPr lang="es-B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235721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2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>
            <a:extLst>
              <a:ext uri="{FF2B5EF4-FFF2-40B4-BE49-F238E27FC236}">
                <a16:creationId xmlns:a16="http://schemas.microsoft.com/office/drawing/2014/main" id="{53936C60-14E4-461E-B4F3-9E8C1E2F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" y="1672135"/>
            <a:ext cx="5810865" cy="4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7459F-9523-4725-9983-D88EDE3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4" y="440267"/>
            <a:ext cx="8596668" cy="1320800"/>
          </a:xfrm>
        </p:spPr>
        <p:txBody>
          <a:bodyPr>
            <a:normAutofit/>
          </a:bodyPr>
          <a:lstStyle/>
          <a:p>
            <a:r>
              <a:rPr lang="es-BO" sz="4400" dirty="0"/>
              <a:t>Valorar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43DED-51BF-4F03-94C8-F752EE62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4799"/>
            <a:ext cx="3155064" cy="3826933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Estos resultados muestran áreas de mejora en el software en cuanto a precisión, cumplimiento, y eficacia.</a:t>
            </a:r>
          </a:p>
          <a:p>
            <a:r>
              <a:rPr lang="es-ES" sz="2000" dirty="0"/>
              <a:t>Y una satisfacción del usuario deficiente, lo que indica la necesidad de mejorar la usabilidad y el atractivo del software.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898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9BFB-5002-4C7B-8511-096EABCC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28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BO" sz="5400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0F01F-7595-4B5C-AF2D-B05C4AB6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3625"/>
            <a:ext cx="3048000" cy="3970931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Tras analizar los resultados, se concluye que el software necesita mejoras en precisión, cumplimiento, usabilidad y satisfacción del usuario.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eficacia es deficiente en algunas áreas, pero la productividad y la seguridad son aceptables.</a:t>
            </a:r>
            <a:endParaRPr lang="es-B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D476A9-D379-401B-941A-24C59B50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95" y="2003625"/>
            <a:ext cx="506800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COMENDACIONES |">
            <a:extLst>
              <a:ext uri="{FF2B5EF4-FFF2-40B4-BE49-F238E27FC236}">
                <a16:creationId xmlns:a16="http://schemas.microsoft.com/office/drawing/2014/main" id="{43807C94-173D-462A-BA2D-D49EA6F3F5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605" y="1054894"/>
            <a:ext cx="3604397" cy="309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C6F785-3E6D-41C2-B332-207515B8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BO" sz="4800" dirty="0"/>
              <a:t>Recomendaciones </a:t>
            </a:r>
          </a:p>
        </p:txBody>
      </p:sp>
      <p:pic>
        <p:nvPicPr>
          <p:cNvPr id="10" name="Picture 4" descr="Recomendaciones para la vida cotidiana en este tiempo de aislamiento ~ UCSF">
            <a:extLst>
              <a:ext uri="{FF2B5EF4-FFF2-40B4-BE49-F238E27FC236}">
                <a16:creationId xmlns:a16="http://schemas.microsoft.com/office/drawing/2014/main" id="{D64549BD-8B8A-4263-823D-06CCC5F2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29" y="3429000"/>
            <a:ext cx="3604398" cy="223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4CA97AC-9DF0-45D5-B49F-8792823E8E84}"/>
              </a:ext>
            </a:extLst>
          </p:cNvPr>
          <p:cNvSpPr txBox="1"/>
          <p:nvPr/>
        </p:nvSpPr>
        <p:spPr>
          <a:xfrm>
            <a:off x="683403" y="1794176"/>
            <a:ext cx="49862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/>
              <a:t>Realizar un análisis detallado del software para identificar áreas específicas que requieren mejoras.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/>
              <a:t>Realizar pruebas exhaustivas de usabilidad para abordar problemas de satisfacción del usuario.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/>
              <a:t>Mejorar la interfaz de usuario para hacerla más atractiva y fácil de usar.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/>
              <a:t>Mejorar la precisión y el cumplimiento del software para aumentar la confianza en el mismo.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000" dirty="0"/>
              <a:t>Adoptar prácticas de desarrollo de software ágil para realizar mejoras continuas y abordar problemas a medida que surjan.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88222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C6609-5353-43FB-AAE4-A531D13C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595408" cy="986444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Introducción</a:t>
            </a:r>
            <a:br>
              <a:rPr lang="es-ES" sz="3600" dirty="0"/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A8B21-249C-4180-8421-81B2CEEA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8436"/>
            <a:ext cx="4809066" cy="4339964"/>
          </a:xfrm>
        </p:spPr>
        <p:txBody>
          <a:bodyPr>
            <a:normAutofit/>
          </a:bodyPr>
          <a:lstStyle/>
          <a:p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Documentamos una tienda web desarrollada en Laravel para asegurar su mantenimiento y evolución a largo plazo y proporcionar una guía detallada sobre su funcionamiento a desarrolladores y usuarios. Empleamos el software en el siguiente repositorio: </a:t>
            </a:r>
            <a:r>
              <a:rPr lang="es-ES" sz="2400" b="0" i="0" u="sng" dirty="0">
                <a:effectLst/>
                <a:latin typeface="Söhne"/>
                <a:hlinkClick r:id="rId2"/>
              </a:rPr>
              <a:t>https://github.com/El-Posho-Web/Mi-Tienda</a:t>
            </a:r>
            <a:endParaRPr lang="es-BO" sz="2400" dirty="0"/>
          </a:p>
        </p:txBody>
      </p:sp>
      <p:pic>
        <p:nvPicPr>
          <p:cNvPr id="3076" name="Picture 4" descr="Github Logo Vector Art, Icons, and Graphics for Free Download">
            <a:extLst>
              <a:ext uri="{FF2B5EF4-FFF2-40B4-BE49-F238E27FC236}">
                <a16:creationId xmlns:a16="http://schemas.microsoft.com/office/drawing/2014/main" id="{9AB43E16-D2A9-4838-9593-B93A4AABB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8" t="-75" r="2564"/>
          <a:stretch/>
        </p:blipFill>
        <p:spPr bwMode="auto">
          <a:xfrm>
            <a:off x="6096000" y="1908436"/>
            <a:ext cx="2931887" cy="32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23546-D329-47E9-9C1D-745FAB94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7" y="545531"/>
            <a:ext cx="8596668" cy="1320800"/>
          </a:xfrm>
        </p:spPr>
        <p:txBody>
          <a:bodyPr>
            <a:normAutofit/>
          </a:bodyPr>
          <a:lstStyle/>
          <a:p>
            <a:r>
              <a:rPr lang="es-ES" sz="4000" dirty="0"/>
              <a:t>Requisitos para la instalación</a:t>
            </a:r>
            <a:br>
              <a:rPr lang="es-ES" sz="4000" dirty="0"/>
            </a:br>
            <a:endParaRPr lang="es-B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CC5BB-B81F-417C-B64C-D46C9129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029"/>
            <a:ext cx="4133553" cy="4881116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Laravel,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Söhne"/>
              </a:rPr>
              <a:t>NodeJs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Söhne"/>
              </a:rPr>
              <a:t>Composer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, PHP, MySQL (opcional XAMPP).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Clonar el repositorio, crear la base de datos y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Söhne"/>
              </a:rPr>
              <a:t>setear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 las credenciales en el archivo .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Söhne"/>
              </a:rPr>
              <a:t>env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Instalar las dependencias de PHP y Front-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Söhne"/>
              </a:rPr>
              <a:t>End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Correr las migraciones y el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Söhne"/>
              </a:rPr>
              <a:t>seeder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s-ES" sz="2400" b="0" i="0" dirty="0">
                <a:solidFill>
                  <a:schemeClr val="tx1"/>
                </a:solidFill>
                <a:effectLst/>
                <a:latin typeface="Söhne"/>
              </a:rPr>
              <a:t>Iniciar el servidor y acceder a localhost:8000 en el navegador.</a:t>
            </a:r>
          </a:p>
          <a:p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5145CE-14EA-4A73-A717-2C8B9445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49" y="1553029"/>
            <a:ext cx="4342217" cy="47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41E9-4F57-4421-85AD-2A6DA9D4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Diagramas del Software</a:t>
            </a:r>
          </a:p>
        </p:txBody>
      </p:sp>
      <p:pic>
        <p:nvPicPr>
          <p:cNvPr id="4100" name="Picture 4" descr="1 Diagrama de casos de uso de la tienda virtual  ">
            <a:extLst>
              <a:ext uri="{FF2B5EF4-FFF2-40B4-BE49-F238E27FC236}">
                <a16:creationId xmlns:a16="http://schemas.microsoft.com/office/drawing/2014/main" id="{EBB029F8-C8AA-43D5-B13D-D60EB56F2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32"/>
          <a:stretch/>
        </p:blipFill>
        <p:spPr bwMode="auto">
          <a:xfrm>
            <a:off x="4210506" y="1484094"/>
            <a:ext cx="4280354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74D2463-D621-416A-92BF-3F5228980922}"/>
              </a:ext>
            </a:extLst>
          </p:cNvPr>
          <p:cNvSpPr txBox="1"/>
          <p:nvPr/>
        </p:nvSpPr>
        <p:spPr>
          <a:xfrm>
            <a:off x="677334" y="1502245"/>
            <a:ext cx="331651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BO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  <a:p>
            <a:endParaRPr lang="es-ES" sz="2000" dirty="0"/>
          </a:p>
          <a:p>
            <a:r>
              <a:rPr lang="es-ES" sz="2000" dirty="0"/>
              <a:t>El diagrama de casos de uso es un tipo de diagrama UML que muestra cómo los diferentes roles interactúan con un sistema. Es útil para analizar sistemas y visualizar los roles y las interacciones en el sistema.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73039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BE214-3598-4BC2-BA48-513C7C8D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Diagrama de clases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77A90-9774-4E8B-AC9D-1F2663EA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6515"/>
            <a:ext cx="3023809" cy="3994848"/>
          </a:xfrm>
        </p:spPr>
        <p:txBody>
          <a:bodyPr/>
          <a:lstStyle/>
          <a:p>
            <a:r>
              <a:rPr lang="es-ES" dirty="0"/>
              <a:t>Es una herramienta visual de modelado de datos que representa las clases y sus relaciones. Se utiliza para diseñar sistemas orientados a objetos y muestra las propiedades y métodos de las clases, así como sus relaciones y dependencias.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F6D67F-405D-4F9E-97F8-F21B8F8C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12" y="1633286"/>
            <a:ext cx="4989573" cy="43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3344C-CB1F-4A09-B4C8-B18607A3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8000"/>
            <a:ext cx="8596668" cy="1320800"/>
          </a:xfrm>
        </p:spPr>
        <p:txBody>
          <a:bodyPr/>
          <a:lstStyle/>
          <a:p>
            <a:r>
              <a:rPr lang="es-ES" sz="3600" dirty="0"/>
              <a:t>Diagrama entidad Relación</a:t>
            </a:r>
            <a:br>
              <a:rPr lang="es-ES" sz="3600" dirty="0"/>
            </a:b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2D99CD-5B20-44D4-8C60-AE48F4C95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3" b="1633"/>
          <a:stretch/>
        </p:blipFill>
        <p:spPr>
          <a:xfrm>
            <a:off x="677333" y="2320721"/>
            <a:ext cx="6637866" cy="387891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8ECF19-FEE9-465C-88D0-A41F44B15971}"/>
              </a:ext>
            </a:extLst>
          </p:cNvPr>
          <p:cNvSpPr txBox="1"/>
          <p:nvPr/>
        </p:nvSpPr>
        <p:spPr>
          <a:xfrm>
            <a:off x="677333" y="1367135"/>
            <a:ext cx="8596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Söhne"/>
              </a:rPr>
              <a:t>Es un modelo de datos que representa las entidades, atributos y relaciones entre ellas de un sistema o aplicación.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51274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13D53-BCF7-4C21-8AB5-992EE6F3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Diagrama de componentes</a:t>
            </a:r>
            <a:br>
              <a:rPr lang="es-ES" sz="3600" dirty="0"/>
            </a:br>
            <a:endParaRPr lang="es-BO" dirty="0"/>
          </a:p>
        </p:txBody>
      </p:sp>
      <p:pic>
        <p:nvPicPr>
          <p:cNvPr id="4" name="image2.jpg">
            <a:extLst>
              <a:ext uri="{FF2B5EF4-FFF2-40B4-BE49-F238E27FC236}">
                <a16:creationId xmlns:a16="http://schemas.microsoft.com/office/drawing/2014/main" id="{B997D522-82FA-4A26-9E69-F69A7A6623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37" r="5214" b="8788"/>
          <a:stretch/>
        </p:blipFill>
        <p:spPr>
          <a:xfrm>
            <a:off x="515258" y="2453482"/>
            <a:ext cx="8040914" cy="3497376"/>
          </a:xfrm>
          <a:prstGeom prst="rect">
            <a:avLst/>
          </a:prstGeom>
          <a:ln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FB4310-076F-41E3-BC09-157A6FA9D769}"/>
              </a:ext>
            </a:extLst>
          </p:cNvPr>
          <p:cNvSpPr txBox="1"/>
          <p:nvPr/>
        </p:nvSpPr>
        <p:spPr>
          <a:xfrm>
            <a:off x="921657" y="1468735"/>
            <a:ext cx="7757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effectLst/>
                <a:latin typeface="Söhne"/>
              </a:rPr>
              <a:t>Es una representación visual de los componentes de software de un sistema y sus interacciones.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44866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4B086-8C2C-499C-8B52-5A8D1439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78" y="130629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s-BO" dirty="0"/>
            </a:br>
            <a:r>
              <a:rPr lang="es-BO" dirty="0"/>
              <a:t>Diagrama de Despliegue</a:t>
            </a:r>
            <a:br>
              <a:rPr lang="es-BO" dirty="0"/>
            </a:b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E90DEE-C6AC-4C43-A19B-C4F15540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77" y="1756229"/>
            <a:ext cx="7944151" cy="510177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BE63CA-6A8A-488E-8237-3F1AD6AABE44}"/>
              </a:ext>
            </a:extLst>
          </p:cNvPr>
          <p:cNvSpPr txBox="1"/>
          <p:nvPr/>
        </p:nvSpPr>
        <p:spPr>
          <a:xfrm>
            <a:off x="517677" y="1219201"/>
            <a:ext cx="82199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effectLst/>
                <a:latin typeface="Söhne"/>
              </a:rPr>
              <a:t>muestra cómo los componentes del sistema se distribuyen en los nodos físicos o virtuales.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121630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1102</TotalTime>
  <Words>1936</Words>
  <Application>Microsoft Office PowerPoint</Application>
  <PresentationFormat>Panorámica</PresentationFormat>
  <Paragraphs>537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Trebuchet MS</vt:lpstr>
      <vt:lpstr>Wingdings</vt:lpstr>
      <vt:lpstr>Wingdings 3</vt:lpstr>
      <vt:lpstr>Faceta</vt:lpstr>
      <vt:lpstr>Documentación ‘Mi-Tienda’ </vt:lpstr>
      <vt:lpstr>Contenido</vt:lpstr>
      <vt:lpstr>Introducción </vt:lpstr>
      <vt:lpstr>Requisitos para la instalación </vt:lpstr>
      <vt:lpstr>Diagramas del Software</vt:lpstr>
      <vt:lpstr>Diagrama de clases </vt:lpstr>
      <vt:lpstr>Diagrama entidad Relación </vt:lpstr>
      <vt:lpstr>Diagrama de componentes </vt:lpstr>
      <vt:lpstr> Diagrama de Despliegue </vt:lpstr>
      <vt:lpstr>Propósito de la evaluación </vt:lpstr>
      <vt:lpstr>Modelos de calidad</vt:lpstr>
      <vt:lpstr>El modelo de calidad interna y externa</vt:lpstr>
      <vt:lpstr>Métricas de calidad de uso </vt:lpstr>
      <vt:lpstr>Tablas Métricas</vt:lpstr>
      <vt:lpstr>Tablas Métricas</vt:lpstr>
      <vt:lpstr>Tablas Métricas</vt:lpstr>
      <vt:lpstr>Niveles de puntuación de las  métricas</vt:lpstr>
      <vt:lpstr>Plan de evaluación </vt:lpstr>
      <vt:lpstr>Criterios de evaluación</vt:lpstr>
      <vt:lpstr>Tomar medidas</vt:lpstr>
      <vt:lpstr>Comparar con los Criterios de evaluación para obtener su nivel</vt:lpstr>
      <vt:lpstr>Valorar Resultados</vt:lpstr>
      <vt:lpstr>Conclusiones</vt:lpstr>
      <vt:lpstr>Recomendaciones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Documentación ‘Mi-Tienda’ </dc:title>
  <dc:creator>Fernando Torrez</dc:creator>
  <cp:lastModifiedBy>Fernando Torrez</cp:lastModifiedBy>
  <cp:revision>1</cp:revision>
  <dcterms:created xsi:type="dcterms:W3CDTF">2023-04-03T02:11:48Z</dcterms:created>
  <dcterms:modified xsi:type="dcterms:W3CDTF">2023-04-03T20:34:38Z</dcterms:modified>
</cp:coreProperties>
</file>