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4" r:id="rId4"/>
    <p:sldId id="266" r:id="rId5"/>
    <p:sldId id="268" r:id="rId6"/>
    <p:sldId id="267" r:id="rId7"/>
    <p:sldId id="273" r:id="rId8"/>
    <p:sldId id="269" r:id="rId9"/>
    <p:sldId id="270" r:id="rId10"/>
    <p:sldId id="271" r:id="rId11"/>
    <p:sldId id="262" r:id="rId12"/>
    <p:sldId id="263" r:id="rId13"/>
    <p:sldId id="264" r:id="rId14"/>
    <p:sldId id="257" r:id="rId15"/>
    <p:sldId id="258" r:id="rId16"/>
    <p:sldId id="259" r:id="rId17"/>
    <p:sldId id="260" r:id="rId18"/>
    <p:sldId id="261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7504" y="2130425"/>
            <a:ext cx="8928992" cy="1470025"/>
          </a:xfrm>
        </p:spPr>
        <p:txBody>
          <a:bodyPr>
            <a:normAutofit fontScale="90000"/>
          </a:bodyPr>
          <a:lstStyle/>
          <a:p>
            <a:r>
              <a:rPr lang="en-US" altLang="zh-TW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Coauthor Prediction Using Time-based Supervised Learning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913656"/>
          </a:xfrm>
        </p:spPr>
        <p:txBody>
          <a:bodyPr>
            <a:normAutofit/>
          </a:bodyPr>
          <a:lstStyle/>
          <a:p>
            <a:r>
              <a:rPr lang="en-US" altLang="zh-TW" sz="2400" dirty="0" smtClean="0"/>
              <a:t>R02921044</a:t>
            </a:r>
            <a:r>
              <a:rPr lang="zh-TW" altLang="en-US" sz="2400" dirty="0" smtClean="0"/>
              <a:t> 童宇凡</a:t>
            </a:r>
            <a:endParaRPr lang="en-US" altLang="zh-TW" sz="2400" dirty="0" smtClean="0"/>
          </a:p>
          <a:p>
            <a:r>
              <a:rPr lang="en-US" altLang="zh-TW" sz="2400" dirty="0" smtClean="0"/>
              <a:t>R02921074</a:t>
            </a:r>
            <a:r>
              <a:rPr lang="zh-TW" altLang="en-US" sz="2400" dirty="0" smtClean="0"/>
              <a:t> 吳家輝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572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07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Hypothesis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合作過，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可能繼續合作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近幾年合作過，</a:t>
            </a:r>
            <a:r>
              <a:rPr lang="en-US" altLang="zh-TW" dirty="0" smtClean="0"/>
              <a:t>u</a:t>
            </a:r>
            <a:r>
              <a:rPr lang="zh-TW" altLang="en-US" dirty="0"/>
              <a:t>與</a:t>
            </a:r>
            <a:r>
              <a:rPr lang="en-US" altLang="zh-TW" dirty="0"/>
              <a:t>v</a:t>
            </a:r>
            <a:r>
              <a:rPr lang="zh-TW" altLang="en-US" dirty="0"/>
              <a:t>可能繼續</a:t>
            </a:r>
            <a:r>
              <a:rPr lang="zh-TW" altLang="en-US" dirty="0" smtClean="0"/>
              <a:t>合作</a:t>
            </a:r>
            <a:endParaRPr lang="en-US" altLang="zh-TW" dirty="0" smtClean="0"/>
          </a:p>
          <a:p>
            <a:r>
              <a:rPr lang="en-US" altLang="zh-TW" dirty="0"/>
              <a:t>u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合作過，</a:t>
            </a:r>
            <a:r>
              <a:rPr lang="en-US" altLang="zh-TW" dirty="0" err="1" smtClean="0"/>
              <a:t>i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合作過，</a:t>
            </a:r>
            <a:r>
              <a:rPr lang="en-US" altLang="zh-TW" dirty="0"/>
              <a:t> u</a:t>
            </a:r>
            <a:r>
              <a:rPr lang="zh-TW" altLang="en-US" dirty="0"/>
              <a:t>與</a:t>
            </a:r>
            <a:r>
              <a:rPr lang="en-US" altLang="zh-TW" dirty="0"/>
              <a:t>v</a:t>
            </a:r>
            <a:r>
              <a:rPr lang="zh-TW" altLang="en-US" dirty="0" smtClean="0"/>
              <a:t>可能合作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跟很多人合作過，</a:t>
            </a:r>
            <a:r>
              <a:rPr lang="en-US" altLang="zh-TW" dirty="0" smtClean="0"/>
              <a:t>v</a:t>
            </a:r>
            <a:r>
              <a:rPr lang="zh-TW" altLang="en-US" dirty="0" smtClean="0"/>
              <a:t>跟很多人合作過，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與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可能合作</a:t>
            </a:r>
            <a:endParaRPr lang="en-US" altLang="zh-TW" dirty="0" smtClean="0"/>
          </a:p>
          <a:p>
            <a:r>
              <a:rPr lang="en-US" altLang="zh-TW" dirty="0" smtClean="0"/>
              <a:t>u</a:t>
            </a:r>
            <a:r>
              <a:rPr lang="zh-TW" altLang="en-US" dirty="0" smtClean="0"/>
              <a:t>有發表</a:t>
            </a:r>
            <a:r>
              <a:rPr lang="en-US" altLang="zh-TW" dirty="0" smtClean="0"/>
              <a:t>paper</a:t>
            </a:r>
            <a:r>
              <a:rPr lang="zh-TW" altLang="en-US" dirty="0" smtClean="0"/>
              <a:t>在</a:t>
            </a:r>
            <a:r>
              <a:rPr lang="en-US" altLang="zh-TW" dirty="0" smtClean="0"/>
              <a:t>conference 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v</a:t>
            </a:r>
            <a:r>
              <a:rPr lang="en-US" altLang="zh-TW" dirty="0"/>
              <a:t> </a:t>
            </a:r>
            <a:r>
              <a:rPr lang="zh-TW" altLang="en-US" dirty="0" smtClean="0"/>
              <a:t>有</a:t>
            </a:r>
            <a:r>
              <a:rPr lang="zh-TW" altLang="en-US" dirty="0"/>
              <a:t>發表</a:t>
            </a:r>
            <a:r>
              <a:rPr lang="en-US" altLang="zh-TW" dirty="0"/>
              <a:t>paper</a:t>
            </a:r>
            <a:r>
              <a:rPr lang="zh-TW" altLang="en-US" dirty="0"/>
              <a:t>在</a:t>
            </a:r>
            <a:r>
              <a:rPr lang="en-US" altLang="zh-TW" dirty="0"/>
              <a:t>conference </a:t>
            </a:r>
            <a:r>
              <a:rPr lang="en-US" altLang="zh-TW" dirty="0" smtClean="0"/>
              <a:t>A</a:t>
            </a:r>
            <a:r>
              <a:rPr lang="zh-TW" altLang="en-US" dirty="0" smtClean="0"/>
              <a:t>，</a:t>
            </a:r>
            <a:r>
              <a:rPr lang="en-US" altLang="zh-TW" dirty="0" smtClean="0"/>
              <a:t>u</a:t>
            </a:r>
            <a:r>
              <a:rPr lang="zh-TW" altLang="en-US" dirty="0" smtClean="0"/>
              <a:t>跟</a:t>
            </a:r>
            <a:r>
              <a:rPr lang="en-US" altLang="zh-TW" dirty="0" smtClean="0"/>
              <a:t>v</a:t>
            </a:r>
            <a:r>
              <a:rPr lang="zh-TW" altLang="en-US" dirty="0" smtClean="0"/>
              <a:t>可能合作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933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Information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PageRank(v):</a:t>
                </a:r>
                <a:r>
                  <a:rPr lang="zh-TW" altLang="en-US" dirty="0" smtClean="0"/>
                  <a:t>作家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與人合作的權重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PageRankWeight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):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dirty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altLang="zh-TW" b="0" i="0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𝑃𝑎𝑔𝑒𝑅𝑎𝑛𝑘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𝑣</m:t>
                    </m:r>
                    <m:r>
                      <a:rPr lang="en-US" altLang="zh-TW" i="1" dirty="0" smtClean="0">
                        <a:latin typeface="Cambria Math"/>
                      </a:rPr>
                      <m:t>)+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TW" i="1" dirty="0" smtClean="0">
                        <a:latin typeface="Cambria Math"/>
                      </a:rPr>
                      <m:t>𝑃𝑎𝑔𝑒𝑅𝑎𝑛𝑘</m:t>
                    </m:r>
                    <m:r>
                      <a:rPr lang="en-US" altLang="zh-TW" i="1" dirty="0" smtClean="0">
                        <a:latin typeface="Cambria Math"/>
                      </a:rPr>
                      <m:t>(</m:t>
                    </m:r>
                    <m:r>
                      <a:rPr lang="en-US" altLang="zh-TW" i="1" dirty="0" smtClean="0">
                        <a:latin typeface="Cambria Math"/>
                      </a:rPr>
                      <m:t>𝑢</m:t>
                    </m:r>
                    <m:r>
                      <a:rPr lang="en-US" altLang="zh-TW" i="1" dirty="0" smtClean="0">
                        <a:latin typeface="Cambria Math"/>
                      </a:rPr>
                      <m:t>):</m:t>
                    </m:r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err="1" smtClean="0"/>
                  <a:t>ConferenceCount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v,i</a:t>
                </a:r>
                <a:r>
                  <a:rPr lang="en-US" altLang="zh-TW" dirty="0" smtClean="0"/>
                  <a:t>):</a:t>
                </a:r>
                <a:r>
                  <a:rPr lang="zh-TW" altLang="en-US" dirty="0" smtClean="0"/>
                  <a:t>作家</a:t>
                </a:r>
                <a:r>
                  <a:rPr lang="en-US" altLang="zh-TW" dirty="0" smtClean="0"/>
                  <a:t>v</a:t>
                </a:r>
                <a:r>
                  <a:rPr lang="zh-TW" altLang="en-US" dirty="0" smtClean="0"/>
                  <a:t>發表</a:t>
                </a:r>
                <a:r>
                  <a:rPr lang="en-US" altLang="zh-TW" dirty="0" smtClean="0"/>
                  <a:t>paper</a:t>
                </a:r>
                <a:r>
                  <a:rPr lang="zh-TW" altLang="en-US" dirty="0" smtClean="0"/>
                  <a:t>在</a:t>
                </a:r>
                <a:r>
                  <a:rPr lang="en-US" altLang="zh-TW" dirty="0" smtClean="0"/>
                  <a:t>conference </a:t>
                </a:r>
                <a:r>
                  <a:rPr lang="en-US" altLang="zh-TW" dirty="0" err="1" smtClean="0"/>
                  <a:t>i</a:t>
                </a:r>
                <a:r>
                  <a:rPr lang="zh-TW" altLang="en-US" dirty="0" smtClean="0"/>
                  <a:t>的次數</a:t>
                </a:r>
                <a:endParaRPr lang="en-US" altLang="zh-TW" dirty="0" smtClean="0"/>
              </a:p>
              <a:p>
                <a:r>
                  <a:rPr lang="en-US" altLang="zh-TW" dirty="0" err="1" smtClean="0"/>
                  <a:t>ConferenceWeight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u,v</a:t>
                </a:r>
                <a:r>
                  <a:rPr lang="en-US" altLang="zh-TW" dirty="0" smtClean="0"/>
                  <a:t>):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TW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𝑙𝑙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TW" dirty="0"/>
                          <m:t>ConferenceCount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)+</m:t>
                        </m:r>
                        <m:r>
                          <m:rPr>
                            <m:nor/>
                          </m:rPr>
                          <a:rPr lang="en-US" altLang="zh-TW" dirty="0"/>
                          <m:t>ConferenceCount</m:t>
                        </m:r>
                        <m:r>
                          <m:rPr>
                            <m:nor/>
                          </m:rPr>
                          <a:rPr lang="en-US" altLang="zh-TW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dirty="0"/>
                          <m:t>v</m:t>
                        </m:r>
                        <m:r>
                          <m:rPr>
                            <m:nor/>
                          </m:rPr>
                          <a:rPr lang="en-US" altLang="zh-TW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dirty="0"/>
                          <m:t>i</m:t>
                        </m:r>
                        <m:r>
                          <m:rPr>
                            <m:nor/>
                          </m:rPr>
                          <a:rPr lang="en-US" altLang="zh-TW" dirty="0"/>
                          <m:t>)</m:t>
                        </m:r>
                        <m:r>
                          <m:rPr>
                            <m:nor/>
                          </m:rPr>
                          <a:rPr lang="zh-TW" altLang="en-US" dirty="0"/>
                          <m:t> </m:t>
                        </m:r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679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Node Weight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𝑁𝑜𝑑𝑒𝑊𝑒𝑖𝑔h𝑡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r>
                      <a:rPr lang="en-US" altLang="zh-TW" b="0" i="1" smtClean="0">
                        <a:latin typeface="Cambria Math"/>
                      </a:rPr>
                      <m:t>𝑝𝑃𝑎𝑔𝑒𝑅𝑎𝑛𝑘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𝑃𝑎𝑔𝑒𝑅𝑎𝑛𝑘𝑊𝑒𝑖𝑔h𝑡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𝑢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/>
                          </a:rPr>
                          <m:t>𝑣</m:t>
                        </m:r>
                      </m:e>
                    </m:d>
                    <m:r>
                      <a:rPr lang="en-US" altLang="zh-TW" b="0" i="1" smtClean="0">
                        <a:latin typeface="Cambria Math"/>
                      </a:rPr>
                      <m:t>+</m:t>
                    </m:r>
                    <m:r>
                      <a:rPr lang="en-US" altLang="zh-TW" b="0" i="1" smtClean="0">
                        <a:latin typeface="Cambria Math"/>
                      </a:rPr>
                      <m:t>𝑝𝐶𝑜𝑛𝑓𝑒𝑟𝑒𝑛𝑐𝑒</m:t>
                    </m:r>
                    <m:r>
                      <a:rPr lang="en-US" altLang="zh-TW" b="0" i="1" smtClean="0">
                        <a:latin typeface="Cambria Math"/>
                      </a:rPr>
                      <m:t>∗</m:t>
                    </m:r>
                    <m:r>
                      <a:rPr lang="en-US" altLang="zh-TW" b="0" i="1" smtClean="0">
                        <a:latin typeface="Cambria Math"/>
                      </a:rPr>
                      <m:t>𝐶𝑜𝑛𝑓𝑒𝑟𝑒𝑛𝑐𝑒𝑊𝑒𝑖𝑔h𝑡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𝑢</m:t>
                    </m:r>
                    <m:r>
                      <a:rPr lang="en-US" altLang="zh-TW" b="0" i="1" smtClean="0">
                        <a:latin typeface="Cambria Math"/>
                      </a:rPr>
                      <m:t>,</m:t>
                    </m:r>
                    <m:r>
                      <a:rPr lang="en-US" altLang="zh-TW" b="0" i="1" smtClean="0">
                        <a:latin typeface="Cambria Math"/>
                      </a:rPr>
                      <m:t>𝑣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152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Edge Weight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predict whether author1 will collaborate with </a:t>
            </a:r>
            <a:r>
              <a:rPr lang="en-US" altLang="zh-TW" dirty="0" smtClean="0"/>
              <a:t>author2 in 2010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772816"/>
            <a:ext cx="2105025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橢圓 3"/>
          <p:cNvSpPr/>
          <p:nvPr/>
        </p:nvSpPr>
        <p:spPr>
          <a:xfrm>
            <a:off x="2267744" y="2535578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154766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2987824" y="3789040"/>
            <a:ext cx="432991" cy="4329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8" name="直線接點 7"/>
          <p:cNvCxnSpPr>
            <a:endCxn id="6" idx="7"/>
          </p:cNvCxnSpPr>
          <p:nvPr/>
        </p:nvCxnSpPr>
        <p:spPr>
          <a:xfrm flipH="1">
            <a:off x="1917245" y="2852936"/>
            <a:ext cx="566994" cy="999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>
            <a:stCxn id="6" idx="6"/>
          </p:cNvCxnSpPr>
          <p:nvPr/>
        </p:nvCxnSpPr>
        <p:spPr>
          <a:xfrm flipV="1">
            <a:off x="1980655" y="4005535"/>
            <a:ext cx="115118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67544" y="5075892"/>
            <a:ext cx="568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Weight(3,4)=</a:t>
            </a:r>
            <a:r>
              <a:rPr lang="en-US" altLang="zh-TW" dirty="0" err="1" smtClean="0"/>
              <a:t>pYear</a:t>
            </a:r>
            <a:r>
              <a:rPr lang="en-US" altLang="zh-TW" dirty="0" smtClean="0"/>
              <a:t>^(2010-2008)</a:t>
            </a:r>
            <a:endParaRPr lang="zh-TW" altLang="en-US" dirty="0"/>
          </a:p>
        </p:txBody>
      </p:sp>
      <p:cxnSp>
        <p:nvCxnSpPr>
          <p:cNvPr id="16" name="直線單箭頭接點 15"/>
          <p:cNvCxnSpPr/>
          <p:nvPr/>
        </p:nvCxnSpPr>
        <p:spPr>
          <a:xfrm flipH="1" flipV="1">
            <a:off x="2484239" y="4005536"/>
            <a:ext cx="287561" cy="10703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347107" y="3249074"/>
            <a:ext cx="568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/>
              <a:t>Weight(2,3)=Weight(3,2)=</a:t>
            </a:r>
            <a:r>
              <a:rPr lang="en-US" altLang="zh-TW" sz="1200" dirty="0" err="1" smtClean="0"/>
              <a:t>pYear</a:t>
            </a:r>
            <a:r>
              <a:rPr lang="en-US" altLang="zh-TW" sz="1200" dirty="0" smtClean="0"/>
              <a:t>^(2010-2008)+   </a:t>
            </a:r>
            <a:r>
              <a:rPr lang="en-US" altLang="zh-TW" sz="1200" dirty="0" err="1" smtClean="0"/>
              <a:t>pYear</a:t>
            </a:r>
            <a:r>
              <a:rPr lang="en-US" altLang="zh-TW" sz="1200" dirty="0"/>
              <a:t>^(2010-2008</a:t>
            </a:r>
            <a:r>
              <a:rPr lang="en-US" altLang="zh-TW" sz="1200" dirty="0" smtClean="0"/>
              <a:t>)</a:t>
            </a:r>
            <a:endParaRPr lang="zh-TW" altLang="en-US" sz="1200" dirty="0"/>
          </a:p>
        </p:txBody>
      </p:sp>
      <p:cxnSp>
        <p:nvCxnSpPr>
          <p:cNvPr id="19" name="直線單箭頭接點 18"/>
          <p:cNvCxnSpPr/>
          <p:nvPr/>
        </p:nvCxnSpPr>
        <p:spPr>
          <a:xfrm flipH="1">
            <a:off x="6084168" y="2535578"/>
            <a:ext cx="720080" cy="675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 flipV="1">
            <a:off x="2267744" y="3352693"/>
            <a:ext cx="1224136" cy="1272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Find all path length &lt; </a:t>
            </a:r>
            <a:r>
              <a:rPr lang="en-US" altLang="zh-TW" dirty="0" err="1" smtClean="0"/>
              <a:t>BFSlimit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3563888" y="1747637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230963" y="270892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3563888" y="2731534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004048" y="2689353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4" idx="4"/>
            <a:endCxn id="5" idx="0"/>
          </p:cNvCxnSpPr>
          <p:nvPr/>
        </p:nvCxnSpPr>
        <p:spPr>
          <a:xfrm flipH="1">
            <a:off x="2374979" y="2035669"/>
            <a:ext cx="1332925" cy="673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4" idx="4"/>
            <a:endCxn id="6" idx="0"/>
          </p:cNvCxnSpPr>
          <p:nvPr/>
        </p:nvCxnSpPr>
        <p:spPr>
          <a:xfrm>
            <a:off x="3707904" y="2035669"/>
            <a:ext cx="0" cy="6958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stCxn id="4" idx="4"/>
            <a:endCxn id="7" idx="1"/>
          </p:cNvCxnSpPr>
          <p:nvPr/>
        </p:nvCxnSpPr>
        <p:spPr>
          <a:xfrm>
            <a:off x="3707904" y="2035669"/>
            <a:ext cx="1338325" cy="6958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橢圓 39"/>
          <p:cNvSpPr/>
          <p:nvPr/>
        </p:nvSpPr>
        <p:spPr>
          <a:xfrm>
            <a:off x="1458615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橢圓 40"/>
          <p:cNvSpPr/>
          <p:nvPr/>
        </p:nvSpPr>
        <p:spPr>
          <a:xfrm>
            <a:off x="2016404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42" name="橢圓 41"/>
          <p:cNvSpPr/>
          <p:nvPr/>
        </p:nvSpPr>
        <p:spPr>
          <a:xfrm>
            <a:off x="2595830" y="348097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>
            <a:stCxn id="5" idx="5"/>
            <a:endCxn id="40" idx="0"/>
          </p:cNvCxnSpPr>
          <p:nvPr/>
        </p:nvCxnSpPr>
        <p:spPr>
          <a:xfrm flipH="1">
            <a:off x="1602631" y="2954771"/>
            <a:ext cx="874183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stCxn id="5" idx="4"/>
            <a:endCxn id="41" idx="0"/>
          </p:cNvCxnSpPr>
          <p:nvPr/>
        </p:nvCxnSpPr>
        <p:spPr>
          <a:xfrm flipH="1">
            <a:off x="2160420" y="2996952"/>
            <a:ext cx="214559" cy="50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stCxn id="5" idx="4"/>
            <a:endCxn id="42" idx="1"/>
          </p:cNvCxnSpPr>
          <p:nvPr/>
        </p:nvCxnSpPr>
        <p:spPr>
          <a:xfrm>
            <a:off x="2374979" y="2996952"/>
            <a:ext cx="263032" cy="52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/>
          <p:cNvSpPr/>
          <p:nvPr/>
        </p:nvSpPr>
        <p:spPr>
          <a:xfrm>
            <a:off x="3077128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/>
          <p:cNvSpPr/>
          <p:nvPr/>
        </p:nvSpPr>
        <p:spPr>
          <a:xfrm>
            <a:off x="3563888" y="3501632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</a:t>
            </a:r>
            <a:endParaRPr lang="zh-TW" altLang="en-US" dirty="0"/>
          </a:p>
        </p:txBody>
      </p:sp>
      <p:sp>
        <p:nvSpPr>
          <p:cNvPr id="57" name="橢圓 56"/>
          <p:cNvSpPr/>
          <p:nvPr/>
        </p:nvSpPr>
        <p:spPr>
          <a:xfrm>
            <a:off x="4081326" y="349079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8" name="直線單箭頭接點 57"/>
          <p:cNvCxnSpPr>
            <a:stCxn id="6" idx="4"/>
          </p:cNvCxnSpPr>
          <p:nvPr/>
        </p:nvCxnSpPr>
        <p:spPr>
          <a:xfrm flipH="1">
            <a:off x="3221145" y="3019566"/>
            <a:ext cx="486759" cy="471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6" idx="4"/>
            <a:endCxn id="56" idx="0"/>
          </p:cNvCxnSpPr>
          <p:nvPr/>
        </p:nvCxnSpPr>
        <p:spPr>
          <a:xfrm>
            <a:off x="3707904" y="3019566"/>
            <a:ext cx="0" cy="4820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>
            <a:stCxn id="6" idx="5"/>
            <a:endCxn id="57" idx="1"/>
          </p:cNvCxnSpPr>
          <p:nvPr/>
        </p:nvCxnSpPr>
        <p:spPr>
          <a:xfrm>
            <a:off x="3809739" y="2977385"/>
            <a:ext cx="313768" cy="555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2143922" y="5246320"/>
                <a:ext cx="7007752" cy="67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latin typeface="Cambria Math"/>
                        </a:rPr>
                        <m:t>𝑃𝑎𝑡h𝑊𝑒𝑖𝑔h𝑡</m:t>
                      </m:r>
                      <m:r>
                        <a:rPr lang="en-US" altLang="zh-TW" i="1" dirty="0" smtClean="0">
                          <a:latin typeface="Cambria Math"/>
                        </a:rPr>
                        <m:t> =</m:t>
                      </m:r>
                      <m:f>
                        <m:fPr>
                          <m:ctrlPr>
                            <a:rPr lang="en-US" altLang="zh-TW" i="1" dirty="0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altLang="zh-TW" i="1" dirty="0" smtClean="0">
                              <a:latin typeface="Cambria Math"/>
                            </a:rPr>
                            <m:t>𝑊𝑒𝑖𝑔h𝑡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TW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i="1" dirty="0" smtClean="0">
                              <a:latin typeface="Cambria Math"/>
                            </a:rPr>
                            <m:t>𝑊𝑒𝑖𝑔h𝑡</m:t>
                          </m:r>
                          <m:d>
                            <m:dPr>
                              <m:ctrlPr>
                                <a:rPr lang="en-US" altLang="zh-TW" i="1" dirty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𝑀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TW" i="1" dirty="0" smtClean="0">
                                  <a:latin typeface="Cambria Math"/>
                                </a:rPr>
                                <m:t>𝑇</m:t>
                              </m:r>
                            </m:e>
                          </m:d>
                          <m:r>
                            <a:rPr lang="en-US" altLang="zh-TW" b="0" i="1" dirty="0" smtClean="0">
                              <a:latin typeface="Cambria Math"/>
                            </a:rPr>
                            <m:t>+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𝑁𝑜𝑑𝑒𝑊𝑒𝑖𝑔h𝑡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𝑆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𝑇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TW" i="1" dirty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altLang="zh-TW" i="1" dirty="0" err="1" smtClean="0">
                              <a:latin typeface="Cambria Math"/>
                            </a:rPr>
                            <m:t>𝑃𝑎𝑡h𝐿𝑒𝑛𝑔𝑡h</m:t>
                          </m:r>
                          <m:r>
                            <a:rPr lang="en-US" altLang="zh-TW" b="0" i="1" dirty="0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TW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zh-TW" altLang="en-US" b="0" i="1" dirty="0" smtClean="0">
                                  <a:latin typeface="Cambria Math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altLang="zh-TW" b="0" i="1" dirty="0" smtClean="0">
                                  <a:latin typeface="Cambria Math"/>
                                </a:rPr>
                                <m:t>𝑃𝑎𝑡h𝐿𝑒𝑛𝑔𝑡h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922" y="5246320"/>
                <a:ext cx="7007752" cy="6784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單箭頭接點 77"/>
          <p:cNvCxnSpPr/>
          <p:nvPr/>
        </p:nvCxnSpPr>
        <p:spPr>
          <a:xfrm flipH="1" flipV="1">
            <a:off x="4081326" y="2833369"/>
            <a:ext cx="2794930" cy="2412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4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Query(S,T)</a:t>
            </a:r>
          </a:p>
          <a:p>
            <a:r>
              <a:rPr lang="en-US" altLang="zh-TW" dirty="0" err="1" smtClean="0"/>
              <a:t>SumOfPathWeight</a:t>
            </a:r>
            <a:r>
              <a:rPr lang="en-US" altLang="zh-TW" dirty="0" smtClean="0"/>
              <a:t>&gt;</a:t>
            </a:r>
            <a:r>
              <a:rPr lang="en-US" altLang="zh-TW" dirty="0" err="1" smtClean="0"/>
              <a:t>pThreshold</a:t>
            </a:r>
            <a:r>
              <a:rPr lang="en-US" altLang="zh-TW" dirty="0" smtClean="0"/>
              <a:t> ?</a:t>
            </a:r>
            <a:r>
              <a:rPr lang="en-US" altLang="zh-TW" dirty="0" err="1" smtClean="0"/>
              <a:t>Yes:No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73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Parameter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err="1" smtClean="0"/>
              <a:t>pYear</a:t>
            </a:r>
            <a:endParaRPr lang="en-US" altLang="zh-TW" dirty="0" smtClean="0"/>
          </a:p>
          <a:p>
            <a:r>
              <a:rPr lang="en-US" altLang="zh-TW" dirty="0" err="1" smtClean="0"/>
              <a:t>pConf</a:t>
            </a:r>
            <a:endParaRPr lang="en-US" altLang="zh-TW" dirty="0" smtClean="0"/>
          </a:p>
          <a:p>
            <a:r>
              <a:rPr lang="en-US" altLang="zh-TW" dirty="0" err="1" smtClean="0"/>
              <a:t>pPaper</a:t>
            </a:r>
            <a:endParaRPr lang="en-US" altLang="zh-TW" dirty="0" smtClean="0"/>
          </a:p>
          <a:p>
            <a:r>
              <a:rPr lang="en-US" altLang="zh-TW" dirty="0" err="1" smtClean="0"/>
              <a:t>pPredictYear</a:t>
            </a:r>
            <a:endParaRPr lang="en-US" altLang="zh-TW" dirty="0" smtClean="0"/>
          </a:p>
          <a:p>
            <a:r>
              <a:rPr lang="en-US" altLang="zh-TW" dirty="0" err="1" smtClean="0"/>
              <a:t>pPageRank</a:t>
            </a:r>
            <a:endParaRPr lang="en-US" altLang="zh-TW" dirty="0" smtClean="0"/>
          </a:p>
          <a:p>
            <a:r>
              <a:rPr lang="en-US" altLang="zh-TW" dirty="0" err="1" smtClean="0"/>
              <a:t>pNumofAuthor</a:t>
            </a:r>
            <a:endParaRPr lang="en-US" altLang="zh-TW" dirty="0" smtClean="0"/>
          </a:p>
          <a:p>
            <a:r>
              <a:rPr lang="en-US" altLang="zh-TW" dirty="0" err="1" smtClean="0"/>
              <a:t>pBFSlimit</a:t>
            </a:r>
            <a:endParaRPr lang="en-US" altLang="zh-TW" dirty="0" smtClean="0"/>
          </a:p>
          <a:p>
            <a:r>
              <a:rPr lang="en-US" altLang="zh-TW" dirty="0" err="1" smtClean="0"/>
              <a:t>pThreshold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6197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原本想的作法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其實我原本是希望</a:t>
            </a:r>
            <a:r>
              <a:rPr lang="en-US" altLang="zh-TW" dirty="0" smtClean="0"/>
              <a:t>edge(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</a:t>
            </a:r>
            <a:r>
              <a:rPr lang="en-US" altLang="zh-TW" dirty="0" smtClean="0"/>
              <a:t>Weight</a:t>
            </a:r>
            <a:r>
              <a:rPr lang="zh-TW" altLang="en-US" dirty="0" smtClean="0"/>
              <a:t>代表的是</a:t>
            </a:r>
            <a:r>
              <a:rPr lang="en-US" altLang="zh-TW" dirty="0" err="1" smtClean="0"/>
              <a:t>i,j</a:t>
            </a:r>
            <a:r>
              <a:rPr lang="zh-TW" altLang="en-US" smtClean="0"/>
              <a:t>直接合作</a:t>
            </a:r>
            <a:r>
              <a:rPr lang="zh-TW" altLang="en-US" dirty="0" smtClean="0"/>
              <a:t>的機率</a:t>
            </a:r>
            <a:endParaRPr lang="en-US" altLang="zh-TW" dirty="0" smtClean="0"/>
          </a:p>
          <a:p>
            <a:r>
              <a:rPr lang="zh-TW" altLang="en-US" dirty="0" smtClean="0"/>
              <a:t>然後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就直接連乘</a:t>
            </a:r>
            <a:r>
              <a:rPr lang="en-US" altLang="zh-TW" dirty="0" smtClean="0"/>
              <a:t>edge weight</a:t>
            </a:r>
          </a:p>
          <a:p>
            <a:r>
              <a:rPr lang="zh-TW" altLang="en-US" dirty="0" smtClean="0"/>
              <a:t>決定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i,j</a:t>
            </a:r>
            <a:r>
              <a:rPr lang="en-US" altLang="zh-TW" dirty="0" smtClean="0"/>
              <a:t>)</a:t>
            </a:r>
            <a:r>
              <a:rPr lang="zh-TW" altLang="en-US" dirty="0" smtClean="0"/>
              <a:t>有沒有合作則是把</a:t>
            </a:r>
            <a:r>
              <a:rPr lang="en-US" altLang="zh-TW" dirty="0" err="1" smtClean="0"/>
              <a:t>PathWeight</a:t>
            </a:r>
            <a:r>
              <a:rPr lang="zh-TW" altLang="en-US" dirty="0" smtClean="0"/>
              <a:t>取聯集</a:t>
            </a:r>
            <a:r>
              <a:rPr lang="zh-TW" altLang="en-US" dirty="0"/>
              <a:t>看有沒有大於</a:t>
            </a:r>
            <a:r>
              <a:rPr lang="en-US" altLang="zh-TW" dirty="0" smtClean="0"/>
              <a:t>Threshold</a:t>
            </a:r>
          </a:p>
          <a:p>
            <a:endParaRPr lang="en-US" altLang="zh-TW" dirty="0"/>
          </a:p>
          <a:p>
            <a:r>
              <a:rPr lang="zh-TW" altLang="en-US" dirty="0" smtClean="0"/>
              <a:t>不過這想法再決定</a:t>
            </a:r>
            <a:r>
              <a:rPr lang="en-US" altLang="zh-TW" dirty="0" smtClean="0"/>
              <a:t>edge weight</a:t>
            </a:r>
            <a:r>
              <a:rPr lang="zh-TW" altLang="en-US" dirty="0" smtClean="0"/>
              <a:t>的時候我有點卡住，就先寫成別的做法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838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 Specification</a:t>
            </a:r>
          </a:p>
          <a:p>
            <a:r>
              <a:rPr lang="en-US" altLang="zh-TW" dirty="0" smtClean="0"/>
              <a:t>Features</a:t>
            </a:r>
          </a:p>
          <a:p>
            <a:r>
              <a:rPr lang="en-US" altLang="zh-TW" dirty="0" smtClean="0"/>
              <a:t>Our Framework</a:t>
            </a:r>
          </a:p>
          <a:p>
            <a:r>
              <a:rPr lang="en-US" altLang="zh-TW" dirty="0" smtClean="0"/>
              <a:t>Cross-validation Result</a:t>
            </a:r>
          </a:p>
          <a:p>
            <a:r>
              <a:rPr lang="en-US" altLang="zh-TW" dirty="0" smtClean="0"/>
              <a:t>Difficulties Encountered</a:t>
            </a:r>
          </a:p>
          <a:p>
            <a:r>
              <a:rPr lang="en-US" altLang="zh-TW" dirty="0" smtClean="0"/>
              <a:t>Summary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44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Coauthor relationship has long been a popular problem in linkage prediction</a:t>
            </a:r>
          </a:p>
          <a:p>
            <a:r>
              <a:rPr lang="en-US" altLang="zh-TW" dirty="0" smtClean="0"/>
              <a:t>Two types of prediction: homogeneous and heterogeneous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2890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Specification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Data we have: authors, year, conference</a:t>
            </a:r>
          </a:p>
          <a:p>
            <a:r>
              <a:rPr lang="en-US" altLang="zh-TW" dirty="0" smtClean="0"/>
              <a:t>Data we don’t have: paper keyword, paper with single author</a:t>
            </a:r>
          </a:p>
          <a:p>
            <a:r>
              <a:rPr lang="en-US" altLang="zh-TW" dirty="0" smtClean="0"/>
              <a:t>Coauthor relationship prediction for given pairs. (CN3_query.txt)</a:t>
            </a:r>
          </a:p>
          <a:p>
            <a:r>
              <a:rPr lang="en-US" altLang="zh-TW" dirty="0" smtClean="0"/>
              <a:t>All pairs in testing set have cooperated at least once in training set.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1352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Features (TODO)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Time-weighted coauthor counts</a:t>
            </a:r>
            <a:endParaRPr lang="en-US" altLang="zh-TW" dirty="0"/>
          </a:p>
          <a:p>
            <a:r>
              <a:rPr lang="en-US" altLang="zh-TW" dirty="0" smtClean="0"/>
              <a:t>Activeness</a:t>
            </a:r>
          </a:p>
          <a:p>
            <a:r>
              <a:rPr lang="en-US" altLang="zh-TW" dirty="0" smtClean="0"/>
              <a:t>Common neighbors</a:t>
            </a:r>
          </a:p>
          <a:p>
            <a:r>
              <a:rPr lang="en-US" altLang="zh-TW" dirty="0" err="1" smtClean="0"/>
              <a:t>Jaccard’s</a:t>
            </a:r>
            <a:r>
              <a:rPr lang="en-US" altLang="zh-TW" dirty="0" smtClean="0"/>
              <a:t> coefficient</a:t>
            </a:r>
          </a:p>
          <a:p>
            <a:r>
              <a:rPr lang="en-US" altLang="zh-TW" dirty="0" err="1" smtClean="0"/>
              <a:t>Adamic</a:t>
            </a:r>
            <a:r>
              <a:rPr lang="en-US" altLang="zh-TW" dirty="0" smtClean="0"/>
              <a:t> / Adar</a:t>
            </a:r>
          </a:p>
          <a:p>
            <a:r>
              <a:rPr lang="en-US" altLang="zh-TW" dirty="0" smtClean="0"/>
              <a:t>Conference preference</a:t>
            </a:r>
          </a:p>
          <a:p>
            <a:r>
              <a:rPr lang="en-US" altLang="zh-TW" dirty="0" smtClean="0"/>
              <a:t>Clustering index</a:t>
            </a:r>
          </a:p>
          <a:p>
            <a:r>
              <a:rPr lang="en-US" altLang="zh-TW" dirty="0" smtClean="0"/>
              <a:t>Log of second neighbors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154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Input: CN3.txt (2008?~2012)</a:t>
            </a:r>
          </a:p>
          <a:p>
            <a:r>
              <a:rPr lang="en-US" altLang="zh-TW" dirty="0" smtClean="0"/>
              <a:t>Output: Prediction from CN3_query.txt (2013)</a:t>
            </a:r>
          </a:p>
          <a:p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1187624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1195561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429991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/>
          <p:cNvSpPr/>
          <p:nvPr/>
        </p:nvSpPr>
        <p:spPr>
          <a:xfrm>
            <a:off x="1899522" y="4153921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/>
          <p:cNvCxnSpPr>
            <a:stCxn id="4" idx="5"/>
          </p:cNvCxnSpPr>
          <p:nvPr/>
        </p:nvCxnSpPr>
        <p:spPr>
          <a:xfrm>
            <a:off x="1433475" y="3674851"/>
            <a:ext cx="610063" cy="62308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直線接點 14"/>
          <p:cNvCxnSpPr>
            <a:stCxn id="4" idx="4"/>
            <a:endCxn id="5" idx="0"/>
          </p:cNvCxnSpPr>
          <p:nvPr/>
        </p:nvCxnSpPr>
        <p:spPr>
          <a:xfrm>
            <a:off x="1331640" y="3717032"/>
            <a:ext cx="7937" cy="12961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6" idx="7"/>
            <a:endCxn id="4" idx="3"/>
          </p:cNvCxnSpPr>
          <p:nvPr/>
        </p:nvCxnSpPr>
        <p:spPr>
          <a:xfrm flipV="1">
            <a:off x="675842" y="3674851"/>
            <a:ext cx="553963" cy="52125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向右箭號 21"/>
          <p:cNvSpPr/>
          <p:nvPr/>
        </p:nvSpPr>
        <p:spPr>
          <a:xfrm>
            <a:off x="2411760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347864" y="4186294"/>
            <a:ext cx="1440160" cy="3948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5436096" y="4151500"/>
            <a:ext cx="648072" cy="35762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/>
        </p:nvSpPr>
        <p:spPr>
          <a:xfrm>
            <a:off x="7020272" y="3429000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</a:t>
            </a:r>
            <a:endParaRPr lang="zh-TW" altLang="en-US" dirty="0"/>
          </a:p>
        </p:txBody>
      </p:sp>
      <p:sp>
        <p:nvSpPr>
          <p:cNvPr id="31" name="橢圓 30"/>
          <p:cNvSpPr/>
          <p:nvPr/>
        </p:nvSpPr>
        <p:spPr>
          <a:xfrm>
            <a:off x="7028209" y="5013176"/>
            <a:ext cx="288032" cy="2880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cxnSp>
        <p:nvCxnSpPr>
          <p:cNvPr id="32" name="直線接點 31"/>
          <p:cNvCxnSpPr>
            <a:stCxn id="30" idx="4"/>
            <a:endCxn id="31" idx="0"/>
          </p:cNvCxnSpPr>
          <p:nvPr/>
        </p:nvCxnSpPr>
        <p:spPr>
          <a:xfrm>
            <a:off x="7164288" y="3717032"/>
            <a:ext cx="7937" cy="12961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文字方塊 32"/>
          <p:cNvSpPr txBox="1"/>
          <p:nvPr/>
        </p:nvSpPr>
        <p:spPr>
          <a:xfrm>
            <a:off x="744451" y="5445224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Network</a:t>
            </a:r>
            <a:endParaRPr lang="zh-TW" altLang="en-US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3635896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923928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211960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4499992" y="4196102"/>
            <a:ext cx="0" cy="385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3429438" y="5260558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Feature Vector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6523244" y="5597624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Prediction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557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Our Framework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Training: CN3.txt (2008~2011)</a:t>
                </a:r>
              </a:p>
              <a:p>
                <a:r>
                  <a:rPr lang="en-US" altLang="zh-TW" dirty="0" smtClean="0"/>
                  <a:t>Testing: Prediction for pairs in CN3.txt (2008~2011); then comparison with CN3.txt (2012)</a:t>
                </a:r>
              </a:p>
              <a:p>
                <a:r>
                  <a:rPr lang="en-US" altLang="zh-TW" dirty="0" smtClean="0"/>
                  <a:t>Accuracy: (optimized for CN3_qruey.txt)</a:t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50%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TW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48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Cross-validation 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91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 Encountered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Memory issues</a:t>
            </a:r>
          </a:p>
          <a:p>
            <a:pPr lvl="1"/>
            <a:r>
              <a:rPr lang="en-US" altLang="zh-TW" dirty="0" smtClean="0"/>
              <a:t>Adjacency list instead of adjacency matrix</a:t>
            </a:r>
          </a:p>
          <a:p>
            <a:r>
              <a:rPr lang="en-US" altLang="zh-TW" dirty="0" smtClean="0"/>
              <a:t>Problem characteristic</a:t>
            </a:r>
          </a:p>
          <a:p>
            <a:pPr lvl="1"/>
            <a:r>
              <a:rPr lang="en-US" altLang="zh-TW" dirty="0" smtClean="0"/>
              <a:t>All testing pairs were linked before</a:t>
            </a:r>
          </a:p>
          <a:p>
            <a:pPr lvl="1"/>
            <a:r>
              <a:rPr lang="en-US" altLang="zh-TW" dirty="0" smtClean="0"/>
              <a:t>Many features do not work (e.g. shortest path)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39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533</Words>
  <Application>Microsoft Office PowerPoint</Application>
  <PresentationFormat>如螢幕大小 (4:3)</PresentationFormat>
  <Paragraphs>102</Paragraphs>
  <Slides>18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Final Project Coauthor Prediction Using Time-based Supervised Learning</vt:lpstr>
      <vt:lpstr>Outline</vt:lpstr>
      <vt:lpstr>Introduction</vt:lpstr>
      <vt:lpstr>Problem Specification</vt:lpstr>
      <vt:lpstr>Features (TODO)</vt:lpstr>
      <vt:lpstr>Our Framework</vt:lpstr>
      <vt:lpstr>Our Framework</vt:lpstr>
      <vt:lpstr>Cross-validation Result</vt:lpstr>
      <vt:lpstr>Difficulties Encountered</vt:lpstr>
      <vt:lpstr>Summary</vt:lpstr>
      <vt:lpstr>Hypothesis</vt:lpstr>
      <vt:lpstr>Node Information</vt:lpstr>
      <vt:lpstr>Node Weight</vt:lpstr>
      <vt:lpstr>Edge Weight</vt:lpstr>
      <vt:lpstr>PowerPoint 簡報</vt:lpstr>
      <vt:lpstr>PowerPoint 簡報</vt:lpstr>
      <vt:lpstr>Parameter</vt:lpstr>
      <vt:lpstr>原本想的作法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154999-1</cp:lastModifiedBy>
  <cp:revision>25</cp:revision>
  <dcterms:created xsi:type="dcterms:W3CDTF">2014-12-24T21:28:05Z</dcterms:created>
  <dcterms:modified xsi:type="dcterms:W3CDTF">2015-01-04T08:29:32Z</dcterms:modified>
</cp:coreProperties>
</file>