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66" r:id="rId5"/>
    <p:sldId id="268" r:id="rId6"/>
    <p:sldId id="275" r:id="rId7"/>
    <p:sldId id="276" r:id="rId8"/>
    <p:sldId id="267" r:id="rId9"/>
    <p:sldId id="273" r:id="rId10"/>
    <p:sldId id="277" r:id="rId11"/>
    <p:sldId id="278" r:id="rId12"/>
    <p:sldId id="270" r:id="rId13"/>
    <p:sldId id="271" r:id="rId14"/>
    <p:sldId id="262" r:id="rId15"/>
    <p:sldId id="263" r:id="rId16"/>
    <p:sldId id="264" r:id="rId17"/>
    <p:sldId id="257" r:id="rId18"/>
    <p:sldId id="258" r:id="rId19"/>
    <p:sldId id="259" r:id="rId20"/>
    <p:sldId id="260" r:id="rId21"/>
    <p:sldId id="261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ftung\Desktop\D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ftung\Desktop\D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ftung\Desktop\D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F-Score of Features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工作表2!$D$4:$D$28</c:f>
              <c:strCache>
                <c:ptCount val="25"/>
                <c:pt idx="0">
                  <c:v>Sum of Papers </c:v>
                </c:pt>
                <c:pt idx="1">
                  <c:v>Sum of Common Neighbors</c:v>
                </c:pt>
                <c:pt idx="2">
                  <c:v>Weighted Sum of Common Neighbors</c:v>
                </c:pt>
                <c:pt idx="3">
                  <c:v>Sum of Conferences</c:v>
                </c:pt>
                <c:pt idx="4">
                  <c:v>Coauthor Counts</c:v>
                </c:pt>
                <c:pt idx="5">
                  <c:v>Inner Product of Conferences</c:v>
                </c:pt>
                <c:pt idx="6">
                  <c:v>Sum of log(Second Neighbors Count)</c:v>
                </c:pt>
                <c:pt idx="7">
                  <c:v>Clustering Index</c:v>
                </c:pt>
                <c:pt idx="8">
                  <c:v>Weighted Clustering Index</c:v>
                </c:pt>
                <c:pt idx="9">
                  <c:v>Salton Index</c:v>
                </c:pt>
                <c:pt idx="10">
                  <c:v>Jaccard Index</c:v>
                </c:pt>
                <c:pt idx="11">
                  <c:v>Weighted Jaccard Index</c:v>
                </c:pt>
                <c:pt idx="12">
                  <c:v>Hub Promoted Index</c:v>
                </c:pt>
                <c:pt idx="13">
                  <c:v>Hub Depressed Index</c:v>
                </c:pt>
                <c:pt idx="14">
                  <c:v>Leicht-Holme-Newman Index</c:v>
                </c:pt>
                <c:pt idx="15">
                  <c:v>Preferential Attachment Index</c:v>
                </c:pt>
                <c:pt idx="16">
                  <c:v>Weighted Preferential Attachment Index</c:v>
                </c:pt>
                <c:pt idx="17">
                  <c:v>Adamic-Adar Index</c:v>
                </c:pt>
                <c:pt idx="18">
                  <c:v>Weighted Adamic-Adar Index</c:v>
                </c:pt>
                <c:pt idx="19">
                  <c:v>Resource Allocation Index</c:v>
                </c:pt>
                <c:pt idx="20">
                  <c:v>Weighted Resource Allocation Index</c:v>
                </c:pt>
                <c:pt idx="21">
                  <c:v>Maximal PageRank</c:v>
                </c:pt>
                <c:pt idx="22">
                  <c:v>Minimal PageRank</c:v>
                </c:pt>
                <c:pt idx="23">
                  <c:v>Maximal Weighted PageRank</c:v>
                </c:pt>
                <c:pt idx="24">
                  <c:v>Minimal Weighted PageRank</c:v>
                </c:pt>
              </c:strCache>
            </c:strRef>
          </c:cat>
          <c:val>
            <c:numRef>
              <c:f>工作表2!$E$4:$E$28</c:f>
              <c:numCache>
                <c:formatCode>General</c:formatCode>
                <c:ptCount val="25"/>
                <c:pt idx="0">
                  <c:v>5.4850400000000001E-4</c:v>
                </c:pt>
                <c:pt idx="1">
                  <c:v>1.2213899999999999E-3</c:v>
                </c:pt>
                <c:pt idx="2">
                  <c:v>3.7442399999999999E-4</c:v>
                </c:pt>
                <c:pt idx="3">
                  <c:v>4.9768E-2</c:v>
                </c:pt>
                <c:pt idx="4">
                  <c:v>3.1378200000000003E-4</c:v>
                </c:pt>
                <c:pt idx="5">
                  <c:v>1.47788E-2</c:v>
                </c:pt>
                <c:pt idx="6">
                  <c:v>1.9635699999999999E-2</c:v>
                </c:pt>
                <c:pt idx="7">
                  <c:v>6.3757599999999998E-2</c:v>
                </c:pt>
                <c:pt idx="8">
                  <c:v>5.40531E-2</c:v>
                </c:pt>
                <c:pt idx="9">
                  <c:v>1.8776999999999999E-2</c:v>
                </c:pt>
                <c:pt idx="10">
                  <c:v>2.1238799999999999E-2</c:v>
                </c:pt>
                <c:pt idx="11">
                  <c:v>1.9006100000000001E-2</c:v>
                </c:pt>
                <c:pt idx="12">
                  <c:v>3.4472700000000001E-3</c:v>
                </c:pt>
                <c:pt idx="13">
                  <c:v>2.7709999999999999E-2</c:v>
                </c:pt>
                <c:pt idx="14">
                  <c:v>4.1310300000000001E-2</c:v>
                </c:pt>
                <c:pt idx="15">
                  <c:v>3.57479E-3</c:v>
                </c:pt>
                <c:pt idx="16">
                  <c:v>1.0421499999999999E-3</c:v>
                </c:pt>
                <c:pt idx="17">
                  <c:v>6.9765199999999999E-3</c:v>
                </c:pt>
                <c:pt idx="18">
                  <c:v>2.9182699999999998E-4</c:v>
                </c:pt>
                <c:pt idx="19">
                  <c:v>1.678E-2</c:v>
                </c:pt>
                <c:pt idx="20">
                  <c:v>2.3109899999999999E-2</c:v>
                </c:pt>
                <c:pt idx="21">
                  <c:v>8.9770900000000001E-3</c:v>
                </c:pt>
                <c:pt idx="22">
                  <c:v>3.2764700000000001E-3</c:v>
                </c:pt>
                <c:pt idx="23" formatCode="0.00E+00">
                  <c:v>3.5292600000000002E-5</c:v>
                </c:pt>
                <c:pt idx="24">
                  <c:v>6.78957E-3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6443776"/>
        <c:axId val="96449664"/>
      </c:barChart>
      <c:catAx>
        <c:axId val="9644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6449664"/>
        <c:crosses val="autoZero"/>
        <c:auto val="1"/>
        <c:lblAlgn val="ctr"/>
        <c:lblOffset val="100"/>
        <c:noMultiLvlLbl val="0"/>
      </c:catAx>
      <c:valAx>
        <c:axId val="9644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F-Score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644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Accuracy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工作表1!$V$4:$V$28</c:f>
              <c:numCache>
                <c:formatCode>@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工作表1!$W$4:$W$28</c:f>
              <c:numCache>
                <c:formatCode>General</c:formatCode>
                <c:ptCount val="25"/>
                <c:pt idx="0">
                  <c:v>59.1875</c:v>
                </c:pt>
                <c:pt idx="1">
                  <c:v>59.530500000000004</c:v>
                </c:pt>
                <c:pt idx="2">
                  <c:v>61.380499999999998</c:v>
                </c:pt>
                <c:pt idx="3">
                  <c:v>61.679499999999997</c:v>
                </c:pt>
                <c:pt idx="4">
                  <c:v>62.106499999999997</c:v>
                </c:pt>
                <c:pt idx="5">
                  <c:v>62.104500000000002</c:v>
                </c:pt>
                <c:pt idx="6">
                  <c:v>61.703000000000003</c:v>
                </c:pt>
                <c:pt idx="7">
                  <c:v>62.233499999999999</c:v>
                </c:pt>
                <c:pt idx="8">
                  <c:v>62.442999999999998</c:v>
                </c:pt>
                <c:pt idx="9">
                  <c:v>62.426499999999997</c:v>
                </c:pt>
                <c:pt idx="10">
                  <c:v>62.384999999999998</c:v>
                </c:pt>
                <c:pt idx="11">
                  <c:v>62.685000000000002</c:v>
                </c:pt>
                <c:pt idx="12">
                  <c:v>62.878</c:v>
                </c:pt>
                <c:pt idx="13">
                  <c:v>63.143999999999998</c:v>
                </c:pt>
                <c:pt idx="14">
                  <c:v>62.975499999999997</c:v>
                </c:pt>
                <c:pt idx="15">
                  <c:v>63.045000000000002</c:v>
                </c:pt>
                <c:pt idx="16">
                  <c:v>63.023350000000001</c:v>
                </c:pt>
                <c:pt idx="17">
                  <c:v>63.092300000000002</c:v>
                </c:pt>
                <c:pt idx="18">
                  <c:v>63.254300000000001</c:v>
                </c:pt>
                <c:pt idx="19">
                  <c:v>62.869450000000001</c:v>
                </c:pt>
                <c:pt idx="20">
                  <c:v>62.523049999999998</c:v>
                </c:pt>
                <c:pt idx="21">
                  <c:v>62.949950000000001</c:v>
                </c:pt>
                <c:pt idx="22">
                  <c:v>62.5242</c:v>
                </c:pt>
                <c:pt idx="23">
                  <c:v>63.585949999999997</c:v>
                </c:pt>
                <c:pt idx="24">
                  <c:v>63.083199999999998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290944"/>
        <c:axId val="39919616"/>
      </c:scatterChart>
      <c:valAx>
        <c:axId val="38290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i="1"/>
                  <a:t>n</a:t>
                </a:r>
                <a:r>
                  <a:rPr lang="en-US" altLang="zh-TW" i="0"/>
                  <a:t> : Feature Number</a:t>
                </a:r>
                <a:endParaRPr lang="zh-TW" altLang="en-US" i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19616"/>
        <c:crosses val="autoZero"/>
        <c:crossBetween val="midCat"/>
      </c:valAx>
      <c:valAx>
        <c:axId val="3991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290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Accuracy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yearDecay!$G$3:$G$22</c:f>
              <c:numCache>
                <c:formatCode>General</c:formatCode>
                <c:ptCount val="20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1.2</c:v>
                </c:pt>
                <c:pt idx="6">
                  <c:v>1.4</c:v>
                </c:pt>
                <c:pt idx="7">
                  <c:v>1.6</c:v>
                </c:pt>
                <c:pt idx="8">
                  <c:v>1.8</c:v>
                </c:pt>
                <c:pt idx="9">
                  <c:v>2</c:v>
                </c:pt>
                <c:pt idx="10">
                  <c:v>2.2000000000000002</c:v>
                </c:pt>
                <c:pt idx="11">
                  <c:v>2.4</c:v>
                </c:pt>
                <c:pt idx="12">
                  <c:v>2.6</c:v>
                </c:pt>
                <c:pt idx="13">
                  <c:v>2.8</c:v>
                </c:pt>
                <c:pt idx="14">
                  <c:v>3</c:v>
                </c:pt>
                <c:pt idx="15">
                  <c:v>3.2</c:v>
                </c:pt>
                <c:pt idx="16">
                  <c:v>3.4</c:v>
                </c:pt>
                <c:pt idx="17">
                  <c:v>3.6</c:v>
                </c:pt>
                <c:pt idx="18">
                  <c:v>3.8</c:v>
                </c:pt>
                <c:pt idx="19">
                  <c:v>4</c:v>
                </c:pt>
              </c:numCache>
            </c:numRef>
          </c:xVal>
          <c:yVal>
            <c:numRef>
              <c:f>yearDecay!$H$3:$H$22</c:f>
              <c:numCache>
                <c:formatCode>General</c:formatCode>
                <c:ptCount val="20"/>
                <c:pt idx="0">
                  <c:v>63.572899999999997</c:v>
                </c:pt>
                <c:pt idx="1">
                  <c:v>63.306199999999997</c:v>
                </c:pt>
                <c:pt idx="2">
                  <c:v>63.252499999999998</c:v>
                </c:pt>
                <c:pt idx="3">
                  <c:v>62.556199999999997</c:v>
                </c:pt>
                <c:pt idx="4">
                  <c:v>62.643900000000002</c:v>
                </c:pt>
                <c:pt idx="5">
                  <c:v>63.251600000000003</c:v>
                </c:pt>
                <c:pt idx="6">
                  <c:v>63.428800000000003</c:v>
                </c:pt>
                <c:pt idx="7">
                  <c:v>63.5854</c:v>
                </c:pt>
                <c:pt idx="8">
                  <c:v>63.799349999999997</c:v>
                </c:pt>
                <c:pt idx="9">
                  <c:v>63.78145</c:v>
                </c:pt>
                <c:pt idx="10">
                  <c:v>63.75365</c:v>
                </c:pt>
                <c:pt idx="11">
                  <c:v>63.710749999999997</c:v>
                </c:pt>
                <c:pt idx="12">
                  <c:v>63.562150000000003</c:v>
                </c:pt>
                <c:pt idx="13">
                  <c:v>63.694600000000001</c:v>
                </c:pt>
                <c:pt idx="14">
                  <c:v>63.488799999999998</c:v>
                </c:pt>
                <c:pt idx="15">
                  <c:v>63.1648</c:v>
                </c:pt>
                <c:pt idx="16">
                  <c:v>63.014400000000002</c:v>
                </c:pt>
                <c:pt idx="17">
                  <c:v>62.803150000000002</c:v>
                </c:pt>
                <c:pt idx="18">
                  <c:v>62.638500000000001</c:v>
                </c:pt>
                <c:pt idx="19">
                  <c:v>62.407600000000002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22688"/>
        <c:axId val="75748480"/>
      </c:scatterChart>
      <c:valAx>
        <c:axId val="39922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TW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TW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5748480"/>
        <c:crosses val="autoZero"/>
        <c:crossBetween val="midCat"/>
      </c:valAx>
      <c:valAx>
        <c:axId val="7574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 (%)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22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8928992" cy="1470025"/>
          </a:xfrm>
        </p:spPr>
        <p:txBody>
          <a:bodyPr>
            <a:normAutofit fontScale="90000"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Coauthor Prediction Using Time-based Supervised Learning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R02921044</a:t>
            </a:r>
            <a:r>
              <a:rPr lang="zh-TW" altLang="en-US" sz="2400" dirty="0" smtClean="0"/>
              <a:t> 童宇凡</a:t>
            </a:r>
            <a:endParaRPr lang="en-US" altLang="zh-TW" sz="2400" dirty="0" smtClean="0"/>
          </a:p>
          <a:p>
            <a:r>
              <a:rPr lang="en-US" altLang="zh-TW" sz="2400" dirty="0" smtClean="0"/>
              <a:t>R02921074</a:t>
            </a:r>
            <a:r>
              <a:rPr lang="zh-TW" altLang="en-US" sz="2400" dirty="0" smtClean="0"/>
              <a:t> 吳家輝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72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477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Decay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072881095"/>
              </p:ext>
            </p:extLst>
          </p:nvPr>
        </p:nvGraphicFramePr>
        <p:xfrm>
          <a:off x="323528" y="1556792"/>
          <a:ext cx="8051197" cy="5301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285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 Encountered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Memory issues</a:t>
            </a:r>
          </a:p>
          <a:p>
            <a:pPr lvl="1"/>
            <a:r>
              <a:rPr lang="en-US" altLang="zh-TW" dirty="0" smtClean="0"/>
              <a:t>Adjacency list instead of adjacency matrix</a:t>
            </a:r>
          </a:p>
          <a:p>
            <a:r>
              <a:rPr lang="en-US" altLang="zh-TW" dirty="0" smtClean="0"/>
              <a:t>Problem characteristic</a:t>
            </a:r>
          </a:p>
          <a:p>
            <a:pPr lvl="1"/>
            <a:r>
              <a:rPr lang="en-US" altLang="zh-TW" dirty="0" smtClean="0"/>
              <a:t>All testing pairs were linked before</a:t>
            </a:r>
          </a:p>
          <a:p>
            <a:pPr lvl="1"/>
            <a:r>
              <a:rPr lang="en-US" altLang="zh-TW" dirty="0" smtClean="0"/>
              <a:t>Many features do not work (e.g. shortest path)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39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Most important feature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07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Hypothesis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合作過，</a:t>
            </a:r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可能繼續合作</a:t>
            </a:r>
            <a:endParaRPr lang="en-US" altLang="zh-TW" dirty="0" smtClean="0"/>
          </a:p>
          <a:p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近幾年合作過，</a:t>
            </a:r>
            <a:r>
              <a:rPr lang="en-US" altLang="zh-TW" dirty="0" smtClean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v</a:t>
            </a:r>
            <a:r>
              <a:rPr lang="zh-TW" altLang="en-US" dirty="0"/>
              <a:t>可能繼續</a:t>
            </a:r>
            <a:r>
              <a:rPr lang="zh-TW" altLang="en-US" dirty="0" smtClean="0"/>
              <a:t>合作</a:t>
            </a:r>
            <a:endParaRPr lang="en-US" altLang="zh-TW" dirty="0" smtClean="0"/>
          </a:p>
          <a:p>
            <a:r>
              <a:rPr lang="en-US" altLang="zh-TW" dirty="0"/>
              <a:t>u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合作過，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合作過，</a:t>
            </a:r>
            <a:r>
              <a:rPr lang="en-US" altLang="zh-TW" dirty="0"/>
              <a:t> u</a:t>
            </a:r>
            <a:r>
              <a:rPr lang="zh-TW" altLang="en-US" dirty="0"/>
              <a:t>與</a:t>
            </a:r>
            <a:r>
              <a:rPr lang="en-US" altLang="zh-TW" dirty="0"/>
              <a:t>v</a:t>
            </a:r>
            <a:r>
              <a:rPr lang="zh-TW" altLang="en-US" dirty="0" smtClean="0"/>
              <a:t>可能合作</a:t>
            </a:r>
            <a:endParaRPr lang="en-US" altLang="zh-TW" dirty="0" smtClean="0"/>
          </a:p>
          <a:p>
            <a:r>
              <a:rPr lang="en-US" altLang="zh-TW" dirty="0" smtClean="0"/>
              <a:t>u</a:t>
            </a:r>
            <a:r>
              <a:rPr lang="zh-TW" altLang="en-US" dirty="0" smtClean="0"/>
              <a:t>跟很多人合作過，</a:t>
            </a:r>
            <a:r>
              <a:rPr lang="en-US" altLang="zh-TW" dirty="0" smtClean="0"/>
              <a:t>v</a:t>
            </a:r>
            <a:r>
              <a:rPr lang="zh-TW" altLang="en-US" dirty="0" smtClean="0"/>
              <a:t>跟很多人合作過，</a:t>
            </a:r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可能合作</a:t>
            </a:r>
            <a:endParaRPr lang="en-US" altLang="zh-TW" dirty="0" smtClean="0"/>
          </a:p>
          <a:p>
            <a:r>
              <a:rPr lang="en-US" altLang="zh-TW" dirty="0" smtClean="0"/>
              <a:t>u</a:t>
            </a:r>
            <a:r>
              <a:rPr lang="zh-TW" altLang="en-US" dirty="0" smtClean="0"/>
              <a:t>有發表</a:t>
            </a:r>
            <a:r>
              <a:rPr lang="en-US" altLang="zh-TW" dirty="0" smtClean="0"/>
              <a:t>paper</a:t>
            </a:r>
            <a:r>
              <a:rPr lang="zh-TW" altLang="en-US" dirty="0" smtClean="0"/>
              <a:t>在</a:t>
            </a:r>
            <a:r>
              <a:rPr lang="en-US" altLang="zh-TW" dirty="0" smtClean="0"/>
              <a:t>conference 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v</a:t>
            </a:r>
            <a:r>
              <a:rPr lang="en-US" altLang="zh-TW" dirty="0"/>
              <a:t> </a:t>
            </a:r>
            <a:r>
              <a:rPr lang="zh-TW" altLang="en-US" dirty="0" smtClean="0"/>
              <a:t>有</a:t>
            </a:r>
            <a:r>
              <a:rPr lang="zh-TW" altLang="en-US" dirty="0"/>
              <a:t>發表</a:t>
            </a:r>
            <a:r>
              <a:rPr lang="en-US" altLang="zh-TW" dirty="0"/>
              <a:t>paper</a:t>
            </a:r>
            <a:r>
              <a:rPr lang="zh-TW" altLang="en-US" dirty="0"/>
              <a:t>在</a:t>
            </a:r>
            <a:r>
              <a:rPr lang="en-US" altLang="zh-TW" dirty="0"/>
              <a:t>conference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u</a:t>
            </a:r>
            <a:r>
              <a:rPr lang="zh-TW" altLang="en-US" dirty="0" smtClean="0"/>
              <a:t>跟</a:t>
            </a:r>
            <a:r>
              <a:rPr lang="en-US" altLang="zh-TW" dirty="0" smtClean="0"/>
              <a:t>v</a:t>
            </a:r>
            <a:r>
              <a:rPr lang="zh-TW" altLang="en-US" dirty="0" smtClean="0"/>
              <a:t>可能合作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33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 Information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PageRank(v):</a:t>
                </a:r>
                <a:r>
                  <a:rPr lang="zh-TW" altLang="en-US" dirty="0" smtClean="0"/>
                  <a:t>作家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與人合作的權重</a:t>
                </a:r>
                <a:endParaRPr lang="en-US" altLang="zh-TW" dirty="0" smtClean="0"/>
              </a:p>
              <a:p>
                <a:r>
                  <a:rPr lang="en-US" altLang="zh-TW" dirty="0" err="1" smtClean="0"/>
                  <a:t>PageRankWeight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):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 altLang="zh-TW" b="0" i="0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𝑃𝑎𝑔𝑒𝑅𝑎𝑛𝑘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𝑣</m:t>
                    </m:r>
                    <m:r>
                      <a:rPr lang="en-US" altLang="zh-TW" i="1" dirty="0" smtClean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𝑃𝑎𝑔𝑒𝑅𝑎𝑛𝑘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𝑢</m:t>
                    </m:r>
                    <m:r>
                      <a:rPr lang="en-US" altLang="zh-TW" i="1" dirty="0" smtClean="0">
                        <a:latin typeface="Cambria Math"/>
                      </a:rPr>
                      <m:t>):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err="1" smtClean="0"/>
                  <a:t>ConferenceCount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v,i</a:t>
                </a:r>
                <a:r>
                  <a:rPr lang="en-US" altLang="zh-TW" dirty="0" smtClean="0"/>
                  <a:t>):</a:t>
                </a:r>
                <a:r>
                  <a:rPr lang="zh-TW" altLang="en-US" dirty="0" smtClean="0"/>
                  <a:t>作家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發表</a:t>
                </a:r>
                <a:r>
                  <a:rPr lang="en-US" altLang="zh-TW" dirty="0" smtClean="0"/>
                  <a:t>paper</a:t>
                </a:r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conference </a:t>
                </a:r>
                <a:r>
                  <a:rPr lang="en-US" altLang="zh-TW" dirty="0" err="1" smtClean="0"/>
                  <a:t>i</a:t>
                </a:r>
                <a:r>
                  <a:rPr lang="zh-TW" altLang="en-US" dirty="0" smtClean="0"/>
                  <a:t>的次數</a:t>
                </a:r>
                <a:endParaRPr lang="en-US" altLang="zh-TW" dirty="0" smtClean="0"/>
              </a:p>
              <a:p>
                <a:r>
                  <a:rPr lang="en-US" altLang="zh-TW" dirty="0" err="1" smtClean="0"/>
                  <a:t>ConferenceWeight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):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𝑙𝑙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TW" dirty="0"/>
                          <m:t>ConferenceCount</m:t>
                        </m:r>
                        <m:r>
                          <m:rPr>
                            <m:nor/>
                          </m:rPr>
                          <a:rPr lang="en-US" altLang="zh-TW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dirty="0"/>
                          <m:t>v</m:t>
                        </m:r>
                        <m:r>
                          <m:rPr>
                            <m:nor/>
                          </m:rPr>
                          <a:rPr lang="en-US" altLang="zh-TW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)+</m:t>
                        </m:r>
                        <m:r>
                          <m:rPr>
                            <m:nor/>
                          </m:rPr>
                          <a:rPr lang="en-US" altLang="zh-TW" dirty="0"/>
                          <m:t>ConferenceCount</m:t>
                        </m:r>
                        <m:r>
                          <m:rPr>
                            <m:nor/>
                          </m:rPr>
                          <a:rPr lang="en-US" altLang="zh-TW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dirty="0"/>
                          <m:t>v</m:t>
                        </m:r>
                        <m:r>
                          <m:rPr>
                            <m:nor/>
                          </m:rPr>
                          <a:rPr lang="en-US" altLang="zh-TW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679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 Weight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𝑁𝑜𝑑𝑒𝑊𝑒𝑖𝑔h𝑡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𝑝𝑃𝑎𝑔𝑒𝑅𝑎𝑛𝑘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𝑃𝑎𝑔𝑒𝑅𝑎𝑛𝑘𝑊𝑒𝑖𝑔h𝑡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𝑝𝐶𝑜𝑛𝑓𝑒𝑟𝑒𝑛𝑐𝑒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𝐶𝑜𝑛𝑓𝑒𝑟𝑒𝑛𝑐𝑒𝑊𝑒𝑖𝑔h𝑡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15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Edge Weight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predict whether author1 will collaborate with </a:t>
            </a:r>
            <a:r>
              <a:rPr lang="en-US" altLang="zh-TW" dirty="0" smtClean="0"/>
              <a:t>author2 in 2010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772816"/>
            <a:ext cx="21050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2267744" y="2535578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547664" y="3789040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987824" y="3789040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8" name="直線接點 7"/>
          <p:cNvCxnSpPr>
            <a:endCxn id="6" idx="7"/>
          </p:cNvCxnSpPr>
          <p:nvPr/>
        </p:nvCxnSpPr>
        <p:spPr>
          <a:xfrm flipH="1">
            <a:off x="1917245" y="2852936"/>
            <a:ext cx="566994" cy="99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</p:cNvCxnSpPr>
          <p:nvPr/>
        </p:nvCxnSpPr>
        <p:spPr>
          <a:xfrm flipV="1">
            <a:off x="1980655" y="4005535"/>
            <a:ext cx="11511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67544" y="5075892"/>
            <a:ext cx="568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Weight(3,4)=</a:t>
            </a:r>
            <a:r>
              <a:rPr lang="en-US" altLang="zh-TW" dirty="0" err="1" smtClean="0"/>
              <a:t>pYear</a:t>
            </a:r>
            <a:r>
              <a:rPr lang="en-US" altLang="zh-TW" dirty="0" smtClean="0"/>
              <a:t>^(2010-2008)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2484239" y="4005536"/>
            <a:ext cx="287561" cy="1070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347107" y="3249074"/>
            <a:ext cx="568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Weight(2,3)=Weight(3,2)=</a:t>
            </a:r>
            <a:r>
              <a:rPr lang="en-US" altLang="zh-TW" sz="1200" dirty="0" err="1" smtClean="0"/>
              <a:t>pYear</a:t>
            </a:r>
            <a:r>
              <a:rPr lang="en-US" altLang="zh-TW" sz="1200" dirty="0" smtClean="0"/>
              <a:t>^(2010-2008)+   </a:t>
            </a:r>
            <a:r>
              <a:rPr lang="en-US" altLang="zh-TW" sz="1200" dirty="0" err="1" smtClean="0"/>
              <a:t>pYear</a:t>
            </a:r>
            <a:r>
              <a:rPr lang="en-US" altLang="zh-TW" sz="1200" dirty="0"/>
              <a:t>^(2010-2008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6084168" y="2535578"/>
            <a:ext cx="720080" cy="67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2267744" y="3352693"/>
            <a:ext cx="1224136" cy="127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Find all path length &lt; </a:t>
            </a:r>
            <a:r>
              <a:rPr lang="en-US" altLang="zh-TW" dirty="0" err="1" smtClean="0"/>
              <a:t>BFSlimit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63888" y="174763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230963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563888" y="273153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004048" y="268935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4" idx="4"/>
            <a:endCxn id="5" idx="0"/>
          </p:cNvCxnSpPr>
          <p:nvPr/>
        </p:nvCxnSpPr>
        <p:spPr>
          <a:xfrm flipH="1">
            <a:off x="2374979" y="2035669"/>
            <a:ext cx="1332925" cy="673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4"/>
            <a:endCxn id="6" idx="0"/>
          </p:cNvCxnSpPr>
          <p:nvPr/>
        </p:nvCxnSpPr>
        <p:spPr>
          <a:xfrm>
            <a:off x="3707904" y="2035669"/>
            <a:ext cx="0" cy="6958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4"/>
            <a:endCxn id="7" idx="1"/>
          </p:cNvCxnSpPr>
          <p:nvPr/>
        </p:nvCxnSpPr>
        <p:spPr>
          <a:xfrm>
            <a:off x="3707904" y="2035669"/>
            <a:ext cx="1338325" cy="69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1458615" y="34809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016404" y="35016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595830" y="34809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stCxn id="5" idx="5"/>
            <a:endCxn id="40" idx="0"/>
          </p:cNvCxnSpPr>
          <p:nvPr/>
        </p:nvCxnSpPr>
        <p:spPr>
          <a:xfrm flipH="1">
            <a:off x="1602631" y="2954771"/>
            <a:ext cx="874183" cy="52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5" idx="4"/>
            <a:endCxn id="41" idx="0"/>
          </p:cNvCxnSpPr>
          <p:nvPr/>
        </p:nvCxnSpPr>
        <p:spPr>
          <a:xfrm flipH="1">
            <a:off x="2160420" y="2996952"/>
            <a:ext cx="214559" cy="50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5" idx="4"/>
            <a:endCxn id="42" idx="1"/>
          </p:cNvCxnSpPr>
          <p:nvPr/>
        </p:nvCxnSpPr>
        <p:spPr>
          <a:xfrm>
            <a:off x="2374979" y="2996952"/>
            <a:ext cx="263032" cy="52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3077128" y="34907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3563888" y="35016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57" name="橢圓 56"/>
          <p:cNvSpPr/>
          <p:nvPr/>
        </p:nvSpPr>
        <p:spPr>
          <a:xfrm>
            <a:off x="4081326" y="34907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6" idx="4"/>
          </p:cNvCxnSpPr>
          <p:nvPr/>
        </p:nvCxnSpPr>
        <p:spPr>
          <a:xfrm flipH="1">
            <a:off x="3221145" y="3019566"/>
            <a:ext cx="486759" cy="471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6" idx="4"/>
            <a:endCxn id="56" idx="0"/>
          </p:cNvCxnSpPr>
          <p:nvPr/>
        </p:nvCxnSpPr>
        <p:spPr>
          <a:xfrm>
            <a:off x="3707904" y="3019566"/>
            <a:ext cx="0" cy="4820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6" idx="5"/>
            <a:endCxn id="57" idx="1"/>
          </p:cNvCxnSpPr>
          <p:nvPr/>
        </p:nvCxnSpPr>
        <p:spPr>
          <a:xfrm>
            <a:off x="3809739" y="2977385"/>
            <a:ext cx="313768" cy="555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2143922" y="5246320"/>
                <a:ext cx="7007752" cy="678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/>
                        </a:rPr>
                        <m:t>𝑃𝑎𝑡h𝑊𝑒𝑖𝑔h𝑡</m:t>
                      </m:r>
                      <m:r>
                        <a:rPr lang="en-US" altLang="zh-TW" i="1" dirty="0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altLang="zh-TW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i="1" dirty="0" smtClean="0">
                              <a:latin typeface="Cambria Math"/>
                            </a:rPr>
                            <m:t>𝑊𝑒𝑖𝑔h𝑡</m:t>
                          </m:r>
                          <m:d>
                            <m:dPr>
                              <m:ctrlPr>
                                <a:rPr lang="en-US" altLang="zh-TW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TW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i="1" dirty="0" smtClean="0">
                              <a:latin typeface="Cambria Math"/>
                            </a:rPr>
                            <m:t>𝑊𝑒𝑖𝑔h𝑡</m:t>
                          </m:r>
                          <m:d>
                            <m:dPr>
                              <m:ctrlPr>
                                <a:rPr lang="en-US" altLang="zh-TW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TW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𝑁𝑜𝑑𝑒𝑊𝑒𝑖𝑔h𝑡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𝑆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 dirty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altLang="zh-TW" i="1" dirty="0" err="1" smtClean="0">
                              <a:latin typeface="Cambria Math"/>
                            </a:rPr>
                            <m:t>𝑃𝑎𝑡h𝐿𝑒𝑛𝑔𝑡h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TW" altLang="en-US" b="0" i="1" dirty="0" smtClean="0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𝑃𝑎𝑡h𝐿𝑒𝑛𝑔𝑡h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22" y="5246320"/>
                <a:ext cx="7007752" cy="6784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單箭頭接點 77"/>
          <p:cNvCxnSpPr/>
          <p:nvPr/>
        </p:nvCxnSpPr>
        <p:spPr>
          <a:xfrm flipH="1" flipV="1">
            <a:off x="4081326" y="2833369"/>
            <a:ext cx="2794930" cy="2412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Query(S,T)</a:t>
            </a:r>
          </a:p>
          <a:p>
            <a:r>
              <a:rPr lang="en-US" altLang="zh-TW" dirty="0" err="1" smtClean="0"/>
              <a:t>SumOfPathWeight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pThreshold</a:t>
            </a:r>
            <a:r>
              <a:rPr lang="en-US" altLang="zh-TW" dirty="0" smtClean="0"/>
              <a:t> ?</a:t>
            </a:r>
            <a:r>
              <a:rPr lang="en-US" altLang="zh-TW" dirty="0" err="1" smtClean="0"/>
              <a:t>Yes:No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Problem Specification</a:t>
            </a:r>
          </a:p>
          <a:p>
            <a:r>
              <a:rPr lang="en-US" altLang="zh-TW" dirty="0" smtClean="0"/>
              <a:t>Features</a:t>
            </a:r>
          </a:p>
          <a:p>
            <a:r>
              <a:rPr lang="en-US" altLang="zh-TW" dirty="0" smtClean="0"/>
              <a:t>Our Framework</a:t>
            </a:r>
          </a:p>
          <a:p>
            <a:r>
              <a:rPr lang="en-US" altLang="zh-TW" dirty="0" smtClean="0"/>
              <a:t>Cross-validation Result</a:t>
            </a:r>
          </a:p>
          <a:p>
            <a:r>
              <a:rPr lang="en-US" altLang="zh-TW" dirty="0" smtClean="0"/>
              <a:t>Difficulties Encountered</a:t>
            </a:r>
          </a:p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44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pYear</a:t>
            </a:r>
            <a:endParaRPr lang="en-US" altLang="zh-TW" dirty="0" smtClean="0"/>
          </a:p>
          <a:p>
            <a:r>
              <a:rPr lang="en-US" altLang="zh-TW" dirty="0" err="1" smtClean="0"/>
              <a:t>pConf</a:t>
            </a:r>
            <a:endParaRPr lang="en-US" altLang="zh-TW" dirty="0" smtClean="0"/>
          </a:p>
          <a:p>
            <a:r>
              <a:rPr lang="en-US" altLang="zh-TW" dirty="0" err="1" smtClean="0"/>
              <a:t>pPaper</a:t>
            </a:r>
            <a:endParaRPr lang="en-US" altLang="zh-TW" dirty="0" smtClean="0"/>
          </a:p>
          <a:p>
            <a:r>
              <a:rPr lang="en-US" altLang="zh-TW" dirty="0" err="1" smtClean="0"/>
              <a:t>pPredictYear</a:t>
            </a:r>
            <a:endParaRPr lang="en-US" altLang="zh-TW" dirty="0" smtClean="0"/>
          </a:p>
          <a:p>
            <a:r>
              <a:rPr lang="en-US" altLang="zh-TW" dirty="0" err="1" smtClean="0"/>
              <a:t>pPageRank</a:t>
            </a:r>
            <a:endParaRPr lang="en-US" altLang="zh-TW" dirty="0" smtClean="0"/>
          </a:p>
          <a:p>
            <a:r>
              <a:rPr lang="en-US" altLang="zh-TW" dirty="0" err="1" smtClean="0"/>
              <a:t>pNumofAuthor</a:t>
            </a:r>
            <a:endParaRPr lang="en-US" altLang="zh-TW" dirty="0" smtClean="0"/>
          </a:p>
          <a:p>
            <a:r>
              <a:rPr lang="en-US" altLang="zh-TW" dirty="0" err="1" smtClean="0"/>
              <a:t>pBFSlimit</a:t>
            </a:r>
            <a:endParaRPr lang="en-US" altLang="zh-TW" dirty="0" smtClean="0"/>
          </a:p>
          <a:p>
            <a:r>
              <a:rPr lang="en-US" altLang="zh-TW" dirty="0" err="1" smtClean="0"/>
              <a:t>pThreshold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197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原本想的作法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其實我原本是希望</a:t>
            </a:r>
            <a:r>
              <a:rPr lang="en-US" altLang="zh-TW" dirty="0" smtClean="0"/>
              <a:t>edge(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Weight</a:t>
            </a:r>
            <a:r>
              <a:rPr lang="zh-TW" altLang="en-US" dirty="0" smtClean="0"/>
              <a:t>代表的是</a:t>
            </a:r>
            <a:r>
              <a:rPr lang="en-US" altLang="zh-TW" dirty="0" err="1" smtClean="0"/>
              <a:t>i,j</a:t>
            </a:r>
            <a:r>
              <a:rPr lang="zh-TW" altLang="en-US" dirty="0" smtClean="0"/>
              <a:t>直接合作的機率</a:t>
            </a:r>
            <a:endParaRPr lang="en-US" altLang="zh-TW" dirty="0" smtClean="0"/>
          </a:p>
          <a:p>
            <a:r>
              <a:rPr lang="zh-TW" altLang="en-US" dirty="0" smtClean="0"/>
              <a:t>然後</a:t>
            </a:r>
            <a:r>
              <a:rPr lang="en-US" altLang="zh-TW" dirty="0" err="1" smtClean="0"/>
              <a:t>PathWeight</a:t>
            </a:r>
            <a:r>
              <a:rPr lang="zh-TW" altLang="en-US" dirty="0" smtClean="0"/>
              <a:t>就直接連乘</a:t>
            </a:r>
            <a:r>
              <a:rPr lang="en-US" altLang="zh-TW" dirty="0" smtClean="0"/>
              <a:t>edge weight</a:t>
            </a:r>
          </a:p>
          <a:p>
            <a:r>
              <a:rPr lang="zh-TW" altLang="en-US" dirty="0" smtClean="0"/>
              <a:t>決定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有沒有合作則是把</a:t>
            </a:r>
            <a:r>
              <a:rPr lang="en-US" altLang="zh-TW" dirty="0" err="1" smtClean="0"/>
              <a:t>PathWeight</a:t>
            </a:r>
            <a:r>
              <a:rPr lang="zh-TW" altLang="en-US" dirty="0" smtClean="0"/>
              <a:t>取聯集</a:t>
            </a:r>
            <a:r>
              <a:rPr lang="zh-TW" altLang="en-US" dirty="0"/>
              <a:t>看有沒有大於</a:t>
            </a:r>
            <a:r>
              <a:rPr lang="en-US" altLang="zh-TW" dirty="0" smtClean="0"/>
              <a:t>Threshold</a:t>
            </a:r>
          </a:p>
          <a:p>
            <a:endParaRPr lang="en-US" altLang="zh-TW" dirty="0"/>
          </a:p>
          <a:p>
            <a:r>
              <a:rPr lang="zh-TW" altLang="en-US" dirty="0" smtClean="0"/>
              <a:t>不過這想法再決定</a:t>
            </a:r>
            <a:r>
              <a:rPr lang="en-US" altLang="zh-TW" dirty="0" smtClean="0"/>
              <a:t>edge weight</a:t>
            </a:r>
            <a:r>
              <a:rPr lang="zh-TW" altLang="en-US" dirty="0" smtClean="0"/>
              <a:t>的時候我有點卡住，就先寫成別的做法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38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Coauthor relationship has long been a popular problem in linkage prediction</a:t>
            </a:r>
          </a:p>
          <a:p>
            <a:r>
              <a:rPr lang="en-US" altLang="zh-TW" dirty="0" smtClean="0"/>
              <a:t>Two types of prediction: </a:t>
            </a:r>
          </a:p>
          <a:p>
            <a:pPr lvl="1"/>
            <a:r>
              <a:rPr lang="en-US" altLang="zh-TW" dirty="0" smtClean="0"/>
              <a:t>Homogeneous </a:t>
            </a:r>
          </a:p>
          <a:p>
            <a:pPr lvl="1"/>
            <a:r>
              <a:rPr lang="en-US" altLang="zh-TW" dirty="0" smtClean="0"/>
              <a:t>Heterogeneous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9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we have: authors, year, conference</a:t>
            </a:r>
          </a:p>
          <a:p>
            <a:r>
              <a:rPr lang="en-US" altLang="zh-TW" dirty="0" smtClean="0"/>
              <a:t>Data we don’t have: paper keyword, paper with single author</a:t>
            </a:r>
          </a:p>
          <a:p>
            <a:r>
              <a:rPr lang="en-US" altLang="zh-TW" dirty="0" smtClean="0"/>
              <a:t>Coauthor relationship prediction for given pairs. (CN3_query.txt)</a:t>
            </a:r>
          </a:p>
          <a:p>
            <a:r>
              <a:rPr lang="en-US" altLang="zh-TW" dirty="0" smtClean="0"/>
              <a:t>All pairs in testing set have cooperated at least once in training set.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35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zh-TW" dirty="0"/>
              <a:t>Sum of Papers (2006Hasan)</a:t>
            </a:r>
            <a:endParaRPr lang="zh-TW" altLang="zh-TW" dirty="0"/>
          </a:p>
          <a:p>
            <a:pPr lvl="0"/>
            <a:r>
              <a:rPr lang="en-US" altLang="zh-TW" dirty="0"/>
              <a:t>Sum of Common Neighbors (2006Hasan)</a:t>
            </a:r>
            <a:endParaRPr lang="zh-TW" altLang="zh-TW" dirty="0"/>
          </a:p>
          <a:p>
            <a:pPr lvl="0"/>
            <a:r>
              <a:rPr lang="en-US" altLang="zh-TW" dirty="0"/>
              <a:t>Weighted Sum of Common Neighbors (2011Sa)</a:t>
            </a:r>
            <a:endParaRPr lang="zh-TW" altLang="zh-TW" dirty="0"/>
          </a:p>
          <a:p>
            <a:pPr lvl="0"/>
            <a:r>
              <a:rPr lang="en-US" altLang="zh-TW" dirty="0"/>
              <a:t>Sum of </a:t>
            </a:r>
            <a:r>
              <a:rPr lang="en-US" altLang="zh-TW" dirty="0" smtClean="0"/>
              <a:t>Conferences</a:t>
            </a:r>
            <a:endParaRPr lang="zh-TW" altLang="zh-TW" dirty="0"/>
          </a:p>
          <a:p>
            <a:pPr lvl="0"/>
            <a:r>
              <a:rPr lang="en-US" altLang="zh-TW" dirty="0"/>
              <a:t>Coauthor Counts</a:t>
            </a:r>
            <a:endParaRPr lang="zh-TW" altLang="zh-TW" dirty="0"/>
          </a:p>
          <a:p>
            <a:pPr lvl="0"/>
            <a:r>
              <a:rPr lang="en-US" altLang="zh-TW" dirty="0" smtClean="0"/>
              <a:t>Inner </a:t>
            </a:r>
            <a:r>
              <a:rPr lang="en-US" altLang="zh-TW" dirty="0"/>
              <a:t>Product of Conferences</a:t>
            </a:r>
            <a:endParaRPr lang="zh-TW" altLang="zh-TW" dirty="0"/>
          </a:p>
          <a:p>
            <a:pPr lvl="0"/>
            <a:r>
              <a:rPr lang="en-US" altLang="zh-TW" dirty="0" smtClean="0"/>
              <a:t>Sum </a:t>
            </a:r>
            <a:r>
              <a:rPr lang="en-US" altLang="zh-TW" dirty="0"/>
              <a:t>of log(Second Neighbors Count) (2006Hasan)</a:t>
            </a:r>
            <a:endParaRPr lang="zh-TW" altLang="zh-TW" dirty="0"/>
          </a:p>
          <a:p>
            <a:pPr lvl="0"/>
            <a:r>
              <a:rPr lang="en-US" altLang="zh-TW" dirty="0"/>
              <a:t>Clustering Index (2006Hasan)</a:t>
            </a:r>
            <a:endParaRPr lang="zh-TW" altLang="zh-TW" dirty="0"/>
          </a:p>
          <a:p>
            <a:pPr lvl="0"/>
            <a:r>
              <a:rPr lang="en-US" altLang="zh-TW" dirty="0"/>
              <a:t>Weighted Clustering Index (2011Sa</a:t>
            </a:r>
            <a:r>
              <a:rPr lang="en-US" altLang="zh-TW" dirty="0" smtClean="0"/>
              <a:t>)</a:t>
            </a:r>
          </a:p>
          <a:p>
            <a:pPr lvl="0"/>
            <a:r>
              <a:rPr lang="en-US" altLang="zh-TW" dirty="0"/>
              <a:t>Salton Index (2010Lu)</a:t>
            </a:r>
            <a:endParaRPr lang="zh-TW" altLang="zh-TW" dirty="0"/>
          </a:p>
          <a:p>
            <a:pPr lvl="0"/>
            <a:r>
              <a:rPr lang="en-US" altLang="zh-TW" dirty="0" err="1"/>
              <a:t>Jaccard</a:t>
            </a:r>
            <a:r>
              <a:rPr lang="en-US" altLang="zh-TW" dirty="0"/>
              <a:t> Index (2010Lu)</a:t>
            </a:r>
            <a:endParaRPr lang="zh-TW" altLang="zh-TW" dirty="0"/>
          </a:p>
          <a:p>
            <a:pPr lvl="0"/>
            <a:r>
              <a:rPr lang="en-US" altLang="zh-TW" dirty="0"/>
              <a:t>Weighted </a:t>
            </a:r>
            <a:r>
              <a:rPr lang="en-US" altLang="zh-TW" dirty="0" err="1"/>
              <a:t>Jaccard</a:t>
            </a:r>
            <a:r>
              <a:rPr lang="en-US" altLang="zh-TW" dirty="0"/>
              <a:t> Index (2011Sa)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5154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Hub </a:t>
            </a:r>
            <a:r>
              <a:rPr lang="en-US" altLang="zh-TW" dirty="0"/>
              <a:t>Promoted Index (2010Lu)</a:t>
            </a:r>
            <a:endParaRPr lang="zh-TW" altLang="zh-TW" dirty="0"/>
          </a:p>
          <a:p>
            <a:pPr lvl="0"/>
            <a:r>
              <a:rPr lang="en-US" altLang="zh-TW" dirty="0"/>
              <a:t>Hub Depressed Index (2010Lu)</a:t>
            </a:r>
            <a:endParaRPr lang="zh-TW" altLang="zh-TW" dirty="0"/>
          </a:p>
          <a:p>
            <a:pPr lvl="0"/>
            <a:r>
              <a:rPr lang="en-US" altLang="zh-TW" dirty="0" err="1"/>
              <a:t>Leicht</a:t>
            </a:r>
            <a:r>
              <a:rPr lang="en-US" altLang="zh-TW" dirty="0"/>
              <a:t>-</a:t>
            </a:r>
            <a:r>
              <a:rPr lang="en-US" altLang="zh-TW" dirty="0" err="1"/>
              <a:t>Holme</a:t>
            </a:r>
            <a:r>
              <a:rPr lang="en-US" altLang="zh-TW" dirty="0"/>
              <a:t>-Newman Index (2010Lu)</a:t>
            </a:r>
            <a:endParaRPr lang="zh-TW" altLang="zh-TW" dirty="0"/>
          </a:p>
          <a:p>
            <a:pPr lvl="0"/>
            <a:r>
              <a:rPr lang="en-US" altLang="zh-TW" dirty="0"/>
              <a:t>Preferential Attachment Index (2010Lu)</a:t>
            </a:r>
            <a:endParaRPr lang="zh-TW" altLang="zh-TW" dirty="0"/>
          </a:p>
          <a:p>
            <a:pPr lvl="0"/>
            <a:r>
              <a:rPr lang="en-US" altLang="zh-TW" dirty="0"/>
              <a:t>Weighted Preferential Attachment Index (2011Sa)</a:t>
            </a:r>
            <a:endParaRPr lang="zh-TW" altLang="zh-TW" dirty="0"/>
          </a:p>
          <a:p>
            <a:pPr lvl="0"/>
            <a:r>
              <a:rPr lang="en-US" altLang="zh-TW" dirty="0" err="1"/>
              <a:t>Adamic</a:t>
            </a:r>
            <a:r>
              <a:rPr lang="en-US" altLang="zh-TW" dirty="0"/>
              <a:t>-Adar Index (2010Lu)</a:t>
            </a:r>
            <a:endParaRPr lang="zh-TW" altLang="zh-TW" dirty="0"/>
          </a:p>
          <a:p>
            <a:pPr lvl="0"/>
            <a:r>
              <a:rPr lang="en-US" altLang="zh-TW" dirty="0"/>
              <a:t>Weighted </a:t>
            </a:r>
            <a:r>
              <a:rPr lang="en-US" altLang="zh-TW" dirty="0" err="1"/>
              <a:t>Adamic</a:t>
            </a:r>
            <a:r>
              <a:rPr lang="en-US" altLang="zh-TW" dirty="0"/>
              <a:t>-Adar Index (2011Sa)</a:t>
            </a:r>
            <a:endParaRPr lang="zh-TW" altLang="zh-TW" dirty="0"/>
          </a:p>
          <a:p>
            <a:pPr lvl="0"/>
            <a:r>
              <a:rPr lang="en-US" altLang="zh-TW" dirty="0"/>
              <a:t>Resource Allocation Index (2010Lu)</a:t>
            </a:r>
            <a:endParaRPr lang="zh-TW" altLang="zh-TW" dirty="0"/>
          </a:p>
          <a:p>
            <a:pPr lvl="0"/>
            <a:r>
              <a:rPr lang="en-US" altLang="zh-TW" dirty="0"/>
              <a:t>Weighted Resource Allocation Index (2011Sa)</a:t>
            </a:r>
            <a:endParaRPr lang="zh-TW" altLang="zh-TW" dirty="0"/>
          </a:p>
          <a:p>
            <a:pPr lvl="0"/>
            <a:r>
              <a:rPr lang="en-US" altLang="zh-TW" dirty="0"/>
              <a:t>Maximal/Minimal PageRank</a:t>
            </a:r>
            <a:endParaRPr lang="zh-TW" altLang="zh-TW" dirty="0"/>
          </a:p>
          <a:p>
            <a:pPr lvl="0"/>
            <a:r>
              <a:rPr lang="en-US" altLang="zh-TW" dirty="0" smtClean="0"/>
              <a:t>Maximal/Minimal </a:t>
            </a:r>
            <a:r>
              <a:rPr lang="en-US" altLang="zh-TW" dirty="0"/>
              <a:t>Weighted PageRank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78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448809287"/>
              </p:ext>
            </p:extLst>
          </p:nvPr>
        </p:nvGraphicFramePr>
        <p:xfrm>
          <a:off x="1115616" y="1460827"/>
          <a:ext cx="6385845" cy="5410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159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CN3.txt (2008?~2012)</a:t>
            </a:r>
          </a:p>
          <a:p>
            <a:r>
              <a:rPr lang="en-US" altLang="zh-TW" dirty="0" smtClean="0"/>
              <a:t>Output: Prediction from CN3_query.txt (2013)</a:t>
            </a:r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187624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195561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29991" y="415392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899522" y="415392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4" idx="5"/>
          </p:cNvCxnSpPr>
          <p:nvPr/>
        </p:nvCxnSpPr>
        <p:spPr>
          <a:xfrm>
            <a:off x="1433475" y="3674851"/>
            <a:ext cx="610063" cy="6230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4" idx="4"/>
            <a:endCxn id="5" idx="0"/>
          </p:cNvCxnSpPr>
          <p:nvPr/>
        </p:nvCxnSpPr>
        <p:spPr>
          <a:xfrm>
            <a:off x="1331640" y="3717032"/>
            <a:ext cx="7937" cy="12961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7"/>
            <a:endCxn id="4" idx="3"/>
          </p:cNvCxnSpPr>
          <p:nvPr/>
        </p:nvCxnSpPr>
        <p:spPr>
          <a:xfrm flipV="1">
            <a:off x="675842" y="3674851"/>
            <a:ext cx="553963" cy="5212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向右箭號 21"/>
          <p:cNvSpPr/>
          <p:nvPr/>
        </p:nvSpPr>
        <p:spPr>
          <a:xfrm>
            <a:off x="2411760" y="4151500"/>
            <a:ext cx="648072" cy="3576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347864" y="4186294"/>
            <a:ext cx="1440160" cy="3948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5436096" y="4151500"/>
            <a:ext cx="648072" cy="3576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7020272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7028209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cxnSp>
        <p:nvCxnSpPr>
          <p:cNvPr id="32" name="直線接點 31"/>
          <p:cNvCxnSpPr>
            <a:stCxn id="30" idx="4"/>
            <a:endCxn id="31" idx="0"/>
          </p:cNvCxnSpPr>
          <p:nvPr/>
        </p:nvCxnSpPr>
        <p:spPr>
          <a:xfrm>
            <a:off x="7164288" y="3717032"/>
            <a:ext cx="7937" cy="12961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44451" y="544522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Network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3635896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923928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211960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4499992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429438" y="5260558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 Vector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523244" y="559762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57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Framework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Training: CN3.txt (2008~2011)</a:t>
                </a:r>
              </a:p>
              <a:p>
                <a:r>
                  <a:rPr lang="en-US" altLang="zh-TW" dirty="0" smtClean="0"/>
                  <a:t>Testing: Prediction for pairs in CN3.txt (2008~2011); then comparison with CN3.txt (2012)</a:t>
                </a:r>
              </a:p>
              <a:p>
                <a:r>
                  <a:rPr lang="en-US" altLang="zh-TW" dirty="0" smtClean="0"/>
                  <a:t>Accuracy: (optimized for CN3_qruey.txt)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48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657</Words>
  <Application>Microsoft Office PowerPoint</Application>
  <PresentationFormat>如螢幕大小 (4:3)</PresentationFormat>
  <Paragraphs>130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Final Project Coauthor Prediction Using Time-based Supervised Learning</vt:lpstr>
      <vt:lpstr>Outline</vt:lpstr>
      <vt:lpstr>Introduction</vt:lpstr>
      <vt:lpstr>Problem Specification</vt:lpstr>
      <vt:lpstr>Features</vt:lpstr>
      <vt:lpstr>Features</vt:lpstr>
      <vt:lpstr>Feature Selection</vt:lpstr>
      <vt:lpstr>Our Framework</vt:lpstr>
      <vt:lpstr>Our Framework</vt:lpstr>
      <vt:lpstr>Result</vt:lpstr>
      <vt:lpstr>Time Decay</vt:lpstr>
      <vt:lpstr>Difficulties Encountered</vt:lpstr>
      <vt:lpstr>Summary</vt:lpstr>
      <vt:lpstr>Hypothesis</vt:lpstr>
      <vt:lpstr>Node Information</vt:lpstr>
      <vt:lpstr>Node Weight</vt:lpstr>
      <vt:lpstr>Edge Weight</vt:lpstr>
      <vt:lpstr>PowerPoint 簡報</vt:lpstr>
      <vt:lpstr>PowerPoint 簡報</vt:lpstr>
      <vt:lpstr>Parameter</vt:lpstr>
      <vt:lpstr>原本想的作法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154999-1</cp:lastModifiedBy>
  <cp:revision>27</cp:revision>
  <dcterms:created xsi:type="dcterms:W3CDTF">2014-12-24T21:28:05Z</dcterms:created>
  <dcterms:modified xsi:type="dcterms:W3CDTF">2015-01-26T02:58:55Z</dcterms:modified>
</cp:coreProperties>
</file>