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Co‐authorship Prediction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75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Project</a:t>
            </a:r>
          </a:p>
          <a:p>
            <a:r>
              <a:rPr lang="en-US" altLang="zh-TW" dirty="0" smtClean="0"/>
              <a:t>Weighted graph</a:t>
            </a:r>
          </a:p>
          <a:p>
            <a:pPr lvl="1"/>
            <a:r>
              <a:rPr lang="en-US" altLang="zh-TW" dirty="0" smtClean="0"/>
              <a:t>Page rank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41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Similarity-based strategies</a:t>
            </a:r>
          </a:p>
          <a:p>
            <a:pPr lvl="1"/>
            <a:r>
              <a:rPr lang="en-US" altLang="zh-TW" dirty="0" smtClean="0"/>
              <a:t>Simple</a:t>
            </a:r>
          </a:p>
          <a:p>
            <a:r>
              <a:rPr lang="en-US" altLang="zh-TW" dirty="0" smtClean="0"/>
              <a:t>Maximum likelihood estimation</a:t>
            </a:r>
          </a:p>
          <a:p>
            <a:pPr lvl="1"/>
            <a:r>
              <a:rPr lang="en-US" altLang="zh-TW" dirty="0" smtClean="0"/>
              <a:t>Further knowledge needed</a:t>
            </a:r>
          </a:p>
          <a:p>
            <a:r>
              <a:rPr lang="en-US" altLang="zh-TW" dirty="0" smtClean="0"/>
              <a:t>Supervised learning</a:t>
            </a:r>
          </a:p>
          <a:p>
            <a:pPr lvl="1"/>
            <a:r>
              <a:rPr lang="en-US" altLang="zh-TW" dirty="0" smtClean="0"/>
              <a:t>Complicated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Related </a:t>
            </a:r>
            <a:r>
              <a:rPr lang="en-US" altLang="zh-TW" dirty="0"/>
              <a:t>Work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Lü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, 2010]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4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Several mainstreams</a:t>
            </a:r>
          </a:p>
          <a:p>
            <a:pPr lvl="1"/>
            <a:r>
              <a:rPr lang="en-US" altLang="zh-TW" dirty="0" smtClean="0"/>
              <a:t>Stochastic Block Model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altLang="zh-TW" sz="2400" dirty="0" err="1" smtClean="0">
                <a:solidFill>
                  <a:schemeClr val="bg1">
                    <a:lumMod val="65000"/>
                  </a:schemeClr>
                </a:solidFill>
              </a:rPr>
              <a:t>Guimerà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, 2009]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/>
              <a:t>Hierarchical Structure Model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[Murata, 2008]</a:t>
            </a:r>
          </a:p>
          <a:p>
            <a:pPr lvl="1"/>
            <a:r>
              <a:rPr lang="en-US" altLang="zh-TW" dirty="0" smtClean="0"/>
              <a:t>Heterogeneous Bibliographic Networks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[Sun, 2011]</a:t>
            </a:r>
          </a:p>
          <a:p>
            <a:r>
              <a:rPr lang="en-US" altLang="zh-TW" dirty="0" smtClean="0"/>
              <a:t>Not suitable for co-authorship network</a:t>
            </a:r>
          </a:p>
          <a:p>
            <a:pPr lvl="1"/>
            <a:r>
              <a:rPr lang="en-US" altLang="zh-TW" dirty="0" smtClean="0"/>
              <a:t>Sparse</a:t>
            </a:r>
          </a:p>
          <a:p>
            <a:pPr lvl="1"/>
            <a:r>
              <a:rPr lang="en-US" altLang="zh-TW" dirty="0" smtClean="0"/>
              <a:t>Further knowledge required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Similarity-Based Strategies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3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104626"/>
              </p:ext>
            </p:extLst>
          </p:nvPr>
        </p:nvGraphicFramePr>
        <p:xfrm>
          <a:off x="628650" y="1690689"/>
          <a:ext cx="7830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000"/>
                <a:gridCol w="810000"/>
                <a:gridCol w="810000"/>
                <a:gridCol w="810000"/>
                <a:gridCol w="810000"/>
                <a:gridCol w="810000"/>
                <a:gridCol w="810000"/>
                <a:gridCol w="810000"/>
                <a:gridCol w="810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Metric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Type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Property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Scope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Importance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Binary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Weighted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Actor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Global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Whole Network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Largest Component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Centrality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Prestige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Component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Small World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Cluster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Closeness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Betweenness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Degree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1390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PageRank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AuthorRank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Similarity Based Strategies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11412" y="530204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[Liu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, 2005]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75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Several mainstreams</a:t>
            </a:r>
          </a:p>
          <a:p>
            <a:pPr lvl="1"/>
            <a:r>
              <a:rPr lang="en-US" altLang="zh-TW" dirty="0" smtClean="0"/>
              <a:t>Stochastic Block Model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altLang="zh-TW" sz="2400" dirty="0" err="1" smtClean="0">
                <a:solidFill>
                  <a:schemeClr val="bg1">
                    <a:lumMod val="65000"/>
                  </a:schemeClr>
                </a:solidFill>
              </a:rPr>
              <a:t>Guimerà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, 2009]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/>
              <a:t>Hierarchical Structure Model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[Murata, 2008]</a:t>
            </a:r>
          </a:p>
          <a:p>
            <a:pPr lvl="1"/>
            <a:r>
              <a:rPr lang="en-US" altLang="zh-TW" dirty="0" smtClean="0"/>
              <a:t>Heterogeneous Bibliographic Networks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[Sun, 2011]</a:t>
            </a:r>
          </a:p>
          <a:p>
            <a:r>
              <a:rPr lang="en-US" altLang="zh-TW" dirty="0" smtClean="0"/>
              <a:t>Not suitable for co-authorship network</a:t>
            </a:r>
          </a:p>
          <a:p>
            <a:pPr lvl="1"/>
            <a:r>
              <a:rPr lang="en-US" altLang="zh-TW" dirty="0" smtClean="0"/>
              <a:t>Sparse</a:t>
            </a:r>
          </a:p>
          <a:p>
            <a:pPr lvl="1"/>
            <a:r>
              <a:rPr lang="en-US" altLang="zh-TW" dirty="0" smtClean="0"/>
              <a:t>Further knowledge required (e.g. citation)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Estimation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6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Many features</a:t>
            </a:r>
          </a:p>
          <a:p>
            <a:pPr lvl="1"/>
            <a:r>
              <a:rPr lang="en-US" altLang="zh-TW" dirty="0" smtClean="0"/>
              <a:t>Proximity features</a:t>
            </a:r>
          </a:p>
          <a:p>
            <a:pPr lvl="1"/>
            <a:r>
              <a:rPr lang="en-US" altLang="zh-TW" dirty="0" smtClean="0"/>
              <a:t>Aggregated features</a:t>
            </a:r>
          </a:p>
          <a:p>
            <a:pPr lvl="1"/>
            <a:r>
              <a:rPr lang="en-US" altLang="zh-TW" dirty="0" smtClean="0"/>
              <a:t>Topological features</a:t>
            </a:r>
          </a:p>
          <a:p>
            <a:r>
              <a:rPr lang="en-US" altLang="zh-TW" dirty="0" smtClean="0"/>
              <a:t>Many learning algorithms</a:t>
            </a:r>
          </a:p>
          <a:p>
            <a:pPr lvl="1"/>
            <a:r>
              <a:rPr lang="en-US" altLang="zh-TW" dirty="0" smtClean="0"/>
              <a:t>SVM</a:t>
            </a:r>
          </a:p>
          <a:p>
            <a:pPr lvl="1"/>
            <a:r>
              <a:rPr lang="en-US" altLang="zh-TW" dirty="0" smtClean="0"/>
              <a:t>Decision tree</a:t>
            </a:r>
          </a:p>
          <a:p>
            <a:pPr lvl="1"/>
            <a:r>
              <a:rPr lang="en-US" altLang="zh-TW" dirty="0" smtClean="0"/>
              <a:t>Perception</a:t>
            </a:r>
          </a:p>
          <a:p>
            <a:pPr lvl="1"/>
            <a:r>
              <a:rPr lang="en-US" altLang="zh-TW" dirty="0" smtClean="0"/>
              <a:t>K-NN</a:t>
            </a:r>
          </a:p>
          <a:p>
            <a:r>
              <a:rPr lang="en-US" altLang="zh-TW" dirty="0" smtClean="0"/>
              <a:t>More data, more accuracy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Supervised Learning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604249" y="5715298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altLang="zh-TW" sz="2400" dirty="0" err="1" smtClean="0">
                <a:solidFill>
                  <a:schemeClr val="bg1">
                    <a:lumMod val="65000"/>
                  </a:schemeClr>
                </a:solidFill>
              </a:rPr>
              <a:t>Hasan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, 2006]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44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Page rank</a:t>
            </a:r>
          </a:p>
          <a:p>
            <a:r>
              <a:rPr lang="en-US" altLang="zh-TW" dirty="0" smtClean="0"/>
              <a:t>Path length</a:t>
            </a:r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Determine weight of </a:t>
            </a:r>
            <a:r>
              <a:rPr lang="en-US" altLang="zh-TW" dirty="0" smtClean="0"/>
              <a:t>path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79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Build Undirected </a:t>
            </a:r>
            <a:r>
              <a:rPr lang="en-US" altLang="zh-TW" dirty="0" smtClean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Assign edge weight to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Find path between two nodes u and v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Determine whether u and v will collaborate with each other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9820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350</TotalTime>
  <Words>231</Words>
  <Application>Microsoft Office PowerPoint</Application>
  <PresentationFormat>如螢幕大小 (4:3)</PresentationFormat>
  <Paragraphs>100</Paragraphs>
  <Slides>9</Slides>
  <Notes>0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波形</vt:lpstr>
      <vt:lpstr>Co‐authorship Prediction</vt:lpstr>
      <vt:lpstr>Motivation</vt:lpstr>
      <vt:lpstr>Related Work [Lü, 2010]</vt:lpstr>
      <vt:lpstr>Similarity-Based Strategies</vt:lpstr>
      <vt:lpstr>Similarity Based Strategies</vt:lpstr>
      <vt:lpstr>Maximum Likelihood Estimation</vt:lpstr>
      <vt:lpstr>Supervised Learning</vt:lpstr>
      <vt:lpstr>Determine weight of path</vt:lpstr>
      <vt:lpstr>Method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154999-1</cp:lastModifiedBy>
  <cp:revision>9</cp:revision>
  <dcterms:created xsi:type="dcterms:W3CDTF">2014-11-22T09:09:32Z</dcterms:created>
  <dcterms:modified xsi:type="dcterms:W3CDTF">2014-11-23T07:43:08Z</dcterms:modified>
</cp:coreProperties>
</file>