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66" r:id="rId5"/>
    <p:sldId id="268" r:id="rId6"/>
    <p:sldId id="275" r:id="rId7"/>
    <p:sldId id="276" r:id="rId8"/>
    <p:sldId id="267" r:id="rId9"/>
    <p:sldId id="273" r:id="rId10"/>
    <p:sldId id="277" r:id="rId11"/>
    <p:sldId id="278" r:id="rId12"/>
    <p:sldId id="279" r:id="rId13"/>
    <p:sldId id="270" r:id="rId14"/>
    <p:sldId id="27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ftung\Desktop\DM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ftung\Desktop\D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F-Score of Features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工作表2!$D$4:$D$28</c:f>
              <c:strCache>
                <c:ptCount val="25"/>
                <c:pt idx="0">
                  <c:v>Sum of Papers </c:v>
                </c:pt>
                <c:pt idx="1">
                  <c:v>Sum of Common Neighbors</c:v>
                </c:pt>
                <c:pt idx="2">
                  <c:v>Weighted Sum of Common Neighbors</c:v>
                </c:pt>
                <c:pt idx="3">
                  <c:v>Sum of Conferences</c:v>
                </c:pt>
                <c:pt idx="4">
                  <c:v>Coauthor Counts</c:v>
                </c:pt>
                <c:pt idx="5">
                  <c:v>Inner Product of Conferences</c:v>
                </c:pt>
                <c:pt idx="6">
                  <c:v>Sum of log(Second Neighbors Count)</c:v>
                </c:pt>
                <c:pt idx="7">
                  <c:v>Clustering Index</c:v>
                </c:pt>
                <c:pt idx="8">
                  <c:v>Weighted Clustering Index</c:v>
                </c:pt>
                <c:pt idx="9">
                  <c:v>Salton Index</c:v>
                </c:pt>
                <c:pt idx="10">
                  <c:v>Jaccard Index</c:v>
                </c:pt>
                <c:pt idx="11">
                  <c:v>Weighted Jaccard Index</c:v>
                </c:pt>
                <c:pt idx="12">
                  <c:v>Hub Promoted Index</c:v>
                </c:pt>
                <c:pt idx="13">
                  <c:v>Hub Depressed Index</c:v>
                </c:pt>
                <c:pt idx="14">
                  <c:v>Leicht-Holme-Newman Index</c:v>
                </c:pt>
                <c:pt idx="15">
                  <c:v>Preferential Attachment Index</c:v>
                </c:pt>
                <c:pt idx="16">
                  <c:v>Weighted Preferential Attachment Index</c:v>
                </c:pt>
                <c:pt idx="17">
                  <c:v>Adamic-Adar Index</c:v>
                </c:pt>
                <c:pt idx="18">
                  <c:v>Weighted Adamic-Adar Index</c:v>
                </c:pt>
                <c:pt idx="19">
                  <c:v>Resource Allocation Index</c:v>
                </c:pt>
                <c:pt idx="20">
                  <c:v>Weighted Resource Allocation Index</c:v>
                </c:pt>
                <c:pt idx="21">
                  <c:v>Maximal PageRank</c:v>
                </c:pt>
                <c:pt idx="22">
                  <c:v>Minimal PageRank</c:v>
                </c:pt>
                <c:pt idx="23">
                  <c:v>Maximal Weighted PageRank</c:v>
                </c:pt>
                <c:pt idx="24">
                  <c:v>Minimal Weighted PageRank</c:v>
                </c:pt>
              </c:strCache>
            </c:strRef>
          </c:cat>
          <c:val>
            <c:numRef>
              <c:f>工作表2!$E$4:$E$28</c:f>
              <c:numCache>
                <c:formatCode>General</c:formatCode>
                <c:ptCount val="25"/>
                <c:pt idx="0">
                  <c:v>5.4850400000000001E-4</c:v>
                </c:pt>
                <c:pt idx="1">
                  <c:v>1.2213899999999999E-3</c:v>
                </c:pt>
                <c:pt idx="2">
                  <c:v>3.7442399999999999E-4</c:v>
                </c:pt>
                <c:pt idx="3">
                  <c:v>4.9768E-2</c:v>
                </c:pt>
                <c:pt idx="4">
                  <c:v>3.1378200000000003E-4</c:v>
                </c:pt>
                <c:pt idx="5">
                  <c:v>1.47788E-2</c:v>
                </c:pt>
                <c:pt idx="6">
                  <c:v>1.9635699999999999E-2</c:v>
                </c:pt>
                <c:pt idx="7">
                  <c:v>6.3757599999999998E-2</c:v>
                </c:pt>
                <c:pt idx="8">
                  <c:v>5.40531E-2</c:v>
                </c:pt>
                <c:pt idx="9">
                  <c:v>1.8776999999999999E-2</c:v>
                </c:pt>
                <c:pt idx="10">
                  <c:v>2.1238799999999999E-2</c:v>
                </c:pt>
                <c:pt idx="11">
                  <c:v>1.9006100000000001E-2</c:v>
                </c:pt>
                <c:pt idx="12">
                  <c:v>3.4472700000000001E-3</c:v>
                </c:pt>
                <c:pt idx="13">
                  <c:v>2.7709999999999999E-2</c:v>
                </c:pt>
                <c:pt idx="14">
                  <c:v>4.1310300000000001E-2</c:v>
                </c:pt>
                <c:pt idx="15">
                  <c:v>3.57479E-3</c:v>
                </c:pt>
                <c:pt idx="16">
                  <c:v>1.0421499999999999E-3</c:v>
                </c:pt>
                <c:pt idx="17">
                  <c:v>6.9765199999999999E-3</c:v>
                </c:pt>
                <c:pt idx="18">
                  <c:v>2.9182699999999998E-4</c:v>
                </c:pt>
                <c:pt idx="19">
                  <c:v>1.678E-2</c:v>
                </c:pt>
                <c:pt idx="20">
                  <c:v>2.3109899999999999E-2</c:v>
                </c:pt>
                <c:pt idx="21">
                  <c:v>8.9770900000000001E-3</c:v>
                </c:pt>
                <c:pt idx="22">
                  <c:v>3.2764700000000001E-3</c:v>
                </c:pt>
                <c:pt idx="23" formatCode="0.00E+00">
                  <c:v>3.5292600000000002E-5</c:v>
                </c:pt>
                <c:pt idx="24">
                  <c:v>6.78957E-3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6328480"/>
        <c:axId val="226329040"/>
      </c:barChart>
      <c:catAx>
        <c:axId val="22632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6329040"/>
        <c:crosses val="autoZero"/>
        <c:auto val="1"/>
        <c:lblAlgn val="ctr"/>
        <c:lblOffset val="100"/>
        <c:noMultiLvlLbl val="0"/>
      </c:catAx>
      <c:valAx>
        <c:axId val="22632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F-Score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632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工作表1!$V$4:$V$28</c:f>
              <c:numCache>
                <c:formatCode>@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工作表1!$W$4:$W$28</c:f>
              <c:numCache>
                <c:formatCode>General</c:formatCode>
                <c:ptCount val="25"/>
                <c:pt idx="0">
                  <c:v>59.1875</c:v>
                </c:pt>
                <c:pt idx="1">
                  <c:v>59.530500000000004</c:v>
                </c:pt>
                <c:pt idx="2">
                  <c:v>61.380499999999998</c:v>
                </c:pt>
                <c:pt idx="3">
                  <c:v>61.679499999999997</c:v>
                </c:pt>
                <c:pt idx="4">
                  <c:v>62.106499999999997</c:v>
                </c:pt>
                <c:pt idx="5">
                  <c:v>62.104500000000002</c:v>
                </c:pt>
                <c:pt idx="6">
                  <c:v>61.703000000000003</c:v>
                </c:pt>
                <c:pt idx="7">
                  <c:v>62.233499999999999</c:v>
                </c:pt>
                <c:pt idx="8">
                  <c:v>62.442999999999998</c:v>
                </c:pt>
                <c:pt idx="9">
                  <c:v>62.426499999999997</c:v>
                </c:pt>
                <c:pt idx="10">
                  <c:v>62.384999999999998</c:v>
                </c:pt>
                <c:pt idx="11">
                  <c:v>62.685000000000002</c:v>
                </c:pt>
                <c:pt idx="12">
                  <c:v>62.878</c:v>
                </c:pt>
                <c:pt idx="13">
                  <c:v>63.143999999999998</c:v>
                </c:pt>
                <c:pt idx="14">
                  <c:v>62.975499999999997</c:v>
                </c:pt>
                <c:pt idx="15">
                  <c:v>63.045000000000002</c:v>
                </c:pt>
                <c:pt idx="16">
                  <c:v>63.023350000000001</c:v>
                </c:pt>
                <c:pt idx="17">
                  <c:v>63.092300000000002</c:v>
                </c:pt>
                <c:pt idx="18">
                  <c:v>63.254300000000001</c:v>
                </c:pt>
                <c:pt idx="19">
                  <c:v>62.869450000000001</c:v>
                </c:pt>
                <c:pt idx="20">
                  <c:v>62.523049999999998</c:v>
                </c:pt>
                <c:pt idx="21">
                  <c:v>62.949950000000001</c:v>
                </c:pt>
                <c:pt idx="22">
                  <c:v>62.5242</c:v>
                </c:pt>
                <c:pt idx="23">
                  <c:v>63.585949999999997</c:v>
                </c:pt>
                <c:pt idx="24">
                  <c:v>63.083199999999998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91152"/>
        <c:axId val="299800112"/>
      </c:scatterChart>
      <c:valAx>
        <c:axId val="2997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i="1"/>
                  <a:t>n</a:t>
                </a:r>
                <a:r>
                  <a:rPr lang="en-US" altLang="zh-TW" i="0"/>
                  <a:t> : Feature Number</a:t>
                </a:r>
                <a:endParaRPr lang="zh-TW" altLang="en-US" i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9800112"/>
        <c:crosses val="autoZero"/>
        <c:crossBetween val="midCat"/>
      </c:valAx>
      <c:valAx>
        <c:axId val="29980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9791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yearDecay!$G$3:$G$22</c:f>
              <c:numCache>
                <c:formatCode>General</c:formatCode>
                <c:ptCount val="20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1.2</c:v>
                </c:pt>
                <c:pt idx="6">
                  <c:v>1.4</c:v>
                </c:pt>
                <c:pt idx="7">
                  <c:v>1.6</c:v>
                </c:pt>
                <c:pt idx="8">
                  <c:v>1.8</c:v>
                </c:pt>
                <c:pt idx="9">
                  <c:v>2</c:v>
                </c:pt>
                <c:pt idx="10">
                  <c:v>2.2000000000000002</c:v>
                </c:pt>
                <c:pt idx="11">
                  <c:v>2.4</c:v>
                </c:pt>
                <c:pt idx="12">
                  <c:v>2.6</c:v>
                </c:pt>
                <c:pt idx="13">
                  <c:v>2.8</c:v>
                </c:pt>
                <c:pt idx="14">
                  <c:v>3</c:v>
                </c:pt>
                <c:pt idx="15">
                  <c:v>3.2</c:v>
                </c:pt>
                <c:pt idx="16">
                  <c:v>3.4</c:v>
                </c:pt>
                <c:pt idx="17">
                  <c:v>3.6</c:v>
                </c:pt>
                <c:pt idx="18">
                  <c:v>3.8</c:v>
                </c:pt>
                <c:pt idx="19">
                  <c:v>4</c:v>
                </c:pt>
              </c:numCache>
            </c:numRef>
          </c:xVal>
          <c:yVal>
            <c:numRef>
              <c:f>yearDecay!$H$3:$H$22</c:f>
              <c:numCache>
                <c:formatCode>General</c:formatCode>
                <c:ptCount val="20"/>
                <c:pt idx="0">
                  <c:v>63.572899999999997</c:v>
                </c:pt>
                <c:pt idx="1">
                  <c:v>63.306199999999997</c:v>
                </c:pt>
                <c:pt idx="2">
                  <c:v>63.252499999999998</c:v>
                </c:pt>
                <c:pt idx="3">
                  <c:v>62.556199999999997</c:v>
                </c:pt>
                <c:pt idx="4">
                  <c:v>62.643900000000002</c:v>
                </c:pt>
                <c:pt idx="5">
                  <c:v>63.251600000000003</c:v>
                </c:pt>
                <c:pt idx="6">
                  <c:v>63.428800000000003</c:v>
                </c:pt>
                <c:pt idx="7">
                  <c:v>63.5854</c:v>
                </c:pt>
                <c:pt idx="8">
                  <c:v>63.799349999999997</c:v>
                </c:pt>
                <c:pt idx="9">
                  <c:v>63.78145</c:v>
                </c:pt>
                <c:pt idx="10">
                  <c:v>63.75365</c:v>
                </c:pt>
                <c:pt idx="11">
                  <c:v>63.710749999999997</c:v>
                </c:pt>
                <c:pt idx="12">
                  <c:v>63.562150000000003</c:v>
                </c:pt>
                <c:pt idx="13">
                  <c:v>63.694600000000001</c:v>
                </c:pt>
                <c:pt idx="14">
                  <c:v>63.488799999999998</c:v>
                </c:pt>
                <c:pt idx="15">
                  <c:v>63.1648</c:v>
                </c:pt>
                <c:pt idx="16">
                  <c:v>63.014400000000002</c:v>
                </c:pt>
                <c:pt idx="17">
                  <c:v>62.803150000000002</c:v>
                </c:pt>
                <c:pt idx="18">
                  <c:v>62.638500000000001</c:v>
                </c:pt>
                <c:pt idx="19">
                  <c:v>62.407600000000002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95632"/>
        <c:axId val="299791712"/>
      </c:scatterChart>
      <c:valAx>
        <c:axId val="29979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9791712"/>
        <c:crosses val="autoZero"/>
        <c:crossBetween val="midCat"/>
      </c:valAx>
      <c:valAx>
        <c:axId val="2997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9795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yearDecay!$K$3:$K$9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128</c:v>
                </c:pt>
              </c:numCache>
            </c:numRef>
          </c:xVal>
          <c:yVal>
            <c:numRef>
              <c:f>yearDecay!$L$3:$L$9</c:f>
              <c:numCache>
                <c:formatCode>General</c:formatCode>
                <c:ptCount val="7"/>
                <c:pt idx="0">
                  <c:v>63.458349999999996</c:v>
                </c:pt>
                <c:pt idx="1">
                  <c:v>63.958650000000006</c:v>
                </c:pt>
                <c:pt idx="2">
                  <c:v>64.081000000000003</c:v>
                </c:pt>
                <c:pt idx="3">
                  <c:v>64.359650000000002</c:v>
                </c:pt>
                <c:pt idx="4">
                  <c:v>64.590699999999998</c:v>
                </c:pt>
                <c:pt idx="5">
                  <c:v>64.895200000000003</c:v>
                </c:pt>
                <c:pt idx="6">
                  <c:v>65.462000000000003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753008"/>
        <c:axId val="386753568"/>
      </c:scatterChart>
      <c:valAx>
        <c:axId val="38675300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i="1"/>
                  <a:t>c</a:t>
                </a:r>
                <a:r>
                  <a:rPr lang="en-US" altLang="zh-TW" i="0"/>
                  <a:t> : cost parameter</a:t>
                </a:r>
                <a:endParaRPr lang="zh-TW" altLang="en-US" i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6753568"/>
        <c:crosses val="autoZero"/>
        <c:crossBetween val="midCat"/>
      </c:valAx>
      <c:valAx>
        <c:axId val="38675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 (%)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6753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Coauthor Prediction Using Time-based Supervised Learning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R02921044</a:t>
            </a:r>
            <a:r>
              <a:rPr lang="zh-TW" altLang="en-US" sz="2400" dirty="0" smtClean="0"/>
              <a:t> 童宇凡</a:t>
            </a:r>
            <a:endParaRPr lang="en-US" altLang="zh-TW" sz="2400" dirty="0" smtClean="0"/>
          </a:p>
          <a:p>
            <a:r>
              <a:rPr lang="en-US" altLang="zh-TW" sz="2400" dirty="0" smtClean="0"/>
              <a:t>R02921074</a:t>
            </a:r>
            <a:r>
              <a:rPr lang="zh-TW" altLang="en-US" sz="2400" dirty="0" smtClean="0"/>
              <a:t> 吳家輝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358477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477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Decay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659835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85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26803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029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Memory issues</a:t>
            </a:r>
          </a:p>
          <a:p>
            <a:pPr lvl="1"/>
            <a:r>
              <a:rPr lang="en-US" altLang="zh-TW" dirty="0" smtClean="0"/>
              <a:t>Adjacency list instead of adjacency matrix</a:t>
            </a:r>
          </a:p>
          <a:p>
            <a:r>
              <a:rPr lang="en-US" altLang="zh-TW" dirty="0" smtClean="0"/>
              <a:t>Problem characteristic</a:t>
            </a:r>
          </a:p>
          <a:p>
            <a:pPr lvl="1"/>
            <a:r>
              <a:rPr lang="en-US" altLang="zh-TW" dirty="0" smtClean="0"/>
              <a:t>All testing pairs were linked before</a:t>
            </a:r>
          </a:p>
          <a:p>
            <a:pPr lvl="1"/>
            <a:r>
              <a:rPr lang="en-US" altLang="zh-TW" dirty="0" smtClean="0"/>
              <a:t>Many features do not work (e.g. shortest path)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39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Most important feature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 Specification</a:t>
            </a:r>
          </a:p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Our Framework</a:t>
            </a:r>
          </a:p>
          <a:p>
            <a:r>
              <a:rPr lang="en-US" altLang="zh-TW" dirty="0" smtClean="0"/>
              <a:t>Cross-validation Result</a:t>
            </a:r>
          </a:p>
          <a:p>
            <a:r>
              <a:rPr lang="en-US" altLang="zh-TW" dirty="0" smtClean="0"/>
              <a:t>Difficulties Encountered</a:t>
            </a:r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Coauthor relationship has long been a popular problem in linkage prediction</a:t>
            </a:r>
          </a:p>
          <a:p>
            <a:r>
              <a:rPr lang="en-US" altLang="zh-TW" dirty="0" smtClean="0"/>
              <a:t>Two types of prediction: </a:t>
            </a:r>
          </a:p>
          <a:p>
            <a:pPr lvl="1"/>
            <a:r>
              <a:rPr lang="en-US" altLang="zh-TW" dirty="0" smtClean="0"/>
              <a:t>Homogeneous </a:t>
            </a:r>
          </a:p>
          <a:p>
            <a:pPr lvl="1"/>
            <a:r>
              <a:rPr lang="en-US" altLang="zh-TW" dirty="0" smtClean="0"/>
              <a:t>Heterogeneous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9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Data we have: authors, year, conference</a:t>
            </a:r>
          </a:p>
          <a:p>
            <a:r>
              <a:rPr lang="en-US" altLang="zh-TW" dirty="0" smtClean="0"/>
              <a:t>Data we don’t have: paper keyword, paper with single author</a:t>
            </a:r>
          </a:p>
          <a:p>
            <a:r>
              <a:rPr lang="en-US" altLang="zh-TW" dirty="0" smtClean="0"/>
              <a:t>Coauthor relationship prediction for given pairs. (CN3_query.txt)</a:t>
            </a:r>
          </a:p>
          <a:p>
            <a:r>
              <a:rPr lang="en-US" altLang="zh-TW" dirty="0" smtClean="0"/>
              <a:t>All pairs in testing set have cooperated at least once in training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TW" dirty="0"/>
              <a:t>Sum of Papers (2006Hasan)</a:t>
            </a:r>
            <a:endParaRPr lang="zh-TW" altLang="zh-TW" dirty="0"/>
          </a:p>
          <a:p>
            <a:pPr lvl="0"/>
            <a:r>
              <a:rPr lang="en-US" altLang="zh-TW" dirty="0"/>
              <a:t>Sum of Common Neighbors (2006Hasan)</a:t>
            </a:r>
            <a:endParaRPr lang="zh-TW" altLang="zh-TW" dirty="0"/>
          </a:p>
          <a:p>
            <a:pPr lvl="0"/>
            <a:r>
              <a:rPr lang="en-US" altLang="zh-TW" dirty="0"/>
              <a:t>Weighted Sum of Common Neighbors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/>
              <a:t>Sum of </a:t>
            </a:r>
            <a:r>
              <a:rPr lang="en-US" altLang="zh-TW" dirty="0" smtClean="0"/>
              <a:t>Conferences</a:t>
            </a:r>
            <a:endParaRPr lang="zh-TW" altLang="zh-TW" dirty="0"/>
          </a:p>
          <a:p>
            <a:pPr lvl="0"/>
            <a:r>
              <a:rPr lang="en-US" altLang="zh-TW" dirty="0"/>
              <a:t>Coauthor Counts</a:t>
            </a:r>
            <a:endParaRPr lang="zh-TW" altLang="zh-TW" dirty="0"/>
          </a:p>
          <a:p>
            <a:pPr lvl="0"/>
            <a:r>
              <a:rPr lang="en-US" altLang="zh-TW" dirty="0" smtClean="0"/>
              <a:t>Inner </a:t>
            </a:r>
            <a:r>
              <a:rPr lang="en-US" altLang="zh-TW" dirty="0"/>
              <a:t>Product of Conferences</a:t>
            </a:r>
            <a:endParaRPr lang="zh-TW" altLang="zh-TW" dirty="0"/>
          </a:p>
          <a:p>
            <a:pPr lvl="0"/>
            <a:r>
              <a:rPr lang="en-US" altLang="zh-TW" dirty="0" smtClean="0"/>
              <a:t>Sum </a:t>
            </a:r>
            <a:r>
              <a:rPr lang="en-US" altLang="zh-TW" dirty="0"/>
              <a:t>of log(Second Neighbors Count) (2006Hasan)</a:t>
            </a:r>
            <a:endParaRPr lang="zh-TW" altLang="zh-TW" dirty="0"/>
          </a:p>
          <a:p>
            <a:pPr lvl="0"/>
            <a:r>
              <a:rPr lang="en-US" altLang="zh-TW" dirty="0"/>
              <a:t>Clustering Index (2006Hasan)</a:t>
            </a:r>
            <a:endParaRPr lang="zh-TW" altLang="zh-TW" dirty="0"/>
          </a:p>
          <a:p>
            <a:pPr lvl="0"/>
            <a:r>
              <a:rPr lang="en-US" altLang="zh-TW" dirty="0"/>
              <a:t>Weighted Clustering Index </a:t>
            </a:r>
            <a:r>
              <a:rPr lang="en-US" altLang="zh-TW" dirty="0" smtClean="0"/>
              <a:t>(2011Sá)</a:t>
            </a:r>
          </a:p>
          <a:p>
            <a:pPr lvl="0"/>
            <a:r>
              <a:rPr lang="en-US" altLang="zh-TW" dirty="0"/>
              <a:t>Salton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 err="1"/>
              <a:t>Jaccard</a:t>
            </a:r>
            <a:r>
              <a:rPr lang="en-US" altLang="zh-TW" dirty="0"/>
              <a:t>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Jaccard</a:t>
            </a:r>
            <a:r>
              <a:rPr lang="en-US" altLang="zh-TW" dirty="0"/>
              <a:t> Index </a:t>
            </a:r>
            <a:r>
              <a:rPr lang="en-US" altLang="zh-TW" dirty="0" smtClean="0"/>
              <a:t>(2011Sá)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51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Hub </a:t>
            </a:r>
            <a:r>
              <a:rPr lang="en-US" altLang="zh-TW" dirty="0"/>
              <a:t>Promoted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Hub Depressed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 err="1"/>
              <a:t>Leicht</a:t>
            </a:r>
            <a:r>
              <a:rPr lang="en-US" altLang="zh-TW" dirty="0"/>
              <a:t>-</a:t>
            </a:r>
            <a:r>
              <a:rPr lang="en-US" altLang="zh-TW" dirty="0" err="1"/>
              <a:t>Holme</a:t>
            </a:r>
            <a:r>
              <a:rPr lang="en-US" altLang="zh-TW" dirty="0"/>
              <a:t>-Newman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Preferential Attachment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Preferential Attachment Index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 err="1"/>
              <a:t>Adamic</a:t>
            </a:r>
            <a:r>
              <a:rPr lang="en-US" altLang="zh-TW" dirty="0"/>
              <a:t>-Adar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</a:t>
            </a:r>
            <a:r>
              <a:rPr lang="en-US" altLang="zh-TW" dirty="0" err="1"/>
              <a:t>Adamic</a:t>
            </a:r>
            <a:r>
              <a:rPr lang="en-US" altLang="zh-TW" dirty="0"/>
              <a:t>-Adar Index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/>
              <a:t>Resource Allocation Index </a:t>
            </a:r>
            <a:r>
              <a:rPr lang="en-US" altLang="zh-TW" dirty="0" smtClean="0"/>
              <a:t>(2010Lü)</a:t>
            </a:r>
            <a:endParaRPr lang="zh-TW" altLang="zh-TW" dirty="0"/>
          </a:p>
          <a:p>
            <a:pPr lvl="0"/>
            <a:r>
              <a:rPr lang="en-US" altLang="zh-TW" dirty="0"/>
              <a:t>Weighted Resource Allocation Index </a:t>
            </a:r>
            <a:r>
              <a:rPr lang="en-US" altLang="zh-TW" dirty="0" smtClean="0"/>
              <a:t>(2011Sá)</a:t>
            </a:r>
            <a:endParaRPr lang="zh-TW" altLang="zh-TW" dirty="0"/>
          </a:p>
          <a:p>
            <a:pPr lvl="0"/>
            <a:r>
              <a:rPr lang="en-US" altLang="zh-TW" dirty="0"/>
              <a:t>Maximal/Minimal PageRank</a:t>
            </a:r>
            <a:endParaRPr lang="zh-TW" altLang="zh-TW" dirty="0"/>
          </a:p>
          <a:p>
            <a:pPr lvl="0"/>
            <a:r>
              <a:rPr lang="en-US" altLang="zh-TW" dirty="0" smtClean="0"/>
              <a:t>Maximal/Minimal </a:t>
            </a:r>
            <a:r>
              <a:rPr lang="en-US" altLang="zh-TW" dirty="0"/>
              <a:t>Weighted PageRank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8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448809287"/>
              </p:ext>
            </p:extLst>
          </p:nvPr>
        </p:nvGraphicFramePr>
        <p:xfrm>
          <a:off x="1115616" y="1460827"/>
          <a:ext cx="6385845" cy="541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5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Input: CN3.txt (2008~2012)</a:t>
            </a:r>
          </a:p>
          <a:p>
            <a:r>
              <a:rPr lang="en-US" altLang="zh-TW" dirty="0" smtClean="0"/>
              <a:t>Output: Prediction from CN3_query.txt (2013)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87624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95561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9991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99522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4" idx="5"/>
          </p:cNvCxnSpPr>
          <p:nvPr/>
        </p:nvCxnSpPr>
        <p:spPr>
          <a:xfrm>
            <a:off x="1433475" y="3674851"/>
            <a:ext cx="610063" cy="623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5" idx="0"/>
          </p:cNvCxnSpPr>
          <p:nvPr/>
        </p:nvCxnSpPr>
        <p:spPr>
          <a:xfrm>
            <a:off x="1331640" y="3717032"/>
            <a:ext cx="7937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7"/>
            <a:endCxn id="4" idx="3"/>
          </p:cNvCxnSpPr>
          <p:nvPr/>
        </p:nvCxnSpPr>
        <p:spPr>
          <a:xfrm flipV="1">
            <a:off x="675842" y="3674851"/>
            <a:ext cx="553963" cy="521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2411760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47864" y="4186294"/>
            <a:ext cx="1440160" cy="39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436096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020272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028209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30" idx="4"/>
            <a:endCxn id="31" idx="0"/>
          </p:cNvCxnSpPr>
          <p:nvPr/>
        </p:nvCxnSpPr>
        <p:spPr>
          <a:xfrm>
            <a:off x="7164288" y="3717032"/>
            <a:ext cx="7937" cy="12961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44451" y="544522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635896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923928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211960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499992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9438" y="5260558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Vector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23244" y="559762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Training: CN3.txt (2008~2011)</a:t>
                </a:r>
              </a:p>
              <a:p>
                <a:r>
                  <a:rPr lang="en-US" altLang="zh-TW" dirty="0" smtClean="0"/>
                  <a:t>Testing: Prediction for pairs in CN3.txt (2008~2011); then comparison with CN3.txt (2012)</a:t>
                </a:r>
              </a:p>
              <a:p>
                <a:r>
                  <a:rPr lang="en-US" altLang="zh-TW" dirty="0" smtClean="0"/>
                  <a:t>Accuracy: (optimized for CN3_qruey.txt)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</TotalTime>
  <Words>331</Words>
  <Application>Microsoft Office PowerPoint</Application>
  <PresentationFormat>如螢幕大小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Tw Cen MT</vt:lpstr>
      <vt:lpstr>微軟正黑體</vt:lpstr>
      <vt:lpstr>Cambria Math</vt:lpstr>
      <vt:lpstr>Times New Roman</vt:lpstr>
      <vt:lpstr>Wingdings</vt:lpstr>
      <vt:lpstr>Wingdings 2</vt:lpstr>
      <vt:lpstr>中庸</vt:lpstr>
      <vt:lpstr>Final Project Coauthor Prediction Using Time-based Supervised Learning</vt:lpstr>
      <vt:lpstr>Outline</vt:lpstr>
      <vt:lpstr>Introduction</vt:lpstr>
      <vt:lpstr>Problem Specification</vt:lpstr>
      <vt:lpstr>Features</vt:lpstr>
      <vt:lpstr>Features</vt:lpstr>
      <vt:lpstr>Feature Selection</vt:lpstr>
      <vt:lpstr>Our Framework</vt:lpstr>
      <vt:lpstr>Our Framework</vt:lpstr>
      <vt:lpstr>Result</vt:lpstr>
      <vt:lpstr>Time Decay</vt:lpstr>
      <vt:lpstr>Parameter c</vt:lpstr>
      <vt:lpstr>Difficulties Encountered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yftung</cp:lastModifiedBy>
  <cp:revision>31</cp:revision>
  <dcterms:created xsi:type="dcterms:W3CDTF">2014-12-24T21:28:05Z</dcterms:created>
  <dcterms:modified xsi:type="dcterms:W3CDTF">2015-01-26T12:07:50Z</dcterms:modified>
</cp:coreProperties>
</file>