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59AA3-C98C-4C32-A97F-2D878D02D7E8}">
  <a:tblStyle styleId="{74B59AA3-C98C-4C32-A97F-2D878D02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a51c1a0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a51c1a0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a51c1a0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a51c1a0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1c1a0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a51c1a0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a51c1a0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a51c1a0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a51c1a0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a51c1a0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a51c1a0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ea51c1a0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ea51c1a0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ea51c1a0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ea51c1a0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ea51c1a0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ea51c1a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ea51c1a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a51c1a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a51c1a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a51c1a0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a51c1a0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a51c1a0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ea51c1a0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a51c1a0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a51c1a0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ea51c1a0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ea51c1a0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git log --graph --abbrev-commit --decorate --format=format:'%C(bold blue)%h%C(reset) - %C(bold cyan)%aD%C(reset) %C(bold green)(%ar)%C(reset)%C(bold yellow)%d%C(reset)%n'' %C(white)%s%C(reset) %C(dim white)- %an%C(reset)' --all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ea51c1a0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ea51c1a0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a51c1a0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a51c1a0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Git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Yau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835700"/>
            <a:ext cx="469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Ref: https://courses.cs.washington.edu/courses/cse403/13au/lectures/git.ppt.pdf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879" y="3120100"/>
            <a:ext cx="3540346" cy="1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new Branch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03300" y="1051175"/>
            <a:ext cx="852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branch					# List existing branch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branch [newBranch]		# Create branch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checkout [newBranch]	# Checkout into branch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88" y="2856500"/>
            <a:ext cx="4220320" cy="20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Collaborate with</a:t>
            </a:r>
            <a:r>
              <a:rPr lang="en">
                <a:solidFill>
                  <a:schemeClr val="dk1"/>
                </a:solidFill>
              </a:rPr>
              <a:t> Others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03300" y="1051175"/>
            <a:ext cx="4400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fetch 	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Download objects and refs from another repository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pull 	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Fetch from and integrate with another repository or a local branch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merge	[default]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rebase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push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remote refs along with associated objects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925" y="1051175"/>
            <a:ext cx="39909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Merge vs Rebase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216337"/>
            <a:ext cx="4077700" cy="28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975" y="1037000"/>
            <a:ext cx="3844925" cy="22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4"/>
          <p:cNvCxnSpPr/>
          <p:nvPr/>
        </p:nvCxnSpPr>
        <p:spPr>
          <a:xfrm>
            <a:off x="4801150" y="-122275"/>
            <a:ext cx="0" cy="5388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 useful commands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03300" y="1051175"/>
            <a:ext cx="8520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cherry-pick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revert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tag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11516" r="11708" t="0"/>
          <a:stretch/>
        </p:blipFill>
        <p:spPr>
          <a:xfrm>
            <a:off x="5436950" y="1500413"/>
            <a:ext cx="2510624" cy="2354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5"/>
          <p:cNvGrpSpPr/>
          <p:nvPr/>
        </p:nvGrpSpPr>
        <p:grpSpPr>
          <a:xfrm>
            <a:off x="339825" y="1760700"/>
            <a:ext cx="3684575" cy="1834024"/>
            <a:chOff x="339825" y="1654738"/>
            <a:chExt cx="3684575" cy="1834024"/>
          </a:xfrm>
        </p:grpSpPr>
        <p:pic>
          <p:nvPicPr>
            <p:cNvPr id="165" name="Google Shape;165;p25"/>
            <p:cNvPicPr preferRelativeResize="0"/>
            <p:nvPr/>
          </p:nvPicPr>
          <p:blipFill rotWithShape="1">
            <a:blip r:embed="rId4">
              <a:alphaModFix/>
            </a:blip>
            <a:srcRect b="15104" l="0" r="0" t="25544"/>
            <a:stretch/>
          </p:blipFill>
          <p:spPr>
            <a:xfrm>
              <a:off x="339825" y="1654738"/>
              <a:ext cx="3684575" cy="1834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5"/>
            <p:cNvSpPr/>
            <p:nvPr/>
          </p:nvSpPr>
          <p:spPr>
            <a:xfrm>
              <a:off x="3407275" y="1654750"/>
              <a:ext cx="617100" cy="244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Submodule vs Subtree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0" y="1519750"/>
            <a:ext cx="4045199" cy="210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44500" y="123900"/>
            <a:ext cx="389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Submodule</a:t>
            </a:r>
            <a:endParaRPr b="1"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910700" y="123900"/>
            <a:ext cx="389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Subtree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475" y="1519749"/>
            <a:ext cx="4273099" cy="18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85150" y="186675"/>
            <a:ext cx="857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Submodule vs Subtree 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0" y="4835700"/>
            <a:ext cx="518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Ref: https://blog.puckwang.com/post/2020/git-submodule-vs-subtree/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285150" y="9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{74B59AA3-C98C-4C32-A97F-2D878D02D7E8}</a:tableStyleId>
              </a:tblPr>
              <a:tblGrid>
                <a:gridCol w="1635200"/>
                <a:gridCol w="3149850"/>
                <a:gridCol w="3788650"/>
              </a:tblGrid>
              <a:tr h="4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Submodule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 reference in .gitmodule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 whole SubRepo 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Clone SuperRepo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 steps needed</a:t>
                      </a:r>
                      <a:endParaRPr/>
                    </a:p>
                    <a:p>
                      <a:pPr indent="-317500" lvl="0" marL="457200" marR="10160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 sz="1150">
                          <a:solidFill>
                            <a:srgbClr val="323232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submodule init</a:t>
                      </a:r>
                      <a:endParaRPr sz="1150">
                        <a:solidFill>
                          <a:srgbClr val="323232"/>
                        </a:solidFill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17500" lvl="0" marL="4572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AutoNum type="arabicPeriod"/>
                      </a:pPr>
                      <a:r>
                        <a:rPr lang="en" sz="1150">
                          <a:solidFill>
                            <a:srgbClr val="323232"/>
                          </a:solidFill>
                          <a:highlight>
                            <a:srgbClr val="EEEEE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submodule 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Simply clone as usual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 SubRepo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</a:t>
                      </a:r>
                      <a:r>
                        <a:rPr lang="en"/>
                        <a:t>, since both of them are independent 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Hard</a:t>
                      </a:r>
                      <a:r>
                        <a:rPr lang="en"/>
                        <a:t>, identify the related files and compare </a:t>
                      </a:r>
                      <a:r>
                        <a:rPr lang="en"/>
                        <a:t>with old version is needed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 SubRepo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Hard</a:t>
                      </a:r>
                      <a:r>
                        <a:rPr lang="en"/>
                        <a:t>, </a:t>
                      </a:r>
                      <a:r>
                        <a:rPr lang="en"/>
                        <a:t>similar</a:t>
                      </a:r>
                      <a:r>
                        <a:rPr lang="en"/>
                        <a:t> with Clone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Easy</a:t>
                      </a:r>
                      <a:r>
                        <a:rPr lang="en"/>
                        <a:t>, similar with Clone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</a:t>
                      </a: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SuperRepo shadow linking with SubRepo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SuperRepo adopt SubRepo and </a:t>
                      </a:r>
                      <a:r>
                        <a:rPr lang="en"/>
                        <a:t>treat as</a:t>
                      </a:r>
                      <a:r>
                        <a:rPr lang="en"/>
                        <a:t> a Single Repo after that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Hook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03300" y="10511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A way to fire off custom scripts when certain important actions occur.</a:t>
            </a:r>
            <a:endParaRPr sz="1050">
              <a:solidFill>
                <a:srgbClr val="4E443C"/>
              </a:solidFill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736750"/>
            <a:ext cx="60769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Hosts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325" y="1334613"/>
            <a:ext cx="2729500" cy="247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775" y="2359475"/>
            <a:ext cx="2945101" cy="4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50" y="1740651"/>
            <a:ext cx="1840499" cy="166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6">
            <a:alphaModFix/>
          </a:blip>
          <a:srcRect b="0" l="0" r="0" t="33625"/>
          <a:stretch/>
        </p:blipFill>
        <p:spPr>
          <a:xfrm>
            <a:off x="820013" y="3808875"/>
            <a:ext cx="1230986" cy="2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1537" y="3842200"/>
            <a:ext cx="1759625" cy="2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62" y="1189676"/>
            <a:ext cx="4025576" cy="2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50" y="1189675"/>
            <a:ext cx="3293701" cy="37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327200" y="220075"/>
            <a:ext cx="402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Centralized VCS</a:t>
            </a:r>
            <a:endParaRPr b="1"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e.g. Subversion (SVN) &amp; Perforce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795300" y="220075"/>
            <a:ext cx="402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Distributed VCS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e.g. Git &amp; Mercurial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About Git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03300" y="1051175"/>
            <a:ext cx="852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Created by Linus Torvalds, creator of Linux, in 2005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Came out of Linux development community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Designed to do version control on Linux kernel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Goals of Git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Speed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 for non-linear development (1000+ of parallel branches)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Fully distributed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Able to handle large projects efficiently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225" y="299575"/>
            <a:ext cx="2302750" cy="4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snapshots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051175"/>
            <a:ext cx="3244353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757775" y="1051175"/>
            <a:ext cx="5155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Centralized VCS track version data on each individual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file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Git keeps "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snapshots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" of the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entire state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of the project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checkin version of the overall code has a copy of each file in 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files change on a given checkin, some do not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More redundancy, but faster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Git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2511" l="0" r="0" t="9142"/>
          <a:stretch/>
        </p:blipFill>
        <p:spPr>
          <a:xfrm>
            <a:off x="311775" y="1051175"/>
            <a:ext cx="3983576" cy="296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11738"/>
          <a:stretch/>
        </p:blipFill>
        <p:spPr>
          <a:xfrm>
            <a:off x="4700100" y="1051175"/>
            <a:ext cx="4282250" cy="22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256700"/>
            <a:ext cx="39837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Local Operations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700100" y="256700"/>
            <a:ext cx="42420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File Status Lifecycle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915250" y="4369125"/>
            <a:ext cx="717300" cy="23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754550" y="3838500"/>
            <a:ext cx="94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Modified /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Unmodified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105200" y="3838500"/>
            <a:ext cx="57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Staged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321950" y="3838500"/>
            <a:ext cx="85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Committed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Important command - git help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a Git Repository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03300" y="1051175"/>
            <a:ext cx="8520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 Git Repo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git init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&gt;README.md			# Create a file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 status				# Check file status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git add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.				# Add all file changes into staging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 status				# Check file status again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git commit -m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‘Init Git’		# Commit with 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 log				# Check commit history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Remote Git Repo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git clone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[url] [localDirectory]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Ignore Unwanted Files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.gitignore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Resetting Local Commit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3300" y="1051175"/>
            <a:ext cx="4400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reset 	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Reset current HEAD to the specified state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mixed	[default]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Keep changes in working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Keep changes in staging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Remove all changes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checkout 	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Switch branches or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restore working tree files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Only reset file but would not remove commit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25" y="1010776"/>
            <a:ext cx="3965175" cy="33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Temporary </a:t>
            </a:r>
            <a:r>
              <a:rPr lang="en">
                <a:solidFill>
                  <a:schemeClr val="dk1"/>
                </a:solidFill>
              </a:rPr>
              <a:t>Store Working Changes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03300" y="1051175"/>
            <a:ext cx="8520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stash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	 	 # Store for both working and staging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--keep-index	 # Store for working area only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stash apply [stash]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一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Apply latest / specific stash into current working area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 stash pop [stash]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一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Apply latest / specific stash into current working area then remove 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