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hdphoto1.wdp" ContentType="image/vnd.ms-photo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苹方-简"/>
              </a:rPr>
              <a:t>Click to move the </a:t>
            </a:r>
            <a:r>
              <a:rPr b="0" lang="en-US" sz="1800" spc="-1" strike="noStrike">
                <a:solidFill>
                  <a:srgbClr val="000000"/>
                </a:solidFill>
                <a:latin typeface="苹方-简"/>
              </a:rPr>
              <a:t>slide</a:t>
            </a:r>
            <a:endParaRPr b="0" lang="en-US" sz="1800" spc="-1" strike="noStrike">
              <a:solidFill>
                <a:srgbClr val="000000"/>
              </a:solidFill>
              <a:latin typeface="苹方-简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FF1BDF3-7E9F-4CE4-A520-1AC6847FB38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9DCD18-B399-411C-8504-2A688AA7F81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AE416F-8FD5-4109-B693-AC9C70C51E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苹方-简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8400" y="1490400"/>
            <a:ext cx="1096884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8400" y="3976200"/>
            <a:ext cx="1096884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D661BF-A233-40C7-AA90-F459078F66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苹方-简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8400" y="1490400"/>
            <a:ext cx="535248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8720" y="1490400"/>
            <a:ext cx="535248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8400" y="3976200"/>
            <a:ext cx="535248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8720" y="3976200"/>
            <a:ext cx="535248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B7F450-A530-4B96-936A-8F8696D07C9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苹方-简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8400" y="1490400"/>
            <a:ext cx="353160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7120" y="1490400"/>
            <a:ext cx="353160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5480" y="1490400"/>
            <a:ext cx="353160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8400" y="3976200"/>
            <a:ext cx="353160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7120" y="3976200"/>
            <a:ext cx="353160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5480" y="3976200"/>
            <a:ext cx="353160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AB9E96-A68C-4010-B636-A458355F96C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6230AE-2A62-49D1-B1C9-AC7B44EDB8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苹方-简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8400" y="1490400"/>
            <a:ext cx="10968840" cy="47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61B723-6499-43A4-B053-CCFCA4BC81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苹方-简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8400" y="1490400"/>
            <a:ext cx="10968840" cy="47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B5C221-DF2D-4BFA-884A-0924698117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苹方-简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8400" y="1490400"/>
            <a:ext cx="5352480" cy="47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8720" y="1490400"/>
            <a:ext cx="5352480" cy="47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237B5A-3AD4-414C-9A6F-C823280932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苹方-简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53FCD9-F7F6-435A-B61B-33066C760D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8400" y="608400"/>
            <a:ext cx="10968840" cy="327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60528D-7C98-4B37-8FB4-3B13F1B9B3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苹方-简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8400" y="1490400"/>
            <a:ext cx="535248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8720" y="1490400"/>
            <a:ext cx="5352480" cy="47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8400" y="3976200"/>
            <a:ext cx="535248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7C279A-B5A2-46BD-8812-5D5F3E67D7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苹方-简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8400" y="1490400"/>
            <a:ext cx="10968840" cy="47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73061A-56BC-499A-A168-A61B5D6342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苹方-简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8400" y="1490400"/>
            <a:ext cx="5352480" cy="47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8720" y="1490400"/>
            <a:ext cx="535248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8720" y="3976200"/>
            <a:ext cx="535248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9B7A55-F1BC-4864-BF97-914368837B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苹方-简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8400" y="1490400"/>
            <a:ext cx="535248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8720" y="1490400"/>
            <a:ext cx="535248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8400" y="3976200"/>
            <a:ext cx="1096884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55AEB5-FB5E-48D2-96F2-A96E9B45B1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苹方-简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8400" y="1490400"/>
            <a:ext cx="1096884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8400" y="3976200"/>
            <a:ext cx="1096884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90BE99-7A11-457C-8BB7-5FB963E9DC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苹方-简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8400" y="1490400"/>
            <a:ext cx="535248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8720" y="1490400"/>
            <a:ext cx="535248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8400" y="3976200"/>
            <a:ext cx="535248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8720" y="3976200"/>
            <a:ext cx="535248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381275-E8C7-4CD5-987A-A37E298EEB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苹方-简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8400" y="1490400"/>
            <a:ext cx="353160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7120" y="1490400"/>
            <a:ext cx="353160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5480" y="1490400"/>
            <a:ext cx="353160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8400" y="3976200"/>
            <a:ext cx="353160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7120" y="3976200"/>
            <a:ext cx="353160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5480" y="3976200"/>
            <a:ext cx="353160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B5D6A6-80B0-46A2-A40C-491BBD94884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苹方-简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8400" y="1490400"/>
            <a:ext cx="10968840" cy="47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55015D-98AF-46A4-9E7A-493766DFA0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苹方-简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8400" y="1490400"/>
            <a:ext cx="5352480" cy="47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8720" y="1490400"/>
            <a:ext cx="5352480" cy="47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BF6890-2416-4C4A-8A6E-9F97FB1E20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苹方-简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70DF4C-111C-40A8-90AC-8E049F8249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8400" y="608400"/>
            <a:ext cx="10968840" cy="327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AA0F4E-643C-4499-8B27-C8D35BF266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苹方-简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8400" y="1490400"/>
            <a:ext cx="535248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8720" y="1490400"/>
            <a:ext cx="5352480" cy="47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8400" y="3976200"/>
            <a:ext cx="535248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BAEC94-4110-4963-B6ED-63815C21A2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苹方-简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8400" y="1490400"/>
            <a:ext cx="5352480" cy="47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8720" y="1490400"/>
            <a:ext cx="535248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8720" y="3976200"/>
            <a:ext cx="535248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9B581D-1439-4F09-A82E-2549ACFAB4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苹方-简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8400" y="1490400"/>
            <a:ext cx="535248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8720" y="1490400"/>
            <a:ext cx="535248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8400" y="3976200"/>
            <a:ext cx="10968840" cy="226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A76BF3-CB59-4EFE-A613-AA2D35D823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98800" y="914400"/>
            <a:ext cx="9798840" cy="25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zh-CN" sz="6000" spc="299" strike="noStrike">
                <a:solidFill>
                  <a:srgbClr val="262626"/>
                </a:solidFill>
                <a:latin typeface="苹方-简"/>
                <a:ea typeface="苹方-简"/>
              </a:rPr>
              <a:t>单击此处编辑母版标题样式</a:t>
            </a:r>
            <a:endParaRPr b="0" lang="en-US" sz="6000" spc="-1" strike="noStrike">
              <a:solidFill>
                <a:srgbClr val="000000"/>
              </a:solidFill>
              <a:latin typeface="苹方-简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12000" y="631440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000" spc="-1" strike="noStrike">
                <a:solidFill>
                  <a:srgbClr val="8b8b8b"/>
                </a:solidFill>
                <a:latin typeface="苹方-简"/>
                <a:ea typeface="苹方-简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8b8b8b"/>
                </a:solidFill>
                <a:latin typeface="苹方-简"/>
                <a:ea typeface="苹方-简"/>
              </a:rPr>
              <a:t>&lt;date/time&gt;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115880" y="6314400"/>
            <a:ext cx="395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877600" y="631440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8b8b8b"/>
                </a:solidFill>
                <a:latin typeface="苹方-简"/>
                <a:ea typeface="苹方-简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3A6476-7622-4B92-A33A-E626B8EC95C5}" type="slidenum">
              <a:rPr b="0" lang="en-US" sz="1000" spc="-1" strike="noStrike">
                <a:solidFill>
                  <a:srgbClr val="8b8b8b"/>
                </a:solidFill>
                <a:latin typeface="苹方-简"/>
                <a:ea typeface="苹方-简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3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609560"/>
              </a:tabLst>
            </a:pPr>
            <a:r>
              <a:rPr b="0" lang="en-US" sz="1800" spc="148" strike="noStrike">
                <a:solidFill>
                  <a:srgbClr val="595959"/>
                </a:solidFill>
                <a:latin typeface="苹方-简"/>
              </a:rPr>
              <a:t>Click to edit the outline text format</a:t>
            </a: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609560"/>
              </a:tabLst>
            </a:pPr>
            <a:r>
              <a:rPr b="0" lang="en-US" sz="1600" spc="148" strike="noStrike">
                <a:solidFill>
                  <a:srgbClr val="595959"/>
                </a:solidFill>
                <a:latin typeface="苹方-简"/>
              </a:rPr>
              <a:t>Second Outline Level</a:t>
            </a:r>
            <a:endParaRPr b="0" lang="en-US" sz="1600" spc="148" strike="noStrike">
              <a:solidFill>
                <a:srgbClr val="595959"/>
              </a:solidFill>
              <a:latin typeface="苹方-简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609560"/>
              </a:tabLst>
            </a:pPr>
            <a:r>
              <a:rPr b="0" lang="en-US" sz="1400" spc="148" strike="noStrike">
                <a:solidFill>
                  <a:srgbClr val="595959"/>
                </a:solidFill>
                <a:latin typeface="苹方-简"/>
              </a:rPr>
              <a:t>Third Outline Level</a:t>
            </a:r>
            <a:endParaRPr b="0" lang="en-US" sz="1400" spc="148" strike="noStrike">
              <a:solidFill>
                <a:srgbClr val="595959"/>
              </a:solidFill>
              <a:latin typeface="苹方-简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1609560"/>
              </a:tabLst>
            </a:pPr>
            <a:r>
              <a:rPr b="0" lang="en-US" sz="1400" spc="148" strike="noStrike">
                <a:solidFill>
                  <a:srgbClr val="595959"/>
                </a:solidFill>
                <a:latin typeface="苹方-简"/>
              </a:rPr>
              <a:t>Fourth Outline Level</a:t>
            </a:r>
            <a:endParaRPr b="0" lang="en-US" sz="1400" spc="148" strike="noStrike">
              <a:solidFill>
                <a:srgbClr val="595959"/>
              </a:solidFill>
              <a:latin typeface="苹方-简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609560"/>
              </a:tabLst>
            </a:pPr>
            <a:r>
              <a:rPr b="0" lang="en-US" sz="2000" spc="148" strike="noStrike">
                <a:solidFill>
                  <a:srgbClr val="595959"/>
                </a:solidFill>
                <a:latin typeface="苹方-简"/>
              </a:rPr>
              <a:t>Fifth Outline Level</a:t>
            </a:r>
            <a:endParaRPr b="0" lang="en-US" sz="2000" spc="148" strike="noStrike">
              <a:solidFill>
                <a:srgbClr val="595959"/>
              </a:solidFill>
              <a:latin typeface="苹方-简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609560"/>
              </a:tabLst>
            </a:pPr>
            <a:r>
              <a:rPr b="0" lang="en-US" sz="2000" spc="148" strike="noStrike">
                <a:solidFill>
                  <a:srgbClr val="595959"/>
                </a:solidFill>
                <a:latin typeface="苹方-简"/>
              </a:rPr>
              <a:t>Sixth Outline Level</a:t>
            </a:r>
            <a:endParaRPr b="0" lang="en-US" sz="2000" spc="148" strike="noStrike">
              <a:solidFill>
                <a:srgbClr val="595959"/>
              </a:solidFill>
              <a:latin typeface="苹方-简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609560"/>
              </a:tabLst>
            </a:pPr>
            <a:r>
              <a:rPr b="0" lang="en-US" sz="2000" spc="148" strike="noStrike">
                <a:solidFill>
                  <a:srgbClr val="595959"/>
                </a:solidFill>
                <a:latin typeface="苹方-简"/>
              </a:rPr>
              <a:t>Seventh Outline Level</a:t>
            </a:r>
            <a:endParaRPr b="0" lang="en-US" sz="2000" spc="148" strike="noStrike">
              <a:solidFill>
                <a:srgbClr val="595959"/>
              </a:solidFill>
              <a:latin typeface="苹方-简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840" cy="70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zh-CN" sz="3600" spc="299" strike="noStrike">
                <a:solidFill>
                  <a:srgbClr val="262626"/>
                </a:solidFill>
                <a:latin typeface="苹方-简"/>
                <a:ea typeface="苹方-简"/>
              </a:rPr>
              <a:t>单击此处编辑母版标题样式</a:t>
            </a:r>
            <a:endParaRPr b="0" lang="en-US" sz="3600" spc="-1" strike="noStrike">
              <a:solidFill>
                <a:srgbClr val="000000"/>
              </a:solidFill>
              <a:latin typeface="苹方-简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8400" y="1490400"/>
            <a:ext cx="10968840" cy="475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228600" indent="-228600">
              <a:lnSpc>
                <a:spcPct val="130000"/>
              </a:lnSpc>
              <a:spcAft>
                <a:spcPts val="1001"/>
              </a:spcAft>
              <a:buClr>
                <a:srgbClr val="595959"/>
              </a:buClr>
              <a:buFont typeface="Arial"/>
              <a:buChar char="●"/>
              <a:tabLst>
                <a:tab algn="l" pos="1609560"/>
              </a:tabLst>
            </a:pPr>
            <a:r>
              <a:rPr b="0" lang="zh-CN" sz="1800" spc="148" strike="noStrike">
                <a:solidFill>
                  <a:srgbClr val="595959"/>
                </a:solidFill>
                <a:latin typeface="苹方-简"/>
                <a:ea typeface="苹方-简"/>
              </a:rPr>
              <a:t>单击此处编辑母版文本样式</a:t>
            </a: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  <a:p>
            <a:pPr lvl="1" marL="685800" indent="-228600">
              <a:lnSpc>
                <a:spcPct val="120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  <a:tabLst>
                <a:tab algn="l" pos="1609560"/>
              </a:tabLst>
            </a:pPr>
            <a:r>
              <a:rPr b="0" lang="zh-CN" sz="1600" spc="148" strike="noStrike">
                <a:solidFill>
                  <a:srgbClr val="595959"/>
                </a:solidFill>
                <a:latin typeface="苹方-简"/>
                <a:ea typeface="苹方-简"/>
              </a:rPr>
              <a:t>第二级</a:t>
            </a:r>
            <a:endParaRPr b="0" lang="en-US" sz="1600" spc="148" strike="noStrike">
              <a:solidFill>
                <a:srgbClr val="595959"/>
              </a:solidFill>
              <a:latin typeface="苹方-简"/>
            </a:endParaRPr>
          </a:p>
          <a:p>
            <a:pPr lvl="2" marL="1143000" indent="-228600">
              <a:lnSpc>
                <a:spcPct val="120000"/>
              </a:lnSpc>
              <a:spcAft>
                <a:spcPts val="601"/>
              </a:spcAft>
              <a:buClr>
                <a:srgbClr val="595959"/>
              </a:buClr>
              <a:buFont typeface="Arial"/>
              <a:buChar char="●"/>
              <a:tabLst>
                <a:tab algn="l" pos="1609560"/>
              </a:tabLst>
            </a:pPr>
            <a:r>
              <a:rPr b="0" lang="zh-CN" sz="1600" spc="148" strike="noStrike">
                <a:solidFill>
                  <a:srgbClr val="595959"/>
                </a:solidFill>
                <a:latin typeface="苹方-简"/>
                <a:ea typeface="苹方-简"/>
              </a:rPr>
              <a:t>第三级</a:t>
            </a:r>
            <a:endParaRPr b="0" lang="en-US" sz="1600" spc="148" strike="noStrike">
              <a:solidFill>
                <a:srgbClr val="595959"/>
              </a:solidFill>
              <a:latin typeface="苹方-简"/>
            </a:endParaRPr>
          </a:p>
          <a:p>
            <a:pPr lvl="3" marL="1600200" indent="-228600">
              <a:lnSpc>
                <a:spcPct val="120000"/>
              </a:lnSpc>
              <a:spcAft>
                <a:spcPts val="300"/>
              </a:spcAft>
              <a:buClr>
                <a:srgbClr val="595959"/>
              </a:buClr>
              <a:buFont typeface="Wingdings" charset="2"/>
              <a:buChar char=""/>
              <a:tabLst>
                <a:tab algn="l" pos="1609560"/>
              </a:tabLst>
            </a:pPr>
            <a:r>
              <a:rPr b="0" lang="zh-CN" sz="1400" spc="148" strike="noStrike">
                <a:solidFill>
                  <a:srgbClr val="595959"/>
                </a:solidFill>
                <a:latin typeface="苹方-简"/>
                <a:ea typeface="苹方-简"/>
              </a:rPr>
              <a:t>第四级</a:t>
            </a:r>
            <a:endParaRPr b="0" lang="en-US" sz="1400" spc="148" strike="noStrike">
              <a:solidFill>
                <a:srgbClr val="595959"/>
              </a:solidFill>
              <a:latin typeface="苹方-简"/>
            </a:endParaRPr>
          </a:p>
          <a:p>
            <a:pPr lvl="4" marL="2057400" indent="-228600">
              <a:lnSpc>
                <a:spcPct val="120000"/>
              </a:lnSpc>
              <a:spcAft>
                <a:spcPts val="300"/>
              </a:spcAft>
              <a:buClr>
                <a:srgbClr val="595959"/>
              </a:buClr>
              <a:buFont typeface="Arial"/>
              <a:buChar char="•"/>
              <a:tabLst>
                <a:tab algn="l" pos="1609560"/>
              </a:tabLst>
            </a:pPr>
            <a:r>
              <a:rPr b="0" lang="zh-CN" sz="1400" spc="148" strike="noStrike">
                <a:solidFill>
                  <a:srgbClr val="595959"/>
                </a:solidFill>
                <a:latin typeface="苹方-简"/>
                <a:ea typeface="苹方-简"/>
              </a:rPr>
              <a:t>第五级</a:t>
            </a:r>
            <a:endParaRPr b="0" lang="en-US" sz="1400" spc="148" strike="noStrike">
              <a:solidFill>
                <a:srgbClr val="595959"/>
              </a:solidFill>
              <a:latin typeface="苹方-简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612000" y="631440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000" spc="-1" strike="noStrike">
                <a:solidFill>
                  <a:srgbClr val="8b8b8b"/>
                </a:solidFill>
                <a:latin typeface="苹方-简"/>
                <a:ea typeface="苹方-简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8b8b8b"/>
                </a:solidFill>
                <a:latin typeface="苹方-简"/>
                <a:ea typeface="苹方-简"/>
              </a:rPr>
              <a:t>&lt;date/time&gt;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115880" y="6314400"/>
            <a:ext cx="395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877600" y="631440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8b8b8b"/>
                </a:solidFill>
                <a:latin typeface="苹方-简"/>
                <a:ea typeface="苹方-简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DC6872-460E-4429-AAC4-891AB810C505}" type="slidenum">
              <a:rPr b="0" lang="en-US" sz="1000" spc="-1" strike="noStrike">
                <a:solidFill>
                  <a:srgbClr val="8b8b8b"/>
                </a:solidFill>
                <a:latin typeface="苹方-简"/>
                <a:ea typeface="苹方-简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" descr="How mentoring can be a great source of inspiration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782280"/>
            <a:ext cx="12191760" cy="4854960"/>
          </a:xfrm>
          <a:prstGeom prst="rect">
            <a:avLst/>
          </a:prstGeom>
          <a:ln w="0">
            <a:noFill/>
          </a:ln>
        </p:spPr>
      </p:pic>
      <p:sp>
        <p:nvSpPr>
          <p:cNvPr id="89" name="矩形 8"/>
          <p:cNvSpPr/>
          <p:nvPr/>
        </p:nvSpPr>
        <p:spPr>
          <a:xfrm>
            <a:off x="0" y="782280"/>
            <a:ext cx="12191760" cy="485496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-228600" y="1600200"/>
            <a:ext cx="12582720" cy="159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299" strike="noStrike">
                <a:solidFill>
                  <a:srgbClr val="d9d9d9"/>
                </a:solidFill>
                <a:latin typeface="Calibri"/>
                <a:ea typeface="Calibri"/>
              </a:rPr>
              <a:t>Open Model Hub: </a:t>
            </a:r>
            <a:br>
              <a:rPr sz="4800"/>
            </a:br>
            <a:r>
              <a:rPr b="0" lang="en-US" sz="4800" spc="299" strike="noStrike">
                <a:solidFill>
                  <a:srgbClr val="d9d9d9"/>
                </a:solidFill>
                <a:latin typeface="Calibri"/>
                <a:ea typeface="Calibri"/>
              </a:rPr>
              <a:t>A Database for </a:t>
            </a:r>
            <a:br>
              <a:rPr sz="4800"/>
            </a:br>
            <a:r>
              <a:rPr b="0" lang="en-US" sz="4800" spc="299" strike="noStrike">
                <a:solidFill>
                  <a:srgbClr val="d9d9d9"/>
                </a:solidFill>
                <a:latin typeface="Calibri"/>
                <a:ea typeface="Calibri"/>
              </a:rPr>
              <a:t>Models and Datasets</a:t>
            </a:r>
            <a:endParaRPr b="0" lang="en-US" sz="4800" spc="-1" strike="noStrike">
              <a:solidFill>
                <a:srgbClr val="000000"/>
              </a:solidFill>
              <a:latin typeface="苹方-简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2647800" y="3241440"/>
            <a:ext cx="9399600" cy="147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rgbClr val="ffffff"/>
                </a:solidFill>
                <a:latin typeface="Microsoft YaHei UI"/>
                <a:ea typeface="Microsoft YaHei UI"/>
              </a:rPr>
              <a:t>LIN, Yufeng 123090342 TENG, Yimeng 123090540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rgbClr val="ffffff"/>
                </a:solidFill>
                <a:latin typeface="Microsoft YaHei UI"/>
                <a:ea typeface="Microsoft YaHei UI"/>
              </a:rPr>
              <a:t>LIN, Wentao 123090337 GAN, Linyong  123090120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rgbClr val="ffffff"/>
                </a:solidFill>
                <a:latin typeface="Microsoft YaHei UI"/>
                <a:ea typeface="Microsoft YaHei UI"/>
              </a:rPr>
              <a:t>LIU, Yuxuan 123090377 ZHANG, Shuhan 123090823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rgbClr val="ffffff"/>
                </a:solidFill>
                <a:latin typeface="Microsoft YaHei UI"/>
                <a:ea typeface="Microsoft YaHei UI"/>
              </a:rPr>
              <a:t>ZHENG, Zirun 123090891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br>
              <a:rPr sz="1600"/>
            </a:br>
            <a:endParaRPr b="0" lang="en-US" sz="1600" spc="-1" strike="noStrike">
              <a:latin typeface="Arial"/>
            </a:endParaRPr>
          </a:p>
        </p:txBody>
      </p:sp>
      <p:pic>
        <p:nvPicPr>
          <p:cNvPr id="92" name="图片 4" descr="文本&#10;&#10;AI 生成的内容可能不正确。"/>
          <p:cNvPicPr/>
          <p:nvPr/>
        </p:nvPicPr>
        <p:blipFill>
          <a:blip r:embed="rId3"/>
          <a:stretch/>
        </p:blipFill>
        <p:spPr>
          <a:xfrm>
            <a:off x="8042760" y="6015240"/>
            <a:ext cx="3799080" cy="544680"/>
          </a:xfrm>
          <a:prstGeom prst="rect">
            <a:avLst/>
          </a:prstGeom>
          <a:ln w="0">
            <a:noFill/>
          </a:ln>
        </p:spPr>
      </p:pic>
      <p:sp>
        <p:nvSpPr>
          <p:cNvPr id="93" name="AutoShape 4"/>
          <p:cNvSpPr/>
          <p:nvPr/>
        </p:nvSpPr>
        <p:spPr>
          <a:xfrm>
            <a:off x="5943600" y="29905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AutoShape 6"/>
          <p:cNvSpPr/>
          <p:nvPr/>
        </p:nvSpPr>
        <p:spPr>
          <a:xfrm>
            <a:off x="6095880" y="31428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Freeform 9520"/>
          <p:cNvSpPr/>
          <p:nvPr/>
        </p:nvSpPr>
        <p:spPr>
          <a:xfrm>
            <a:off x="90720" y="82080"/>
            <a:ext cx="4236120" cy="779760"/>
          </a:xfrm>
          <a:custGeom>
            <a:avLst/>
            <a:gdLst/>
            <a:ahLst/>
            <a:rect l="l" t="t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文本框 8"/>
          <p:cNvSpPr/>
          <p:nvPr/>
        </p:nvSpPr>
        <p:spPr>
          <a:xfrm>
            <a:off x="763200" y="241560"/>
            <a:ext cx="2842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等线"/>
              </a:rPr>
              <a:t>Realistic Data Demo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2" name="文本框 12"/>
          <p:cNvSpPr/>
          <p:nvPr/>
        </p:nvSpPr>
        <p:spPr>
          <a:xfrm>
            <a:off x="90720" y="1134000"/>
            <a:ext cx="6649200" cy="54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"dataset": [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"ds_name": "JovialValley/syllable_totaldataset",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"ds_size": 487,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"media": "audio",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"task": ["classification"],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"columns": [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{"col_name": "name",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"col_datatype": "string"},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{"col_name": "audio",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"col_datatype": "Audio"},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{"col_name": "label",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"col_datatype": "string"},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{"col_name": "emotion",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"col_datatype": "string"},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{"col_name": "emotion_str",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"col_datatype": "string"}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},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……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文本框 14"/>
          <p:cNvSpPr/>
          <p:nvPr/>
        </p:nvSpPr>
        <p:spPr>
          <a:xfrm>
            <a:off x="6655320" y="1145160"/>
            <a:ext cx="7387920" cy="447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"model":[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"model_name": "ResNet-50",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"param_num": 23500000,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"media_type": "image",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"arch_name": "CNN",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"trainname": "pretrain",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"task": ["classification", "detection"],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"module_num": 5,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"modules": [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{"conv_size": 64, "pool_type": "max"},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{"conv_size": 128, "pool_type": "avg"},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{"conv_size": 256, "pool_type": "max"},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],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"param": 15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},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4" name="Freeform 9520"/>
          <p:cNvSpPr/>
          <p:nvPr/>
        </p:nvSpPr>
        <p:spPr>
          <a:xfrm>
            <a:off x="1297080" y="5574600"/>
            <a:ext cx="4236120" cy="779760"/>
          </a:xfrm>
          <a:custGeom>
            <a:avLst/>
            <a:gdLst/>
            <a:ahLst/>
            <a:rect l="l" t="t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文本框 18"/>
          <p:cNvSpPr/>
          <p:nvPr/>
        </p:nvSpPr>
        <p:spPr>
          <a:xfrm>
            <a:off x="2314440" y="5724000"/>
            <a:ext cx="2842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等线"/>
              </a:rPr>
              <a:t>92 for datasets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6" name="Freeform 9520"/>
          <p:cNvSpPr/>
          <p:nvPr/>
        </p:nvSpPr>
        <p:spPr>
          <a:xfrm>
            <a:off x="7171560" y="5574600"/>
            <a:ext cx="4236120" cy="779760"/>
          </a:xfrm>
          <a:custGeom>
            <a:avLst/>
            <a:gdLst/>
            <a:ahLst/>
            <a:rect l="l" t="t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文本框 20"/>
          <p:cNvSpPr/>
          <p:nvPr/>
        </p:nvSpPr>
        <p:spPr>
          <a:xfrm>
            <a:off x="8188920" y="5724000"/>
            <a:ext cx="2842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等线"/>
              </a:rPr>
              <a:t>100 for models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48" name="组合 24"/>
          <p:cNvGrpSpPr/>
          <p:nvPr/>
        </p:nvGrpSpPr>
        <p:grpSpPr>
          <a:xfrm>
            <a:off x="4092120" y="2747880"/>
            <a:ext cx="4546800" cy="1212120"/>
            <a:chOff x="4092120" y="2747880"/>
            <a:chExt cx="4546800" cy="1212120"/>
          </a:xfrm>
        </p:grpSpPr>
        <p:sp>
          <p:nvSpPr>
            <p:cNvPr id="249" name="Freeform 9520"/>
            <p:cNvSpPr/>
            <p:nvPr/>
          </p:nvSpPr>
          <p:spPr>
            <a:xfrm>
              <a:off x="4092120" y="2747880"/>
              <a:ext cx="4236120" cy="1212120"/>
            </a:xfrm>
            <a:custGeom>
              <a:avLst/>
              <a:gdLst/>
              <a:ahLst/>
              <a:rect l="l" t="t" r="r" b="b"/>
              <a:pathLst>
                <a:path w="3423" h="873">
                  <a:moveTo>
                    <a:pt x="17" y="577"/>
                  </a:moveTo>
                  <a:cubicBezTo>
                    <a:pt x="19" y="575"/>
                    <a:pt x="23" y="573"/>
                    <a:pt x="26" y="573"/>
                  </a:cubicBezTo>
                  <a:cubicBezTo>
                    <a:pt x="29" y="573"/>
                    <a:pt x="32" y="571"/>
                    <a:pt x="33" y="568"/>
                  </a:cubicBezTo>
                  <a:cubicBezTo>
                    <a:pt x="39" y="551"/>
                    <a:pt x="49" y="541"/>
                    <a:pt x="69" y="531"/>
                  </a:cubicBezTo>
                  <a:cubicBezTo>
                    <a:pt x="80" y="525"/>
                    <a:pt x="95" y="517"/>
                    <a:pt x="101" y="512"/>
                  </a:cubicBezTo>
                  <a:cubicBezTo>
                    <a:pt x="121" y="500"/>
                    <a:pt x="144" y="490"/>
                    <a:pt x="149" y="493"/>
                  </a:cubicBezTo>
                  <a:cubicBezTo>
                    <a:pt x="150" y="494"/>
                    <a:pt x="146" y="499"/>
                    <a:pt x="139" y="503"/>
                  </a:cubicBezTo>
                  <a:cubicBezTo>
                    <a:pt x="132" y="508"/>
                    <a:pt x="124" y="514"/>
                    <a:pt x="120" y="518"/>
                  </a:cubicBezTo>
                  <a:cubicBezTo>
                    <a:pt x="113" y="524"/>
                    <a:pt x="113" y="524"/>
                    <a:pt x="124" y="518"/>
                  </a:cubicBezTo>
                  <a:cubicBezTo>
                    <a:pt x="130" y="514"/>
                    <a:pt x="139" y="508"/>
                    <a:pt x="144" y="504"/>
                  </a:cubicBezTo>
                  <a:cubicBezTo>
                    <a:pt x="155" y="496"/>
                    <a:pt x="171" y="487"/>
                    <a:pt x="190" y="478"/>
                  </a:cubicBezTo>
                  <a:cubicBezTo>
                    <a:pt x="198" y="474"/>
                    <a:pt x="207" y="470"/>
                    <a:pt x="209" y="468"/>
                  </a:cubicBezTo>
                  <a:cubicBezTo>
                    <a:pt x="220" y="462"/>
                    <a:pt x="229" y="460"/>
                    <a:pt x="229" y="462"/>
                  </a:cubicBezTo>
                  <a:cubicBezTo>
                    <a:pt x="229" y="465"/>
                    <a:pt x="214" y="473"/>
                    <a:pt x="177" y="493"/>
                  </a:cubicBezTo>
                  <a:cubicBezTo>
                    <a:pt x="166" y="499"/>
                    <a:pt x="143" y="513"/>
                    <a:pt x="106" y="538"/>
                  </a:cubicBezTo>
                  <a:cubicBezTo>
                    <a:pt x="102" y="540"/>
                    <a:pt x="102" y="542"/>
                    <a:pt x="106" y="552"/>
                  </a:cubicBezTo>
                  <a:cubicBezTo>
                    <a:pt x="109" y="559"/>
                    <a:pt x="111" y="566"/>
                    <a:pt x="111" y="567"/>
                  </a:cubicBezTo>
                  <a:cubicBezTo>
                    <a:pt x="111" y="569"/>
                    <a:pt x="105" y="573"/>
                    <a:pt x="97" y="577"/>
                  </a:cubicBezTo>
                  <a:cubicBezTo>
                    <a:pt x="89" y="581"/>
                    <a:pt x="75" y="592"/>
                    <a:pt x="65" y="601"/>
                  </a:cubicBezTo>
                  <a:cubicBezTo>
                    <a:pt x="51" y="616"/>
                    <a:pt x="48" y="620"/>
                    <a:pt x="48" y="628"/>
                  </a:cubicBezTo>
                  <a:cubicBezTo>
                    <a:pt x="48" y="642"/>
                    <a:pt x="47" y="652"/>
                    <a:pt x="44" y="658"/>
                  </a:cubicBezTo>
                  <a:cubicBezTo>
                    <a:pt x="43" y="661"/>
                    <a:pt x="43" y="664"/>
                    <a:pt x="44" y="665"/>
                  </a:cubicBezTo>
                  <a:cubicBezTo>
                    <a:pt x="45" y="666"/>
                    <a:pt x="44" y="669"/>
                    <a:pt x="41" y="672"/>
                  </a:cubicBezTo>
                  <a:cubicBezTo>
                    <a:pt x="39" y="675"/>
                    <a:pt x="38" y="678"/>
                    <a:pt x="40" y="683"/>
                  </a:cubicBezTo>
                  <a:cubicBezTo>
                    <a:pt x="44" y="693"/>
                    <a:pt x="50" y="688"/>
                    <a:pt x="50" y="675"/>
                  </a:cubicBezTo>
                  <a:cubicBezTo>
                    <a:pt x="50" y="660"/>
                    <a:pt x="56" y="648"/>
                    <a:pt x="62" y="650"/>
                  </a:cubicBezTo>
                  <a:cubicBezTo>
                    <a:pt x="64" y="651"/>
                    <a:pt x="67" y="649"/>
                    <a:pt x="68" y="645"/>
                  </a:cubicBezTo>
                  <a:cubicBezTo>
                    <a:pt x="72" y="635"/>
                    <a:pt x="82" y="627"/>
                    <a:pt x="103" y="616"/>
                  </a:cubicBezTo>
                  <a:cubicBezTo>
                    <a:pt x="113" y="611"/>
                    <a:pt x="128" y="601"/>
                    <a:pt x="136" y="593"/>
                  </a:cubicBezTo>
                  <a:cubicBezTo>
                    <a:pt x="154" y="577"/>
                    <a:pt x="177" y="564"/>
                    <a:pt x="179" y="570"/>
                  </a:cubicBezTo>
                  <a:cubicBezTo>
                    <a:pt x="180" y="573"/>
                    <a:pt x="181" y="573"/>
                    <a:pt x="185" y="569"/>
                  </a:cubicBezTo>
                  <a:cubicBezTo>
                    <a:pt x="188" y="567"/>
                    <a:pt x="193" y="564"/>
                    <a:pt x="196" y="563"/>
                  </a:cubicBezTo>
                  <a:cubicBezTo>
                    <a:pt x="202" y="561"/>
                    <a:pt x="203" y="561"/>
                    <a:pt x="199" y="569"/>
                  </a:cubicBezTo>
                  <a:cubicBezTo>
                    <a:pt x="196" y="576"/>
                    <a:pt x="181" y="588"/>
                    <a:pt x="173" y="588"/>
                  </a:cubicBezTo>
                  <a:cubicBezTo>
                    <a:pt x="171" y="588"/>
                    <a:pt x="166" y="591"/>
                    <a:pt x="162" y="595"/>
                  </a:cubicBezTo>
                  <a:cubicBezTo>
                    <a:pt x="157" y="599"/>
                    <a:pt x="155" y="602"/>
                    <a:pt x="157" y="602"/>
                  </a:cubicBezTo>
                  <a:cubicBezTo>
                    <a:pt x="159" y="602"/>
                    <a:pt x="165" y="606"/>
                    <a:pt x="170" y="610"/>
                  </a:cubicBezTo>
                  <a:cubicBezTo>
                    <a:pt x="180" y="618"/>
                    <a:pt x="180" y="618"/>
                    <a:pt x="180" y="618"/>
                  </a:cubicBezTo>
                  <a:cubicBezTo>
                    <a:pt x="174" y="623"/>
                    <a:pt x="174" y="623"/>
                    <a:pt x="174" y="623"/>
                  </a:cubicBezTo>
                  <a:cubicBezTo>
                    <a:pt x="166" y="630"/>
                    <a:pt x="161" y="630"/>
                    <a:pt x="155" y="624"/>
                  </a:cubicBezTo>
                  <a:cubicBezTo>
                    <a:pt x="150" y="619"/>
                    <a:pt x="150" y="619"/>
                    <a:pt x="148" y="626"/>
                  </a:cubicBezTo>
                  <a:cubicBezTo>
                    <a:pt x="147" y="631"/>
                    <a:pt x="144" y="633"/>
                    <a:pt x="133" y="636"/>
                  </a:cubicBezTo>
                  <a:cubicBezTo>
                    <a:pt x="125" y="638"/>
                    <a:pt x="116" y="639"/>
                    <a:pt x="113" y="639"/>
                  </a:cubicBezTo>
                  <a:cubicBezTo>
                    <a:pt x="108" y="637"/>
                    <a:pt x="104" y="642"/>
                    <a:pt x="108" y="644"/>
                  </a:cubicBezTo>
                  <a:cubicBezTo>
                    <a:pt x="110" y="645"/>
                    <a:pt x="109" y="649"/>
                    <a:pt x="107" y="655"/>
                  </a:cubicBezTo>
                  <a:cubicBezTo>
                    <a:pt x="103" y="661"/>
                    <a:pt x="103" y="665"/>
                    <a:pt x="105" y="667"/>
                  </a:cubicBezTo>
                  <a:cubicBezTo>
                    <a:pt x="107" y="669"/>
                    <a:pt x="108" y="668"/>
                    <a:pt x="108" y="662"/>
                  </a:cubicBezTo>
                  <a:cubicBezTo>
                    <a:pt x="108" y="658"/>
                    <a:pt x="111" y="652"/>
                    <a:pt x="114" y="649"/>
                  </a:cubicBezTo>
                  <a:cubicBezTo>
                    <a:pt x="120" y="642"/>
                    <a:pt x="157" y="633"/>
                    <a:pt x="161" y="637"/>
                  </a:cubicBezTo>
                  <a:cubicBezTo>
                    <a:pt x="163" y="639"/>
                    <a:pt x="166" y="640"/>
                    <a:pt x="170" y="640"/>
                  </a:cubicBezTo>
                  <a:cubicBezTo>
                    <a:pt x="175" y="640"/>
                    <a:pt x="175" y="640"/>
                    <a:pt x="170" y="636"/>
                  </a:cubicBezTo>
                  <a:cubicBezTo>
                    <a:pt x="165" y="632"/>
                    <a:pt x="165" y="632"/>
                    <a:pt x="175" y="627"/>
                  </a:cubicBezTo>
                  <a:cubicBezTo>
                    <a:pt x="181" y="625"/>
                    <a:pt x="187" y="623"/>
                    <a:pt x="190" y="624"/>
                  </a:cubicBezTo>
                  <a:cubicBezTo>
                    <a:pt x="192" y="625"/>
                    <a:pt x="194" y="623"/>
                    <a:pt x="195" y="620"/>
                  </a:cubicBezTo>
                  <a:cubicBezTo>
                    <a:pt x="196" y="616"/>
                    <a:pt x="221" y="599"/>
                    <a:pt x="227" y="599"/>
                  </a:cubicBezTo>
                  <a:cubicBezTo>
                    <a:pt x="232" y="599"/>
                    <a:pt x="221" y="612"/>
                    <a:pt x="212" y="617"/>
                  </a:cubicBezTo>
                  <a:cubicBezTo>
                    <a:pt x="206" y="620"/>
                    <a:pt x="198" y="626"/>
                    <a:pt x="193" y="631"/>
                  </a:cubicBezTo>
                  <a:cubicBezTo>
                    <a:pt x="188" y="636"/>
                    <a:pt x="183" y="640"/>
                    <a:pt x="182" y="640"/>
                  </a:cubicBezTo>
                  <a:cubicBezTo>
                    <a:pt x="180" y="640"/>
                    <a:pt x="178" y="642"/>
                    <a:pt x="176" y="644"/>
                  </a:cubicBezTo>
                  <a:cubicBezTo>
                    <a:pt x="172" y="649"/>
                    <a:pt x="164" y="651"/>
                    <a:pt x="156" y="647"/>
                  </a:cubicBezTo>
                  <a:cubicBezTo>
                    <a:pt x="153" y="646"/>
                    <a:pt x="151" y="647"/>
                    <a:pt x="151" y="650"/>
                  </a:cubicBezTo>
                  <a:cubicBezTo>
                    <a:pt x="151" y="652"/>
                    <a:pt x="150" y="655"/>
                    <a:pt x="148" y="655"/>
                  </a:cubicBezTo>
                  <a:cubicBezTo>
                    <a:pt x="145" y="655"/>
                    <a:pt x="145" y="655"/>
                    <a:pt x="148" y="658"/>
                  </a:cubicBezTo>
                  <a:cubicBezTo>
                    <a:pt x="151" y="661"/>
                    <a:pt x="153" y="661"/>
                    <a:pt x="160" y="658"/>
                  </a:cubicBezTo>
                  <a:cubicBezTo>
                    <a:pt x="170" y="654"/>
                    <a:pt x="173" y="655"/>
                    <a:pt x="170" y="660"/>
                  </a:cubicBezTo>
                  <a:cubicBezTo>
                    <a:pt x="166" y="666"/>
                    <a:pt x="154" y="669"/>
                    <a:pt x="135" y="669"/>
                  </a:cubicBezTo>
                  <a:cubicBezTo>
                    <a:pt x="104" y="670"/>
                    <a:pt x="94" y="680"/>
                    <a:pt x="119" y="685"/>
                  </a:cubicBezTo>
                  <a:cubicBezTo>
                    <a:pt x="129" y="687"/>
                    <a:pt x="129" y="686"/>
                    <a:pt x="124" y="681"/>
                  </a:cubicBezTo>
                  <a:cubicBezTo>
                    <a:pt x="119" y="675"/>
                    <a:pt x="121" y="672"/>
                    <a:pt x="131" y="673"/>
                  </a:cubicBezTo>
                  <a:cubicBezTo>
                    <a:pt x="152" y="674"/>
                    <a:pt x="165" y="672"/>
                    <a:pt x="173" y="664"/>
                  </a:cubicBezTo>
                  <a:cubicBezTo>
                    <a:pt x="178" y="660"/>
                    <a:pt x="184" y="654"/>
                    <a:pt x="187" y="653"/>
                  </a:cubicBezTo>
                  <a:cubicBezTo>
                    <a:pt x="192" y="649"/>
                    <a:pt x="192" y="649"/>
                    <a:pt x="186" y="651"/>
                  </a:cubicBezTo>
                  <a:cubicBezTo>
                    <a:pt x="177" y="653"/>
                    <a:pt x="178" y="651"/>
                    <a:pt x="196" y="637"/>
                  </a:cubicBezTo>
                  <a:cubicBezTo>
                    <a:pt x="222" y="617"/>
                    <a:pt x="231" y="613"/>
                    <a:pt x="231" y="624"/>
                  </a:cubicBezTo>
                  <a:cubicBezTo>
                    <a:pt x="231" y="628"/>
                    <a:pt x="226" y="630"/>
                    <a:pt x="218" y="629"/>
                  </a:cubicBezTo>
                  <a:cubicBezTo>
                    <a:pt x="216" y="628"/>
                    <a:pt x="212" y="632"/>
                    <a:pt x="207" y="636"/>
                  </a:cubicBezTo>
                  <a:cubicBezTo>
                    <a:pt x="201" y="643"/>
                    <a:pt x="200" y="644"/>
                    <a:pt x="204" y="646"/>
                  </a:cubicBezTo>
                  <a:cubicBezTo>
                    <a:pt x="214" y="652"/>
                    <a:pt x="206" y="665"/>
                    <a:pt x="184" y="679"/>
                  </a:cubicBezTo>
                  <a:cubicBezTo>
                    <a:pt x="171" y="688"/>
                    <a:pt x="181" y="688"/>
                    <a:pt x="203" y="679"/>
                  </a:cubicBezTo>
                  <a:cubicBezTo>
                    <a:pt x="224" y="672"/>
                    <a:pt x="229" y="672"/>
                    <a:pt x="219" y="683"/>
                  </a:cubicBezTo>
                  <a:cubicBezTo>
                    <a:pt x="212" y="690"/>
                    <a:pt x="215" y="691"/>
                    <a:pt x="229" y="685"/>
                  </a:cubicBezTo>
                  <a:cubicBezTo>
                    <a:pt x="234" y="683"/>
                    <a:pt x="247" y="680"/>
                    <a:pt x="256" y="679"/>
                  </a:cubicBezTo>
                  <a:cubicBezTo>
                    <a:pt x="273" y="677"/>
                    <a:pt x="274" y="678"/>
                    <a:pt x="274" y="683"/>
                  </a:cubicBezTo>
                  <a:cubicBezTo>
                    <a:pt x="274" y="687"/>
                    <a:pt x="272" y="690"/>
                    <a:pt x="270" y="691"/>
                  </a:cubicBezTo>
                  <a:cubicBezTo>
                    <a:pt x="264" y="693"/>
                    <a:pt x="264" y="698"/>
                    <a:pt x="270" y="698"/>
                  </a:cubicBezTo>
                  <a:cubicBezTo>
                    <a:pt x="273" y="698"/>
                    <a:pt x="274" y="701"/>
                    <a:pt x="274" y="708"/>
                  </a:cubicBezTo>
                  <a:cubicBezTo>
                    <a:pt x="274" y="713"/>
                    <a:pt x="276" y="719"/>
                    <a:pt x="277" y="721"/>
                  </a:cubicBezTo>
                  <a:cubicBezTo>
                    <a:pt x="279" y="724"/>
                    <a:pt x="276" y="728"/>
                    <a:pt x="265" y="736"/>
                  </a:cubicBezTo>
                  <a:cubicBezTo>
                    <a:pt x="257" y="742"/>
                    <a:pt x="249" y="746"/>
                    <a:pt x="248" y="746"/>
                  </a:cubicBezTo>
                  <a:cubicBezTo>
                    <a:pt x="247" y="745"/>
                    <a:pt x="246" y="748"/>
                    <a:pt x="246" y="753"/>
                  </a:cubicBezTo>
                  <a:cubicBezTo>
                    <a:pt x="246" y="760"/>
                    <a:pt x="248" y="763"/>
                    <a:pt x="254" y="767"/>
                  </a:cubicBezTo>
                  <a:cubicBezTo>
                    <a:pt x="261" y="770"/>
                    <a:pt x="263" y="770"/>
                    <a:pt x="263" y="767"/>
                  </a:cubicBezTo>
                  <a:cubicBezTo>
                    <a:pt x="263" y="762"/>
                    <a:pt x="283" y="742"/>
                    <a:pt x="289" y="742"/>
                  </a:cubicBezTo>
                  <a:cubicBezTo>
                    <a:pt x="292" y="742"/>
                    <a:pt x="294" y="740"/>
                    <a:pt x="294" y="739"/>
                  </a:cubicBezTo>
                  <a:cubicBezTo>
                    <a:pt x="293" y="734"/>
                    <a:pt x="313" y="722"/>
                    <a:pt x="343" y="709"/>
                  </a:cubicBezTo>
                  <a:cubicBezTo>
                    <a:pt x="371" y="696"/>
                    <a:pt x="379" y="695"/>
                    <a:pt x="365" y="706"/>
                  </a:cubicBezTo>
                  <a:cubicBezTo>
                    <a:pt x="360" y="710"/>
                    <a:pt x="355" y="714"/>
                    <a:pt x="355" y="715"/>
                  </a:cubicBezTo>
                  <a:cubicBezTo>
                    <a:pt x="354" y="715"/>
                    <a:pt x="354" y="717"/>
                    <a:pt x="356" y="718"/>
                  </a:cubicBezTo>
                  <a:cubicBezTo>
                    <a:pt x="357" y="719"/>
                    <a:pt x="365" y="712"/>
                    <a:pt x="373" y="703"/>
                  </a:cubicBezTo>
                  <a:cubicBezTo>
                    <a:pt x="382" y="694"/>
                    <a:pt x="389" y="687"/>
                    <a:pt x="389" y="689"/>
                  </a:cubicBezTo>
                  <a:cubicBezTo>
                    <a:pt x="389" y="693"/>
                    <a:pt x="401" y="688"/>
                    <a:pt x="404" y="682"/>
                  </a:cubicBezTo>
                  <a:cubicBezTo>
                    <a:pt x="405" y="680"/>
                    <a:pt x="410" y="677"/>
                    <a:pt x="415" y="676"/>
                  </a:cubicBezTo>
                  <a:cubicBezTo>
                    <a:pt x="427" y="674"/>
                    <a:pt x="444" y="666"/>
                    <a:pt x="443" y="664"/>
                  </a:cubicBezTo>
                  <a:cubicBezTo>
                    <a:pt x="442" y="664"/>
                    <a:pt x="433" y="666"/>
                    <a:pt x="423" y="669"/>
                  </a:cubicBezTo>
                  <a:cubicBezTo>
                    <a:pt x="413" y="672"/>
                    <a:pt x="400" y="675"/>
                    <a:pt x="395" y="676"/>
                  </a:cubicBezTo>
                  <a:cubicBezTo>
                    <a:pt x="389" y="678"/>
                    <a:pt x="382" y="680"/>
                    <a:pt x="379" y="683"/>
                  </a:cubicBezTo>
                  <a:cubicBezTo>
                    <a:pt x="372" y="687"/>
                    <a:pt x="365" y="688"/>
                    <a:pt x="367" y="684"/>
                  </a:cubicBezTo>
                  <a:cubicBezTo>
                    <a:pt x="368" y="682"/>
                    <a:pt x="367" y="681"/>
                    <a:pt x="365" y="681"/>
                  </a:cubicBezTo>
                  <a:cubicBezTo>
                    <a:pt x="362" y="681"/>
                    <a:pt x="360" y="678"/>
                    <a:pt x="360" y="675"/>
                  </a:cubicBezTo>
                  <a:cubicBezTo>
                    <a:pt x="360" y="670"/>
                    <a:pt x="372" y="664"/>
                    <a:pt x="387" y="662"/>
                  </a:cubicBezTo>
                  <a:cubicBezTo>
                    <a:pt x="408" y="659"/>
                    <a:pt x="459" y="642"/>
                    <a:pt x="466" y="636"/>
                  </a:cubicBezTo>
                  <a:cubicBezTo>
                    <a:pt x="468" y="634"/>
                    <a:pt x="482" y="629"/>
                    <a:pt x="496" y="625"/>
                  </a:cubicBezTo>
                  <a:cubicBezTo>
                    <a:pt x="510" y="622"/>
                    <a:pt x="526" y="617"/>
                    <a:pt x="532" y="615"/>
                  </a:cubicBezTo>
                  <a:cubicBezTo>
                    <a:pt x="538" y="612"/>
                    <a:pt x="553" y="611"/>
                    <a:pt x="579" y="611"/>
                  </a:cubicBezTo>
                  <a:cubicBezTo>
                    <a:pt x="599" y="611"/>
                    <a:pt x="625" y="609"/>
                    <a:pt x="636" y="608"/>
                  </a:cubicBezTo>
                  <a:cubicBezTo>
                    <a:pt x="667" y="603"/>
                    <a:pt x="790" y="604"/>
                    <a:pt x="790" y="609"/>
                  </a:cubicBezTo>
                  <a:cubicBezTo>
                    <a:pt x="790" y="610"/>
                    <a:pt x="783" y="611"/>
                    <a:pt x="776" y="611"/>
                  </a:cubicBezTo>
                  <a:cubicBezTo>
                    <a:pt x="743" y="612"/>
                    <a:pt x="735" y="613"/>
                    <a:pt x="730" y="618"/>
                  </a:cubicBezTo>
                  <a:cubicBezTo>
                    <a:pt x="727" y="620"/>
                    <a:pt x="720" y="623"/>
                    <a:pt x="714" y="623"/>
                  </a:cubicBezTo>
                  <a:cubicBezTo>
                    <a:pt x="707" y="623"/>
                    <a:pt x="704" y="624"/>
                    <a:pt x="704" y="627"/>
                  </a:cubicBezTo>
                  <a:cubicBezTo>
                    <a:pt x="704" y="632"/>
                    <a:pt x="698" y="633"/>
                    <a:pt x="693" y="628"/>
                  </a:cubicBezTo>
                  <a:cubicBezTo>
                    <a:pt x="691" y="626"/>
                    <a:pt x="688" y="626"/>
                    <a:pt x="684" y="628"/>
                  </a:cubicBezTo>
                  <a:cubicBezTo>
                    <a:pt x="677" y="632"/>
                    <a:pt x="671" y="632"/>
                    <a:pt x="674" y="628"/>
                  </a:cubicBezTo>
                  <a:cubicBezTo>
                    <a:pt x="675" y="627"/>
                    <a:pt x="674" y="625"/>
                    <a:pt x="673" y="625"/>
                  </a:cubicBezTo>
                  <a:cubicBezTo>
                    <a:pt x="671" y="625"/>
                    <a:pt x="669" y="627"/>
                    <a:pt x="669" y="629"/>
                  </a:cubicBezTo>
                  <a:cubicBezTo>
                    <a:pt x="667" y="633"/>
                    <a:pt x="613" y="635"/>
                    <a:pt x="605" y="631"/>
                  </a:cubicBezTo>
                  <a:cubicBezTo>
                    <a:pt x="600" y="628"/>
                    <a:pt x="594" y="629"/>
                    <a:pt x="576" y="633"/>
                  </a:cubicBezTo>
                  <a:cubicBezTo>
                    <a:pt x="564" y="635"/>
                    <a:pt x="548" y="639"/>
                    <a:pt x="541" y="640"/>
                  </a:cubicBezTo>
                  <a:cubicBezTo>
                    <a:pt x="505" y="647"/>
                    <a:pt x="497" y="650"/>
                    <a:pt x="501" y="654"/>
                  </a:cubicBezTo>
                  <a:cubicBezTo>
                    <a:pt x="505" y="657"/>
                    <a:pt x="509" y="657"/>
                    <a:pt x="525" y="652"/>
                  </a:cubicBezTo>
                  <a:cubicBezTo>
                    <a:pt x="546" y="645"/>
                    <a:pt x="575" y="641"/>
                    <a:pt x="608" y="638"/>
                  </a:cubicBezTo>
                  <a:cubicBezTo>
                    <a:pt x="628" y="637"/>
                    <a:pt x="628" y="637"/>
                    <a:pt x="628" y="637"/>
                  </a:cubicBezTo>
                  <a:cubicBezTo>
                    <a:pt x="614" y="644"/>
                    <a:pt x="614" y="644"/>
                    <a:pt x="614" y="644"/>
                  </a:cubicBezTo>
                  <a:cubicBezTo>
                    <a:pt x="606" y="648"/>
                    <a:pt x="590" y="656"/>
                    <a:pt x="579" y="661"/>
                  </a:cubicBezTo>
                  <a:cubicBezTo>
                    <a:pt x="559" y="670"/>
                    <a:pt x="559" y="670"/>
                    <a:pt x="559" y="670"/>
                  </a:cubicBezTo>
                  <a:cubicBezTo>
                    <a:pt x="573" y="672"/>
                    <a:pt x="573" y="672"/>
                    <a:pt x="573" y="672"/>
                  </a:cubicBezTo>
                  <a:cubicBezTo>
                    <a:pt x="581" y="673"/>
                    <a:pt x="590" y="673"/>
                    <a:pt x="593" y="673"/>
                  </a:cubicBezTo>
                  <a:cubicBezTo>
                    <a:pt x="598" y="671"/>
                    <a:pt x="600" y="666"/>
                    <a:pt x="595" y="666"/>
                  </a:cubicBezTo>
                  <a:cubicBezTo>
                    <a:pt x="593" y="666"/>
                    <a:pt x="592" y="665"/>
                    <a:pt x="593" y="664"/>
                  </a:cubicBezTo>
                  <a:cubicBezTo>
                    <a:pt x="594" y="662"/>
                    <a:pt x="601" y="660"/>
                    <a:pt x="608" y="659"/>
                  </a:cubicBezTo>
                  <a:cubicBezTo>
                    <a:pt x="616" y="658"/>
                    <a:pt x="623" y="656"/>
                    <a:pt x="625" y="655"/>
                  </a:cubicBezTo>
                  <a:cubicBezTo>
                    <a:pt x="629" y="651"/>
                    <a:pt x="663" y="645"/>
                    <a:pt x="666" y="647"/>
                  </a:cubicBezTo>
                  <a:cubicBezTo>
                    <a:pt x="668" y="648"/>
                    <a:pt x="672" y="647"/>
                    <a:pt x="676" y="645"/>
                  </a:cubicBezTo>
                  <a:cubicBezTo>
                    <a:pt x="682" y="640"/>
                    <a:pt x="689" y="638"/>
                    <a:pt x="714" y="635"/>
                  </a:cubicBezTo>
                  <a:cubicBezTo>
                    <a:pt x="722" y="634"/>
                    <a:pt x="731" y="631"/>
                    <a:pt x="736" y="628"/>
                  </a:cubicBezTo>
                  <a:cubicBezTo>
                    <a:pt x="740" y="625"/>
                    <a:pt x="750" y="622"/>
                    <a:pt x="759" y="621"/>
                  </a:cubicBezTo>
                  <a:cubicBezTo>
                    <a:pt x="774" y="619"/>
                    <a:pt x="776" y="619"/>
                    <a:pt x="777" y="625"/>
                  </a:cubicBezTo>
                  <a:cubicBezTo>
                    <a:pt x="779" y="632"/>
                    <a:pt x="787" y="633"/>
                    <a:pt x="799" y="627"/>
                  </a:cubicBezTo>
                  <a:cubicBezTo>
                    <a:pt x="809" y="622"/>
                    <a:pt x="825" y="621"/>
                    <a:pt x="833" y="626"/>
                  </a:cubicBezTo>
                  <a:cubicBezTo>
                    <a:pt x="843" y="631"/>
                    <a:pt x="839" y="633"/>
                    <a:pt x="817" y="632"/>
                  </a:cubicBezTo>
                  <a:cubicBezTo>
                    <a:pt x="805" y="632"/>
                    <a:pt x="795" y="633"/>
                    <a:pt x="794" y="634"/>
                  </a:cubicBezTo>
                  <a:cubicBezTo>
                    <a:pt x="793" y="636"/>
                    <a:pt x="789" y="637"/>
                    <a:pt x="785" y="637"/>
                  </a:cubicBezTo>
                  <a:cubicBezTo>
                    <a:pt x="781" y="637"/>
                    <a:pt x="778" y="638"/>
                    <a:pt x="778" y="640"/>
                  </a:cubicBezTo>
                  <a:cubicBezTo>
                    <a:pt x="778" y="642"/>
                    <a:pt x="771" y="646"/>
                    <a:pt x="763" y="650"/>
                  </a:cubicBezTo>
                  <a:cubicBezTo>
                    <a:pt x="748" y="658"/>
                    <a:pt x="728" y="660"/>
                    <a:pt x="718" y="655"/>
                  </a:cubicBezTo>
                  <a:cubicBezTo>
                    <a:pt x="710" y="650"/>
                    <a:pt x="682" y="647"/>
                    <a:pt x="685" y="651"/>
                  </a:cubicBezTo>
                  <a:cubicBezTo>
                    <a:pt x="686" y="653"/>
                    <a:pt x="684" y="655"/>
                    <a:pt x="677" y="657"/>
                  </a:cubicBezTo>
                  <a:cubicBezTo>
                    <a:pt x="668" y="659"/>
                    <a:pt x="668" y="659"/>
                    <a:pt x="668" y="659"/>
                  </a:cubicBezTo>
                  <a:cubicBezTo>
                    <a:pt x="678" y="661"/>
                    <a:pt x="678" y="661"/>
                    <a:pt x="678" y="661"/>
                  </a:cubicBezTo>
                  <a:cubicBezTo>
                    <a:pt x="683" y="662"/>
                    <a:pt x="691" y="664"/>
                    <a:pt x="695" y="664"/>
                  </a:cubicBezTo>
                  <a:cubicBezTo>
                    <a:pt x="701" y="666"/>
                    <a:pt x="701" y="666"/>
                    <a:pt x="694" y="662"/>
                  </a:cubicBezTo>
                  <a:cubicBezTo>
                    <a:pt x="686" y="658"/>
                    <a:pt x="686" y="658"/>
                    <a:pt x="692" y="656"/>
                  </a:cubicBezTo>
                  <a:cubicBezTo>
                    <a:pt x="701" y="653"/>
                    <a:pt x="727" y="660"/>
                    <a:pt x="725" y="665"/>
                  </a:cubicBezTo>
                  <a:cubicBezTo>
                    <a:pt x="724" y="668"/>
                    <a:pt x="726" y="669"/>
                    <a:pt x="730" y="669"/>
                  </a:cubicBezTo>
                  <a:cubicBezTo>
                    <a:pt x="733" y="669"/>
                    <a:pt x="735" y="670"/>
                    <a:pt x="735" y="672"/>
                  </a:cubicBezTo>
                  <a:cubicBezTo>
                    <a:pt x="735" y="674"/>
                    <a:pt x="734" y="675"/>
                    <a:pt x="733" y="674"/>
                  </a:cubicBezTo>
                  <a:cubicBezTo>
                    <a:pt x="732" y="673"/>
                    <a:pt x="713" y="675"/>
                    <a:pt x="691" y="678"/>
                  </a:cubicBezTo>
                  <a:cubicBezTo>
                    <a:pt x="669" y="681"/>
                    <a:pt x="649" y="684"/>
                    <a:pt x="646" y="684"/>
                  </a:cubicBezTo>
                  <a:cubicBezTo>
                    <a:pt x="644" y="684"/>
                    <a:pt x="641" y="686"/>
                    <a:pt x="639" y="687"/>
                  </a:cubicBezTo>
                  <a:cubicBezTo>
                    <a:pt x="631" y="694"/>
                    <a:pt x="597" y="701"/>
                    <a:pt x="569" y="703"/>
                  </a:cubicBezTo>
                  <a:cubicBezTo>
                    <a:pt x="553" y="704"/>
                    <a:pt x="537" y="706"/>
                    <a:pt x="535" y="707"/>
                  </a:cubicBezTo>
                  <a:cubicBezTo>
                    <a:pt x="532" y="709"/>
                    <a:pt x="538" y="709"/>
                    <a:pt x="549" y="708"/>
                  </a:cubicBezTo>
                  <a:cubicBezTo>
                    <a:pt x="568" y="706"/>
                    <a:pt x="568" y="706"/>
                    <a:pt x="568" y="706"/>
                  </a:cubicBezTo>
                  <a:cubicBezTo>
                    <a:pt x="561" y="712"/>
                    <a:pt x="561" y="712"/>
                    <a:pt x="561" y="712"/>
                  </a:cubicBezTo>
                  <a:cubicBezTo>
                    <a:pt x="556" y="716"/>
                    <a:pt x="547" y="719"/>
                    <a:pt x="532" y="720"/>
                  </a:cubicBezTo>
                  <a:cubicBezTo>
                    <a:pt x="520" y="721"/>
                    <a:pt x="506" y="722"/>
                    <a:pt x="500" y="723"/>
                  </a:cubicBezTo>
                  <a:cubicBezTo>
                    <a:pt x="485" y="726"/>
                    <a:pt x="496" y="719"/>
                    <a:pt x="514" y="715"/>
                  </a:cubicBezTo>
                  <a:cubicBezTo>
                    <a:pt x="523" y="714"/>
                    <a:pt x="529" y="711"/>
                    <a:pt x="528" y="711"/>
                  </a:cubicBezTo>
                  <a:cubicBezTo>
                    <a:pt x="526" y="708"/>
                    <a:pt x="445" y="727"/>
                    <a:pt x="433" y="732"/>
                  </a:cubicBezTo>
                  <a:cubicBezTo>
                    <a:pt x="416" y="739"/>
                    <a:pt x="401" y="745"/>
                    <a:pt x="381" y="750"/>
                  </a:cubicBezTo>
                  <a:cubicBezTo>
                    <a:pt x="370" y="754"/>
                    <a:pt x="360" y="758"/>
                    <a:pt x="359" y="759"/>
                  </a:cubicBezTo>
                  <a:cubicBezTo>
                    <a:pt x="357" y="763"/>
                    <a:pt x="362" y="763"/>
                    <a:pt x="368" y="760"/>
                  </a:cubicBezTo>
                  <a:cubicBezTo>
                    <a:pt x="371" y="758"/>
                    <a:pt x="381" y="756"/>
                    <a:pt x="390" y="755"/>
                  </a:cubicBezTo>
                  <a:cubicBezTo>
                    <a:pt x="407" y="753"/>
                    <a:pt x="407" y="753"/>
                    <a:pt x="407" y="753"/>
                  </a:cubicBezTo>
                  <a:cubicBezTo>
                    <a:pt x="396" y="758"/>
                    <a:pt x="396" y="758"/>
                    <a:pt x="396" y="758"/>
                  </a:cubicBezTo>
                  <a:cubicBezTo>
                    <a:pt x="390" y="760"/>
                    <a:pt x="376" y="765"/>
                    <a:pt x="366" y="768"/>
                  </a:cubicBezTo>
                  <a:cubicBezTo>
                    <a:pt x="356" y="772"/>
                    <a:pt x="349" y="775"/>
                    <a:pt x="349" y="775"/>
                  </a:cubicBezTo>
                  <a:cubicBezTo>
                    <a:pt x="351" y="777"/>
                    <a:pt x="402" y="768"/>
                    <a:pt x="416" y="765"/>
                  </a:cubicBezTo>
                  <a:cubicBezTo>
                    <a:pt x="422" y="763"/>
                    <a:pt x="433" y="757"/>
                    <a:pt x="441" y="752"/>
                  </a:cubicBezTo>
                  <a:cubicBezTo>
                    <a:pt x="448" y="747"/>
                    <a:pt x="459" y="742"/>
                    <a:pt x="464" y="741"/>
                  </a:cubicBezTo>
                  <a:cubicBezTo>
                    <a:pt x="470" y="740"/>
                    <a:pt x="475" y="737"/>
                    <a:pt x="476" y="735"/>
                  </a:cubicBezTo>
                  <a:cubicBezTo>
                    <a:pt x="477" y="731"/>
                    <a:pt x="489" y="728"/>
                    <a:pt x="529" y="723"/>
                  </a:cubicBezTo>
                  <a:cubicBezTo>
                    <a:pt x="544" y="721"/>
                    <a:pt x="543" y="724"/>
                    <a:pt x="527" y="727"/>
                  </a:cubicBezTo>
                  <a:cubicBezTo>
                    <a:pt x="516" y="729"/>
                    <a:pt x="516" y="729"/>
                    <a:pt x="516" y="729"/>
                  </a:cubicBezTo>
                  <a:cubicBezTo>
                    <a:pt x="527" y="730"/>
                    <a:pt x="527" y="730"/>
                    <a:pt x="527" y="730"/>
                  </a:cubicBezTo>
                  <a:cubicBezTo>
                    <a:pt x="533" y="730"/>
                    <a:pt x="538" y="732"/>
                    <a:pt x="539" y="733"/>
                  </a:cubicBezTo>
                  <a:cubicBezTo>
                    <a:pt x="541" y="736"/>
                    <a:pt x="542" y="736"/>
                    <a:pt x="544" y="733"/>
                  </a:cubicBezTo>
                  <a:cubicBezTo>
                    <a:pt x="546" y="732"/>
                    <a:pt x="549" y="730"/>
                    <a:pt x="552" y="730"/>
                  </a:cubicBezTo>
                  <a:cubicBezTo>
                    <a:pt x="554" y="730"/>
                    <a:pt x="560" y="728"/>
                    <a:pt x="564" y="726"/>
                  </a:cubicBezTo>
                  <a:cubicBezTo>
                    <a:pt x="572" y="722"/>
                    <a:pt x="581" y="721"/>
                    <a:pt x="606" y="721"/>
                  </a:cubicBezTo>
                  <a:cubicBezTo>
                    <a:pt x="614" y="721"/>
                    <a:pt x="620" y="723"/>
                    <a:pt x="619" y="724"/>
                  </a:cubicBezTo>
                  <a:cubicBezTo>
                    <a:pt x="617" y="728"/>
                    <a:pt x="585" y="734"/>
                    <a:pt x="577" y="731"/>
                  </a:cubicBezTo>
                  <a:cubicBezTo>
                    <a:pt x="573" y="731"/>
                    <a:pt x="569" y="731"/>
                    <a:pt x="568" y="732"/>
                  </a:cubicBezTo>
                  <a:cubicBezTo>
                    <a:pt x="565" y="737"/>
                    <a:pt x="597" y="739"/>
                    <a:pt x="615" y="735"/>
                  </a:cubicBezTo>
                  <a:cubicBezTo>
                    <a:pt x="626" y="733"/>
                    <a:pt x="631" y="733"/>
                    <a:pt x="635" y="736"/>
                  </a:cubicBezTo>
                  <a:cubicBezTo>
                    <a:pt x="639" y="738"/>
                    <a:pt x="651" y="740"/>
                    <a:pt x="663" y="741"/>
                  </a:cubicBezTo>
                  <a:cubicBezTo>
                    <a:pt x="675" y="741"/>
                    <a:pt x="690" y="743"/>
                    <a:pt x="695" y="743"/>
                  </a:cubicBezTo>
                  <a:cubicBezTo>
                    <a:pt x="701" y="744"/>
                    <a:pt x="709" y="743"/>
                    <a:pt x="713" y="740"/>
                  </a:cubicBezTo>
                  <a:cubicBezTo>
                    <a:pt x="725" y="734"/>
                    <a:pt x="764" y="729"/>
                    <a:pt x="768" y="733"/>
                  </a:cubicBezTo>
                  <a:cubicBezTo>
                    <a:pt x="770" y="735"/>
                    <a:pt x="769" y="736"/>
                    <a:pt x="763" y="736"/>
                  </a:cubicBezTo>
                  <a:cubicBezTo>
                    <a:pt x="754" y="736"/>
                    <a:pt x="752" y="741"/>
                    <a:pt x="760" y="743"/>
                  </a:cubicBezTo>
                  <a:cubicBezTo>
                    <a:pt x="763" y="744"/>
                    <a:pt x="762" y="744"/>
                    <a:pt x="757" y="744"/>
                  </a:cubicBezTo>
                  <a:cubicBezTo>
                    <a:pt x="753" y="745"/>
                    <a:pt x="744" y="747"/>
                    <a:pt x="737" y="750"/>
                  </a:cubicBezTo>
                  <a:cubicBezTo>
                    <a:pt x="730" y="753"/>
                    <a:pt x="721" y="757"/>
                    <a:pt x="717" y="758"/>
                  </a:cubicBezTo>
                  <a:cubicBezTo>
                    <a:pt x="712" y="759"/>
                    <a:pt x="706" y="762"/>
                    <a:pt x="704" y="764"/>
                  </a:cubicBezTo>
                  <a:cubicBezTo>
                    <a:pt x="701" y="767"/>
                    <a:pt x="697" y="768"/>
                    <a:pt x="691" y="767"/>
                  </a:cubicBezTo>
                  <a:cubicBezTo>
                    <a:pt x="687" y="766"/>
                    <a:pt x="681" y="765"/>
                    <a:pt x="679" y="765"/>
                  </a:cubicBezTo>
                  <a:cubicBezTo>
                    <a:pt x="676" y="765"/>
                    <a:pt x="675" y="763"/>
                    <a:pt x="677" y="759"/>
                  </a:cubicBezTo>
                  <a:cubicBezTo>
                    <a:pt x="679" y="753"/>
                    <a:pt x="673" y="751"/>
                    <a:pt x="667" y="757"/>
                  </a:cubicBezTo>
                  <a:cubicBezTo>
                    <a:pt x="665" y="759"/>
                    <a:pt x="662" y="759"/>
                    <a:pt x="657" y="755"/>
                  </a:cubicBezTo>
                  <a:cubicBezTo>
                    <a:pt x="653" y="753"/>
                    <a:pt x="650" y="751"/>
                    <a:pt x="649" y="752"/>
                  </a:cubicBezTo>
                  <a:cubicBezTo>
                    <a:pt x="646" y="755"/>
                    <a:pt x="653" y="765"/>
                    <a:pt x="658" y="765"/>
                  </a:cubicBezTo>
                  <a:cubicBezTo>
                    <a:pt x="661" y="765"/>
                    <a:pt x="667" y="767"/>
                    <a:pt x="671" y="768"/>
                  </a:cubicBezTo>
                  <a:cubicBezTo>
                    <a:pt x="679" y="772"/>
                    <a:pt x="679" y="772"/>
                    <a:pt x="679" y="772"/>
                  </a:cubicBezTo>
                  <a:cubicBezTo>
                    <a:pt x="671" y="774"/>
                    <a:pt x="671" y="774"/>
                    <a:pt x="671" y="774"/>
                  </a:cubicBezTo>
                  <a:cubicBezTo>
                    <a:pt x="661" y="778"/>
                    <a:pt x="649" y="775"/>
                    <a:pt x="649" y="769"/>
                  </a:cubicBezTo>
                  <a:cubicBezTo>
                    <a:pt x="649" y="765"/>
                    <a:pt x="648" y="764"/>
                    <a:pt x="639" y="768"/>
                  </a:cubicBezTo>
                  <a:cubicBezTo>
                    <a:pt x="635" y="770"/>
                    <a:pt x="635" y="771"/>
                    <a:pt x="638" y="771"/>
                  </a:cubicBezTo>
                  <a:cubicBezTo>
                    <a:pt x="645" y="771"/>
                    <a:pt x="651" y="779"/>
                    <a:pt x="646" y="781"/>
                  </a:cubicBezTo>
                  <a:cubicBezTo>
                    <a:pt x="604" y="793"/>
                    <a:pt x="568" y="808"/>
                    <a:pt x="571" y="812"/>
                  </a:cubicBezTo>
                  <a:cubicBezTo>
                    <a:pt x="571" y="813"/>
                    <a:pt x="580" y="812"/>
                    <a:pt x="590" y="809"/>
                  </a:cubicBezTo>
                  <a:cubicBezTo>
                    <a:pt x="600" y="806"/>
                    <a:pt x="618" y="801"/>
                    <a:pt x="631" y="797"/>
                  </a:cubicBezTo>
                  <a:cubicBezTo>
                    <a:pt x="643" y="794"/>
                    <a:pt x="659" y="789"/>
                    <a:pt x="665" y="787"/>
                  </a:cubicBezTo>
                  <a:cubicBezTo>
                    <a:pt x="672" y="785"/>
                    <a:pt x="682" y="784"/>
                    <a:pt x="691" y="785"/>
                  </a:cubicBezTo>
                  <a:cubicBezTo>
                    <a:pt x="703" y="786"/>
                    <a:pt x="704" y="787"/>
                    <a:pt x="699" y="790"/>
                  </a:cubicBezTo>
                  <a:cubicBezTo>
                    <a:pt x="696" y="792"/>
                    <a:pt x="688" y="794"/>
                    <a:pt x="682" y="794"/>
                  </a:cubicBezTo>
                  <a:cubicBezTo>
                    <a:pt x="673" y="794"/>
                    <a:pt x="670" y="795"/>
                    <a:pt x="671" y="797"/>
                  </a:cubicBezTo>
                  <a:cubicBezTo>
                    <a:pt x="673" y="801"/>
                    <a:pt x="670" y="804"/>
                    <a:pt x="647" y="820"/>
                  </a:cubicBezTo>
                  <a:cubicBezTo>
                    <a:pt x="638" y="825"/>
                    <a:pt x="633" y="831"/>
                    <a:pt x="634" y="831"/>
                  </a:cubicBezTo>
                  <a:cubicBezTo>
                    <a:pt x="636" y="832"/>
                    <a:pt x="644" y="827"/>
                    <a:pt x="652" y="821"/>
                  </a:cubicBezTo>
                  <a:cubicBezTo>
                    <a:pt x="664" y="811"/>
                    <a:pt x="669" y="810"/>
                    <a:pt x="676" y="811"/>
                  </a:cubicBezTo>
                  <a:cubicBezTo>
                    <a:pt x="681" y="811"/>
                    <a:pt x="689" y="810"/>
                    <a:pt x="694" y="808"/>
                  </a:cubicBezTo>
                  <a:cubicBezTo>
                    <a:pt x="698" y="805"/>
                    <a:pt x="704" y="803"/>
                    <a:pt x="707" y="803"/>
                  </a:cubicBezTo>
                  <a:cubicBezTo>
                    <a:pt x="709" y="803"/>
                    <a:pt x="713" y="801"/>
                    <a:pt x="716" y="798"/>
                  </a:cubicBezTo>
                  <a:cubicBezTo>
                    <a:pt x="719" y="796"/>
                    <a:pt x="726" y="794"/>
                    <a:pt x="731" y="794"/>
                  </a:cubicBezTo>
                  <a:cubicBezTo>
                    <a:pt x="737" y="794"/>
                    <a:pt x="741" y="793"/>
                    <a:pt x="741" y="791"/>
                  </a:cubicBezTo>
                  <a:cubicBezTo>
                    <a:pt x="741" y="790"/>
                    <a:pt x="736" y="789"/>
                    <a:pt x="729" y="790"/>
                  </a:cubicBezTo>
                  <a:cubicBezTo>
                    <a:pt x="721" y="791"/>
                    <a:pt x="718" y="790"/>
                    <a:pt x="718" y="787"/>
                  </a:cubicBezTo>
                  <a:cubicBezTo>
                    <a:pt x="718" y="784"/>
                    <a:pt x="723" y="783"/>
                    <a:pt x="734" y="782"/>
                  </a:cubicBezTo>
                  <a:cubicBezTo>
                    <a:pt x="756" y="781"/>
                    <a:pt x="764" y="782"/>
                    <a:pt x="764" y="787"/>
                  </a:cubicBezTo>
                  <a:cubicBezTo>
                    <a:pt x="764" y="790"/>
                    <a:pt x="765" y="791"/>
                    <a:pt x="767" y="790"/>
                  </a:cubicBezTo>
                  <a:cubicBezTo>
                    <a:pt x="768" y="789"/>
                    <a:pt x="769" y="787"/>
                    <a:pt x="768" y="785"/>
                  </a:cubicBezTo>
                  <a:cubicBezTo>
                    <a:pt x="766" y="781"/>
                    <a:pt x="783" y="791"/>
                    <a:pt x="787" y="796"/>
                  </a:cubicBezTo>
                  <a:cubicBezTo>
                    <a:pt x="789" y="798"/>
                    <a:pt x="792" y="800"/>
                    <a:pt x="794" y="800"/>
                  </a:cubicBezTo>
                  <a:cubicBezTo>
                    <a:pt x="796" y="800"/>
                    <a:pt x="798" y="801"/>
                    <a:pt x="798" y="803"/>
                  </a:cubicBezTo>
                  <a:cubicBezTo>
                    <a:pt x="798" y="804"/>
                    <a:pt x="801" y="806"/>
                    <a:pt x="804" y="806"/>
                  </a:cubicBezTo>
                  <a:cubicBezTo>
                    <a:pt x="807" y="806"/>
                    <a:pt x="810" y="807"/>
                    <a:pt x="810" y="809"/>
                  </a:cubicBezTo>
                  <a:cubicBezTo>
                    <a:pt x="811" y="813"/>
                    <a:pt x="832" y="818"/>
                    <a:pt x="834" y="815"/>
                  </a:cubicBezTo>
                  <a:cubicBezTo>
                    <a:pt x="835" y="814"/>
                    <a:pt x="831" y="810"/>
                    <a:pt x="825" y="808"/>
                  </a:cubicBezTo>
                  <a:cubicBezTo>
                    <a:pt x="813" y="802"/>
                    <a:pt x="813" y="799"/>
                    <a:pt x="823" y="795"/>
                  </a:cubicBezTo>
                  <a:cubicBezTo>
                    <a:pt x="829" y="792"/>
                    <a:pt x="827" y="792"/>
                    <a:pt x="812" y="793"/>
                  </a:cubicBezTo>
                  <a:cubicBezTo>
                    <a:pt x="791" y="795"/>
                    <a:pt x="784" y="791"/>
                    <a:pt x="794" y="783"/>
                  </a:cubicBezTo>
                  <a:cubicBezTo>
                    <a:pt x="798" y="780"/>
                    <a:pt x="807" y="780"/>
                    <a:pt x="834" y="781"/>
                  </a:cubicBezTo>
                  <a:cubicBezTo>
                    <a:pt x="853" y="782"/>
                    <a:pt x="871" y="782"/>
                    <a:pt x="875" y="782"/>
                  </a:cubicBezTo>
                  <a:cubicBezTo>
                    <a:pt x="879" y="782"/>
                    <a:pt x="881" y="784"/>
                    <a:pt x="880" y="785"/>
                  </a:cubicBezTo>
                  <a:cubicBezTo>
                    <a:pt x="879" y="787"/>
                    <a:pt x="884" y="789"/>
                    <a:pt x="890" y="790"/>
                  </a:cubicBezTo>
                  <a:cubicBezTo>
                    <a:pt x="897" y="791"/>
                    <a:pt x="906" y="794"/>
                    <a:pt x="909" y="796"/>
                  </a:cubicBezTo>
                  <a:cubicBezTo>
                    <a:pt x="913" y="798"/>
                    <a:pt x="916" y="799"/>
                    <a:pt x="916" y="798"/>
                  </a:cubicBezTo>
                  <a:cubicBezTo>
                    <a:pt x="916" y="796"/>
                    <a:pt x="912" y="793"/>
                    <a:pt x="908" y="791"/>
                  </a:cubicBezTo>
                  <a:cubicBezTo>
                    <a:pt x="900" y="787"/>
                    <a:pt x="903" y="787"/>
                    <a:pt x="937" y="786"/>
                  </a:cubicBezTo>
                  <a:cubicBezTo>
                    <a:pt x="959" y="786"/>
                    <a:pt x="975" y="786"/>
                    <a:pt x="977" y="788"/>
                  </a:cubicBezTo>
                  <a:cubicBezTo>
                    <a:pt x="979" y="790"/>
                    <a:pt x="981" y="790"/>
                    <a:pt x="983" y="788"/>
                  </a:cubicBezTo>
                  <a:cubicBezTo>
                    <a:pt x="987" y="784"/>
                    <a:pt x="1033" y="788"/>
                    <a:pt x="1031" y="792"/>
                  </a:cubicBezTo>
                  <a:cubicBezTo>
                    <a:pt x="1030" y="794"/>
                    <a:pt x="1032" y="794"/>
                    <a:pt x="1036" y="792"/>
                  </a:cubicBezTo>
                  <a:cubicBezTo>
                    <a:pt x="1041" y="791"/>
                    <a:pt x="1069" y="790"/>
                    <a:pt x="1079" y="791"/>
                  </a:cubicBezTo>
                  <a:cubicBezTo>
                    <a:pt x="1079" y="791"/>
                    <a:pt x="1078" y="793"/>
                    <a:pt x="1076" y="795"/>
                  </a:cubicBezTo>
                  <a:cubicBezTo>
                    <a:pt x="1074" y="797"/>
                    <a:pt x="1074" y="799"/>
                    <a:pt x="1078" y="804"/>
                  </a:cubicBezTo>
                  <a:cubicBezTo>
                    <a:pt x="1083" y="809"/>
                    <a:pt x="1083" y="810"/>
                    <a:pt x="1075" y="808"/>
                  </a:cubicBezTo>
                  <a:cubicBezTo>
                    <a:pt x="1069" y="806"/>
                    <a:pt x="1067" y="807"/>
                    <a:pt x="1063" y="813"/>
                  </a:cubicBezTo>
                  <a:cubicBezTo>
                    <a:pt x="1059" y="818"/>
                    <a:pt x="1056" y="820"/>
                    <a:pt x="1048" y="820"/>
                  </a:cubicBezTo>
                  <a:cubicBezTo>
                    <a:pt x="1042" y="820"/>
                    <a:pt x="1038" y="822"/>
                    <a:pt x="1037" y="825"/>
                  </a:cubicBezTo>
                  <a:cubicBezTo>
                    <a:pt x="1035" y="830"/>
                    <a:pt x="1014" y="838"/>
                    <a:pt x="1004" y="837"/>
                  </a:cubicBezTo>
                  <a:cubicBezTo>
                    <a:pt x="1000" y="837"/>
                    <a:pt x="997" y="838"/>
                    <a:pt x="998" y="840"/>
                  </a:cubicBezTo>
                  <a:cubicBezTo>
                    <a:pt x="998" y="842"/>
                    <a:pt x="997" y="844"/>
                    <a:pt x="996" y="844"/>
                  </a:cubicBezTo>
                  <a:cubicBezTo>
                    <a:pt x="994" y="844"/>
                    <a:pt x="993" y="842"/>
                    <a:pt x="993" y="841"/>
                  </a:cubicBezTo>
                  <a:cubicBezTo>
                    <a:pt x="993" y="839"/>
                    <a:pt x="992" y="838"/>
                    <a:pt x="990" y="838"/>
                  </a:cubicBezTo>
                  <a:cubicBezTo>
                    <a:pt x="988" y="838"/>
                    <a:pt x="987" y="840"/>
                    <a:pt x="987" y="842"/>
                  </a:cubicBezTo>
                  <a:cubicBezTo>
                    <a:pt x="987" y="845"/>
                    <a:pt x="986" y="847"/>
                    <a:pt x="983" y="845"/>
                  </a:cubicBezTo>
                  <a:cubicBezTo>
                    <a:pt x="980" y="845"/>
                    <a:pt x="979" y="845"/>
                    <a:pt x="979" y="848"/>
                  </a:cubicBezTo>
                  <a:cubicBezTo>
                    <a:pt x="979" y="850"/>
                    <a:pt x="976" y="852"/>
                    <a:pt x="973" y="853"/>
                  </a:cubicBezTo>
                  <a:cubicBezTo>
                    <a:pt x="970" y="854"/>
                    <a:pt x="967" y="857"/>
                    <a:pt x="967" y="859"/>
                  </a:cubicBezTo>
                  <a:cubicBezTo>
                    <a:pt x="967" y="862"/>
                    <a:pt x="969" y="863"/>
                    <a:pt x="972" y="862"/>
                  </a:cubicBezTo>
                  <a:cubicBezTo>
                    <a:pt x="975" y="861"/>
                    <a:pt x="982" y="864"/>
                    <a:pt x="988" y="867"/>
                  </a:cubicBezTo>
                  <a:cubicBezTo>
                    <a:pt x="988" y="867"/>
                    <a:pt x="988" y="867"/>
                    <a:pt x="988" y="867"/>
                  </a:cubicBezTo>
                  <a:cubicBezTo>
                    <a:pt x="997" y="871"/>
                    <a:pt x="1005" y="873"/>
                    <a:pt x="1020" y="873"/>
                  </a:cubicBezTo>
                  <a:cubicBezTo>
                    <a:pt x="1032" y="873"/>
                    <a:pt x="1042" y="872"/>
                    <a:pt x="1043" y="870"/>
                  </a:cubicBezTo>
                  <a:cubicBezTo>
                    <a:pt x="1045" y="866"/>
                    <a:pt x="1036" y="864"/>
                    <a:pt x="1029" y="867"/>
                  </a:cubicBezTo>
                  <a:cubicBezTo>
                    <a:pt x="1023" y="870"/>
                    <a:pt x="1017" y="870"/>
                    <a:pt x="1004" y="867"/>
                  </a:cubicBezTo>
                  <a:cubicBezTo>
                    <a:pt x="995" y="865"/>
                    <a:pt x="987" y="862"/>
                    <a:pt x="987" y="861"/>
                  </a:cubicBezTo>
                  <a:cubicBezTo>
                    <a:pt x="987" y="857"/>
                    <a:pt x="995" y="853"/>
                    <a:pt x="1007" y="851"/>
                  </a:cubicBezTo>
                  <a:cubicBezTo>
                    <a:pt x="1012" y="850"/>
                    <a:pt x="1019" y="847"/>
                    <a:pt x="1021" y="844"/>
                  </a:cubicBezTo>
                  <a:cubicBezTo>
                    <a:pt x="1024" y="841"/>
                    <a:pt x="1029" y="841"/>
                    <a:pt x="1037" y="842"/>
                  </a:cubicBezTo>
                  <a:cubicBezTo>
                    <a:pt x="1067" y="846"/>
                    <a:pt x="1082" y="846"/>
                    <a:pt x="1103" y="842"/>
                  </a:cubicBezTo>
                  <a:cubicBezTo>
                    <a:pt x="1124" y="838"/>
                    <a:pt x="1126" y="838"/>
                    <a:pt x="1129" y="843"/>
                  </a:cubicBezTo>
                  <a:cubicBezTo>
                    <a:pt x="1131" y="846"/>
                    <a:pt x="1133" y="850"/>
                    <a:pt x="1133" y="852"/>
                  </a:cubicBezTo>
                  <a:cubicBezTo>
                    <a:pt x="1133" y="854"/>
                    <a:pt x="1134" y="855"/>
                    <a:pt x="1136" y="855"/>
                  </a:cubicBezTo>
                  <a:cubicBezTo>
                    <a:pt x="1138" y="855"/>
                    <a:pt x="1138" y="854"/>
                    <a:pt x="1138" y="853"/>
                  </a:cubicBezTo>
                  <a:cubicBezTo>
                    <a:pt x="1137" y="851"/>
                    <a:pt x="1137" y="849"/>
                    <a:pt x="1139" y="848"/>
                  </a:cubicBezTo>
                  <a:cubicBezTo>
                    <a:pt x="1143" y="845"/>
                    <a:pt x="1142" y="841"/>
                    <a:pt x="1137" y="841"/>
                  </a:cubicBezTo>
                  <a:cubicBezTo>
                    <a:pt x="1131" y="841"/>
                    <a:pt x="1132" y="835"/>
                    <a:pt x="1138" y="835"/>
                  </a:cubicBezTo>
                  <a:cubicBezTo>
                    <a:pt x="1141" y="835"/>
                    <a:pt x="1156" y="834"/>
                    <a:pt x="1172" y="834"/>
                  </a:cubicBezTo>
                  <a:cubicBezTo>
                    <a:pt x="1187" y="833"/>
                    <a:pt x="1218" y="832"/>
                    <a:pt x="1239" y="831"/>
                  </a:cubicBezTo>
                  <a:cubicBezTo>
                    <a:pt x="1262" y="830"/>
                    <a:pt x="1278" y="828"/>
                    <a:pt x="1280" y="826"/>
                  </a:cubicBezTo>
                  <a:cubicBezTo>
                    <a:pt x="1283" y="823"/>
                    <a:pt x="1280" y="823"/>
                    <a:pt x="1271" y="825"/>
                  </a:cubicBezTo>
                  <a:cubicBezTo>
                    <a:pt x="1251" y="828"/>
                    <a:pt x="1260" y="822"/>
                    <a:pt x="1283" y="816"/>
                  </a:cubicBezTo>
                  <a:cubicBezTo>
                    <a:pt x="1300" y="812"/>
                    <a:pt x="1318" y="811"/>
                    <a:pt x="1379" y="810"/>
                  </a:cubicBezTo>
                  <a:cubicBezTo>
                    <a:pt x="1511" y="809"/>
                    <a:pt x="1606" y="806"/>
                    <a:pt x="1651" y="801"/>
                  </a:cubicBezTo>
                  <a:cubicBezTo>
                    <a:pt x="1660" y="800"/>
                    <a:pt x="1675" y="799"/>
                    <a:pt x="1686" y="799"/>
                  </a:cubicBezTo>
                  <a:cubicBezTo>
                    <a:pt x="1696" y="798"/>
                    <a:pt x="1707" y="797"/>
                    <a:pt x="1710" y="795"/>
                  </a:cubicBezTo>
                  <a:cubicBezTo>
                    <a:pt x="1713" y="793"/>
                    <a:pt x="1723" y="791"/>
                    <a:pt x="1733" y="790"/>
                  </a:cubicBezTo>
                  <a:cubicBezTo>
                    <a:pt x="1742" y="789"/>
                    <a:pt x="1754" y="788"/>
                    <a:pt x="1759" y="787"/>
                  </a:cubicBezTo>
                  <a:cubicBezTo>
                    <a:pt x="1768" y="785"/>
                    <a:pt x="1768" y="785"/>
                    <a:pt x="1767" y="790"/>
                  </a:cubicBezTo>
                  <a:cubicBezTo>
                    <a:pt x="1765" y="795"/>
                    <a:pt x="1767" y="795"/>
                    <a:pt x="1806" y="793"/>
                  </a:cubicBezTo>
                  <a:cubicBezTo>
                    <a:pt x="1828" y="792"/>
                    <a:pt x="1849" y="790"/>
                    <a:pt x="1851" y="788"/>
                  </a:cubicBezTo>
                  <a:cubicBezTo>
                    <a:pt x="1854" y="787"/>
                    <a:pt x="1869" y="786"/>
                    <a:pt x="1885" y="785"/>
                  </a:cubicBezTo>
                  <a:cubicBezTo>
                    <a:pt x="1900" y="785"/>
                    <a:pt x="1921" y="784"/>
                    <a:pt x="1930" y="782"/>
                  </a:cubicBezTo>
                  <a:cubicBezTo>
                    <a:pt x="1940" y="780"/>
                    <a:pt x="1949" y="779"/>
                    <a:pt x="1952" y="778"/>
                  </a:cubicBezTo>
                  <a:cubicBezTo>
                    <a:pt x="1954" y="778"/>
                    <a:pt x="1958" y="777"/>
                    <a:pt x="1960" y="776"/>
                  </a:cubicBezTo>
                  <a:cubicBezTo>
                    <a:pt x="1963" y="775"/>
                    <a:pt x="1969" y="773"/>
                    <a:pt x="1973" y="772"/>
                  </a:cubicBezTo>
                  <a:cubicBezTo>
                    <a:pt x="2005" y="766"/>
                    <a:pt x="2012" y="765"/>
                    <a:pt x="2021" y="765"/>
                  </a:cubicBezTo>
                  <a:cubicBezTo>
                    <a:pt x="2027" y="765"/>
                    <a:pt x="2032" y="764"/>
                    <a:pt x="2032" y="762"/>
                  </a:cubicBezTo>
                  <a:cubicBezTo>
                    <a:pt x="2032" y="761"/>
                    <a:pt x="2035" y="759"/>
                    <a:pt x="2039" y="759"/>
                  </a:cubicBezTo>
                  <a:cubicBezTo>
                    <a:pt x="2043" y="759"/>
                    <a:pt x="2047" y="758"/>
                    <a:pt x="2048" y="756"/>
                  </a:cubicBezTo>
                  <a:cubicBezTo>
                    <a:pt x="2049" y="755"/>
                    <a:pt x="2054" y="751"/>
                    <a:pt x="2059" y="749"/>
                  </a:cubicBezTo>
                  <a:cubicBezTo>
                    <a:pt x="2064" y="747"/>
                    <a:pt x="2066" y="745"/>
                    <a:pt x="2063" y="745"/>
                  </a:cubicBezTo>
                  <a:cubicBezTo>
                    <a:pt x="2060" y="745"/>
                    <a:pt x="2058" y="743"/>
                    <a:pt x="2058" y="742"/>
                  </a:cubicBezTo>
                  <a:cubicBezTo>
                    <a:pt x="2058" y="740"/>
                    <a:pt x="2065" y="739"/>
                    <a:pt x="2074" y="739"/>
                  </a:cubicBezTo>
                  <a:cubicBezTo>
                    <a:pt x="2089" y="740"/>
                    <a:pt x="2090" y="740"/>
                    <a:pt x="2081" y="742"/>
                  </a:cubicBezTo>
                  <a:cubicBezTo>
                    <a:pt x="2072" y="744"/>
                    <a:pt x="2072" y="744"/>
                    <a:pt x="2083" y="743"/>
                  </a:cubicBezTo>
                  <a:cubicBezTo>
                    <a:pt x="2091" y="742"/>
                    <a:pt x="2102" y="742"/>
                    <a:pt x="2108" y="742"/>
                  </a:cubicBezTo>
                  <a:cubicBezTo>
                    <a:pt x="2115" y="742"/>
                    <a:pt x="2121" y="740"/>
                    <a:pt x="2123" y="738"/>
                  </a:cubicBezTo>
                  <a:cubicBezTo>
                    <a:pt x="2126" y="734"/>
                    <a:pt x="2146" y="732"/>
                    <a:pt x="2170" y="733"/>
                  </a:cubicBezTo>
                  <a:cubicBezTo>
                    <a:pt x="2177" y="733"/>
                    <a:pt x="2180" y="732"/>
                    <a:pt x="2179" y="730"/>
                  </a:cubicBezTo>
                  <a:cubicBezTo>
                    <a:pt x="2178" y="729"/>
                    <a:pt x="2173" y="727"/>
                    <a:pt x="2166" y="727"/>
                  </a:cubicBezTo>
                  <a:cubicBezTo>
                    <a:pt x="2155" y="727"/>
                    <a:pt x="2150" y="722"/>
                    <a:pt x="2161" y="721"/>
                  </a:cubicBezTo>
                  <a:cubicBezTo>
                    <a:pt x="2165" y="721"/>
                    <a:pt x="2172" y="720"/>
                    <a:pt x="2177" y="720"/>
                  </a:cubicBezTo>
                  <a:cubicBezTo>
                    <a:pt x="2189" y="718"/>
                    <a:pt x="2207" y="718"/>
                    <a:pt x="2209" y="720"/>
                  </a:cubicBezTo>
                  <a:cubicBezTo>
                    <a:pt x="2211" y="721"/>
                    <a:pt x="2215" y="720"/>
                    <a:pt x="2219" y="719"/>
                  </a:cubicBezTo>
                  <a:cubicBezTo>
                    <a:pt x="2230" y="714"/>
                    <a:pt x="2255" y="712"/>
                    <a:pt x="2255" y="716"/>
                  </a:cubicBezTo>
                  <a:cubicBezTo>
                    <a:pt x="2255" y="717"/>
                    <a:pt x="2256" y="719"/>
                    <a:pt x="2258" y="719"/>
                  </a:cubicBezTo>
                  <a:cubicBezTo>
                    <a:pt x="2260" y="719"/>
                    <a:pt x="2260" y="717"/>
                    <a:pt x="2259" y="714"/>
                  </a:cubicBezTo>
                  <a:cubicBezTo>
                    <a:pt x="2258" y="711"/>
                    <a:pt x="2259" y="710"/>
                    <a:pt x="2262" y="712"/>
                  </a:cubicBezTo>
                  <a:cubicBezTo>
                    <a:pt x="2265" y="713"/>
                    <a:pt x="2267" y="712"/>
                    <a:pt x="2267" y="710"/>
                  </a:cubicBezTo>
                  <a:cubicBezTo>
                    <a:pt x="2267" y="702"/>
                    <a:pt x="2303" y="695"/>
                    <a:pt x="2330" y="698"/>
                  </a:cubicBezTo>
                  <a:cubicBezTo>
                    <a:pt x="2332" y="698"/>
                    <a:pt x="2340" y="697"/>
                    <a:pt x="2348" y="696"/>
                  </a:cubicBezTo>
                  <a:cubicBezTo>
                    <a:pt x="2360" y="693"/>
                    <a:pt x="2363" y="693"/>
                    <a:pt x="2366" y="697"/>
                  </a:cubicBezTo>
                  <a:cubicBezTo>
                    <a:pt x="2368" y="700"/>
                    <a:pt x="2372" y="701"/>
                    <a:pt x="2378" y="700"/>
                  </a:cubicBezTo>
                  <a:cubicBezTo>
                    <a:pt x="2383" y="700"/>
                    <a:pt x="2387" y="700"/>
                    <a:pt x="2387" y="701"/>
                  </a:cubicBezTo>
                  <a:cubicBezTo>
                    <a:pt x="2387" y="704"/>
                    <a:pt x="2366" y="707"/>
                    <a:pt x="2363" y="704"/>
                  </a:cubicBezTo>
                  <a:cubicBezTo>
                    <a:pt x="2359" y="702"/>
                    <a:pt x="2312" y="704"/>
                    <a:pt x="2308" y="706"/>
                  </a:cubicBezTo>
                  <a:cubicBezTo>
                    <a:pt x="2307" y="707"/>
                    <a:pt x="2303" y="708"/>
                    <a:pt x="2300" y="707"/>
                  </a:cubicBezTo>
                  <a:cubicBezTo>
                    <a:pt x="2296" y="707"/>
                    <a:pt x="2295" y="707"/>
                    <a:pt x="2296" y="708"/>
                  </a:cubicBezTo>
                  <a:cubicBezTo>
                    <a:pt x="2300" y="713"/>
                    <a:pt x="2290" y="718"/>
                    <a:pt x="2277" y="717"/>
                  </a:cubicBezTo>
                  <a:cubicBezTo>
                    <a:pt x="2270" y="716"/>
                    <a:pt x="2264" y="717"/>
                    <a:pt x="2265" y="719"/>
                  </a:cubicBezTo>
                  <a:cubicBezTo>
                    <a:pt x="2266" y="720"/>
                    <a:pt x="2262" y="721"/>
                    <a:pt x="2256" y="721"/>
                  </a:cubicBezTo>
                  <a:cubicBezTo>
                    <a:pt x="2238" y="721"/>
                    <a:pt x="2198" y="728"/>
                    <a:pt x="2200" y="731"/>
                  </a:cubicBezTo>
                  <a:cubicBezTo>
                    <a:pt x="2201" y="732"/>
                    <a:pt x="2199" y="733"/>
                    <a:pt x="2197" y="733"/>
                  </a:cubicBezTo>
                  <a:cubicBezTo>
                    <a:pt x="2194" y="733"/>
                    <a:pt x="2192" y="734"/>
                    <a:pt x="2192" y="736"/>
                  </a:cubicBezTo>
                  <a:cubicBezTo>
                    <a:pt x="2192" y="738"/>
                    <a:pt x="2195" y="739"/>
                    <a:pt x="2199" y="739"/>
                  </a:cubicBezTo>
                  <a:cubicBezTo>
                    <a:pt x="2204" y="739"/>
                    <a:pt x="2206" y="738"/>
                    <a:pt x="2205" y="735"/>
                  </a:cubicBezTo>
                  <a:cubicBezTo>
                    <a:pt x="2204" y="731"/>
                    <a:pt x="2206" y="731"/>
                    <a:pt x="2215" y="731"/>
                  </a:cubicBezTo>
                  <a:cubicBezTo>
                    <a:pt x="2237" y="731"/>
                    <a:pt x="2223" y="738"/>
                    <a:pt x="2183" y="747"/>
                  </a:cubicBezTo>
                  <a:cubicBezTo>
                    <a:pt x="2169" y="749"/>
                    <a:pt x="2158" y="753"/>
                    <a:pt x="2158" y="754"/>
                  </a:cubicBezTo>
                  <a:cubicBezTo>
                    <a:pt x="2158" y="755"/>
                    <a:pt x="2160" y="756"/>
                    <a:pt x="2162" y="756"/>
                  </a:cubicBezTo>
                  <a:cubicBezTo>
                    <a:pt x="2164" y="756"/>
                    <a:pt x="2167" y="759"/>
                    <a:pt x="2169" y="761"/>
                  </a:cubicBezTo>
                  <a:cubicBezTo>
                    <a:pt x="2172" y="766"/>
                    <a:pt x="2173" y="766"/>
                    <a:pt x="2187" y="761"/>
                  </a:cubicBezTo>
                  <a:cubicBezTo>
                    <a:pt x="2195" y="758"/>
                    <a:pt x="2210" y="755"/>
                    <a:pt x="2220" y="755"/>
                  </a:cubicBezTo>
                  <a:cubicBezTo>
                    <a:pt x="2236" y="754"/>
                    <a:pt x="2254" y="747"/>
                    <a:pt x="2251" y="744"/>
                  </a:cubicBezTo>
                  <a:cubicBezTo>
                    <a:pt x="2250" y="743"/>
                    <a:pt x="2246" y="743"/>
                    <a:pt x="2242" y="745"/>
                  </a:cubicBezTo>
                  <a:cubicBezTo>
                    <a:pt x="2238" y="746"/>
                    <a:pt x="2231" y="747"/>
                    <a:pt x="2227" y="747"/>
                  </a:cubicBezTo>
                  <a:cubicBezTo>
                    <a:pt x="2219" y="747"/>
                    <a:pt x="2219" y="747"/>
                    <a:pt x="2219" y="747"/>
                  </a:cubicBezTo>
                  <a:cubicBezTo>
                    <a:pt x="2228" y="745"/>
                    <a:pt x="2228" y="745"/>
                    <a:pt x="2228" y="745"/>
                  </a:cubicBezTo>
                  <a:cubicBezTo>
                    <a:pt x="2233" y="743"/>
                    <a:pt x="2242" y="740"/>
                    <a:pt x="2248" y="738"/>
                  </a:cubicBezTo>
                  <a:cubicBezTo>
                    <a:pt x="2256" y="735"/>
                    <a:pt x="2261" y="735"/>
                    <a:pt x="2263" y="737"/>
                  </a:cubicBezTo>
                  <a:cubicBezTo>
                    <a:pt x="2265" y="738"/>
                    <a:pt x="2271" y="738"/>
                    <a:pt x="2280" y="735"/>
                  </a:cubicBezTo>
                  <a:cubicBezTo>
                    <a:pt x="2309" y="726"/>
                    <a:pt x="2329" y="724"/>
                    <a:pt x="2348" y="727"/>
                  </a:cubicBezTo>
                  <a:cubicBezTo>
                    <a:pt x="2353" y="728"/>
                    <a:pt x="2337" y="736"/>
                    <a:pt x="2330" y="736"/>
                  </a:cubicBezTo>
                  <a:cubicBezTo>
                    <a:pt x="2326" y="736"/>
                    <a:pt x="2316" y="738"/>
                    <a:pt x="2308" y="740"/>
                  </a:cubicBezTo>
                  <a:cubicBezTo>
                    <a:pt x="2301" y="743"/>
                    <a:pt x="2286" y="745"/>
                    <a:pt x="2276" y="745"/>
                  </a:cubicBezTo>
                  <a:cubicBezTo>
                    <a:pt x="2263" y="745"/>
                    <a:pt x="2258" y="746"/>
                    <a:pt x="2259" y="748"/>
                  </a:cubicBezTo>
                  <a:cubicBezTo>
                    <a:pt x="2260" y="750"/>
                    <a:pt x="2256" y="754"/>
                    <a:pt x="2251" y="757"/>
                  </a:cubicBezTo>
                  <a:cubicBezTo>
                    <a:pt x="2243" y="761"/>
                    <a:pt x="2243" y="761"/>
                    <a:pt x="2249" y="764"/>
                  </a:cubicBezTo>
                  <a:cubicBezTo>
                    <a:pt x="2254" y="765"/>
                    <a:pt x="2257" y="764"/>
                    <a:pt x="2259" y="761"/>
                  </a:cubicBezTo>
                  <a:cubicBezTo>
                    <a:pt x="2261" y="757"/>
                    <a:pt x="2264" y="756"/>
                    <a:pt x="2271" y="758"/>
                  </a:cubicBezTo>
                  <a:cubicBezTo>
                    <a:pt x="2276" y="759"/>
                    <a:pt x="2278" y="759"/>
                    <a:pt x="2276" y="757"/>
                  </a:cubicBezTo>
                  <a:cubicBezTo>
                    <a:pt x="2274" y="756"/>
                    <a:pt x="2282" y="755"/>
                    <a:pt x="2294" y="755"/>
                  </a:cubicBezTo>
                  <a:cubicBezTo>
                    <a:pt x="2306" y="755"/>
                    <a:pt x="2315" y="756"/>
                    <a:pt x="2315" y="757"/>
                  </a:cubicBezTo>
                  <a:cubicBezTo>
                    <a:pt x="2315" y="758"/>
                    <a:pt x="2317" y="759"/>
                    <a:pt x="2319" y="758"/>
                  </a:cubicBezTo>
                  <a:cubicBezTo>
                    <a:pt x="2321" y="756"/>
                    <a:pt x="2329" y="755"/>
                    <a:pt x="2337" y="755"/>
                  </a:cubicBezTo>
                  <a:cubicBezTo>
                    <a:pt x="2346" y="754"/>
                    <a:pt x="2353" y="753"/>
                    <a:pt x="2354" y="753"/>
                  </a:cubicBezTo>
                  <a:cubicBezTo>
                    <a:pt x="2355" y="752"/>
                    <a:pt x="2370" y="752"/>
                    <a:pt x="2387" y="752"/>
                  </a:cubicBezTo>
                  <a:cubicBezTo>
                    <a:pt x="2423" y="754"/>
                    <a:pt x="2431" y="750"/>
                    <a:pt x="2400" y="745"/>
                  </a:cubicBezTo>
                  <a:cubicBezTo>
                    <a:pt x="2385" y="742"/>
                    <a:pt x="2376" y="742"/>
                    <a:pt x="2365" y="745"/>
                  </a:cubicBezTo>
                  <a:cubicBezTo>
                    <a:pt x="2342" y="750"/>
                    <a:pt x="2341" y="747"/>
                    <a:pt x="2364" y="738"/>
                  </a:cubicBezTo>
                  <a:cubicBezTo>
                    <a:pt x="2377" y="733"/>
                    <a:pt x="2387" y="730"/>
                    <a:pt x="2391" y="732"/>
                  </a:cubicBezTo>
                  <a:cubicBezTo>
                    <a:pt x="2411" y="738"/>
                    <a:pt x="2416" y="738"/>
                    <a:pt x="2420" y="734"/>
                  </a:cubicBezTo>
                  <a:cubicBezTo>
                    <a:pt x="2423" y="732"/>
                    <a:pt x="2428" y="730"/>
                    <a:pt x="2431" y="730"/>
                  </a:cubicBezTo>
                  <a:cubicBezTo>
                    <a:pt x="2435" y="730"/>
                    <a:pt x="2439" y="729"/>
                    <a:pt x="2439" y="728"/>
                  </a:cubicBezTo>
                  <a:cubicBezTo>
                    <a:pt x="2440" y="727"/>
                    <a:pt x="2420" y="725"/>
                    <a:pt x="2395" y="725"/>
                  </a:cubicBezTo>
                  <a:cubicBezTo>
                    <a:pt x="2357" y="724"/>
                    <a:pt x="2335" y="722"/>
                    <a:pt x="2335" y="718"/>
                  </a:cubicBezTo>
                  <a:cubicBezTo>
                    <a:pt x="2335" y="717"/>
                    <a:pt x="2345" y="717"/>
                    <a:pt x="2357" y="716"/>
                  </a:cubicBezTo>
                  <a:cubicBezTo>
                    <a:pt x="2370" y="716"/>
                    <a:pt x="2380" y="715"/>
                    <a:pt x="2381" y="713"/>
                  </a:cubicBezTo>
                  <a:cubicBezTo>
                    <a:pt x="2383" y="710"/>
                    <a:pt x="2405" y="707"/>
                    <a:pt x="2411" y="710"/>
                  </a:cubicBezTo>
                  <a:cubicBezTo>
                    <a:pt x="2416" y="712"/>
                    <a:pt x="2415" y="712"/>
                    <a:pt x="2408" y="713"/>
                  </a:cubicBezTo>
                  <a:cubicBezTo>
                    <a:pt x="2403" y="713"/>
                    <a:pt x="2398" y="714"/>
                    <a:pt x="2397" y="715"/>
                  </a:cubicBezTo>
                  <a:cubicBezTo>
                    <a:pt x="2396" y="718"/>
                    <a:pt x="2425" y="716"/>
                    <a:pt x="2428" y="713"/>
                  </a:cubicBezTo>
                  <a:cubicBezTo>
                    <a:pt x="2431" y="710"/>
                    <a:pt x="2512" y="712"/>
                    <a:pt x="2526" y="715"/>
                  </a:cubicBezTo>
                  <a:cubicBezTo>
                    <a:pt x="2532" y="717"/>
                    <a:pt x="2564" y="718"/>
                    <a:pt x="2597" y="719"/>
                  </a:cubicBezTo>
                  <a:cubicBezTo>
                    <a:pt x="2630" y="719"/>
                    <a:pt x="2682" y="719"/>
                    <a:pt x="2712" y="720"/>
                  </a:cubicBezTo>
                  <a:cubicBezTo>
                    <a:pt x="2742" y="720"/>
                    <a:pt x="2768" y="720"/>
                    <a:pt x="2769" y="718"/>
                  </a:cubicBezTo>
                  <a:cubicBezTo>
                    <a:pt x="2773" y="715"/>
                    <a:pt x="2817" y="714"/>
                    <a:pt x="2822" y="717"/>
                  </a:cubicBezTo>
                  <a:cubicBezTo>
                    <a:pt x="2824" y="718"/>
                    <a:pt x="2827" y="718"/>
                    <a:pt x="2829" y="716"/>
                  </a:cubicBezTo>
                  <a:cubicBezTo>
                    <a:pt x="2833" y="712"/>
                    <a:pt x="2835" y="712"/>
                    <a:pt x="2758" y="711"/>
                  </a:cubicBezTo>
                  <a:cubicBezTo>
                    <a:pt x="2666" y="710"/>
                    <a:pt x="2646" y="710"/>
                    <a:pt x="2648" y="709"/>
                  </a:cubicBezTo>
                  <a:cubicBezTo>
                    <a:pt x="2652" y="704"/>
                    <a:pt x="2792" y="701"/>
                    <a:pt x="2811" y="704"/>
                  </a:cubicBezTo>
                  <a:cubicBezTo>
                    <a:pt x="2825" y="708"/>
                    <a:pt x="2833" y="708"/>
                    <a:pt x="2836" y="706"/>
                  </a:cubicBezTo>
                  <a:cubicBezTo>
                    <a:pt x="2839" y="702"/>
                    <a:pt x="2833" y="700"/>
                    <a:pt x="2816" y="699"/>
                  </a:cubicBezTo>
                  <a:cubicBezTo>
                    <a:pt x="2807" y="698"/>
                    <a:pt x="2799" y="696"/>
                    <a:pt x="2799" y="695"/>
                  </a:cubicBezTo>
                  <a:cubicBezTo>
                    <a:pt x="2799" y="693"/>
                    <a:pt x="2803" y="692"/>
                    <a:pt x="2808" y="693"/>
                  </a:cubicBezTo>
                  <a:cubicBezTo>
                    <a:pt x="2814" y="694"/>
                    <a:pt x="2820" y="694"/>
                    <a:pt x="2823" y="692"/>
                  </a:cubicBezTo>
                  <a:cubicBezTo>
                    <a:pt x="2829" y="690"/>
                    <a:pt x="2829" y="690"/>
                    <a:pt x="2823" y="690"/>
                  </a:cubicBezTo>
                  <a:cubicBezTo>
                    <a:pt x="2813" y="689"/>
                    <a:pt x="2815" y="684"/>
                    <a:pt x="2825" y="684"/>
                  </a:cubicBezTo>
                  <a:cubicBezTo>
                    <a:pt x="2835" y="684"/>
                    <a:pt x="2842" y="686"/>
                    <a:pt x="2840" y="690"/>
                  </a:cubicBezTo>
                  <a:cubicBezTo>
                    <a:pt x="2840" y="691"/>
                    <a:pt x="2840" y="692"/>
                    <a:pt x="2842" y="692"/>
                  </a:cubicBezTo>
                  <a:cubicBezTo>
                    <a:pt x="2844" y="692"/>
                    <a:pt x="2845" y="690"/>
                    <a:pt x="2844" y="688"/>
                  </a:cubicBezTo>
                  <a:cubicBezTo>
                    <a:pt x="2841" y="681"/>
                    <a:pt x="2861" y="675"/>
                    <a:pt x="2890" y="674"/>
                  </a:cubicBezTo>
                  <a:cubicBezTo>
                    <a:pt x="2938" y="672"/>
                    <a:pt x="2922" y="669"/>
                    <a:pt x="2863" y="669"/>
                  </a:cubicBezTo>
                  <a:cubicBezTo>
                    <a:pt x="2832" y="669"/>
                    <a:pt x="2799" y="669"/>
                    <a:pt x="2790" y="669"/>
                  </a:cubicBezTo>
                  <a:cubicBezTo>
                    <a:pt x="2780" y="669"/>
                    <a:pt x="2773" y="668"/>
                    <a:pt x="2773" y="666"/>
                  </a:cubicBezTo>
                  <a:cubicBezTo>
                    <a:pt x="2773" y="665"/>
                    <a:pt x="2770" y="665"/>
                    <a:pt x="2765" y="667"/>
                  </a:cubicBezTo>
                  <a:cubicBezTo>
                    <a:pt x="2760" y="668"/>
                    <a:pt x="2749" y="669"/>
                    <a:pt x="2740" y="668"/>
                  </a:cubicBezTo>
                  <a:cubicBezTo>
                    <a:pt x="2731" y="668"/>
                    <a:pt x="2719" y="668"/>
                    <a:pt x="2714" y="669"/>
                  </a:cubicBezTo>
                  <a:cubicBezTo>
                    <a:pt x="2704" y="671"/>
                    <a:pt x="2704" y="671"/>
                    <a:pt x="2709" y="666"/>
                  </a:cubicBezTo>
                  <a:cubicBezTo>
                    <a:pt x="2713" y="662"/>
                    <a:pt x="2715" y="661"/>
                    <a:pt x="2716" y="664"/>
                  </a:cubicBezTo>
                  <a:cubicBezTo>
                    <a:pt x="2718" y="666"/>
                    <a:pt x="2720" y="666"/>
                    <a:pt x="2722" y="664"/>
                  </a:cubicBezTo>
                  <a:cubicBezTo>
                    <a:pt x="2728" y="660"/>
                    <a:pt x="2752" y="656"/>
                    <a:pt x="2754" y="660"/>
                  </a:cubicBezTo>
                  <a:cubicBezTo>
                    <a:pt x="2755" y="661"/>
                    <a:pt x="2761" y="662"/>
                    <a:pt x="2770" y="660"/>
                  </a:cubicBezTo>
                  <a:cubicBezTo>
                    <a:pt x="2777" y="659"/>
                    <a:pt x="2821" y="658"/>
                    <a:pt x="2867" y="658"/>
                  </a:cubicBezTo>
                  <a:cubicBezTo>
                    <a:pt x="2936" y="659"/>
                    <a:pt x="2951" y="660"/>
                    <a:pt x="2958" y="664"/>
                  </a:cubicBezTo>
                  <a:cubicBezTo>
                    <a:pt x="2963" y="667"/>
                    <a:pt x="2970" y="669"/>
                    <a:pt x="2975" y="670"/>
                  </a:cubicBezTo>
                  <a:cubicBezTo>
                    <a:pt x="2980" y="672"/>
                    <a:pt x="2982" y="674"/>
                    <a:pt x="2981" y="676"/>
                  </a:cubicBezTo>
                  <a:cubicBezTo>
                    <a:pt x="2980" y="679"/>
                    <a:pt x="2986" y="680"/>
                    <a:pt x="3009" y="679"/>
                  </a:cubicBezTo>
                  <a:cubicBezTo>
                    <a:pt x="3027" y="679"/>
                    <a:pt x="3046" y="680"/>
                    <a:pt x="3058" y="683"/>
                  </a:cubicBezTo>
                  <a:cubicBezTo>
                    <a:pt x="3081" y="688"/>
                    <a:pt x="3155" y="687"/>
                    <a:pt x="3251" y="680"/>
                  </a:cubicBezTo>
                  <a:cubicBezTo>
                    <a:pt x="3284" y="677"/>
                    <a:pt x="3335" y="674"/>
                    <a:pt x="3365" y="672"/>
                  </a:cubicBezTo>
                  <a:cubicBezTo>
                    <a:pt x="3394" y="670"/>
                    <a:pt x="3420" y="667"/>
                    <a:pt x="3421" y="666"/>
                  </a:cubicBezTo>
                  <a:cubicBezTo>
                    <a:pt x="3423" y="665"/>
                    <a:pt x="3405" y="664"/>
                    <a:pt x="3383" y="665"/>
                  </a:cubicBezTo>
                  <a:cubicBezTo>
                    <a:pt x="3361" y="665"/>
                    <a:pt x="3337" y="665"/>
                    <a:pt x="3330" y="664"/>
                  </a:cubicBezTo>
                  <a:cubicBezTo>
                    <a:pt x="3323" y="662"/>
                    <a:pt x="3318" y="662"/>
                    <a:pt x="3319" y="664"/>
                  </a:cubicBezTo>
                  <a:cubicBezTo>
                    <a:pt x="3320" y="665"/>
                    <a:pt x="3323" y="666"/>
                    <a:pt x="3325" y="666"/>
                  </a:cubicBezTo>
                  <a:cubicBezTo>
                    <a:pt x="3328" y="666"/>
                    <a:pt x="3329" y="667"/>
                    <a:pt x="3328" y="668"/>
                  </a:cubicBezTo>
                  <a:cubicBezTo>
                    <a:pt x="3327" y="669"/>
                    <a:pt x="3301" y="670"/>
                    <a:pt x="3271" y="671"/>
                  </a:cubicBezTo>
                  <a:cubicBezTo>
                    <a:pt x="3241" y="672"/>
                    <a:pt x="3214" y="674"/>
                    <a:pt x="3213" y="675"/>
                  </a:cubicBezTo>
                  <a:cubicBezTo>
                    <a:pt x="3208" y="679"/>
                    <a:pt x="3154" y="679"/>
                    <a:pt x="3151" y="675"/>
                  </a:cubicBezTo>
                  <a:cubicBezTo>
                    <a:pt x="3149" y="671"/>
                    <a:pt x="3113" y="668"/>
                    <a:pt x="3115" y="672"/>
                  </a:cubicBezTo>
                  <a:cubicBezTo>
                    <a:pt x="3116" y="674"/>
                    <a:pt x="3115" y="675"/>
                    <a:pt x="3113" y="675"/>
                  </a:cubicBezTo>
                  <a:cubicBezTo>
                    <a:pt x="3110" y="675"/>
                    <a:pt x="3109" y="674"/>
                    <a:pt x="3110" y="672"/>
                  </a:cubicBezTo>
                  <a:cubicBezTo>
                    <a:pt x="3110" y="671"/>
                    <a:pt x="3104" y="669"/>
                    <a:pt x="3096" y="668"/>
                  </a:cubicBezTo>
                  <a:cubicBezTo>
                    <a:pt x="3088" y="667"/>
                    <a:pt x="3083" y="665"/>
                    <a:pt x="3084" y="664"/>
                  </a:cubicBezTo>
                  <a:cubicBezTo>
                    <a:pt x="3087" y="661"/>
                    <a:pt x="3125" y="661"/>
                    <a:pt x="3136" y="665"/>
                  </a:cubicBezTo>
                  <a:cubicBezTo>
                    <a:pt x="3145" y="668"/>
                    <a:pt x="3151" y="669"/>
                    <a:pt x="3159" y="666"/>
                  </a:cubicBezTo>
                  <a:cubicBezTo>
                    <a:pt x="3165" y="665"/>
                    <a:pt x="3170" y="664"/>
                    <a:pt x="3172" y="665"/>
                  </a:cubicBezTo>
                  <a:cubicBezTo>
                    <a:pt x="3173" y="666"/>
                    <a:pt x="3181" y="665"/>
                    <a:pt x="3189" y="664"/>
                  </a:cubicBezTo>
                  <a:cubicBezTo>
                    <a:pt x="3201" y="661"/>
                    <a:pt x="3273" y="657"/>
                    <a:pt x="3305" y="657"/>
                  </a:cubicBezTo>
                  <a:cubicBezTo>
                    <a:pt x="3308" y="657"/>
                    <a:pt x="3312" y="655"/>
                    <a:pt x="3313" y="653"/>
                  </a:cubicBezTo>
                  <a:cubicBezTo>
                    <a:pt x="3314" y="651"/>
                    <a:pt x="3307" y="650"/>
                    <a:pt x="3284" y="651"/>
                  </a:cubicBezTo>
                  <a:cubicBezTo>
                    <a:pt x="3266" y="651"/>
                    <a:pt x="3254" y="651"/>
                    <a:pt x="3254" y="649"/>
                  </a:cubicBezTo>
                  <a:cubicBezTo>
                    <a:pt x="3254" y="647"/>
                    <a:pt x="3252" y="646"/>
                    <a:pt x="3249" y="646"/>
                  </a:cubicBezTo>
                  <a:cubicBezTo>
                    <a:pt x="3246" y="645"/>
                    <a:pt x="3246" y="645"/>
                    <a:pt x="3251" y="642"/>
                  </a:cubicBezTo>
                  <a:cubicBezTo>
                    <a:pt x="3255" y="641"/>
                    <a:pt x="3261" y="638"/>
                    <a:pt x="3264" y="637"/>
                  </a:cubicBezTo>
                  <a:cubicBezTo>
                    <a:pt x="3266" y="635"/>
                    <a:pt x="3280" y="634"/>
                    <a:pt x="3294" y="634"/>
                  </a:cubicBezTo>
                  <a:cubicBezTo>
                    <a:pt x="3327" y="634"/>
                    <a:pt x="3350" y="631"/>
                    <a:pt x="3345" y="628"/>
                  </a:cubicBezTo>
                  <a:cubicBezTo>
                    <a:pt x="3343" y="626"/>
                    <a:pt x="3349" y="625"/>
                    <a:pt x="3363" y="626"/>
                  </a:cubicBezTo>
                  <a:cubicBezTo>
                    <a:pt x="3380" y="627"/>
                    <a:pt x="3383" y="627"/>
                    <a:pt x="3376" y="625"/>
                  </a:cubicBezTo>
                  <a:cubicBezTo>
                    <a:pt x="3371" y="623"/>
                    <a:pt x="3355" y="623"/>
                    <a:pt x="3326" y="625"/>
                  </a:cubicBezTo>
                  <a:cubicBezTo>
                    <a:pt x="3303" y="626"/>
                    <a:pt x="3277" y="627"/>
                    <a:pt x="3269" y="625"/>
                  </a:cubicBezTo>
                  <a:cubicBezTo>
                    <a:pt x="3260" y="624"/>
                    <a:pt x="3245" y="623"/>
                    <a:pt x="3235" y="623"/>
                  </a:cubicBezTo>
                  <a:cubicBezTo>
                    <a:pt x="3225" y="623"/>
                    <a:pt x="3217" y="621"/>
                    <a:pt x="3217" y="620"/>
                  </a:cubicBezTo>
                  <a:cubicBezTo>
                    <a:pt x="3217" y="617"/>
                    <a:pt x="3240" y="611"/>
                    <a:pt x="3251" y="611"/>
                  </a:cubicBezTo>
                  <a:cubicBezTo>
                    <a:pt x="3256" y="611"/>
                    <a:pt x="3260" y="609"/>
                    <a:pt x="3260" y="608"/>
                  </a:cubicBezTo>
                  <a:cubicBezTo>
                    <a:pt x="3260" y="606"/>
                    <a:pt x="3257" y="605"/>
                    <a:pt x="3252" y="606"/>
                  </a:cubicBezTo>
                  <a:cubicBezTo>
                    <a:pt x="3242" y="609"/>
                    <a:pt x="3236" y="603"/>
                    <a:pt x="3245" y="600"/>
                  </a:cubicBezTo>
                  <a:cubicBezTo>
                    <a:pt x="3249" y="599"/>
                    <a:pt x="3251" y="597"/>
                    <a:pt x="3251" y="596"/>
                  </a:cubicBezTo>
                  <a:cubicBezTo>
                    <a:pt x="3251" y="595"/>
                    <a:pt x="3255" y="593"/>
                    <a:pt x="3260" y="593"/>
                  </a:cubicBezTo>
                  <a:cubicBezTo>
                    <a:pt x="3264" y="593"/>
                    <a:pt x="3269" y="592"/>
                    <a:pt x="3269" y="590"/>
                  </a:cubicBezTo>
                  <a:cubicBezTo>
                    <a:pt x="3270" y="587"/>
                    <a:pt x="3272" y="587"/>
                    <a:pt x="3275" y="590"/>
                  </a:cubicBezTo>
                  <a:cubicBezTo>
                    <a:pt x="3277" y="592"/>
                    <a:pt x="3280" y="593"/>
                    <a:pt x="3281" y="593"/>
                  </a:cubicBezTo>
                  <a:cubicBezTo>
                    <a:pt x="3283" y="593"/>
                    <a:pt x="3283" y="592"/>
                    <a:pt x="3280" y="591"/>
                  </a:cubicBezTo>
                  <a:cubicBezTo>
                    <a:pt x="3277" y="589"/>
                    <a:pt x="3280" y="588"/>
                    <a:pt x="3289" y="586"/>
                  </a:cubicBezTo>
                  <a:cubicBezTo>
                    <a:pt x="3296" y="586"/>
                    <a:pt x="3307" y="584"/>
                    <a:pt x="3313" y="583"/>
                  </a:cubicBezTo>
                  <a:cubicBezTo>
                    <a:pt x="3319" y="582"/>
                    <a:pt x="3335" y="581"/>
                    <a:pt x="3347" y="580"/>
                  </a:cubicBezTo>
                  <a:cubicBezTo>
                    <a:pt x="3375" y="578"/>
                    <a:pt x="3383" y="573"/>
                    <a:pt x="3358" y="573"/>
                  </a:cubicBezTo>
                  <a:cubicBezTo>
                    <a:pt x="3349" y="573"/>
                    <a:pt x="3340" y="572"/>
                    <a:pt x="3340" y="570"/>
                  </a:cubicBezTo>
                  <a:cubicBezTo>
                    <a:pt x="3339" y="569"/>
                    <a:pt x="3331" y="569"/>
                    <a:pt x="3320" y="571"/>
                  </a:cubicBezTo>
                  <a:cubicBezTo>
                    <a:pt x="3304" y="573"/>
                    <a:pt x="3267" y="574"/>
                    <a:pt x="3229" y="573"/>
                  </a:cubicBezTo>
                  <a:cubicBezTo>
                    <a:pt x="3221" y="572"/>
                    <a:pt x="3207" y="572"/>
                    <a:pt x="3196" y="573"/>
                  </a:cubicBezTo>
                  <a:cubicBezTo>
                    <a:pt x="3160" y="574"/>
                    <a:pt x="3074" y="571"/>
                    <a:pt x="3072" y="569"/>
                  </a:cubicBezTo>
                  <a:cubicBezTo>
                    <a:pt x="3071" y="568"/>
                    <a:pt x="3068" y="567"/>
                    <a:pt x="3065" y="567"/>
                  </a:cubicBezTo>
                  <a:cubicBezTo>
                    <a:pt x="3056" y="567"/>
                    <a:pt x="3056" y="562"/>
                    <a:pt x="3065" y="557"/>
                  </a:cubicBezTo>
                  <a:cubicBezTo>
                    <a:pt x="3070" y="555"/>
                    <a:pt x="3074" y="553"/>
                    <a:pt x="3074" y="554"/>
                  </a:cubicBezTo>
                  <a:cubicBezTo>
                    <a:pt x="3074" y="555"/>
                    <a:pt x="3077" y="554"/>
                    <a:pt x="3080" y="552"/>
                  </a:cubicBezTo>
                  <a:cubicBezTo>
                    <a:pt x="3084" y="550"/>
                    <a:pt x="3088" y="549"/>
                    <a:pt x="3090" y="549"/>
                  </a:cubicBezTo>
                  <a:cubicBezTo>
                    <a:pt x="3092" y="550"/>
                    <a:pt x="3098" y="548"/>
                    <a:pt x="3102" y="546"/>
                  </a:cubicBezTo>
                  <a:cubicBezTo>
                    <a:pt x="3107" y="543"/>
                    <a:pt x="3114" y="541"/>
                    <a:pt x="3118" y="541"/>
                  </a:cubicBezTo>
                  <a:cubicBezTo>
                    <a:pt x="3123" y="541"/>
                    <a:pt x="3125" y="540"/>
                    <a:pt x="3124" y="538"/>
                  </a:cubicBezTo>
                  <a:cubicBezTo>
                    <a:pt x="3123" y="536"/>
                    <a:pt x="3117" y="535"/>
                    <a:pt x="3107" y="536"/>
                  </a:cubicBezTo>
                  <a:cubicBezTo>
                    <a:pt x="3083" y="539"/>
                    <a:pt x="3053" y="539"/>
                    <a:pt x="3051" y="536"/>
                  </a:cubicBezTo>
                  <a:cubicBezTo>
                    <a:pt x="3050" y="535"/>
                    <a:pt x="3053" y="533"/>
                    <a:pt x="3057" y="533"/>
                  </a:cubicBezTo>
                  <a:cubicBezTo>
                    <a:pt x="3070" y="531"/>
                    <a:pt x="3073" y="529"/>
                    <a:pt x="3067" y="526"/>
                  </a:cubicBezTo>
                  <a:cubicBezTo>
                    <a:pt x="3061" y="524"/>
                    <a:pt x="3061" y="524"/>
                    <a:pt x="3068" y="524"/>
                  </a:cubicBezTo>
                  <a:cubicBezTo>
                    <a:pt x="3072" y="524"/>
                    <a:pt x="3074" y="522"/>
                    <a:pt x="3074" y="518"/>
                  </a:cubicBezTo>
                  <a:cubicBezTo>
                    <a:pt x="3074" y="515"/>
                    <a:pt x="3075" y="512"/>
                    <a:pt x="3077" y="512"/>
                  </a:cubicBezTo>
                  <a:cubicBezTo>
                    <a:pt x="3078" y="512"/>
                    <a:pt x="3080" y="514"/>
                    <a:pt x="3080" y="516"/>
                  </a:cubicBezTo>
                  <a:cubicBezTo>
                    <a:pt x="3080" y="519"/>
                    <a:pt x="3081" y="520"/>
                    <a:pt x="3082" y="519"/>
                  </a:cubicBezTo>
                  <a:cubicBezTo>
                    <a:pt x="3084" y="518"/>
                    <a:pt x="3084" y="516"/>
                    <a:pt x="3084" y="514"/>
                  </a:cubicBezTo>
                  <a:cubicBezTo>
                    <a:pt x="3083" y="511"/>
                    <a:pt x="3075" y="509"/>
                    <a:pt x="3058" y="509"/>
                  </a:cubicBezTo>
                  <a:cubicBezTo>
                    <a:pt x="3045" y="508"/>
                    <a:pt x="3035" y="509"/>
                    <a:pt x="3036" y="510"/>
                  </a:cubicBezTo>
                  <a:cubicBezTo>
                    <a:pt x="3036" y="511"/>
                    <a:pt x="3036" y="512"/>
                    <a:pt x="3034" y="512"/>
                  </a:cubicBezTo>
                  <a:cubicBezTo>
                    <a:pt x="3033" y="512"/>
                    <a:pt x="3030" y="510"/>
                    <a:pt x="3029" y="509"/>
                  </a:cubicBezTo>
                  <a:cubicBezTo>
                    <a:pt x="3028" y="506"/>
                    <a:pt x="3018" y="506"/>
                    <a:pt x="2996" y="507"/>
                  </a:cubicBezTo>
                  <a:cubicBezTo>
                    <a:pt x="2971" y="508"/>
                    <a:pt x="2963" y="510"/>
                    <a:pt x="2960" y="514"/>
                  </a:cubicBezTo>
                  <a:cubicBezTo>
                    <a:pt x="2956" y="518"/>
                    <a:pt x="2956" y="519"/>
                    <a:pt x="2960" y="515"/>
                  </a:cubicBezTo>
                  <a:cubicBezTo>
                    <a:pt x="2962" y="513"/>
                    <a:pt x="2976" y="512"/>
                    <a:pt x="2994" y="511"/>
                  </a:cubicBezTo>
                  <a:cubicBezTo>
                    <a:pt x="3022" y="511"/>
                    <a:pt x="3024" y="511"/>
                    <a:pt x="3024" y="516"/>
                  </a:cubicBezTo>
                  <a:cubicBezTo>
                    <a:pt x="3024" y="521"/>
                    <a:pt x="3021" y="522"/>
                    <a:pt x="3004" y="525"/>
                  </a:cubicBezTo>
                  <a:cubicBezTo>
                    <a:pt x="2983" y="527"/>
                    <a:pt x="2975" y="526"/>
                    <a:pt x="2978" y="520"/>
                  </a:cubicBezTo>
                  <a:cubicBezTo>
                    <a:pt x="2980" y="517"/>
                    <a:pt x="2980" y="517"/>
                    <a:pt x="2976" y="520"/>
                  </a:cubicBezTo>
                  <a:cubicBezTo>
                    <a:pt x="2972" y="524"/>
                    <a:pt x="2945" y="525"/>
                    <a:pt x="2945" y="521"/>
                  </a:cubicBezTo>
                  <a:cubicBezTo>
                    <a:pt x="2945" y="519"/>
                    <a:pt x="2947" y="518"/>
                    <a:pt x="2950" y="518"/>
                  </a:cubicBezTo>
                  <a:cubicBezTo>
                    <a:pt x="2954" y="517"/>
                    <a:pt x="2954" y="517"/>
                    <a:pt x="2951" y="516"/>
                  </a:cubicBezTo>
                  <a:cubicBezTo>
                    <a:pt x="2948" y="514"/>
                    <a:pt x="2948" y="514"/>
                    <a:pt x="2951" y="512"/>
                  </a:cubicBezTo>
                  <a:cubicBezTo>
                    <a:pt x="2954" y="510"/>
                    <a:pt x="2954" y="509"/>
                    <a:pt x="2950" y="509"/>
                  </a:cubicBezTo>
                  <a:cubicBezTo>
                    <a:pt x="2948" y="509"/>
                    <a:pt x="2945" y="511"/>
                    <a:pt x="2944" y="513"/>
                  </a:cubicBezTo>
                  <a:cubicBezTo>
                    <a:pt x="2943" y="516"/>
                    <a:pt x="2942" y="516"/>
                    <a:pt x="2939" y="513"/>
                  </a:cubicBezTo>
                  <a:cubicBezTo>
                    <a:pt x="2936" y="510"/>
                    <a:pt x="2931" y="510"/>
                    <a:pt x="2927" y="511"/>
                  </a:cubicBezTo>
                  <a:cubicBezTo>
                    <a:pt x="2923" y="512"/>
                    <a:pt x="2919" y="511"/>
                    <a:pt x="2916" y="508"/>
                  </a:cubicBezTo>
                  <a:cubicBezTo>
                    <a:pt x="2914" y="506"/>
                    <a:pt x="2906" y="504"/>
                    <a:pt x="2899" y="504"/>
                  </a:cubicBezTo>
                  <a:cubicBezTo>
                    <a:pt x="2884" y="504"/>
                    <a:pt x="2866" y="497"/>
                    <a:pt x="2875" y="495"/>
                  </a:cubicBezTo>
                  <a:cubicBezTo>
                    <a:pt x="2877" y="495"/>
                    <a:pt x="2888" y="495"/>
                    <a:pt x="2898" y="497"/>
                  </a:cubicBezTo>
                  <a:cubicBezTo>
                    <a:pt x="2920" y="501"/>
                    <a:pt x="2926" y="501"/>
                    <a:pt x="2924" y="497"/>
                  </a:cubicBezTo>
                  <a:cubicBezTo>
                    <a:pt x="2923" y="496"/>
                    <a:pt x="2919" y="494"/>
                    <a:pt x="2916" y="494"/>
                  </a:cubicBezTo>
                  <a:cubicBezTo>
                    <a:pt x="2910" y="494"/>
                    <a:pt x="2910" y="494"/>
                    <a:pt x="2914" y="492"/>
                  </a:cubicBezTo>
                  <a:cubicBezTo>
                    <a:pt x="2917" y="490"/>
                    <a:pt x="2926" y="490"/>
                    <a:pt x="2937" y="491"/>
                  </a:cubicBezTo>
                  <a:cubicBezTo>
                    <a:pt x="2946" y="493"/>
                    <a:pt x="2957" y="493"/>
                    <a:pt x="2961" y="492"/>
                  </a:cubicBezTo>
                  <a:cubicBezTo>
                    <a:pt x="2964" y="492"/>
                    <a:pt x="2972" y="492"/>
                    <a:pt x="2978" y="494"/>
                  </a:cubicBezTo>
                  <a:cubicBezTo>
                    <a:pt x="2985" y="496"/>
                    <a:pt x="2998" y="496"/>
                    <a:pt x="3011" y="495"/>
                  </a:cubicBezTo>
                  <a:cubicBezTo>
                    <a:pt x="3030" y="494"/>
                    <a:pt x="3031" y="493"/>
                    <a:pt x="3024" y="491"/>
                  </a:cubicBezTo>
                  <a:cubicBezTo>
                    <a:pt x="3019" y="489"/>
                    <a:pt x="3015" y="487"/>
                    <a:pt x="3014" y="486"/>
                  </a:cubicBezTo>
                  <a:cubicBezTo>
                    <a:pt x="3013" y="485"/>
                    <a:pt x="3001" y="483"/>
                    <a:pt x="2988" y="482"/>
                  </a:cubicBezTo>
                  <a:cubicBezTo>
                    <a:pt x="2962" y="480"/>
                    <a:pt x="2928" y="470"/>
                    <a:pt x="2931" y="464"/>
                  </a:cubicBezTo>
                  <a:cubicBezTo>
                    <a:pt x="2932" y="462"/>
                    <a:pt x="2934" y="461"/>
                    <a:pt x="2935" y="462"/>
                  </a:cubicBezTo>
                  <a:cubicBezTo>
                    <a:pt x="2937" y="463"/>
                    <a:pt x="2957" y="463"/>
                    <a:pt x="2979" y="463"/>
                  </a:cubicBezTo>
                  <a:cubicBezTo>
                    <a:pt x="3002" y="463"/>
                    <a:pt x="3031" y="464"/>
                    <a:pt x="3044" y="466"/>
                  </a:cubicBezTo>
                  <a:cubicBezTo>
                    <a:pt x="3070" y="469"/>
                    <a:pt x="3107" y="472"/>
                    <a:pt x="3098" y="469"/>
                  </a:cubicBezTo>
                  <a:cubicBezTo>
                    <a:pt x="3094" y="469"/>
                    <a:pt x="3091" y="466"/>
                    <a:pt x="3091" y="464"/>
                  </a:cubicBezTo>
                  <a:cubicBezTo>
                    <a:pt x="3091" y="461"/>
                    <a:pt x="3088" y="460"/>
                    <a:pt x="3083" y="460"/>
                  </a:cubicBezTo>
                  <a:cubicBezTo>
                    <a:pt x="3070" y="459"/>
                    <a:pt x="3062" y="456"/>
                    <a:pt x="3064" y="452"/>
                  </a:cubicBezTo>
                  <a:cubicBezTo>
                    <a:pt x="3065" y="449"/>
                    <a:pt x="3062" y="448"/>
                    <a:pt x="3052" y="449"/>
                  </a:cubicBezTo>
                  <a:cubicBezTo>
                    <a:pt x="3044" y="449"/>
                    <a:pt x="3029" y="448"/>
                    <a:pt x="3018" y="446"/>
                  </a:cubicBezTo>
                  <a:cubicBezTo>
                    <a:pt x="3007" y="444"/>
                    <a:pt x="2988" y="442"/>
                    <a:pt x="2975" y="442"/>
                  </a:cubicBezTo>
                  <a:cubicBezTo>
                    <a:pt x="2963" y="442"/>
                    <a:pt x="2948" y="440"/>
                    <a:pt x="2944" y="439"/>
                  </a:cubicBezTo>
                  <a:cubicBezTo>
                    <a:pt x="2935" y="437"/>
                    <a:pt x="2935" y="437"/>
                    <a:pt x="2935" y="437"/>
                  </a:cubicBezTo>
                  <a:cubicBezTo>
                    <a:pt x="2944" y="436"/>
                    <a:pt x="2944" y="436"/>
                    <a:pt x="2944" y="436"/>
                  </a:cubicBezTo>
                  <a:cubicBezTo>
                    <a:pt x="2948" y="436"/>
                    <a:pt x="2961" y="436"/>
                    <a:pt x="2971" y="436"/>
                  </a:cubicBezTo>
                  <a:cubicBezTo>
                    <a:pt x="2990" y="437"/>
                    <a:pt x="3005" y="432"/>
                    <a:pt x="3001" y="427"/>
                  </a:cubicBezTo>
                  <a:cubicBezTo>
                    <a:pt x="2998" y="425"/>
                    <a:pt x="2976" y="424"/>
                    <a:pt x="2964" y="426"/>
                  </a:cubicBezTo>
                  <a:cubicBezTo>
                    <a:pt x="2955" y="427"/>
                    <a:pt x="2933" y="428"/>
                    <a:pt x="2920" y="428"/>
                  </a:cubicBezTo>
                  <a:cubicBezTo>
                    <a:pt x="2914" y="428"/>
                    <a:pt x="2913" y="427"/>
                    <a:pt x="2917" y="423"/>
                  </a:cubicBezTo>
                  <a:cubicBezTo>
                    <a:pt x="2920" y="419"/>
                    <a:pt x="2919" y="418"/>
                    <a:pt x="2905" y="419"/>
                  </a:cubicBezTo>
                  <a:cubicBezTo>
                    <a:pt x="2896" y="419"/>
                    <a:pt x="2888" y="419"/>
                    <a:pt x="2887" y="419"/>
                  </a:cubicBezTo>
                  <a:cubicBezTo>
                    <a:pt x="2885" y="419"/>
                    <a:pt x="2890" y="415"/>
                    <a:pt x="2897" y="411"/>
                  </a:cubicBezTo>
                  <a:cubicBezTo>
                    <a:pt x="2908" y="403"/>
                    <a:pt x="2923" y="400"/>
                    <a:pt x="2939" y="401"/>
                  </a:cubicBezTo>
                  <a:cubicBezTo>
                    <a:pt x="2942" y="401"/>
                    <a:pt x="2954" y="402"/>
                    <a:pt x="2967" y="403"/>
                  </a:cubicBezTo>
                  <a:cubicBezTo>
                    <a:pt x="2989" y="405"/>
                    <a:pt x="2991" y="404"/>
                    <a:pt x="2989" y="400"/>
                  </a:cubicBezTo>
                  <a:cubicBezTo>
                    <a:pt x="2986" y="393"/>
                    <a:pt x="2993" y="390"/>
                    <a:pt x="3013" y="390"/>
                  </a:cubicBezTo>
                  <a:cubicBezTo>
                    <a:pt x="3025" y="390"/>
                    <a:pt x="3031" y="389"/>
                    <a:pt x="3030" y="387"/>
                  </a:cubicBezTo>
                  <a:cubicBezTo>
                    <a:pt x="3027" y="382"/>
                    <a:pt x="3039" y="383"/>
                    <a:pt x="3053" y="389"/>
                  </a:cubicBezTo>
                  <a:cubicBezTo>
                    <a:pt x="3063" y="393"/>
                    <a:pt x="3066" y="393"/>
                    <a:pt x="3068" y="390"/>
                  </a:cubicBezTo>
                  <a:cubicBezTo>
                    <a:pt x="3069" y="388"/>
                    <a:pt x="3073" y="387"/>
                    <a:pt x="3076" y="388"/>
                  </a:cubicBezTo>
                  <a:cubicBezTo>
                    <a:pt x="3080" y="389"/>
                    <a:pt x="3083" y="389"/>
                    <a:pt x="3083" y="387"/>
                  </a:cubicBezTo>
                  <a:cubicBezTo>
                    <a:pt x="3083" y="385"/>
                    <a:pt x="3086" y="384"/>
                    <a:pt x="3093" y="385"/>
                  </a:cubicBezTo>
                  <a:cubicBezTo>
                    <a:pt x="3103" y="386"/>
                    <a:pt x="3103" y="386"/>
                    <a:pt x="3097" y="381"/>
                  </a:cubicBezTo>
                  <a:cubicBezTo>
                    <a:pt x="3093" y="379"/>
                    <a:pt x="3082" y="373"/>
                    <a:pt x="3071" y="369"/>
                  </a:cubicBezTo>
                  <a:cubicBezTo>
                    <a:pt x="3057" y="362"/>
                    <a:pt x="3052" y="359"/>
                    <a:pt x="3049" y="352"/>
                  </a:cubicBezTo>
                  <a:cubicBezTo>
                    <a:pt x="3046" y="343"/>
                    <a:pt x="3035" y="340"/>
                    <a:pt x="2978" y="330"/>
                  </a:cubicBezTo>
                  <a:cubicBezTo>
                    <a:pt x="2953" y="326"/>
                    <a:pt x="2925" y="320"/>
                    <a:pt x="2911" y="316"/>
                  </a:cubicBezTo>
                  <a:cubicBezTo>
                    <a:pt x="2893" y="311"/>
                    <a:pt x="2890" y="309"/>
                    <a:pt x="2888" y="306"/>
                  </a:cubicBezTo>
                  <a:cubicBezTo>
                    <a:pt x="2888" y="303"/>
                    <a:pt x="2888" y="302"/>
                    <a:pt x="2890" y="304"/>
                  </a:cubicBezTo>
                  <a:cubicBezTo>
                    <a:pt x="2892" y="305"/>
                    <a:pt x="2902" y="306"/>
                    <a:pt x="2912" y="306"/>
                  </a:cubicBezTo>
                  <a:cubicBezTo>
                    <a:pt x="2922" y="307"/>
                    <a:pt x="2932" y="309"/>
                    <a:pt x="2934" y="311"/>
                  </a:cubicBezTo>
                  <a:cubicBezTo>
                    <a:pt x="2936" y="313"/>
                    <a:pt x="2942" y="314"/>
                    <a:pt x="2946" y="314"/>
                  </a:cubicBezTo>
                  <a:cubicBezTo>
                    <a:pt x="2953" y="313"/>
                    <a:pt x="2954" y="313"/>
                    <a:pt x="2949" y="312"/>
                  </a:cubicBezTo>
                  <a:cubicBezTo>
                    <a:pt x="2945" y="311"/>
                    <a:pt x="2942" y="310"/>
                    <a:pt x="2942" y="308"/>
                  </a:cubicBezTo>
                  <a:cubicBezTo>
                    <a:pt x="2942" y="306"/>
                    <a:pt x="2957" y="307"/>
                    <a:pt x="2985" y="311"/>
                  </a:cubicBezTo>
                  <a:cubicBezTo>
                    <a:pt x="2994" y="312"/>
                    <a:pt x="3002" y="313"/>
                    <a:pt x="3004" y="312"/>
                  </a:cubicBezTo>
                  <a:cubicBezTo>
                    <a:pt x="3011" y="309"/>
                    <a:pt x="3005" y="305"/>
                    <a:pt x="2995" y="305"/>
                  </a:cubicBezTo>
                  <a:cubicBezTo>
                    <a:pt x="2984" y="305"/>
                    <a:pt x="2974" y="301"/>
                    <a:pt x="2974" y="297"/>
                  </a:cubicBezTo>
                  <a:cubicBezTo>
                    <a:pt x="2974" y="296"/>
                    <a:pt x="2986" y="294"/>
                    <a:pt x="3001" y="293"/>
                  </a:cubicBezTo>
                  <a:cubicBezTo>
                    <a:pt x="3016" y="293"/>
                    <a:pt x="3029" y="291"/>
                    <a:pt x="3030" y="290"/>
                  </a:cubicBezTo>
                  <a:cubicBezTo>
                    <a:pt x="3031" y="289"/>
                    <a:pt x="3030" y="286"/>
                    <a:pt x="3026" y="284"/>
                  </a:cubicBezTo>
                  <a:cubicBezTo>
                    <a:pt x="3021" y="279"/>
                    <a:pt x="3021" y="279"/>
                    <a:pt x="3027" y="279"/>
                  </a:cubicBezTo>
                  <a:cubicBezTo>
                    <a:pt x="3030" y="279"/>
                    <a:pt x="3040" y="281"/>
                    <a:pt x="3048" y="283"/>
                  </a:cubicBezTo>
                  <a:cubicBezTo>
                    <a:pt x="3086" y="293"/>
                    <a:pt x="3151" y="296"/>
                    <a:pt x="3151" y="288"/>
                  </a:cubicBezTo>
                  <a:cubicBezTo>
                    <a:pt x="3151" y="287"/>
                    <a:pt x="3146" y="285"/>
                    <a:pt x="3140" y="284"/>
                  </a:cubicBezTo>
                  <a:cubicBezTo>
                    <a:pt x="3132" y="283"/>
                    <a:pt x="3128" y="281"/>
                    <a:pt x="3128" y="278"/>
                  </a:cubicBezTo>
                  <a:cubicBezTo>
                    <a:pt x="3128" y="274"/>
                    <a:pt x="3130" y="274"/>
                    <a:pt x="3138" y="275"/>
                  </a:cubicBezTo>
                  <a:cubicBezTo>
                    <a:pt x="3144" y="276"/>
                    <a:pt x="3148" y="276"/>
                    <a:pt x="3150" y="274"/>
                  </a:cubicBezTo>
                  <a:cubicBezTo>
                    <a:pt x="3151" y="272"/>
                    <a:pt x="3150" y="270"/>
                    <a:pt x="3148" y="270"/>
                  </a:cubicBezTo>
                  <a:cubicBezTo>
                    <a:pt x="3146" y="270"/>
                    <a:pt x="3138" y="270"/>
                    <a:pt x="3131" y="269"/>
                  </a:cubicBezTo>
                  <a:cubicBezTo>
                    <a:pt x="3120" y="268"/>
                    <a:pt x="3083" y="265"/>
                    <a:pt x="3065" y="263"/>
                  </a:cubicBezTo>
                  <a:cubicBezTo>
                    <a:pt x="3059" y="263"/>
                    <a:pt x="3035" y="258"/>
                    <a:pt x="2991" y="248"/>
                  </a:cubicBezTo>
                  <a:cubicBezTo>
                    <a:pt x="2978" y="245"/>
                    <a:pt x="2979" y="245"/>
                    <a:pt x="3001" y="244"/>
                  </a:cubicBezTo>
                  <a:cubicBezTo>
                    <a:pt x="3024" y="244"/>
                    <a:pt x="3024" y="244"/>
                    <a:pt x="3024" y="244"/>
                  </a:cubicBezTo>
                  <a:cubicBezTo>
                    <a:pt x="3008" y="237"/>
                    <a:pt x="3008" y="237"/>
                    <a:pt x="3008" y="237"/>
                  </a:cubicBezTo>
                  <a:cubicBezTo>
                    <a:pt x="2991" y="229"/>
                    <a:pt x="2990" y="229"/>
                    <a:pt x="2992" y="233"/>
                  </a:cubicBezTo>
                  <a:cubicBezTo>
                    <a:pt x="2993" y="234"/>
                    <a:pt x="2989" y="236"/>
                    <a:pt x="2981" y="236"/>
                  </a:cubicBezTo>
                  <a:cubicBezTo>
                    <a:pt x="2972" y="236"/>
                    <a:pt x="2968" y="234"/>
                    <a:pt x="2970" y="232"/>
                  </a:cubicBezTo>
                  <a:cubicBezTo>
                    <a:pt x="2971" y="231"/>
                    <a:pt x="2969" y="229"/>
                    <a:pt x="2965" y="228"/>
                  </a:cubicBezTo>
                  <a:cubicBezTo>
                    <a:pt x="2962" y="227"/>
                    <a:pt x="2959" y="225"/>
                    <a:pt x="2959" y="223"/>
                  </a:cubicBezTo>
                  <a:cubicBezTo>
                    <a:pt x="2959" y="222"/>
                    <a:pt x="2963" y="221"/>
                    <a:pt x="2967" y="223"/>
                  </a:cubicBezTo>
                  <a:cubicBezTo>
                    <a:pt x="2977" y="225"/>
                    <a:pt x="2977" y="225"/>
                    <a:pt x="2994" y="224"/>
                  </a:cubicBezTo>
                  <a:cubicBezTo>
                    <a:pt x="3005" y="224"/>
                    <a:pt x="3006" y="223"/>
                    <a:pt x="3002" y="220"/>
                  </a:cubicBezTo>
                  <a:cubicBezTo>
                    <a:pt x="2994" y="214"/>
                    <a:pt x="2995" y="209"/>
                    <a:pt x="3003" y="211"/>
                  </a:cubicBezTo>
                  <a:cubicBezTo>
                    <a:pt x="3008" y="212"/>
                    <a:pt x="3009" y="212"/>
                    <a:pt x="3005" y="210"/>
                  </a:cubicBezTo>
                  <a:cubicBezTo>
                    <a:pt x="3003" y="208"/>
                    <a:pt x="2997" y="207"/>
                    <a:pt x="2992" y="207"/>
                  </a:cubicBezTo>
                  <a:cubicBezTo>
                    <a:pt x="2985" y="207"/>
                    <a:pt x="2985" y="207"/>
                    <a:pt x="2989" y="209"/>
                  </a:cubicBezTo>
                  <a:cubicBezTo>
                    <a:pt x="2995" y="212"/>
                    <a:pt x="2994" y="212"/>
                    <a:pt x="2988" y="212"/>
                  </a:cubicBezTo>
                  <a:cubicBezTo>
                    <a:pt x="2983" y="212"/>
                    <a:pt x="2979" y="210"/>
                    <a:pt x="2978" y="208"/>
                  </a:cubicBezTo>
                  <a:cubicBezTo>
                    <a:pt x="2978" y="206"/>
                    <a:pt x="2974" y="204"/>
                    <a:pt x="2970" y="204"/>
                  </a:cubicBezTo>
                  <a:cubicBezTo>
                    <a:pt x="2962" y="204"/>
                    <a:pt x="2948" y="197"/>
                    <a:pt x="2948" y="194"/>
                  </a:cubicBezTo>
                  <a:cubicBezTo>
                    <a:pt x="2948" y="193"/>
                    <a:pt x="2944" y="192"/>
                    <a:pt x="2939" y="192"/>
                  </a:cubicBezTo>
                  <a:cubicBezTo>
                    <a:pt x="2933" y="192"/>
                    <a:pt x="2927" y="190"/>
                    <a:pt x="2923" y="188"/>
                  </a:cubicBezTo>
                  <a:cubicBezTo>
                    <a:pt x="2918" y="184"/>
                    <a:pt x="2918" y="184"/>
                    <a:pt x="2926" y="182"/>
                  </a:cubicBezTo>
                  <a:cubicBezTo>
                    <a:pt x="2934" y="179"/>
                    <a:pt x="2953" y="184"/>
                    <a:pt x="2964" y="191"/>
                  </a:cubicBezTo>
                  <a:cubicBezTo>
                    <a:pt x="2968" y="193"/>
                    <a:pt x="2977" y="195"/>
                    <a:pt x="2986" y="196"/>
                  </a:cubicBezTo>
                  <a:cubicBezTo>
                    <a:pt x="2994" y="197"/>
                    <a:pt x="2999" y="197"/>
                    <a:pt x="2997" y="196"/>
                  </a:cubicBezTo>
                  <a:cubicBezTo>
                    <a:pt x="2991" y="193"/>
                    <a:pt x="2994" y="189"/>
                    <a:pt x="3002" y="189"/>
                  </a:cubicBezTo>
                  <a:cubicBezTo>
                    <a:pt x="3007" y="189"/>
                    <a:pt x="3011" y="188"/>
                    <a:pt x="3012" y="186"/>
                  </a:cubicBezTo>
                  <a:cubicBezTo>
                    <a:pt x="3014" y="183"/>
                    <a:pt x="3008" y="182"/>
                    <a:pt x="2997" y="183"/>
                  </a:cubicBezTo>
                  <a:cubicBezTo>
                    <a:pt x="2988" y="184"/>
                    <a:pt x="2977" y="178"/>
                    <a:pt x="2977" y="173"/>
                  </a:cubicBezTo>
                  <a:cubicBezTo>
                    <a:pt x="2977" y="168"/>
                    <a:pt x="2979" y="168"/>
                    <a:pt x="2997" y="169"/>
                  </a:cubicBezTo>
                  <a:cubicBezTo>
                    <a:pt x="3004" y="169"/>
                    <a:pt x="3008" y="168"/>
                    <a:pt x="3007" y="167"/>
                  </a:cubicBezTo>
                  <a:cubicBezTo>
                    <a:pt x="3005" y="164"/>
                    <a:pt x="3003" y="164"/>
                    <a:pt x="2992" y="163"/>
                  </a:cubicBezTo>
                  <a:cubicBezTo>
                    <a:pt x="2988" y="163"/>
                    <a:pt x="2986" y="162"/>
                    <a:pt x="2987" y="159"/>
                  </a:cubicBezTo>
                  <a:cubicBezTo>
                    <a:pt x="2988" y="156"/>
                    <a:pt x="2984" y="154"/>
                    <a:pt x="2972" y="152"/>
                  </a:cubicBezTo>
                  <a:cubicBezTo>
                    <a:pt x="2955" y="150"/>
                    <a:pt x="2955" y="150"/>
                    <a:pt x="2955" y="150"/>
                  </a:cubicBezTo>
                  <a:cubicBezTo>
                    <a:pt x="2974" y="147"/>
                    <a:pt x="2974" y="147"/>
                    <a:pt x="2974" y="147"/>
                  </a:cubicBezTo>
                  <a:cubicBezTo>
                    <a:pt x="2992" y="144"/>
                    <a:pt x="2992" y="144"/>
                    <a:pt x="2992" y="144"/>
                  </a:cubicBezTo>
                  <a:cubicBezTo>
                    <a:pt x="2971" y="142"/>
                    <a:pt x="2971" y="142"/>
                    <a:pt x="2971" y="142"/>
                  </a:cubicBezTo>
                  <a:cubicBezTo>
                    <a:pt x="2933" y="138"/>
                    <a:pt x="2921" y="136"/>
                    <a:pt x="2917" y="132"/>
                  </a:cubicBezTo>
                  <a:cubicBezTo>
                    <a:pt x="2915" y="130"/>
                    <a:pt x="2914" y="128"/>
                    <a:pt x="2914" y="127"/>
                  </a:cubicBezTo>
                  <a:cubicBezTo>
                    <a:pt x="2914" y="124"/>
                    <a:pt x="2936" y="125"/>
                    <a:pt x="2938" y="128"/>
                  </a:cubicBezTo>
                  <a:cubicBezTo>
                    <a:pt x="2939" y="130"/>
                    <a:pt x="2942" y="131"/>
                    <a:pt x="2945" y="131"/>
                  </a:cubicBezTo>
                  <a:cubicBezTo>
                    <a:pt x="2948" y="131"/>
                    <a:pt x="2949" y="130"/>
                    <a:pt x="2945" y="128"/>
                  </a:cubicBezTo>
                  <a:cubicBezTo>
                    <a:pt x="2941" y="125"/>
                    <a:pt x="2944" y="118"/>
                    <a:pt x="2949" y="120"/>
                  </a:cubicBezTo>
                  <a:cubicBezTo>
                    <a:pt x="2951" y="121"/>
                    <a:pt x="2955" y="120"/>
                    <a:pt x="2957" y="119"/>
                  </a:cubicBezTo>
                  <a:cubicBezTo>
                    <a:pt x="2968" y="113"/>
                    <a:pt x="2989" y="114"/>
                    <a:pt x="3000" y="120"/>
                  </a:cubicBezTo>
                  <a:cubicBezTo>
                    <a:pt x="3009" y="124"/>
                    <a:pt x="3012" y="125"/>
                    <a:pt x="3015" y="122"/>
                  </a:cubicBezTo>
                  <a:cubicBezTo>
                    <a:pt x="3018" y="120"/>
                    <a:pt x="3023" y="119"/>
                    <a:pt x="3028" y="120"/>
                  </a:cubicBezTo>
                  <a:cubicBezTo>
                    <a:pt x="3033" y="121"/>
                    <a:pt x="3037" y="120"/>
                    <a:pt x="3037" y="118"/>
                  </a:cubicBezTo>
                  <a:cubicBezTo>
                    <a:pt x="3038" y="117"/>
                    <a:pt x="3044" y="119"/>
                    <a:pt x="3052" y="122"/>
                  </a:cubicBezTo>
                  <a:cubicBezTo>
                    <a:pt x="3063" y="127"/>
                    <a:pt x="3065" y="127"/>
                    <a:pt x="3065" y="123"/>
                  </a:cubicBezTo>
                  <a:cubicBezTo>
                    <a:pt x="3065" y="121"/>
                    <a:pt x="3063" y="119"/>
                    <a:pt x="3061" y="119"/>
                  </a:cubicBezTo>
                  <a:cubicBezTo>
                    <a:pt x="3059" y="119"/>
                    <a:pt x="3057" y="118"/>
                    <a:pt x="3057" y="116"/>
                  </a:cubicBezTo>
                  <a:cubicBezTo>
                    <a:pt x="3057" y="114"/>
                    <a:pt x="3061" y="113"/>
                    <a:pt x="3069" y="114"/>
                  </a:cubicBezTo>
                  <a:cubicBezTo>
                    <a:pt x="3118" y="121"/>
                    <a:pt x="3127" y="123"/>
                    <a:pt x="3139" y="129"/>
                  </a:cubicBezTo>
                  <a:cubicBezTo>
                    <a:pt x="3154" y="138"/>
                    <a:pt x="3165" y="139"/>
                    <a:pt x="3155" y="132"/>
                  </a:cubicBezTo>
                  <a:cubicBezTo>
                    <a:pt x="3144" y="124"/>
                    <a:pt x="3147" y="121"/>
                    <a:pt x="3162" y="123"/>
                  </a:cubicBezTo>
                  <a:cubicBezTo>
                    <a:pt x="3186" y="127"/>
                    <a:pt x="3223" y="128"/>
                    <a:pt x="3221" y="125"/>
                  </a:cubicBezTo>
                  <a:cubicBezTo>
                    <a:pt x="3220" y="123"/>
                    <a:pt x="3216" y="121"/>
                    <a:pt x="3212" y="119"/>
                  </a:cubicBezTo>
                  <a:cubicBezTo>
                    <a:pt x="3208" y="118"/>
                    <a:pt x="3206" y="115"/>
                    <a:pt x="3207" y="114"/>
                  </a:cubicBezTo>
                  <a:cubicBezTo>
                    <a:pt x="3208" y="112"/>
                    <a:pt x="3204" y="110"/>
                    <a:pt x="3199" y="109"/>
                  </a:cubicBezTo>
                  <a:cubicBezTo>
                    <a:pt x="3180" y="106"/>
                    <a:pt x="3130" y="99"/>
                    <a:pt x="3124" y="99"/>
                  </a:cubicBezTo>
                  <a:cubicBezTo>
                    <a:pt x="3108" y="99"/>
                    <a:pt x="3085" y="95"/>
                    <a:pt x="3083" y="92"/>
                  </a:cubicBezTo>
                  <a:cubicBezTo>
                    <a:pt x="3082" y="90"/>
                    <a:pt x="3088" y="90"/>
                    <a:pt x="3101" y="91"/>
                  </a:cubicBezTo>
                  <a:cubicBezTo>
                    <a:pt x="3111" y="92"/>
                    <a:pt x="3120" y="91"/>
                    <a:pt x="3121" y="90"/>
                  </a:cubicBezTo>
                  <a:cubicBezTo>
                    <a:pt x="3123" y="87"/>
                    <a:pt x="3070" y="83"/>
                    <a:pt x="2997" y="80"/>
                  </a:cubicBezTo>
                  <a:cubicBezTo>
                    <a:pt x="2988" y="80"/>
                    <a:pt x="2979" y="79"/>
                    <a:pt x="2978" y="78"/>
                  </a:cubicBezTo>
                  <a:cubicBezTo>
                    <a:pt x="2975" y="74"/>
                    <a:pt x="2943" y="75"/>
                    <a:pt x="2917" y="79"/>
                  </a:cubicBezTo>
                  <a:cubicBezTo>
                    <a:pt x="2899" y="82"/>
                    <a:pt x="2892" y="82"/>
                    <a:pt x="2888" y="79"/>
                  </a:cubicBezTo>
                  <a:cubicBezTo>
                    <a:pt x="2884" y="77"/>
                    <a:pt x="2882" y="77"/>
                    <a:pt x="2881" y="79"/>
                  </a:cubicBezTo>
                  <a:cubicBezTo>
                    <a:pt x="2880" y="82"/>
                    <a:pt x="2879" y="82"/>
                    <a:pt x="2877" y="79"/>
                  </a:cubicBezTo>
                  <a:cubicBezTo>
                    <a:pt x="2875" y="76"/>
                    <a:pt x="2871" y="75"/>
                    <a:pt x="2863" y="77"/>
                  </a:cubicBezTo>
                  <a:cubicBezTo>
                    <a:pt x="2842" y="81"/>
                    <a:pt x="2826" y="80"/>
                    <a:pt x="2827" y="76"/>
                  </a:cubicBezTo>
                  <a:cubicBezTo>
                    <a:pt x="2828" y="73"/>
                    <a:pt x="2826" y="73"/>
                    <a:pt x="2824" y="74"/>
                  </a:cubicBezTo>
                  <a:cubicBezTo>
                    <a:pt x="2821" y="75"/>
                    <a:pt x="2819" y="74"/>
                    <a:pt x="2819" y="71"/>
                  </a:cubicBezTo>
                  <a:cubicBezTo>
                    <a:pt x="2819" y="67"/>
                    <a:pt x="2818" y="66"/>
                    <a:pt x="2816" y="69"/>
                  </a:cubicBezTo>
                  <a:cubicBezTo>
                    <a:pt x="2814" y="71"/>
                    <a:pt x="2811" y="73"/>
                    <a:pt x="2809" y="73"/>
                  </a:cubicBezTo>
                  <a:cubicBezTo>
                    <a:pt x="2803" y="73"/>
                    <a:pt x="2785" y="60"/>
                    <a:pt x="2786" y="57"/>
                  </a:cubicBezTo>
                  <a:cubicBezTo>
                    <a:pt x="2786" y="55"/>
                    <a:pt x="2794" y="54"/>
                    <a:pt x="2802" y="54"/>
                  </a:cubicBezTo>
                  <a:cubicBezTo>
                    <a:pt x="2814" y="55"/>
                    <a:pt x="2817" y="54"/>
                    <a:pt x="2814" y="52"/>
                  </a:cubicBezTo>
                  <a:cubicBezTo>
                    <a:pt x="2809" y="47"/>
                    <a:pt x="2810" y="43"/>
                    <a:pt x="2815" y="45"/>
                  </a:cubicBezTo>
                  <a:cubicBezTo>
                    <a:pt x="2817" y="46"/>
                    <a:pt x="2821" y="46"/>
                    <a:pt x="2824" y="44"/>
                  </a:cubicBezTo>
                  <a:cubicBezTo>
                    <a:pt x="2828" y="42"/>
                    <a:pt x="2824" y="41"/>
                    <a:pt x="2808" y="42"/>
                  </a:cubicBezTo>
                  <a:cubicBezTo>
                    <a:pt x="2782" y="43"/>
                    <a:pt x="2760" y="39"/>
                    <a:pt x="2754" y="33"/>
                  </a:cubicBezTo>
                  <a:cubicBezTo>
                    <a:pt x="2752" y="31"/>
                    <a:pt x="2749" y="29"/>
                    <a:pt x="2747" y="29"/>
                  </a:cubicBezTo>
                  <a:cubicBezTo>
                    <a:pt x="2746" y="29"/>
                    <a:pt x="2745" y="28"/>
                    <a:pt x="2745" y="26"/>
                  </a:cubicBezTo>
                  <a:cubicBezTo>
                    <a:pt x="2745" y="23"/>
                    <a:pt x="2749" y="23"/>
                    <a:pt x="2757" y="24"/>
                  </a:cubicBezTo>
                  <a:cubicBezTo>
                    <a:pt x="2764" y="25"/>
                    <a:pt x="2774" y="27"/>
                    <a:pt x="2781" y="28"/>
                  </a:cubicBezTo>
                  <a:cubicBezTo>
                    <a:pt x="2792" y="29"/>
                    <a:pt x="2792" y="29"/>
                    <a:pt x="2792" y="29"/>
                  </a:cubicBezTo>
                  <a:cubicBezTo>
                    <a:pt x="2783" y="25"/>
                    <a:pt x="2783" y="25"/>
                    <a:pt x="2783" y="25"/>
                  </a:cubicBezTo>
                  <a:cubicBezTo>
                    <a:pt x="2779" y="22"/>
                    <a:pt x="2771" y="20"/>
                    <a:pt x="2766" y="20"/>
                  </a:cubicBezTo>
                  <a:cubicBezTo>
                    <a:pt x="2755" y="20"/>
                    <a:pt x="2745" y="17"/>
                    <a:pt x="2745" y="14"/>
                  </a:cubicBezTo>
                  <a:cubicBezTo>
                    <a:pt x="2745" y="13"/>
                    <a:pt x="2747" y="12"/>
                    <a:pt x="2750" y="12"/>
                  </a:cubicBezTo>
                  <a:cubicBezTo>
                    <a:pt x="2753" y="11"/>
                    <a:pt x="2760" y="10"/>
                    <a:pt x="2766" y="7"/>
                  </a:cubicBezTo>
                  <a:cubicBezTo>
                    <a:pt x="2778" y="3"/>
                    <a:pt x="2778" y="3"/>
                    <a:pt x="2778" y="3"/>
                  </a:cubicBezTo>
                  <a:cubicBezTo>
                    <a:pt x="2767" y="3"/>
                    <a:pt x="2767" y="3"/>
                    <a:pt x="2767" y="3"/>
                  </a:cubicBezTo>
                  <a:cubicBezTo>
                    <a:pt x="2761" y="3"/>
                    <a:pt x="2750" y="4"/>
                    <a:pt x="2743" y="6"/>
                  </a:cubicBezTo>
                  <a:cubicBezTo>
                    <a:pt x="2710" y="12"/>
                    <a:pt x="2710" y="12"/>
                    <a:pt x="2710" y="5"/>
                  </a:cubicBezTo>
                  <a:cubicBezTo>
                    <a:pt x="2710" y="2"/>
                    <a:pt x="2709" y="0"/>
                    <a:pt x="2708" y="1"/>
                  </a:cubicBezTo>
                  <a:cubicBezTo>
                    <a:pt x="2706" y="2"/>
                    <a:pt x="2706" y="5"/>
                    <a:pt x="2707" y="7"/>
                  </a:cubicBezTo>
                  <a:cubicBezTo>
                    <a:pt x="2708" y="12"/>
                    <a:pt x="2707" y="12"/>
                    <a:pt x="2698" y="9"/>
                  </a:cubicBezTo>
                  <a:cubicBezTo>
                    <a:pt x="2691" y="6"/>
                    <a:pt x="2689" y="7"/>
                    <a:pt x="2683" y="13"/>
                  </a:cubicBezTo>
                  <a:cubicBezTo>
                    <a:pt x="2679" y="17"/>
                    <a:pt x="2674" y="19"/>
                    <a:pt x="2670" y="18"/>
                  </a:cubicBezTo>
                  <a:cubicBezTo>
                    <a:pt x="2664" y="17"/>
                    <a:pt x="2662" y="21"/>
                    <a:pt x="2668" y="25"/>
                  </a:cubicBezTo>
                  <a:cubicBezTo>
                    <a:pt x="2670" y="27"/>
                    <a:pt x="2674" y="31"/>
                    <a:pt x="2677" y="34"/>
                  </a:cubicBezTo>
                  <a:cubicBezTo>
                    <a:pt x="2682" y="40"/>
                    <a:pt x="2682" y="42"/>
                    <a:pt x="2679" y="43"/>
                  </a:cubicBezTo>
                  <a:cubicBezTo>
                    <a:pt x="2677" y="45"/>
                    <a:pt x="2680" y="46"/>
                    <a:pt x="2688" y="48"/>
                  </a:cubicBezTo>
                  <a:cubicBezTo>
                    <a:pt x="2701" y="50"/>
                    <a:pt x="2708" y="54"/>
                    <a:pt x="2708" y="60"/>
                  </a:cubicBezTo>
                  <a:cubicBezTo>
                    <a:pt x="2708" y="63"/>
                    <a:pt x="2706" y="64"/>
                    <a:pt x="2700" y="63"/>
                  </a:cubicBezTo>
                  <a:cubicBezTo>
                    <a:pt x="2691" y="60"/>
                    <a:pt x="2681" y="63"/>
                    <a:pt x="2683" y="67"/>
                  </a:cubicBezTo>
                  <a:cubicBezTo>
                    <a:pt x="2684" y="69"/>
                    <a:pt x="2689" y="70"/>
                    <a:pt x="2694" y="70"/>
                  </a:cubicBezTo>
                  <a:cubicBezTo>
                    <a:pt x="2701" y="70"/>
                    <a:pt x="2702" y="70"/>
                    <a:pt x="2698" y="73"/>
                  </a:cubicBezTo>
                  <a:cubicBezTo>
                    <a:pt x="2693" y="76"/>
                    <a:pt x="2594" y="82"/>
                    <a:pt x="2547" y="82"/>
                  </a:cubicBezTo>
                  <a:cubicBezTo>
                    <a:pt x="2491" y="83"/>
                    <a:pt x="2331" y="82"/>
                    <a:pt x="2318" y="81"/>
                  </a:cubicBezTo>
                  <a:cubicBezTo>
                    <a:pt x="2311" y="81"/>
                    <a:pt x="2301" y="80"/>
                    <a:pt x="2296" y="81"/>
                  </a:cubicBezTo>
                  <a:cubicBezTo>
                    <a:pt x="2291" y="81"/>
                    <a:pt x="2287" y="80"/>
                    <a:pt x="2287" y="78"/>
                  </a:cubicBezTo>
                  <a:cubicBezTo>
                    <a:pt x="2287" y="77"/>
                    <a:pt x="2291" y="76"/>
                    <a:pt x="2296" y="76"/>
                  </a:cubicBezTo>
                  <a:cubicBezTo>
                    <a:pt x="2308" y="76"/>
                    <a:pt x="2312" y="72"/>
                    <a:pt x="2304" y="68"/>
                  </a:cubicBezTo>
                  <a:cubicBezTo>
                    <a:pt x="2298" y="65"/>
                    <a:pt x="2298" y="65"/>
                    <a:pt x="2307" y="63"/>
                  </a:cubicBezTo>
                  <a:cubicBezTo>
                    <a:pt x="2324" y="60"/>
                    <a:pt x="2395" y="52"/>
                    <a:pt x="2426" y="50"/>
                  </a:cubicBezTo>
                  <a:cubicBezTo>
                    <a:pt x="2450" y="49"/>
                    <a:pt x="2455" y="48"/>
                    <a:pt x="2452" y="45"/>
                  </a:cubicBezTo>
                  <a:cubicBezTo>
                    <a:pt x="2450" y="42"/>
                    <a:pt x="2444" y="41"/>
                    <a:pt x="2427" y="43"/>
                  </a:cubicBezTo>
                  <a:cubicBezTo>
                    <a:pt x="2415" y="44"/>
                    <a:pt x="2405" y="45"/>
                    <a:pt x="2404" y="47"/>
                  </a:cubicBezTo>
                  <a:cubicBezTo>
                    <a:pt x="2403" y="48"/>
                    <a:pt x="2396" y="49"/>
                    <a:pt x="2387" y="49"/>
                  </a:cubicBezTo>
                  <a:cubicBezTo>
                    <a:pt x="2378" y="49"/>
                    <a:pt x="2361" y="50"/>
                    <a:pt x="2348" y="51"/>
                  </a:cubicBezTo>
                  <a:cubicBezTo>
                    <a:pt x="2336" y="52"/>
                    <a:pt x="2314" y="53"/>
                    <a:pt x="2300" y="54"/>
                  </a:cubicBezTo>
                  <a:cubicBezTo>
                    <a:pt x="2286" y="55"/>
                    <a:pt x="2273" y="56"/>
                    <a:pt x="2271" y="56"/>
                  </a:cubicBezTo>
                  <a:cubicBezTo>
                    <a:pt x="2270" y="56"/>
                    <a:pt x="2268" y="55"/>
                    <a:pt x="2269" y="53"/>
                  </a:cubicBezTo>
                  <a:cubicBezTo>
                    <a:pt x="2270" y="49"/>
                    <a:pt x="2267" y="49"/>
                    <a:pt x="2256" y="50"/>
                  </a:cubicBezTo>
                  <a:cubicBezTo>
                    <a:pt x="2249" y="51"/>
                    <a:pt x="2241" y="54"/>
                    <a:pt x="2238" y="56"/>
                  </a:cubicBezTo>
                  <a:cubicBezTo>
                    <a:pt x="2235" y="59"/>
                    <a:pt x="2226" y="60"/>
                    <a:pt x="2211" y="61"/>
                  </a:cubicBezTo>
                  <a:cubicBezTo>
                    <a:pt x="2198" y="61"/>
                    <a:pt x="2187" y="63"/>
                    <a:pt x="2185" y="64"/>
                  </a:cubicBezTo>
                  <a:cubicBezTo>
                    <a:pt x="2181" y="68"/>
                    <a:pt x="2177" y="67"/>
                    <a:pt x="2179" y="63"/>
                  </a:cubicBezTo>
                  <a:cubicBezTo>
                    <a:pt x="2180" y="61"/>
                    <a:pt x="2179" y="57"/>
                    <a:pt x="2178" y="55"/>
                  </a:cubicBezTo>
                  <a:cubicBezTo>
                    <a:pt x="2175" y="51"/>
                    <a:pt x="2175" y="51"/>
                    <a:pt x="2173" y="55"/>
                  </a:cubicBezTo>
                  <a:cubicBezTo>
                    <a:pt x="2170" y="58"/>
                    <a:pt x="2168" y="58"/>
                    <a:pt x="2161" y="56"/>
                  </a:cubicBezTo>
                  <a:cubicBezTo>
                    <a:pt x="2153" y="53"/>
                    <a:pt x="2149" y="53"/>
                    <a:pt x="2140" y="58"/>
                  </a:cubicBezTo>
                  <a:cubicBezTo>
                    <a:pt x="2129" y="64"/>
                    <a:pt x="2128" y="64"/>
                    <a:pt x="2125" y="60"/>
                  </a:cubicBezTo>
                  <a:cubicBezTo>
                    <a:pt x="2121" y="55"/>
                    <a:pt x="2108" y="53"/>
                    <a:pt x="2111" y="58"/>
                  </a:cubicBezTo>
                  <a:cubicBezTo>
                    <a:pt x="2112" y="60"/>
                    <a:pt x="2110" y="61"/>
                    <a:pt x="2107" y="61"/>
                  </a:cubicBezTo>
                  <a:cubicBezTo>
                    <a:pt x="2104" y="61"/>
                    <a:pt x="2101" y="59"/>
                    <a:pt x="2100" y="57"/>
                  </a:cubicBezTo>
                  <a:cubicBezTo>
                    <a:pt x="2099" y="55"/>
                    <a:pt x="2098" y="55"/>
                    <a:pt x="2097" y="56"/>
                  </a:cubicBezTo>
                  <a:cubicBezTo>
                    <a:pt x="2095" y="57"/>
                    <a:pt x="2096" y="60"/>
                    <a:pt x="2098" y="64"/>
                  </a:cubicBezTo>
                  <a:cubicBezTo>
                    <a:pt x="2101" y="69"/>
                    <a:pt x="2101" y="70"/>
                    <a:pt x="2098" y="73"/>
                  </a:cubicBezTo>
                  <a:cubicBezTo>
                    <a:pt x="2093" y="76"/>
                    <a:pt x="2065" y="81"/>
                    <a:pt x="2038" y="83"/>
                  </a:cubicBezTo>
                  <a:cubicBezTo>
                    <a:pt x="2027" y="84"/>
                    <a:pt x="2014" y="85"/>
                    <a:pt x="2008" y="86"/>
                  </a:cubicBezTo>
                  <a:cubicBezTo>
                    <a:pt x="2001" y="86"/>
                    <a:pt x="1977" y="88"/>
                    <a:pt x="1955" y="90"/>
                  </a:cubicBezTo>
                  <a:cubicBezTo>
                    <a:pt x="1932" y="92"/>
                    <a:pt x="1905" y="95"/>
                    <a:pt x="1895" y="96"/>
                  </a:cubicBezTo>
                  <a:cubicBezTo>
                    <a:pt x="1870" y="100"/>
                    <a:pt x="1870" y="100"/>
                    <a:pt x="1875" y="94"/>
                  </a:cubicBezTo>
                  <a:cubicBezTo>
                    <a:pt x="1877" y="91"/>
                    <a:pt x="1877" y="90"/>
                    <a:pt x="1873" y="90"/>
                  </a:cubicBezTo>
                  <a:cubicBezTo>
                    <a:pt x="1871" y="90"/>
                    <a:pt x="1869" y="92"/>
                    <a:pt x="1869" y="94"/>
                  </a:cubicBezTo>
                  <a:cubicBezTo>
                    <a:pt x="1869" y="97"/>
                    <a:pt x="1867" y="99"/>
                    <a:pt x="1864" y="99"/>
                  </a:cubicBezTo>
                  <a:cubicBezTo>
                    <a:pt x="1862" y="99"/>
                    <a:pt x="1860" y="98"/>
                    <a:pt x="1860" y="96"/>
                  </a:cubicBezTo>
                  <a:cubicBezTo>
                    <a:pt x="1860" y="90"/>
                    <a:pt x="1870" y="84"/>
                    <a:pt x="1879" y="84"/>
                  </a:cubicBezTo>
                  <a:cubicBezTo>
                    <a:pt x="1884" y="84"/>
                    <a:pt x="1889" y="83"/>
                    <a:pt x="1889" y="81"/>
                  </a:cubicBezTo>
                  <a:cubicBezTo>
                    <a:pt x="1889" y="79"/>
                    <a:pt x="1886" y="79"/>
                    <a:pt x="1881" y="80"/>
                  </a:cubicBezTo>
                  <a:cubicBezTo>
                    <a:pt x="1877" y="81"/>
                    <a:pt x="1869" y="82"/>
                    <a:pt x="1864" y="82"/>
                  </a:cubicBezTo>
                  <a:cubicBezTo>
                    <a:pt x="1858" y="82"/>
                    <a:pt x="1854" y="84"/>
                    <a:pt x="1854" y="87"/>
                  </a:cubicBezTo>
                  <a:cubicBezTo>
                    <a:pt x="1854" y="90"/>
                    <a:pt x="1854" y="90"/>
                    <a:pt x="1852" y="88"/>
                  </a:cubicBezTo>
                  <a:cubicBezTo>
                    <a:pt x="1850" y="85"/>
                    <a:pt x="1820" y="83"/>
                    <a:pt x="1786" y="84"/>
                  </a:cubicBezTo>
                  <a:cubicBezTo>
                    <a:pt x="1769" y="84"/>
                    <a:pt x="1769" y="85"/>
                    <a:pt x="1769" y="92"/>
                  </a:cubicBezTo>
                  <a:cubicBezTo>
                    <a:pt x="1769" y="98"/>
                    <a:pt x="1770" y="99"/>
                    <a:pt x="1775" y="98"/>
                  </a:cubicBezTo>
                  <a:cubicBezTo>
                    <a:pt x="1779" y="97"/>
                    <a:pt x="1783" y="97"/>
                    <a:pt x="1785" y="99"/>
                  </a:cubicBezTo>
                  <a:cubicBezTo>
                    <a:pt x="1788" y="100"/>
                    <a:pt x="1787" y="101"/>
                    <a:pt x="1781" y="103"/>
                  </a:cubicBezTo>
                  <a:cubicBezTo>
                    <a:pt x="1777" y="103"/>
                    <a:pt x="1767" y="106"/>
                    <a:pt x="1760" y="107"/>
                  </a:cubicBezTo>
                  <a:cubicBezTo>
                    <a:pt x="1753" y="109"/>
                    <a:pt x="1739" y="111"/>
                    <a:pt x="1727" y="112"/>
                  </a:cubicBezTo>
                  <a:cubicBezTo>
                    <a:pt x="1702" y="114"/>
                    <a:pt x="1685" y="115"/>
                    <a:pt x="1653" y="119"/>
                  </a:cubicBezTo>
                  <a:cubicBezTo>
                    <a:pt x="1638" y="121"/>
                    <a:pt x="1619" y="123"/>
                    <a:pt x="1608" y="123"/>
                  </a:cubicBezTo>
                  <a:cubicBezTo>
                    <a:pt x="1585" y="125"/>
                    <a:pt x="1565" y="128"/>
                    <a:pt x="1548" y="130"/>
                  </a:cubicBezTo>
                  <a:cubicBezTo>
                    <a:pt x="1541" y="131"/>
                    <a:pt x="1530" y="131"/>
                    <a:pt x="1523" y="131"/>
                  </a:cubicBezTo>
                  <a:cubicBezTo>
                    <a:pt x="1516" y="131"/>
                    <a:pt x="1508" y="132"/>
                    <a:pt x="1507" y="133"/>
                  </a:cubicBezTo>
                  <a:cubicBezTo>
                    <a:pt x="1505" y="134"/>
                    <a:pt x="1496" y="135"/>
                    <a:pt x="1487" y="135"/>
                  </a:cubicBezTo>
                  <a:cubicBezTo>
                    <a:pt x="1477" y="136"/>
                    <a:pt x="1459" y="137"/>
                    <a:pt x="1445" y="138"/>
                  </a:cubicBezTo>
                  <a:cubicBezTo>
                    <a:pt x="1432" y="139"/>
                    <a:pt x="1395" y="140"/>
                    <a:pt x="1364" y="141"/>
                  </a:cubicBezTo>
                  <a:cubicBezTo>
                    <a:pt x="1308" y="141"/>
                    <a:pt x="1291" y="143"/>
                    <a:pt x="1287" y="149"/>
                  </a:cubicBezTo>
                  <a:cubicBezTo>
                    <a:pt x="1286" y="150"/>
                    <a:pt x="1272" y="152"/>
                    <a:pt x="1255" y="153"/>
                  </a:cubicBezTo>
                  <a:cubicBezTo>
                    <a:pt x="1228" y="154"/>
                    <a:pt x="1224" y="154"/>
                    <a:pt x="1226" y="150"/>
                  </a:cubicBezTo>
                  <a:cubicBezTo>
                    <a:pt x="1227" y="147"/>
                    <a:pt x="1226" y="145"/>
                    <a:pt x="1222" y="145"/>
                  </a:cubicBezTo>
                  <a:cubicBezTo>
                    <a:pt x="1218" y="145"/>
                    <a:pt x="1217" y="147"/>
                    <a:pt x="1218" y="150"/>
                  </a:cubicBezTo>
                  <a:cubicBezTo>
                    <a:pt x="1219" y="152"/>
                    <a:pt x="1218" y="154"/>
                    <a:pt x="1216" y="154"/>
                  </a:cubicBezTo>
                  <a:cubicBezTo>
                    <a:pt x="1214" y="154"/>
                    <a:pt x="1210" y="156"/>
                    <a:pt x="1207" y="159"/>
                  </a:cubicBezTo>
                  <a:cubicBezTo>
                    <a:pt x="1204" y="162"/>
                    <a:pt x="1195" y="163"/>
                    <a:pt x="1172" y="164"/>
                  </a:cubicBezTo>
                  <a:cubicBezTo>
                    <a:pt x="1155" y="165"/>
                    <a:pt x="1140" y="166"/>
                    <a:pt x="1138" y="168"/>
                  </a:cubicBezTo>
                  <a:cubicBezTo>
                    <a:pt x="1136" y="169"/>
                    <a:pt x="1133" y="172"/>
                    <a:pt x="1130" y="173"/>
                  </a:cubicBezTo>
                  <a:cubicBezTo>
                    <a:pt x="1128" y="174"/>
                    <a:pt x="1130" y="174"/>
                    <a:pt x="1135" y="174"/>
                  </a:cubicBezTo>
                  <a:cubicBezTo>
                    <a:pt x="1164" y="173"/>
                    <a:pt x="1162" y="177"/>
                    <a:pt x="1131" y="181"/>
                  </a:cubicBezTo>
                  <a:cubicBezTo>
                    <a:pt x="1112" y="183"/>
                    <a:pt x="1108" y="182"/>
                    <a:pt x="1105" y="179"/>
                  </a:cubicBezTo>
                  <a:cubicBezTo>
                    <a:pt x="1103" y="176"/>
                    <a:pt x="1101" y="175"/>
                    <a:pt x="1100" y="177"/>
                  </a:cubicBezTo>
                  <a:cubicBezTo>
                    <a:pt x="1099" y="179"/>
                    <a:pt x="1094" y="180"/>
                    <a:pt x="1088" y="180"/>
                  </a:cubicBezTo>
                  <a:cubicBezTo>
                    <a:pt x="1077" y="180"/>
                    <a:pt x="1077" y="180"/>
                    <a:pt x="1077" y="180"/>
                  </a:cubicBezTo>
                  <a:cubicBezTo>
                    <a:pt x="1092" y="174"/>
                    <a:pt x="1092" y="174"/>
                    <a:pt x="1092" y="174"/>
                  </a:cubicBezTo>
                  <a:cubicBezTo>
                    <a:pt x="1099" y="171"/>
                    <a:pt x="1107" y="169"/>
                    <a:pt x="1109" y="170"/>
                  </a:cubicBezTo>
                  <a:cubicBezTo>
                    <a:pt x="1111" y="171"/>
                    <a:pt x="1113" y="169"/>
                    <a:pt x="1114" y="167"/>
                  </a:cubicBezTo>
                  <a:cubicBezTo>
                    <a:pt x="1116" y="161"/>
                    <a:pt x="1109" y="162"/>
                    <a:pt x="1084" y="170"/>
                  </a:cubicBezTo>
                  <a:cubicBezTo>
                    <a:pt x="1064" y="177"/>
                    <a:pt x="1059" y="178"/>
                    <a:pt x="1009" y="178"/>
                  </a:cubicBezTo>
                  <a:cubicBezTo>
                    <a:pt x="979" y="178"/>
                    <a:pt x="952" y="179"/>
                    <a:pt x="948" y="181"/>
                  </a:cubicBezTo>
                  <a:cubicBezTo>
                    <a:pt x="945" y="182"/>
                    <a:pt x="944" y="183"/>
                    <a:pt x="946" y="183"/>
                  </a:cubicBezTo>
                  <a:cubicBezTo>
                    <a:pt x="949" y="183"/>
                    <a:pt x="949" y="185"/>
                    <a:pt x="948" y="186"/>
                  </a:cubicBezTo>
                  <a:cubicBezTo>
                    <a:pt x="946" y="191"/>
                    <a:pt x="928" y="190"/>
                    <a:pt x="924" y="185"/>
                  </a:cubicBezTo>
                  <a:cubicBezTo>
                    <a:pt x="920" y="180"/>
                    <a:pt x="922" y="179"/>
                    <a:pt x="937" y="176"/>
                  </a:cubicBezTo>
                  <a:cubicBezTo>
                    <a:pt x="942" y="176"/>
                    <a:pt x="951" y="173"/>
                    <a:pt x="957" y="171"/>
                  </a:cubicBezTo>
                  <a:cubicBezTo>
                    <a:pt x="963" y="168"/>
                    <a:pt x="987" y="163"/>
                    <a:pt x="1010" y="160"/>
                  </a:cubicBezTo>
                  <a:cubicBezTo>
                    <a:pt x="1112" y="145"/>
                    <a:pt x="1107" y="146"/>
                    <a:pt x="1090" y="146"/>
                  </a:cubicBezTo>
                  <a:cubicBezTo>
                    <a:pt x="1078" y="145"/>
                    <a:pt x="1078" y="145"/>
                    <a:pt x="1083" y="141"/>
                  </a:cubicBezTo>
                  <a:cubicBezTo>
                    <a:pt x="1088" y="136"/>
                    <a:pt x="1088" y="136"/>
                    <a:pt x="1080" y="138"/>
                  </a:cubicBezTo>
                  <a:cubicBezTo>
                    <a:pt x="1075" y="139"/>
                    <a:pt x="1063" y="141"/>
                    <a:pt x="1052" y="143"/>
                  </a:cubicBezTo>
                  <a:cubicBezTo>
                    <a:pt x="1040" y="145"/>
                    <a:pt x="1029" y="147"/>
                    <a:pt x="1025" y="149"/>
                  </a:cubicBezTo>
                  <a:cubicBezTo>
                    <a:pt x="1021" y="151"/>
                    <a:pt x="1010" y="151"/>
                    <a:pt x="990" y="149"/>
                  </a:cubicBezTo>
                  <a:cubicBezTo>
                    <a:pt x="965" y="145"/>
                    <a:pt x="960" y="146"/>
                    <a:pt x="951" y="150"/>
                  </a:cubicBezTo>
                  <a:cubicBezTo>
                    <a:pt x="945" y="153"/>
                    <a:pt x="938" y="154"/>
                    <a:pt x="934" y="153"/>
                  </a:cubicBezTo>
                  <a:cubicBezTo>
                    <a:pt x="930" y="152"/>
                    <a:pt x="925" y="152"/>
                    <a:pt x="923" y="154"/>
                  </a:cubicBezTo>
                  <a:cubicBezTo>
                    <a:pt x="921" y="155"/>
                    <a:pt x="914" y="157"/>
                    <a:pt x="906" y="158"/>
                  </a:cubicBezTo>
                  <a:cubicBezTo>
                    <a:pt x="894" y="160"/>
                    <a:pt x="892" y="160"/>
                    <a:pt x="894" y="156"/>
                  </a:cubicBezTo>
                  <a:cubicBezTo>
                    <a:pt x="895" y="153"/>
                    <a:pt x="894" y="151"/>
                    <a:pt x="891" y="151"/>
                  </a:cubicBezTo>
                  <a:cubicBezTo>
                    <a:pt x="888" y="151"/>
                    <a:pt x="887" y="153"/>
                    <a:pt x="888" y="155"/>
                  </a:cubicBezTo>
                  <a:cubicBezTo>
                    <a:pt x="889" y="159"/>
                    <a:pt x="886" y="160"/>
                    <a:pt x="876" y="161"/>
                  </a:cubicBezTo>
                  <a:cubicBezTo>
                    <a:pt x="869" y="162"/>
                    <a:pt x="854" y="168"/>
                    <a:pt x="843" y="173"/>
                  </a:cubicBezTo>
                  <a:cubicBezTo>
                    <a:pt x="821" y="184"/>
                    <a:pt x="789" y="191"/>
                    <a:pt x="799" y="182"/>
                  </a:cubicBezTo>
                  <a:cubicBezTo>
                    <a:pt x="802" y="180"/>
                    <a:pt x="804" y="177"/>
                    <a:pt x="804" y="175"/>
                  </a:cubicBezTo>
                  <a:cubicBezTo>
                    <a:pt x="804" y="174"/>
                    <a:pt x="806" y="171"/>
                    <a:pt x="809" y="170"/>
                  </a:cubicBezTo>
                  <a:cubicBezTo>
                    <a:pt x="811" y="169"/>
                    <a:pt x="813" y="168"/>
                    <a:pt x="812" y="167"/>
                  </a:cubicBezTo>
                  <a:cubicBezTo>
                    <a:pt x="811" y="166"/>
                    <a:pt x="801" y="168"/>
                    <a:pt x="790" y="172"/>
                  </a:cubicBezTo>
                  <a:cubicBezTo>
                    <a:pt x="774" y="176"/>
                    <a:pt x="768" y="177"/>
                    <a:pt x="767" y="174"/>
                  </a:cubicBezTo>
                  <a:cubicBezTo>
                    <a:pt x="764" y="170"/>
                    <a:pt x="748" y="173"/>
                    <a:pt x="725" y="182"/>
                  </a:cubicBezTo>
                  <a:cubicBezTo>
                    <a:pt x="716" y="186"/>
                    <a:pt x="702" y="190"/>
                    <a:pt x="694" y="190"/>
                  </a:cubicBezTo>
                  <a:cubicBezTo>
                    <a:pt x="686" y="191"/>
                    <a:pt x="676" y="193"/>
                    <a:pt x="672" y="194"/>
                  </a:cubicBezTo>
                  <a:cubicBezTo>
                    <a:pt x="668" y="196"/>
                    <a:pt x="660" y="196"/>
                    <a:pt x="654" y="196"/>
                  </a:cubicBezTo>
                  <a:cubicBezTo>
                    <a:pt x="648" y="195"/>
                    <a:pt x="638" y="196"/>
                    <a:pt x="631" y="199"/>
                  </a:cubicBezTo>
                  <a:cubicBezTo>
                    <a:pt x="625" y="201"/>
                    <a:pt x="616" y="203"/>
                    <a:pt x="611" y="202"/>
                  </a:cubicBezTo>
                  <a:cubicBezTo>
                    <a:pt x="607" y="202"/>
                    <a:pt x="592" y="203"/>
                    <a:pt x="578" y="205"/>
                  </a:cubicBezTo>
                  <a:cubicBezTo>
                    <a:pt x="554" y="209"/>
                    <a:pt x="547" y="208"/>
                    <a:pt x="555" y="204"/>
                  </a:cubicBezTo>
                  <a:cubicBezTo>
                    <a:pt x="557" y="202"/>
                    <a:pt x="558" y="200"/>
                    <a:pt x="557" y="198"/>
                  </a:cubicBezTo>
                  <a:cubicBezTo>
                    <a:pt x="557" y="196"/>
                    <a:pt x="552" y="197"/>
                    <a:pt x="545" y="201"/>
                  </a:cubicBezTo>
                  <a:cubicBezTo>
                    <a:pt x="539" y="204"/>
                    <a:pt x="532" y="206"/>
                    <a:pt x="530" y="206"/>
                  </a:cubicBezTo>
                  <a:cubicBezTo>
                    <a:pt x="528" y="206"/>
                    <a:pt x="526" y="208"/>
                    <a:pt x="526" y="209"/>
                  </a:cubicBezTo>
                  <a:cubicBezTo>
                    <a:pt x="526" y="210"/>
                    <a:pt x="521" y="213"/>
                    <a:pt x="515" y="215"/>
                  </a:cubicBezTo>
                  <a:cubicBezTo>
                    <a:pt x="510" y="218"/>
                    <a:pt x="504" y="220"/>
                    <a:pt x="502" y="221"/>
                  </a:cubicBezTo>
                  <a:cubicBezTo>
                    <a:pt x="501" y="221"/>
                    <a:pt x="500" y="220"/>
                    <a:pt x="501" y="217"/>
                  </a:cubicBezTo>
                  <a:cubicBezTo>
                    <a:pt x="502" y="214"/>
                    <a:pt x="501" y="213"/>
                    <a:pt x="497" y="215"/>
                  </a:cubicBezTo>
                  <a:cubicBezTo>
                    <a:pt x="493" y="215"/>
                    <a:pt x="488" y="218"/>
                    <a:pt x="485" y="220"/>
                  </a:cubicBezTo>
                  <a:cubicBezTo>
                    <a:pt x="482" y="222"/>
                    <a:pt x="466" y="226"/>
                    <a:pt x="450" y="228"/>
                  </a:cubicBezTo>
                  <a:cubicBezTo>
                    <a:pt x="435" y="231"/>
                    <a:pt x="404" y="237"/>
                    <a:pt x="381" y="243"/>
                  </a:cubicBezTo>
                  <a:cubicBezTo>
                    <a:pt x="359" y="248"/>
                    <a:pt x="337" y="253"/>
                    <a:pt x="333" y="253"/>
                  </a:cubicBezTo>
                  <a:cubicBezTo>
                    <a:pt x="328" y="253"/>
                    <a:pt x="321" y="257"/>
                    <a:pt x="315" y="262"/>
                  </a:cubicBezTo>
                  <a:cubicBezTo>
                    <a:pt x="310" y="267"/>
                    <a:pt x="303" y="270"/>
                    <a:pt x="301" y="270"/>
                  </a:cubicBezTo>
                  <a:cubicBezTo>
                    <a:pt x="298" y="270"/>
                    <a:pt x="292" y="273"/>
                    <a:pt x="286" y="276"/>
                  </a:cubicBezTo>
                  <a:cubicBezTo>
                    <a:pt x="281" y="280"/>
                    <a:pt x="275" y="282"/>
                    <a:pt x="273" y="282"/>
                  </a:cubicBezTo>
                  <a:cubicBezTo>
                    <a:pt x="271" y="282"/>
                    <a:pt x="263" y="288"/>
                    <a:pt x="255" y="296"/>
                  </a:cubicBezTo>
                  <a:cubicBezTo>
                    <a:pt x="244" y="306"/>
                    <a:pt x="243" y="308"/>
                    <a:pt x="248" y="307"/>
                  </a:cubicBezTo>
                  <a:cubicBezTo>
                    <a:pt x="252" y="306"/>
                    <a:pt x="257" y="303"/>
                    <a:pt x="259" y="301"/>
                  </a:cubicBezTo>
                  <a:cubicBezTo>
                    <a:pt x="267" y="293"/>
                    <a:pt x="287" y="284"/>
                    <a:pt x="295" y="284"/>
                  </a:cubicBezTo>
                  <a:cubicBezTo>
                    <a:pt x="300" y="285"/>
                    <a:pt x="312" y="281"/>
                    <a:pt x="321" y="276"/>
                  </a:cubicBezTo>
                  <a:cubicBezTo>
                    <a:pt x="347" y="264"/>
                    <a:pt x="417" y="242"/>
                    <a:pt x="432" y="241"/>
                  </a:cubicBezTo>
                  <a:cubicBezTo>
                    <a:pt x="441" y="241"/>
                    <a:pt x="427" y="250"/>
                    <a:pt x="415" y="253"/>
                  </a:cubicBezTo>
                  <a:cubicBezTo>
                    <a:pt x="382" y="260"/>
                    <a:pt x="263" y="310"/>
                    <a:pt x="246" y="325"/>
                  </a:cubicBezTo>
                  <a:cubicBezTo>
                    <a:pt x="243" y="327"/>
                    <a:pt x="230" y="334"/>
                    <a:pt x="217" y="341"/>
                  </a:cubicBezTo>
                  <a:cubicBezTo>
                    <a:pt x="194" y="352"/>
                    <a:pt x="180" y="361"/>
                    <a:pt x="160" y="378"/>
                  </a:cubicBezTo>
                  <a:cubicBezTo>
                    <a:pt x="155" y="382"/>
                    <a:pt x="150" y="384"/>
                    <a:pt x="150" y="383"/>
                  </a:cubicBezTo>
                  <a:cubicBezTo>
                    <a:pt x="148" y="381"/>
                    <a:pt x="131" y="397"/>
                    <a:pt x="131" y="401"/>
                  </a:cubicBezTo>
                  <a:cubicBezTo>
                    <a:pt x="131" y="403"/>
                    <a:pt x="127" y="408"/>
                    <a:pt x="121" y="412"/>
                  </a:cubicBezTo>
                  <a:cubicBezTo>
                    <a:pt x="116" y="416"/>
                    <a:pt x="111" y="421"/>
                    <a:pt x="111" y="423"/>
                  </a:cubicBezTo>
                  <a:cubicBezTo>
                    <a:pt x="111" y="431"/>
                    <a:pt x="117" y="431"/>
                    <a:pt x="126" y="424"/>
                  </a:cubicBezTo>
                  <a:cubicBezTo>
                    <a:pt x="139" y="414"/>
                    <a:pt x="149" y="411"/>
                    <a:pt x="138" y="420"/>
                  </a:cubicBezTo>
                  <a:cubicBezTo>
                    <a:pt x="134" y="424"/>
                    <a:pt x="129" y="428"/>
                    <a:pt x="128" y="428"/>
                  </a:cubicBezTo>
                  <a:cubicBezTo>
                    <a:pt x="127" y="428"/>
                    <a:pt x="117" y="434"/>
                    <a:pt x="107" y="442"/>
                  </a:cubicBezTo>
                  <a:cubicBezTo>
                    <a:pt x="96" y="450"/>
                    <a:pt x="87" y="457"/>
                    <a:pt x="85" y="457"/>
                  </a:cubicBezTo>
                  <a:cubicBezTo>
                    <a:pt x="80" y="457"/>
                    <a:pt x="43" y="493"/>
                    <a:pt x="42" y="497"/>
                  </a:cubicBezTo>
                  <a:cubicBezTo>
                    <a:pt x="42" y="503"/>
                    <a:pt x="34" y="512"/>
                    <a:pt x="29" y="512"/>
                  </a:cubicBezTo>
                  <a:cubicBezTo>
                    <a:pt x="24" y="512"/>
                    <a:pt x="24" y="506"/>
                    <a:pt x="30" y="498"/>
                  </a:cubicBezTo>
                  <a:cubicBezTo>
                    <a:pt x="35" y="491"/>
                    <a:pt x="31" y="490"/>
                    <a:pt x="22" y="495"/>
                  </a:cubicBezTo>
                  <a:cubicBezTo>
                    <a:pt x="18" y="497"/>
                    <a:pt x="17" y="501"/>
                    <a:pt x="17" y="514"/>
                  </a:cubicBezTo>
                  <a:cubicBezTo>
                    <a:pt x="17" y="525"/>
                    <a:pt x="15" y="535"/>
                    <a:pt x="11" y="542"/>
                  </a:cubicBezTo>
                  <a:cubicBezTo>
                    <a:pt x="0" y="562"/>
                    <a:pt x="5" y="592"/>
                    <a:pt x="17" y="577"/>
                  </a:cubicBezTo>
                  <a:close/>
                </a:path>
              </a:pathLst>
            </a:custGeom>
            <a:solidFill>
              <a:srgbClr val="984d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文本框 23"/>
            <p:cNvSpPr/>
            <p:nvPr/>
          </p:nvSpPr>
          <p:spPr>
            <a:xfrm>
              <a:off x="5230800" y="2955600"/>
              <a:ext cx="3408120" cy="82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400" spc="-1" strike="noStrike">
                  <a:solidFill>
                    <a:srgbClr val="ffffff"/>
                  </a:solidFill>
                  <a:latin typeface="Times New Roman"/>
                  <a:ea typeface="等线"/>
                </a:rPr>
                <a:t>Derived from HuggingFace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reeform 9520"/>
          <p:cNvSpPr/>
          <p:nvPr/>
        </p:nvSpPr>
        <p:spPr>
          <a:xfrm>
            <a:off x="90720" y="82080"/>
            <a:ext cx="4236120" cy="779760"/>
          </a:xfrm>
          <a:custGeom>
            <a:avLst/>
            <a:gdLst/>
            <a:ahLst/>
            <a:rect l="l" t="t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文本框 8"/>
          <p:cNvSpPr/>
          <p:nvPr/>
        </p:nvSpPr>
        <p:spPr>
          <a:xfrm>
            <a:off x="763200" y="241560"/>
            <a:ext cx="2959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等线"/>
              </a:rPr>
              <a:t>Sample SQL Queries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3" name="文本框 1"/>
          <p:cNvSpPr/>
          <p:nvPr/>
        </p:nvSpPr>
        <p:spPr>
          <a:xfrm>
            <a:off x="1429200" y="1148400"/>
            <a:ext cx="5911920" cy="106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00"/>
                </a:highlight>
                <a:latin typeface="Cascadia Code"/>
                <a:ea typeface="苹方-简"/>
              </a:rPr>
              <a:t>CREATE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TABLE affiliate 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affil_id INT AUTO_INCREMENT PRIMARY KEY,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affil_name VARCHAR(50)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4" name="文本框 2"/>
          <p:cNvSpPr/>
          <p:nvPr/>
        </p:nvSpPr>
        <p:spPr>
          <a:xfrm>
            <a:off x="1429200" y="2456640"/>
            <a:ext cx="11126880" cy="106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00"/>
                </a:highlight>
                <a:latin typeface="Cascadia Code"/>
                <a:ea typeface="苹方-简"/>
              </a:rPr>
              <a:t>INSERT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INTO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user (user_id, user_name, Affiliation, password_hash, is_admin)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VALUES 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(0, “Alice”, “The Chinese University of Hong Kong, Shenzhen”, “ILoveCSC3170”, False)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文本框 3"/>
          <p:cNvSpPr/>
          <p:nvPr/>
        </p:nvSpPr>
        <p:spPr>
          <a:xfrm>
            <a:off x="1429200" y="3795120"/>
            <a:ext cx="11126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00"/>
                </a:highlight>
                <a:latin typeface="Cascadia Code"/>
                <a:ea typeface="苹方-简"/>
              </a:rPr>
              <a:t>UPDATE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model SET Media_type=“audio” WHERE Media_type=“Music”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6" name="文本框 5"/>
          <p:cNvSpPr/>
          <p:nvPr/>
        </p:nvSpPr>
        <p:spPr>
          <a:xfrm>
            <a:off x="1450800" y="4394880"/>
            <a:ext cx="7495920" cy="17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00ff00"/>
                </a:highlight>
                <a:latin typeface="Cascadia Code"/>
                <a:ea typeface="苹方-简"/>
              </a:rPr>
              <a:t>SELECT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Train_name,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COUNT(*) AS TOT_TRAIN_NAME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FROM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model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GROUP BY Train_name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scadia Code"/>
                <a:ea typeface="苹方-简"/>
              </a:rPr>
              <a:t>HAVING COUNT(*) &gt; 15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reeform 9520"/>
          <p:cNvSpPr/>
          <p:nvPr/>
        </p:nvSpPr>
        <p:spPr>
          <a:xfrm>
            <a:off x="90720" y="82080"/>
            <a:ext cx="2959920" cy="779760"/>
          </a:xfrm>
          <a:custGeom>
            <a:avLst/>
            <a:gdLst/>
            <a:ahLst/>
            <a:rect l="l" t="t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文本框 8"/>
          <p:cNvSpPr/>
          <p:nvPr/>
        </p:nvSpPr>
        <p:spPr>
          <a:xfrm>
            <a:off x="763200" y="241560"/>
            <a:ext cx="2959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等线"/>
              </a:rPr>
              <a:t>Demo Time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Freeform 9520"/>
          <p:cNvSpPr/>
          <p:nvPr/>
        </p:nvSpPr>
        <p:spPr>
          <a:xfrm>
            <a:off x="90720" y="82080"/>
            <a:ext cx="2959920" cy="779760"/>
          </a:xfrm>
          <a:custGeom>
            <a:avLst/>
            <a:gdLst/>
            <a:ahLst/>
            <a:rect l="l" t="t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文本框 8"/>
          <p:cNvSpPr/>
          <p:nvPr/>
        </p:nvSpPr>
        <p:spPr>
          <a:xfrm>
            <a:off x="763200" y="241560"/>
            <a:ext cx="2959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等线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1" name="Freeform 9520"/>
          <p:cNvSpPr/>
          <p:nvPr/>
        </p:nvSpPr>
        <p:spPr>
          <a:xfrm>
            <a:off x="269640" y="2167200"/>
            <a:ext cx="2959920" cy="779760"/>
          </a:xfrm>
          <a:custGeom>
            <a:avLst/>
            <a:gdLst/>
            <a:ahLst/>
            <a:rect l="l" t="t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文本框 3"/>
          <p:cNvSpPr/>
          <p:nvPr/>
        </p:nvSpPr>
        <p:spPr>
          <a:xfrm>
            <a:off x="942120" y="2326320"/>
            <a:ext cx="2959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等线"/>
              </a:rPr>
              <a:t>Reference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Freeform 9520"/>
          <p:cNvSpPr/>
          <p:nvPr/>
        </p:nvSpPr>
        <p:spPr>
          <a:xfrm>
            <a:off x="90720" y="82080"/>
            <a:ext cx="2959920" cy="779760"/>
          </a:xfrm>
          <a:custGeom>
            <a:avLst/>
            <a:gdLst/>
            <a:ahLst/>
            <a:rect l="l" t="t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文本框 8"/>
          <p:cNvSpPr/>
          <p:nvPr/>
        </p:nvSpPr>
        <p:spPr>
          <a:xfrm>
            <a:off x="763200" y="241560"/>
            <a:ext cx="2959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等线"/>
              </a:rPr>
              <a:t>Reference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 9520"/>
          <p:cNvSpPr/>
          <p:nvPr/>
        </p:nvSpPr>
        <p:spPr>
          <a:xfrm>
            <a:off x="151560" y="393120"/>
            <a:ext cx="6013440" cy="779760"/>
          </a:xfrm>
          <a:custGeom>
            <a:avLst/>
            <a:gdLst/>
            <a:ahLst/>
            <a:rect l="l" t="t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文本框 4"/>
          <p:cNvSpPr/>
          <p:nvPr/>
        </p:nvSpPr>
        <p:spPr>
          <a:xfrm>
            <a:off x="739440" y="549720"/>
            <a:ext cx="4835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等线"/>
              </a:rPr>
              <a:t>Motivation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346320" y="1296360"/>
            <a:ext cx="11769480" cy="234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148" strike="noStrike">
                <a:solidFill>
                  <a:srgbClr val="000000"/>
                </a:solidFill>
                <a:latin typeface="Times New Roman"/>
                <a:ea typeface="苹方-简"/>
              </a:rPr>
              <a:t>- We are motivated by huggingface (https://huggingface.co/), one of the most influential platform in the AI community that facilitates the sharing and collaboration of machine learning models and datasets. 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148" strike="noStrike">
                <a:solidFill>
                  <a:srgbClr val="000000"/>
                </a:solidFill>
                <a:latin typeface="Times New Roman"/>
                <a:ea typeface="苹方-简"/>
              </a:rPr>
              <a:t>- Therefore, we want to build a database to store models and datasets, with a graphic interface for user and administrators to perform a variety of operations, including uploading/downloading models and datasets, making efficient queries with the help of an AI agent. Security is also guaranteed by encryption.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 9520"/>
          <p:cNvSpPr/>
          <p:nvPr/>
        </p:nvSpPr>
        <p:spPr>
          <a:xfrm>
            <a:off x="151560" y="393120"/>
            <a:ext cx="2657520" cy="1046160"/>
          </a:xfrm>
          <a:custGeom>
            <a:avLst/>
            <a:gdLst/>
            <a:ahLst/>
            <a:rect l="l" t="t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文本框 4"/>
          <p:cNvSpPr/>
          <p:nvPr/>
        </p:nvSpPr>
        <p:spPr>
          <a:xfrm>
            <a:off x="739440" y="549720"/>
            <a:ext cx="16732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等线"/>
              </a:rPr>
              <a:t>Basic Entities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00" name="组合 9"/>
          <p:cNvGrpSpPr/>
          <p:nvPr/>
        </p:nvGrpSpPr>
        <p:grpSpPr>
          <a:xfrm>
            <a:off x="1423080" y="1430640"/>
            <a:ext cx="2433240" cy="1940400"/>
            <a:chOff x="1423080" y="1430640"/>
            <a:chExt cx="2433240" cy="1940400"/>
          </a:xfrm>
        </p:grpSpPr>
        <p:grpSp>
          <p:nvGrpSpPr>
            <p:cNvPr id="101" name="组合 7"/>
            <p:cNvGrpSpPr/>
            <p:nvPr/>
          </p:nvGrpSpPr>
          <p:grpSpPr>
            <a:xfrm>
              <a:off x="1423080" y="1439280"/>
              <a:ext cx="2433240" cy="1931760"/>
              <a:chOff x="1423080" y="1439280"/>
              <a:chExt cx="2433240" cy="1931760"/>
            </a:xfrm>
          </p:grpSpPr>
          <p:sp>
            <p:nvSpPr>
              <p:cNvPr id="102" name="矩形: 圆角 1"/>
              <p:cNvSpPr/>
              <p:nvPr/>
            </p:nvSpPr>
            <p:spPr>
              <a:xfrm>
                <a:off x="1423440" y="1439280"/>
                <a:ext cx="2432880" cy="1931760"/>
              </a:xfrm>
              <a:prstGeom prst="roundRect">
                <a:avLst>
                  <a:gd name="adj" fmla="val 16667"/>
                </a:avLst>
              </a:prstGeom>
              <a:solidFill>
                <a:srgbClr val="f5b6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" name="直接连接符 5"/>
              <p:cNvSpPr/>
              <p:nvPr/>
            </p:nvSpPr>
            <p:spPr>
              <a:xfrm>
                <a:off x="1423080" y="1904040"/>
                <a:ext cx="2433240" cy="360"/>
              </a:xfrm>
              <a:prstGeom prst="line">
                <a:avLst/>
              </a:prstGeom>
              <a:ln w="38100">
                <a:solidFill>
                  <a:srgbClr val="ffffff">
                    <a:lumMod val="9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04" name="文本框 8"/>
            <p:cNvSpPr/>
            <p:nvPr/>
          </p:nvSpPr>
          <p:spPr>
            <a:xfrm>
              <a:off x="2182680" y="1430640"/>
              <a:ext cx="956160" cy="424800"/>
            </a:xfrm>
            <a:prstGeom prst="rect">
              <a:avLst/>
            </a:prstGeom>
            <a:solidFill>
              <a:srgbClr val="f5b6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2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model</a:t>
              </a:r>
              <a:endParaRPr b="0" lang="en-US" sz="2200" spc="-1" strike="noStrike">
                <a:latin typeface="Arial"/>
              </a:endParaRPr>
            </a:p>
          </p:txBody>
        </p:sp>
      </p:grpSp>
      <p:grpSp>
        <p:nvGrpSpPr>
          <p:cNvPr id="105" name="组合 10"/>
          <p:cNvGrpSpPr/>
          <p:nvPr/>
        </p:nvGrpSpPr>
        <p:grpSpPr>
          <a:xfrm>
            <a:off x="1444320" y="3758760"/>
            <a:ext cx="2432880" cy="1940760"/>
            <a:chOff x="1444320" y="3758760"/>
            <a:chExt cx="2432880" cy="1940760"/>
          </a:xfrm>
        </p:grpSpPr>
        <p:grpSp>
          <p:nvGrpSpPr>
            <p:cNvPr id="106" name="组合 11"/>
            <p:cNvGrpSpPr/>
            <p:nvPr/>
          </p:nvGrpSpPr>
          <p:grpSpPr>
            <a:xfrm>
              <a:off x="1444320" y="3767760"/>
              <a:ext cx="2432880" cy="1931760"/>
              <a:chOff x="1444320" y="3767760"/>
              <a:chExt cx="2432880" cy="1931760"/>
            </a:xfrm>
          </p:grpSpPr>
          <p:sp>
            <p:nvSpPr>
              <p:cNvPr id="107" name="矩形: 圆角 13"/>
              <p:cNvSpPr/>
              <p:nvPr/>
            </p:nvSpPr>
            <p:spPr>
              <a:xfrm>
                <a:off x="1444320" y="3767760"/>
                <a:ext cx="2432880" cy="1931760"/>
              </a:xfrm>
              <a:prstGeom prst="roundRect">
                <a:avLst>
                  <a:gd name="adj" fmla="val 16667"/>
                </a:avLst>
              </a:prstGeom>
              <a:solidFill>
                <a:srgbClr val="f5b6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直接连接符 14"/>
              <p:cNvSpPr/>
              <p:nvPr/>
            </p:nvSpPr>
            <p:spPr>
              <a:xfrm>
                <a:off x="1444320" y="4232520"/>
                <a:ext cx="2432880" cy="360"/>
              </a:xfrm>
              <a:prstGeom prst="line">
                <a:avLst/>
              </a:prstGeom>
              <a:ln w="38100">
                <a:solidFill>
                  <a:srgbClr val="ffffff">
                    <a:lumMod val="9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09" name="文本框 12"/>
            <p:cNvSpPr/>
            <p:nvPr/>
          </p:nvSpPr>
          <p:spPr>
            <a:xfrm>
              <a:off x="2147400" y="3758760"/>
              <a:ext cx="1092600" cy="424800"/>
            </a:xfrm>
            <a:prstGeom prst="rect">
              <a:avLst/>
            </a:prstGeom>
            <a:solidFill>
              <a:srgbClr val="f5b6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2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Dataset</a:t>
              </a:r>
              <a:endParaRPr b="0" lang="en-US" sz="2200" spc="-1" strike="noStrike">
                <a:latin typeface="Arial"/>
              </a:endParaRPr>
            </a:p>
          </p:txBody>
        </p:sp>
      </p:grpSp>
      <p:grpSp>
        <p:nvGrpSpPr>
          <p:cNvPr id="110" name="组合 15"/>
          <p:cNvGrpSpPr/>
          <p:nvPr/>
        </p:nvGrpSpPr>
        <p:grpSpPr>
          <a:xfrm>
            <a:off x="5185800" y="1430640"/>
            <a:ext cx="2433240" cy="1940400"/>
            <a:chOff x="5185800" y="1430640"/>
            <a:chExt cx="2433240" cy="1940400"/>
          </a:xfrm>
        </p:grpSpPr>
        <p:grpSp>
          <p:nvGrpSpPr>
            <p:cNvPr id="111" name="组合 16"/>
            <p:cNvGrpSpPr/>
            <p:nvPr/>
          </p:nvGrpSpPr>
          <p:grpSpPr>
            <a:xfrm>
              <a:off x="5185800" y="1439280"/>
              <a:ext cx="2433240" cy="1931760"/>
              <a:chOff x="5185800" y="1439280"/>
              <a:chExt cx="2433240" cy="1931760"/>
            </a:xfrm>
          </p:grpSpPr>
          <p:sp>
            <p:nvSpPr>
              <p:cNvPr id="112" name="矩形: 圆角 18"/>
              <p:cNvSpPr/>
              <p:nvPr/>
            </p:nvSpPr>
            <p:spPr>
              <a:xfrm>
                <a:off x="5186160" y="1439280"/>
                <a:ext cx="2432880" cy="1931760"/>
              </a:xfrm>
              <a:prstGeom prst="roundRect">
                <a:avLst>
                  <a:gd name="adj" fmla="val 16667"/>
                </a:avLst>
              </a:prstGeom>
              <a:solidFill>
                <a:srgbClr val="f5b6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" name="直接连接符 19"/>
              <p:cNvSpPr/>
              <p:nvPr/>
            </p:nvSpPr>
            <p:spPr>
              <a:xfrm>
                <a:off x="5185800" y="1904040"/>
                <a:ext cx="2433240" cy="360"/>
              </a:xfrm>
              <a:prstGeom prst="line">
                <a:avLst/>
              </a:prstGeom>
              <a:ln w="38100">
                <a:solidFill>
                  <a:srgbClr val="ffffff">
                    <a:lumMod val="9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14" name="文本框 17"/>
            <p:cNvSpPr/>
            <p:nvPr/>
          </p:nvSpPr>
          <p:spPr>
            <a:xfrm>
              <a:off x="5945400" y="1430640"/>
              <a:ext cx="863280" cy="424800"/>
            </a:xfrm>
            <a:prstGeom prst="rect">
              <a:avLst/>
            </a:prstGeom>
            <a:solidFill>
              <a:srgbClr val="f5b6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2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User</a:t>
              </a:r>
              <a:endParaRPr b="0" lang="en-US" sz="2200" spc="-1" strike="noStrike">
                <a:latin typeface="Arial"/>
              </a:endParaRPr>
            </a:p>
          </p:txBody>
        </p:sp>
      </p:grpSp>
      <p:grpSp>
        <p:nvGrpSpPr>
          <p:cNvPr id="115" name="组合 20"/>
          <p:cNvGrpSpPr/>
          <p:nvPr/>
        </p:nvGrpSpPr>
        <p:grpSpPr>
          <a:xfrm>
            <a:off x="5185800" y="3758760"/>
            <a:ext cx="2433240" cy="1931760"/>
            <a:chOff x="5185800" y="3758760"/>
            <a:chExt cx="2433240" cy="1931760"/>
          </a:xfrm>
        </p:grpSpPr>
        <p:grpSp>
          <p:nvGrpSpPr>
            <p:cNvPr id="116" name="组合 21"/>
            <p:cNvGrpSpPr/>
            <p:nvPr/>
          </p:nvGrpSpPr>
          <p:grpSpPr>
            <a:xfrm>
              <a:off x="5185800" y="3758760"/>
              <a:ext cx="2433240" cy="1931760"/>
              <a:chOff x="5185800" y="3758760"/>
              <a:chExt cx="2433240" cy="1931760"/>
            </a:xfrm>
          </p:grpSpPr>
          <p:sp>
            <p:nvSpPr>
              <p:cNvPr id="117" name="矩形: 圆角 23"/>
              <p:cNvSpPr/>
              <p:nvPr/>
            </p:nvSpPr>
            <p:spPr>
              <a:xfrm>
                <a:off x="5186160" y="3758760"/>
                <a:ext cx="2432880" cy="1931760"/>
              </a:xfrm>
              <a:prstGeom prst="roundRect">
                <a:avLst>
                  <a:gd name="adj" fmla="val 16667"/>
                </a:avLst>
              </a:prstGeom>
              <a:solidFill>
                <a:srgbClr val="f5b6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" name="直接连接符 24"/>
              <p:cNvSpPr/>
              <p:nvPr/>
            </p:nvSpPr>
            <p:spPr>
              <a:xfrm>
                <a:off x="5185800" y="4223880"/>
                <a:ext cx="2433240" cy="360"/>
              </a:xfrm>
              <a:prstGeom prst="line">
                <a:avLst/>
              </a:prstGeom>
              <a:ln w="38100">
                <a:solidFill>
                  <a:srgbClr val="ffffff">
                    <a:lumMod val="9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19" name="文本框 22"/>
            <p:cNvSpPr/>
            <p:nvPr/>
          </p:nvSpPr>
          <p:spPr>
            <a:xfrm>
              <a:off x="5646240" y="3758760"/>
              <a:ext cx="1512000" cy="424800"/>
            </a:xfrm>
            <a:prstGeom prst="rect">
              <a:avLst/>
            </a:prstGeom>
            <a:solidFill>
              <a:srgbClr val="f5b67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2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Affiliation</a:t>
              </a:r>
              <a:endParaRPr b="0" lang="en-US" sz="2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reeform 9520"/>
          <p:cNvSpPr/>
          <p:nvPr/>
        </p:nvSpPr>
        <p:spPr>
          <a:xfrm>
            <a:off x="151560" y="393120"/>
            <a:ext cx="2657520" cy="779760"/>
          </a:xfrm>
          <a:custGeom>
            <a:avLst/>
            <a:gdLst/>
            <a:ahLst/>
            <a:rect l="l" t="t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文本框 4"/>
          <p:cNvSpPr/>
          <p:nvPr/>
        </p:nvSpPr>
        <p:spPr>
          <a:xfrm>
            <a:off x="739440" y="549720"/>
            <a:ext cx="1673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等线"/>
              </a:rPr>
              <a:t>Attributes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22" name="组合 30"/>
          <p:cNvGrpSpPr/>
          <p:nvPr/>
        </p:nvGrpSpPr>
        <p:grpSpPr>
          <a:xfrm>
            <a:off x="629280" y="1430640"/>
            <a:ext cx="2475000" cy="2488680"/>
            <a:chOff x="629280" y="1430640"/>
            <a:chExt cx="2475000" cy="2488680"/>
          </a:xfrm>
        </p:grpSpPr>
        <p:sp>
          <p:nvSpPr>
            <p:cNvPr id="123" name="矩形: 圆角 1"/>
            <p:cNvSpPr/>
            <p:nvPr/>
          </p:nvSpPr>
          <p:spPr>
            <a:xfrm>
              <a:off x="650160" y="1444680"/>
              <a:ext cx="2432880" cy="2474640"/>
            </a:xfrm>
            <a:prstGeom prst="roundRect">
              <a:avLst>
                <a:gd name="adj" fmla="val 16667"/>
              </a:avLst>
            </a:prstGeom>
            <a:solidFill>
              <a:srgbClr val="f5b6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直接连接符 5"/>
            <p:cNvSpPr/>
            <p:nvPr/>
          </p:nvSpPr>
          <p:spPr>
            <a:xfrm>
              <a:off x="659880" y="1899000"/>
              <a:ext cx="2433240" cy="360"/>
            </a:xfrm>
            <a:prstGeom prst="line">
              <a:avLst/>
            </a:prstGeom>
            <a:ln w="38100">
              <a:solidFill>
                <a:srgbClr val="ffffff">
                  <a:lumMod val="9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文本框 8"/>
            <p:cNvSpPr/>
            <p:nvPr/>
          </p:nvSpPr>
          <p:spPr>
            <a:xfrm>
              <a:off x="1409760" y="1430640"/>
              <a:ext cx="956160" cy="42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2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model</a:t>
              </a:r>
              <a:endParaRPr b="0" lang="en-US" sz="2200" spc="-1" strike="noStrike">
                <a:latin typeface="Arial"/>
              </a:endParaRPr>
            </a:p>
          </p:txBody>
        </p:sp>
        <p:sp>
          <p:nvSpPr>
            <p:cNvPr id="126" name="文本框 2"/>
            <p:cNvSpPr/>
            <p:nvPr/>
          </p:nvSpPr>
          <p:spPr>
            <a:xfrm>
              <a:off x="650160" y="197532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 u="sng">
                  <a:solidFill>
                    <a:srgbClr val="000000"/>
                  </a:solidFill>
                  <a:uFillTx/>
                  <a:latin typeface="Times New Roman"/>
                  <a:ea typeface="苹方-简"/>
                </a:rPr>
                <a:t>Model_id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27" name="文本框 6"/>
            <p:cNvSpPr/>
            <p:nvPr/>
          </p:nvSpPr>
          <p:spPr>
            <a:xfrm>
              <a:off x="671400" y="226656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Model_name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28" name="文本框 25"/>
            <p:cNvSpPr/>
            <p:nvPr/>
          </p:nvSpPr>
          <p:spPr>
            <a:xfrm>
              <a:off x="650160" y="311328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Param_num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29" name="文本框 26"/>
            <p:cNvSpPr/>
            <p:nvPr/>
          </p:nvSpPr>
          <p:spPr>
            <a:xfrm>
              <a:off x="629280" y="253800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Media_type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30" name="文本框 27"/>
            <p:cNvSpPr/>
            <p:nvPr/>
          </p:nvSpPr>
          <p:spPr>
            <a:xfrm>
              <a:off x="650160" y="282960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 u="dottedHeavy">
                  <a:solidFill>
                    <a:srgbClr val="000000"/>
                  </a:solidFill>
                  <a:uFillTx/>
                  <a:latin typeface="Times New Roman"/>
                  <a:ea typeface="苹方-简"/>
                </a:rPr>
                <a:t>Arch_name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31" name="文本框 28"/>
            <p:cNvSpPr/>
            <p:nvPr/>
          </p:nvSpPr>
          <p:spPr>
            <a:xfrm>
              <a:off x="629280" y="341748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parameter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132" name="组合 31"/>
          <p:cNvGrpSpPr/>
          <p:nvPr/>
        </p:nvGrpSpPr>
        <p:grpSpPr>
          <a:xfrm>
            <a:off x="3485880" y="1455480"/>
            <a:ext cx="2485080" cy="2491920"/>
            <a:chOff x="3485880" y="1455480"/>
            <a:chExt cx="2485080" cy="2491920"/>
          </a:xfrm>
        </p:grpSpPr>
        <p:sp>
          <p:nvSpPr>
            <p:cNvPr id="133" name="矩形: 圆角 32"/>
            <p:cNvSpPr/>
            <p:nvPr/>
          </p:nvSpPr>
          <p:spPr>
            <a:xfrm>
              <a:off x="3516840" y="1472760"/>
              <a:ext cx="2432880" cy="2474640"/>
            </a:xfrm>
            <a:prstGeom prst="roundRect">
              <a:avLst>
                <a:gd name="adj" fmla="val 16667"/>
              </a:avLst>
            </a:prstGeom>
            <a:solidFill>
              <a:srgbClr val="f5b6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直接连接符 33"/>
            <p:cNvSpPr/>
            <p:nvPr/>
          </p:nvSpPr>
          <p:spPr>
            <a:xfrm>
              <a:off x="3526560" y="1927080"/>
              <a:ext cx="2433240" cy="360"/>
            </a:xfrm>
            <a:prstGeom prst="line">
              <a:avLst/>
            </a:prstGeom>
            <a:ln w="38100">
              <a:solidFill>
                <a:srgbClr val="ffffff">
                  <a:lumMod val="9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文本框 34"/>
            <p:cNvSpPr/>
            <p:nvPr/>
          </p:nvSpPr>
          <p:spPr>
            <a:xfrm>
              <a:off x="3495960" y="1455480"/>
              <a:ext cx="2432880" cy="42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2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dataset</a:t>
              </a:r>
              <a:endParaRPr b="0" lang="en-US" sz="2200" spc="-1" strike="noStrike">
                <a:latin typeface="Arial"/>
              </a:endParaRPr>
            </a:p>
          </p:txBody>
        </p:sp>
        <p:sp>
          <p:nvSpPr>
            <p:cNvPr id="136" name="文本框 35"/>
            <p:cNvSpPr/>
            <p:nvPr/>
          </p:nvSpPr>
          <p:spPr>
            <a:xfrm>
              <a:off x="3516840" y="200340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 u="sng">
                  <a:solidFill>
                    <a:srgbClr val="000000"/>
                  </a:solidFill>
                  <a:uFillTx/>
                  <a:latin typeface="Times New Roman"/>
                  <a:ea typeface="苹方-简"/>
                </a:rPr>
                <a:t>Dataset_id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37" name="文本框 36"/>
            <p:cNvSpPr/>
            <p:nvPr/>
          </p:nvSpPr>
          <p:spPr>
            <a:xfrm>
              <a:off x="3538080" y="229464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Dataset_name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38" name="文本框 37"/>
            <p:cNvSpPr/>
            <p:nvPr/>
          </p:nvSpPr>
          <p:spPr>
            <a:xfrm>
              <a:off x="3516840" y="282096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Dataset_size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39" name="文本框 38"/>
            <p:cNvSpPr/>
            <p:nvPr/>
          </p:nvSpPr>
          <p:spPr>
            <a:xfrm>
              <a:off x="3495960" y="256608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Media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40" name="文本框 40"/>
            <p:cNvSpPr/>
            <p:nvPr/>
          </p:nvSpPr>
          <p:spPr>
            <a:xfrm>
              <a:off x="3485880" y="307548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Create_time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141" name="组合 54"/>
          <p:cNvGrpSpPr/>
          <p:nvPr/>
        </p:nvGrpSpPr>
        <p:grpSpPr>
          <a:xfrm>
            <a:off x="6207480" y="1401840"/>
            <a:ext cx="2498400" cy="2491920"/>
            <a:chOff x="6207480" y="1401840"/>
            <a:chExt cx="2498400" cy="2491920"/>
          </a:xfrm>
        </p:grpSpPr>
        <p:grpSp>
          <p:nvGrpSpPr>
            <p:cNvPr id="142" name="组合 41"/>
            <p:cNvGrpSpPr/>
            <p:nvPr/>
          </p:nvGrpSpPr>
          <p:grpSpPr>
            <a:xfrm>
              <a:off x="6220800" y="1401840"/>
              <a:ext cx="2485080" cy="2491920"/>
              <a:chOff x="6220800" y="1401840"/>
              <a:chExt cx="2485080" cy="2491920"/>
            </a:xfrm>
          </p:grpSpPr>
          <p:sp>
            <p:nvSpPr>
              <p:cNvPr id="143" name="矩形: 圆角 42"/>
              <p:cNvSpPr/>
              <p:nvPr/>
            </p:nvSpPr>
            <p:spPr>
              <a:xfrm>
                <a:off x="6251760" y="1419120"/>
                <a:ext cx="2432880" cy="2474640"/>
              </a:xfrm>
              <a:prstGeom prst="roundRect">
                <a:avLst>
                  <a:gd name="adj" fmla="val 16667"/>
                </a:avLst>
              </a:prstGeom>
              <a:solidFill>
                <a:srgbClr val="f5b6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直接连接符 43"/>
              <p:cNvSpPr/>
              <p:nvPr/>
            </p:nvSpPr>
            <p:spPr>
              <a:xfrm>
                <a:off x="6261480" y="1873080"/>
                <a:ext cx="2433240" cy="360"/>
              </a:xfrm>
              <a:prstGeom prst="line">
                <a:avLst/>
              </a:prstGeom>
              <a:ln w="38100">
                <a:solidFill>
                  <a:srgbClr val="ffffff">
                    <a:lumMod val="9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文本框 44"/>
              <p:cNvSpPr/>
              <p:nvPr/>
            </p:nvSpPr>
            <p:spPr>
              <a:xfrm>
                <a:off x="6230880" y="1401840"/>
                <a:ext cx="2432880" cy="424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200" spc="-1" strike="noStrike">
                    <a:solidFill>
                      <a:srgbClr val="000000"/>
                    </a:solidFill>
                    <a:latin typeface="Times New Roman"/>
                    <a:ea typeface="苹方-简"/>
                  </a:rPr>
                  <a:t>user</a:t>
                </a:r>
                <a:endParaRPr b="0" lang="en-US" sz="2200" spc="-1" strike="noStrike">
                  <a:latin typeface="Arial"/>
                </a:endParaRPr>
              </a:p>
            </p:txBody>
          </p:sp>
          <p:sp>
            <p:nvSpPr>
              <p:cNvPr id="146" name="文本框 45"/>
              <p:cNvSpPr/>
              <p:nvPr/>
            </p:nvSpPr>
            <p:spPr>
              <a:xfrm>
                <a:off x="6251760" y="1949760"/>
                <a:ext cx="2432880" cy="394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000" spc="-1" strike="noStrike" u="sng">
                    <a:solidFill>
                      <a:srgbClr val="000000"/>
                    </a:solidFill>
                    <a:uFillTx/>
                    <a:latin typeface="Times New Roman"/>
                    <a:ea typeface="苹方-简"/>
                  </a:rPr>
                  <a:t>User_id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47" name="文本框 46"/>
              <p:cNvSpPr/>
              <p:nvPr/>
            </p:nvSpPr>
            <p:spPr>
              <a:xfrm>
                <a:off x="6273000" y="2241000"/>
                <a:ext cx="2432880" cy="394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  <a:ea typeface="苹方-简"/>
                  </a:rPr>
                  <a:t>User_name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48" name="文本框 49"/>
              <p:cNvSpPr/>
              <p:nvPr/>
            </p:nvSpPr>
            <p:spPr>
              <a:xfrm>
                <a:off x="6220800" y="3021840"/>
                <a:ext cx="2432880" cy="394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  <a:ea typeface="苹方-简"/>
                  </a:rPr>
                  <a:t>Affiliation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sp>
          <p:nvSpPr>
            <p:cNvPr id="149" name="文本框 50"/>
            <p:cNvSpPr/>
            <p:nvPr/>
          </p:nvSpPr>
          <p:spPr>
            <a:xfrm>
              <a:off x="6251760" y="248220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 u="dottedHeavy">
                  <a:solidFill>
                    <a:srgbClr val="000000"/>
                  </a:solidFill>
                  <a:uFillTx/>
                  <a:latin typeface="Times New Roman"/>
                  <a:ea typeface="苹方-简"/>
                </a:rPr>
                <a:t>Model_id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0" name="文本框 51"/>
            <p:cNvSpPr/>
            <p:nvPr/>
          </p:nvSpPr>
          <p:spPr>
            <a:xfrm>
              <a:off x="6263640" y="273204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 u="dottedHeavy">
                  <a:solidFill>
                    <a:srgbClr val="000000"/>
                  </a:solidFill>
                  <a:uFillTx/>
                  <a:latin typeface="Times New Roman"/>
                  <a:ea typeface="苹方-简"/>
                </a:rPr>
                <a:t>Dataset_id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1" name="文本框 52"/>
            <p:cNvSpPr/>
            <p:nvPr/>
          </p:nvSpPr>
          <p:spPr>
            <a:xfrm>
              <a:off x="6212880" y="323064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Password_hash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2" name="文本框 53"/>
            <p:cNvSpPr/>
            <p:nvPr/>
          </p:nvSpPr>
          <p:spPr>
            <a:xfrm>
              <a:off x="6207480" y="343764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Is_admin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153" name="组合 57"/>
          <p:cNvGrpSpPr/>
          <p:nvPr/>
        </p:nvGrpSpPr>
        <p:grpSpPr>
          <a:xfrm>
            <a:off x="9246600" y="1423440"/>
            <a:ext cx="2438640" cy="1931760"/>
            <a:chOff x="9246600" y="1423440"/>
            <a:chExt cx="2438640" cy="1931760"/>
          </a:xfrm>
        </p:grpSpPr>
        <p:grpSp>
          <p:nvGrpSpPr>
            <p:cNvPr id="154" name="组合 20"/>
            <p:cNvGrpSpPr/>
            <p:nvPr/>
          </p:nvGrpSpPr>
          <p:grpSpPr>
            <a:xfrm>
              <a:off x="9246600" y="1423440"/>
              <a:ext cx="2433240" cy="1931760"/>
              <a:chOff x="9246600" y="1423440"/>
              <a:chExt cx="2433240" cy="1931760"/>
            </a:xfrm>
          </p:grpSpPr>
          <p:grpSp>
            <p:nvGrpSpPr>
              <p:cNvPr id="155" name="组合 21"/>
              <p:cNvGrpSpPr/>
              <p:nvPr/>
            </p:nvGrpSpPr>
            <p:grpSpPr>
              <a:xfrm>
                <a:off x="9246600" y="1423440"/>
                <a:ext cx="2433240" cy="1931760"/>
                <a:chOff x="9246600" y="1423440"/>
                <a:chExt cx="2433240" cy="1931760"/>
              </a:xfrm>
            </p:grpSpPr>
            <p:sp>
              <p:nvSpPr>
                <p:cNvPr id="156" name="矩形: 圆角 23"/>
                <p:cNvSpPr/>
                <p:nvPr/>
              </p:nvSpPr>
              <p:spPr>
                <a:xfrm>
                  <a:off x="9246960" y="1423440"/>
                  <a:ext cx="2432880" cy="193176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5b67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7" name="直接连接符 24"/>
                <p:cNvSpPr/>
                <p:nvPr/>
              </p:nvSpPr>
              <p:spPr>
                <a:xfrm>
                  <a:off x="9246600" y="1888560"/>
                  <a:ext cx="2433240" cy="360"/>
                </a:xfrm>
                <a:prstGeom prst="line">
                  <a:avLst/>
                </a:prstGeom>
                <a:ln w="38100">
                  <a:solidFill>
                    <a:srgbClr val="ffffff">
                      <a:lumMod val="9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58" name="文本框 22"/>
              <p:cNvSpPr/>
              <p:nvPr/>
            </p:nvSpPr>
            <p:spPr>
              <a:xfrm>
                <a:off x="9707040" y="1423440"/>
                <a:ext cx="1512000" cy="424800"/>
              </a:xfrm>
              <a:prstGeom prst="rect">
                <a:avLst/>
              </a:prstGeom>
              <a:solidFill>
                <a:srgbClr val="f5b67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200" spc="-1" strike="noStrike">
                    <a:solidFill>
                      <a:srgbClr val="000000"/>
                    </a:solidFill>
                    <a:latin typeface="Times New Roman"/>
                    <a:ea typeface="苹方-简"/>
                  </a:rPr>
                  <a:t>Affiliation</a:t>
                </a:r>
                <a:endParaRPr b="0" lang="en-US" sz="2200" spc="-1" strike="noStrike">
                  <a:latin typeface="Arial"/>
                </a:endParaRPr>
              </a:p>
            </p:txBody>
          </p:sp>
        </p:grpSp>
        <p:sp>
          <p:nvSpPr>
            <p:cNvPr id="159" name="文本框 55"/>
            <p:cNvSpPr/>
            <p:nvPr/>
          </p:nvSpPr>
          <p:spPr>
            <a:xfrm>
              <a:off x="9250560" y="191700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 u="sng">
                  <a:solidFill>
                    <a:srgbClr val="000000"/>
                  </a:solidFill>
                  <a:uFillTx/>
                  <a:latin typeface="Times New Roman"/>
                  <a:ea typeface="苹方-简"/>
                </a:rPr>
                <a:t>Affiliation_id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0" name="文本框 56"/>
            <p:cNvSpPr/>
            <p:nvPr/>
          </p:nvSpPr>
          <p:spPr>
            <a:xfrm>
              <a:off x="9252360" y="228600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Affil_name</a:t>
              </a:r>
              <a:endParaRPr b="0" lang="en-US" sz="2000" spc="-1" strike="noStrike">
                <a:latin typeface="Arial"/>
              </a:endParaRPr>
            </a:p>
          </p:txBody>
        </p:sp>
      </p:grpSp>
      <p:pic>
        <p:nvPicPr>
          <p:cNvPr id="161" name="图片 67" descr=""/>
          <p:cNvPicPr/>
          <p:nvPr/>
        </p:nvPicPr>
        <p:blipFill>
          <a:blip r:embed="rId1"/>
          <a:stretch/>
        </p:blipFill>
        <p:spPr>
          <a:xfrm>
            <a:off x="1973160" y="4173120"/>
            <a:ext cx="1719360" cy="2246400"/>
          </a:xfrm>
          <a:prstGeom prst="rect">
            <a:avLst/>
          </a:prstGeom>
          <a:ln w="0">
            <a:noFill/>
          </a:ln>
        </p:spPr>
      </p:pic>
      <p:pic>
        <p:nvPicPr>
          <p:cNvPr id="162" name="图片 69" descr=""/>
          <p:cNvPicPr/>
          <p:nvPr/>
        </p:nvPicPr>
        <p:blipFill>
          <a:blip r:embed="rId2"/>
          <a:stretch/>
        </p:blipFill>
        <p:spPr>
          <a:xfrm>
            <a:off x="3918600" y="4185360"/>
            <a:ext cx="1892160" cy="1679040"/>
          </a:xfrm>
          <a:prstGeom prst="rect">
            <a:avLst/>
          </a:prstGeom>
          <a:ln w="0">
            <a:noFill/>
          </a:ln>
        </p:spPr>
      </p:pic>
      <p:pic>
        <p:nvPicPr>
          <p:cNvPr id="163" name="图片 71" descr=""/>
          <p:cNvPicPr/>
          <p:nvPr/>
        </p:nvPicPr>
        <p:blipFill>
          <a:blip r:embed="rId3"/>
          <a:stretch/>
        </p:blipFill>
        <p:spPr>
          <a:xfrm>
            <a:off x="5994720" y="4185360"/>
            <a:ext cx="1920240" cy="167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9520"/>
          <p:cNvSpPr/>
          <p:nvPr/>
        </p:nvSpPr>
        <p:spPr>
          <a:xfrm>
            <a:off x="151560" y="393120"/>
            <a:ext cx="2808000" cy="779760"/>
          </a:xfrm>
          <a:custGeom>
            <a:avLst/>
            <a:gdLst/>
            <a:ahLst/>
            <a:rect l="l" t="t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文本框 4"/>
          <p:cNvSpPr/>
          <p:nvPr/>
        </p:nvSpPr>
        <p:spPr>
          <a:xfrm>
            <a:off x="739440" y="549720"/>
            <a:ext cx="1937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等线"/>
              </a:rPr>
              <a:t>relationship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66" name="组合 30"/>
          <p:cNvGrpSpPr/>
          <p:nvPr/>
        </p:nvGrpSpPr>
        <p:grpSpPr>
          <a:xfrm>
            <a:off x="1576800" y="1244880"/>
            <a:ext cx="2475000" cy="2488680"/>
            <a:chOff x="1576800" y="1244880"/>
            <a:chExt cx="2475000" cy="2488680"/>
          </a:xfrm>
        </p:grpSpPr>
        <p:sp>
          <p:nvSpPr>
            <p:cNvPr id="167" name="矩形: 圆角 1"/>
            <p:cNvSpPr/>
            <p:nvPr/>
          </p:nvSpPr>
          <p:spPr>
            <a:xfrm>
              <a:off x="1598040" y="1258920"/>
              <a:ext cx="2432880" cy="2474640"/>
            </a:xfrm>
            <a:prstGeom prst="roundRect">
              <a:avLst>
                <a:gd name="adj" fmla="val 16667"/>
              </a:avLst>
            </a:prstGeom>
            <a:solidFill>
              <a:srgbClr val="f5b6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直接连接符 5"/>
            <p:cNvSpPr/>
            <p:nvPr/>
          </p:nvSpPr>
          <p:spPr>
            <a:xfrm>
              <a:off x="1607760" y="1713240"/>
              <a:ext cx="2432880" cy="360"/>
            </a:xfrm>
            <a:prstGeom prst="line">
              <a:avLst/>
            </a:prstGeom>
            <a:ln w="38100">
              <a:solidFill>
                <a:srgbClr val="ffffff">
                  <a:lumMod val="9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文本框 8"/>
            <p:cNvSpPr/>
            <p:nvPr/>
          </p:nvSpPr>
          <p:spPr>
            <a:xfrm>
              <a:off x="2357280" y="1244880"/>
              <a:ext cx="956160" cy="42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2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model</a:t>
              </a:r>
              <a:endParaRPr b="0" lang="en-US" sz="2200" spc="-1" strike="noStrike">
                <a:latin typeface="Arial"/>
              </a:endParaRPr>
            </a:p>
          </p:txBody>
        </p:sp>
        <p:sp>
          <p:nvSpPr>
            <p:cNvPr id="170" name="文本框 2"/>
            <p:cNvSpPr/>
            <p:nvPr/>
          </p:nvSpPr>
          <p:spPr>
            <a:xfrm>
              <a:off x="1598040" y="178956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 u="sng">
                  <a:solidFill>
                    <a:srgbClr val="000000"/>
                  </a:solidFill>
                  <a:uFillTx/>
                  <a:latin typeface="Times New Roman"/>
                  <a:ea typeface="苹方-简"/>
                </a:rPr>
                <a:t>Model_id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1" name="文本框 6"/>
            <p:cNvSpPr/>
            <p:nvPr/>
          </p:nvSpPr>
          <p:spPr>
            <a:xfrm>
              <a:off x="1618920" y="208080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Model_name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2" name="文本框 25"/>
            <p:cNvSpPr/>
            <p:nvPr/>
          </p:nvSpPr>
          <p:spPr>
            <a:xfrm>
              <a:off x="1598040" y="292752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Param_num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3" name="文本框 26"/>
            <p:cNvSpPr/>
            <p:nvPr/>
          </p:nvSpPr>
          <p:spPr>
            <a:xfrm>
              <a:off x="1576800" y="235224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Media_type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4" name="文本框 27"/>
            <p:cNvSpPr/>
            <p:nvPr/>
          </p:nvSpPr>
          <p:spPr>
            <a:xfrm>
              <a:off x="1598040" y="264384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 u="dottedHeavy">
                  <a:solidFill>
                    <a:srgbClr val="000000"/>
                  </a:solidFill>
                  <a:uFillTx/>
                  <a:latin typeface="Times New Roman"/>
                  <a:ea typeface="苹方-简"/>
                </a:rPr>
                <a:t>Arch_name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5" name="文本框 28"/>
            <p:cNvSpPr/>
            <p:nvPr/>
          </p:nvSpPr>
          <p:spPr>
            <a:xfrm>
              <a:off x="1576800" y="323172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parameter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176" name="组合 31"/>
          <p:cNvGrpSpPr/>
          <p:nvPr/>
        </p:nvGrpSpPr>
        <p:grpSpPr>
          <a:xfrm>
            <a:off x="3796200" y="4101480"/>
            <a:ext cx="2484720" cy="2492280"/>
            <a:chOff x="3796200" y="4101480"/>
            <a:chExt cx="2484720" cy="2492280"/>
          </a:xfrm>
        </p:grpSpPr>
        <p:sp>
          <p:nvSpPr>
            <p:cNvPr id="177" name="矩形: 圆角 32"/>
            <p:cNvSpPr/>
            <p:nvPr/>
          </p:nvSpPr>
          <p:spPr>
            <a:xfrm>
              <a:off x="3827160" y="4119120"/>
              <a:ext cx="2432880" cy="2474640"/>
            </a:xfrm>
            <a:prstGeom prst="roundRect">
              <a:avLst>
                <a:gd name="adj" fmla="val 16667"/>
              </a:avLst>
            </a:prstGeom>
            <a:solidFill>
              <a:srgbClr val="f5b6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直接连接符 33"/>
            <p:cNvSpPr/>
            <p:nvPr/>
          </p:nvSpPr>
          <p:spPr>
            <a:xfrm>
              <a:off x="3836880" y="4573080"/>
              <a:ext cx="2432880" cy="360"/>
            </a:xfrm>
            <a:prstGeom prst="line">
              <a:avLst/>
            </a:prstGeom>
            <a:ln w="38100">
              <a:solidFill>
                <a:srgbClr val="ffffff">
                  <a:lumMod val="9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文本框 34"/>
            <p:cNvSpPr/>
            <p:nvPr/>
          </p:nvSpPr>
          <p:spPr>
            <a:xfrm>
              <a:off x="3805920" y="4101480"/>
              <a:ext cx="2432880" cy="42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2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dataset</a:t>
              </a:r>
              <a:endParaRPr b="0" lang="en-US" sz="2200" spc="-1" strike="noStrike">
                <a:latin typeface="Arial"/>
              </a:endParaRPr>
            </a:p>
          </p:txBody>
        </p:sp>
        <p:sp>
          <p:nvSpPr>
            <p:cNvPr id="180" name="文本框 35"/>
            <p:cNvSpPr/>
            <p:nvPr/>
          </p:nvSpPr>
          <p:spPr>
            <a:xfrm>
              <a:off x="3827160" y="464976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 u="sng">
                  <a:solidFill>
                    <a:srgbClr val="000000"/>
                  </a:solidFill>
                  <a:uFillTx/>
                  <a:latin typeface="Times New Roman"/>
                  <a:ea typeface="苹方-简"/>
                </a:rPr>
                <a:t>Dataset_id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1" name="文本框 36"/>
            <p:cNvSpPr/>
            <p:nvPr/>
          </p:nvSpPr>
          <p:spPr>
            <a:xfrm>
              <a:off x="3848040" y="494100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Dataset_name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2" name="文本框 37"/>
            <p:cNvSpPr/>
            <p:nvPr/>
          </p:nvSpPr>
          <p:spPr>
            <a:xfrm>
              <a:off x="3827160" y="546696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Dataset_size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3" name="文本框 38"/>
            <p:cNvSpPr/>
            <p:nvPr/>
          </p:nvSpPr>
          <p:spPr>
            <a:xfrm>
              <a:off x="3805920" y="521244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Media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4" name="文本框 40"/>
            <p:cNvSpPr/>
            <p:nvPr/>
          </p:nvSpPr>
          <p:spPr>
            <a:xfrm>
              <a:off x="3796200" y="572184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Create_time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185" name="组合 54"/>
          <p:cNvGrpSpPr/>
          <p:nvPr/>
        </p:nvGrpSpPr>
        <p:grpSpPr>
          <a:xfrm>
            <a:off x="5885640" y="1250280"/>
            <a:ext cx="2498400" cy="2491920"/>
            <a:chOff x="5885640" y="1250280"/>
            <a:chExt cx="2498400" cy="2491920"/>
          </a:xfrm>
        </p:grpSpPr>
        <p:grpSp>
          <p:nvGrpSpPr>
            <p:cNvPr id="186" name="组合 41"/>
            <p:cNvGrpSpPr/>
            <p:nvPr/>
          </p:nvGrpSpPr>
          <p:grpSpPr>
            <a:xfrm>
              <a:off x="5899320" y="1250280"/>
              <a:ext cx="2484720" cy="2491920"/>
              <a:chOff x="5899320" y="1250280"/>
              <a:chExt cx="2484720" cy="2491920"/>
            </a:xfrm>
          </p:grpSpPr>
          <p:sp>
            <p:nvSpPr>
              <p:cNvPr id="187" name="矩形: 圆角 42"/>
              <p:cNvSpPr/>
              <p:nvPr/>
            </p:nvSpPr>
            <p:spPr>
              <a:xfrm>
                <a:off x="5930280" y="1267560"/>
                <a:ext cx="2432880" cy="2474640"/>
              </a:xfrm>
              <a:prstGeom prst="roundRect">
                <a:avLst>
                  <a:gd name="adj" fmla="val 16667"/>
                </a:avLst>
              </a:prstGeom>
              <a:solidFill>
                <a:srgbClr val="f5b6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直接连接符 43"/>
              <p:cNvSpPr/>
              <p:nvPr/>
            </p:nvSpPr>
            <p:spPr>
              <a:xfrm>
                <a:off x="5940000" y="1721880"/>
                <a:ext cx="2432880" cy="360"/>
              </a:xfrm>
              <a:prstGeom prst="line">
                <a:avLst/>
              </a:prstGeom>
              <a:ln w="38100">
                <a:solidFill>
                  <a:srgbClr val="ffffff">
                    <a:lumMod val="9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文本框 44"/>
              <p:cNvSpPr/>
              <p:nvPr/>
            </p:nvSpPr>
            <p:spPr>
              <a:xfrm>
                <a:off x="5909040" y="1250280"/>
                <a:ext cx="2432880" cy="424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200" spc="-1" strike="noStrike">
                    <a:solidFill>
                      <a:srgbClr val="000000"/>
                    </a:solidFill>
                    <a:latin typeface="Times New Roman"/>
                    <a:ea typeface="苹方-简"/>
                  </a:rPr>
                  <a:t>user</a:t>
                </a:r>
                <a:endParaRPr b="0" lang="en-US" sz="2200" spc="-1" strike="noStrike">
                  <a:latin typeface="Arial"/>
                </a:endParaRPr>
              </a:p>
            </p:txBody>
          </p:sp>
          <p:sp>
            <p:nvSpPr>
              <p:cNvPr id="190" name="文本框 45"/>
              <p:cNvSpPr/>
              <p:nvPr/>
            </p:nvSpPr>
            <p:spPr>
              <a:xfrm>
                <a:off x="5930280" y="1798200"/>
                <a:ext cx="2432880" cy="394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000" spc="-1" strike="noStrike" u="sng">
                    <a:solidFill>
                      <a:srgbClr val="000000"/>
                    </a:solidFill>
                    <a:uFillTx/>
                    <a:latin typeface="Times New Roman"/>
                    <a:ea typeface="苹方-简"/>
                  </a:rPr>
                  <a:t>User_id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91" name="文本框 46"/>
              <p:cNvSpPr/>
              <p:nvPr/>
            </p:nvSpPr>
            <p:spPr>
              <a:xfrm>
                <a:off x="5951160" y="2089440"/>
                <a:ext cx="2432880" cy="394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  <a:ea typeface="苹方-简"/>
                  </a:rPr>
                  <a:t>User_name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92" name="文本框 49"/>
              <p:cNvSpPr/>
              <p:nvPr/>
            </p:nvSpPr>
            <p:spPr>
              <a:xfrm>
                <a:off x="5899320" y="2870640"/>
                <a:ext cx="2432880" cy="394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  <a:ea typeface="苹方-简"/>
                  </a:rPr>
                  <a:t>Affiliation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sp>
          <p:nvSpPr>
            <p:cNvPr id="193" name="文本框 50"/>
            <p:cNvSpPr/>
            <p:nvPr/>
          </p:nvSpPr>
          <p:spPr>
            <a:xfrm>
              <a:off x="5929920" y="233100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 u="dottedHeavy">
                  <a:solidFill>
                    <a:srgbClr val="000000"/>
                  </a:solidFill>
                  <a:uFillTx/>
                  <a:latin typeface="Times New Roman"/>
                  <a:ea typeface="苹方-简"/>
                </a:rPr>
                <a:t>Model_id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4" name="文本框 51"/>
            <p:cNvSpPr/>
            <p:nvPr/>
          </p:nvSpPr>
          <p:spPr>
            <a:xfrm>
              <a:off x="5942160" y="258084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 u="dottedHeavy">
                  <a:solidFill>
                    <a:srgbClr val="000000"/>
                  </a:solidFill>
                  <a:uFillTx/>
                  <a:latin typeface="Times New Roman"/>
                  <a:ea typeface="苹方-简"/>
                </a:rPr>
                <a:t>Dataset_id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5" name="文本框 52"/>
            <p:cNvSpPr/>
            <p:nvPr/>
          </p:nvSpPr>
          <p:spPr>
            <a:xfrm>
              <a:off x="5891400" y="307944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Password_hash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6" name="文本框 53"/>
            <p:cNvSpPr/>
            <p:nvPr/>
          </p:nvSpPr>
          <p:spPr>
            <a:xfrm>
              <a:off x="5885640" y="328644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Is_admin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197" name="组合 57"/>
          <p:cNvGrpSpPr/>
          <p:nvPr/>
        </p:nvGrpSpPr>
        <p:grpSpPr>
          <a:xfrm>
            <a:off x="9246600" y="1423440"/>
            <a:ext cx="2438640" cy="1931760"/>
            <a:chOff x="9246600" y="1423440"/>
            <a:chExt cx="2438640" cy="1931760"/>
          </a:xfrm>
        </p:grpSpPr>
        <p:grpSp>
          <p:nvGrpSpPr>
            <p:cNvPr id="198" name="组合 20"/>
            <p:cNvGrpSpPr/>
            <p:nvPr/>
          </p:nvGrpSpPr>
          <p:grpSpPr>
            <a:xfrm>
              <a:off x="9246600" y="1423440"/>
              <a:ext cx="2433240" cy="1931760"/>
              <a:chOff x="9246600" y="1423440"/>
              <a:chExt cx="2433240" cy="1931760"/>
            </a:xfrm>
          </p:grpSpPr>
          <p:grpSp>
            <p:nvGrpSpPr>
              <p:cNvPr id="199" name="组合 21"/>
              <p:cNvGrpSpPr/>
              <p:nvPr/>
            </p:nvGrpSpPr>
            <p:grpSpPr>
              <a:xfrm>
                <a:off x="9246600" y="1423440"/>
                <a:ext cx="2433240" cy="1931760"/>
                <a:chOff x="9246600" y="1423440"/>
                <a:chExt cx="2433240" cy="1931760"/>
              </a:xfrm>
            </p:grpSpPr>
            <p:sp>
              <p:nvSpPr>
                <p:cNvPr id="200" name="矩形: 圆角 23"/>
                <p:cNvSpPr/>
                <p:nvPr/>
              </p:nvSpPr>
              <p:spPr>
                <a:xfrm>
                  <a:off x="9246960" y="1423440"/>
                  <a:ext cx="2432880" cy="193176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5b67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01" name="直接连接符 24"/>
                <p:cNvSpPr/>
                <p:nvPr/>
              </p:nvSpPr>
              <p:spPr>
                <a:xfrm>
                  <a:off x="9246600" y="1888560"/>
                  <a:ext cx="2433240" cy="360"/>
                </a:xfrm>
                <a:prstGeom prst="line">
                  <a:avLst/>
                </a:prstGeom>
                <a:ln w="38100">
                  <a:solidFill>
                    <a:srgbClr val="ffffff">
                      <a:lumMod val="9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02" name="文本框 22"/>
              <p:cNvSpPr/>
              <p:nvPr/>
            </p:nvSpPr>
            <p:spPr>
              <a:xfrm>
                <a:off x="9707040" y="1423440"/>
                <a:ext cx="1512000" cy="424800"/>
              </a:xfrm>
              <a:prstGeom prst="rect">
                <a:avLst/>
              </a:prstGeom>
              <a:solidFill>
                <a:srgbClr val="f5b67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200" spc="-1" strike="noStrike">
                    <a:solidFill>
                      <a:srgbClr val="000000"/>
                    </a:solidFill>
                    <a:latin typeface="Times New Roman"/>
                    <a:ea typeface="苹方-简"/>
                  </a:rPr>
                  <a:t>Affiliation</a:t>
                </a:r>
                <a:endParaRPr b="0" lang="en-US" sz="2200" spc="-1" strike="noStrike">
                  <a:latin typeface="Arial"/>
                </a:endParaRPr>
              </a:p>
            </p:txBody>
          </p:sp>
        </p:grpSp>
        <p:sp>
          <p:nvSpPr>
            <p:cNvPr id="203" name="文本框 55"/>
            <p:cNvSpPr/>
            <p:nvPr/>
          </p:nvSpPr>
          <p:spPr>
            <a:xfrm>
              <a:off x="9250560" y="191700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 u="sng">
                  <a:solidFill>
                    <a:srgbClr val="000000"/>
                  </a:solidFill>
                  <a:uFillTx/>
                  <a:latin typeface="Times New Roman"/>
                  <a:ea typeface="苹方-简"/>
                </a:rPr>
                <a:t>Affiliation_id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4" name="文本框 56"/>
            <p:cNvSpPr/>
            <p:nvPr/>
          </p:nvSpPr>
          <p:spPr>
            <a:xfrm>
              <a:off x="9252360" y="2286000"/>
              <a:ext cx="24328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苹方-简"/>
                </a:rPr>
                <a:t>Affil_name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205" name=""/>
          <p:cNvSpPr/>
          <p:nvPr/>
        </p:nvSpPr>
        <p:spPr>
          <a:xfrm>
            <a:off x="8229600" y="2331000"/>
            <a:ext cx="1143000" cy="64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3886200" y="2184120"/>
            <a:ext cx="2286000" cy="55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"/>
          <p:cNvSpPr/>
          <p:nvPr/>
        </p:nvSpPr>
        <p:spPr>
          <a:xfrm rot="2421600">
            <a:off x="2148120" y="4102560"/>
            <a:ext cx="2286000" cy="55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 rot="7288800">
            <a:off x="5641920" y="4306320"/>
            <a:ext cx="2264400" cy="56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9520"/>
          <p:cNvSpPr/>
          <p:nvPr/>
        </p:nvSpPr>
        <p:spPr>
          <a:xfrm>
            <a:off x="142200" y="421560"/>
            <a:ext cx="3175920" cy="779760"/>
          </a:xfrm>
          <a:custGeom>
            <a:avLst/>
            <a:gdLst/>
            <a:ahLst/>
            <a:rect l="l" t="t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文本框 4"/>
          <p:cNvSpPr/>
          <p:nvPr/>
        </p:nvSpPr>
        <p:spPr>
          <a:xfrm>
            <a:off x="739440" y="549720"/>
            <a:ext cx="2455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等线"/>
              </a:rPr>
              <a:t>E-R Diagram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11" name="图片 2" descr="日程表&#10;&#10;AI 生成的内容可能不正确。"/>
          <p:cNvPicPr/>
          <p:nvPr/>
        </p:nvPicPr>
        <p:blipFill>
          <a:blip r:embed="rId1"/>
          <a:stretch/>
        </p:blipFill>
        <p:spPr>
          <a:xfrm>
            <a:off x="3318120" y="811440"/>
            <a:ext cx="7120080" cy="595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reeform 9520"/>
          <p:cNvSpPr/>
          <p:nvPr/>
        </p:nvSpPr>
        <p:spPr>
          <a:xfrm>
            <a:off x="90720" y="82080"/>
            <a:ext cx="4024080" cy="779760"/>
          </a:xfrm>
          <a:custGeom>
            <a:avLst/>
            <a:gdLst/>
            <a:ahLst/>
            <a:rect l="l" t="t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文本框 4"/>
          <p:cNvSpPr/>
          <p:nvPr/>
        </p:nvSpPr>
        <p:spPr>
          <a:xfrm>
            <a:off x="763200" y="241560"/>
            <a:ext cx="2842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等线"/>
              </a:rPr>
              <a:t>Relational Schemas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233640" y="693000"/>
            <a:ext cx="11724120" cy="475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228600" indent="-228600">
              <a:lnSpc>
                <a:spcPct val="130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●"/>
              <a:tabLst>
                <a:tab algn="l" pos="1609560"/>
              </a:tabLst>
            </a:pPr>
            <a:r>
              <a:rPr b="0" lang="en-US" sz="2000" spc="148" strike="noStrike">
                <a:solidFill>
                  <a:srgbClr val="000000"/>
                </a:solidFill>
                <a:latin typeface="Times New Roman"/>
                <a:ea typeface="苹方-简"/>
              </a:rPr>
              <a:t>Model(model_id PK, model_name, param_num, media_type FK, arch_name FK, train_name FK, param)</a:t>
            </a:r>
            <a:endParaRPr b="0" lang="en-US" sz="2000" spc="148" strike="noStrike">
              <a:solidFill>
                <a:srgbClr val="595959"/>
              </a:solidFill>
              <a:latin typeface="苹方-简"/>
            </a:endParaRPr>
          </a:p>
          <a:p>
            <a:pPr>
              <a:lnSpc>
                <a:spcPct val="13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2000" spc="148" strike="noStrike">
              <a:solidFill>
                <a:srgbClr val="595959"/>
              </a:solidFill>
              <a:latin typeface="苹方-简"/>
            </a:endParaRPr>
          </a:p>
          <a:p>
            <a:pPr marL="228600" indent="-228600">
              <a:lnSpc>
                <a:spcPct val="130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pc="148" strike="noStrike">
                <a:solidFill>
                  <a:srgbClr val="000000"/>
                </a:solidFill>
                <a:latin typeface="Times New Roman"/>
                <a:ea typeface="苹方-简"/>
              </a:rPr>
              <a:t>ModelTask(model_id FK, task_name)</a:t>
            </a:r>
            <a:endParaRPr b="0" lang="en-US" sz="2000" spc="148" strike="noStrike">
              <a:solidFill>
                <a:srgbClr val="595959"/>
              </a:solidFill>
              <a:latin typeface="苹方-简"/>
            </a:endParaRPr>
          </a:p>
        </p:txBody>
      </p:sp>
      <p:graphicFrame>
        <p:nvGraphicFramePr>
          <p:cNvPr id="215" name="Table 3"/>
          <p:cNvGraphicFramePr/>
          <p:nvPr/>
        </p:nvGraphicFramePr>
        <p:xfrm>
          <a:off x="418680" y="1567080"/>
          <a:ext cx="10969920" cy="512640"/>
        </p:xfrm>
        <a:graphic>
          <a:graphicData uri="http://schemas.openxmlformats.org/drawingml/2006/table">
            <a:tbl>
              <a:tblPr/>
              <a:tblGrid>
                <a:gridCol w="1567080"/>
                <a:gridCol w="1567080"/>
                <a:gridCol w="1567080"/>
                <a:gridCol w="1567080"/>
                <a:gridCol w="1567080"/>
                <a:gridCol w="1567080"/>
                <a:gridCol w="1567440"/>
              </a:tblGrid>
              <a:tr h="513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苹方-简"/>
                          <a:ea typeface="苹方-简"/>
                        </a:rPr>
                        <a:t>Model_id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Model_name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Param_num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Media_type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Arch_name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Train_name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Parameter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" name="Table 4"/>
          <p:cNvGraphicFramePr/>
          <p:nvPr/>
        </p:nvGraphicFramePr>
        <p:xfrm>
          <a:off x="451440" y="2488320"/>
          <a:ext cx="4956480" cy="499680"/>
        </p:xfrm>
        <a:graphic>
          <a:graphicData uri="http://schemas.openxmlformats.org/drawingml/2006/table">
            <a:tbl>
              <a:tblPr/>
              <a:tblGrid>
                <a:gridCol w="2461680"/>
                <a:gridCol w="2494800"/>
              </a:tblGrid>
              <a:tr h="499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Model_id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Task_name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17" name="Content Placeholder 2"/>
          <p:cNvSpPr/>
          <p:nvPr/>
        </p:nvSpPr>
        <p:spPr>
          <a:xfrm>
            <a:off x="90720" y="2859480"/>
            <a:ext cx="10968840" cy="391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228600" indent="-228600">
              <a:lnSpc>
                <a:spcPct val="130000"/>
              </a:lnSpc>
              <a:spcAft>
                <a:spcPts val="1001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1800" spc="148" strike="noStrike">
                <a:solidFill>
                  <a:srgbClr val="595959"/>
                </a:solidFill>
                <a:latin typeface="苹方-简"/>
                <a:ea typeface="苹方-简"/>
              </a:rPr>
              <a:t>Transformer(model_id PK, decoder_num, attn_size, up_size, down_size, embed_size)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3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30000"/>
              </a:lnSpc>
              <a:spcAft>
                <a:spcPts val="1001"/>
              </a:spcAft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148" strike="noStrike">
                <a:solidFill>
                  <a:srgbClr val="595959"/>
                </a:solidFill>
                <a:latin typeface="苹方-简"/>
                <a:ea typeface="苹方-简"/>
              </a:rPr>
              <a:t>CNN(model_id PK, module_num)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3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30000"/>
              </a:lnSpc>
              <a:spcAft>
                <a:spcPts val="1001"/>
              </a:spcAft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148" strike="noStrike">
                <a:solidFill>
                  <a:srgbClr val="595959"/>
                </a:solidFill>
                <a:latin typeface="苹方-简"/>
                <a:ea typeface="苹方-简"/>
              </a:rPr>
              <a:t>Module(model_id FK, conv_size, pool_type)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3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30000"/>
              </a:lnSpc>
              <a:spcAft>
                <a:spcPts val="1001"/>
              </a:spcAft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148" strike="noStrike">
                <a:solidFill>
                  <a:srgbClr val="595959"/>
                </a:solidFill>
                <a:latin typeface="苹方-简"/>
                <a:ea typeface="苹方-简"/>
              </a:rPr>
              <a:t>RNN(model_id PK, criteria, batch_size, input_size)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3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3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3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3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18" name="Table 3"/>
          <p:cNvGraphicFramePr/>
          <p:nvPr/>
        </p:nvGraphicFramePr>
        <p:xfrm>
          <a:off x="412920" y="3263040"/>
          <a:ext cx="10081080" cy="553320"/>
        </p:xfrm>
        <a:graphic>
          <a:graphicData uri="http://schemas.openxmlformats.org/drawingml/2006/table">
            <a:tbl>
              <a:tblPr/>
              <a:tblGrid>
                <a:gridCol w="1680120"/>
                <a:gridCol w="1680120"/>
                <a:gridCol w="1680120"/>
                <a:gridCol w="1680120"/>
                <a:gridCol w="1680120"/>
                <a:gridCol w="1680480"/>
              </a:tblGrid>
              <a:tr h="553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Model_id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Decoder_num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Attn_size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Up_size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Down_size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Embed_size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Table 4"/>
          <p:cNvGraphicFramePr/>
          <p:nvPr/>
        </p:nvGraphicFramePr>
        <p:xfrm>
          <a:off x="412920" y="4271400"/>
          <a:ext cx="5083560" cy="506880"/>
        </p:xfrm>
        <a:graphic>
          <a:graphicData uri="http://schemas.openxmlformats.org/drawingml/2006/table">
            <a:tbl>
              <a:tblPr/>
              <a:tblGrid>
                <a:gridCol w="2541600"/>
                <a:gridCol w="2541960"/>
              </a:tblGrid>
              <a:tr h="507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Model_id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Model_num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Table 5"/>
          <p:cNvGraphicFramePr/>
          <p:nvPr/>
        </p:nvGraphicFramePr>
        <p:xfrm>
          <a:off x="412920" y="5186880"/>
          <a:ext cx="6385320" cy="530640"/>
        </p:xfrm>
        <a:graphic>
          <a:graphicData uri="http://schemas.openxmlformats.org/drawingml/2006/table">
            <a:tbl>
              <a:tblPr/>
              <a:tblGrid>
                <a:gridCol w="2128320"/>
                <a:gridCol w="2128320"/>
                <a:gridCol w="2128680"/>
              </a:tblGrid>
              <a:tr h="530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Model_id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Conv_size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Pool_type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Table 7"/>
          <p:cNvGraphicFramePr/>
          <p:nvPr/>
        </p:nvGraphicFramePr>
        <p:xfrm>
          <a:off x="412920" y="6202080"/>
          <a:ext cx="8534160" cy="519120"/>
        </p:xfrm>
        <a:graphic>
          <a:graphicData uri="http://schemas.openxmlformats.org/drawingml/2006/table">
            <a:tbl>
              <a:tblPr/>
              <a:tblGrid>
                <a:gridCol w="2133360"/>
                <a:gridCol w="2133360"/>
                <a:gridCol w="2133360"/>
                <a:gridCol w="2134080"/>
              </a:tblGrid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Model_id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Criteria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Batch_size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Input_size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reeform 9520"/>
          <p:cNvSpPr/>
          <p:nvPr/>
        </p:nvSpPr>
        <p:spPr>
          <a:xfrm>
            <a:off x="90720" y="82080"/>
            <a:ext cx="4024080" cy="779760"/>
          </a:xfrm>
          <a:custGeom>
            <a:avLst/>
            <a:gdLst/>
            <a:ahLst/>
            <a:rect l="l" t="t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文本框 4"/>
          <p:cNvSpPr/>
          <p:nvPr/>
        </p:nvSpPr>
        <p:spPr>
          <a:xfrm>
            <a:off x="763200" y="241560"/>
            <a:ext cx="2842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等线"/>
              </a:rPr>
              <a:t>Relational Schemas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4" name="PlaceHolder 1"/>
          <p:cNvSpPr>
            <a:spLocks noGrp="1"/>
          </p:cNvSpPr>
          <p:nvPr>
            <p:ph/>
          </p:nvPr>
        </p:nvSpPr>
        <p:spPr>
          <a:xfrm>
            <a:off x="495360" y="934200"/>
            <a:ext cx="10968840" cy="475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228600" indent="-228600">
              <a:lnSpc>
                <a:spcPct val="130000"/>
              </a:lnSpc>
              <a:spcAft>
                <a:spcPts val="1001"/>
              </a:spcAft>
              <a:buClr>
                <a:srgbClr val="595959"/>
              </a:buClr>
              <a:buFont typeface="Arial"/>
              <a:buChar char="●"/>
              <a:tabLst>
                <a:tab algn="l" pos="1609560"/>
              </a:tabLst>
            </a:pPr>
            <a:r>
              <a:rPr b="0" lang="en-US" sz="1800" spc="148" strike="noStrike">
                <a:solidFill>
                  <a:srgbClr val="595959"/>
                </a:solidFill>
                <a:latin typeface="苹方-简"/>
                <a:ea typeface="苹方-简"/>
              </a:rPr>
              <a:t>Dataset(ds_id PK, ds_name, ds_size, media, created_at)</a:t>
            </a: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  <a:p>
            <a:pPr>
              <a:lnSpc>
                <a:spcPct val="130000"/>
              </a:lnSpc>
              <a:spcAft>
                <a:spcPts val="1001"/>
              </a:spcAft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  <a:p>
            <a:pPr marL="228600" indent="-228600">
              <a:lnSpc>
                <a:spcPct val="130000"/>
              </a:lnSpc>
              <a:spcAft>
                <a:spcPts val="1001"/>
              </a:spcAft>
              <a:buClr>
                <a:srgbClr val="595959"/>
              </a:buClr>
              <a:buFont typeface="Arial"/>
              <a:buChar char="●"/>
              <a:tabLst>
                <a:tab algn="l" pos="1609560"/>
              </a:tabLst>
            </a:pPr>
            <a:r>
              <a:rPr b="0" lang="en-US" sz="1800" spc="148" strike="noStrike">
                <a:solidFill>
                  <a:srgbClr val="595959"/>
                </a:solidFill>
                <a:latin typeface="苹方-简"/>
                <a:ea typeface="苹方-简"/>
              </a:rPr>
              <a:t>Dataset_TASK(ds_id FK, task)</a:t>
            </a: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  <a:p>
            <a:pPr>
              <a:lnSpc>
                <a:spcPct val="130000"/>
              </a:lnSpc>
              <a:spcAft>
                <a:spcPts val="1001"/>
              </a:spcAft>
              <a:buNone/>
              <a:tabLst>
                <a:tab algn="l" pos="160956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  <a:p>
            <a:pPr marL="228600" indent="-228600">
              <a:lnSpc>
                <a:spcPct val="130000"/>
              </a:lnSpc>
              <a:spcAft>
                <a:spcPts val="1001"/>
              </a:spcAft>
              <a:buClr>
                <a:srgbClr val="595959"/>
              </a:buClr>
              <a:buFont typeface="Arial"/>
              <a:buChar char="●"/>
              <a:tabLst>
                <a:tab algn="l" pos="1609560"/>
              </a:tabLst>
            </a:pPr>
            <a:r>
              <a:rPr b="0" lang="en-US" sz="1800" spc="148" strike="noStrike">
                <a:solidFill>
                  <a:srgbClr val="595959"/>
                </a:solidFill>
                <a:latin typeface="苹方-简"/>
                <a:ea typeface="苹方-简"/>
              </a:rPr>
              <a:t>DsCol(ds_id PK, col_name, col_datatype)</a:t>
            </a: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graphicFrame>
        <p:nvGraphicFramePr>
          <p:cNvPr id="225" name="Table 3"/>
          <p:cNvGraphicFramePr/>
          <p:nvPr/>
        </p:nvGraphicFramePr>
        <p:xfrm>
          <a:off x="794880" y="1371240"/>
          <a:ext cx="8534160" cy="506880"/>
        </p:xfrm>
        <a:graphic>
          <a:graphicData uri="http://schemas.openxmlformats.org/drawingml/2006/table">
            <a:tbl>
              <a:tblPr/>
              <a:tblGrid>
                <a:gridCol w="1706760"/>
                <a:gridCol w="1706760"/>
                <a:gridCol w="1706760"/>
                <a:gridCol w="1706760"/>
                <a:gridCol w="1707120"/>
              </a:tblGrid>
              <a:tr h="507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Dataset_id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Dataset_name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Dataset_size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Media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Created_time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Table 4"/>
          <p:cNvGraphicFramePr/>
          <p:nvPr/>
        </p:nvGraphicFramePr>
        <p:xfrm>
          <a:off x="794880" y="2417400"/>
          <a:ext cx="4578120" cy="495720"/>
        </p:xfrm>
        <a:graphic>
          <a:graphicData uri="http://schemas.openxmlformats.org/drawingml/2006/table">
            <a:tbl>
              <a:tblPr/>
              <a:tblGrid>
                <a:gridCol w="2288880"/>
                <a:gridCol w="2289240"/>
              </a:tblGrid>
              <a:tr h="495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Dataset_id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Task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" name="Table 5"/>
          <p:cNvGraphicFramePr/>
          <p:nvPr/>
        </p:nvGraphicFramePr>
        <p:xfrm>
          <a:off x="794880" y="3278520"/>
          <a:ext cx="7303320" cy="506880"/>
        </p:xfrm>
        <a:graphic>
          <a:graphicData uri="http://schemas.openxmlformats.org/drawingml/2006/table">
            <a:tbl>
              <a:tblPr/>
              <a:tblGrid>
                <a:gridCol w="2434320"/>
                <a:gridCol w="2434320"/>
                <a:gridCol w="2434680"/>
              </a:tblGrid>
              <a:tr h="507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Dataset_id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Col_name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Col_datatype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28" name="直接连接符 18"/>
          <p:cNvSpPr/>
          <p:nvPr/>
        </p:nvSpPr>
        <p:spPr>
          <a:xfrm>
            <a:off x="2937240" y="4053240"/>
            <a:ext cx="5754240" cy="360"/>
          </a:xfrm>
          <a:prstGeom prst="line">
            <a:avLst/>
          </a:prstGeom>
          <a:ln w="38100">
            <a:solidFill>
              <a:srgbClr val="4c4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ontent Placeholder 2"/>
          <p:cNvSpPr/>
          <p:nvPr/>
        </p:nvSpPr>
        <p:spPr>
          <a:xfrm>
            <a:off x="495360" y="4236840"/>
            <a:ext cx="10968840" cy="47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228600" indent="-228600">
              <a:lnSpc>
                <a:spcPct val="130000"/>
              </a:lnSpc>
              <a:spcAft>
                <a:spcPts val="1001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1800" spc="148" strike="noStrike">
                <a:solidFill>
                  <a:srgbClr val="595959"/>
                </a:solidFill>
                <a:latin typeface="苹方-简"/>
                <a:ea typeface="苹方-简"/>
              </a:rPr>
              <a:t>User(user_id PK, user_name, model_id FK, ds_id FK, affiliate, password_hash, is_admin)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3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30000"/>
              </a:lnSpc>
              <a:spcAft>
                <a:spcPts val="1001"/>
              </a:spcAft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148" strike="noStrike">
                <a:solidFill>
                  <a:srgbClr val="595959"/>
                </a:solidFill>
                <a:latin typeface="苹方-简"/>
                <a:ea typeface="苹方-简"/>
              </a:rPr>
              <a:t>Affil(affil_id PK, affil_name)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30" name="Table 3"/>
          <p:cNvGraphicFramePr/>
          <p:nvPr/>
        </p:nvGraphicFramePr>
        <p:xfrm>
          <a:off x="841320" y="4767840"/>
          <a:ext cx="10385640" cy="421920"/>
        </p:xfrm>
        <a:graphic>
          <a:graphicData uri="http://schemas.openxmlformats.org/drawingml/2006/table">
            <a:tbl>
              <a:tblPr/>
              <a:tblGrid>
                <a:gridCol w="1483560"/>
                <a:gridCol w="1483560"/>
                <a:gridCol w="1483560"/>
                <a:gridCol w="1483560"/>
                <a:gridCol w="1189440"/>
                <a:gridCol w="1777680"/>
                <a:gridCol w="1484280"/>
              </a:tblGrid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User_id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User_name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Model_id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Dataset_id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Affiliate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Password_hash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Is_admin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" name="Table 4"/>
          <p:cNvGraphicFramePr/>
          <p:nvPr/>
        </p:nvGraphicFramePr>
        <p:xfrm>
          <a:off x="841320" y="5679720"/>
          <a:ext cx="4809240" cy="495720"/>
        </p:xfrm>
        <a:graphic>
          <a:graphicData uri="http://schemas.openxmlformats.org/drawingml/2006/table">
            <a:tbl>
              <a:tblPr/>
              <a:tblGrid>
                <a:gridCol w="2404440"/>
                <a:gridCol w="2404800"/>
              </a:tblGrid>
              <a:tr h="495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Affil_id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Affil_name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/>
          </p:nvPr>
        </p:nvSpPr>
        <p:spPr>
          <a:xfrm>
            <a:off x="611280" y="1021320"/>
            <a:ext cx="10968840" cy="475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228600" indent="-228600">
              <a:lnSpc>
                <a:spcPct val="130000"/>
              </a:lnSpc>
              <a:spcAft>
                <a:spcPts val="1001"/>
              </a:spcAft>
              <a:buClr>
                <a:srgbClr val="595959"/>
              </a:buClr>
              <a:buFont typeface="Arial"/>
              <a:buChar char="●"/>
              <a:tabLst>
                <a:tab algn="l" pos="1609560"/>
              </a:tabLst>
            </a:pPr>
            <a:r>
              <a:rPr b="0" lang="en-US" sz="1800" spc="148" strike="noStrike">
                <a:solidFill>
                  <a:srgbClr val="595959"/>
                </a:solidFill>
                <a:latin typeface="苹方-简"/>
                <a:ea typeface="苹方-简"/>
              </a:rPr>
              <a:t>UserAffil(user_id FK, affil_id FK)</a:t>
            </a: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  <a:p>
            <a:pPr>
              <a:lnSpc>
                <a:spcPct val="13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  <a:p>
            <a:pPr marL="228600" indent="-228600">
              <a:lnSpc>
                <a:spcPct val="130000"/>
              </a:lnSpc>
              <a:spcAft>
                <a:spcPts val="1001"/>
              </a:spcAft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148" strike="noStrike">
                <a:solidFill>
                  <a:srgbClr val="595959"/>
                </a:solidFill>
                <a:latin typeface="苹方-简"/>
                <a:ea typeface="苹方-简"/>
              </a:rPr>
              <a:t>UserDataset(user_id FK, ds_id FK)</a:t>
            </a: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  <a:p>
            <a:pPr>
              <a:lnSpc>
                <a:spcPct val="13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  <a:p>
            <a:pPr marL="228600" indent="-228600">
              <a:lnSpc>
                <a:spcPct val="130000"/>
              </a:lnSpc>
              <a:spcAft>
                <a:spcPts val="1001"/>
              </a:spcAft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148" strike="noStrike">
                <a:solidFill>
                  <a:srgbClr val="595959"/>
                </a:solidFill>
                <a:latin typeface="苹方-简"/>
                <a:ea typeface="苹方-简"/>
              </a:rPr>
              <a:t>ModelAuthor(model_id FK, user_id FK)</a:t>
            </a: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  <a:p>
            <a:pPr>
              <a:lnSpc>
                <a:spcPct val="13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  <a:p>
            <a:pPr marL="228600" indent="-228600">
              <a:lnSpc>
                <a:spcPct val="130000"/>
              </a:lnSpc>
              <a:spcAft>
                <a:spcPts val="1001"/>
              </a:spcAft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148" strike="noStrike">
                <a:solidFill>
                  <a:srgbClr val="595959"/>
                </a:solidFill>
                <a:latin typeface="苹方-简"/>
                <a:ea typeface="苹方-简"/>
              </a:rPr>
              <a:t>ModelDataset(model_id FK, ds_id FK)</a:t>
            </a:r>
            <a:endParaRPr b="0" lang="en-US" sz="1800" spc="148" strike="noStrike">
              <a:solidFill>
                <a:srgbClr val="595959"/>
              </a:solidFill>
              <a:latin typeface="苹方-简"/>
            </a:endParaRPr>
          </a:p>
        </p:txBody>
      </p:sp>
      <p:graphicFrame>
        <p:nvGraphicFramePr>
          <p:cNvPr id="233" name="Table 3"/>
          <p:cNvGraphicFramePr/>
          <p:nvPr/>
        </p:nvGraphicFramePr>
        <p:xfrm>
          <a:off x="911160" y="1497240"/>
          <a:ext cx="4433040" cy="380520"/>
        </p:xfrm>
        <a:graphic>
          <a:graphicData uri="http://schemas.openxmlformats.org/drawingml/2006/table">
            <a:tbl>
              <a:tblPr/>
              <a:tblGrid>
                <a:gridCol w="2216520"/>
                <a:gridCol w="2216520"/>
              </a:tblGrid>
              <a:tr h="380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User_id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Affil_id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" name="Table 4"/>
          <p:cNvGraphicFramePr/>
          <p:nvPr/>
        </p:nvGraphicFramePr>
        <p:xfrm>
          <a:off x="911160" y="2493360"/>
          <a:ext cx="4433040" cy="380520"/>
        </p:xfrm>
        <a:graphic>
          <a:graphicData uri="http://schemas.openxmlformats.org/drawingml/2006/table">
            <a:tbl>
              <a:tblPr/>
              <a:tblGrid>
                <a:gridCol w="2216520"/>
                <a:gridCol w="2216520"/>
              </a:tblGrid>
              <a:tr h="380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User_id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Dataset_id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" name="Table 5"/>
          <p:cNvGraphicFramePr/>
          <p:nvPr/>
        </p:nvGraphicFramePr>
        <p:xfrm>
          <a:off x="918000" y="3489840"/>
          <a:ext cx="4433040" cy="380520"/>
        </p:xfrm>
        <a:graphic>
          <a:graphicData uri="http://schemas.openxmlformats.org/drawingml/2006/table">
            <a:tbl>
              <a:tblPr/>
              <a:tblGrid>
                <a:gridCol w="2216520"/>
                <a:gridCol w="2216520"/>
              </a:tblGrid>
              <a:tr h="380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Model_id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User_id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6" name="Table 6"/>
          <p:cNvGraphicFramePr/>
          <p:nvPr/>
        </p:nvGraphicFramePr>
        <p:xfrm>
          <a:off x="918000" y="4444560"/>
          <a:ext cx="4433040" cy="380520"/>
        </p:xfrm>
        <a:graphic>
          <a:graphicData uri="http://schemas.openxmlformats.org/drawingml/2006/table">
            <a:tbl>
              <a:tblPr/>
              <a:tblGrid>
                <a:gridCol w="2216520"/>
                <a:gridCol w="2216520"/>
              </a:tblGrid>
              <a:tr h="380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Model_id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苹方-简"/>
                          <a:ea typeface="苹方-简"/>
                        </a:rPr>
                        <a:t>Dataset_id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37" name="Freeform 9520"/>
          <p:cNvSpPr/>
          <p:nvPr/>
        </p:nvSpPr>
        <p:spPr>
          <a:xfrm>
            <a:off x="90720" y="82080"/>
            <a:ext cx="4024080" cy="779760"/>
          </a:xfrm>
          <a:custGeom>
            <a:avLst/>
            <a:gdLst/>
            <a:ahLst/>
            <a:rect l="l" t="t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文本框 8"/>
          <p:cNvSpPr/>
          <p:nvPr/>
        </p:nvSpPr>
        <p:spPr>
          <a:xfrm>
            <a:off x="763200" y="241560"/>
            <a:ext cx="2842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等线"/>
              </a:rPr>
              <a:t>Relational Schemas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39" name="图片 11" descr="日程表&#10;&#10;AI 生成的内容可能不正确。"/>
          <p:cNvPicPr/>
          <p:nvPr/>
        </p:nvPicPr>
        <p:blipFill>
          <a:blip r:embed="rId1"/>
          <a:stretch/>
        </p:blipFill>
        <p:spPr>
          <a:xfrm>
            <a:off x="5644440" y="862200"/>
            <a:ext cx="6371280" cy="532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Application>LibreOffice/7.3.7.2$Linux_X86_64 LibreOffice_project/30$Build-2</Application>
  <AppVersion>15.0000</AppVersion>
  <Words>1015</Words>
  <Paragraphs>208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2025-04-25T19:34:00Z</dcterms:created>
  <dc:creator>lewisliu</dc:creator>
  <dc:description/>
  <dc:language>en-US</dc:language>
  <cp:lastModifiedBy/>
  <dcterms:modified xsi:type="dcterms:W3CDTF">2025-04-27T22:13:19Z</dcterms:modified>
  <cp:revision>202</cp:revision>
  <dc:subject/>
  <dc:title>空白演示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A3F7150D0B90D149B0DD0B680C21705D_41</vt:lpwstr>
  </property>
  <property fmtid="{D5CDD505-2E9C-101B-9397-08002B2CF9AE}" pid="3" name="KSOProductBuildVer">
    <vt:lpwstr>1033-7.2.2.8955</vt:lpwstr>
  </property>
  <property fmtid="{D5CDD505-2E9C-101B-9397-08002B2CF9AE}" pid="4" name="Notes">
    <vt:i4>1</vt:i4>
  </property>
  <property fmtid="{D5CDD505-2E9C-101B-9397-08002B2CF9AE}" pid="5" name="PresentationFormat">
    <vt:lpwstr>宽屏</vt:lpwstr>
  </property>
  <property fmtid="{D5CDD505-2E9C-101B-9397-08002B2CF9AE}" pid="6" name="Slides">
    <vt:i4>14</vt:i4>
  </property>
</Properties>
</file>