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3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63" r:id="rId3"/>
    <p:sldId id="268" r:id="rId4"/>
    <p:sldId id="269" r:id="rId5"/>
    <p:sldId id="270" r:id="rId6"/>
    <p:sldId id="266" r:id="rId7"/>
    <p:sldId id="267" r:id="rId8"/>
    <p:sldId id="271" r:id="rId9"/>
    <p:sldId id="261" r:id="rId10"/>
    <p:sldId id="277" r:id="rId11"/>
    <p:sldId id="278" r:id="rId12"/>
    <p:sldId id="280" r:id="rId13"/>
    <p:sldId id="279" r:id="rId14"/>
    <p:sldId id="281" r:id="rId15"/>
    <p:sldId id="272" r:id="rId16"/>
    <p:sldId id="276" r:id="rId17"/>
    <p:sldId id="275" r:id="rId18"/>
    <p:sldId id="2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612"/>
    <a:srgbClr val="7C7DB4"/>
    <a:srgbClr val="FFFFFF"/>
    <a:srgbClr val="F5B67A"/>
    <a:srgbClr val="4C4D9A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2" autoAdjust="0"/>
    <p:restoredTop sz="94666"/>
  </p:normalViewPr>
  <p:slideViewPr>
    <p:cSldViewPr snapToGrid="0" showGuides="1">
      <p:cViewPr varScale="1">
        <p:scale>
          <a:sx n="102" d="100"/>
          <a:sy n="102" d="100"/>
        </p:scale>
        <p:origin x="408" y="184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8EF8A-98DF-444B-9BC3-C557F42AFC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99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28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0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19F35-465D-0A3B-4B91-9A782EC4D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E4F699D-1EA2-93F7-4BF6-5BE229347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F93232-08E8-61D0-B250-4C0CB3396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F0A393-2E4A-729C-516B-74FC5C001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8EF8A-98DF-444B-9BC3-C557F42AFC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0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2025/4/28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mentoring can be a great source of inspiration">
            <a:extLst>
              <a:ext uri="{FF2B5EF4-FFF2-40B4-BE49-F238E27FC236}">
                <a16:creationId xmlns:a16="http://schemas.microsoft.com/office/drawing/2014/main" id="{EB517043-F000-EFB1-6D06-C21A3947F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139"/>
            <a:ext cx="12192000" cy="485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E5C8266-C566-3BB4-5C98-DF1E6DD9A40C}"/>
              </a:ext>
            </a:extLst>
          </p:cNvPr>
          <p:cNvSpPr/>
          <p:nvPr/>
        </p:nvSpPr>
        <p:spPr>
          <a:xfrm>
            <a:off x="0" y="782138"/>
            <a:ext cx="12192000" cy="485534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5FF793-E6D5-182D-297C-705438B1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767" y="1288111"/>
            <a:ext cx="10078065" cy="1595189"/>
          </a:xfrm>
        </p:spPr>
        <p:txBody>
          <a:bodyPr>
            <a:noAutofit/>
          </a:bodyPr>
          <a:lstStyle/>
          <a:p>
            <a:r>
              <a:rPr lang="en-US" altLang="zh-CN" sz="4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Model Hub: </a:t>
            </a:r>
            <a:br>
              <a:rPr lang="en-US" altLang="zh-CN" sz="4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4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for Models and Datasets</a:t>
            </a:r>
            <a:endParaRPr lang="zh-CN" altLang="en-US" sz="4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30649-B7C0-B7F9-8C6E-DA60C022D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785" y="3241270"/>
            <a:ext cx="9399788" cy="1900746"/>
          </a:xfrm>
        </p:spPr>
        <p:txBody>
          <a:bodyPr>
            <a:noAutofit/>
          </a:bodyPr>
          <a:lstStyle/>
          <a:p>
            <a:pPr algn="r" rtl="0" fontAlgn="base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LIN, </a:t>
            </a:r>
            <a:r>
              <a:rPr lang="en-US" altLang="zh-CN" sz="1600" dirty="0" err="1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Yufeng</a:t>
            </a: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 123090342, TENG, </a:t>
            </a:r>
            <a:r>
              <a:rPr lang="en-US" altLang="zh-CN" sz="1600" dirty="0" err="1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Yimeng</a:t>
            </a: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 123090540,</a:t>
            </a:r>
          </a:p>
          <a:p>
            <a:pPr algn="r" rtl="0" fontAlgn="base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LIN, </a:t>
            </a:r>
            <a:r>
              <a:rPr lang="en-US" altLang="zh-CN" sz="1600" dirty="0" err="1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Wentao</a:t>
            </a: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 123090337, GAN, </a:t>
            </a:r>
            <a:r>
              <a:rPr lang="en-US" altLang="zh-CN" sz="1600" dirty="0" err="1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Linyong</a:t>
            </a: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  123090120,</a:t>
            </a:r>
          </a:p>
          <a:p>
            <a:pPr algn="r" rtl="0" fontAlgn="base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LIU, Yuxuan 123090377, ZHANG, </a:t>
            </a:r>
            <a:r>
              <a:rPr lang="en-US" altLang="zh-CN" sz="1600" dirty="0" err="1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Shuhan</a:t>
            </a: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 123090823,</a:t>
            </a:r>
          </a:p>
          <a:p>
            <a:pPr algn="r" rtl="0" fontAlgn="base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ZHENG, </a:t>
            </a:r>
            <a:r>
              <a:rPr lang="en-US" altLang="zh-CN" sz="1600" dirty="0" err="1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Zirun</a:t>
            </a:r>
            <a:r>
              <a:rPr lang="en-US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123090891</a:t>
            </a:r>
          </a:p>
          <a:p>
            <a:pPr algn="r">
              <a:lnSpc>
                <a:spcPct val="100000"/>
              </a:lnSpc>
              <a:buNone/>
            </a:pPr>
            <a:b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</a:b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00C311CF-4F42-C8CA-D335-9B1A1B133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87" y="6015148"/>
            <a:ext cx="3799604" cy="545137"/>
          </a:xfrm>
          <a:prstGeom prst="rect">
            <a:avLst/>
          </a:prstGeom>
        </p:spPr>
      </p:pic>
      <p:sp>
        <p:nvSpPr>
          <p:cNvPr id="7" name="AutoShape 4" descr="Colleagues business woman working">
            <a:extLst>
              <a:ext uri="{FF2B5EF4-FFF2-40B4-BE49-F238E27FC236}">
                <a16:creationId xmlns:a16="http://schemas.microsoft.com/office/drawing/2014/main" id="{D9D02AAB-41EC-AD46-7DC1-5A6C01EBD8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9903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C464D353-E361-C077-9975-AF2C693F8A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1427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4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21EF1-616D-0A88-7EC8-4F72E265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9520">
            <a:extLst>
              <a:ext uri="{FF2B5EF4-FFF2-40B4-BE49-F238E27FC236}">
                <a16:creationId xmlns:a16="http://schemas.microsoft.com/office/drawing/2014/main" id="{AF287F1D-B5E4-4ECC-D612-9AD08EA85841}"/>
              </a:ext>
            </a:extLst>
          </p:cNvPr>
          <p:cNvSpPr>
            <a:spLocks/>
          </p:cNvSpPr>
          <p:nvPr/>
        </p:nvSpPr>
        <p:spPr bwMode="auto">
          <a:xfrm>
            <a:off x="90571" y="82209"/>
            <a:ext cx="4024596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01F4AD34-A126-DF45-AC4B-469C05610258}"/>
              </a:ext>
            </a:extLst>
          </p:cNvPr>
          <p:cNvSpPr txBox="1"/>
          <p:nvPr/>
        </p:nvSpPr>
        <p:spPr>
          <a:xfrm>
            <a:off x="763149" y="241389"/>
            <a:ext cx="2842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GUI demonstration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F2E2DF8-FCF6-045B-F73A-A22947A7D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340" y="356259"/>
            <a:ext cx="6865357" cy="497039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AB68EB-95C4-E357-CFEB-AFD7096E889E}"/>
              </a:ext>
            </a:extLst>
          </p:cNvPr>
          <p:cNvSpPr txBox="1"/>
          <p:nvPr/>
        </p:nvSpPr>
        <p:spPr>
          <a:xfrm>
            <a:off x="6816436" y="450664"/>
            <a:ext cx="198318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N" sz="2400" dirty="0"/>
              <a:t>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33BDD0-A917-E76B-0992-829DB73E8633}"/>
              </a:ext>
            </a:extLst>
          </p:cNvPr>
          <p:cNvSpPr/>
          <p:nvPr/>
        </p:nvSpPr>
        <p:spPr>
          <a:xfrm>
            <a:off x="7101444" y="912329"/>
            <a:ext cx="4298867" cy="97584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çç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09EE67-DD2C-F215-359F-AABC855DE21D}"/>
              </a:ext>
            </a:extLst>
          </p:cNvPr>
          <p:cNvSpPr txBox="1"/>
          <p:nvPr/>
        </p:nvSpPr>
        <p:spPr>
          <a:xfrm>
            <a:off x="531935" y="1021415"/>
            <a:ext cx="4170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U</a:t>
            </a:r>
            <a:r>
              <a:rPr lang="en-CN" sz="2400" dirty="0"/>
              <a:t>ser log in /registration</a:t>
            </a:r>
          </a:p>
          <a:p>
            <a:pPr marL="342900" indent="-342900">
              <a:buAutoNum type="arabicPeriod"/>
            </a:pPr>
            <a:r>
              <a:rPr lang="en-US" sz="2400" dirty="0"/>
              <a:t>I</a:t>
            </a:r>
            <a:r>
              <a:rPr lang="en-CN" sz="2400" dirty="0"/>
              <a:t>f user log in: user type?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400" dirty="0">
                <a:highlight>
                  <a:srgbClr val="00FFFF"/>
                </a:highlight>
              </a:rPr>
              <a:t>Administrator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CN" sz="2400" dirty="0">
                <a:highlight>
                  <a:srgbClr val="FFFF00"/>
                </a:highlight>
              </a:rPr>
              <a:t>general user</a:t>
            </a:r>
          </a:p>
          <a:p>
            <a:pPr lvl="1"/>
            <a:r>
              <a:rPr lang="en-CN" sz="2400" dirty="0"/>
              <a:t>(different privilege)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768212-0C50-0D60-22A6-86EE28EFEB3B}"/>
              </a:ext>
            </a:extLst>
          </p:cNvPr>
          <p:cNvSpPr/>
          <p:nvPr/>
        </p:nvSpPr>
        <p:spPr>
          <a:xfrm>
            <a:off x="4996543" y="886070"/>
            <a:ext cx="1665515" cy="266465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AA0767-1946-7213-04EA-0762247EE62E}"/>
              </a:ext>
            </a:extLst>
          </p:cNvPr>
          <p:cNvSpPr/>
          <p:nvPr/>
        </p:nvSpPr>
        <p:spPr>
          <a:xfrm>
            <a:off x="7101444" y="2472610"/>
            <a:ext cx="4465122" cy="266465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D9F1A8-2768-C5E6-CF7F-E48B158384E7}"/>
              </a:ext>
            </a:extLst>
          </p:cNvPr>
          <p:cNvSpPr txBox="1"/>
          <p:nvPr/>
        </p:nvSpPr>
        <p:spPr>
          <a:xfrm>
            <a:off x="4142549" y="342313"/>
            <a:ext cx="231766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N" sz="2400" dirty="0"/>
              <a:t>1. </a:t>
            </a:r>
            <a:r>
              <a:rPr lang="en-US" sz="2400" dirty="0"/>
              <a:t>U</a:t>
            </a:r>
            <a:r>
              <a:rPr lang="en-CN" sz="2400" dirty="0"/>
              <a:t>ser log 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A6DA6-C0BA-02B6-5723-2C8537357DA8}"/>
              </a:ext>
            </a:extLst>
          </p:cNvPr>
          <p:cNvSpPr txBox="1"/>
          <p:nvPr/>
        </p:nvSpPr>
        <p:spPr>
          <a:xfrm>
            <a:off x="6816436" y="1944257"/>
            <a:ext cx="370708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2. User </a:t>
            </a:r>
            <a:r>
              <a:rPr lang="en-US" sz="2400" dirty="0" err="1"/>
              <a:t>registrationc</a:t>
            </a:r>
            <a:endParaRPr lang="en-CN" sz="2400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F9D9BF1B-4326-000E-AA38-E7E3BFE5A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21" y="3100380"/>
            <a:ext cx="1910284" cy="2488185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37880EC0-5AD2-A6AD-A2CD-3F6B696A2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53" y="3100380"/>
            <a:ext cx="1813796" cy="2635673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8BDBE4-0BDC-3372-AF3B-BE730FE66FC4}"/>
              </a:ext>
            </a:extLst>
          </p:cNvPr>
          <p:cNvSpPr txBox="1"/>
          <p:nvPr/>
        </p:nvSpPr>
        <p:spPr>
          <a:xfrm>
            <a:off x="313443" y="5836585"/>
            <a:ext cx="1515357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general user</a:t>
            </a:r>
            <a:endParaRPr lang="en-C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39FF5C-7B09-4381-707B-2A3EBCED8D91}"/>
              </a:ext>
            </a:extLst>
          </p:cNvPr>
          <p:cNvSpPr txBox="1"/>
          <p:nvPr/>
        </p:nvSpPr>
        <p:spPr>
          <a:xfrm>
            <a:off x="2328753" y="5920426"/>
            <a:ext cx="1515357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admin</a:t>
            </a:r>
            <a:endParaRPr lang="en-CN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0DE0AB-C214-73FD-3707-AFC34BDF85FD}"/>
              </a:ext>
            </a:extLst>
          </p:cNvPr>
          <p:cNvSpPr/>
          <p:nvPr/>
        </p:nvSpPr>
        <p:spPr>
          <a:xfrm>
            <a:off x="2328753" y="5163875"/>
            <a:ext cx="1277108" cy="42469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DFCC14-8541-0E9E-6658-2023617F1F30}"/>
              </a:ext>
            </a:extLst>
          </p:cNvPr>
          <p:cNvSpPr txBox="1"/>
          <p:nvPr/>
        </p:nvSpPr>
        <p:spPr>
          <a:xfrm>
            <a:off x="4702629" y="5645851"/>
            <a:ext cx="3135355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Features exclusively belonging to admin </a:t>
            </a:r>
            <a:endParaRPr lang="en-CN" sz="2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C2C71F-38AB-D9F3-D596-972C2942C179}"/>
              </a:ext>
            </a:extLst>
          </p:cNvPr>
          <p:cNvCxnSpPr>
            <a:cxnSpLocks/>
          </p:cNvCxnSpPr>
          <p:nvPr/>
        </p:nvCxnSpPr>
        <p:spPr>
          <a:xfrm flipH="1" flipV="1">
            <a:off x="3750109" y="5376220"/>
            <a:ext cx="892393" cy="49980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12942B-6A82-A040-5C2B-B1CF780354F8}"/>
              </a:ext>
            </a:extLst>
          </p:cNvPr>
          <p:cNvCxnSpPr>
            <a:cxnSpLocks/>
          </p:cNvCxnSpPr>
          <p:nvPr/>
        </p:nvCxnSpPr>
        <p:spPr>
          <a:xfrm flipH="1">
            <a:off x="4010070" y="1890292"/>
            <a:ext cx="809892" cy="105314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7556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7BB4D-58D5-C50E-8E25-A29BF3AFF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>
            <a:extLst>
              <a:ext uri="{FF2B5EF4-FFF2-40B4-BE49-F238E27FC236}">
                <a16:creationId xmlns:a16="http://schemas.microsoft.com/office/drawing/2014/main" id="{4CC7F1FA-B9E1-A3F0-81FF-D2A0CCA9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4" y="238887"/>
            <a:ext cx="6933599" cy="348122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81DC5A4-3FE1-C3D0-D5F3-CE91A861AF5F}"/>
              </a:ext>
            </a:extLst>
          </p:cNvPr>
          <p:cNvSpPr/>
          <p:nvPr/>
        </p:nvSpPr>
        <p:spPr>
          <a:xfrm>
            <a:off x="2129859" y="806980"/>
            <a:ext cx="4274845" cy="132280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 dirty="0"/>
              <a:t>ç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C70084-BE33-8BA1-AEAD-BD81EC3951D8}"/>
              </a:ext>
            </a:extLst>
          </p:cNvPr>
          <p:cNvSpPr/>
          <p:nvPr/>
        </p:nvSpPr>
        <p:spPr>
          <a:xfrm>
            <a:off x="1979113" y="2229633"/>
            <a:ext cx="5078760" cy="164043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 dirty="0"/>
              <a:t>ççç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30A2B8-FAFB-875E-BA5F-8FE802A22AB2}"/>
              </a:ext>
            </a:extLst>
          </p:cNvPr>
          <p:cNvSpPr/>
          <p:nvPr/>
        </p:nvSpPr>
        <p:spPr>
          <a:xfrm>
            <a:off x="6085099" y="2840807"/>
            <a:ext cx="839244" cy="57778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3A2748-CF47-751C-ABE7-67BD46949AAD}"/>
              </a:ext>
            </a:extLst>
          </p:cNvPr>
          <p:cNvSpPr txBox="1"/>
          <p:nvPr/>
        </p:nvSpPr>
        <p:spPr>
          <a:xfrm>
            <a:off x="5964526" y="3482319"/>
            <a:ext cx="124011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View details</a:t>
            </a:r>
            <a:endParaRPr lang="en-CN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343BA7-AB49-8C65-8929-31469F1B4B27}"/>
              </a:ext>
            </a:extLst>
          </p:cNvPr>
          <p:cNvSpPr txBox="1"/>
          <p:nvPr/>
        </p:nvSpPr>
        <p:spPr>
          <a:xfrm>
            <a:off x="640946" y="806980"/>
            <a:ext cx="1465547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CN" sz="2000" dirty="0"/>
              <a:t>earch secetion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6C8D02-C252-B1CA-A4D9-EAEB716D3D78}"/>
              </a:ext>
            </a:extLst>
          </p:cNvPr>
          <p:cNvSpPr txBox="1"/>
          <p:nvPr/>
        </p:nvSpPr>
        <p:spPr>
          <a:xfrm>
            <a:off x="721613" y="1947184"/>
            <a:ext cx="1277224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Model section</a:t>
            </a:r>
            <a:endParaRPr lang="en-CN" sz="2000"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B7C48678-E118-1550-44C7-B5647DFB7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06"/>
          <a:stretch/>
        </p:blipFill>
        <p:spPr bwMode="auto">
          <a:xfrm>
            <a:off x="7319961" y="308100"/>
            <a:ext cx="4346738" cy="4420936"/>
          </a:xfrm>
          <a:prstGeom prst="rect">
            <a:avLst/>
          </a:prstGeom>
          <a:noFill/>
          <a:ln w="762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ight Arrow 41">
            <a:extLst>
              <a:ext uri="{FF2B5EF4-FFF2-40B4-BE49-F238E27FC236}">
                <a16:creationId xmlns:a16="http://schemas.microsoft.com/office/drawing/2014/main" id="{ACE72056-B868-7FA0-4363-977E798719CA}"/>
              </a:ext>
            </a:extLst>
          </p:cNvPr>
          <p:cNvSpPr/>
          <p:nvPr/>
        </p:nvSpPr>
        <p:spPr>
          <a:xfrm rot="8763566" flipH="1">
            <a:off x="6450754" y="2291774"/>
            <a:ext cx="1214610" cy="31462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07C0B6-D1E3-C24E-FB79-53F642ECDBA4}"/>
              </a:ext>
            </a:extLst>
          </p:cNvPr>
          <p:cNvSpPr/>
          <p:nvPr/>
        </p:nvSpPr>
        <p:spPr>
          <a:xfrm flipV="1">
            <a:off x="7510516" y="3720109"/>
            <a:ext cx="990774" cy="4452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3255F2-0F25-E1BA-9155-58DC1F70E017}"/>
              </a:ext>
            </a:extLst>
          </p:cNvPr>
          <p:cNvSpPr txBox="1"/>
          <p:nvPr/>
        </p:nvSpPr>
        <p:spPr>
          <a:xfrm>
            <a:off x="8691845" y="3765230"/>
            <a:ext cx="222932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Download model</a:t>
            </a:r>
            <a:endParaRPr lang="en-CN" sz="2000" dirty="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CBD9377-DEC2-0258-4C85-53A6ADF05D27}"/>
              </a:ext>
            </a:extLst>
          </p:cNvPr>
          <p:cNvSpPr/>
          <p:nvPr/>
        </p:nvSpPr>
        <p:spPr>
          <a:xfrm rot="6884319" flipH="1" flipV="1">
            <a:off x="8439599" y="2231928"/>
            <a:ext cx="2620413" cy="25576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F50928-AEDA-873A-C9C8-CC82D4C03182}"/>
              </a:ext>
            </a:extLst>
          </p:cNvPr>
          <p:cNvSpPr txBox="1"/>
          <p:nvPr/>
        </p:nvSpPr>
        <p:spPr>
          <a:xfrm>
            <a:off x="8567965" y="99094"/>
            <a:ext cx="1769849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Successfully downloaded</a:t>
            </a:r>
            <a:endParaRPr lang="en-CN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FDC55F-D04B-9E06-9386-D65004D7D2E6}"/>
              </a:ext>
            </a:extLst>
          </p:cNvPr>
          <p:cNvSpPr/>
          <p:nvPr/>
        </p:nvSpPr>
        <p:spPr>
          <a:xfrm flipV="1">
            <a:off x="10458052" y="378343"/>
            <a:ext cx="1328885" cy="70788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56FD0F-5428-3C98-5792-9B2835CC5E40}"/>
              </a:ext>
            </a:extLst>
          </p:cNvPr>
          <p:cNvSpPr/>
          <p:nvPr/>
        </p:nvSpPr>
        <p:spPr>
          <a:xfrm>
            <a:off x="2056358" y="2320415"/>
            <a:ext cx="974941" cy="37746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 dirty="0"/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A19EF037-8628-4BE1-A953-9FC73E9E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51" y="2937519"/>
            <a:ext cx="4300360" cy="3591948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ight Arrow 50">
            <a:extLst>
              <a:ext uri="{FF2B5EF4-FFF2-40B4-BE49-F238E27FC236}">
                <a16:creationId xmlns:a16="http://schemas.microsoft.com/office/drawing/2014/main" id="{D29C73E6-6A1A-C2DC-87AE-D90626ABAD6E}"/>
              </a:ext>
            </a:extLst>
          </p:cNvPr>
          <p:cNvSpPr/>
          <p:nvPr/>
        </p:nvSpPr>
        <p:spPr>
          <a:xfrm rot="16200000" flipH="1">
            <a:off x="2045923" y="2823012"/>
            <a:ext cx="707886" cy="314629"/>
          </a:xfrm>
          <a:prstGeom prst="rightArrow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72FC5A-650B-0F5D-003E-99D4DFBF18D5}"/>
              </a:ext>
            </a:extLst>
          </p:cNvPr>
          <p:cNvSpPr txBox="1"/>
          <p:nvPr/>
        </p:nvSpPr>
        <p:spPr>
          <a:xfrm>
            <a:off x="3149752" y="2369425"/>
            <a:ext cx="163268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Upload new model</a:t>
            </a:r>
            <a:endParaRPr lang="en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3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DB295-2A2A-3314-3519-5292227C0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520">
            <a:extLst>
              <a:ext uri="{FF2B5EF4-FFF2-40B4-BE49-F238E27FC236}">
                <a16:creationId xmlns:a16="http://schemas.microsoft.com/office/drawing/2014/main" id="{0D88B230-179A-A6C7-2E71-E1F634B12D58}"/>
              </a:ext>
            </a:extLst>
          </p:cNvPr>
          <p:cNvSpPr>
            <a:spLocks/>
          </p:cNvSpPr>
          <p:nvPr/>
        </p:nvSpPr>
        <p:spPr bwMode="auto">
          <a:xfrm>
            <a:off x="172207" y="82208"/>
            <a:ext cx="4024596" cy="1308540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C64B4641-755F-F663-E92A-BACE6F714C3E}"/>
              </a:ext>
            </a:extLst>
          </p:cNvPr>
          <p:cNvSpPr txBox="1"/>
          <p:nvPr/>
        </p:nvSpPr>
        <p:spPr>
          <a:xfrm>
            <a:off x="763149" y="274813"/>
            <a:ext cx="2842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GUI demonstration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:</a:t>
            </a:r>
            <a:b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</a:b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LLM Agent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64516-05DA-3A4A-CA7A-ACDC8B8BCA45}"/>
              </a:ext>
            </a:extLst>
          </p:cNvPr>
          <p:cNvSpPr txBox="1"/>
          <p:nvPr/>
        </p:nvSpPr>
        <p:spPr>
          <a:xfrm>
            <a:off x="382043" y="1583353"/>
            <a:ext cx="59436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incorporated an LLM agent to translate users’ natural language query to SQL.</a:t>
            </a:r>
          </a:p>
          <a:p>
            <a:endParaRPr lang="en-US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1883B34-1448-FFEB-5D4C-1360C44E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103" y="82208"/>
            <a:ext cx="3713854" cy="635148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C2BBA8-C204-BD1A-2AF5-E2669BD6DE84}"/>
              </a:ext>
            </a:extLst>
          </p:cNvPr>
          <p:cNvSpPr txBox="1"/>
          <p:nvPr/>
        </p:nvSpPr>
        <p:spPr>
          <a:xfrm>
            <a:off x="4064781" y="328267"/>
            <a:ext cx="4193942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Natural Language Q</a:t>
            </a:r>
            <a:r>
              <a:rPr lang="en-CN" sz="2000" dirty="0"/>
              <a:t>uery: </a:t>
            </a:r>
          </a:p>
          <a:p>
            <a:r>
              <a:rPr lang="en-CN" sz="2000" dirty="0"/>
              <a:t>top 10 users with the most published models.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8FB3F0-99B0-FFD8-1624-8E39E8D4285A}"/>
              </a:ext>
            </a:extLst>
          </p:cNvPr>
          <p:cNvSpPr/>
          <p:nvPr/>
        </p:nvSpPr>
        <p:spPr>
          <a:xfrm>
            <a:off x="8289840" y="659582"/>
            <a:ext cx="2557700" cy="56796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çç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E84E72-C91D-E3FF-04AA-2108AC9D34B2}"/>
              </a:ext>
            </a:extLst>
          </p:cNvPr>
          <p:cNvSpPr/>
          <p:nvPr/>
        </p:nvSpPr>
        <p:spPr>
          <a:xfrm>
            <a:off x="8289839" y="1974192"/>
            <a:ext cx="3396945" cy="233476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çç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A9AE66-2CDF-7C42-AD21-60EBC2BC6FE0}"/>
              </a:ext>
            </a:extLst>
          </p:cNvPr>
          <p:cNvSpPr txBox="1"/>
          <p:nvPr/>
        </p:nvSpPr>
        <p:spPr>
          <a:xfrm>
            <a:off x="3999029" y="2460958"/>
            <a:ext cx="4193942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Result of the SQL query is formatted and displayed in table.</a:t>
            </a:r>
            <a:endParaRPr lang="en-CN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B764D8-1AD8-6289-C3CF-FD5860A24E6B}"/>
              </a:ext>
            </a:extLst>
          </p:cNvPr>
          <p:cNvSpPr/>
          <p:nvPr/>
        </p:nvSpPr>
        <p:spPr>
          <a:xfrm>
            <a:off x="8134308" y="4715299"/>
            <a:ext cx="2868764" cy="171815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çç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1E051E-40CB-5F76-ACC1-32441C2346B8}"/>
              </a:ext>
            </a:extLst>
          </p:cNvPr>
          <p:cNvSpPr txBox="1"/>
          <p:nvPr/>
        </p:nvSpPr>
        <p:spPr>
          <a:xfrm>
            <a:off x="6387879" y="4566761"/>
            <a:ext cx="164598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Generated SQL query</a:t>
            </a:r>
            <a:endParaRPr lang="en-CN" sz="20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C9D3F4D-9FDE-48D2-E5C0-72A190D5A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43" y="3422173"/>
            <a:ext cx="5657496" cy="3161013"/>
          </a:xfrm>
          <a:prstGeom prst="rect">
            <a:avLst/>
          </a:prstGeom>
          <a:noFill/>
          <a:ln w="571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>
            <a:extLst>
              <a:ext uri="{FF2B5EF4-FFF2-40B4-BE49-F238E27FC236}">
                <a16:creationId xmlns:a16="http://schemas.microsoft.com/office/drawing/2014/main" id="{3C4A96D9-AF74-73DF-2A64-40F282BCE971}"/>
              </a:ext>
            </a:extLst>
          </p:cNvPr>
          <p:cNvSpPr/>
          <p:nvPr/>
        </p:nvSpPr>
        <p:spPr>
          <a:xfrm flipH="1">
            <a:off x="5403250" y="5210025"/>
            <a:ext cx="2731058" cy="70744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349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1F2C0-225A-0350-1AB4-66858C4E5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520">
            <a:extLst>
              <a:ext uri="{FF2B5EF4-FFF2-40B4-BE49-F238E27FC236}">
                <a16:creationId xmlns:a16="http://schemas.microsoft.com/office/drawing/2014/main" id="{6DDDA915-19A3-261F-4AEA-87C6FB2AE50C}"/>
              </a:ext>
            </a:extLst>
          </p:cNvPr>
          <p:cNvSpPr>
            <a:spLocks/>
          </p:cNvSpPr>
          <p:nvPr/>
        </p:nvSpPr>
        <p:spPr bwMode="auto">
          <a:xfrm>
            <a:off x="172207" y="82208"/>
            <a:ext cx="4024596" cy="1308540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A2B3854A-EEE8-AC36-646F-E533478A5CC2}"/>
              </a:ext>
            </a:extLst>
          </p:cNvPr>
          <p:cNvSpPr txBox="1"/>
          <p:nvPr/>
        </p:nvSpPr>
        <p:spPr>
          <a:xfrm>
            <a:off x="763149" y="274813"/>
            <a:ext cx="2842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GUI demonstration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:</a:t>
            </a:r>
            <a:b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</a:b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LLM Agent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6B256-3349-A387-D52C-B6D09B2A07CD}"/>
              </a:ext>
            </a:extLst>
          </p:cNvPr>
          <p:cNvSpPr txBox="1"/>
          <p:nvPr/>
        </p:nvSpPr>
        <p:spPr>
          <a:xfrm>
            <a:off x="382043" y="1583353"/>
            <a:ext cx="5943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support specifying (or not specifying) a certain entity to search on.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793186-C411-53C1-94DB-1A46C4A51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"/>
          <a:stretch/>
        </p:blipFill>
        <p:spPr bwMode="auto">
          <a:xfrm>
            <a:off x="207262" y="2377008"/>
            <a:ext cx="6049604" cy="194504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86B62B-88FA-4CDF-AE85-E9835819630E}"/>
              </a:ext>
            </a:extLst>
          </p:cNvPr>
          <p:cNvSpPr txBox="1"/>
          <p:nvPr/>
        </p:nvSpPr>
        <p:spPr>
          <a:xfrm>
            <a:off x="1124874" y="2536899"/>
            <a:ext cx="3347847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Natural language query:</a:t>
            </a:r>
          </a:p>
          <a:p>
            <a:r>
              <a:rPr lang="en-US" sz="2000" dirty="0"/>
              <a:t>list all names</a:t>
            </a:r>
            <a:endParaRPr lang="en-C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18862E-6E3F-AA82-661C-965F6C129082}"/>
              </a:ext>
            </a:extLst>
          </p:cNvPr>
          <p:cNvSpPr/>
          <p:nvPr/>
        </p:nvSpPr>
        <p:spPr>
          <a:xfrm>
            <a:off x="5165119" y="2483844"/>
            <a:ext cx="1040138" cy="176872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8EB8A-08D8-B77E-6C2B-1672BDE0D821}"/>
              </a:ext>
            </a:extLst>
          </p:cNvPr>
          <p:cNvSpPr txBox="1"/>
          <p:nvPr/>
        </p:nvSpPr>
        <p:spPr>
          <a:xfrm>
            <a:off x="1786022" y="3609079"/>
            <a:ext cx="334023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Can demand the outcome instances to be of a certain entity.</a:t>
            </a:r>
            <a:endParaRPr lang="en-CN" sz="20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7106723-A813-FF36-1495-0EB38B8D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116" y="408645"/>
            <a:ext cx="3145296" cy="2844991"/>
          </a:xfrm>
          <a:prstGeom prst="rect">
            <a:avLst/>
          </a:prstGeom>
          <a:noFill/>
          <a:ln w="5715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FD161ADA-6D35-717D-2872-59808E178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541" y="2135213"/>
            <a:ext cx="3145296" cy="2844991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95F4E33F-D046-9CF0-7330-A8869672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43" y="3776500"/>
            <a:ext cx="3060911" cy="2877556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165897-2B85-390E-3129-D50C2F9E7848}"/>
              </a:ext>
            </a:extLst>
          </p:cNvPr>
          <p:cNvSpPr txBox="1"/>
          <p:nvPr/>
        </p:nvSpPr>
        <p:spPr>
          <a:xfrm>
            <a:off x="6325644" y="1567312"/>
            <a:ext cx="1355894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models</a:t>
            </a:r>
            <a:endParaRPr lang="en-C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DD85A-6864-995A-6808-8C0F3CCAA21E}"/>
              </a:ext>
            </a:extLst>
          </p:cNvPr>
          <p:cNvSpPr txBox="1"/>
          <p:nvPr/>
        </p:nvSpPr>
        <p:spPr>
          <a:xfrm>
            <a:off x="503518" y="4985145"/>
            <a:ext cx="6100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Display: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same natural language 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+ demanding different entities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= different query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5865A-9326-8E8E-8623-A2222A9CE446}"/>
              </a:ext>
            </a:extLst>
          </p:cNvPr>
          <p:cNvSpPr txBox="1"/>
          <p:nvPr/>
        </p:nvSpPr>
        <p:spPr>
          <a:xfrm>
            <a:off x="10454063" y="1537186"/>
            <a:ext cx="1355894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datasets</a:t>
            </a:r>
            <a:endParaRPr lang="en-C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87A7D-5D22-5F25-229A-9ED35A501670}"/>
              </a:ext>
            </a:extLst>
          </p:cNvPr>
          <p:cNvSpPr txBox="1"/>
          <p:nvPr/>
        </p:nvSpPr>
        <p:spPr>
          <a:xfrm>
            <a:off x="8831653" y="5603896"/>
            <a:ext cx="1109804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users</a:t>
            </a:r>
            <a:endParaRPr lang="en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27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AED1B-4943-B69B-3914-222F75557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9520">
            <a:extLst>
              <a:ext uri="{FF2B5EF4-FFF2-40B4-BE49-F238E27FC236}">
                <a16:creationId xmlns:a16="http://schemas.microsoft.com/office/drawing/2014/main" id="{18DF6FC8-A988-4142-CD39-DADD5A5FFE1F}"/>
              </a:ext>
            </a:extLst>
          </p:cNvPr>
          <p:cNvSpPr>
            <a:spLocks/>
          </p:cNvSpPr>
          <p:nvPr/>
        </p:nvSpPr>
        <p:spPr bwMode="auto">
          <a:xfrm>
            <a:off x="172207" y="82208"/>
            <a:ext cx="4024596" cy="1308540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6ADCBE-CA51-C391-0D45-3EDA5107456F}"/>
              </a:ext>
            </a:extLst>
          </p:cNvPr>
          <p:cNvSpPr txBox="1"/>
          <p:nvPr/>
        </p:nvSpPr>
        <p:spPr>
          <a:xfrm>
            <a:off x="763149" y="274813"/>
            <a:ext cx="2842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GUI demonstration: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Admin privileges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B909E1D-D925-547B-49F0-B36B37876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785" y="612021"/>
            <a:ext cx="2952008" cy="5304773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70E234C-0A2C-6F78-EA00-A6CCD494B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0311"/>
            <a:ext cx="2795116" cy="5855918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DFF7EF4A-F0F6-34EC-73B6-2F28DD13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42" y="1583353"/>
            <a:ext cx="3774593" cy="3100635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E20A48-568D-C75C-D1FF-5EB64C9FD979}"/>
              </a:ext>
            </a:extLst>
          </p:cNvPr>
          <p:cNvSpPr txBox="1"/>
          <p:nvPr/>
        </p:nvSpPr>
        <p:spPr>
          <a:xfrm>
            <a:off x="172207" y="1455244"/>
            <a:ext cx="299419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User management</a:t>
            </a:r>
            <a:endParaRPr lang="en-CN" sz="2000" dirty="0"/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3E490A73-5757-3900-20C4-1CDEE7F87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037" y="3240544"/>
            <a:ext cx="2303483" cy="3342643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BA0727-C98C-0C01-E52B-F66A774F2D21}"/>
              </a:ext>
            </a:extLst>
          </p:cNvPr>
          <p:cNvSpPr txBox="1"/>
          <p:nvPr/>
        </p:nvSpPr>
        <p:spPr>
          <a:xfrm>
            <a:off x="1285196" y="5274647"/>
            <a:ext cx="2303483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Create user</a:t>
            </a:r>
          </a:p>
          <a:p>
            <a:r>
              <a:rPr lang="en-US" sz="2000" dirty="0"/>
              <a:t>&amp; grant admin privilege or not</a:t>
            </a:r>
            <a:endParaRPr lang="en-CN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6E09F2-0F6B-EBBC-D7B7-87568D5166E0}"/>
              </a:ext>
            </a:extLst>
          </p:cNvPr>
          <p:cNvSpPr txBox="1"/>
          <p:nvPr/>
        </p:nvSpPr>
        <p:spPr>
          <a:xfrm>
            <a:off x="6055332" y="211911"/>
            <a:ext cx="1785961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Data analysis</a:t>
            </a:r>
            <a:endParaRPr lang="en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045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66C77-295A-557B-AF46-E196660C5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3812C75-92A8-F9ED-3736-B1E958E2E9F5}"/>
              </a:ext>
            </a:extLst>
          </p:cNvPr>
          <p:cNvSpPr/>
          <p:nvPr/>
        </p:nvSpPr>
        <p:spPr>
          <a:xfrm>
            <a:off x="6061650" y="47008"/>
            <a:ext cx="3794870" cy="3222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ADE0C8-AA3C-9BB7-4E0A-D393A744955F}"/>
              </a:ext>
            </a:extLst>
          </p:cNvPr>
          <p:cNvSpPr txBox="1"/>
          <p:nvPr/>
        </p:nvSpPr>
        <p:spPr>
          <a:xfrm>
            <a:off x="166256" y="939206"/>
            <a:ext cx="609797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Securely store symmetric keys for critical files, including dataset contents and model weights.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Cryptographic </a:t>
            </a:r>
            <a:r>
              <a:rPr lang="en-US" altLang="zh-CN" b="1" dirty="0"/>
              <a:t>Algorithms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Symmetric: CBC block cipher, HMAC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Asymmetric: RSA-Enc, RSA-Sign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Derivation: Argon2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Encapsulations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User: </a:t>
            </a:r>
            <a:r>
              <a:rPr lang="en-US" dirty="0" err="1"/>
              <a:t>InitUser</a:t>
            </a:r>
            <a:r>
              <a:rPr lang="en-US" dirty="0"/>
              <a:t>, </a:t>
            </a:r>
            <a:r>
              <a:rPr lang="en-US" dirty="0" err="1"/>
              <a:t>GetUser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Key: </a:t>
            </a:r>
            <a:r>
              <a:rPr lang="en-US" dirty="0" err="1"/>
              <a:t>StoreKey</a:t>
            </a:r>
            <a:r>
              <a:rPr lang="en-US" dirty="0"/>
              <a:t>, </a:t>
            </a:r>
            <a:r>
              <a:rPr lang="en-US" dirty="0" err="1"/>
              <a:t>LoadKey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Control: </a:t>
            </a:r>
            <a:r>
              <a:rPr lang="en-US" dirty="0" err="1"/>
              <a:t>CreateInvitation</a:t>
            </a:r>
            <a:r>
              <a:rPr lang="en-US" dirty="0"/>
              <a:t>, </a:t>
            </a:r>
            <a:r>
              <a:rPr lang="en-US" dirty="0" err="1"/>
              <a:t>AcceptInvitation</a:t>
            </a:r>
            <a:r>
              <a:rPr lang="en-US" dirty="0"/>
              <a:t>, </a:t>
            </a:r>
            <a:r>
              <a:rPr lang="en-US" dirty="0" err="1"/>
              <a:t>RevokeAccess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Confidentiality, Integrity, and Authenticity: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against in-path attackers with full database &amp; keystore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FFFF"/>
                </a:highlight>
              </a:rPr>
              <a:t>Portability:</a:t>
            </a:r>
            <a:r>
              <a:rPr lang="en-US" dirty="0">
                <a:highlight>
                  <a:srgbClr val="00FFFF"/>
                </a:highlight>
              </a:rPr>
              <a:t> Easy integration by calling appropriate handlers for: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User creation and loading.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File creation and loading.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Access permission propagation.</a:t>
            </a:r>
          </a:p>
        </p:txBody>
      </p:sp>
      <p:sp>
        <p:nvSpPr>
          <p:cNvPr id="40" name="Freeform 9520">
            <a:extLst>
              <a:ext uri="{FF2B5EF4-FFF2-40B4-BE49-F238E27FC236}">
                <a16:creationId xmlns:a16="http://schemas.microsoft.com/office/drawing/2014/main" id="{137839C3-EA27-E2FF-24D7-485EAE7CA013}"/>
              </a:ext>
            </a:extLst>
          </p:cNvPr>
          <p:cNvSpPr>
            <a:spLocks/>
          </p:cNvSpPr>
          <p:nvPr/>
        </p:nvSpPr>
        <p:spPr bwMode="auto">
          <a:xfrm>
            <a:off x="328194" y="0"/>
            <a:ext cx="4236332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1" name="文本框 8">
            <a:extLst>
              <a:ext uri="{FF2B5EF4-FFF2-40B4-BE49-F238E27FC236}">
                <a16:creationId xmlns:a16="http://schemas.microsoft.com/office/drawing/2014/main" id="{8E736800-CF09-E245-4977-157C5B7ECFD0}"/>
              </a:ext>
            </a:extLst>
          </p:cNvPr>
          <p:cNvSpPr txBox="1"/>
          <p:nvPr/>
        </p:nvSpPr>
        <p:spPr>
          <a:xfrm>
            <a:off x="1000771" y="159180"/>
            <a:ext cx="4236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Security Module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E0FA1A8-ED2C-0871-13EF-A42C03F12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72" y="528512"/>
            <a:ext cx="3166668" cy="247919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393CDB3-AE48-3DA5-A52F-1985FBE1DFFB}"/>
              </a:ext>
            </a:extLst>
          </p:cNvPr>
          <p:cNvSpPr txBox="1"/>
          <p:nvPr/>
        </p:nvSpPr>
        <p:spPr>
          <a:xfrm>
            <a:off x="6222671" y="159180"/>
            <a:ext cx="21332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Security Schema</a:t>
            </a:r>
          </a:p>
        </p:txBody>
      </p:sp>
      <p:sp>
        <p:nvSpPr>
          <p:cNvPr id="44" name="Freeform 9520">
            <a:extLst>
              <a:ext uri="{FF2B5EF4-FFF2-40B4-BE49-F238E27FC236}">
                <a16:creationId xmlns:a16="http://schemas.microsoft.com/office/drawing/2014/main" id="{89418787-34AC-C9A4-3382-866D6C6053AB}"/>
              </a:ext>
            </a:extLst>
          </p:cNvPr>
          <p:cNvSpPr>
            <a:spLocks/>
          </p:cNvSpPr>
          <p:nvPr/>
        </p:nvSpPr>
        <p:spPr bwMode="auto">
          <a:xfrm>
            <a:off x="6503602" y="3429000"/>
            <a:ext cx="4849564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5" name="文本框 8">
            <a:extLst>
              <a:ext uri="{FF2B5EF4-FFF2-40B4-BE49-F238E27FC236}">
                <a16:creationId xmlns:a16="http://schemas.microsoft.com/office/drawing/2014/main" id="{6A2226CA-2511-FFFA-949E-35EB983FD342}"/>
              </a:ext>
            </a:extLst>
          </p:cNvPr>
          <p:cNvSpPr txBox="1"/>
          <p:nvPr/>
        </p:nvSpPr>
        <p:spPr>
          <a:xfrm>
            <a:off x="7176180" y="3588180"/>
            <a:ext cx="4687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Concurrent Transactions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E722F5-3A2F-C7B1-19EA-AE1742A64B92}"/>
              </a:ext>
            </a:extLst>
          </p:cNvPr>
          <p:cNvSpPr txBox="1"/>
          <p:nvPr/>
        </p:nvSpPr>
        <p:spPr>
          <a:xfrm>
            <a:off x="6720398" y="4368206"/>
            <a:ext cx="497715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use package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en-US" sz="20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aiomysql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async functions and concurrent execution;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0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launch the GUI.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concurrent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128749DA-F9A1-2747-41DD-73B20F2C9D5F}"/>
              </a:ext>
            </a:extLst>
          </p:cNvPr>
          <p:cNvSpPr/>
          <p:nvPr/>
        </p:nvSpPr>
        <p:spPr>
          <a:xfrm>
            <a:off x="4336537" y="26414"/>
            <a:ext cx="1705435" cy="7074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520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17545-D59E-D7B1-4121-35D48EA1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520">
            <a:extLst>
              <a:ext uri="{FF2B5EF4-FFF2-40B4-BE49-F238E27FC236}">
                <a16:creationId xmlns:a16="http://schemas.microsoft.com/office/drawing/2014/main" id="{0F7EC5F4-8F82-D4E5-76B4-FEC3DC1850C7}"/>
              </a:ext>
            </a:extLst>
          </p:cNvPr>
          <p:cNvSpPr>
            <a:spLocks/>
          </p:cNvSpPr>
          <p:nvPr/>
        </p:nvSpPr>
        <p:spPr bwMode="auto">
          <a:xfrm>
            <a:off x="90571" y="82209"/>
            <a:ext cx="3515290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FD34D0-333C-B061-DFB3-593A44198092}"/>
              </a:ext>
            </a:extLst>
          </p:cNvPr>
          <p:cNvSpPr txBox="1"/>
          <p:nvPr/>
        </p:nvSpPr>
        <p:spPr>
          <a:xfrm>
            <a:off x="763149" y="241389"/>
            <a:ext cx="2842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Realistic Data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318A65-6FD5-E370-3A0F-0273365639F8}"/>
              </a:ext>
            </a:extLst>
          </p:cNvPr>
          <p:cNvSpPr txBox="1"/>
          <p:nvPr/>
        </p:nvSpPr>
        <p:spPr>
          <a:xfrm>
            <a:off x="8130866" y="1440166"/>
            <a:ext cx="3875088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"model":[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{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"model_name": "ResNet-50",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"param_num": 23500000,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"media_type": "image",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"arch_name": "CNN",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"trainname": "pretrain",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"task": ["classification", "detection"],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"module_num": 5,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"modules": [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{"conv_size": 64, "pool_type": "max"},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{"conv_size": 128, "pool_type": "avg"},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{"conv_size": 256, "pool_type": "max"},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],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"param": 15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},</a:t>
            </a:r>
            <a:endParaRPr lang="en-US" altLang="zh-CN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…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zh-CN" alt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Freeform 9520">
            <a:extLst>
              <a:ext uri="{FF2B5EF4-FFF2-40B4-BE49-F238E27FC236}">
                <a16:creationId xmlns:a16="http://schemas.microsoft.com/office/drawing/2014/main" id="{80E74E43-F64D-D056-6EE0-51688648A784}"/>
              </a:ext>
            </a:extLst>
          </p:cNvPr>
          <p:cNvSpPr>
            <a:spLocks/>
          </p:cNvSpPr>
          <p:nvPr/>
        </p:nvSpPr>
        <p:spPr bwMode="auto">
          <a:xfrm>
            <a:off x="5451182" y="1080050"/>
            <a:ext cx="2467761" cy="780024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3C96F54C-2B87-F710-E1C0-CE7CDA377540}"/>
              </a:ext>
            </a:extLst>
          </p:cNvPr>
          <p:cNvSpPr txBox="1"/>
          <p:nvPr/>
        </p:nvSpPr>
        <p:spPr>
          <a:xfrm>
            <a:off x="6123760" y="1239228"/>
            <a:ext cx="12983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dataset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Freeform 9520">
            <a:extLst>
              <a:ext uri="{FF2B5EF4-FFF2-40B4-BE49-F238E27FC236}">
                <a16:creationId xmlns:a16="http://schemas.microsoft.com/office/drawing/2014/main" id="{A5174615-E715-444D-38A4-5732117C4AC7}"/>
              </a:ext>
            </a:extLst>
          </p:cNvPr>
          <p:cNvSpPr>
            <a:spLocks/>
          </p:cNvSpPr>
          <p:nvPr/>
        </p:nvSpPr>
        <p:spPr bwMode="auto">
          <a:xfrm>
            <a:off x="9362736" y="1080050"/>
            <a:ext cx="2643218" cy="780024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B6EF0AA7-734C-94D9-4AF0-0D9E3E566C44}"/>
              </a:ext>
            </a:extLst>
          </p:cNvPr>
          <p:cNvSpPr txBox="1"/>
          <p:nvPr/>
        </p:nvSpPr>
        <p:spPr>
          <a:xfrm>
            <a:off x="10035314" y="1239228"/>
            <a:ext cx="12983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model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85DE3-5A7B-C75C-6421-A210FA9B6688}"/>
              </a:ext>
            </a:extLst>
          </p:cNvPr>
          <p:cNvSpPr txBox="1"/>
          <p:nvPr/>
        </p:nvSpPr>
        <p:spPr>
          <a:xfrm>
            <a:off x="338456" y="1080050"/>
            <a:ext cx="40283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are stored in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 Can be exported from / imported to database.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information about models and datasets (name,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media_type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copied from real models &amp; datasets on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Records number: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92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100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28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 affiliations</a:t>
            </a:r>
            <a:endParaRPr lang="en-US" altLang="en-US" sz="2400" dirty="0">
              <a:solidFill>
                <a:schemeClr val="tx1"/>
              </a:solidFill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DD1DEBBB-19B5-4A23-0839-CAD911A836DF}"/>
              </a:ext>
            </a:extLst>
          </p:cNvPr>
          <p:cNvSpPr txBox="1"/>
          <p:nvPr/>
        </p:nvSpPr>
        <p:spPr>
          <a:xfrm>
            <a:off x="4659412" y="681088"/>
            <a:ext cx="3259531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"dataset": [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"ds_name": "JovialValley/syllable_totaldataset",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"ds_size": 487,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"media": "audio",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"task": ["classification"],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"columns": [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{"col_name": "name", </a:t>
            </a:r>
            <a:endParaRPr lang="en-US" altLang="zh-CN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 </a:t>
            </a:r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"col_datatype": "string"},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{"col_name": "audio", </a:t>
            </a:r>
            <a:endParaRPr lang="en-US" altLang="zh-CN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 </a:t>
            </a:r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"col_datatype": "Audio"},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{"col_name": "label", </a:t>
            </a:r>
            <a:endParaRPr lang="en-US" altLang="zh-CN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 </a:t>
            </a:r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"col_datatype": "string"},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{"col_name": "emotion", </a:t>
            </a:r>
            <a:endParaRPr lang="en-US" altLang="zh-CN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 </a:t>
            </a:r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"col_datatype": "string"},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{"col_name": "emotion_str", </a:t>
            </a:r>
            <a:endParaRPr lang="en-US" altLang="zh-CN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 </a:t>
            </a:r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"col_datatype": "string"}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]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……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zh-CN" alt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Freeform 9520">
            <a:extLst>
              <a:ext uri="{FF2B5EF4-FFF2-40B4-BE49-F238E27FC236}">
                <a16:creationId xmlns:a16="http://schemas.microsoft.com/office/drawing/2014/main" id="{6CDE8891-C807-A3B1-E819-85F5F97EF179}"/>
              </a:ext>
            </a:extLst>
          </p:cNvPr>
          <p:cNvSpPr>
            <a:spLocks/>
          </p:cNvSpPr>
          <p:nvPr/>
        </p:nvSpPr>
        <p:spPr bwMode="auto">
          <a:xfrm>
            <a:off x="5783691" y="521910"/>
            <a:ext cx="2643218" cy="780024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42A72616-DE57-E03E-FA5F-8AEE2D8F6DAB}"/>
              </a:ext>
            </a:extLst>
          </p:cNvPr>
          <p:cNvSpPr txBox="1"/>
          <p:nvPr/>
        </p:nvSpPr>
        <p:spPr>
          <a:xfrm>
            <a:off x="6456269" y="681088"/>
            <a:ext cx="12983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dataset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992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25F97-C0CB-DAD0-1CFF-DCCA1C0DE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520">
            <a:extLst>
              <a:ext uri="{FF2B5EF4-FFF2-40B4-BE49-F238E27FC236}">
                <a16:creationId xmlns:a16="http://schemas.microsoft.com/office/drawing/2014/main" id="{016597B2-C783-6FA2-7164-1271F863B41D}"/>
              </a:ext>
            </a:extLst>
          </p:cNvPr>
          <p:cNvSpPr>
            <a:spLocks/>
          </p:cNvSpPr>
          <p:nvPr/>
        </p:nvSpPr>
        <p:spPr bwMode="auto">
          <a:xfrm>
            <a:off x="198560" y="582144"/>
            <a:ext cx="2960439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1F681E-EDF2-8074-5444-D955D9FA2387}"/>
              </a:ext>
            </a:extLst>
          </p:cNvPr>
          <p:cNvSpPr txBox="1"/>
          <p:nvPr/>
        </p:nvSpPr>
        <p:spPr>
          <a:xfrm>
            <a:off x="871137" y="741324"/>
            <a:ext cx="2960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Reference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F9F016-769E-B991-8A14-637CA9C375D5}"/>
              </a:ext>
            </a:extLst>
          </p:cNvPr>
          <p:cNvSpPr txBox="1"/>
          <p:nvPr/>
        </p:nvSpPr>
        <p:spPr>
          <a:xfrm>
            <a:off x="1238858" y="2256339"/>
            <a:ext cx="10434982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Rivest, R. L., Shamir, A., &amp; Adleman, L. (1978). A method for obtaining digital signatures and 	public-key cryptosystems. </a:t>
            </a:r>
            <a:r>
              <a:rPr lang="en-US" altLang="zh-CN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of the ACM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120-126.</a:t>
            </a:r>
          </a:p>
          <a:p>
            <a:pPr indent="-457200">
              <a:lnSpc>
                <a:spcPct val="150000"/>
              </a:lnSpc>
            </a:pP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Feistel, H. (1973). Cryptography and computer privacy. </a:t>
            </a:r>
            <a:r>
              <a:rPr lang="en-US" altLang="zh-CN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Scientific American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228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(5), 15-23.</a:t>
            </a:r>
            <a:endParaRPr lang="en-US" altLang="zh-CN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lnSpc>
                <a:spcPct val="150000"/>
              </a:lnSpc>
            </a:pPr>
            <a:r>
              <a:rPr lang="en-US" altLang="zh-CN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Inc. (n.d.). </a:t>
            </a:r>
            <a:r>
              <a:rPr lang="en-US" altLang="zh-CN" sz="20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– The AI community building the 	future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altLang="zh-CN" sz="2000" b="0" i="0" u="none" strike="noStrike" dirty="0">
                <a:solidFill>
                  <a:srgbClr val="3B82F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https://huggingface.co/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1169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E784C-EE7B-2FB8-75F8-6A60BAE2A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mentoring can be a great source of inspiration">
            <a:extLst>
              <a:ext uri="{FF2B5EF4-FFF2-40B4-BE49-F238E27FC236}">
                <a16:creationId xmlns:a16="http://schemas.microsoft.com/office/drawing/2014/main" id="{F39825FA-16F2-3820-2AB2-69E53F3CA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139"/>
            <a:ext cx="12192000" cy="485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69C6F31-533C-4666-7952-58E0B5DBB506}"/>
              </a:ext>
            </a:extLst>
          </p:cNvPr>
          <p:cNvSpPr/>
          <p:nvPr/>
        </p:nvSpPr>
        <p:spPr>
          <a:xfrm>
            <a:off x="0" y="782138"/>
            <a:ext cx="12192000" cy="485534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AF1A39-9D87-4502-2C50-0857F6840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767" y="1288111"/>
            <a:ext cx="10078065" cy="1595189"/>
          </a:xfrm>
        </p:spPr>
        <p:txBody>
          <a:bodyPr>
            <a:noAutofit/>
          </a:bodyPr>
          <a:lstStyle/>
          <a:p>
            <a:r>
              <a:rPr lang="en-US" altLang="zh-CN" sz="4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YOU.</a:t>
            </a:r>
            <a:endParaRPr lang="zh-CN" altLang="en-US" sz="4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FBEEC3-B013-D21B-C4F2-695ED3D77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785" y="3241270"/>
            <a:ext cx="9399788" cy="1900746"/>
          </a:xfrm>
        </p:spPr>
        <p:txBody>
          <a:bodyPr>
            <a:noAutofit/>
          </a:bodyPr>
          <a:lstStyle/>
          <a:p>
            <a:pPr algn="r" rtl="0" fontAlgn="base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LIN, </a:t>
            </a:r>
            <a:r>
              <a:rPr lang="en-US" altLang="zh-CN" sz="1600" dirty="0" err="1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Yufeng</a:t>
            </a: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 123090342, TENG, </a:t>
            </a:r>
            <a:r>
              <a:rPr lang="en-US" altLang="zh-CN" sz="1600" dirty="0" err="1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Yimeng</a:t>
            </a: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 123090540,</a:t>
            </a:r>
          </a:p>
          <a:p>
            <a:pPr algn="r" rtl="0" fontAlgn="base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LIN, </a:t>
            </a:r>
            <a:r>
              <a:rPr lang="en-US" altLang="zh-CN" sz="1600" dirty="0" err="1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Wentao</a:t>
            </a: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 123090337, GAN, </a:t>
            </a:r>
            <a:r>
              <a:rPr lang="en-US" altLang="zh-CN" sz="1600" dirty="0" err="1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Linyong</a:t>
            </a: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  123090120,</a:t>
            </a:r>
          </a:p>
          <a:p>
            <a:pPr algn="r" rtl="0" fontAlgn="base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LIU, Yuxuan 123090377, ZHANG, </a:t>
            </a:r>
            <a:r>
              <a:rPr lang="en-US" altLang="zh-CN" sz="1600" dirty="0" err="1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Shuhan</a:t>
            </a: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 123090823,</a:t>
            </a:r>
          </a:p>
          <a:p>
            <a:pPr algn="r" rtl="0" fontAlgn="base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ZHENG, </a:t>
            </a:r>
            <a:r>
              <a:rPr lang="en-US" altLang="zh-CN" sz="1600" dirty="0" err="1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Zirun</a:t>
            </a:r>
            <a:r>
              <a:rPr lang="en-US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123090891</a:t>
            </a:r>
          </a:p>
          <a:p>
            <a:pPr algn="r">
              <a:lnSpc>
                <a:spcPct val="100000"/>
              </a:lnSpc>
              <a:buNone/>
            </a:pPr>
            <a:b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</a:b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7A97AAE9-BDEE-649E-186E-56B8A7268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87" y="6015148"/>
            <a:ext cx="3799604" cy="545137"/>
          </a:xfrm>
          <a:prstGeom prst="rect">
            <a:avLst/>
          </a:prstGeom>
        </p:spPr>
      </p:pic>
      <p:sp>
        <p:nvSpPr>
          <p:cNvPr id="7" name="AutoShape 4" descr="Colleagues business woman working">
            <a:extLst>
              <a:ext uri="{FF2B5EF4-FFF2-40B4-BE49-F238E27FC236}">
                <a16:creationId xmlns:a16="http://schemas.microsoft.com/office/drawing/2014/main" id="{B804A06D-AA50-1D58-265A-DC49C95845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9903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DA22737A-FCD2-D53B-1660-48A435335E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1427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9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520">
            <a:extLst>
              <a:ext uri="{FF2B5EF4-FFF2-40B4-BE49-F238E27FC236}">
                <a16:creationId xmlns:a16="http://schemas.microsoft.com/office/drawing/2014/main" id="{80CD7E66-C958-46EA-7B89-BBD0E4694257}"/>
              </a:ext>
            </a:extLst>
          </p:cNvPr>
          <p:cNvSpPr>
            <a:spLocks/>
          </p:cNvSpPr>
          <p:nvPr/>
        </p:nvSpPr>
        <p:spPr bwMode="auto">
          <a:xfrm>
            <a:off x="151478" y="393291"/>
            <a:ext cx="2841104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1E57E4-48B3-E335-A57B-5F0B36DBA55E}"/>
              </a:ext>
            </a:extLst>
          </p:cNvPr>
          <p:cNvSpPr txBox="1"/>
          <p:nvPr/>
        </p:nvSpPr>
        <p:spPr>
          <a:xfrm>
            <a:off x="739474" y="549815"/>
            <a:ext cx="1778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Motivation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9" name="图片 8" descr="图标&#10;&#10;AI 生成的内容可能不正确。">
            <a:extLst>
              <a:ext uri="{FF2B5EF4-FFF2-40B4-BE49-F238E27FC236}">
                <a16:creationId xmlns:a16="http://schemas.microsoft.com/office/drawing/2014/main" id="{79C75875-E8B8-C874-CFC6-FED3241AE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66" y="-40442"/>
            <a:ext cx="1585188" cy="1585188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0530798-7527-C918-3070-A046C12DB9E8}"/>
              </a:ext>
            </a:extLst>
          </p:cNvPr>
          <p:cNvSpPr/>
          <p:nvPr/>
        </p:nvSpPr>
        <p:spPr>
          <a:xfrm>
            <a:off x="151478" y="1448703"/>
            <a:ext cx="5807359" cy="5252466"/>
          </a:xfrm>
          <a:prstGeom prst="roundRect">
            <a:avLst>
              <a:gd name="adj" fmla="val 169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3" name="矩形 12" descr="连接">
            <a:extLst>
              <a:ext uri="{FF2B5EF4-FFF2-40B4-BE49-F238E27FC236}">
                <a16:creationId xmlns:a16="http://schemas.microsoft.com/office/drawing/2014/main" id="{BA32C5B8-64BB-90A6-4D83-43EC025FA381}"/>
              </a:ext>
            </a:extLst>
          </p:cNvPr>
          <p:cNvSpPr/>
          <p:nvPr/>
        </p:nvSpPr>
        <p:spPr>
          <a:xfrm>
            <a:off x="287823" y="3632467"/>
            <a:ext cx="648555" cy="64792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37BA051-7A0C-103F-C887-7086A8E309C5}"/>
              </a:ext>
            </a:extLst>
          </p:cNvPr>
          <p:cNvSpPr/>
          <p:nvPr/>
        </p:nvSpPr>
        <p:spPr>
          <a:xfrm>
            <a:off x="1086970" y="1693875"/>
            <a:ext cx="4601311" cy="2299823"/>
          </a:xfrm>
          <a:custGeom>
            <a:avLst/>
            <a:gdLst>
              <a:gd name="connsiteX0" fmla="*/ 0 w 9966673"/>
              <a:gd name="connsiteY0" fmla="*/ 0 h 1179191"/>
              <a:gd name="connsiteX1" fmla="*/ 9966673 w 9966673"/>
              <a:gd name="connsiteY1" fmla="*/ 0 h 1179191"/>
              <a:gd name="connsiteX2" fmla="*/ 9966673 w 9966673"/>
              <a:gd name="connsiteY2" fmla="*/ 1179191 h 1179191"/>
              <a:gd name="connsiteX3" fmla="*/ 0 w 9966673"/>
              <a:gd name="connsiteY3" fmla="*/ 1179191 h 1179191"/>
              <a:gd name="connsiteX4" fmla="*/ 0 w 9966673"/>
              <a:gd name="connsiteY4" fmla="*/ 0 h 117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6673" h="1179191">
                <a:moveTo>
                  <a:pt x="0" y="0"/>
                </a:moveTo>
                <a:lnTo>
                  <a:pt x="9966673" y="0"/>
                </a:lnTo>
                <a:lnTo>
                  <a:pt x="9966673" y="1179191"/>
                </a:lnTo>
                <a:lnTo>
                  <a:pt x="0" y="11791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798" tIns="124798" rIns="124798" bIns="124798" numCol="1" spcCol="1270" anchor="ctr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dirty="0"/>
              <a:t>Motivation: </a:t>
            </a:r>
          </a:p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dirty="0"/>
              <a:t>We are m</a:t>
            </a:r>
            <a:r>
              <a:rPr lang="zh-CN" sz="2000" kern="1200" dirty="0"/>
              <a:t>otivated by </a:t>
            </a:r>
            <a:r>
              <a:rPr lang="zh-CN" sz="2000" b="1" kern="1200" dirty="0"/>
              <a:t>huggingface (https://huggingface.co/)</a:t>
            </a:r>
            <a:r>
              <a:rPr lang="zh-CN" sz="2000" kern="1200" dirty="0"/>
              <a:t>, one of the most influential platform in the AI community </a:t>
            </a:r>
            <a:r>
              <a:rPr lang="en-US" altLang="zh-CN" sz="2000" dirty="0"/>
              <a:t>for sharing machine learning models and datasets.</a:t>
            </a:r>
            <a:r>
              <a:rPr lang="zh-CN" sz="2000" kern="1200" dirty="0"/>
              <a:t> </a:t>
            </a:r>
            <a:endParaRPr lang="en-US" sz="2000" kern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22D1B4C-8D43-0FDA-5E7B-596A7FDC50A0}"/>
              </a:ext>
            </a:extLst>
          </p:cNvPr>
          <p:cNvSpPr/>
          <p:nvPr/>
        </p:nvSpPr>
        <p:spPr>
          <a:xfrm>
            <a:off x="6091715" y="1541910"/>
            <a:ext cx="5807360" cy="515925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矩形 15" descr="数据库">
            <a:extLst>
              <a:ext uri="{FF2B5EF4-FFF2-40B4-BE49-F238E27FC236}">
                <a16:creationId xmlns:a16="http://schemas.microsoft.com/office/drawing/2014/main" id="{7F4E9A90-BBA8-B989-33A7-B6925FD8AA8C}"/>
              </a:ext>
            </a:extLst>
          </p:cNvPr>
          <p:cNvSpPr/>
          <p:nvPr/>
        </p:nvSpPr>
        <p:spPr>
          <a:xfrm>
            <a:off x="6242307" y="3632467"/>
            <a:ext cx="648555" cy="64792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0DE76C7-46C9-CC16-E111-BD1F243819B1}"/>
              </a:ext>
            </a:extLst>
          </p:cNvPr>
          <p:cNvSpPr/>
          <p:nvPr/>
        </p:nvSpPr>
        <p:spPr>
          <a:xfrm>
            <a:off x="7023741" y="2220687"/>
            <a:ext cx="4744705" cy="3546022"/>
          </a:xfrm>
          <a:custGeom>
            <a:avLst/>
            <a:gdLst>
              <a:gd name="connsiteX0" fmla="*/ 0 w 9966673"/>
              <a:gd name="connsiteY0" fmla="*/ 0 h 1869891"/>
              <a:gd name="connsiteX1" fmla="*/ 9966673 w 9966673"/>
              <a:gd name="connsiteY1" fmla="*/ 0 h 1869891"/>
              <a:gd name="connsiteX2" fmla="*/ 9966673 w 9966673"/>
              <a:gd name="connsiteY2" fmla="*/ 1869891 h 1869891"/>
              <a:gd name="connsiteX3" fmla="*/ 0 w 9966673"/>
              <a:gd name="connsiteY3" fmla="*/ 1869891 h 1869891"/>
              <a:gd name="connsiteX4" fmla="*/ 0 w 9966673"/>
              <a:gd name="connsiteY4" fmla="*/ 0 h 186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6673" h="1869891">
                <a:moveTo>
                  <a:pt x="0" y="0"/>
                </a:moveTo>
                <a:lnTo>
                  <a:pt x="9966673" y="0"/>
                </a:lnTo>
                <a:lnTo>
                  <a:pt x="9966673" y="1869891"/>
                </a:lnTo>
                <a:lnTo>
                  <a:pt x="0" y="18698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798" tIns="124798" rIns="124798" bIns="124798" numCol="1" spcCol="1270" anchor="ctr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Goal: </a:t>
            </a:r>
          </a:p>
          <a:p>
            <a:pPr marL="342900" lvl="0" indent="-34290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B</a:t>
            </a:r>
            <a:r>
              <a:rPr lang="zh-CN" sz="2000" kern="1200" dirty="0"/>
              <a:t>uild a database to store models and datasets</a:t>
            </a:r>
            <a:endParaRPr lang="en-US" altLang="zh-CN" sz="2000" kern="1200" dirty="0"/>
          </a:p>
          <a:p>
            <a:pPr marL="342900" lvl="0" indent="-34290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sz="2000" kern="1200" dirty="0"/>
              <a:t>with a graphic interface for </a:t>
            </a:r>
            <a:r>
              <a:rPr lang="en-US" sz="2000" kern="1200" dirty="0"/>
              <a:t>users</a:t>
            </a:r>
            <a:r>
              <a:rPr lang="zh-CN" sz="2000" kern="1200" dirty="0"/>
              <a:t> and administrators to perform a variety of operations</a:t>
            </a:r>
            <a:endParaRPr lang="en-US" altLang="zh-CN" sz="2000" dirty="0"/>
          </a:p>
          <a:p>
            <a:pPr marL="342900" lvl="0" indent="-34290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kern="1200" dirty="0"/>
              <a:t>Supports uploading/downloading</a:t>
            </a:r>
            <a:r>
              <a:rPr lang="zh-CN" sz="2000" kern="1200" dirty="0"/>
              <a:t> models and datasets</a:t>
            </a:r>
            <a:endParaRPr lang="en-US" altLang="zh-CN" sz="2000" dirty="0"/>
          </a:p>
          <a:p>
            <a:pPr marL="342900" lvl="0" indent="-34290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kern="1200" dirty="0"/>
              <a:t>Supports </a:t>
            </a:r>
            <a:r>
              <a:rPr lang="zh-CN" sz="2000" kern="1200" dirty="0"/>
              <a:t>efficient queries with the help of an AI agent. </a:t>
            </a:r>
            <a:endParaRPr lang="en-US" altLang="zh-CN" sz="2000" dirty="0"/>
          </a:p>
          <a:p>
            <a:pPr marL="342900" lvl="0" indent="-34290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kern="1200" dirty="0"/>
              <a:t>Guarantees data security</a:t>
            </a:r>
            <a:r>
              <a:rPr lang="zh-CN" sz="2000" kern="1200" dirty="0"/>
              <a:t> by encryption.</a:t>
            </a:r>
            <a:endParaRPr lang="en-US" altLang="zh-CN" sz="2000" kern="1200" dirty="0"/>
          </a:p>
          <a:p>
            <a:pPr marL="342900" lvl="0" indent="-34290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Support concurrent transactions.</a:t>
            </a:r>
            <a:endParaRPr lang="en-US" altLang="zh-CN" sz="2000" kern="1200" dirty="0"/>
          </a:p>
        </p:txBody>
      </p:sp>
      <p:pic>
        <p:nvPicPr>
          <p:cNvPr id="19" name="图形 18" descr="人工智能 纯色填充">
            <a:extLst>
              <a:ext uri="{FF2B5EF4-FFF2-40B4-BE49-F238E27FC236}">
                <a16:creationId xmlns:a16="http://schemas.microsoft.com/office/drawing/2014/main" id="{4751417F-284F-08E5-1715-AEFA4D549F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7058" y="156831"/>
            <a:ext cx="1198942" cy="1198942"/>
          </a:xfrm>
          <a:prstGeom prst="rect">
            <a:avLst/>
          </a:prstGeom>
        </p:spPr>
      </p:pic>
      <p:pic>
        <p:nvPicPr>
          <p:cNvPr id="21" name="图形 20" descr="锁定 纯色填充">
            <a:extLst>
              <a:ext uri="{FF2B5EF4-FFF2-40B4-BE49-F238E27FC236}">
                <a16:creationId xmlns:a16="http://schemas.microsoft.com/office/drawing/2014/main" id="{BFAB3589-5575-045B-76D5-20F2688628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8715" y="-43278"/>
            <a:ext cx="1585188" cy="15851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5E7D23-F523-EA00-3F34-B6107922A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25" y="3956428"/>
            <a:ext cx="4284504" cy="243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8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3CC74-3B8B-BC29-457B-EA9E7728E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520">
            <a:extLst>
              <a:ext uri="{FF2B5EF4-FFF2-40B4-BE49-F238E27FC236}">
                <a16:creationId xmlns:a16="http://schemas.microsoft.com/office/drawing/2014/main" id="{62DD1246-0AEF-4617-4BB0-C4B5C25F1D4A}"/>
              </a:ext>
            </a:extLst>
          </p:cNvPr>
          <p:cNvSpPr>
            <a:spLocks/>
          </p:cNvSpPr>
          <p:nvPr/>
        </p:nvSpPr>
        <p:spPr bwMode="auto">
          <a:xfrm>
            <a:off x="151478" y="393291"/>
            <a:ext cx="2657710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5BAED0-E6ED-3DF9-0130-96AA0CD5B5D3}"/>
              </a:ext>
            </a:extLst>
          </p:cNvPr>
          <p:cNvSpPr txBox="1"/>
          <p:nvPr/>
        </p:nvSpPr>
        <p:spPr>
          <a:xfrm>
            <a:off x="739474" y="549815"/>
            <a:ext cx="167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Entities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4F2C4C-3603-D02E-7653-EF2A123BCB87}"/>
              </a:ext>
            </a:extLst>
          </p:cNvPr>
          <p:cNvGrpSpPr/>
          <p:nvPr/>
        </p:nvGrpSpPr>
        <p:grpSpPr>
          <a:xfrm>
            <a:off x="2943325" y="1496833"/>
            <a:ext cx="2433100" cy="1940881"/>
            <a:chOff x="1423283" y="1430472"/>
            <a:chExt cx="2433100" cy="1940881"/>
          </a:xfrm>
          <a:solidFill>
            <a:srgbClr val="F5B67A"/>
          </a:solidFill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995B85C-FEAB-A7DF-55C0-8736178B2E58}"/>
                </a:ext>
              </a:extLst>
            </p:cNvPr>
            <p:cNvGrpSpPr/>
            <p:nvPr/>
          </p:nvGrpSpPr>
          <p:grpSpPr>
            <a:xfrm>
              <a:off x="1423283" y="1439186"/>
              <a:ext cx="2433100" cy="1932167"/>
              <a:chOff x="1423283" y="1439186"/>
              <a:chExt cx="2433100" cy="1932167"/>
            </a:xfrm>
            <a:grpFill/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7F40AAC6-214E-A84B-88B9-33CC09ABE2B0}"/>
                  </a:ext>
                </a:extLst>
              </p:cNvPr>
              <p:cNvSpPr/>
              <p:nvPr/>
            </p:nvSpPr>
            <p:spPr>
              <a:xfrm>
                <a:off x="1423283" y="1439186"/>
                <a:ext cx="2433100" cy="193216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E801E410-7E75-00E6-3BCD-90BF58A41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3283" y="1904214"/>
                <a:ext cx="2433100" cy="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5F27390-A942-B3C5-1170-4B55A5CB2CA1}"/>
                </a:ext>
              </a:extLst>
            </p:cNvPr>
            <p:cNvSpPr txBox="1"/>
            <p:nvPr/>
          </p:nvSpPr>
          <p:spPr>
            <a:xfrm>
              <a:off x="2182714" y="1430472"/>
              <a:ext cx="956410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1B46908-C740-9C01-B466-B0479D74C886}"/>
              </a:ext>
            </a:extLst>
          </p:cNvPr>
          <p:cNvGrpSpPr/>
          <p:nvPr/>
        </p:nvGrpSpPr>
        <p:grpSpPr>
          <a:xfrm>
            <a:off x="2964411" y="3825254"/>
            <a:ext cx="2433100" cy="1940881"/>
            <a:chOff x="1423283" y="1430472"/>
            <a:chExt cx="2433100" cy="1940881"/>
          </a:xfrm>
          <a:solidFill>
            <a:srgbClr val="F5B67A"/>
          </a:solidFill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E4AE3C2-4C0F-FBEE-1027-744F672AD061}"/>
                </a:ext>
              </a:extLst>
            </p:cNvPr>
            <p:cNvGrpSpPr/>
            <p:nvPr/>
          </p:nvGrpSpPr>
          <p:grpSpPr>
            <a:xfrm>
              <a:off x="1423283" y="1439186"/>
              <a:ext cx="2433100" cy="1932167"/>
              <a:chOff x="1423283" y="1439186"/>
              <a:chExt cx="2433100" cy="1932167"/>
            </a:xfrm>
            <a:grpFill/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036BD92-CBF3-511B-CEC7-7ABA5EE0C6E5}"/>
                  </a:ext>
                </a:extLst>
              </p:cNvPr>
              <p:cNvSpPr/>
              <p:nvPr/>
            </p:nvSpPr>
            <p:spPr>
              <a:xfrm>
                <a:off x="1423283" y="1439186"/>
                <a:ext cx="2433100" cy="193216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7CB3030-1806-D0CF-2228-36FC502AE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3283" y="1904214"/>
                <a:ext cx="2433100" cy="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02EFB7-1195-EF8B-309B-1BC884582A83}"/>
                </a:ext>
              </a:extLst>
            </p:cNvPr>
            <p:cNvSpPr txBox="1"/>
            <p:nvPr/>
          </p:nvSpPr>
          <p:spPr>
            <a:xfrm>
              <a:off x="2126151" y="1430472"/>
              <a:ext cx="1092971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D8E6BD6-C228-8B04-2A76-6A2824F397AC}"/>
              </a:ext>
            </a:extLst>
          </p:cNvPr>
          <p:cNvGrpSpPr/>
          <p:nvPr/>
        </p:nvGrpSpPr>
        <p:grpSpPr>
          <a:xfrm>
            <a:off x="400326" y="1488119"/>
            <a:ext cx="2433100" cy="1940881"/>
            <a:chOff x="1423283" y="1430472"/>
            <a:chExt cx="2433100" cy="1940881"/>
          </a:xfrm>
          <a:solidFill>
            <a:srgbClr val="F5B67A"/>
          </a:solidFill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2519BD1-548B-452D-3E0D-BC1C0CCFF3B5}"/>
                </a:ext>
              </a:extLst>
            </p:cNvPr>
            <p:cNvGrpSpPr/>
            <p:nvPr/>
          </p:nvGrpSpPr>
          <p:grpSpPr>
            <a:xfrm>
              <a:off x="1423283" y="1439186"/>
              <a:ext cx="2433100" cy="1932167"/>
              <a:chOff x="1423283" y="1439186"/>
              <a:chExt cx="2433100" cy="1932167"/>
            </a:xfrm>
            <a:grpFill/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74498126-7DD0-FB0E-815E-97A993952DCE}"/>
                  </a:ext>
                </a:extLst>
              </p:cNvPr>
              <p:cNvSpPr/>
              <p:nvPr/>
            </p:nvSpPr>
            <p:spPr>
              <a:xfrm>
                <a:off x="1423283" y="1439186"/>
                <a:ext cx="2433100" cy="193216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B1992304-B745-42CC-C85D-EB4D1FC1F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3283" y="1904214"/>
                <a:ext cx="2433100" cy="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86DC7AE-1913-5ACF-487C-5B335E9D2ACC}"/>
                </a:ext>
              </a:extLst>
            </p:cNvPr>
            <p:cNvSpPr txBox="1"/>
            <p:nvPr/>
          </p:nvSpPr>
          <p:spPr>
            <a:xfrm>
              <a:off x="2182714" y="1430472"/>
              <a:ext cx="863598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6226AE9-DF53-9F2E-503E-0305B47E3A61}"/>
              </a:ext>
            </a:extLst>
          </p:cNvPr>
          <p:cNvGrpSpPr/>
          <p:nvPr/>
        </p:nvGrpSpPr>
        <p:grpSpPr>
          <a:xfrm>
            <a:off x="400326" y="3816540"/>
            <a:ext cx="2433100" cy="1932167"/>
            <a:chOff x="1423283" y="1439186"/>
            <a:chExt cx="2433100" cy="1932167"/>
          </a:xfrm>
          <a:solidFill>
            <a:srgbClr val="F5B67A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117F7B4-92E2-7381-7D08-6851223B3C48}"/>
                </a:ext>
              </a:extLst>
            </p:cNvPr>
            <p:cNvGrpSpPr/>
            <p:nvPr/>
          </p:nvGrpSpPr>
          <p:grpSpPr>
            <a:xfrm>
              <a:off x="1423283" y="1439186"/>
              <a:ext cx="2433100" cy="1932167"/>
              <a:chOff x="1423283" y="1439186"/>
              <a:chExt cx="2433100" cy="1932167"/>
            </a:xfrm>
            <a:grpFill/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E0B514DE-90ED-D39D-54A8-822E0BCE3F0C}"/>
                  </a:ext>
                </a:extLst>
              </p:cNvPr>
              <p:cNvSpPr/>
              <p:nvPr/>
            </p:nvSpPr>
            <p:spPr>
              <a:xfrm>
                <a:off x="1423283" y="1439186"/>
                <a:ext cx="2433100" cy="193216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36668AF2-E5A1-C317-82D0-5627AAC58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3283" y="1904214"/>
                <a:ext cx="2433100" cy="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2C3B658-325B-8DFE-2037-6B88CB4EBDA1}"/>
                </a:ext>
              </a:extLst>
            </p:cNvPr>
            <p:cNvSpPr txBox="1"/>
            <p:nvPr/>
          </p:nvSpPr>
          <p:spPr>
            <a:xfrm>
              <a:off x="1883594" y="1439186"/>
              <a:ext cx="1512477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Affiliation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67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99225-BFD0-C316-A8EE-1A7286BD8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166ACD-B361-8023-B8C1-2D99695A0295}"/>
              </a:ext>
            </a:extLst>
          </p:cNvPr>
          <p:cNvSpPr/>
          <p:nvPr/>
        </p:nvSpPr>
        <p:spPr>
          <a:xfrm>
            <a:off x="7220781" y="280287"/>
            <a:ext cx="2433100" cy="6299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" name="Freeform 9520">
            <a:extLst>
              <a:ext uri="{FF2B5EF4-FFF2-40B4-BE49-F238E27FC236}">
                <a16:creationId xmlns:a16="http://schemas.microsoft.com/office/drawing/2014/main" id="{D29119BF-5374-03A6-9023-2E4FFD0140B9}"/>
              </a:ext>
            </a:extLst>
          </p:cNvPr>
          <p:cNvSpPr>
            <a:spLocks/>
          </p:cNvSpPr>
          <p:nvPr/>
        </p:nvSpPr>
        <p:spPr bwMode="auto">
          <a:xfrm>
            <a:off x="151478" y="393291"/>
            <a:ext cx="2657710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99D71A-012E-4A63-D024-E68CB71BCCED}"/>
              </a:ext>
            </a:extLst>
          </p:cNvPr>
          <p:cNvSpPr txBox="1"/>
          <p:nvPr/>
        </p:nvSpPr>
        <p:spPr>
          <a:xfrm>
            <a:off x="739474" y="549815"/>
            <a:ext cx="167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Attributes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22C49F0-9677-2B40-E125-5E6CD7DA06BD}"/>
              </a:ext>
            </a:extLst>
          </p:cNvPr>
          <p:cNvGrpSpPr/>
          <p:nvPr/>
        </p:nvGrpSpPr>
        <p:grpSpPr>
          <a:xfrm>
            <a:off x="2895072" y="4024099"/>
            <a:ext cx="1852376" cy="2492365"/>
            <a:chOff x="1392282" y="1427431"/>
            <a:chExt cx="2485187" cy="2492365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C7445EF-DACB-62E1-E2A5-FBD30E58BD89}"/>
                </a:ext>
              </a:extLst>
            </p:cNvPr>
            <p:cNvSpPr/>
            <p:nvPr/>
          </p:nvSpPr>
          <p:spPr>
            <a:xfrm>
              <a:off x="1423283" y="1444743"/>
              <a:ext cx="2433100" cy="2475053"/>
            </a:xfrm>
            <a:prstGeom prst="roundRect">
              <a:avLst/>
            </a:prstGeom>
            <a:solidFill>
              <a:srgbClr val="F5B6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D8E68CD-2296-385E-32EB-98489113775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198" y="1899066"/>
              <a:ext cx="2433100" cy="0"/>
            </a:xfrm>
            <a:prstGeom prst="line">
              <a:avLst/>
            </a:prstGeom>
            <a:solidFill>
              <a:srgbClr val="F5B67A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9942D7A-8334-C118-EEC5-ED0EBA0D6672}"/>
                </a:ext>
              </a:extLst>
            </p:cNvPr>
            <p:cNvSpPr txBox="1"/>
            <p:nvPr/>
          </p:nvSpPr>
          <p:spPr>
            <a:xfrm>
              <a:off x="1402197" y="1427431"/>
              <a:ext cx="24331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467830D-BD7D-8AA0-6CF6-262BD794EFC6}"/>
                </a:ext>
              </a:extLst>
            </p:cNvPr>
            <p:cNvSpPr txBox="1"/>
            <p:nvPr/>
          </p:nvSpPr>
          <p:spPr>
            <a:xfrm>
              <a:off x="1423283" y="1975410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Dataset_id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94CBC6A-29B3-7197-80BF-D652448ADEA7}"/>
                </a:ext>
              </a:extLst>
            </p:cNvPr>
            <p:cNvSpPr txBox="1"/>
            <p:nvPr/>
          </p:nvSpPr>
          <p:spPr>
            <a:xfrm>
              <a:off x="1444369" y="2266669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Dataset_name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62137A0-3F73-7CF7-B8A4-5D8C3AE1EEFB}"/>
                </a:ext>
              </a:extLst>
            </p:cNvPr>
            <p:cNvSpPr txBox="1"/>
            <p:nvPr/>
          </p:nvSpPr>
          <p:spPr>
            <a:xfrm>
              <a:off x="1423283" y="2792837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Dataset_size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22E2C31-2C4E-EC96-3E70-D880C773489A}"/>
                </a:ext>
              </a:extLst>
            </p:cNvPr>
            <p:cNvSpPr txBox="1"/>
            <p:nvPr/>
          </p:nvSpPr>
          <p:spPr>
            <a:xfrm>
              <a:off x="1402197" y="2538095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Media_type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2FDEE67-B019-9BCB-ED24-2DCDD12DF247}"/>
                </a:ext>
              </a:extLst>
            </p:cNvPr>
            <p:cNvSpPr txBox="1"/>
            <p:nvPr/>
          </p:nvSpPr>
          <p:spPr>
            <a:xfrm>
              <a:off x="1392282" y="3047579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Create_time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80DBC60-234A-3AC3-9E5C-A0AD7D571967}"/>
              </a:ext>
            </a:extLst>
          </p:cNvPr>
          <p:cNvGrpSpPr/>
          <p:nvPr/>
        </p:nvGrpSpPr>
        <p:grpSpPr>
          <a:xfrm>
            <a:off x="256943" y="1393954"/>
            <a:ext cx="2156319" cy="2492365"/>
            <a:chOff x="6207449" y="1401663"/>
            <a:chExt cx="2498601" cy="2492365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EE99E6A-FC86-A7BB-CF58-39463118041A}"/>
                </a:ext>
              </a:extLst>
            </p:cNvPr>
            <p:cNvGrpSpPr/>
            <p:nvPr/>
          </p:nvGrpSpPr>
          <p:grpSpPr>
            <a:xfrm>
              <a:off x="6220863" y="1401663"/>
              <a:ext cx="2485187" cy="2492365"/>
              <a:chOff x="1392282" y="1427431"/>
              <a:chExt cx="2485187" cy="2492365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96678113-C608-2909-011C-A66537598607}"/>
                  </a:ext>
                </a:extLst>
              </p:cNvPr>
              <p:cNvSpPr/>
              <p:nvPr/>
            </p:nvSpPr>
            <p:spPr>
              <a:xfrm>
                <a:off x="1423283" y="1444743"/>
                <a:ext cx="2433100" cy="2475053"/>
              </a:xfrm>
              <a:prstGeom prst="roundRect">
                <a:avLst/>
              </a:prstGeom>
              <a:solidFill>
                <a:srgbClr val="F5B6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6A62C5D4-1A0F-BC66-95C4-004EFADEB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198" y="1899066"/>
                <a:ext cx="2433100" cy="0"/>
              </a:xfrm>
              <a:prstGeom prst="line">
                <a:avLst/>
              </a:prstGeom>
              <a:solidFill>
                <a:srgbClr val="F5B67A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16BAF05-5447-FA58-5AF1-DA5A22F897A9}"/>
                  </a:ext>
                </a:extLst>
              </p:cNvPr>
              <p:cNvSpPr txBox="1"/>
              <p:nvPr/>
            </p:nvSpPr>
            <p:spPr>
              <a:xfrm>
                <a:off x="1402197" y="1427431"/>
                <a:ext cx="24331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73209AF-F856-BEFC-28D7-7D408D73B200}"/>
                  </a:ext>
                </a:extLst>
              </p:cNvPr>
              <p:cNvSpPr txBox="1"/>
              <p:nvPr/>
            </p:nvSpPr>
            <p:spPr>
              <a:xfrm>
                <a:off x="1423283" y="1975410"/>
                <a:ext cx="2433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User_id</a:t>
                </a:r>
                <a:endParaRPr lang="zh-CN" altLang="en-US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1AEF003-9937-D408-C764-11EDA8342E98}"/>
                  </a:ext>
                </a:extLst>
              </p:cNvPr>
              <p:cNvSpPr txBox="1"/>
              <p:nvPr/>
            </p:nvSpPr>
            <p:spPr>
              <a:xfrm>
                <a:off x="1444369" y="2266669"/>
                <a:ext cx="2433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User_name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DAC0184-A636-9F40-4B19-E25CE703BACC}"/>
                  </a:ext>
                </a:extLst>
              </p:cNvPr>
              <p:cNvSpPr txBox="1"/>
              <p:nvPr/>
            </p:nvSpPr>
            <p:spPr>
              <a:xfrm>
                <a:off x="1392282" y="3047579"/>
                <a:ext cx="2433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Affiliation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9C8238A-49F3-C83E-1A3C-DA5826BC838C}"/>
                </a:ext>
              </a:extLst>
            </p:cNvPr>
            <p:cNvSpPr txBox="1"/>
            <p:nvPr/>
          </p:nvSpPr>
          <p:spPr>
            <a:xfrm>
              <a:off x="6251660" y="2482214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dottedHeavy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Model_id</a:t>
              </a:r>
              <a:endParaRPr lang="zh-CN" altLang="en-US" sz="2000" u="dottedHeavy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24396D4-8C5C-57D0-D949-49029D35CDF4}"/>
                </a:ext>
              </a:extLst>
            </p:cNvPr>
            <p:cNvSpPr txBox="1"/>
            <p:nvPr/>
          </p:nvSpPr>
          <p:spPr>
            <a:xfrm>
              <a:off x="6263807" y="2732215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dottedHeavy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Dataset_id</a:t>
              </a:r>
              <a:endParaRPr lang="zh-CN" altLang="en-US" sz="2000" u="dottedHeavy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59B8751-6BDE-E3AE-6D58-1158F61CB59B}"/>
                </a:ext>
              </a:extLst>
            </p:cNvPr>
            <p:cNvSpPr txBox="1"/>
            <p:nvPr/>
          </p:nvSpPr>
          <p:spPr>
            <a:xfrm>
              <a:off x="6213004" y="3230773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Password_hash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63EF621-1481-C40F-A1DF-046B979015C0}"/>
                </a:ext>
              </a:extLst>
            </p:cNvPr>
            <p:cNvSpPr txBox="1"/>
            <p:nvPr/>
          </p:nvSpPr>
          <p:spPr>
            <a:xfrm>
              <a:off x="6207449" y="3437806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Is_admin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76527F1-C0CF-9E00-5A2F-95BE900EDFAF}"/>
              </a:ext>
            </a:extLst>
          </p:cNvPr>
          <p:cNvGrpSpPr/>
          <p:nvPr/>
        </p:nvGrpSpPr>
        <p:grpSpPr>
          <a:xfrm>
            <a:off x="322445" y="4063425"/>
            <a:ext cx="2034290" cy="1932167"/>
            <a:chOff x="9293956" y="1383668"/>
            <a:chExt cx="2438569" cy="193216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F5DB852-B35F-BC6E-97DA-E808FFF1FEC0}"/>
                </a:ext>
              </a:extLst>
            </p:cNvPr>
            <p:cNvGrpSpPr/>
            <p:nvPr/>
          </p:nvGrpSpPr>
          <p:grpSpPr>
            <a:xfrm>
              <a:off x="9293956" y="1383668"/>
              <a:ext cx="2433100" cy="1932167"/>
              <a:chOff x="1423283" y="1439186"/>
              <a:chExt cx="2433100" cy="1932167"/>
            </a:xfrm>
            <a:solidFill>
              <a:srgbClr val="F5B67A"/>
            </a:solidFill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E12CE6D2-5A48-DCAE-29A6-5C473850A9AA}"/>
                  </a:ext>
                </a:extLst>
              </p:cNvPr>
              <p:cNvGrpSpPr/>
              <p:nvPr/>
            </p:nvGrpSpPr>
            <p:grpSpPr>
              <a:xfrm>
                <a:off x="1423283" y="1439186"/>
                <a:ext cx="2433100" cy="1932167"/>
                <a:chOff x="1423283" y="1439186"/>
                <a:chExt cx="2433100" cy="1932167"/>
              </a:xfrm>
              <a:grpFill/>
            </p:grpSpPr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01ED40D1-F566-11EF-1BB1-0CA42811BC1C}"/>
                    </a:ext>
                  </a:extLst>
                </p:cNvPr>
                <p:cNvSpPr/>
                <p:nvPr/>
              </p:nvSpPr>
              <p:spPr>
                <a:xfrm>
                  <a:off x="1423283" y="1439186"/>
                  <a:ext cx="2433100" cy="193216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F70F22EA-FB0F-98F5-A191-7A5F71990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3283" y="1904214"/>
                  <a:ext cx="2433100" cy="0"/>
                </a:xfrm>
                <a:prstGeom prst="line">
                  <a:avLst/>
                </a:prstGeom>
                <a:grpFill/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5292298-8990-B0DD-C8E5-43795C705FAE}"/>
                  </a:ext>
                </a:extLst>
              </p:cNvPr>
              <p:cNvSpPr txBox="1"/>
              <p:nvPr/>
            </p:nvSpPr>
            <p:spPr>
              <a:xfrm>
                <a:off x="1596612" y="1463963"/>
                <a:ext cx="2148908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Affiliation</a:t>
                </a:r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4E06472-B4F5-6EC3-9CFC-F0CD094DDD99}"/>
                </a:ext>
              </a:extLst>
            </p:cNvPr>
            <p:cNvSpPr txBox="1"/>
            <p:nvPr/>
          </p:nvSpPr>
          <p:spPr>
            <a:xfrm>
              <a:off x="9297857" y="1876950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Affiliation_id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A38B761-7BBC-F823-CCAB-4E622E2C14F0}"/>
                </a:ext>
              </a:extLst>
            </p:cNvPr>
            <p:cNvSpPr txBox="1"/>
            <p:nvPr/>
          </p:nvSpPr>
          <p:spPr>
            <a:xfrm>
              <a:off x="9299425" y="2246171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Affil_name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8" name="图片 67">
            <a:extLst>
              <a:ext uri="{FF2B5EF4-FFF2-40B4-BE49-F238E27FC236}">
                <a16:creationId xmlns:a16="http://schemas.microsoft.com/office/drawing/2014/main" id="{F707128A-394E-FA44-B3D5-4C08C108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848" y="526476"/>
            <a:ext cx="1719849" cy="2246593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35FBB024-5BE4-CF0D-D12F-EBB177C7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067" y="2914455"/>
            <a:ext cx="1892452" cy="1679577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F1FC7BF-159D-73DE-725F-C49CF3322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7" b="15800"/>
          <a:stretch/>
        </p:blipFill>
        <p:spPr bwMode="auto">
          <a:xfrm>
            <a:off x="9185697" y="4817429"/>
            <a:ext cx="2722017" cy="138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D9E7AE2F-34EC-8F9E-AB32-25242243EE3D}"/>
              </a:ext>
            </a:extLst>
          </p:cNvPr>
          <p:cNvGrpSpPr/>
          <p:nvPr/>
        </p:nvGrpSpPr>
        <p:grpSpPr>
          <a:xfrm>
            <a:off x="2896371" y="1373270"/>
            <a:ext cx="1840593" cy="2490916"/>
            <a:chOff x="1402197" y="1428880"/>
            <a:chExt cx="2475272" cy="2490916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5E406192-6F13-701C-4AC8-60CEE8F63B71}"/>
                </a:ext>
              </a:extLst>
            </p:cNvPr>
            <p:cNvSpPr/>
            <p:nvPr/>
          </p:nvSpPr>
          <p:spPr>
            <a:xfrm>
              <a:off x="1423283" y="1444743"/>
              <a:ext cx="2433100" cy="2475053"/>
            </a:xfrm>
            <a:prstGeom prst="roundRect">
              <a:avLst/>
            </a:prstGeom>
            <a:solidFill>
              <a:srgbClr val="F5B6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ç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F9B5C47-2F9D-97CD-4EB5-7299F4AEFECF}"/>
                </a:ext>
              </a:extLst>
            </p:cNvPr>
            <p:cNvCxnSpPr>
              <a:cxnSpLocks/>
            </p:cNvCxnSpPr>
            <p:nvPr/>
          </p:nvCxnSpPr>
          <p:spPr>
            <a:xfrm>
              <a:off x="1433198" y="1899066"/>
              <a:ext cx="2433100" cy="0"/>
            </a:xfrm>
            <a:prstGeom prst="line">
              <a:avLst/>
            </a:prstGeom>
            <a:solidFill>
              <a:srgbClr val="F5B67A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D1F8B16-D0E1-9F8D-C0DC-E77DBBD6CF81}"/>
                </a:ext>
              </a:extLst>
            </p:cNvPr>
            <p:cNvSpPr txBox="1"/>
            <p:nvPr/>
          </p:nvSpPr>
          <p:spPr>
            <a:xfrm>
              <a:off x="1726985" y="1428880"/>
              <a:ext cx="16057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E060A3A-C884-6E35-6949-9F6B2EF51AC3}"/>
                </a:ext>
              </a:extLst>
            </p:cNvPr>
            <p:cNvSpPr txBox="1"/>
            <p:nvPr/>
          </p:nvSpPr>
          <p:spPr>
            <a:xfrm>
              <a:off x="1423283" y="1975410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Model_id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E0F82F0-5CE6-1BC2-AF26-9D9F4E7E97C7}"/>
                </a:ext>
              </a:extLst>
            </p:cNvPr>
            <p:cNvSpPr txBox="1"/>
            <p:nvPr/>
          </p:nvSpPr>
          <p:spPr>
            <a:xfrm>
              <a:off x="1444369" y="2266669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Model_name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9CA5975-A817-1CBA-8DF9-EC14C4020B1C}"/>
                </a:ext>
              </a:extLst>
            </p:cNvPr>
            <p:cNvSpPr txBox="1"/>
            <p:nvPr/>
          </p:nvSpPr>
          <p:spPr>
            <a:xfrm>
              <a:off x="1423283" y="3113112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Param_num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8010229-A7F6-565D-21EB-5D70CB6C92A3}"/>
                </a:ext>
              </a:extLst>
            </p:cNvPr>
            <p:cNvSpPr txBox="1"/>
            <p:nvPr/>
          </p:nvSpPr>
          <p:spPr>
            <a:xfrm>
              <a:off x="1402197" y="2538095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Media_type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C419B83-D9D4-98FA-631C-6DD990B23BEE}"/>
                </a:ext>
              </a:extLst>
            </p:cNvPr>
            <p:cNvSpPr txBox="1"/>
            <p:nvPr/>
          </p:nvSpPr>
          <p:spPr>
            <a:xfrm>
              <a:off x="1423283" y="2829577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dottedHeavy" dirty="0" err="1"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Arch_name</a:t>
              </a:r>
              <a:endParaRPr lang="zh-CN" altLang="en-US" sz="2000" u="dottedHeavy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A4D9758-55A9-2454-C085-078E6E218480}"/>
                </a:ext>
              </a:extLst>
            </p:cNvPr>
            <p:cNvSpPr txBox="1"/>
            <p:nvPr/>
          </p:nvSpPr>
          <p:spPr>
            <a:xfrm>
              <a:off x="1402197" y="3417482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2" name="图片 71">
            <a:extLst>
              <a:ext uri="{FF2B5EF4-FFF2-40B4-BE49-F238E27FC236}">
                <a16:creationId xmlns:a16="http://schemas.microsoft.com/office/drawing/2014/main" id="{B67ED255-7E0C-1D0F-7C32-C163ED209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067" y="4749621"/>
            <a:ext cx="1920528" cy="1679576"/>
          </a:xfrm>
          <a:prstGeom prst="rect">
            <a:avLst/>
          </a:prstGeom>
        </p:spPr>
      </p:pic>
      <p:sp>
        <p:nvSpPr>
          <p:cNvPr id="59" name="Right Arrow 58">
            <a:extLst>
              <a:ext uri="{FF2B5EF4-FFF2-40B4-BE49-F238E27FC236}">
                <a16:creationId xmlns:a16="http://schemas.microsoft.com/office/drawing/2014/main" id="{4A3CFAFB-772C-15F0-8755-B4ABE0939CBE}"/>
              </a:ext>
            </a:extLst>
          </p:cNvPr>
          <p:cNvSpPr/>
          <p:nvPr/>
        </p:nvSpPr>
        <p:spPr>
          <a:xfrm>
            <a:off x="4819637" y="2755625"/>
            <a:ext cx="2315880" cy="175028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ç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E7CA0D-C7ED-3327-E2B6-34882D34BEB3}"/>
              </a:ext>
            </a:extLst>
          </p:cNvPr>
          <p:cNvSpPr txBox="1"/>
          <p:nvPr/>
        </p:nvSpPr>
        <p:spPr>
          <a:xfrm>
            <a:off x="4798245" y="3430096"/>
            <a:ext cx="2506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/>
              <a:t>Specification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1AA2A6-2F9C-0466-8591-04AB924629FF}"/>
              </a:ext>
            </a:extLst>
          </p:cNvPr>
          <p:cNvSpPr/>
          <p:nvPr/>
        </p:nvSpPr>
        <p:spPr>
          <a:xfrm>
            <a:off x="5144242" y="4490525"/>
            <a:ext cx="1873986" cy="2164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grpSp>
        <p:nvGrpSpPr>
          <p:cNvPr id="66" name="组合 57">
            <a:extLst>
              <a:ext uri="{FF2B5EF4-FFF2-40B4-BE49-F238E27FC236}">
                <a16:creationId xmlns:a16="http://schemas.microsoft.com/office/drawing/2014/main" id="{A2C36788-B99D-1F20-88FA-D645D0C29466}"/>
              </a:ext>
            </a:extLst>
          </p:cNvPr>
          <p:cNvGrpSpPr/>
          <p:nvPr/>
        </p:nvGrpSpPr>
        <p:grpSpPr>
          <a:xfrm>
            <a:off x="5129823" y="4785797"/>
            <a:ext cx="2071295" cy="1643792"/>
            <a:chOff x="9297857" y="1383668"/>
            <a:chExt cx="2434668" cy="1932167"/>
          </a:xfrm>
        </p:grpSpPr>
        <p:grpSp>
          <p:nvGrpSpPr>
            <p:cNvPr id="67" name="组合 20">
              <a:extLst>
                <a:ext uri="{FF2B5EF4-FFF2-40B4-BE49-F238E27FC236}">
                  <a16:creationId xmlns:a16="http://schemas.microsoft.com/office/drawing/2014/main" id="{B710903F-B581-46E5-0702-F1C7D1561CC2}"/>
                </a:ext>
              </a:extLst>
            </p:cNvPr>
            <p:cNvGrpSpPr/>
            <p:nvPr/>
          </p:nvGrpSpPr>
          <p:grpSpPr>
            <a:xfrm>
              <a:off x="9534392" y="1383668"/>
              <a:ext cx="1917984" cy="1932167"/>
              <a:chOff x="1663719" y="1439186"/>
              <a:chExt cx="1917984" cy="1932167"/>
            </a:xfrm>
            <a:solidFill>
              <a:srgbClr val="F5B67A"/>
            </a:solidFill>
          </p:grpSpPr>
          <p:grpSp>
            <p:nvGrpSpPr>
              <p:cNvPr id="73" name="组合 21">
                <a:extLst>
                  <a:ext uri="{FF2B5EF4-FFF2-40B4-BE49-F238E27FC236}">
                    <a16:creationId xmlns:a16="http://schemas.microsoft.com/office/drawing/2014/main" id="{5F31EF27-6F42-87D9-E058-80B88C99B1B0}"/>
                  </a:ext>
                </a:extLst>
              </p:cNvPr>
              <p:cNvGrpSpPr/>
              <p:nvPr/>
            </p:nvGrpSpPr>
            <p:grpSpPr>
              <a:xfrm>
                <a:off x="1663719" y="1439186"/>
                <a:ext cx="1917984" cy="1932167"/>
                <a:chOff x="1663719" y="1439186"/>
                <a:chExt cx="1917984" cy="1932167"/>
              </a:xfrm>
              <a:grpFill/>
            </p:grpSpPr>
            <p:sp>
              <p:nvSpPr>
                <p:cNvPr id="75" name="矩形: 圆角 23">
                  <a:extLst>
                    <a:ext uri="{FF2B5EF4-FFF2-40B4-BE49-F238E27FC236}">
                      <a16:creationId xmlns:a16="http://schemas.microsoft.com/office/drawing/2014/main" id="{D0236362-F4A8-D617-86D7-326D45083810}"/>
                    </a:ext>
                  </a:extLst>
                </p:cNvPr>
                <p:cNvSpPr/>
                <p:nvPr/>
              </p:nvSpPr>
              <p:spPr>
                <a:xfrm>
                  <a:off x="1663719" y="1439186"/>
                  <a:ext cx="1917984" cy="193216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6" name="直接连接符 24">
                  <a:extLst>
                    <a:ext uri="{FF2B5EF4-FFF2-40B4-BE49-F238E27FC236}">
                      <a16:creationId xmlns:a16="http://schemas.microsoft.com/office/drawing/2014/main" id="{94014F99-D022-903F-9541-A4A4DC2E2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3719" y="1904214"/>
                  <a:ext cx="1917984" cy="0"/>
                </a:xfrm>
                <a:prstGeom prst="line">
                  <a:avLst/>
                </a:prstGeom>
                <a:grpFill/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文本框 22">
                <a:extLst>
                  <a:ext uri="{FF2B5EF4-FFF2-40B4-BE49-F238E27FC236}">
                    <a16:creationId xmlns:a16="http://schemas.microsoft.com/office/drawing/2014/main" id="{38AEB18A-25F7-7CA3-FC5D-96017AE0B0F9}"/>
                  </a:ext>
                </a:extLst>
              </p:cNvPr>
              <p:cNvSpPr txBox="1"/>
              <p:nvPr/>
            </p:nvSpPr>
            <p:spPr>
              <a:xfrm>
                <a:off x="1883594" y="1439186"/>
                <a:ext cx="1512477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</a:t>
                </a:r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" name="文本框 55">
              <a:extLst>
                <a:ext uri="{FF2B5EF4-FFF2-40B4-BE49-F238E27FC236}">
                  <a16:creationId xmlns:a16="http://schemas.microsoft.com/office/drawing/2014/main" id="{16F67A3A-AD7A-05D9-FDD4-C8F318580E07}"/>
                </a:ext>
              </a:extLst>
            </p:cNvPr>
            <p:cNvSpPr txBox="1"/>
            <p:nvPr/>
          </p:nvSpPr>
          <p:spPr>
            <a:xfrm>
              <a:off x="9297857" y="1876950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Moduel_id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56">
              <a:extLst>
                <a:ext uri="{FF2B5EF4-FFF2-40B4-BE49-F238E27FC236}">
                  <a16:creationId xmlns:a16="http://schemas.microsoft.com/office/drawing/2014/main" id="{9DE1E629-DD63-3D85-7240-895E9E13774A}"/>
                </a:ext>
              </a:extLst>
            </p:cNvPr>
            <p:cNvSpPr txBox="1"/>
            <p:nvPr/>
          </p:nvSpPr>
          <p:spPr>
            <a:xfrm>
              <a:off x="9299425" y="2246171"/>
              <a:ext cx="243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Conv_size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Pool_size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Pool_type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DDACC440-98BB-26FD-9F47-35007D05ECC3}"/>
              </a:ext>
            </a:extLst>
          </p:cNvPr>
          <p:cNvSpPr/>
          <p:nvPr/>
        </p:nvSpPr>
        <p:spPr>
          <a:xfrm flipH="1">
            <a:off x="6904591" y="5676203"/>
            <a:ext cx="1020862" cy="70744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9" name="文本框 36">
            <a:extLst>
              <a:ext uri="{FF2B5EF4-FFF2-40B4-BE49-F238E27FC236}">
                <a16:creationId xmlns:a16="http://schemas.microsoft.com/office/drawing/2014/main" id="{54179A06-2B28-36C9-9C1B-C958129FAEE3}"/>
              </a:ext>
            </a:extLst>
          </p:cNvPr>
          <p:cNvSpPr txBox="1"/>
          <p:nvPr/>
        </p:nvSpPr>
        <p:spPr>
          <a:xfrm>
            <a:off x="7524389" y="5347867"/>
            <a:ext cx="170733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module_num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组合 31">
            <a:extLst>
              <a:ext uri="{FF2B5EF4-FFF2-40B4-BE49-F238E27FC236}">
                <a16:creationId xmlns:a16="http://schemas.microsoft.com/office/drawing/2014/main" id="{FF5502F8-2982-E220-CB07-F4F27B32C986}"/>
              </a:ext>
            </a:extLst>
          </p:cNvPr>
          <p:cNvGrpSpPr/>
          <p:nvPr/>
        </p:nvGrpSpPr>
        <p:grpSpPr>
          <a:xfrm>
            <a:off x="7477067" y="2908579"/>
            <a:ext cx="1852376" cy="1663499"/>
            <a:chOff x="1392282" y="1427431"/>
            <a:chExt cx="2485187" cy="2492365"/>
          </a:xfrm>
        </p:grpSpPr>
        <p:sp>
          <p:nvSpPr>
            <p:cNvPr id="81" name="矩形: 圆角 32">
              <a:extLst>
                <a:ext uri="{FF2B5EF4-FFF2-40B4-BE49-F238E27FC236}">
                  <a16:creationId xmlns:a16="http://schemas.microsoft.com/office/drawing/2014/main" id="{2522B018-1DBB-3358-3302-BE99A2E226FD}"/>
                </a:ext>
              </a:extLst>
            </p:cNvPr>
            <p:cNvSpPr/>
            <p:nvPr/>
          </p:nvSpPr>
          <p:spPr>
            <a:xfrm>
              <a:off x="1423283" y="1444743"/>
              <a:ext cx="2433100" cy="2475053"/>
            </a:xfrm>
            <a:prstGeom prst="roundRect">
              <a:avLst/>
            </a:prstGeom>
            <a:solidFill>
              <a:srgbClr val="F5B6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直接连接符 33">
              <a:extLst>
                <a:ext uri="{FF2B5EF4-FFF2-40B4-BE49-F238E27FC236}">
                  <a16:creationId xmlns:a16="http://schemas.microsoft.com/office/drawing/2014/main" id="{C62075E2-02B8-3CDF-F91C-3316A2ABFCAE}"/>
                </a:ext>
              </a:extLst>
            </p:cNvPr>
            <p:cNvCxnSpPr>
              <a:cxnSpLocks/>
            </p:cNvCxnSpPr>
            <p:nvPr/>
          </p:nvCxnSpPr>
          <p:spPr>
            <a:xfrm>
              <a:off x="1433198" y="1899066"/>
              <a:ext cx="2433100" cy="0"/>
            </a:xfrm>
            <a:prstGeom prst="line">
              <a:avLst/>
            </a:prstGeom>
            <a:solidFill>
              <a:srgbClr val="F5B67A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34">
              <a:extLst>
                <a:ext uri="{FF2B5EF4-FFF2-40B4-BE49-F238E27FC236}">
                  <a16:creationId xmlns:a16="http://schemas.microsoft.com/office/drawing/2014/main" id="{91B09918-6C55-2F7B-57B4-9DB6E7EC56E6}"/>
                </a:ext>
              </a:extLst>
            </p:cNvPr>
            <p:cNvSpPr txBox="1"/>
            <p:nvPr/>
          </p:nvSpPr>
          <p:spPr>
            <a:xfrm>
              <a:off x="1402197" y="1427431"/>
              <a:ext cx="2433100" cy="645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35">
              <a:extLst>
                <a:ext uri="{FF2B5EF4-FFF2-40B4-BE49-F238E27FC236}">
                  <a16:creationId xmlns:a16="http://schemas.microsoft.com/office/drawing/2014/main" id="{052165D3-816C-9D63-790A-98A21043CD46}"/>
                </a:ext>
              </a:extLst>
            </p:cNvPr>
            <p:cNvSpPr txBox="1"/>
            <p:nvPr/>
          </p:nvSpPr>
          <p:spPr>
            <a:xfrm>
              <a:off x="1423283" y="1975410"/>
              <a:ext cx="2433100" cy="59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36">
              <a:extLst>
                <a:ext uri="{FF2B5EF4-FFF2-40B4-BE49-F238E27FC236}">
                  <a16:creationId xmlns:a16="http://schemas.microsoft.com/office/drawing/2014/main" id="{258D00AF-D178-6C49-C820-59742D0AAE0C}"/>
                </a:ext>
              </a:extLst>
            </p:cNvPr>
            <p:cNvSpPr txBox="1"/>
            <p:nvPr/>
          </p:nvSpPr>
          <p:spPr>
            <a:xfrm>
              <a:off x="1444369" y="2266669"/>
              <a:ext cx="2433100" cy="1060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Model_id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Input_size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37">
              <a:extLst>
                <a:ext uri="{FF2B5EF4-FFF2-40B4-BE49-F238E27FC236}">
                  <a16:creationId xmlns:a16="http://schemas.microsoft.com/office/drawing/2014/main" id="{CF7EFABF-1AB7-E3AD-C300-FBDA47D3650F}"/>
                </a:ext>
              </a:extLst>
            </p:cNvPr>
            <p:cNvSpPr txBox="1"/>
            <p:nvPr/>
          </p:nvSpPr>
          <p:spPr>
            <a:xfrm>
              <a:off x="1423283" y="2792837"/>
              <a:ext cx="2433100" cy="59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40">
              <a:extLst>
                <a:ext uri="{FF2B5EF4-FFF2-40B4-BE49-F238E27FC236}">
                  <a16:creationId xmlns:a16="http://schemas.microsoft.com/office/drawing/2014/main" id="{A9E5A501-DA5A-511A-F946-191921B8633A}"/>
                </a:ext>
              </a:extLst>
            </p:cNvPr>
            <p:cNvSpPr txBox="1"/>
            <p:nvPr/>
          </p:nvSpPr>
          <p:spPr>
            <a:xfrm>
              <a:off x="1392282" y="3047579"/>
              <a:ext cx="2433100" cy="59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BAB387B3-DEA9-2C25-F88B-891847D31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169" y="393291"/>
            <a:ext cx="1702199" cy="256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D84F8C7-E9CD-7653-D1A5-BD123A6E5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519" y="3082141"/>
            <a:ext cx="2329999" cy="140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65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1CF58-1D1C-B422-1A9B-28ABB803A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520">
            <a:extLst>
              <a:ext uri="{FF2B5EF4-FFF2-40B4-BE49-F238E27FC236}">
                <a16:creationId xmlns:a16="http://schemas.microsoft.com/office/drawing/2014/main" id="{4EB82CA7-A729-3535-0F03-D255D51FD745}"/>
              </a:ext>
            </a:extLst>
          </p:cNvPr>
          <p:cNvSpPr>
            <a:spLocks/>
          </p:cNvSpPr>
          <p:nvPr/>
        </p:nvSpPr>
        <p:spPr bwMode="auto">
          <a:xfrm>
            <a:off x="151478" y="393291"/>
            <a:ext cx="2808538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D765B9-25FD-1FC5-06E8-0AF5A450FF73}"/>
              </a:ext>
            </a:extLst>
          </p:cNvPr>
          <p:cNvSpPr txBox="1"/>
          <p:nvPr/>
        </p:nvSpPr>
        <p:spPr>
          <a:xfrm>
            <a:off x="739474" y="549815"/>
            <a:ext cx="1937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relationship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B52988A-647C-4FF5-A1F6-16E6557F80EC}"/>
              </a:ext>
            </a:extLst>
          </p:cNvPr>
          <p:cNvGrpSpPr/>
          <p:nvPr/>
        </p:nvGrpSpPr>
        <p:grpSpPr>
          <a:xfrm>
            <a:off x="1576776" y="1244727"/>
            <a:ext cx="2475272" cy="2489324"/>
            <a:chOff x="1402197" y="1430472"/>
            <a:chExt cx="2475272" cy="248932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89372861-F6FA-97BA-04F6-6298C90CF737}"/>
                </a:ext>
              </a:extLst>
            </p:cNvPr>
            <p:cNvSpPr/>
            <p:nvPr/>
          </p:nvSpPr>
          <p:spPr>
            <a:xfrm>
              <a:off x="1423283" y="1444743"/>
              <a:ext cx="2433100" cy="2475053"/>
            </a:xfrm>
            <a:prstGeom prst="roundRect">
              <a:avLst/>
            </a:prstGeom>
            <a:solidFill>
              <a:srgbClr val="F5B6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6E1FD9-9487-0296-1402-6CB388B1E88E}"/>
                </a:ext>
              </a:extLst>
            </p:cNvPr>
            <p:cNvCxnSpPr>
              <a:cxnSpLocks/>
            </p:cNvCxnSpPr>
            <p:nvPr/>
          </p:nvCxnSpPr>
          <p:spPr>
            <a:xfrm>
              <a:off x="1433198" y="1899066"/>
              <a:ext cx="2433100" cy="0"/>
            </a:xfrm>
            <a:prstGeom prst="line">
              <a:avLst/>
            </a:prstGeom>
            <a:solidFill>
              <a:srgbClr val="F5B67A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C8EF5BA-EDC3-EFBE-B817-06AE6FEE0E80}"/>
                </a:ext>
              </a:extLst>
            </p:cNvPr>
            <p:cNvSpPr txBox="1"/>
            <p:nvPr/>
          </p:nvSpPr>
          <p:spPr>
            <a:xfrm>
              <a:off x="2182714" y="1430472"/>
              <a:ext cx="956410" cy="705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9D11B2E-C971-D0AC-36AD-5B34FAB76E28}"/>
                </a:ext>
              </a:extLst>
            </p:cNvPr>
            <p:cNvSpPr txBox="1"/>
            <p:nvPr/>
          </p:nvSpPr>
          <p:spPr>
            <a:xfrm>
              <a:off x="1423283" y="1975410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Model_id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54DB2EE-AB24-EE3F-66F0-F2CDDF320530}"/>
                </a:ext>
              </a:extLst>
            </p:cNvPr>
            <p:cNvSpPr txBox="1"/>
            <p:nvPr/>
          </p:nvSpPr>
          <p:spPr>
            <a:xfrm>
              <a:off x="1444369" y="2266669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Model_name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F40A47F-F8FB-4E5B-36A9-290555FE040C}"/>
                </a:ext>
              </a:extLst>
            </p:cNvPr>
            <p:cNvSpPr txBox="1"/>
            <p:nvPr/>
          </p:nvSpPr>
          <p:spPr>
            <a:xfrm>
              <a:off x="1423283" y="3113112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Param_num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EB1390C-12F5-E4B2-9A0C-B2F8FBA24E3D}"/>
                </a:ext>
              </a:extLst>
            </p:cNvPr>
            <p:cNvSpPr txBox="1"/>
            <p:nvPr/>
          </p:nvSpPr>
          <p:spPr>
            <a:xfrm>
              <a:off x="1402197" y="2538095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Media_type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5D19D46-717F-682A-9E6A-637B0CF08B80}"/>
                </a:ext>
              </a:extLst>
            </p:cNvPr>
            <p:cNvSpPr txBox="1"/>
            <p:nvPr/>
          </p:nvSpPr>
          <p:spPr>
            <a:xfrm>
              <a:off x="1423283" y="2829577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dottedHeavy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Arch_name</a:t>
              </a:r>
              <a:endParaRPr lang="zh-CN" altLang="en-US" sz="2000" u="dottedHeavy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4796321-0D5A-66F7-B752-CE4A69C8EE1D}"/>
                </a:ext>
              </a:extLst>
            </p:cNvPr>
            <p:cNvSpPr txBox="1"/>
            <p:nvPr/>
          </p:nvSpPr>
          <p:spPr>
            <a:xfrm>
              <a:off x="1402197" y="3417482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9A99C7B-1F5E-5C75-C8C0-73A62D8FCAAA}"/>
              </a:ext>
            </a:extLst>
          </p:cNvPr>
          <p:cNvGrpSpPr/>
          <p:nvPr/>
        </p:nvGrpSpPr>
        <p:grpSpPr>
          <a:xfrm>
            <a:off x="3796058" y="4101653"/>
            <a:ext cx="2485187" cy="2492365"/>
            <a:chOff x="1392282" y="1427431"/>
            <a:chExt cx="2485187" cy="2492365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1AE6EE2-B150-6023-4F9C-9D4B8C03C0F2}"/>
                </a:ext>
              </a:extLst>
            </p:cNvPr>
            <p:cNvSpPr/>
            <p:nvPr/>
          </p:nvSpPr>
          <p:spPr>
            <a:xfrm>
              <a:off x="1423283" y="1444743"/>
              <a:ext cx="2433100" cy="2475053"/>
            </a:xfrm>
            <a:prstGeom prst="roundRect">
              <a:avLst/>
            </a:prstGeom>
            <a:solidFill>
              <a:srgbClr val="F5B6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DD39843-DA30-2CB9-D4FC-FD07191A6796}"/>
                </a:ext>
              </a:extLst>
            </p:cNvPr>
            <p:cNvCxnSpPr>
              <a:cxnSpLocks/>
            </p:cNvCxnSpPr>
            <p:nvPr/>
          </p:nvCxnSpPr>
          <p:spPr>
            <a:xfrm>
              <a:off x="1433198" y="1899066"/>
              <a:ext cx="2433100" cy="0"/>
            </a:xfrm>
            <a:prstGeom prst="line">
              <a:avLst/>
            </a:prstGeom>
            <a:solidFill>
              <a:srgbClr val="F5B67A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A5DDEB9-1539-2BDF-C525-8BF13CBE4708}"/>
                </a:ext>
              </a:extLst>
            </p:cNvPr>
            <p:cNvSpPr txBox="1"/>
            <p:nvPr/>
          </p:nvSpPr>
          <p:spPr>
            <a:xfrm>
              <a:off x="1402197" y="1427431"/>
              <a:ext cx="24331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F07020F-F456-101A-CD88-8DD7BEBA41CB}"/>
                </a:ext>
              </a:extLst>
            </p:cNvPr>
            <p:cNvSpPr txBox="1"/>
            <p:nvPr/>
          </p:nvSpPr>
          <p:spPr>
            <a:xfrm>
              <a:off x="1423283" y="1975410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Dataset_id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D505FD0-0C09-C3C8-9963-7476F7AAF084}"/>
                </a:ext>
              </a:extLst>
            </p:cNvPr>
            <p:cNvSpPr txBox="1"/>
            <p:nvPr/>
          </p:nvSpPr>
          <p:spPr>
            <a:xfrm>
              <a:off x="1444369" y="2266669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Dataset_name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7DE54A6-F6DC-ADEC-401A-5B06F0EBB18F}"/>
                </a:ext>
              </a:extLst>
            </p:cNvPr>
            <p:cNvSpPr txBox="1"/>
            <p:nvPr/>
          </p:nvSpPr>
          <p:spPr>
            <a:xfrm>
              <a:off x="1423283" y="2792837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Dataset_size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6ADFCB6-1A53-8F82-D9FB-E1C93C2600FA}"/>
                </a:ext>
              </a:extLst>
            </p:cNvPr>
            <p:cNvSpPr txBox="1"/>
            <p:nvPr/>
          </p:nvSpPr>
          <p:spPr>
            <a:xfrm>
              <a:off x="1402197" y="2538095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3CA34C8-C903-26BC-4D3D-F3397AB9E113}"/>
                </a:ext>
              </a:extLst>
            </p:cNvPr>
            <p:cNvSpPr txBox="1"/>
            <p:nvPr/>
          </p:nvSpPr>
          <p:spPr>
            <a:xfrm>
              <a:off x="1392282" y="3047579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Create_time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BAC7304-EF3C-B10F-A745-728041B4C234}"/>
              </a:ext>
            </a:extLst>
          </p:cNvPr>
          <p:cNvGrpSpPr/>
          <p:nvPr/>
        </p:nvGrpSpPr>
        <p:grpSpPr>
          <a:xfrm>
            <a:off x="5885806" y="1250341"/>
            <a:ext cx="2498601" cy="2492365"/>
            <a:chOff x="6207449" y="1401663"/>
            <a:chExt cx="2498601" cy="2492365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7809073-5C6A-AA5B-ECFD-31357DFAB317}"/>
                </a:ext>
              </a:extLst>
            </p:cNvPr>
            <p:cNvGrpSpPr/>
            <p:nvPr/>
          </p:nvGrpSpPr>
          <p:grpSpPr>
            <a:xfrm>
              <a:off x="6220863" y="1401663"/>
              <a:ext cx="2485187" cy="2492365"/>
              <a:chOff x="1392282" y="1427431"/>
              <a:chExt cx="2485187" cy="2492365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DC4F64BA-FF88-83F2-0000-4E7B4321663A}"/>
                  </a:ext>
                </a:extLst>
              </p:cNvPr>
              <p:cNvSpPr/>
              <p:nvPr/>
            </p:nvSpPr>
            <p:spPr>
              <a:xfrm>
                <a:off x="1423283" y="1444743"/>
                <a:ext cx="2433100" cy="2475053"/>
              </a:xfrm>
              <a:prstGeom prst="roundRect">
                <a:avLst/>
              </a:prstGeom>
              <a:solidFill>
                <a:srgbClr val="F5B6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1DACAE51-B0B2-972B-B3DD-A500959F4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198" y="1899066"/>
                <a:ext cx="2433100" cy="0"/>
              </a:xfrm>
              <a:prstGeom prst="line">
                <a:avLst/>
              </a:prstGeom>
              <a:solidFill>
                <a:srgbClr val="F5B67A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0EF7BDE-CADA-F88F-053A-EE84F108C55C}"/>
                  </a:ext>
                </a:extLst>
              </p:cNvPr>
              <p:cNvSpPr txBox="1"/>
              <p:nvPr/>
            </p:nvSpPr>
            <p:spPr>
              <a:xfrm>
                <a:off x="1402197" y="1427431"/>
                <a:ext cx="24331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4EECF44-DFDD-59F1-D317-EBE21DB051DD}"/>
                  </a:ext>
                </a:extLst>
              </p:cNvPr>
              <p:cNvSpPr txBox="1"/>
              <p:nvPr/>
            </p:nvSpPr>
            <p:spPr>
              <a:xfrm>
                <a:off x="1423283" y="1975410"/>
                <a:ext cx="2433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User_id</a:t>
                </a:r>
                <a:endParaRPr lang="zh-CN" altLang="en-US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7BFA3F8-E16E-E345-990D-CE58A441B686}"/>
                  </a:ext>
                </a:extLst>
              </p:cNvPr>
              <p:cNvSpPr txBox="1"/>
              <p:nvPr/>
            </p:nvSpPr>
            <p:spPr>
              <a:xfrm>
                <a:off x="1444369" y="2266669"/>
                <a:ext cx="2433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User_name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26FFD3C-D7B7-4BB4-7928-5D5EC02BBB4F}"/>
                  </a:ext>
                </a:extLst>
              </p:cNvPr>
              <p:cNvSpPr txBox="1"/>
              <p:nvPr/>
            </p:nvSpPr>
            <p:spPr>
              <a:xfrm>
                <a:off x="1392282" y="3047579"/>
                <a:ext cx="2433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Affiliation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DD070D5-0526-0D56-436A-13789C527031}"/>
                </a:ext>
              </a:extLst>
            </p:cNvPr>
            <p:cNvSpPr txBox="1"/>
            <p:nvPr/>
          </p:nvSpPr>
          <p:spPr>
            <a:xfrm>
              <a:off x="6251660" y="2482214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dottedHeavy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Model_id</a:t>
              </a:r>
              <a:endParaRPr lang="zh-CN" altLang="en-US" sz="2000" u="dottedHeavy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4F8CF21-218C-AE51-A556-F1EBA8FB4A7E}"/>
                </a:ext>
              </a:extLst>
            </p:cNvPr>
            <p:cNvSpPr txBox="1"/>
            <p:nvPr/>
          </p:nvSpPr>
          <p:spPr>
            <a:xfrm>
              <a:off x="6263807" y="2732215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dottedHeavy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Dataset_id</a:t>
              </a:r>
              <a:endParaRPr lang="zh-CN" altLang="en-US" sz="2000" u="dottedHeavy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6736082-CA7B-AF9E-34B7-D0BCEEE51ECB}"/>
                </a:ext>
              </a:extLst>
            </p:cNvPr>
            <p:cNvSpPr txBox="1"/>
            <p:nvPr/>
          </p:nvSpPr>
          <p:spPr>
            <a:xfrm>
              <a:off x="6213004" y="3230773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Password_hash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7370E92-9328-68FF-9583-D5E3F61E769C}"/>
                </a:ext>
              </a:extLst>
            </p:cNvPr>
            <p:cNvSpPr txBox="1"/>
            <p:nvPr/>
          </p:nvSpPr>
          <p:spPr>
            <a:xfrm>
              <a:off x="6207449" y="3437806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Is_admin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06E2F1C-CE03-2C16-DD9D-585D27F12A5B}"/>
              </a:ext>
            </a:extLst>
          </p:cNvPr>
          <p:cNvGrpSpPr/>
          <p:nvPr/>
        </p:nvGrpSpPr>
        <p:grpSpPr>
          <a:xfrm>
            <a:off x="9246822" y="1423561"/>
            <a:ext cx="2438569" cy="1932167"/>
            <a:chOff x="9293956" y="1383668"/>
            <a:chExt cx="2438569" cy="193216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10E6BE6-C7B2-C88D-62E6-E48BC80B5A5C}"/>
                </a:ext>
              </a:extLst>
            </p:cNvPr>
            <p:cNvGrpSpPr/>
            <p:nvPr/>
          </p:nvGrpSpPr>
          <p:grpSpPr>
            <a:xfrm>
              <a:off x="9293956" y="1383668"/>
              <a:ext cx="2433100" cy="1932167"/>
              <a:chOff x="1423283" y="1439186"/>
              <a:chExt cx="2433100" cy="1932167"/>
            </a:xfrm>
            <a:solidFill>
              <a:srgbClr val="F5B67A"/>
            </a:solidFill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9EFA42D-AFED-CC93-E00F-50315BB0C3E7}"/>
                  </a:ext>
                </a:extLst>
              </p:cNvPr>
              <p:cNvGrpSpPr/>
              <p:nvPr/>
            </p:nvGrpSpPr>
            <p:grpSpPr>
              <a:xfrm>
                <a:off x="1423283" y="1439186"/>
                <a:ext cx="2433100" cy="1932167"/>
                <a:chOff x="1423283" y="1439186"/>
                <a:chExt cx="2433100" cy="1932167"/>
              </a:xfrm>
              <a:grpFill/>
            </p:grpSpPr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7889DC8D-A700-88C0-D125-E7210246D1AC}"/>
                    </a:ext>
                  </a:extLst>
                </p:cNvPr>
                <p:cNvSpPr/>
                <p:nvPr/>
              </p:nvSpPr>
              <p:spPr>
                <a:xfrm>
                  <a:off x="1423283" y="1439186"/>
                  <a:ext cx="2433100" cy="193216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A05B03E1-D4A5-B213-4499-CE573072A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3283" y="1904214"/>
                  <a:ext cx="2433100" cy="0"/>
                </a:xfrm>
                <a:prstGeom prst="line">
                  <a:avLst/>
                </a:prstGeom>
                <a:grpFill/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06FADD4-0C80-D47C-E469-1538A9E8F94E}"/>
                  </a:ext>
                </a:extLst>
              </p:cNvPr>
              <p:cNvSpPr txBox="1"/>
              <p:nvPr/>
            </p:nvSpPr>
            <p:spPr>
              <a:xfrm>
                <a:off x="1883594" y="1439186"/>
                <a:ext cx="1512477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Affiliation</a:t>
                </a:r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E21E9EA-7D4D-3191-CA83-1215E2FC9C22}"/>
                </a:ext>
              </a:extLst>
            </p:cNvPr>
            <p:cNvSpPr txBox="1"/>
            <p:nvPr/>
          </p:nvSpPr>
          <p:spPr>
            <a:xfrm>
              <a:off x="9297857" y="1876950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Affiliation_id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F2B47E6-896B-485E-8D57-5DFE589875E9}"/>
                </a:ext>
              </a:extLst>
            </p:cNvPr>
            <p:cNvSpPr txBox="1"/>
            <p:nvPr/>
          </p:nvSpPr>
          <p:spPr>
            <a:xfrm>
              <a:off x="9299425" y="2246171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Affil_name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021AA65C-D66E-6997-24E7-9209C1B692CC}"/>
              </a:ext>
            </a:extLst>
          </p:cNvPr>
          <p:cNvSpPr/>
          <p:nvPr/>
        </p:nvSpPr>
        <p:spPr>
          <a:xfrm>
            <a:off x="3849719" y="2211864"/>
            <a:ext cx="2188839" cy="60525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05FA56-A435-AEA1-4CA7-4CBF935B9BA1}"/>
              </a:ext>
            </a:extLst>
          </p:cNvPr>
          <p:cNvSpPr txBox="1"/>
          <p:nvPr/>
        </p:nvSpPr>
        <p:spPr>
          <a:xfrm>
            <a:off x="376377" y="4355451"/>
            <a:ext cx="2677949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model_ds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CN" dirty="0"/>
              <a:t>any to 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can run on this dataset.</a:t>
            </a:r>
            <a:endParaRPr lang="en-CN" dirty="0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11948C3-7F68-7931-02C2-5EEE0750AFEC}"/>
              </a:ext>
            </a:extLst>
          </p:cNvPr>
          <p:cNvSpPr/>
          <p:nvPr/>
        </p:nvSpPr>
        <p:spPr>
          <a:xfrm>
            <a:off x="7937613" y="2196526"/>
            <a:ext cx="1517081" cy="605250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327616-2EE0-05E1-FC30-9C4028FCC4ED}"/>
              </a:ext>
            </a:extLst>
          </p:cNvPr>
          <p:cNvSpPr txBox="1"/>
          <p:nvPr/>
        </p:nvSpPr>
        <p:spPr>
          <a:xfrm>
            <a:off x="6694330" y="4950707"/>
            <a:ext cx="3815332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CN" dirty="0"/>
              <a:t>s_user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(dataset) to many (user)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(dataset) fully participate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dataset has at least one author.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51CECFB4-2573-05C7-A4A8-CF076E9D16D7}"/>
              </a:ext>
            </a:extLst>
          </p:cNvPr>
          <p:cNvSpPr/>
          <p:nvPr/>
        </p:nvSpPr>
        <p:spPr>
          <a:xfrm rot="2534828">
            <a:off x="1887699" y="4204605"/>
            <a:ext cx="2188839" cy="605250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0AA373E4-3A50-55C4-AE92-9607968B199D}"/>
              </a:ext>
            </a:extLst>
          </p:cNvPr>
          <p:cNvSpPr/>
          <p:nvPr/>
        </p:nvSpPr>
        <p:spPr>
          <a:xfrm rot="7601952">
            <a:off x="5550050" y="4306148"/>
            <a:ext cx="2188839" cy="60525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C70FB-D72A-19A5-5E9B-246E6258C4B7}"/>
              </a:ext>
            </a:extLst>
          </p:cNvPr>
          <p:cNvSpPr txBox="1"/>
          <p:nvPr/>
        </p:nvSpPr>
        <p:spPr>
          <a:xfrm>
            <a:off x="8545753" y="2940207"/>
            <a:ext cx="3134169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User_affil</a:t>
            </a: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CN" dirty="0"/>
              <a:t>any to 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user can be affiliated to an affiliation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BEFD5-7567-86F8-D6E3-0146D49F4B48}"/>
              </a:ext>
            </a:extLst>
          </p:cNvPr>
          <p:cNvSpPr txBox="1"/>
          <p:nvPr/>
        </p:nvSpPr>
        <p:spPr>
          <a:xfrm>
            <a:off x="3594929" y="127164"/>
            <a:ext cx="2433100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Model_ds</a:t>
            </a: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CN" dirty="0"/>
              <a:t>ne (model) to many (user)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(model) fully parcitipate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CN" dirty="0"/>
              <a:t>ne model has at least one 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4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B23B4-C5E3-A93A-4914-D58C69B3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520">
            <a:extLst>
              <a:ext uri="{FF2B5EF4-FFF2-40B4-BE49-F238E27FC236}">
                <a16:creationId xmlns:a16="http://schemas.microsoft.com/office/drawing/2014/main" id="{F9CC9594-C144-AAFE-E239-CD9433042525}"/>
              </a:ext>
            </a:extLst>
          </p:cNvPr>
          <p:cNvSpPr>
            <a:spLocks/>
          </p:cNvSpPr>
          <p:nvPr/>
        </p:nvSpPr>
        <p:spPr bwMode="auto">
          <a:xfrm>
            <a:off x="142052" y="421572"/>
            <a:ext cx="3176183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89BD65-4E40-6934-E89C-FEB7ED209C7F}"/>
              </a:ext>
            </a:extLst>
          </p:cNvPr>
          <p:cNvSpPr txBox="1"/>
          <p:nvPr/>
        </p:nvSpPr>
        <p:spPr>
          <a:xfrm>
            <a:off x="739473" y="549815"/>
            <a:ext cx="2456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E-R Diagram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D1BD0C-3E45-046D-3104-FC5CD863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8" y="1360364"/>
            <a:ext cx="3953989" cy="210055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1CAF667E-73BA-D9A9-642D-748E6C022337}"/>
              </a:ext>
            </a:extLst>
          </p:cNvPr>
          <p:cNvSpPr/>
          <p:nvPr/>
        </p:nvSpPr>
        <p:spPr>
          <a:xfrm rot="20390771">
            <a:off x="2987217" y="944751"/>
            <a:ext cx="1856877" cy="5136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ç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ADB5A51-D483-0B04-28A3-F2BFABCD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8" y="4045117"/>
            <a:ext cx="3773632" cy="21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167FFF68-33E7-47B8-A67D-CAB3891C34AC}"/>
              </a:ext>
            </a:extLst>
          </p:cNvPr>
          <p:cNvSpPr/>
          <p:nvPr/>
        </p:nvSpPr>
        <p:spPr>
          <a:xfrm rot="20390771">
            <a:off x="3029973" y="3590970"/>
            <a:ext cx="1856877" cy="5136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566158E-86B5-96B6-6681-5F820E6C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94" y="478791"/>
            <a:ext cx="6192061" cy="596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17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0A08C-F592-3B7F-9C26-236786E42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520">
            <a:extLst>
              <a:ext uri="{FF2B5EF4-FFF2-40B4-BE49-F238E27FC236}">
                <a16:creationId xmlns:a16="http://schemas.microsoft.com/office/drawing/2014/main" id="{98D17474-C02B-57DE-2F78-9561650FE4D0}"/>
              </a:ext>
            </a:extLst>
          </p:cNvPr>
          <p:cNvSpPr>
            <a:spLocks/>
          </p:cNvSpPr>
          <p:nvPr/>
        </p:nvSpPr>
        <p:spPr bwMode="auto">
          <a:xfrm>
            <a:off x="90571" y="82209"/>
            <a:ext cx="4024596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9084C1-CC5F-07E3-514E-18C5B966FC28}"/>
              </a:ext>
            </a:extLst>
          </p:cNvPr>
          <p:cNvSpPr txBox="1"/>
          <p:nvPr/>
        </p:nvSpPr>
        <p:spPr>
          <a:xfrm>
            <a:off x="763149" y="241389"/>
            <a:ext cx="2842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Relational Schemas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32" y="693128"/>
            <a:ext cx="11724535" cy="475920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Model(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model_id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PK,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param_num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media_type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arch_name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train_name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FK, param)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ModelTask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model_id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task_name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" name="Table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1424741"/>
              </p:ext>
            </p:extLst>
          </p:nvPr>
        </p:nvGraphicFramePr>
        <p:xfrm>
          <a:off x="418786" y="1567043"/>
          <a:ext cx="10970260" cy="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u="sng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Param_num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Media_type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Arch_name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Train_name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4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2678855"/>
              </p:ext>
            </p:extLst>
          </p:nvPr>
        </p:nvGraphicFramePr>
        <p:xfrm>
          <a:off x="451413" y="2488415"/>
          <a:ext cx="4956810" cy="49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9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Task_name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20FFBC-F692-DEC5-C5B5-503D967536A3}"/>
              </a:ext>
            </a:extLst>
          </p:cNvPr>
          <p:cNvSpPr txBox="1">
            <a:spLocks/>
          </p:cNvSpPr>
          <p:nvPr/>
        </p:nvSpPr>
        <p:spPr>
          <a:xfrm>
            <a:off x="90571" y="2859382"/>
            <a:ext cx="10969200" cy="3916409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Transformer(</a:t>
            </a:r>
            <a:r>
              <a:rPr lang="en-US" altLang="en-US" dirty="0" err="1"/>
              <a:t>model_id</a:t>
            </a:r>
            <a:r>
              <a:rPr lang="en-US" altLang="en-US" dirty="0"/>
              <a:t> PK, </a:t>
            </a:r>
            <a:r>
              <a:rPr lang="en-US" altLang="en-US" dirty="0" err="1"/>
              <a:t>decoder_num</a:t>
            </a:r>
            <a:r>
              <a:rPr lang="en-US" altLang="en-US" dirty="0"/>
              <a:t>, </a:t>
            </a:r>
            <a:r>
              <a:rPr lang="en-US" altLang="en-US" dirty="0" err="1"/>
              <a:t>attn_size</a:t>
            </a:r>
            <a:r>
              <a:rPr lang="en-US" altLang="en-US" dirty="0"/>
              <a:t>, </a:t>
            </a:r>
            <a:r>
              <a:rPr lang="en-US" altLang="en-US" dirty="0" err="1"/>
              <a:t>up_size</a:t>
            </a:r>
            <a:r>
              <a:rPr lang="en-US" altLang="en-US" dirty="0"/>
              <a:t>, </a:t>
            </a:r>
            <a:r>
              <a:rPr lang="en-US" altLang="en-US" dirty="0" err="1"/>
              <a:t>down_size</a:t>
            </a:r>
            <a:r>
              <a:rPr lang="en-US" altLang="en-US" dirty="0"/>
              <a:t>, </a:t>
            </a:r>
            <a:r>
              <a:rPr lang="en-US" altLang="en-US" dirty="0" err="1"/>
              <a:t>embed_size</a:t>
            </a:r>
            <a:r>
              <a:rPr lang="en-US" altLang="en-US" dirty="0"/>
              <a:t>)</a:t>
            </a:r>
          </a:p>
          <a:p>
            <a:pPr marL="0" indent="0">
              <a:buFont typeface="Arial" panose="020B0604020202090204" pitchFamily="34" charset="0"/>
              <a:buNone/>
            </a:pPr>
            <a:endParaRPr lang="en-US" altLang="en-US" dirty="0"/>
          </a:p>
          <a:p>
            <a:r>
              <a:rPr lang="en-US" altLang="en-US" dirty="0"/>
              <a:t>CNN(</a:t>
            </a:r>
            <a:r>
              <a:rPr lang="en-US" altLang="en-US" dirty="0" err="1"/>
              <a:t>model_id</a:t>
            </a:r>
            <a:r>
              <a:rPr lang="en-US" altLang="en-US" dirty="0"/>
              <a:t> PK, </a:t>
            </a:r>
            <a:r>
              <a:rPr lang="en-US" altLang="en-US" dirty="0" err="1"/>
              <a:t>module_num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Module(</a:t>
            </a:r>
            <a:r>
              <a:rPr lang="en-US" altLang="en-US" dirty="0" err="1"/>
              <a:t>model_id</a:t>
            </a:r>
            <a:r>
              <a:rPr lang="en-US" altLang="en-US" dirty="0"/>
              <a:t> FK, </a:t>
            </a:r>
            <a:r>
              <a:rPr lang="en-US" altLang="en-US" dirty="0" err="1"/>
              <a:t>conv_size</a:t>
            </a:r>
            <a:r>
              <a:rPr lang="en-US" altLang="en-US" dirty="0"/>
              <a:t>, </a:t>
            </a:r>
            <a:r>
              <a:rPr lang="en-US" altLang="en-US" dirty="0" err="1"/>
              <a:t>pool_type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RNN(</a:t>
            </a:r>
            <a:r>
              <a:rPr lang="en-US" altLang="en-US" dirty="0" err="1"/>
              <a:t>model_id</a:t>
            </a:r>
            <a:r>
              <a:rPr lang="en-US" altLang="en-US" dirty="0"/>
              <a:t> PK, criteria, </a:t>
            </a:r>
            <a:r>
              <a:rPr lang="en-US" altLang="en-US" dirty="0" err="1"/>
              <a:t>batch_size</a:t>
            </a:r>
            <a:r>
              <a:rPr lang="en-US" altLang="en-US" dirty="0"/>
              <a:t>, </a:t>
            </a:r>
            <a:r>
              <a:rPr lang="en-US" altLang="en-US" dirty="0" err="1"/>
              <a:t>input_size</a:t>
            </a:r>
            <a:r>
              <a:rPr lang="en-US" altLang="en-US" dirty="0"/>
              <a:t>)</a:t>
            </a:r>
          </a:p>
          <a:p>
            <a:pPr marL="0" indent="0">
              <a:buFont typeface="Arial" panose="020B0604020202090204" pitchFamily="34" charset="0"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E30953C0-B78D-3F9D-ED7D-5F3A874860D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08984869"/>
              </p:ext>
            </p:extLst>
          </p:nvPr>
        </p:nvGraphicFramePr>
        <p:xfrm>
          <a:off x="413081" y="3263215"/>
          <a:ext cx="10081260" cy="5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3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Decoder_num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Attn_size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Up_size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Down_size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Embed_size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912FAE7A-5F42-82C9-64F5-B0D121B4F69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55332224"/>
              </p:ext>
            </p:extLst>
          </p:nvPr>
        </p:nvGraphicFramePr>
        <p:xfrm>
          <a:off x="413081" y="4271241"/>
          <a:ext cx="5083810" cy="50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Model_num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F9DFC-03B1-84BA-C42F-138580D694CB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976401140"/>
              </p:ext>
            </p:extLst>
          </p:nvPr>
        </p:nvGraphicFramePr>
        <p:xfrm>
          <a:off x="413081" y="5186898"/>
          <a:ext cx="6385560" cy="53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Conv_size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Pool_type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AFDAF16-371F-8CE4-D8E1-BE7B621A1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541403"/>
              </p:ext>
            </p:extLst>
          </p:nvPr>
        </p:nvGraphicFramePr>
        <p:xfrm>
          <a:off x="413081" y="6202047"/>
          <a:ext cx="8534400" cy="51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4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Criteria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Batch_size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Input_size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59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64D25-21FB-F6AB-6D0D-03ADB6274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520">
            <a:extLst>
              <a:ext uri="{FF2B5EF4-FFF2-40B4-BE49-F238E27FC236}">
                <a16:creationId xmlns:a16="http://schemas.microsoft.com/office/drawing/2014/main" id="{88903715-5C3F-6109-3EBE-D031D6E9195E}"/>
              </a:ext>
            </a:extLst>
          </p:cNvPr>
          <p:cNvSpPr>
            <a:spLocks/>
          </p:cNvSpPr>
          <p:nvPr/>
        </p:nvSpPr>
        <p:spPr bwMode="auto">
          <a:xfrm>
            <a:off x="90571" y="82209"/>
            <a:ext cx="4024596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CD95AF-A6C3-FDC9-6668-FEA0029077F3}"/>
              </a:ext>
            </a:extLst>
          </p:cNvPr>
          <p:cNvSpPr txBox="1"/>
          <p:nvPr/>
        </p:nvSpPr>
        <p:spPr>
          <a:xfrm>
            <a:off x="763149" y="241389"/>
            <a:ext cx="2842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Relational Schemas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B7945B7-8F66-1D4B-19E9-345682DE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78" y="934219"/>
            <a:ext cx="10969200" cy="4759200"/>
          </a:xfrm>
        </p:spPr>
        <p:txBody>
          <a:bodyPr/>
          <a:lstStyle/>
          <a:p>
            <a:r>
              <a:rPr lang="en-US" altLang="en-US" dirty="0"/>
              <a:t>Dataset(</a:t>
            </a:r>
            <a:r>
              <a:rPr lang="en-US" altLang="en-US" dirty="0" err="1"/>
              <a:t>ds_id</a:t>
            </a:r>
            <a:r>
              <a:rPr lang="en-US" altLang="en-US" dirty="0"/>
              <a:t> PK, </a:t>
            </a:r>
            <a:r>
              <a:rPr lang="en-US" altLang="en-US" dirty="0" err="1"/>
              <a:t>ds_name</a:t>
            </a:r>
            <a:r>
              <a:rPr lang="en-US" altLang="en-US" dirty="0"/>
              <a:t>, </a:t>
            </a:r>
            <a:r>
              <a:rPr lang="en-US" altLang="en-US" dirty="0" err="1"/>
              <a:t>ds_size</a:t>
            </a:r>
            <a:r>
              <a:rPr lang="en-US" altLang="en-US" dirty="0"/>
              <a:t>, media, </a:t>
            </a:r>
            <a:r>
              <a:rPr lang="en-US" altLang="en-US" dirty="0" err="1"/>
              <a:t>created_at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 err="1"/>
              <a:t>Dataset_TASK</a:t>
            </a:r>
            <a:r>
              <a:rPr lang="en-US" altLang="en-US" dirty="0"/>
              <a:t>(</a:t>
            </a:r>
            <a:r>
              <a:rPr lang="en-US" altLang="en-US" dirty="0" err="1"/>
              <a:t>ds_id</a:t>
            </a:r>
            <a:r>
              <a:rPr lang="en-US" altLang="en-US" dirty="0"/>
              <a:t> FK, task)</a:t>
            </a:r>
          </a:p>
          <a:p>
            <a:endParaRPr lang="en-US" altLang="en-US" dirty="0"/>
          </a:p>
          <a:p>
            <a:r>
              <a:rPr lang="en-US" altLang="en-US" dirty="0" err="1"/>
              <a:t>DsCol</a:t>
            </a:r>
            <a:r>
              <a:rPr lang="en-US" altLang="en-US" dirty="0"/>
              <a:t>(</a:t>
            </a:r>
            <a:r>
              <a:rPr lang="en-US" altLang="en-US" dirty="0" err="1"/>
              <a:t>ds_id</a:t>
            </a:r>
            <a:r>
              <a:rPr lang="en-US" altLang="en-US" dirty="0"/>
              <a:t> PK, </a:t>
            </a:r>
            <a:r>
              <a:rPr lang="en-US" altLang="en-US" dirty="0" err="1"/>
              <a:t>col_name</a:t>
            </a:r>
            <a:r>
              <a:rPr lang="en-US" altLang="en-US" dirty="0"/>
              <a:t>, </a:t>
            </a:r>
            <a:r>
              <a:rPr lang="en-US" altLang="en-US" dirty="0" err="1"/>
              <a:t>col_datatype</a:t>
            </a:r>
            <a:r>
              <a:rPr lang="en-US" altLang="en-US" dirty="0"/>
              <a:t>)</a:t>
            </a: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77D03BDD-630B-039A-3C47-B00D31C21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049223"/>
              </p:ext>
            </p:extLst>
          </p:nvPr>
        </p:nvGraphicFramePr>
        <p:xfrm>
          <a:off x="794928" y="1371253"/>
          <a:ext cx="8534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7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Dataset_id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Dataset_name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Dataset_size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Created_time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D2433E3A-F12D-4FE9-6A3F-F52EDA07981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6667965"/>
              </p:ext>
            </p:extLst>
          </p:nvPr>
        </p:nvGraphicFramePr>
        <p:xfrm>
          <a:off x="794928" y="2417252"/>
          <a:ext cx="4578350" cy="49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Dataset_id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FED19D35-F540-CDD4-DCBC-06423082540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6950306"/>
              </p:ext>
            </p:extLst>
          </p:nvPr>
        </p:nvGraphicFramePr>
        <p:xfrm>
          <a:off x="794928" y="3278653"/>
          <a:ext cx="7303770" cy="50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Dataset_id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Col_name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Col_datatype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EF726CF-FFDA-8037-A45C-059FF4E80F19}"/>
              </a:ext>
            </a:extLst>
          </p:cNvPr>
          <p:cNvCxnSpPr>
            <a:cxnSpLocks/>
          </p:cNvCxnSpPr>
          <p:nvPr/>
        </p:nvCxnSpPr>
        <p:spPr>
          <a:xfrm>
            <a:off x="2937466" y="4053527"/>
            <a:ext cx="5754047" cy="0"/>
          </a:xfrm>
          <a:prstGeom prst="line">
            <a:avLst/>
          </a:prstGeom>
          <a:ln w="38100">
            <a:gradFill>
              <a:gsLst>
                <a:gs pos="0">
                  <a:schemeClr val="bg1">
                    <a:alpha val="90000"/>
                  </a:schemeClr>
                </a:gs>
                <a:gs pos="51000">
                  <a:srgbClr val="4C4D9A"/>
                </a:gs>
                <a:gs pos="51000">
                  <a:srgbClr val="4C4D9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179E1B8-9229-2CCA-AB07-1FADE1EA554A}"/>
              </a:ext>
            </a:extLst>
          </p:cNvPr>
          <p:cNvSpPr txBox="1">
            <a:spLocks/>
          </p:cNvSpPr>
          <p:nvPr/>
        </p:nvSpPr>
        <p:spPr>
          <a:xfrm>
            <a:off x="495278" y="4237011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User(user_id PK, user_name, model_id FK, ds_id FK, affiliate, password_hash, is_admin)</a:t>
            </a:r>
          </a:p>
          <a:p>
            <a:pPr marL="0" indent="0">
              <a:buFont typeface="Arial" panose="020B0604020202090204" pitchFamily="34" charset="0"/>
              <a:buNone/>
            </a:pPr>
            <a:endParaRPr lang="en-US" altLang="en-US"/>
          </a:p>
          <a:p>
            <a:r>
              <a:rPr lang="en-US" altLang="en-US"/>
              <a:t>Affil(affil_id PK, affil_name)</a:t>
            </a:r>
            <a:endParaRPr lang="en-US" altLang="en-US" dirty="0"/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05186A2D-69D1-8C5E-5155-0243792277B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63178876"/>
              </p:ext>
            </p:extLst>
          </p:nvPr>
        </p:nvGraphicFramePr>
        <p:xfrm>
          <a:off x="841283" y="4767927"/>
          <a:ext cx="103860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7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3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1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User_name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Model_id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Dataset_id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Affiliate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Password_hash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Is_admin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23EF4D54-7635-68C3-2AFB-33B8BBFFD5B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17803258"/>
              </p:ext>
            </p:extLst>
          </p:nvPr>
        </p:nvGraphicFramePr>
        <p:xfrm>
          <a:off x="841283" y="5679676"/>
          <a:ext cx="4809490" cy="49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Affil_id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Affil_name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1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00" y="1021415"/>
            <a:ext cx="10969200" cy="4759200"/>
          </a:xfrm>
        </p:spPr>
        <p:txBody>
          <a:bodyPr/>
          <a:lstStyle/>
          <a:p>
            <a:r>
              <a:rPr lang="en-US" altLang="en-US" dirty="0" err="1"/>
              <a:t>UserAffil</a:t>
            </a:r>
            <a:r>
              <a:rPr lang="en-US" altLang="en-US" dirty="0"/>
              <a:t>(</a:t>
            </a:r>
            <a:r>
              <a:rPr lang="en-US" altLang="en-US" dirty="0" err="1"/>
              <a:t>user_id</a:t>
            </a:r>
            <a:r>
              <a:rPr lang="en-US" altLang="en-US" dirty="0"/>
              <a:t> FK, </a:t>
            </a:r>
            <a:r>
              <a:rPr lang="en-US" altLang="en-US" dirty="0" err="1"/>
              <a:t>affil_id</a:t>
            </a:r>
            <a:r>
              <a:rPr lang="en-US" altLang="en-US" dirty="0"/>
              <a:t> FK)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err="1"/>
              <a:t>UserDataset</a:t>
            </a:r>
            <a:r>
              <a:rPr lang="en-US" altLang="en-US" dirty="0"/>
              <a:t>(</a:t>
            </a:r>
            <a:r>
              <a:rPr lang="en-US" altLang="en-US" dirty="0" err="1"/>
              <a:t>user_id</a:t>
            </a:r>
            <a:r>
              <a:rPr lang="en-US" altLang="en-US" dirty="0"/>
              <a:t> FK, </a:t>
            </a:r>
            <a:r>
              <a:rPr lang="en-US" altLang="en-US" dirty="0" err="1"/>
              <a:t>ds_id</a:t>
            </a:r>
            <a:r>
              <a:rPr lang="en-US" altLang="en-US" dirty="0"/>
              <a:t> FK)</a:t>
            </a:r>
          </a:p>
          <a:p>
            <a:endParaRPr lang="en-US" altLang="en-US" dirty="0"/>
          </a:p>
          <a:p>
            <a:r>
              <a:rPr lang="en-US" altLang="en-US" dirty="0" err="1"/>
              <a:t>ModelAuthor</a:t>
            </a:r>
            <a:r>
              <a:rPr lang="en-US" altLang="en-US" dirty="0"/>
              <a:t>(</a:t>
            </a:r>
            <a:r>
              <a:rPr lang="en-US" altLang="en-US" dirty="0" err="1"/>
              <a:t>model_id</a:t>
            </a:r>
            <a:r>
              <a:rPr lang="en-US" altLang="en-US" dirty="0"/>
              <a:t> FK, </a:t>
            </a:r>
            <a:r>
              <a:rPr lang="en-US" altLang="en-US" dirty="0" err="1"/>
              <a:t>user_id</a:t>
            </a:r>
            <a:r>
              <a:rPr lang="en-US" altLang="en-US" dirty="0"/>
              <a:t> FK)</a:t>
            </a:r>
          </a:p>
          <a:p>
            <a:endParaRPr lang="en-US" altLang="en-US" dirty="0"/>
          </a:p>
          <a:p>
            <a:r>
              <a:rPr lang="en-US" altLang="en-US" dirty="0" err="1"/>
              <a:t>ModelDataset</a:t>
            </a:r>
            <a:r>
              <a:rPr lang="en-US" altLang="en-US" dirty="0"/>
              <a:t>(</a:t>
            </a:r>
            <a:r>
              <a:rPr lang="en-US" altLang="en-US" dirty="0" err="1"/>
              <a:t>model_id</a:t>
            </a:r>
            <a:r>
              <a:rPr lang="en-US" altLang="en-US" dirty="0"/>
              <a:t> FK, </a:t>
            </a:r>
            <a:r>
              <a:rPr lang="en-US" altLang="en-US" dirty="0" err="1"/>
              <a:t>ds_id</a:t>
            </a:r>
            <a:r>
              <a:rPr lang="en-US" altLang="en-US" dirty="0"/>
              <a:t> FK)</a:t>
            </a:r>
          </a:p>
        </p:txBody>
      </p:sp>
      <p:graphicFrame>
        <p:nvGraphicFramePr>
          <p:cNvPr id="4" name="Table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7156129"/>
              </p:ext>
            </p:extLst>
          </p:nvPr>
        </p:nvGraphicFramePr>
        <p:xfrm>
          <a:off x="911050" y="1497160"/>
          <a:ext cx="44335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Affil_id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1934534793"/>
              </p:ext>
            </p:extLst>
          </p:nvPr>
        </p:nvGraphicFramePr>
        <p:xfrm>
          <a:off x="911050" y="2493475"/>
          <a:ext cx="44335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Dataset_id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1332998129"/>
              </p:ext>
            </p:extLst>
          </p:nvPr>
        </p:nvGraphicFramePr>
        <p:xfrm>
          <a:off x="918035" y="3489790"/>
          <a:ext cx="44335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val="4133876971"/>
              </p:ext>
            </p:extLst>
          </p:nvPr>
        </p:nvGraphicFramePr>
        <p:xfrm>
          <a:off x="918035" y="4444702"/>
          <a:ext cx="44335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Dataset_id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Freeform 9520">
            <a:extLst>
              <a:ext uri="{FF2B5EF4-FFF2-40B4-BE49-F238E27FC236}">
                <a16:creationId xmlns:a16="http://schemas.microsoft.com/office/drawing/2014/main" id="{7D4B2A5F-F0FC-481B-112B-943928B3A1DA}"/>
              </a:ext>
            </a:extLst>
          </p:cNvPr>
          <p:cNvSpPr>
            <a:spLocks/>
          </p:cNvSpPr>
          <p:nvPr/>
        </p:nvSpPr>
        <p:spPr bwMode="auto">
          <a:xfrm>
            <a:off x="90571" y="82209"/>
            <a:ext cx="4024596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23011F-2659-BA78-9A94-E58A35AB9296}"/>
              </a:ext>
            </a:extLst>
          </p:cNvPr>
          <p:cNvSpPr txBox="1"/>
          <p:nvPr/>
        </p:nvSpPr>
        <p:spPr>
          <a:xfrm>
            <a:off x="763149" y="241389"/>
            <a:ext cx="2842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Relational Schemas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1E16368-3F29-8A83-036F-3C032992F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95" y="703054"/>
            <a:ext cx="5874135" cy="565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3*40"/>
  <p:tag name="TABLE_ENDDRAG_RECT" val="73*198*863*4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0*40"/>
  <p:tag name="TABLE_ENDDRAG_RECT" val="155*334*390*4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3*50"/>
  <p:tag name="TABLE_ENDDRAG_RECT" val="73*183*793*5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00*39"/>
  <p:tag name="TABLE_ENDDRAG_RECT" val="73*292*400*3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2*41"/>
  <p:tag name="TABLE_ENDDRAG_RECT" val="73*360*502*4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60*39"/>
  <p:tag name="TABLE_ENDDRAG_RECT" val="71*286*360*3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75*39"/>
  <p:tag name="TABLE_ENDDRAG_RECT" val="71*406*575*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03*50"/>
  <p:tag name="TABLE_ENDDRAG_RECT" val="75*202*803*5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78*30"/>
  <p:tag name="TABLE_ENDDRAG_RECT" val="75*320*378*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53*30"/>
  <p:tag name="TABLE_ENDDRAG_RECT" val="72*175*453*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1582</Words>
  <Application>Microsoft Macintosh PowerPoint</Application>
  <PresentationFormat>Widescreen</PresentationFormat>
  <Paragraphs>315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Cascadia Code</vt:lpstr>
      <vt:lpstr>Microsoft YaHei UI</vt:lpstr>
      <vt:lpstr>苹方-简</vt:lpstr>
      <vt:lpstr>Arial</vt:lpstr>
      <vt:lpstr>Calibri</vt:lpstr>
      <vt:lpstr>Times New Roman</vt:lpstr>
      <vt:lpstr>Wingdings</vt:lpstr>
      <vt:lpstr>WPS</vt:lpstr>
      <vt:lpstr>Open Model Hub:  Database for Models and 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lewisliu</dc:creator>
  <cp:lastModifiedBy>ym t</cp:lastModifiedBy>
  <cp:revision>212</cp:revision>
  <dcterms:created xsi:type="dcterms:W3CDTF">2025-04-25T19:34:00Z</dcterms:created>
  <dcterms:modified xsi:type="dcterms:W3CDTF">2025-04-28T06:07:13Z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1033-7.2.2.8955</vt:lpwstr>
  </property>
  <property fmtid="{D5CDD505-2E9C-101B-9397-08002B2CF9AE}" pid="3" name="ICV">
    <vt:lpwstr>A3F7150D0B90D149B0DD0B680C21705D_41</vt:lpwstr>
  </property>
</Properties>
</file>