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7" r:id="rId5"/>
    <p:sldId id="259" r:id="rId6"/>
    <p:sldId id="260" r:id="rId7"/>
    <p:sldId id="261" r:id="rId8"/>
    <p:sldId id="262" r:id="rId9"/>
    <p:sldId id="265" r:id="rId10"/>
    <p:sldId id="266" r:id="rId11"/>
    <p:sldId id="267" r:id="rId12"/>
    <p:sldId id="276" r:id="rId13"/>
    <p:sldId id="278" r:id="rId14"/>
    <p:sldId id="279" r:id="rId15"/>
    <p:sldId id="280" r:id="rId16"/>
    <p:sldId id="281" r:id="rId17"/>
    <p:sldId id="282" r:id="rId18"/>
    <p:sldId id="283" r:id="rId19"/>
    <p:sldId id="284" r:id="rId20"/>
    <p:sldId id="285"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18" autoAdjust="0"/>
  </p:normalViewPr>
  <p:slideViewPr>
    <p:cSldViewPr snapToGrid="0">
      <p:cViewPr varScale="1">
        <p:scale>
          <a:sx n="54" d="100"/>
          <a:sy n="54"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0047C-1844-4A2F-BC2A-7CC07EF12E8C}" type="datetimeFigureOut">
              <a:rPr lang="en-US" smtClean="0"/>
              <a:t>30-Dec-19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28F90-5DA3-4100-A0EB-E7AFEB720EB0}" type="slidenum">
              <a:rPr lang="en-US" smtClean="0"/>
              <a:t>‹#›</a:t>
            </a:fld>
            <a:endParaRPr lang="en-US"/>
          </a:p>
        </p:txBody>
      </p:sp>
    </p:spTree>
    <p:extLst>
      <p:ext uri="{BB962C8B-B14F-4D97-AF65-F5344CB8AC3E}">
        <p14:creationId xmlns:p14="http://schemas.microsoft.com/office/powerpoint/2010/main" val="165635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b="1" kern="1200" dirty="0" smtClean="0">
                <a:solidFill>
                  <a:schemeClr val="tx1"/>
                </a:solidFill>
                <a:effectLst/>
                <a:latin typeface="+mn-lt"/>
                <a:ea typeface="+mn-ea"/>
                <a:cs typeface="+mn-cs"/>
              </a:rPr>
              <a:t>Rahim Ağzı Kanseri Veri Kümesi ile Makine Öğrenmesi Model </a:t>
            </a:r>
            <a:r>
              <a:rPr lang="en-US" sz="1200" b="1" kern="1200" smtClean="0">
                <a:solidFill>
                  <a:schemeClr val="tx1"/>
                </a:solidFill>
                <a:effectLst/>
                <a:latin typeface="+mn-lt"/>
                <a:ea typeface="+mn-ea"/>
                <a:cs typeface="+mn-cs"/>
              </a:rPr>
              <a:t>Tanımlanabilirliği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a:t>
            </a:fld>
            <a:endParaRPr lang="en-US"/>
          </a:p>
        </p:txBody>
      </p:sp>
    </p:spTree>
    <p:extLst>
      <p:ext uri="{BB962C8B-B14F-4D97-AF65-F5344CB8AC3E}">
        <p14:creationId xmlns:p14="http://schemas.microsoft.com/office/powerpoint/2010/main" val="292137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since last diagnosis </a:t>
            </a:r>
            <a:r>
              <a:rPr lang="en-US" dirty="0" err="1" smtClean="0"/>
              <a:t>ve</a:t>
            </a:r>
            <a:r>
              <a:rPr lang="en-US" dirty="0" smtClean="0"/>
              <a:t> first </a:t>
            </a:r>
            <a:r>
              <a:rPr lang="en-US" dirty="0" err="1" smtClean="0"/>
              <a:t>agnosis</a:t>
            </a:r>
            <a:r>
              <a:rPr lang="en-US" dirty="0" smtClean="0"/>
              <a:t> </a:t>
            </a:r>
            <a:r>
              <a:rPr lang="en-US" dirty="0" err="1" smtClean="0"/>
              <a:t>tamamen</a:t>
            </a:r>
            <a:r>
              <a:rPr lang="en-US" dirty="0" smtClean="0"/>
              <a:t> </a:t>
            </a:r>
            <a:r>
              <a:rPr lang="en-US" dirty="0" err="1" smtClean="0"/>
              <a:t>çıkarıldı</a:t>
            </a:r>
            <a:r>
              <a:rPr lang="en-US" dirty="0" smtClean="0"/>
              <a:t>. </a:t>
            </a:r>
            <a:r>
              <a:rPr lang="en-US" dirty="0" err="1" smtClean="0"/>
              <a:t>Eksik</a:t>
            </a:r>
            <a:r>
              <a:rPr lang="en-US" dirty="0" smtClean="0"/>
              <a:t> </a:t>
            </a:r>
            <a:r>
              <a:rPr lang="en-US" dirty="0" err="1" smtClean="0"/>
              <a:t>bütün</a:t>
            </a:r>
            <a:r>
              <a:rPr lang="en-US" dirty="0" smtClean="0"/>
              <a:t> </a:t>
            </a:r>
            <a:r>
              <a:rPr lang="en-US" dirty="0" err="1" smtClean="0"/>
              <a:t>satırlar</a:t>
            </a:r>
            <a:r>
              <a:rPr lang="en-US" dirty="0" smtClean="0"/>
              <a:t> </a:t>
            </a:r>
            <a:r>
              <a:rPr lang="en-US" dirty="0" err="1" smtClean="0"/>
              <a:t>çıkarıldı</a:t>
            </a:r>
            <a:r>
              <a:rPr lang="en-US" dirty="0" smtClean="0"/>
              <a:t> 668 </a:t>
            </a:r>
            <a:r>
              <a:rPr lang="en-US" dirty="0" err="1" smtClean="0"/>
              <a:t>tane</a:t>
            </a:r>
            <a:r>
              <a:rPr lang="en-US" dirty="0" smtClean="0"/>
              <a:t> </a:t>
            </a:r>
            <a:r>
              <a:rPr lang="en-US" dirty="0" err="1" smtClean="0"/>
              <a:t>örnek</a:t>
            </a:r>
            <a:r>
              <a:rPr lang="en-US" dirty="0" smtClean="0"/>
              <a:t> </a:t>
            </a:r>
            <a:r>
              <a:rPr lang="en-US" dirty="0" err="1" smtClean="0"/>
              <a:t>kaldı</a:t>
            </a:r>
            <a:r>
              <a:rPr lang="en-US" dirty="0" smtClean="0"/>
              <a:t>. </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13</a:t>
            </a:fld>
            <a:endParaRPr lang="en-US"/>
          </a:p>
        </p:txBody>
      </p:sp>
    </p:spTree>
    <p:extLst>
      <p:ext uri="{BB962C8B-B14F-4D97-AF65-F5344CB8AC3E}">
        <p14:creationId xmlns:p14="http://schemas.microsoft.com/office/powerpoint/2010/main" val="389404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Recall </a:t>
            </a:r>
            <a:r>
              <a:rPr lang="en-US" dirty="0" err="1" smtClean="0"/>
              <a:t>metriği</a:t>
            </a:r>
            <a:r>
              <a:rPr lang="en-US" baseline="0" dirty="0" smtClean="0"/>
              <a:t> </a:t>
            </a:r>
            <a:r>
              <a:rPr lang="en-US" baseline="0" dirty="0" err="1" smtClean="0"/>
              <a:t>bariz</a:t>
            </a:r>
            <a:r>
              <a:rPr lang="en-US" baseline="0" dirty="0" smtClean="0"/>
              <a:t> </a:t>
            </a:r>
            <a:r>
              <a:rPr lang="en-US" baseline="0" dirty="0" err="1" smtClean="0"/>
              <a:t>şekilde</a:t>
            </a:r>
            <a:r>
              <a:rPr lang="en-US" baseline="0" dirty="0" smtClean="0"/>
              <a:t> </a:t>
            </a:r>
            <a:r>
              <a:rPr lang="en-US" baseline="0" dirty="0" err="1" smtClean="0"/>
              <a:t>arttı</a:t>
            </a:r>
            <a:r>
              <a:rPr lang="en-US" baseline="0" dirty="0" smtClean="0"/>
              <a:t>.</a:t>
            </a:r>
          </a:p>
          <a:p>
            <a:pPr marL="171450" indent="-171450">
              <a:buFont typeface="Arial" panose="020B0604020202020204" pitchFamily="34" charset="0"/>
              <a:buChar char="•"/>
            </a:pPr>
            <a:r>
              <a:rPr lang="en-US" baseline="0" dirty="0" smtClean="0"/>
              <a:t>9 </a:t>
            </a:r>
            <a:r>
              <a:rPr lang="en-US" baseline="0" dirty="0" err="1" smtClean="0"/>
              <a:t>tane</a:t>
            </a:r>
            <a:r>
              <a:rPr lang="en-US" baseline="0" dirty="0" smtClean="0"/>
              <a:t> </a:t>
            </a:r>
            <a:r>
              <a:rPr lang="en-US" baseline="0" dirty="0" err="1" smtClean="0"/>
              <a:t>kanseri</a:t>
            </a:r>
            <a:r>
              <a:rPr lang="en-US" baseline="0" dirty="0" smtClean="0"/>
              <a:t> </a:t>
            </a:r>
            <a:r>
              <a:rPr lang="en-US" baseline="0" dirty="0" err="1" smtClean="0"/>
              <a:t>yakaladı</a:t>
            </a:r>
            <a:r>
              <a:rPr lang="en-US" baseline="0" dirty="0" smtClean="0"/>
              <a:t> 3 </a:t>
            </a:r>
            <a:r>
              <a:rPr lang="en-US" baseline="0" dirty="0" err="1" smtClean="0"/>
              <a:t>tane</a:t>
            </a:r>
            <a:r>
              <a:rPr lang="en-US" baseline="0" dirty="0" smtClean="0"/>
              <a:t> </a:t>
            </a:r>
            <a:r>
              <a:rPr lang="en-US" baseline="0" dirty="0" err="1" smtClean="0"/>
              <a:t>kaçırdı</a:t>
            </a:r>
            <a:r>
              <a:rPr lang="en-US" baseline="0" smtClean="0"/>
              <a:t>.</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14</a:t>
            </a:fld>
            <a:endParaRPr lang="en-US"/>
          </a:p>
        </p:txBody>
      </p:sp>
    </p:spTree>
    <p:extLst>
      <p:ext uri="{BB962C8B-B14F-4D97-AF65-F5344CB8AC3E}">
        <p14:creationId xmlns:p14="http://schemas.microsoft.com/office/powerpoint/2010/main" val="1703280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Çalışma için PDPBox kütüphanesi kullanılmıştır. Çalışma bulguları aşağıdaki tablolalarda yer almaktadır.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effectLst/>
                <a:latin typeface="+mn-lt"/>
                <a:ea typeface="+mn-ea"/>
                <a:cs typeface="+mn-cs"/>
              </a:rPr>
              <a:t>Bu çalışmada, tek bir özniteliğin model tahminini nasıl etkilediğini bilmek için “</a:t>
            </a:r>
            <a:r>
              <a:rPr lang="tr-TR" sz="1200" b="1" kern="1200" dirty="0" smtClean="0">
                <a:solidFill>
                  <a:schemeClr val="tx1"/>
                </a:solidFill>
                <a:effectLst/>
                <a:latin typeface="+mn-lt"/>
                <a:ea typeface="+mn-ea"/>
                <a:cs typeface="+mn-cs"/>
              </a:rPr>
              <a:t>Kısmı Bağımlılık Grafikleri</a:t>
            </a:r>
            <a:r>
              <a:rPr lang="tr-TR" sz="1200" kern="1200" dirty="0" smtClean="0">
                <a:solidFill>
                  <a:schemeClr val="tx1"/>
                </a:solidFill>
                <a:effectLst/>
                <a:latin typeface="+mn-lt"/>
                <a:ea typeface="+mn-ea"/>
                <a:cs typeface="+mn-cs"/>
              </a:rPr>
              <a:t>” adı verilen bir teknik kullanılmaktadır. Çalışma presibi ise tek bir tahmin yapmak yerine satırın bir değişkenini tekrar tekrar değiştirerek bir dizi tahmin yapma esasına dayanır. </a:t>
            </a:r>
            <a:endParaRPr lang="en-US" sz="1200" kern="1200" dirty="0" smtClean="0">
              <a:solidFill>
                <a:schemeClr val="tx1"/>
              </a:solidFill>
              <a:effectLst/>
              <a:latin typeface="+mn-lt"/>
              <a:ea typeface="+mn-ea"/>
              <a:cs typeface="+mn-cs"/>
            </a:endParaRPr>
          </a:p>
          <a:p>
            <a:r>
              <a:rPr lang="en-US" dirty="0" err="1" smtClean="0"/>
              <a:t>Mesela</a:t>
            </a:r>
            <a:r>
              <a:rPr lang="en-US" dirty="0" smtClean="0"/>
              <a:t> </a:t>
            </a:r>
            <a:r>
              <a:rPr lang="en-US" dirty="0" err="1" smtClean="0"/>
              <a:t>en</a:t>
            </a:r>
            <a:r>
              <a:rPr lang="en-US" dirty="0" smtClean="0"/>
              <a:t> </a:t>
            </a:r>
            <a:r>
              <a:rPr lang="en-US" dirty="0" err="1" smtClean="0"/>
              <a:t>riskli</a:t>
            </a:r>
            <a:r>
              <a:rPr lang="en-US" dirty="0" smtClean="0"/>
              <a:t> 20 li </a:t>
            </a:r>
            <a:r>
              <a:rPr lang="en-US" dirty="0" err="1" smtClean="0"/>
              <a:t>yaşlar</a:t>
            </a:r>
            <a:r>
              <a:rPr lang="en-US" dirty="0" smtClean="0"/>
              <a:t> </a:t>
            </a:r>
            <a:r>
              <a:rPr lang="en-US" dirty="0" err="1" smtClean="0"/>
              <a:t>olduğu</a:t>
            </a:r>
            <a:r>
              <a:rPr lang="en-US" dirty="0" smtClean="0"/>
              <a:t> </a:t>
            </a:r>
            <a:r>
              <a:rPr lang="en-US" dirty="0" err="1" smtClean="0"/>
              <a:t>görünüyor</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16</a:t>
            </a:fld>
            <a:endParaRPr lang="en-US"/>
          </a:p>
        </p:txBody>
      </p:sp>
    </p:spTree>
    <p:extLst>
      <p:ext uri="{BB962C8B-B14F-4D97-AF65-F5344CB8AC3E}">
        <p14:creationId xmlns:p14="http://schemas.microsoft.com/office/powerpoint/2010/main" val="205160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Yapılmış</a:t>
            </a:r>
            <a:r>
              <a:rPr lang="en-US" dirty="0" smtClean="0"/>
              <a:t> </a:t>
            </a:r>
            <a:r>
              <a:rPr lang="en-US" dirty="0" err="1" smtClean="0"/>
              <a:t>olan</a:t>
            </a:r>
            <a:r>
              <a:rPr lang="en-US" dirty="0" smtClean="0"/>
              <a:t> model </a:t>
            </a:r>
            <a:r>
              <a:rPr lang="en-US" dirty="0" err="1" smtClean="0"/>
              <a:t>tahminene</a:t>
            </a:r>
            <a:r>
              <a:rPr lang="en-US" dirty="0" smtClean="0"/>
              <a:t> </a:t>
            </a:r>
            <a:r>
              <a:rPr lang="en-US" dirty="0" err="1" smtClean="0"/>
              <a:t>hangi</a:t>
            </a:r>
            <a:r>
              <a:rPr lang="en-US" dirty="0" smtClean="0"/>
              <a:t> </a:t>
            </a:r>
            <a:r>
              <a:rPr lang="en-US" dirty="0" err="1" smtClean="0"/>
              <a:t>öznitelik</a:t>
            </a:r>
            <a:r>
              <a:rPr lang="en-US" baseline="0" dirty="0" smtClean="0"/>
              <a:t> ne </a:t>
            </a:r>
            <a:r>
              <a:rPr lang="en-US" baseline="0" dirty="0" err="1" smtClean="0"/>
              <a:t>şekilde</a:t>
            </a:r>
            <a:r>
              <a:rPr lang="en-US" baseline="0" dirty="0" smtClean="0"/>
              <a:t> </a:t>
            </a:r>
            <a:r>
              <a:rPr lang="en-US" baseline="0" dirty="0" err="1" smtClean="0"/>
              <a:t>etki</a:t>
            </a:r>
            <a:r>
              <a:rPr lang="en-US" baseline="0" dirty="0" smtClean="0"/>
              <a:t> </a:t>
            </a:r>
            <a:r>
              <a:rPr lang="en-US" baseline="0" dirty="0" err="1" smtClean="0"/>
              <a:t>etmiş</a:t>
            </a:r>
            <a:r>
              <a:rPr lang="en-US" baseline="0" dirty="0" smtClean="0"/>
              <a:t>.</a:t>
            </a:r>
          </a:p>
          <a:p>
            <a:pPr marL="171450" indent="-171450">
              <a:buFont typeface="Arial" panose="020B0604020202020204" pitchFamily="34" charset="0"/>
              <a:buChar char="•"/>
            </a:pPr>
            <a:r>
              <a:rPr lang="en-US" baseline="0" dirty="0" err="1" smtClean="0"/>
              <a:t>Rastgele</a:t>
            </a:r>
            <a:r>
              <a:rPr lang="en-US" baseline="0" dirty="0" smtClean="0"/>
              <a:t> </a:t>
            </a:r>
            <a:r>
              <a:rPr lang="en-US" baseline="0" dirty="0" err="1" smtClean="0"/>
              <a:t>iki</a:t>
            </a:r>
            <a:r>
              <a:rPr lang="en-US" baseline="0" dirty="0" smtClean="0"/>
              <a:t> </a:t>
            </a:r>
            <a:r>
              <a:rPr lang="en-US" baseline="0" dirty="0" err="1" smtClean="0"/>
              <a:t>örnek</a:t>
            </a:r>
            <a:r>
              <a:rPr lang="en-US" baseline="0" dirty="0" smtClean="0"/>
              <a:t> </a:t>
            </a:r>
            <a:r>
              <a:rPr lang="en-US" baseline="0" dirty="0" err="1" smtClean="0"/>
              <a:t>seçildi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17</a:t>
            </a:fld>
            <a:endParaRPr lang="en-US"/>
          </a:p>
        </p:txBody>
      </p:sp>
    </p:spTree>
    <p:extLst>
      <p:ext uri="{BB962C8B-B14F-4D97-AF65-F5344CB8AC3E}">
        <p14:creationId xmlns:p14="http://schemas.microsoft.com/office/powerpoint/2010/main" val="365654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b="1" kern="1200" dirty="0" smtClean="0">
                <a:solidFill>
                  <a:schemeClr val="tx1"/>
                </a:solidFill>
                <a:effectLst/>
                <a:latin typeface="+mn-lt"/>
                <a:ea typeface="+mn-ea"/>
                <a:cs typeface="+mn-cs"/>
              </a:rPr>
              <a:t>Artan</a:t>
            </a:r>
            <a:r>
              <a:rPr lang="tr-TR" sz="1200" kern="1200" dirty="0" smtClean="0">
                <a:solidFill>
                  <a:schemeClr val="tx1"/>
                </a:solidFill>
                <a:effectLst/>
                <a:latin typeface="+mn-lt"/>
                <a:ea typeface="+mn-ea"/>
                <a:cs typeface="+mn-cs"/>
              </a:rPr>
              <a:t> tahminlere neden olan öznitelik değerleri </a:t>
            </a:r>
            <a:r>
              <a:rPr lang="tr-TR" sz="1200" b="1" kern="1200" dirty="0" smtClean="0">
                <a:solidFill>
                  <a:schemeClr val="tx1"/>
                </a:solidFill>
                <a:effectLst/>
                <a:latin typeface="+mn-lt"/>
                <a:ea typeface="+mn-ea"/>
                <a:cs typeface="+mn-cs"/>
              </a:rPr>
              <a:t>pembe</a:t>
            </a:r>
            <a:r>
              <a:rPr lang="tr-TR" sz="1200" kern="1200" dirty="0" smtClean="0">
                <a:solidFill>
                  <a:schemeClr val="tx1"/>
                </a:solidFill>
                <a:effectLst/>
                <a:latin typeface="+mn-lt"/>
                <a:ea typeface="+mn-ea"/>
                <a:cs typeface="+mn-cs"/>
              </a:rPr>
              <a:t> renktedir, tahmini </a:t>
            </a:r>
            <a:r>
              <a:rPr lang="tr-TR" sz="1200" b="1" kern="1200" dirty="0" smtClean="0">
                <a:solidFill>
                  <a:schemeClr val="tx1"/>
                </a:solidFill>
                <a:effectLst/>
                <a:latin typeface="+mn-lt"/>
                <a:ea typeface="+mn-ea"/>
                <a:cs typeface="+mn-cs"/>
              </a:rPr>
              <a:t>azaltan</a:t>
            </a:r>
            <a:r>
              <a:rPr lang="tr-TR" sz="1200" kern="1200" dirty="0" smtClean="0">
                <a:solidFill>
                  <a:schemeClr val="tx1"/>
                </a:solidFill>
                <a:effectLst/>
                <a:latin typeface="+mn-lt"/>
                <a:ea typeface="+mn-ea"/>
                <a:cs typeface="+mn-cs"/>
              </a:rPr>
              <a:t> öznitelik değerleri </a:t>
            </a:r>
            <a:r>
              <a:rPr lang="tr-TR" sz="1200" b="1" kern="1200" dirty="0" smtClean="0">
                <a:solidFill>
                  <a:schemeClr val="tx1"/>
                </a:solidFill>
                <a:effectLst/>
                <a:latin typeface="+mn-lt"/>
                <a:ea typeface="+mn-ea"/>
                <a:cs typeface="+mn-cs"/>
              </a:rPr>
              <a:t>mavi</a:t>
            </a:r>
            <a:r>
              <a:rPr lang="tr-TR" sz="1200" kern="1200" dirty="0" smtClean="0">
                <a:solidFill>
                  <a:schemeClr val="tx1"/>
                </a:solidFill>
                <a:effectLst/>
                <a:latin typeface="+mn-lt"/>
                <a:ea typeface="+mn-ea"/>
                <a:cs typeface="+mn-cs"/>
              </a:rPr>
              <a:t> renktedir. Görsel boyutları özniteliğin etkisinin büyüklüğüni göstermektedir.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18</a:t>
            </a:fld>
            <a:endParaRPr lang="en-US"/>
          </a:p>
        </p:txBody>
      </p:sp>
    </p:spTree>
    <p:extLst>
      <p:ext uri="{BB962C8B-B14F-4D97-AF65-F5344CB8AC3E}">
        <p14:creationId xmlns:p14="http://schemas.microsoft.com/office/powerpoint/2010/main" val="344114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20</a:t>
            </a:fld>
            <a:endParaRPr lang="en-US"/>
          </a:p>
        </p:txBody>
      </p:sp>
    </p:spTree>
    <p:extLst>
      <p:ext uri="{BB962C8B-B14F-4D97-AF65-F5344CB8AC3E}">
        <p14:creationId xmlns:p14="http://schemas.microsoft.com/office/powerpoint/2010/main" val="322792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Modelimizin</a:t>
            </a:r>
            <a:r>
              <a:rPr lang="en-US" dirty="0" smtClean="0"/>
              <a:t> </a:t>
            </a:r>
            <a:r>
              <a:rPr lang="en-US" dirty="0" err="1" smtClean="0"/>
              <a:t>çıktısına</a:t>
            </a:r>
            <a:r>
              <a:rPr lang="en-US" dirty="0" smtClean="0"/>
              <a:t> </a:t>
            </a:r>
            <a:r>
              <a:rPr lang="en-US" dirty="0" err="1" smtClean="0"/>
              <a:t>girdilerimizin</a:t>
            </a:r>
            <a:r>
              <a:rPr lang="en-US" dirty="0" smtClean="0"/>
              <a:t> </a:t>
            </a:r>
            <a:r>
              <a:rPr lang="en-US" dirty="0" err="1" smtClean="0"/>
              <a:t>nasıl</a:t>
            </a:r>
            <a:r>
              <a:rPr lang="en-US" dirty="0" smtClean="0"/>
              <a:t> </a:t>
            </a:r>
            <a:r>
              <a:rPr lang="en-US" dirty="0" err="1" smtClean="0"/>
              <a:t>etki</a:t>
            </a:r>
            <a:r>
              <a:rPr lang="en-US" dirty="0" smtClean="0"/>
              <a:t> </a:t>
            </a:r>
            <a:r>
              <a:rPr lang="en-US" dirty="0" err="1" smtClean="0"/>
              <a:t>ettiği</a:t>
            </a:r>
            <a:r>
              <a:rPr lang="en-US" dirty="0" smtClean="0"/>
              <a:t> </a:t>
            </a:r>
            <a:r>
              <a:rPr lang="en-US" dirty="0" err="1" smtClean="0"/>
              <a:t>üzerine</a:t>
            </a:r>
            <a:r>
              <a:rPr lang="en-US" dirty="0" smtClean="0"/>
              <a:t> </a:t>
            </a:r>
            <a:r>
              <a:rPr lang="en-US" dirty="0" err="1" smtClean="0"/>
              <a:t>bir</a:t>
            </a:r>
            <a:r>
              <a:rPr lang="en-US" baseline="0" dirty="0" smtClean="0"/>
              <a:t> </a:t>
            </a:r>
            <a:r>
              <a:rPr lang="en-US" baseline="0" dirty="0" err="1" smtClean="0"/>
              <a:t>çalışma</a:t>
            </a:r>
            <a:r>
              <a:rPr lang="en-US" baseline="0" dirty="0" smtClean="0"/>
              <a:t>.</a:t>
            </a:r>
          </a:p>
          <a:p>
            <a:r>
              <a:rPr lang="en-US" baseline="0" dirty="0" smtClean="0"/>
              <a:t>-</a:t>
            </a:r>
            <a:r>
              <a:rPr lang="en-US" baseline="0" dirty="0" err="1" smtClean="0"/>
              <a:t>Modellerimiz</a:t>
            </a:r>
            <a:r>
              <a:rPr lang="en-US" baseline="0" dirty="0" smtClean="0"/>
              <a:t> </a:t>
            </a:r>
            <a:r>
              <a:rPr lang="en-US" baseline="0" dirty="0" err="1" smtClean="0"/>
              <a:t>riskli</a:t>
            </a:r>
            <a:r>
              <a:rPr lang="en-US" baseline="0" dirty="0" smtClean="0"/>
              <a:t> </a:t>
            </a:r>
            <a:r>
              <a:rPr lang="en-US" baseline="0" dirty="0" err="1" smtClean="0"/>
              <a:t>durumlarda</a:t>
            </a:r>
            <a:r>
              <a:rPr lang="en-US" baseline="0" dirty="0" smtClean="0"/>
              <a:t> </a:t>
            </a:r>
            <a:r>
              <a:rPr lang="en-US" baseline="0" dirty="0" err="1" smtClean="0"/>
              <a:t>çalışabiliyor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2</a:t>
            </a:fld>
            <a:endParaRPr lang="en-US"/>
          </a:p>
        </p:txBody>
      </p:sp>
    </p:spTree>
    <p:extLst>
      <p:ext uri="{BB962C8B-B14F-4D97-AF65-F5344CB8AC3E}">
        <p14:creationId xmlns:p14="http://schemas.microsoft.com/office/powerpoint/2010/main" val="221757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Mesela</a:t>
            </a:r>
            <a:r>
              <a:rPr lang="en-US" baseline="0" dirty="0" smtClean="0"/>
              <a:t> </a:t>
            </a:r>
            <a:r>
              <a:rPr lang="en-US" baseline="0" dirty="0" err="1" smtClean="0"/>
              <a:t>siyahileri</a:t>
            </a:r>
            <a:r>
              <a:rPr lang="en-US" baseline="0" dirty="0" smtClean="0"/>
              <a:t> </a:t>
            </a:r>
            <a:r>
              <a:rPr lang="en-US" baseline="0" dirty="0" err="1" smtClean="0"/>
              <a:t>bazı</a:t>
            </a:r>
            <a:r>
              <a:rPr lang="en-US" baseline="0" dirty="0" smtClean="0"/>
              <a:t> </a:t>
            </a:r>
            <a:r>
              <a:rPr lang="en-US" baseline="0" dirty="0" err="1" smtClean="0"/>
              <a:t>makine</a:t>
            </a:r>
            <a:r>
              <a:rPr lang="en-US" baseline="0" dirty="0" smtClean="0"/>
              <a:t> </a:t>
            </a:r>
            <a:r>
              <a:rPr lang="en-US" baseline="0" dirty="0" err="1" smtClean="0"/>
              <a:t>öğrenmesi</a:t>
            </a:r>
            <a:r>
              <a:rPr lang="en-US" baseline="0" dirty="0" smtClean="0"/>
              <a:t> </a:t>
            </a:r>
            <a:r>
              <a:rPr lang="en-US" baseline="0" dirty="0" err="1" smtClean="0"/>
              <a:t>modelleri</a:t>
            </a:r>
            <a:r>
              <a:rPr lang="en-US" baseline="0" dirty="0" smtClean="0"/>
              <a:t> </a:t>
            </a:r>
            <a:r>
              <a:rPr lang="en-US" baseline="0" dirty="0" err="1" smtClean="0"/>
              <a:t>maymun</a:t>
            </a:r>
            <a:r>
              <a:rPr lang="en-US" baseline="0" dirty="0" smtClean="0"/>
              <a:t> </a:t>
            </a:r>
            <a:r>
              <a:rPr lang="en-US" baseline="0" dirty="0" err="1" smtClean="0"/>
              <a:t>olarak</a:t>
            </a:r>
            <a:r>
              <a:rPr lang="en-US" baseline="0" dirty="0" smtClean="0"/>
              <a:t> detect </a:t>
            </a:r>
            <a:r>
              <a:rPr lang="en-US" baseline="0" dirty="0" err="1" smtClean="0"/>
              <a:t>edior</a:t>
            </a:r>
            <a:r>
              <a:rPr lang="en-US" baseline="0" dirty="0" smtClean="0"/>
              <a:t> </a:t>
            </a:r>
            <a:r>
              <a:rPr lang="en-US" baseline="0" dirty="0" err="1" smtClean="0"/>
              <a:t>bu</a:t>
            </a:r>
            <a:r>
              <a:rPr lang="en-US" baseline="0" dirty="0" smtClean="0"/>
              <a:t> </a:t>
            </a:r>
            <a:r>
              <a:rPr lang="en-US" baseline="0" dirty="0" err="1" smtClean="0"/>
              <a:t>büyük</a:t>
            </a:r>
            <a:r>
              <a:rPr lang="en-US" baseline="0" dirty="0" smtClean="0"/>
              <a:t> </a:t>
            </a:r>
            <a:r>
              <a:rPr lang="en-US" baseline="0" dirty="0" err="1" smtClean="0"/>
              <a:t>bir</a:t>
            </a:r>
            <a:r>
              <a:rPr lang="en-US" baseline="0" dirty="0" smtClean="0"/>
              <a:t> </a:t>
            </a:r>
            <a:r>
              <a:rPr lang="en-US" baseline="0" dirty="0" err="1" smtClean="0"/>
              <a:t>sorun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3</a:t>
            </a:fld>
            <a:endParaRPr lang="en-US"/>
          </a:p>
        </p:txBody>
      </p:sp>
    </p:spTree>
    <p:extLst>
      <p:ext uri="{BB962C8B-B14F-4D97-AF65-F5344CB8AC3E}">
        <p14:creationId xmlns:p14="http://schemas.microsoft.com/office/powerpoint/2010/main" val="314309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Büyük</a:t>
            </a:r>
            <a:r>
              <a:rPr lang="en-US" dirty="0" smtClean="0"/>
              <a:t> </a:t>
            </a:r>
            <a:r>
              <a:rPr lang="en-US" dirty="0" err="1" smtClean="0"/>
              <a:t>çoğunluk</a:t>
            </a:r>
            <a:r>
              <a:rPr lang="en-US" dirty="0" smtClean="0"/>
              <a:t> </a:t>
            </a:r>
            <a:r>
              <a:rPr lang="en-US" dirty="0" err="1" smtClean="0"/>
              <a:t>çok</a:t>
            </a:r>
            <a:r>
              <a:rPr lang="en-US" dirty="0" smtClean="0"/>
              <a:t> </a:t>
            </a:r>
            <a:r>
              <a:rPr lang="en-US" dirty="0" err="1" smtClean="0"/>
              <a:t>önemli</a:t>
            </a:r>
            <a:r>
              <a:rPr lang="en-US" dirty="0" smtClean="0"/>
              <a:t> </a:t>
            </a:r>
            <a:r>
              <a:rPr lang="en-US" dirty="0" err="1" smtClean="0"/>
              <a:t>olduğunu</a:t>
            </a:r>
            <a:r>
              <a:rPr lang="en-US" dirty="0" smtClean="0"/>
              <a:t> </a:t>
            </a:r>
            <a:r>
              <a:rPr lang="en-US" dirty="0" err="1" smtClean="0"/>
              <a:t>düşünüyr</a:t>
            </a:r>
            <a:endParaRPr lang="en-US" dirty="0" smtClean="0"/>
          </a:p>
          <a:p>
            <a:pPr marL="171450" indent="-171450">
              <a:buFont typeface="Arial" panose="020B0604020202020204" pitchFamily="34" charset="0"/>
              <a:buChar char="•"/>
            </a:pPr>
            <a:r>
              <a:rPr lang="en-US" dirty="0" err="1" smtClean="0"/>
              <a:t>İkinci</a:t>
            </a:r>
            <a:r>
              <a:rPr lang="en-US" baseline="0" dirty="0" smtClean="0"/>
              <a:t> </a:t>
            </a:r>
            <a:r>
              <a:rPr lang="en-US" baseline="0" dirty="0" err="1" smtClean="0"/>
              <a:t>grafite</a:t>
            </a:r>
            <a:r>
              <a:rPr lang="en-US" baseline="0" dirty="0" smtClean="0"/>
              <a:t> 2 </a:t>
            </a:r>
            <a:r>
              <a:rPr lang="en-US" baseline="0" dirty="0" err="1" smtClean="0"/>
              <a:t>cok</a:t>
            </a:r>
            <a:r>
              <a:rPr lang="en-US" baseline="0" dirty="0" smtClean="0"/>
              <a:t> </a:t>
            </a:r>
            <a:r>
              <a:rPr lang="en-US" baseline="0" dirty="0" err="1" smtClean="0"/>
              <a:t>ikinci</a:t>
            </a:r>
            <a:r>
              <a:rPr lang="en-US" baseline="0" dirty="0" smtClean="0"/>
              <a:t> </a:t>
            </a:r>
            <a:r>
              <a:rPr lang="en-US" baseline="0" dirty="0" err="1" smtClean="0"/>
              <a:t>sadece</a:t>
            </a:r>
            <a:r>
              <a:rPr lang="en-US" baseline="0" dirty="0" smtClean="0"/>
              <a:t> </a:t>
            </a:r>
            <a:r>
              <a:rPr lang="en-US" baseline="0" dirty="0" err="1" smtClean="0"/>
              <a:t>uzmanlar</a:t>
            </a:r>
            <a:r>
              <a:rPr lang="en-US" baseline="0" dirty="0" smtClean="0"/>
              <a:t> </a:t>
            </a:r>
            <a:r>
              <a:rPr lang="en-US" baseline="0" dirty="0" err="1" smtClean="0"/>
              <a:t>anlar</a:t>
            </a:r>
            <a:r>
              <a:rPr lang="en-US" baseline="0" dirty="0" smtClean="0"/>
              <a:t> </a:t>
            </a:r>
            <a:r>
              <a:rPr lang="en-US" baseline="0" dirty="0" err="1" smtClean="0"/>
              <a:t>şeklinde</a:t>
            </a:r>
            <a:r>
              <a:rPr lang="en-US" baseline="0" dirty="0" smtClean="0"/>
              <a:t> </a:t>
            </a:r>
            <a:r>
              <a:rPr lang="en-US" baseline="0" dirty="0" err="1" smtClean="0"/>
              <a:t>cevap</a:t>
            </a:r>
            <a:r>
              <a:rPr lang="en-US" baseline="0" dirty="0" smtClean="0"/>
              <a:t> vermis.</a:t>
            </a:r>
          </a:p>
          <a:p>
            <a:pPr marL="171450" indent="-171450">
              <a:buFont typeface="Arial" panose="020B0604020202020204" pitchFamily="34" charset="0"/>
              <a:buChar char="•"/>
            </a:pPr>
            <a:r>
              <a:rPr lang="en-US" baseline="0" dirty="0" err="1" smtClean="0"/>
              <a:t>En</a:t>
            </a:r>
            <a:r>
              <a:rPr lang="en-US" baseline="0" dirty="0" smtClean="0"/>
              <a:t> </a:t>
            </a:r>
            <a:r>
              <a:rPr lang="en-US" baseline="0" dirty="0" err="1" smtClean="0"/>
              <a:t>fazla</a:t>
            </a:r>
            <a:r>
              <a:rPr lang="en-US" baseline="0" dirty="0" smtClean="0"/>
              <a:t>  </a:t>
            </a:r>
            <a:r>
              <a:rPr lang="en-US" baseline="0" dirty="0" err="1" smtClean="0"/>
              <a:t>çoğunluk</a:t>
            </a:r>
            <a:r>
              <a:rPr lang="en-US" baseline="0" dirty="0" smtClean="0"/>
              <a:t> </a:t>
            </a:r>
            <a:r>
              <a:rPr lang="en-US" baseline="0" dirty="0" err="1" smtClean="0"/>
              <a:t>açıklayabilirim</a:t>
            </a:r>
            <a:r>
              <a:rPr lang="en-US" baseline="0" dirty="0" smtClean="0"/>
              <a:t> </a:t>
            </a:r>
            <a:r>
              <a:rPr lang="en-US" baseline="0" dirty="0" err="1" smtClean="0"/>
              <a:t>ama</a:t>
            </a:r>
            <a:r>
              <a:rPr lang="en-US" baseline="0" dirty="0" smtClean="0"/>
              <a:t> </a:t>
            </a:r>
            <a:r>
              <a:rPr lang="en-US" baseline="0" dirty="0" err="1" smtClean="0"/>
              <a:t>hepsini</a:t>
            </a:r>
            <a:r>
              <a:rPr lang="en-US" baseline="0" dirty="0" smtClean="0"/>
              <a:t> </a:t>
            </a:r>
            <a:r>
              <a:rPr lang="en-US" baseline="0" dirty="0" err="1" smtClean="0"/>
              <a:t>değil</a:t>
            </a:r>
            <a:r>
              <a:rPr lang="en-US" baseline="0" dirty="0" smtClean="0"/>
              <a:t> </a:t>
            </a:r>
            <a:r>
              <a:rPr lang="en-US" baseline="0" dirty="0" err="1" smtClean="0"/>
              <a:t>şeklinde</a:t>
            </a:r>
            <a:r>
              <a:rPr lang="en-US" baseline="0" dirty="0" smtClean="0"/>
              <a:t> </a:t>
            </a:r>
            <a:r>
              <a:rPr lang="en-US" baseline="0" dirty="0" err="1" smtClean="0"/>
              <a:t>cevap</a:t>
            </a:r>
            <a:r>
              <a:rPr lang="en-US" baseline="0" dirty="0" smtClean="0"/>
              <a:t> vermis.</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4</a:t>
            </a:fld>
            <a:endParaRPr lang="en-US"/>
          </a:p>
        </p:txBody>
      </p:sp>
    </p:spTree>
    <p:extLst>
      <p:ext uri="{BB962C8B-B14F-4D97-AF65-F5344CB8AC3E}">
        <p14:creationId xmlns:p14="http://schemas.microsoft.com/office/powerpoint/2010/main" val="169765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en</a:t>
            </a:r>
            <a:r>
              <a:rPr lang="en-US" dirty="0" smtClean="0"/>
              <a:t> </a:t>
            </a:r>
            <a:r>
              <a:rPr lang="en-US" dirty="0" err="1" smtClean="0"/>
              <a:t>sık</a:t>
            </a:r>
            <a:r>
              <a:rPr lang="en-US" dirty="0" smtClean="0"/>
              <a:t> </a:t>
            </a:r>
            <a:r>
              <a:rPr lang="en-US" dirty="0" err="1" smtClean="0"/>
              <a:t>görülen</a:t>
            </a:r>
            <a:r>
              <a:rPr lang="en-US" dirty="0" smtClean="0"/>
              <a:t> </a:t>
            </a:r>
            <a:r>
              <a:rPr lang="en-US" dirty="0" err="1" smtClean="0"/>
              <a:t>kanser</a:t>
            </a:r>
            <a:r>
              <a:rPr lang="en-US" dirty="0" smtClean="0"/>
              <a:t> </a:t>
            </a:r>
            <a:r>
              <a:rPr lang="en-US" dirty="0" err="1" smtClean="0"/>
              <a:t>türlerinden</a:t>
            </a:r>
            <a:r>
              <a:rPr lang="en-US" dirty="0" smtClean="0"/>
              <a:t> </a:t>
            </a:r>
            <a:r>
              <a:rPr lang="en-US" dirty="0" err="1" smtClean="0"/>
              <a:t>birisidir</a:t>
            </a:r>
            <a:r>
              <a:rPr lang="en-US" dirty="0" smtClean="0"/>
              <a:t>.</a:t>
            </a:r>
          </a:p>
          <a:p>
            <a:r>
              <a:rPr lang="en-US" dirty="0" smtClean="0"/>
              <a:t>-son </a:t>
            </a:r>
            <a:r>
              <a:rPr lang="en-US" dirty="0" err="1" smtClean="0"/>
              <a:t>yıllarda</a:t>
            </a:r>
            <a:r>
              <a:rPr lang="en-US" dirty="0" smtClean="0"/>
              <a:t> </a:t>
            </a:r>
            <a:r>
              <a:rPr lang="en-US" dirty="0" err="1" smtClean="0"/>
              <a:t>genç</a:t>
            </a:r>
            <a:r>
              <a:rPr lang="en-US" dirty="0" smtClean="0"/>
              <a:t> </a:t>
            </a:r>
            <a:r>
              <a:rPr lang="en-US" dirty="0" err="1" smtClean="0"/>
              <a:t>kadınlarda</a:t>
            </a:r>
            <a:r>
              <a:rPr lang="en-US" dirty="0" smtClean="0"/>
              <a:t>.</a:t>
            </a:r>
          </a:p>
          <a:p>
            <a:pPr marL="171450" indent="-171450">
              <a:buFontTx/>
              <a:buChar char="-"/>
            </a:pPr>
            <a:r>
              <a:rPr lang="en-US" baseline="0" dirty="0" err="1" smtClean="0"/>
              <a:t>En</a:t>
            </a:r>
            <a:r>
              <a:rPr lang="en-US" baseline="0" dirty="0" smtClean="0"/>
              <a:t> </a:t>
            </a:r>
            <a:r>
              <a:rPr lang="en-US" baseline="0" dirty="0" err="1" smtClean="0"/>
              <a:t>sık</a:t>
            </a:r>
            <a:r>
              <a:rPr lang="en-US" baseline="0" dirty="0" smtClean="0"/>
              <a:t> </a:t>
            </a:r>
            <a:r>
              <a:rPr lang="en-US" baseline="0" dirty="0" err="1" smtClean="0"/>
              <a:t>görülen</a:t>
            </a:r>
            <a:r>
              <a:rPr lang="en-US" baseline="0" dirty="0" smtClean="0"/>
              <a:t> 4. </a:t>
            </a:r>
            <a:r>
              <a:rPr lang="en-US" baseline="0" dirty="0" err="1" smtClean="0"/>
              <a:t>kanser</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5</a:t>
            </a:fld>
            <a:endParaRPr lang="en-US"/>
          </a:p>
        </p:txBody>
      </p:sp>
    </p:spTree>
    <p:extLst>
      <p:ext uri="{BB962C8B-B14F-4D97-AF65-F5344CB8AC3E}">
        <p14:creationId xmlns:p14="http://schemas.microsoft.com/office/powerpoint/2010/main" val="1344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şimdi</a:t>
            </a:r>
            <a:r>
              <a:rPr lang="en-US" dirty="0" smtClean="0"/>
              <a:t> </a:t>
            </a:r>
            <a:r>
              <a:rPr lang="en-US" dirty="0" err="1" smtClean="0"/>
              <a:t>projeden</a:t>
            </a:r>
            <a:r>
              <a:rPr lang="en-US" dirty="0" smtClean="0"/>
              <a:t> </a:t>
            </a:r>
            <a:r>
              <a:rPr lang="en-US" dirty="0" err="1" smtClean="0"/>
              <a:t>bahsedeyim</a:t>
            </a:r>
            <a:r>
              <a:rPr lang="en-US" dirty="0" smtClean="0"/>
              <a:t>.</a:t>
            </a:r>
          </a:p>
          <a:p>
            <a:r>
              <a:rPr lang="en-US" dirty="0" smtClean="0"/>
              <a:t>-</a:t>
            </a:r>
            <a:r>
              <a:rPr lang="en-US" dirty="0" err="1" smtClean="0"/>
              <a:t>veri</a:t>
            </a:r>
            <a:r>
              <a:rPr lang="en-US" dirty="0" smtClean="0"/>
              <a:t> </a:t>
            </a:r>
            <a:r>
              <a:rPr lang="en-US" dirty="0" err="1" smtClean="0"/>
              <a:t>setimiz</a:t>
            </a:r>
            <a:r>
              <a:rPr lang="en-US" baseline="0" dirty="0" smtClean="0"/>
              <a:t> </a:t>
            </a:r>
            <a:r>
              <a:rPr lang="en-US" baseline="0" dirty="0" err="1" smtClean="0"/>
              <a:t>dengesiz</a:t>
            </a:r>
            <a:r>
              <a:rPr lang="en-US" baseline="0" dirty="0" smtClean="0"/>
              <a:t>.</a:t>
            </a:r>
          </a:p>
          <a:p>
            <a:r>
              <a:rPr lang="en-US" baseline="0" dirty="0" smtClean="0"/>
              <a:t> </a:t>
            </a:r>
          </a:p>
          <a:p>
            <a:r>
              <a:rPr lang="en-US" baseline="0" dirty="0" smtClean="0"/>
              <a:t>-</a:t>
            </a:r>
            <a:r>
              <a:rPr lang="en-US" baseline="0" dirty="0" err="1" smtClean="0"/>
              <a:t>Sadece</a:t>
            </a:r>
            <a:r>
              <a:rPr lang="en-US" baseline="0" dirty="0" smtClean="0"/>
              <a:t> 6 </a:t>
            </a:r>
            <a:r>
              <a:rPr lang="en-US" baseline="0" dirty="0" err="1" smtClean="0"/>
              <a:t>tane</a:t>
            </a:r>
            <a:r>
              <a:rPr lang="en-US" baseline="0" dirty="0" smtClean="0"/>
              <a:t> </a:t>
            </a:r>
            <a:r>
              <a:rPr lang="en-US" baseline="0" dirty="0" err="1" smtClean="0"/>
              <a:t>hastada</a:t>
            </a:r>
            <a:r>
              <a:rPr lang="en-US" baseline="0" dirty="0" smtClean="0"/>
              <a:t> </a:t>
            </a:r>
            <a:r>
              <a:rPr lang="en-US" baseline="0" dirty="0" err="1" smtClean="0"/>
              <a:t>kanser</a:t>
            </a:r>
            <a:r>
              <a:rPr lang="en-US" baseline="0" dirty="0" smtClean="0"/>
              <a:t> </a:t>
            </a:r>
            <a:r>
              <a:rPr lang="en-US" baseline="0" dirty="0" err="1" smtClean="0"/>
              <a:t>tanısı</a:t>
            </a:r>
            <a:r>
              <a:rPr lang="en-US" baseline="0" dirty="0" smtClean="0"/>
              <a:t> </a:t>
            </a:r>
            <a:r>
              <a:rPr lang="en-US" baseline="0" dirty="0" err="1" smtClean="0"/>
              <a:t>konulmuş</a:t>
            </a:r>
            <a:r>
              <a:rPr lang="en-US" baseline="0" dirty="0" smtClean="0"/>
              <a:t> (biopsy) random forest %95 </a:t>
            </a:r>
            <a:r>
              <a:rPr lang="en-US" baseline="0" dirty="0" err="1" smtClean="0"/>
              <a:t>gösteriyor</a:t>
            </a:r>
            <a:r>
              <a:rPr lang="en-US" baseline="0" dirty="0" smtClean="0"/>
              <a:t> </a:t>
            </a:r>
            <a:r>
              <a:rPr lang="en-US" baseline="0" dirty="0" err="1" smtClean="0"/>
              <a:t>fakat</a:t>
            </a:r>
            <a:r>
              <a:rPr lang="en-US" baseline="0" dirty="0" smtClean="0"/>
              <a:t> </a:t>
            </a:r>
            <a:r>
              <a:rPr lang="en-US" baseline="0" dirty="0" err="1" smtClean="0"/>
              <a:t>dengesiz</a:t>
            </a:r>
            <a:r>
              <a:rPr lang="en-US" baseline="0" dirty="0" smtClean="0"/>
              <a:t> </a:t>
            </a:r>
            <a:r>
              <a:rPr lang="en-US" baseline="0" dirty="0" err="1" smtClean="0"/>
              <a:t>veri</a:t>
            </a:r>
            <a:r>
              <a:rPr lang="en-US" baseline="0" dirty="0" smtClean="0"/>
              <a:t> </a:t>
            </a:r>
            <a:r>
              <a:rPr lang="en-US" baseline="0" dirty="0" err="1" smtClean="0"/>
              <a:t>setlerinde</a:t>
            </a:r>
            <a:r>
              <a:rPr lang="en-US" baseline="0" dirty="0" smtClean="0"/>
              <a:t> accuracy </a:t>
            </a:r>
            <a:r>
              <a:rPr lang="en-US" baseline="0" dirty="0" err="1" smtClean="0"/>
              <a:t>doğru</a:t>
            </a:r>
            <a:r>
              <a:rPr lang="en-US" baseline="0" dirty="0" smtClean="0"/>
              <a:t> </a:t>
            </a:r>
            <a:r>
              <a:rPr lang="en-US" baseline="0" dirty="0" err="1" smtClean="0"/>
              <a:t>kıstas</a:t>
            </a:r>
            <a:r>
              <a:rPr lang="en-US" baseline="0" dirty="0" smtClean="0"/>
              <a:t> </a:t>
            </a:r>
            <a:r>
              <a:rPr lang="en-US" baseline="0" dirty="0" err="1" smtClean="0"/>
              <a:t>değil</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tr-TR" sz="1200" kern="1200" dirty="0" smtClean="0">
                <a:solidFill>
                  <a:schemeClr val="tx1"/>
                </a:solidFill>
                <a:effectLst/>
                <a:latin typeface="+mn-lt"/>
                <a:ea typeface="+mn-ea"/>
                <a:cs typeface="+mn-cs"/>
              </a:rPr>
              <a:t>Böylelikle rahim ağzı kanseri gibi riskli bir durumun öngörüsünde kullanılan özelliklerin hastalık tespiti üzerinde kullanılabilirliği analiz edilecektir. </a:t>
            </a: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6</a:t>
            </a:fld>
            <a:endParaRPr lang="en-US"/>
          </a:p>
        </p:txBody>
      </p:sp>
    </p:spTree>
    <p:extLst>
      <p:ext uri="{BB962C8B-B14F-4D97-AF65-F5344CB8AC3E}">
        <p14:creationId xmlns:p14="http://schemas.microsoft.com/office/powerpoint/2010/main" val="114525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-2017 </a:t>
            </a:r>
            <a:r>
              <a:rPr lang="en-US" dirty="0" err="1" smtClean="0"/>
              <a:t>yılında</a:t>
            </a:r>
            <a:r>
              <a:rPr lang="en-US" dirty="0" smtClean="0"/>
              <a:t> </a:t>
            </a:r>
            <a:r>
              <a:rPr lang="en-US" dirty="0" err="1" smtClean="0"/>
              <a:t>yayınlanmıştır</a:t>
            </a:r>
            <a:r>
              <a:rPr lang="en-US" dirty="0" smtClean="0"/>
              <a:t>.</a:t>
            </a:r>
          </a:p>
          <a:p>
            <a:r>
              <a:rPr lang="en-US" dirty="0" smtClean="0"/>
              <a:t>-858</a:t>
            </a:r>
            <a:r>
              <a:rPr lang="en-US" baseline="0" dirty="0" smtClean="0"/>
              <a:t> </a:t>
            </a:r>
            <a:r>
              <a:rPr lang="en-US" baseline="0" dirty="0" err="1" smtClean="0"/>
              <a:t>tane</a:t>
            </a:r>
            <a:r>
              <a:rPr lang="en-US" baseline="0" dirty="0" smtClean="0"/>
              <a:t> </a:t>
            </a:r>
            <a:r>
              <a:rPr lang="en-US" baseline="0" dirty="0" err="1" smtClean="0"/>
              <a:t>örnek</a:t>
            </a:r>
            <a:r>
              <a:rPr lang="en-US" baseline="0" dirty="0" smtClean="0"/>
              <a:t> </a:t>
            </a:r>
            <a:r>
              <a:rPr lang="en-US" baseline="0" dirty="0" err="1" smtClean="0"/>
              <a:t>mevcuttur</a:t>
            </a:r>
            <a:r>
              <a:rPr lang="en-US" baseline="0" dirty="0" smtClean="0"/>
              <a:t>.</a:t>
            </a:r>
          </a:p>
          <a:p>
            <a:pPr marL="171450" indent="-171450">
              <a:buFontTx/>
              <a:buChar char="-"/>
            </a:pPr>
            <a:r>
              <a:rPr lang="en-US" baseline="0" dirty="0" smtClean="0"/>
              <a:t>4 </a:t>
            </a:r>
            <a:r>
              <a:rPr lang="en-US" baseline="0" dirty="0" err="1" smtClean="0"/>
              <a:t>tane</a:t>
            </a:r>
            <a:r>
              <a:rPr lang="en-US" baseline="0" dirty="0" smtClean="0"/>
              <a:t> </a:t>
            </a:r>
            <a:r>
              <a:rPr lang="en-US" baseline="0" dirty="0" err="1" smtClean="0"/>
              <a:t>hedef</a:t>
            </a:r>
            <a:r>
              <a:rPr lang="en-US" baseline="0" dirty="0" smtClean="0"/>
              <a:t> </a:t>
            </a:r>
            <a:r>
              <a:rPr lang="en-US" baseline="0" dirty="0" err="1" smtClean="0"/>
              <a:t>öznitelik</a:t>
            </a:r>
            <a:r>
              <a:rPr lang="en-US" baseline="0" dirty="0" smtClean="0"/>
              <a:t> </a:t>
            </a:r>
            <a:r>
              <a:rPr lang="en-US" baseline="0" dirty="0" err="1" smtClean="0"/>
              <a:t>bulunmakta</a:t>
            </a:r>
            <a:endParaRPr lang="en-US" baseline="0" dirty="0" smtClean="0"/>
          </a:p>
          <a:p>
            <a:pPr marL="0" indent="0">
              <a:buFontTx/>
              <a:buNone/>
            </a:pPr>
            <a:r>
              <a:rPr lang="en-US" baseline="0" dirty="0" smtClean="0"/>
              <a:t>- </a:t>
            </a:r>
            <a:r>
              <a:rPr lang="en-US" baseline="0" dirty="0" err="1" smtClean="0"/>
              <a:t>Toplam</a:t>
            </a:r>
            <a:r>
              <a:rPr lang="en-US" baseline="0" dirty="0" smtClean="0"/>
              <a:t> 36 </a:t>
            </a:r>
            <a:r>
              <a:rPr lang="en-US" baseline="0" dirty="0" err="1" smtClean="0"/>
              <a:t>özellik</a:t>
            </a:r>
            <a:r>
              <a:rPr lang="en-US" baseline="0" dirty="0" smtClean="0"/>
              <a:t> </a:t>
            </a:r>
            <a:r>
              <a:rPr lang="en-US" baseline="0" dirty="0" err="1" smtClean="0"/>
              <a:t>mevcut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8</a:t>
            </a:fld>
            <a:endParaRPr lang="en-US"/>
          </a:p>
        </p:txBody>
      </p:sp>
    </p:spTree>
    <p:extLst>
      <p:ext uri="{BB962C8B-B14F-4D97-AF65-F5344CB8AC3E}">
        <p14:creationId xmlns:p14="http://schemas.microsoft.com/office/powerpoint/2010/main" val="197491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9</a:t>
            </a:fld>
            <a:endParaRPr lang="en-US"/>
          </a:p>
        </p:txBody>
      </p:sp>
    </p:spTree>
    <p:extLst>
      <p:ext uri="{BB962C8B-B14F-4D97-AF65-F5344CB8AC3E}">
        <p14:creationId xmlns:p14="http://schemas.microsoft.com/office/powerpoint/2010/main" val="63574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Çünkü</a:t>
            </a:r>
            <a:r>
              <a:rPr lang="en-US" baseline="0" dirty="0" smtClean="0"/>
              <a:t> </a:t>
            </a:r>
            <a:r>
              <a:rPr lang="en-US" baseline="0" dirty="0" err="1" smtClean="0"/>
              <a:t>veriseti</a:t>
            </a:r>
            <a:r>
              <a:rPr lang="en-US" baseline="0" dirty="0" smtClean="0"/>
              <a:t> </a:t>
            </a:r>
            <a:r>
              <a:rPr lang="en-US" baseline="0" dirty="0" err="1" smtClean="0"/>
              <a:t>dengesiz</a:t>
            </a:r>
            <a:r>
              <a:rPr lang="en-US" baseline="0" dirty="0" smtClean="0"/>
              <a:t> </a:t>
            </a:r>
            <a:r>
              <a:rPr lang="en-US" baseline="0" dirty="0" err="1" smtClean="0"/>
              <a:t>aslında</a:t>
            </a:r>
            <a:r>
              <a:rPr lang="en-US" baseline="0" dirty="0" smtClean="0"/>
              <a:t> </a:t>
            </a:r>
            <a:r>
              <a:rPr lang="en-US" baseline="0" dirty="0" err="1" smtClean="0"/>
              <a:t>eğitim</a:t>
            </a:r>
            <a:r>
              <a:rPr lang="en-US" baseline="0" dirty="0" smtClean="0"/>
              <a:t> </a:t>
            </a:r>
            <a:r>
              <a:rPr lang="en-US" baseline="0" dirty="0" err="1" smtClean="0"/>
              <a:t>sırasında</a:t>
            </a:r>
            <a:r>
              <a:rPr lang="en-US" baseline="0" dirty="0" smtClean="0"/>
              <a:t> tam </a:t>
            </a:r>
            <a:r>
              <a:rPr lang="en-US" baseline="0" dirty="0" err="1" smtClean="0"/>
              <a:t>öğrenme</a:t>
            </a:r>
            <a:r>
              <a:rPr lang="en-US" baseline="0" dirty="0" smtClean="0"/>
              <a:t> </a:t>
            </a:r>
            <a:r>
              <a:rPr lang="en-US" baseline="0" dirty="0" err="1" smtClean="0"/>
              <a:t>gerçekleşmedi</a:t>
            </a:r>
            <a:r>
              <a:rPr lang="en-US" baseline="0" dirty="0" smtClean="0"/>
              <a:t>.</a:t>
            </a:r>
          </a:p>
          <a:p>
            <a:pPr marL="171450" indent="-171450">
              <a:buFont typeface="Arial" panose="020B0604020202020204" pitchFamily="34" charset="0"/>
              <a:buChar char="•"/>
            </a:pPr>
            <a:r>
              <a:rPr lang="en-US" baseline="0" dirty="0" smtClean="0"/>
              <a:t>13 </a:t>
            </a:r>
            <a:r>
              <a:rPr lang="en-US" baseline="0" dirty="0" err="1" smtClean="0"/>
              <a:t>kanser</a:t>
            </a:r>
            <a:r>
              <a:rPr lang="en-US" baseline="0" dirty="0" smtClean="0"/>
              <a:t> </a:t>
            </a:r>
            <a:r>
              <a:rPr lang="en-US" baseline="0" dirty="0" err="1" smtClean="0"/>
              <a:t>hastasından</a:t>
            </a:r>
            <a:r>
              <a:rPr lang="en-US" baseline="0" dirty="0" smtClean="0"/>
              <a:t> </a:t>
            </a:r>
            <a:r>
              <a:rPr lang="en-US" baseline="0" dirty="0" err="1" smtClean="0"/>
              <a:t>sadece</a:t>
            </a:r>
            <a:r>
              <a:rPr lang="en-US" baseline="0" dirty="0" smtClean="0"/>
              <a:t>  5 </a:t>
            </a:r>
            <a:r>
              <a:rPr lang="en-US" baseline="0" dirty="0" err="1" smtClean="0"/>
              <a:t>tanesine</a:t>
            </a:r>
            <a:r>
              <a:rPr lang="en-US" baseline="0" dirty="0" smtClean="0"/>
              <a:t> </a:t>
            </a:r>
            <a:r>
              <a:rPr lang="en-US" baseline="0" dirty="0" err="1" smtClean="0"/>
              <a:t>kanser</a:t>
            </a:r>
            <a:r>
              <a:rPr lang="en-US" baseline="0" dirty="0" smtClean="0"/>
              <a:t> </a:t>
            </a:r>
            <a:r>
              <a:rPr lang="en-US" baseline="0" dirty="0" err="1" smtClean="0"/>
              <a:t>tanısı</a:t>
            </a:r>
            <a:r>
              <a:rPr lang="en-US" baseline="0" dirty="0" smtClean="0"/>
              <a:t> </a:t>
            </a:r>
            <a:r>
              <a:rPr lang="en-US" baseline="0" dirty="0" err="1" smtClean="0"/>
              <a:t>koyulmuş</a:t>
            </a:r>
            <a:r>
              <a:rPr lang="en-US" baseline="0" dirty="0" smtClean="0"/>
              <a:t>.</a:t>
            </a:r>
          </a:p>
          <a:p>
            <a:pPr marL="171450" indent="-171450">
              <a:buFont typeface="Arial" panose="020B0604020202020204" pitchFamily="34" charset="0"/>
              <a:buChar char="•"/>
            </a:pPr>
            <a:r>
              <a:rPr lang="en-US" baseline="0" dirty="0" smtClean="0"/>
              <a:t>Bu </a:t>
            </a:r>
            <a:r>
              <a:rPr lang="en-US" baseline="0" dirty="0" err="1" smtClean="0"/>
              <a:t>deney</a:t>
            </a:r>
            <a:r>
              <a:rPr lang="en-US" baseline="0" dirty="0" smtClean="0"/>
              <a:t> </a:t>
            </a:r>
            <a:r>
              <a:rPr lang="en-US" baseline="0" dirty="0" err="1" smtClean="0"/>
              <a:t>ile</a:t>
            </a:r>
            <a:r>
              <a:rPr lang="en-US" baseline="0" dirty="0" smtClean="0"/>
              <a:t> </a:t>
            </a:r>
            <a:r>
              <a:rPr lang="en-US" baseline="0" dirty="0" err="1" smtClean="0"/>
              <a:t>dengesiz</a:t>
            </a:r>
            <a:r>
              <a:rPr lang="en-US" baseline="0" dirty="0" smtClean="0"/>
              <a:t> very </a:t>
            </a:r>
            <a:r>
              <a:rPr lang="en-US" baseline="0" dirty="0" err="1" smtClean="0"/>
              <a:t>kümesinde</a:t>
            </a:r>
            <a:r>
              <a:rPr lang="en-US" baseline="0" dirty="0" smtClean="0"/>
              <a:t> </a:t>
            </a:r>
            <a:r>
              <a:rPr lang="en-US" baseline="0" dirty="0" err="1" smtClean="0"/>
              <a:t>doğruluk</a:t>
            </a:r>
            <a:r>
              <a:rPr lang="en-US" baseline="0" dirty="0" smtClean="0"/>
              <a:t> </a:t>
            </a:r>
            <a:r>
              <a:rPr lang="en-US" baseline="0" dirty="0" err="1" smtClean="0"/>
              <a:t>parametresi</a:t>
            </a:r>
            <a:r>
              <a:rPr lang="en-US" baseline="0" dirty="0" smtClean="0"/>
              <a:t> </a:t>
            </a:r>
            <a:r>
              <a:rPr lang="en-US" baseline="0" dirty="0" err="1" smtClean="0"/>
              <a:t>yeterli</a:t>
            </a:r>
            <a:r>
              <a:rPr lang="en-US" baseline="0" dirty="0" smtClean="0"/>
              <a:t> </a:t>
            </a:r>
            <a:r>
              <a:rPr lang="en-US" baseline="0" dirty="0" err="1" smtClean="0"/>
              <a:t>bir</a:t>
            </a:r>
            <a:r>
              <a:rPr lang="en-US" baseline="0" dirty="0" smtClean="0"/>
              <a:t> </a:t>
            </a:r>
            <a:r>
              <a:rPr lang="en-US" baseline="0" dirty="0" err="1" smtClean="0"/>
              <a:t>metrik</a:t>
            </a:r>
            <a:r>
              <a:rPr lang="en-US" baseline="0" dirty="0" smtClean="0"/>
              <a:t> </a:t>
            </a:r>
            <a:r>
              <a:rPr lang="en-US" baseline="0" dirty="0" err="1" smtClean="0"/>
              <a:t>olmadığını</a:t>
            </a:r>
            <a:r>
              <a:rPr lang="en-US" baseline="0" dirty="0" smtClean="0"/>
              <a:t> </a:t>
            </a:r>
            <a:r>
              <a:rPr lang="en-US" baseline="0" dirty="0" err="1" smtClean="0"/>
              <a:t>gördük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2F28F90-5DA3-4100-A0EB-E7AFEB720EB0}" type="slidenum">
              <a:rPr lang="en-US" smtClean="0"/>
              <a:t>12</a:t>
            </a:fld>
            <a:endParaRPr lang="en-US"/>
          </a:p>
        </p:txBody>
      </p:sp>
    </p:spTree>
    <p:extLst>
      <p:ext uri="{BB962C8B-B14F-4D97-AF65-F5344CB8AC3E}">
        <p14:creationId xmlns:p14="http://schemas.microsoft.com/office/powerpoint/2010/main" val="372258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D4D9D2E-1E08-4199-9D20-C2E08F330B13}" type="datetimeFigureOut">
              <a:rPr lang="en-US" smtClean="0"/>
              <a:t>30-Dec-19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B0B0B2F-3300-49D5-B730-B01A9830515F}"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73417787"/>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D9D2E-1E08-4199-9D20-C2E08F330B13}" type="datetimeFigureOut">
              <a:rPr lang="en-US" smtClean="0"/>
              <a:t>30-Dec-19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45642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D4D9D2E-1E08-4199-9D20-C2E08F330B13}" type="datetimeFigureOut">
              <a:rPr lang="en-US" smtClean="0"/>
              <a:t>30-Dec-19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B0B0B2F-3300-49D5-B730-B01A9830515F}"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64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D9D2E-1E08-4199-9D20-C2E08F330B13}" type="datetimeFigureOut">
              <a:rPr lang="en-US" smtClean="0"/>
              <a:t>30-Dec-19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43672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D4D9D2E-1E08-4199-9D20-C2E08F330B13}" type="datetimeFigureOut">
              <a:rPr lang="en-US" smtClean="0"/>
              <a:t>30-Dec-19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B0B0B2F-3300-49D5-B730-B01A9830515F}"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6614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4D9D2E-1E08-4199-9D20-C2E08F330B13}" type="datetimeFigureOut">
              <a:rPr lang="en-US" smtClean="0"/>
              <a:t>30-Dec-19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61229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4D9D2E-1E08-4199-9D20-C2E08F330B13}" type="datetimeFigureOut">
              <a:rPr lang="en-US" smtClean="0"/>
              <a:t>30-Dec-19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7489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D9D2E-1E08-4199-9D20-C2E08F330B13}" type="datetimeFigureOut">
              <a:rPr lang="en-US" smtClean="0"/>
              <a:t>30-Dec-19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06566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D4D9D2E-1E08-4199-9D20-C2E08F330B13}" type="datetimeFigureOut">
              <a:rPr lang="en-US" smtClean="0"/>
              <a:t>30-Dec-19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0B0B2F-3300-49D5-B730-B01A9830515F}" type="slidenum">
              <a:rPr lang="en-US" smtClean="0"/>
              <a:t>‹#›</a:t>
            </a:fld>
            <a:endParaRPr lang="en-US"/>
          </a:p>
        </p:txBody>
      </p:sp>
    </p:spTree>
    <p:extLst>
      <p:ext uri="{BB962C8B-B14F-4D97-AF65-F5344CB8AC3E}">
        <p14:creationId xmlns:p14="http://schemas.microsoft.com/office/powerpoint/2010/main" val="200183825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D4D9D2E-1E08-4199-9D20-C2E08F330B13}" type="datetimeFigureOut">
              <a:rPr lang="en-US" smtClean="0"/>
              <a:t>30-Dec-19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B0B0B2F-3300-49D5-B730-B01A9830515F}" type="slidenum">
              <a:rPr lang="en-US" smtClean="0"/>
              <a:t>‹#›</a:t>
            </a:fld>
            <a:endParaRPr lang="en-US"/>
          </a:p>
        </p:txBody>
      </p:sp>
    </p:spTree>
    <p:extLst>
      <p:ext uri="{BB962C8B-B14F-4D97-AF65-F5344CB8AC3E}">
        <p14:creationId xmlns:p14="http://schemas.microsoft.com/office/powerpoint/2010/main" val="64467455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D4D9D2E-1E08-4199-9D20-C2E08F330B13}" type="datetimeFigureOut">
              <a:rPr lang="en-US" smtClean="0"/>
              <a:t>30-Dec-19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B0B0B2F-3300-49D5-B730-B01A9830515F}" type="slidenum">
              <a:rPr lang="en-US" smtClean="0"/>
              <a:t>‹#›</a:t>
            </a:fld>
            <a:endParaRPr lang="en-US"/>
          </a:p>
        </p:txBody>
      </p:sp>
    </p:spTree>
    <p:extLst>
      <p:ext uri="{BB962C8B-B14F-4D97-AF65-F5344CB8AC3E}">
        <p14:creationId xmlns:p14="http://schemas.microsoft.com/office/powerpoint/2010/main" val="74942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D4D9D2E-1E08-4199-9D20-C2E08F330B13}" type="datetimeFigureOut">
              <a:rPr lang="en-US" smtClean="0"/>
              <a:t>30-Dec-19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B0B0B2F-3300-49D5-B730-B01A9830515F}"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28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datasets/Cervical+cancer+(Risk+Factors)" TargetMode="External"/><Relationship Id="rId2" Type="http://schemas.openxmlformats.org/officeDocument/2006/relationships/hyperlink" Target="https://christophm.github.io/interpretable-ml-book/shap.html" TargetMode="External"/><Relationship Id="rId1" Type="http://schemas.openxmlformats.org/officeDocument/2006/relationships/slideLayout" Target="../slideLayouts/slideLayout2.xml"/><Relationship Id="rId6" Type="http://schemas.openxmlformats.org/officeDocument/2006/relationships/hyperlink" Target="https://github.com/scikit-learn-contrib/imbalanced-learn/issues/589" TargetMode="External"/><Relationship Id="rId5" Type="http://schemas.openxmlformats.org/officeDocument/2006/relationships/hyperlink" Target="https://www.memorial.com.tr/saglik-rehberleri/rahim-agzi-kanseri-hakkindaki-gercekler-ve-tedavi-yontemleri/" TargetMode="External"/><Relationship Id="rId4" Type="http://schemas.openxmlformats.org/officeDocument/2006/relationships/hyperlink" Target="https://www.kdnuggets.com/2018/12/machine-learning-explainability-interpretability-ai.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Machine Learning Model Explainability on Cervical Cancer Dataset</a:t>
            </a:r>
            <a:endParaRPr lang="en-US" dirty="0"/>
          </a:p>
        </p:txBody>
      </p:sp>
      <p:sp>
        <p:nvSpPr>
          <p:cNvPr id="3" name="Subtitle 2"/>
          <p:cNvSpPr>
            <a:spLocks noGrp="1"/>
          </p:cNvSpPr>
          <p:nvPr>
            <p:ph type="subTitle" idx="1"/>
          </p:nvPr>
        </p:nvSpPr>
        <p:spPr/>
        <p:txBody>
          <a:bodyPr/>
          <a:lstStyle/>
          <a:p>
            <a:r>
              <a:rPr lang="en-US" dirty="0" smtClean="0"/>
              <a:t>Yusuf Furkan Yücesoy</a:t>
            </a:r>
          </a:p>
          <a:p>
            <a:r>
              <a:rPr lang="en-US" dirty="0" smtClean="0"/>
              <a:t>152120151005</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467" y="1217174"/>
            <a:ext cx="4727565" cy="4070734"/>
          </a:xfrm>
          <a:prstGeom prst="rect">
            <a:avLst/>
          </a:prstGeom>
        </p:spPr>
      </p:pic>
    </p:spTree>
    <p:extLst>
      <p:ext uri="{BB962C8B-B14F-4D97-AF65-F5344CB8AC3E}">
        <p14:creationId xmlns:p14="http://schemas.microsoft.com/office/powerpoint/2010/main" val="3060151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452" y="0"/>
            <a:ext cx="8770571" cy="1039906"/>
          </a:xfrm>
        </p:spPr>
        <p:txBody>
          <a:bodyPr/>
          <a:lstStyle/>
          <a:p>
            <a:r>
              <a:rPr lang="tr-TR" dirty="0"/>
              <a:t>Veri setindeki öznitelikler: </a:t>
            </a:r>
            <a:endParaRPr lang="en-US" dirty="0"/>
          </a:p>
        </p:txBody>
      </p:sp>
      <p:sp>
        <p:nvSpPr>
          <p:cNvPr id="3" name="Content Placeholder 2"/>
          <p:cNvSpPr>
            <a:spLocks noGrp="1"/>
          </p:cNvSpPr>
          <p:nvPr>
            <p:ph idx="1"/>
          </p:nvPr>
        </p:nvSpPr>
        <p:spPr>
          <a:xfrm>
            <a:off x="376518" y="1039906"/>
            <a:ext cx="11327753" cy="5665694"/>
          </a:xfrm>
        </p:spPr>
        <p:txBody>
          <a:bodyPr numCol="2">
            <a:normAutofit/>
          </a:bodyPr>
          <a:lstStyle/>
          <a:p>
            <a:pPr>
              <a:lnSpc>
                <a:spcPct val="100000"/>
              </a:lnSpc>
            </a:pPr>
            <a:r>
              <a:rPr lang="tr-TR" b="1" dirty="0"/>
              <a:t>Age </a:t>
            </a:r>
            <a:r>
              <a:rPr lang="tr-TR" dirty="0"/>
              <a:t>                                                         : Yaş</a:t>
            </a:r>
            <a:endParaRPr lang="en-US" dirty="0"/>
          </a:p>
          <a:p>
            <a:pPr>
              <a:lnSpc>
                <a:spcPct val="100000"/>
              </a:lnSpc>
            </a:pPr>
            <a:r>
              <a:rPr lang="tr-TR" b="1" dirty="0"/>
              <a:t>Number of sexual partners                 </a:t>
            </a:r>
            <a:r>
              <a:rPr lang="tr-TR" dirty="0"/>
              <a:t>: Birlikte olunan partner sayısı</a:t>
            </a:r>
            <a:endParaRPr lang="en-US" dirty="0"/>
          </a:p>
          <a:p>
            <a:pPr>
              <a:lnSpc>
                <a:spcPct val="100000"/>
              </a:lnSpc>
            </a:pPr>
            <a:r>
              <a:rPr lang="tr-TR" b="1" dirty="0"/>
              <a:t>First sexual intercourse(age)              </a:t>
            </a:r>
            <a:r>
              <a:rPr lang="tr-TR" dirty="0"/>
              <a:t>: İlk birliktelik yaşı                                 </a:t>
            </a:r>
            <a:endParaRPr lang="en-US" dirty="0"/>
          </a:p>
          <a:p>
            <a:pPr>
              <a:lnSpc>
                <a:spcPct val="100000"/>
              </a:lnSpc>
            </a:pPr>
            <a:r>
              <a:rPr lang="tr-TR" b="1" dirty="0"/>
              <a:t>Number of pregnancies                       </a:t>
            </a:r>
            <a:r>
              <a:rPr lang="tr-TR" dirty="0"/>
              <a:t>: Hamilelik sayısı</a:t>
            </a:r>
            <a:endParaRPr lang="en-US" dirty="0"/>
          </a:p>
          <a:p>
            <a:pPr>
              <a:lnSpc>
                <a:spcPct val="100000"/>
              </a:lnSpc>
            </a:pPr>
            <a:r>
              <a:rPr lang="tr-TR" b="1" dirty="0"/>
              <a:t>Smokes                 </a:t>
            </a:r>
            <a:r>
              <a:rPr lang="tr-TR" dirty="0"/>
              <a:t>                                  : Sigara içip içilmeme durumu  </a:t>
            </a:r>
            <a:endParaRPr lang="en-US" dirty="0"/>
          </a:p>
          <a:p>
            <a:pPr>
              <a:lnSpc>
                <a:spcPct val="100000"/>
              </a:lnSpc>
            </a:pPr>
            <a:r>
              <a:rPr lang="tr-TR" b="1" dirty="0"/>
              <a:t>Smokes (years)                                      </a:t>
            </a:r>
            <a:r>
              <a:rPr lang="tr-TR" dirty="0"/>
              <a:t>: Yıllık içilen sigara </a:t>
            </a:r>
            <a:endParaRPr lang="en-US" dirty="0"/>
          </a:p>
          <a:p>
            <a:pPr>
              <a:lnSpc>
                <a:spcPct val="100000"/>
              </a:lnSpc>
            </a:pPr>
            <a:r>
              <a:rPr lang="tr-TR" b="1" dirty="0"/>
              <a:t>Smokes (packs/year)                            </a:t>
            </a:r>
            <a:r>
              <a:rPr lang="tr-TR" dirty="0"/>
              <a:t>: Yıllık tüketilen sigara paketi</a:t>
            </a:r>
            <a:endParaRPr lang="en-US" dirty="0"/>
          </a:p>
          <a:p>
            <a:pPr>
              <a:lnSpc>
                <a:spcPct val="100000"/>
              </a:lnSpc>
            </a:pPr>
            <a:r>
              <a:rPr lang="tr-TR" b="1" dirty="0"/>
              <a:t>Hormonal Contraceptives(years)       </a:t>
            </a:r>
            <a:r>
              <a:rPr lang="tr-TR" dirty="0"/>
              <a:t>: Yıllık tüketilen hormonal gebelik önleyici</a:t>
            </a:r>
            <a:endParaRPr lang="en-US" dirty="0"/>
          </a:p>
          <a:p>
            <a:pPr>
              <a:lnSpc>
                <a:spcPct val="100000"/>
              </a:lnSpc>
            </a:pPr>
            <a:r>
              <a:rPr lang="tr-TR" b="1" dirty="0"/>
              <a:t>IUD      </a:t>
            </a:r>
            <a:r>
              <a:rPr lang="tr-TR" dirty="0"/>
              <a:t>                                                     :  Doğum kontrol cihazı kullanımı</a:t>
            </a:r>
            <a:endParaRPr lang="en-US" dirty="0"/>
          </a:p>
          <a:p>
            <a:pPr>
              <a:lnSpc>
                <a:spcPct val="100000"/>
              </a:lnSpc>
            </a:pPr>
            <a:r>
              <a:rPr lang="tr-TR" b="1" dirty="0"/>
              <a:t>IUD (years)                                               </a:t>
            </a:r>
            <a:r>
              <a:rPr lang="tr-TR" dirty="0"/>
              <a:t>: Yıllık kullanılan doğum kontrol cihazı kullanımı</a:t>
            </a:r>
            <a:endParaRPr lang="en-US" dirty="0"/>
          </a:p>
          <a:p>
            <a:pPr>
              <a:lnSpc>
                <a:spcPct val="100000"/>
              </a:lnSpc>
            </a:pPr>
            <a:r>
              <a:rPr lang="tr-TR" b="1" dirty="0"/>
              <a:t>STDs   </a:t>
            </a:r>
            <a:r>
              <a:rPr lang="tr-TR" dirty="0"/>
              <a:t>                                                       : Cinsel yolla bulaşan hastalık</a:t>
            </a:r>
            <a:endParaRPr lang="en-US" dirty="0"/>
          </a:p>
          <a:p>
            <a:pPr>
              <a:lnSpc>
                <a:spcPct val="100000"/>
              </a:lnSpc>
            </a:pPr>
            <a:r>
              <a:rPr lang="tr-TR" b="1" dirty="0"/>
              <a:t>STDs (number)                                        </a:t>
            </a:r>
            <a:r>
              <a:rPr lang="tr-TR" dirty="0"/>
              <a:t>: Cinsel yolla bulaşan hastalık sayısı</a:t>
            </a:r>
            <a:endParaRPr lang="en-US" dirty="0"/>
          </a:p>
          <a:p>
            <a:endParaRPr lang="en-US" sz="1200" dirty="0"/>
          </a:p>
        </p:txBody>
      </p:sp>
    </p:spTree>
    <p:extLst>
      <p:ext uri="{BB962C8B-B14F-4D97-AF65-F5344CB8AC3E}">
        <p14:creationId xmlns:p14="http://schemas.microsoft.com/office/powerpoint/2010/main" val="1985539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889" y="209757"/>
            <a:ext cx="8770571" cy="722573"/>
          </a:xfrm>
        </p:spPr>
        <p:txBody>
          <a:bodyPr>
            <a:normAutofit fontScale="90000"/>
          </a:bodyPr>
          <a:lstStyle/>
          <a:p>
            <a:r>
              <a:rPr lang="tr-TR" dirty="0"/>
              <a:t>Veri setindeki öznitelikler: </a:t>
            </a:r>
            <a:endParaRPr lang="en-US" dirty="0"/>
          </a:p>
        </p:txBody>
      </p:sp>
      <p:sp>
        <p:nvSpPr>
          <p:cNvPr id="3" name="Content Placeholder 2"/>
          <p:cNvSpPr>
            <a:spLocks noGrp="1"/>
          </p:cNvSpPr>
          <p:nvPr>
            <p:ph idx="1"/>
          </p:nvPr>
        </p:nvSpPr>
        <p:spPr>
          <a:xfrm>
            <a:off x="591671" y="932330"/>
            <a:ext cx="11112601" cy="5737411"/>
          </a:xfrm>
        </p:spPr>
        <p:txBody>
          <a:bodyPr numCol="2">
            <a:normAutofit fontScale="92500"/>
          </a:bodyPr>
          <a:lstStyle/>
          <a:p>
            <a:pPr>
              <a:lnSpc>
                <a:spcPct val="110000"/>
              </a:lnSpc>
            </a:pPr>
            <a:r>
              <a:rPr lang="tr-TR" b="1" dirty="0"/>
              <a:t>STDs (condylomatosis)                          </a:t>
            </a:r>
            <a:r>
              <a:rPr lang="tr-TR" dirty="0"/>
              <a:t>: Hastalık türü</a:t>
            </a:r>
            <a:endParaRPr lang="en-US" dirty="0"/>
          </a:p>
          <a:p>
            <a:pPr>
              <a:lnSpc>
                <a:spcPct val="110000"/>
              </a:lnSpc>
            </a:pPr>
            <a:r>
              <a:rPr lang="tr-TR" b="1" dirty="0"/>
              <a:t>STDs (cervical condylomatosis)           </a:t>
            </a:r>
            <a:r>
              <a:rPr lang="tr-TR" dirty="0"/>
              <a:t>: Hastalık türü</a:t>
            </a:r>
            <a:endParaRPr lang="en-US" dirty="0"/>
          </a:p>
          <a:p>
            <a:pPr>
              <a:lnSpc>
                <a:spcPct val="110000"/>
              </a:lnSpc>
            </a:pPr>
            <a:r>
              <a:rPr lang="tr-TR" b="1" dirty="0"/>
              <a:t>STDs:vaginal condylomatosis              </a:t>
            </a:r>
            <a:r>
              <a:rPr lang="tr-TR" dirty="0"/>
              <a:t>: Hastalık türü</a:t>
            </a:r>
            <a:br>
              <a:rPr lang="tr-TR" dirty="0"/>
            </a:br>
            <a:r>
              <a:rPr lang="tr-TR" b="1" dirty="0"/>
              <a:t>STDs:vulvo-perineal condylomatosis </a:t>
            </a:r>
            <a:r>
              <a:rPr lang="tr-TR" dirty="0"/>
              <a:t>: Hastalık türü</a:t>
            </a:r>
            <a:br>
              <a:rPr lang="tr-TR" dirty="0"/>
            </a:br>
            <a:r>
              <a:rPr lang="tr-TR" b="1" dirty="0"/>
              <a:t>STDs:syphilis</a:t>
            </a:r>
            <a:r>
              <a:rPr lang="tr-TR" dirty="0"/>
              <a:t>                                           </a:t>
            </a:r>
            <a:r>
              <a:rPr lang="en-US" dirty="0"/>
              <a:t>: </a:t>
            </a:r>
            <a:r>
              <a:rPr lang="tr-TR" dirty="0"/>
              <a:t>Hastalık türü</a:t>
            </a:r>
            <a:br>
              <a:rPr lang="tr-TR" dirty="0"/>
            </a:br>
            <a:r>
              <a:rPr lang="tr-TR" b="1" dirty="0"/>
              <a:t>STDs:pelvic inflammatory disease      </a:t>
            </a:r>
            <a:r>
              <a:rPr lang="tr-TR" dirty="0"/>
              <a:t>: Hastalık türü</a:t>
            </a:r>
            <a:br>
              <a:rPr lang="tr-TR" dirty="0"/>
            </a:br>
            <a:r>
              <a:rPr lang="tr-TR" b="1" dirty="0"/>
              <a:t>STDs:genital herpes                               </a:t>
            </a:r>
            <a:r>
              <a:rPr lang="tr-TR" dirty="0"/>
              <a:t>:Hastalık türü</a:t>
            </a:r>
            <a:br>
              <a:rPr lang="tr-TR" dirty="0"/>
            </a:br>
            <a:r>
              <a:rPr lang="tr-TR" b="1" dirty="0"/>
              <a:t>STDs:molluscum contagiosum             </a:t>
            </a:r>
            <a:r>
              <a:rPr lang="tr-TR" dirty="0"/>
              <a:t>: Hastalık türü</a:t>
            </a:r>
            <a:br>
              <a:rPr lang="tr-TR" dirty="0"/>
            </a:br>
            <a:r>
              <a:rPr lang="tr-TR" b="1" dirty="0"/>
              <a:t>STDs:AIDS          </a:t>
            </a:r>
            <a:r>
              <a:rPr lang="tr-TR" dirty="0"/>
              <a:t>                                       : Hastalık türü</a:t>
            </a:r>
            <a:br>
              <a:rPr lang="tr-TR" dirty="0"/>
            </a:br>
            <a:r>
              <a:rPr lang="tr-TR" b="1" dirty="0"/>
              <a:t>STDs:HIV                </a:t>
            </a:r>
            <a:r>
              <a:rPr lang="tr-TR" dirty="0"/>
              <a:t>                                   : Hastalık türü</a:t>
            </a:r>
            <a:br>
              <a:rPr lang="tr-TR" dirty="0"/>
            </a:br>
            <a:r>
              <a:rPr lang="tr-TR" b="1" dirty="0"/>
              <a:t>STDs:Hepatitis B                                      </a:t>
            </a:r>
            <a:r>
              <a:rPr lang="tr-TR" dirty="0"/>
              <a:t>: Hastalık türü</a:t>
            </a:r>
            <a:br>
              <a:rPr lang="tr-TR" dirty="0"/>
            </a:br>
            <a:r>
              <a:rPr lang="tr-TR" b="1" dirty="0"/>
              <a:t>STDs:HPV </a:t>
            </a:r>
            <a:r>
              <a:rPr lang="tr-TR" dirty="0"/>
              <a:t>                                                 : Hastalık türü</a:t>
            </a:r>
            <a:endParaRPr lang="en-US" dirty="0"/>
          </a:p>
          <a:p>
            <a:pPr>
              <a:lnSpc>
                <a:spcPct val="110000"/>
              </a:lnSpc>
            </a:pPr>
            <a:r>
              <a:rPr lang="tr-TR" b="1" dirty="0"/>
              <a:t>STDs: Number of diagnosis                    </a:t>
            </a:r>
            <a:r>
              <a:rPr lang="tr-TR" dirty="0"/>
              <a:t>: Teşhis edilen hastalık sayısı</a:t>
            </a:r>
            <a:endParaRPr lang="en-US" dirty="0"/>
          </a:p>
          <a:p>
            <a:pPr>
              <a:lnSpc>
                <a:spcPct val="110000"/>
              </a:lnSpc>
            </a:pPr>
            <a:r>
              <a:rPr lang="tr-TR" b="1" dirty="0"/>
              <a:t>STDs: Time since first diagnosis             </a:t>
            </a:r>
            <a:r>
              <a:rPr lang="tr-TR" dirty="0"/>
              <a:t>: İlk tanıdan bu yana geçen süre</a:t>
            </a:r>
            <a:br>
              <a:rPr lang="tr-TR" dirty="0"/>
            </a:br>
            <a:r>
              <a:rPr lang="tr-TR" b="1" dirty="0"/>
              <a:t>STDs: Time since last diagnosis               </a:t>
            </a:r>
            <a:r>
              <a:rPr lang="tr-TR" dirty="0"/>
              <a:t>: Son tanıdan bu yana geçen süre</a:t>
            </a:r>
            <a:endParaRPr lang="en-US" dirty="0"/>
          </a:p>
          <a:p>
            <a:pPr>
              <a:lnSpc>
                <a:spcPct val="110000"/>
              </a:lnSpc>
            </a:pPr>
            <a:r>
              <a:rPr lang="tr-TR" b="1" dirty="0" smtClean="0"/>
              <a:t>Dx:Cancer </a:t>
            </a:r>
            <a:r>
              <a:rPr lang="tr-TR" dirty="0" smtClean="0"/>
              <a:t>                                                  </a:t>
            </a:r>
            <a:r>
              <a:rPr lang="tr-TR" dirty="0"/>
              <a:t>: Daha önce </a:t>
            </a:r>
            <a:r>
              <a:rPr lang="tr-TR" dirty="0" smtClean="0"/>
              <a:t>rahim ağzı kanseri tanısı konulmuş</a:t>
            </a:r>
            <a:r>
              <a:rPr lang="tr-TR" dirty="0"/>
              <a:t/>
            </a:r>
            <a:br>
              <a:rPr lang="tr-TR" dirty="0"/>
            </a:br>
            <a:r>
              <a:rPr lang="tr-TR" b="1" dirty="0"/>
              <a:t>Dx:CIN </a:t>
            </a:r>
            <a:r>
              <a:rPr lang="tr-TR" dirty="0"/>
              <a:t>                                                        : Daha önce servikal intrapitelyal neoplazi tanısı konulmuş</a:t>
            </a:r>
            <a:br>
              <a:rPr lang="tr-TR" dirty="0"/>
            </a:br>
            <a:r>
              <a:rPr lang="tr-TR" b="1" dirty="0"/>
              <a:t>Dx:HPV  </a:t>
            </a:r>
            <a:r>
              <a:rPr lang="tr-TR" dirty="0"/>
              <a:t>                                               :  Daha önce human papilloma virus tanısı </a:t>
            </a:r>
            <a:r>
              <a:rPr lang="tr-TR" dirty="0" smtClean="0"/>
              <a:t>konulmuş</a:t>
            </a:r>
            <a:endParaRPr lang="en-US" dirty="0"/>
          </a:p>
          <a:p>
            <a:pPr>
              <a:lnSpc>
                <a:spcPct val="110000"/>
              </a:lnSpc>
            </a:pPr>
            <a:r>
              <a:rPr lang="tr-TR" b="1" dirty="0"/>
              <a:t>Hinselmann: </a:t>
            </a:r>
            <a:r>
              <a:rPr lang="tr-TR" dirty="0"/>
              <a:t>target variable</a:t>
            </a:r>
            <a:br>
              <a:rPr lang="tr-TR" dirty="0"/>
            </a:br>
            <a:r>
              <a:rPr lang="tr-TR" b="1" dirty="0"/>
              <a:t>Schiller: </a:t>
            </a:r>
            <a:r>
              <a:rPr lang="tr-TR" dirty="0"/>
              <a:t>target variable</a:t>
            </a:r>
            <a:br>
              <a:rPr lang="tr-TR" dirty="0"/>
            </a:br>
            <a:r>
              <a:rPr lang="tr-TR" b="1" dirty="0"/>
              <a:t>Cytology</a:t>
            </a:r>
            <a:r>
              <a:rPr lang="tr-TR" dirty="0"/>
              <a:t>: target variable</a:t>
            </a:r>
            <a:br>
              <a:rPr lang="tr-TR" dirty="0"/>
            </a:br>
            <a:r>
              <a:rPr lang="tr-TR" b="1" u="sng" dirty="0"/>
              <a:t>Biopsy: target variable </a:t>
            </a:r>
            <a:r>
              <a:rPr lang="tr-TR" u="sng" dirty="0"/>
              <a:t>: Makale taramaları sonucu projede başarım için kullanılacak özellik</a:t>
            </a:r>
            <a:endParaRPr lang="en-US" u="sng" dirty="0"/>
          </a:p>
          <a:p>
            <a:pPr>
              <a:lnSpc>
                <a:spcPct val="110000"/>
              </a:lnSpc>
            </a:pPr>
            <a:endParaRPr lang="en-US" dirty="0"/>
          </a:p>
        </p:txBody>
      </p:sp>
    </p:spTree>
    <p:extLst>
      <p:ext uri="{BB962C8B-B14F-4D97-AF65-F5344CB8AC3E}">
        <p14:creationId xmlns:p14="http://schemas.microsoft.com/office/powerpoint/2010/main" val="1530372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0" y="250377"/>
            <a:ext cx="8770571" cy="776361"/>
          </a:xfrm>
        </p:spPr>
        <p:txBody>
          <a:bodyPr>
            <a:normAutofit fontScale="90000"/>
          </a:bodyPr>
          <a:lstStyle/>
          <a:p>
            <a:r>
              <a:rPr lang="en-US" sz="3200" dirty="0" smtClean="0"/>
              <a:t>DENEY</a:t>
            </a:r>
            <a:br>
              <a:rPr lang="en-US" sz="3200" dirty="0" smtClean="0"/>
            </a:br>
            <a:r>
              <a:rPr lang="tr-TR" sz="2200" b="1" u="sng" dirty="0" smtClean="0">
                <a:solidFill>
                  <a:schemeClr val="accent2">
                    <a:lumMod val="50000"/>
                  </a:schemeClr>
                </a:solidFill>
              </a:rPr>
              <a:t>Veri </a:t>
            </a:r>
            <a:r>
              <a:rPr lang="tr-TR" sz="2200" b="1" u="sng" dirty="0">
                <a:solidFill>
                  <a:schemeClr val="accent2">
                    <a:lumMod val="50000"/>
                  </a:schemeClr>
                </a:solidFill>
              </a:rPr>
              <a:t>Seti Üzerinde Oynama yapılmaksızın Random Forest </a:t>
            </a:r>
            <a:r>
              <a:rPr lang="en-US" sz="2200" b="1" u="sng" dirty="0" smtClean="0">
                <a:solidFill>
                  <a:schemeClr val="accent2">
                    <a:lumMod val="50000"/>
                  </a:schemeClr>
                </a:solidFill>
              </a:rPr>
              <a:t>  </a:t>
            </a:r>
            <a:r>
              <a:rPr lang="tr-TR" sz="2200" b="1" u="sng" dirty="0" smtClean="0">
                <a:solidFill>
                  <a:schemeClr val="accent2">
                    <a:lumMod val="50000"/>
                  </a:schemeClr>
                </a:solidFill>
              </a:rPr>
              <a:t>Sınıflandırıcı </a:t>
            </a:r>
            <a:r>
              <a:rPr lang="tr-TR" sz="2200" b="1" u="sng" dirty="0">
                <a:solidFill>
                  <a:schemeClr val="accent2">
                    <a:lumMod val="50000"/>
                  </a:schemeClr>
                </a:solidFill>
              </a:rPr>
              <a:t>Algoritmasındaki Başarımının Testi</a:t>
            </a:r>
            <a:r>
              <a:rPr lang="en-US" sz="3200" u="sng" dirty="0">
                <a:solidFill>
                  <a:schemeClr val="accent2">
                    <a:lumMod val="50000"/>
                  </a:schemeClr>
                </a:solidFill>
              </a:rPr>
              <a:t/>
            </a:r>
            <a:br>
              <a:rPr lang="en-US" sz="3200" u="sng" dirty="0">
                <a:solidFill>
                  <a:schemeClr val="accent2">
                    <a:lumMod val="50000"/>
                  </a:schemeClr>
                </a:solidFill>
              </a:rPr>
            </a:br>
            <a:r>
              <a:rPr lang="en-US" sz="3200" dirty="0" smtClean="0"/>
              <a:t/>
            </a:r>
            <a:br>
              <a:rPr lang="en-US" sz="3200" dirty="0" smtClean="0"/>
            </a:br>
            <a:endParaRPr lang="en-US" sz="3200" dirty="0"/>
          </a:p>
        </p:txBody>
      </p:sp>
      <p:sp>
        <p:nvSpPr>
          <p:cNvPr id="3" name="Content Placeholder 2"/>
          <p:cNvSpPr>
            <a:spLocks noGrp="1"/>
          </p:cNvSpPr>
          <p:nvPr>
            <p:ph idx="1"/>
          </p:nvPr>
        </p:nvSpPr>
        <p:spPr>
          <a:xfrm>
            <a:off x="1237129" y="2029099"/>
            <a:ext cx="10467142" cy="3812869"/>
          </a:xfrm>
        </p:spPr>
        <p:txBody>
          <a:bodyPr/>
          <a:lstStyle/>
          <a:p>
            <a:endParaRPr lang="en-US" dirty="0" smtClean="0"/>
          </a:p>
          <a:p>
            <a:endParaRPr lang="en-US" dirty="0" smtClean="0"/>
          </a:p>
          <a:p>
            <a:r>
              <a:rPr lang="en-US" dirty="0" err="1" smtClean="0"/>
              <a:t>Veri</a:t>
            </a:r>
            <a:r>
              <a:rPr lang="en-US" dirty="0" smtClean="0"/>
              <a:t> </a:t>
            </a:r>
            <a:r>
              <a:rPr lang="en-US" dirty="0" err="1" smtClean="0"/>
              <a:t>setinde</a:t>
            </a:r>
            <a:r>
              <a:rPr lang="en-US" dirty="0" smtClean="0"/>
              <a:t> </a:t>
            </a:r>
            <a:r>
              <a:rPr lang="en-US" dirty="0" err="1" smtClean="0"/>
              <a:t>oynama</a:t>
            </a:r>
            <a:r>
              <a:rPr lang="en-US" dirty="0" smtClean="0"/>
              <a:t> </a:t>
            </a:r>
            <a:r>
              <a:rPr lang="en-US" dirty="0" err="1" smtClean="0"/>
              <a:t>yapılmadığında</a:t>
            </a:r>
            <a:r>
              <a:rPr lang="en-US" dirty="0" smtClean="0"/>
              <a:t> </a:t>
            </a:r>
            <a:r>
              <a:rPr lang="en-US" dirty="0" err="1" smtClean="0"/>
              <a:t>sonuç</a:t>
            </a:r>
            <a:endParaRPr lang="en-US" dirty="0" smtClean="0"/>
          </a:p>
          <a:p>
            <a:r>
              <a:rPr lang="en-US" dirty="0" err="1" smtClean="0"/>
              <a:t>Rastgele</a:t>
            </a:r>
            <a:r>
              <a:rPr lang="en-US" dirty="0" smtClean="0"/>
              <a:t> </a:t>
            </a:r>
            <a:r>
              <a:rPr lang="en-US" dirty="0" err="1" smtClean="0"/>
              <a:t>seçilen</a:t>
            </a:r>
            <a:r>
              <a:rPr lang="en-US" dirty="0" smtClean="0"/>
              <a:t>(UID) </a:t>
            </a:r>
            <a:r>
              <a:rPr lang="en-US" dirty="0" err="1" smtClean="0"/>
              <a:t>özniteliği</a:t>
            </a:r>
            <a:r>
              <a:rPr lang="en-US" dirty="0" smtClean="0"/>
              <a:t> </a:t>
            </a:r>
            <a:r>
              <a:rPr lang="en-US" dirty="0"/>
              <a:t> </a:t>
            </a:r>
            <a:r>
              <a:rPr lang="en-US" dirty="0" err="1" smtClean="0"/>
              <a:t>ile</a:t>
            </a:r>
            <a:r>
              <a:rPr lang="en-US" dirty="0" smtClean="0"/>
              <a:t> </a:t>
            </a:r>
            <a:r>
              <a:rPr lang="en-US" dirty="0" err="1" smtClean="0"/>
              <a:t>yapılan</a:t>
            </a:r>
            <a:r>
              <a:rPr lang="en-US" dirty="0" smtClean="0"/>
              <a:t> </a:t>
            </a:r>
            <a:r>
              <a:rPr lang="en-US" dirty="0" err="1" smtClean="0"/>
              <a:t>eğitim</a:t>
            </a:r>
            <a:r>
              <a:rPr lang="en-US" dirty="0" smtClean="0"/>
              <a:t> </a:t>
            </a:r>
            <a:r>
              <a:rPr lang="en-US" dirty="0" err="1" smtClean="0"/>
              <a:t>sonucu</a:t>
            </a:r>
            <a:endParaRPr lang="en-US" dirty="0" smtClean="0"/>
          </a:p>
          <a:p>
            <a:r>
              <a:rPr lang="en-US" dirty="0" err="1" smtClean="0"/>
              <a:t>Modelin</a:t>
            </a:r>
            <a:r>
              <a:rPr lang="en-US" dirty="0" smtClean="0"/>
              <a:t> </a:t>
            </a:r>
            <a:r>
              <a:rPr lang="en-US" dirty="0" err="1" smtClean="0"/>
              <a:t>Duyarlılığı</a:t>
            </a:r>
            <a:r>
              <a:rPr lang="en-US" dirty="0" smtClean="0"/>
              <a:t> </a:t>
            </a:r>
          </a:p>
          <a:p>
            <a:endParaRPr lang="en-US" dirty="0"/>
          </a:p>
          <a:p>
            <a:endParaRPr lang="en-US" dirty="0" smtClean="0"/>
          </a:p>
          <a:p>
            <a:r>
              <a:rPr lang="en-US" dirty="0" smtClean="0"/>
              <a:t>Confusion Matrix</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2834100"/>
              </p:ext>
            </p:extLst>
          </p:nvPr>
        </p:nvGraphicFramePr>
        <p:xfrm>
          <a:off x="7641729" y="2775985"/>
          <a:ext cx="4550271" cy="502024"/>
        </p:xfrm>
        <a:graphic>
          <a:graphicData uri="http://schemas.openxmlformats.org/drawingml/2006/table">
            <a:tbl>
              <a:tblPr firstRow="1" firstCol="1" bandRow="1">
                <a:tableStyleId>{5C22544A-7EE6-4342-B048-85BDC9FD1C3A}</a:tableStyleId>
              </a:tblPr>
              <a:tblGrid>
                <a:gridCol w="2053162">
                  <a:extLst>
                    <a:ext uri="{9D8B030D-6E8A-4147-A177-3AD203B41FA5}">
                      <a16:colId xmlns:a16="http://schemas.microsoft.com/office/drawing/2014/main" val="3248273664"/>
                    </a:ext>
                  </a:extLst>
                </a:gridCol>
                <a:gridCol w="2497109">
                  <a:extLst>
                    <a:ext uri="{9D8B030D-6E8A-4147-A177-3AD203B41FA5}">
                      <a16:colId xmlns:a16="http://schemas.microsoft.com/office/drawing/2014/main" val="3470380413"/>
                    </a:ext>
                  </a:extLst>
                </a:gridCol>
              </a:tblGrid>
              <a:tr h="502024">
                <a:tc>
                  <a:txBody>
                    <a:bodyPr/>
                    <a:lstStyle/>
                    <a:p>
                      <a:pPr marL="0" marR="0">
                        <a:lnSpc>
                          <a:spcPct val="115000"/>
                        </a:lnSpc>
                        <a:spcBef>
                          <a:spcPts val="0"/>
                        </a:spcBef>
                        <a:spcAft>
                          <a:spcPts val="600"/>
                        </a:spcAft>
                      </a:pPr>
                      <a:r>
                        <a:rPr lang="tr-TR" sz="2000" dirty="0">
                          <a:effectLst/>
                        </a:rPr>
                        <a:t>Accuracy score:</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nSpc>
                          <a:spcPct val="115000"/>
                        </a:lnSpc>
                        <a:spcBef>
                          <a:spcPts val="0"/>
                        </a:spcBef>
                        <a:spcAft>
                          <a:spcPts val="600"/>
                        </a:spcAft>
                      </a:pPr>
                      <a:r>
                        <a:rPr lang="tr-TR" sz="2000" dirty="0">
                          <a:effectLst/>
                        </a:rPr>
                        <a:t>0.9627906976744186</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14644875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10929681"/>
              </p:ext>
            </p:extLst>
          </p:nvPr>
        </p:nvGraphicFramePr>
        <p:xfrm>
          <a:off x="7641727" y="3257460"/>
          <a:ext cx="4550271" cy="475156"/>
        </p:xfrm>
        <a:graphic>
          <a:graphicData uri="http://schemas.openxmlformats.org/drawingml/2006/table">
            <a:tbl>
              <a:tblPr firstRow="1" firstCol="1" bandRow="1">
                <a:tableStyleId>{5C22544A-7EE6-4342-B048-85BDC9FD1C3A}</a:tableStyleId>
              </a:tblPr>
              <a:tblGrid>
                <a:gridCol w="2093943">
                  <a:extLst>
                    <a:ext uri="{9D8B030D-6E8A-4147-A177-3AD203B41FA5}">
                      <a16:colId xmlns:a16="http://schemas.microsoft.com/office/drawing/2014/main" val="3098509954"/>
                    </a:ext>
                  </a:extLst>
                </a:gridCol>
                <a:gridCol w="2456328">
                  <a:extLst>
                    <a:ext uri="{9D8B030D-6E8A-4147-A177-3AD203B41FA5}">
                      <a16:colId xmlns:a16="http://schemas.microsoft.com/office/drawing/2014/main" val="879380374"/>
                    </a:ext>
                  </a:extLst>
                </a:gridCol>
              </a:tblGrid>
              <a:tr h="475156">
                <a:tc>
                  <a:txBody>
                    <a:bodyPr/>
                    <a:lstStyle/>
                    <a:p>
                      <a:pPr marL="0" marR="0" algn="l">
                        <a:lnSpc>
                          <a:spcPct val="115000"/>
                        </a:lnSpc>
                        <a:spcBef>
                          <a:spcPts val="0"/>
                        </a:spcBef>
                        <a:spcAft>
                          <a:spcPts val="600"/>
                        </a:spcAft>
                      </a:pPr>
                      <a:r>
                        <a:rPr lang="tr-TR" sz="2000" dirty="0">
                          <a:effectLst/>
                        </a:rPr>
                        <a:t>Accuracy score:</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l">
                        <a:lnSpc>
                          <a:spcPct val="115000"/>
                        </a:lnSpc>
                        <a:spcBef>
                          <a:spcPts val="0"/>
                        </a:spcBef>
                        <a:spcAft>
                          <a:spcPts val="600"/>
                        </a:spcAft>
                      </a:pPr>
                      <a:r>
                        <a:rPr lang="tr-TR" sz="2000" dirty="0">
                          <a:effectLst/>
                        </a:rPr>
                        <a:t>0.9488372093023256</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401569268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843443"/>
              </p:ext>
            </p:extLst>
          </p:nvPr>
        </p:nvGraphicFramePr>
        <p:xfrm>
          <a:off x="7641725" y="3696874"/>
          <a:ext cx="4550271" cy="531056"/>
        </p:xfrm>
        <a:graphic>
          <a:graphicData uri="http://schemas.openxmlformats.org/drawingml/2006/table">
            <a:tbl>
              <a:tblPr firstRow="1" firstCol="1" bandRow="1">
                <a:tableStyleId>{5C22544A-7EE6-4342-B048-85BDC9FD1C3A}</a:tableStyleId>
              </a:tblPr>
              <a:tblGrid>
                <a:gridCol w="2054425">
                  <a:extLst>
                    <a:ext uri="{9D8B030D-6E8A-4147-A177-3AD203B41FA5}">
                      <a16:colId xmlns:a16="http://schemas.microsoft.com/office/drawing/2014/main" val="3570301585"/>
                    </a:ext>
                  </a:extLst>
                </a:gridCol>
                <a:gridCol w="2495846">
                  <a:extLst>
                    <a:ext uri="{9D8B030D-6E8A-4147-A177-3AD203B41FA5}">
                      <a16:colId xmlns:a16="http://schemas.microsoft.com/office/drawing/2014/main" val="2106881622"/>
                    </a:ext>
                  </a:extLst>
                </a:gridCol>
              </a:tblGrid>
              <a:tr h="531056">
                <a:tc>
                  <a:txBody>
                    <a:bodyPr/>
                    <a:lstStyle/>
                    <a:p>
                      <a:pPr marL="0" marR="0" algn="ctr">
                        <a:lnSpc>
                          <a:spcPct val="115000"/>
                        </a:lnSpc>
                        <a:spcBef>
                          <a:spcPts val="0"/>
                        </a:spcBef>
                        <a:spcAft>
                          <a:spcPts val="600"/>
                        </a:spcAft>
                      </a:pPr>
                      <a:r>
                        <a:rPr lang="tr-TR" sz="2000" dirty="0">
                          <a:effectLst/>
                        </a:rPr>
                        <a:t>Recall (Duyarlılık)</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0"/>
                        </a:spcAft>
                      </a:pPr>
                      <a:r>
                        <a:rPr lang="tr-TR" sz="2000" dirty="0">
                          <a:effectLst/>
                        </a:rPr>
                        <a:t>0.38461538461538464</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202524125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01166047"/>
              </p:ext>
            </p:extLst>
          </p:nvPr>
        </p:nvGraphicFramePr>
        <p:xfrm>
          <a:off x="6526307" y="4322639"/>
          <a:ext cx="5530230" cy="2355949"/>
        </p:xfrm>
        <a:graphic>
          <a:graphicData uri="http://schemas.openxmlformats.org/drawingml/2006/table">
            <a:tbl>
              <a:tblPr firstRow="1" firstCol="1" bandRow="1">
                <a:tableStyleId>{5C22544A-7EE6-4342-B048-85BDC9FD1C3A}</a:tableStyleId>
              </a:tblPr>
              <a:tblGrid>
                <a:gridCol w="5530230">
                  <a:extLst>
                    <a:ext uri="{9D8B030D-6E8A-4147-A177-3AD203B41FA5}">
                      <a16:colId xmlns:a16="http://schemas.microsoft.com/office/drawing/2014/main" val="1269923448"/>
                    </a:ext>
                  </a:extLst>
                </a:gridCol>
              </a:tblGrid>
              <a:tr h="328928">
                <a:tc>
                  <a:txBody>
                    <a:bodyPr/>
                    <a:lstStyle/>
                    <a:p>
                      <a:pPr marL="0" marR="0" algn="ctr">
                        <a:lnSpc>
                          <a:spcPct val="115000"/>
                        </a:lnSpc>
                        <a:spcBef>
                          <a:spcPts val="0"/>
                        </a:spcBef>
                        <a:spcAft>
                          <a:spcPts val="600"/>
                        </a:spcAft>
                      </a:pPr>
                      <a:r>
                        <a:rPr lang="tr-TR" sz="1100">
                          <a:effectLst/>
                        </a:rPr>
                        <a:t>Confusion Matrix</a:t>
                      </a:r>
                      <a:endParaRPr lang="en-US" sz="11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1667864859"/>
                  </a:ext>
                </a:extLst>
              </a:tr>
              <a:tr h="2027021">
                <a:tc>
                  <a:txBody>
                    <a:bodyPr/>
                    <a:lstStyle/>
                    <a:p>
                      <a:pPr marL="0" marR="0" algn="ctr">
                        <a:lnSpc>
                          <a:spcPct val="115000"/>
                        </a:lnSpc>
                        <a:spcBef>
                          <a:spcPts val="0"/>
                        </a:spcBef>
                        <a:spcAft>
                          <a:spcPts val="600"/>
                        </a:spcAft>
                      </a:pPr>
                      <a:endParaRPr lang="tr-TR" sz="11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4290" marR="34925" marT="34925" marB="34925"/>
                </a:tc>
                <a:extLst>
                  <a:ext uri="{0D108BD9-81ED-4DB2-BD59-A6C34878D82A}">
                    <a16:rowId xmlns:a16="http://schemas.microsoft.com/office/drawing/2014/main" val="3073319298"/>
                  </a:ext>
                </a:extLst>
              </a:tr>
            </a:tbl>
          </a:graphicData>
        </a:graphic>
      </p:graphicFrame>
      <p:pic>
        <p:nvPicPr>
          <p:cNvPr id="1025" name="Görüntü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262" y="4326958"/>
            <a:ext cx="4437009" cy="226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3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70571" cy="1560716"/>
          </a:xfrm>
        </p:spPr>
        <p:txBody>
          <a:bodyPr>
            <a:normAutofit/>
          </a:bodyPr>
          <a:lstStyle/>
          <a:p>
            <a:r>
              <a:rPr lang="en-US" sz="2900" dirty="0" smtClean="0"/>
              <a:t>DENEY</a:t>
            </a:r>
            <a:br>
              <a:rPr lang="en-US" sz="2900" dirty="0" smtClean="0"/>
            </a:br>
            <a:r>
              <a:rPr lang="tr-TR" sz="2000" b="1" u="sng" dirty="0">
                <a:solidFill>
                  <a:schemeClr val="accent2"/>
                </a:solidFill>
              </a:rPr>
              <a:t>Veri Ön İşleme</a:t>
            </a:r>
            <a:endParaRPr lang="en-US" sz="2000" u="sng" dirty="0">
              <a:solidFill>
                <a:schemeClr val="accent2"/>
              </a:solidFill>
            </a:endParaRPr>
          </a:p>
        </p:txBody>
      </p:sp>
      <p:sp>
        <p:nvSpPr>
          <p:cNvPr id="5" name="Content Placeholder 4"/>
          <p:cNvSpPr>
            <a:spLocks noGrp="1"/>
          </p:cNvSpPr>
          <p:nvPr>
            <p:ph idx="1"/>
          </p:nvPr>
        </p:nvSpPr>
        <p:spPr>
          <a:xfrm>
            <a:off x="430306" y="1380565"/>
            <a:ext cx="11273965" cy="4709339"/>
          </a:xfrm>
        </p:spPr>
        <p:txBody>
          <a:bodyPr/>
          <a:lstStyle/>
          <a:p>
            <a:r>
              <a:rPr lang="tr-TR" dirty="0"/>
              <a:t>Veri seti üzene yapılan  gözlem doğrultusunda veri setinde eksik değerlerin olduğu gözlemlenmiştir. </a:t>
            </a:r>
            <a:r>
              <a:rPr lang="tr-TR" dirty="0" smtClean="0"/>
              <a:t>STDs</a:t>
            </a:r>
            <a:r>
              <a:rPr lang="tr-TR" dirty="0"/>
              <a:t>: Time since first diagnosis ve STDs: Time since last diagnosis  özniteliklerinde bulunan eksik değer sayısı tüm örnek sayısının 858 olduğu düşünüldüğünde dikkat çekici şekilde fazladır</a:t>
            </a:r>
            <a:r>
              <a:rPr lang="tr-TR" dirty="0" smtClean="0"/>
              <a:t>.</a:t>
            </a:r>
            <a:r>
              <a:rPr lang="en-US" dirty="0" smtClean="0"/>
              <a:t> (787)</a:t>
            </a:r>
          </a:p>
          <a:p>
            <a:r>
              <a:rPr lang="tr-TR" dirty="0"/>
              <a:t>Veri kümemizde yer alan “STDs: Time since first diagnosis” </a:t>
            </a:r>
            <a:r>
              <a:rPr lang="tr-TR" dirty="0" smtClean="0"/>
              <a:t>ve</a:t>
            </a:r>
            <a:r>
              <a:rPr lang="en-US" dirty="0"/>
              <a:t> </a:t>
            </a:r>
            <a:r>
              <a:rPr lang="tr-TR" dirty="0" smtClean="0"/>
              <a:t>“STDs</a:t>
            </a:r>
            <a:r>
              <a:rPr lang="tr-TR" dirty="0"/>
              <a:t>: Time since last diagnosis” özniteliklerinde çok fazla eksik değer bulunduğu için gerçekçi yaklaşımdan kopmamak adına verisetinden </a:t>
            </a:r>
            <a:r>
              <a:rPr lang="tr-TR" dirty="0" smtClean="0"/>
              <a:t>çıkarılır.</a:t>
            </a:r>
            <a:r>
              <a:rPr lang="en-US" dirty="0"/>
              <a:t> </a:t>
            </a:r>
            <a:r>
              <a:rPr lang="tr-TR" dirty="0" smtClean="0"/>
              <a:t>Ayrıca </a:t>
            </a:r>
            <a:r>
              <a:rPr lang="tr-TR" dirty="0"/>
              <a:t>içerisinde eksik </a:t>
            </a:r>
            <a:r>
              <a:rPr lang="tr-TR" b="1" dirty="0"/>
              <a:t>değer bulunduran herbir örnek veri setinten çıkarılarak </a:t>
            </a:r>
            <a:r>
              <a:rPr lang="tr-TR" dirty="0"/>
              <a:t>eksik değer tablosu aşağıdaki duruma getirilmiştir</a:t>
            </a:r>
            <a:r>
              <a:rPr lang="tr-TR" dirty="0" smtClean="0"/>
              <a:t>.</a:t>
            </a:r>
            <a:endParaRPr lang="en-US" dirty="0" smtClean="0"/>
          </a:p>
          <a:p>
            <a:r>
              <a:rPr lang="tr-TR" dirty="0"/>
              <a:t>Yapılan </a:t>
            </a:r>
            <a:r>
              <a:rPr lang="tr-TR" b="1" dirty="0"/>
              <a:t>eksik değer çıkarma</a:t>
            </a:r>
            <a:r>
              <a:rPr lang="tr-TR" dirty="0"/>
              <a:t> işlemlerinin ardından veri setinde eksik değer bulundurmayan </a:t>
            </a:r>
            <a:r>
              <a:rPr lang="tr-TR" b="1" dirty="0"/>
              <a:t>34 özniteliğe</a:t>
            </a:r>
            <a:r>
              <a:rPr lang="tr-TR" dirty="0"/>
              <a:t> sahip </a:t>
            </a:r>
            <a:r>
              <a:rPr lang="tr-TR" b="1" dirty="0"/>
              <a:t>668 örnek</a:t>
            </a:r>
            <a:r>
              <a:rPr lang="tr-TR" dirty="0"/>
              <a:t> bulunmaktadır. Ayrıca literatür taraması sonucu hedef öznitelik değerleri olarak Biopsy değeri alınmıştır. Çalışma netincesinde bu özniteliğin adı Cancer olarak değiştirilmiştir.</a:t>
            </a:r>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57068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308" y="1267504"/>
            <a:ext cx="11704271" cy="3848728"/>
          </a:xfrm>
        </p:spPr>
        <p:txBody>
          <a:bodyPr/>
          <a:lstStyle/>
          <a:p>
            <a:r>
              <a:rPr lang="tr-TR" dirty="0"/>
              <a:t>Bu çalışmada oversampling ve undersampling kombinasyonu olan SMOTETomek (synthetic minority oversampling technique+Tomek Link) yaklaşımı ile veri kümesi dengelenmiştir</a:t>
            </a:r>
            <a:r>
              <a:rPr lang="tr-TR" dirty="0" smtClean="0"/>
              <a:t>.</a:t>
            </a:r>
            <a:endParaRPr lang="en-US" dirty="0" smtClean="0"/>
          </a:p>
          <a:p>
            <a:r>
              <a:rPr lang="tr-TR" dirty="0"/>
              <a:t>SMOTETomek tekniği; imbalanced_learn kütüphanesinde bulunan, interpolasyon yöntemiyle sentetik veriler üreteren SMOTE oversample yöntemini ve  üst üste gelen verileri  (overlapping samples) temizleyen Tomek Link yöntemini birlikte kullanan bir tekniktir. Bu nedenle, SMOTETomek tekniği dengesiz veri seti problemini veri kümesinin yapısını bozmadan çözebilmektedir.</a:t>
            </a:r>
            <a:endParaRPr lang="en-US" dirty="0"/>
          </a:p>
          <a:p>
            <a:endParaRPr lang="en-US" dirty="0"/>
          </a:p>
          <a:p>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200" b="1" u="sng" dirty="0">
                <a:solidFill>
                  <a:schemeClr val="accent2"/>
                </a:solidFill>
              </a:rPr>
              <a:t>Dengesiz Veri Kümesi İçin SMOTETomek Yaklaşımı</a:t>
            </a:r>
            <a:endParaRPr lang="en-US" sz="2200" u="sng" dirty="0">
              <a:solidFill>
                <a:schemeClr val="accent2"/>
              </a:solidFill>
            </a:endParaRPr>
          </a:p>
          <a:p>
            <a:endParaRPr lang="en-US" sz="2000" u="sng"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9848718"/>
              </p:ext>
            </p:extLst>
          </p:nvPr>
        </p:nvGraphicFramePr>
        <p:xfrm>
          <a:off x="313275" y="3598956"/>
          <a:ext cx="5727168" cy="2083860"/>
        </p:xfrm>
        <a:graphic>
          <a:graphicData uri="http://schemas.openxmlformats.org/drawingml/2006/table">
            <a:tbl>
              <a:tblPr firstRow="1" firstCol="1" bandRow="1">
                <a:tableStyleId>{5C22544A-7EE6-4342-B048-85BDC9FD1C3A}</a:tableStyleId>
              </a:tblPr>
              <a:tblGrid>
                <a:gridCol w="1909056">
                  <a:extLst>
                    <a:ext uri="{9D8B030D-6E8A-4147-A177-3AD203B41FA5}">
                      <a16:colId xmlns:a16="http://schemas.microsoft.com/office/drawing/2014/main" val="3579989966"/>
                    </a:ext>
                  </a:extLst>
                </a:gridCol>
                <a:gridCol w="1909056">
                  <a:extLst>
                    <a:ext uri="{9D8B030D-6E8A-4147-A177-3AD203B41FA5}">
                      <a16:colId xmlns:a16="http://schemas.microsoft.com/office/drawing/2014/main" val="1869616987"/>
                    </a:ext>
                  </a:extLst>
                </a:gridCol>
                <a:gridCol w="1909056">
                  <a:extLst>
                    <a:ext uri="{9D8B030D-6E8A-4147-A177-3AD203B41FA5}">
                      <a16:colId xmlns:a16="http://schemas.microsoft.com/office/drawing/2014/main" val="3971536828"/>
                    </a:ext>
                  </a:extLst>
                </a:gridCol>
              </a:tblGrid>
              <a:tr h="431024">
                <a:tc>
                  <a:txBody>
                    <a:bodyPr/>
                    <a:lstStyle/>
                    <a:p>
                      <a:pPr marL="0" marR="0" algn="ctr">
                        <a:lnSpc>
                          <a:spcPct val="115000"/>
                        </a:lnSpc>
                        <a:spcBef>
                          <a:spcPts val="0"/>
                        </a:spcBef>
                        <a:spcAft>
                          <a:spcPts val="600"/>
                        </a:spcAft>
                      </a:pPr>
                      <a:r>
                        <a:rPr lang="tr-TR" sz="1100">
                          <a:effectLst/>
                        </a:rPr>
                        <a:t> </a:t>
                      </a:r>
                      <a:endParaRPr lang="en-US" sz="110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800" dirty="0">
                          <a:effectLst/>
                        </a:rPr>
                        <a:t>Kanserli</a:t>
                      </a:r>
                      <a:endParaRPr lang="en-US" sz="28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400" dirty="0">
                          <a:effectLst/>
                        </a:rPr>
                        <a:t>Kanserli Değil</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1777310137"/>
                  </a:ext>
                </a:extLst>
              </a:tr>
              <a:tr h="761641">
                <a:tc>
                  <a:txBody>
                    <a:bodyPr/>
                    <a:lstStyle/>
                    <a:p>
                      <a:pPr marL="0" marR="0" algn="ctr">
                        <a:lnSpc>
                          <a:spcPct val="115000"/>
                        </a:lnSpc>
                        <a:spcBef>
                          <a:spcPts val="0"/>
                        </a:spcBef>
                        <a:spcAft>
                          <a:spcPts val="600"/>
                        </a:spcAft>
                      </a:pPr>
                      <a:r>
                        <a:rPr lang="tr-TR" sz="1600" dirty="0">
                          <a:effectLst/>
                        </a:rPr>
                        <a:t>SMOTETomek Uygulanmadan Önce</a:t>
                      </a:r>
                      <a:endParaRPr lang="en-US" sz="16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400" dirty="0">
                          <a:effectLst/>
                        </a:rPr>
                        <a:t>33</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400" dirty="0">
                          <a:effectLst/>
                        </a:rPr>
                        <a:t>468</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3664273681"/>
                  </a:ext>
                </a:extLst>
              </a:tr>
              <a:tr h="761641">
                <a:tc>
                  <a:txBody>
                    <a:bodyPr/>
                    <a:lstStyle/>
                    <a:p>
                      <a:pPr marL="0" marR="0" algn="ctr">
                        <a:lnSpc>
                          <a:spcPct val="115000"/>
                        </a:lnSpc>
                        <a:spcBef>
                          <a:spcPts val="0"/>
                        </a:spcBef>
                        <a:spcAft>
                          <a:spcPts val="600"/>
                        </a:spcAft>
                      </a:pPr>
                      <a:r>
                        <a:rPr lang="tr-TR" sz="1600" dirty="0">
                          <a:effectLst/>
                        </a:rPr>
                        <a:t>SMOTETomek Uygulandıktan Sonra</a:t>
                      </a:r>
                      <a:endParaRPr lang="en-US" sz="16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400" dirty="0">
                          <a:effectLst/>
                        </a:rPr>
                        <a:t>465</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400" dirty="0">
                          <a:effectLst/>
                        </a:rPr>
                        <a:t>465</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351311085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0755541"/>
              </p:ext>
            </p:extLst>
          </p:nvPr>
        </p:nvGraphicFramePr>
        <p:xfrm>
          <a:off x="6086151" y="3486032"/>
          <a:ext cx="5760720" cy="950692"/>
        </p:xfrm>
        <a:graphic>
          <a:graphicData uri="http://schemas.openxmlformats.org/drawingml/2006/table">
            <a:tbl>
              <a:tblPr firstRow="1" firstCol="1" bandRow="1">
                <a:tableStyleId>{5C22544A-7EE6-4342-B048-85BDC9FD1C3A}</a:tableStyleId>
              </a:tblPr>
              <a:tblGrid>
                <a:gridCol w="2880678">
                  <a:extLst>
                    <a:ext uri="{9D8B030D-6E8A-4147-A177-3AD203B41FA5}">
                      <a16:colId xmlns:a16="http://schemas.microsoft.com/office/drawing/2014/main" val="1921410201"/>
                    </a:ext>
                  </a:extLst>
                </a:gridCol>
                <a:gridCol w="2880042">
                  <a:extLst>
                    <a:ext uri="{9D8B030D-6E8A-4147-A177-3AD203B41FA5}">
                      <a16:colId xmlns:a16="http://schemas.microsoft.com/office/drawing/2014/main" val="3378740357"/>
                    </a:ext>
                  </a:extLst>
                </a:gridCol>
              </a:tblGrid>
              <a:tr h="460218">
                <a:tc>
                  <a:txBody>
                    <a:bodyPr/>
                    <a:lstStyle/>
                    <a:p>
                      <a:pPr marL="0" marR="0" algn="ctr">
                        <a:lnSpc>
                          <a:spcPct val="115000"/>
                        </a:lnSpc>
                        <a:spcBef>
                          <a:spcPts val="0"/>
                        </a:spcBef>
                        <a:spcAft>
                          <a:spcPts val="0"/>
                        </a:spcAft>
                      </a:pPr>
                      <a:r>
                        <a:rPr lang="tr-TR" sz="2000" dirty="0">
                          <a:effectLst/>
                        </a:rPr>
                        <a:t>Accuracy score:</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0"/>
                        </a:spcAft>
                      </a:pPr>
                      <a:r>
                        <a:rPr lang="tr-TR" sz="2000" dirty="0">
                          <a:effectLst/>
                        </a:rPr>
                        <a:t>0.9461077844311377</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1739496337"/>
                  </a:ext>
                </a:extLst>
              </a:tr>
              <a:tr h="460218">
                <a:tc>
                  <a:txBody>
                    <a:bodyPr/>
                    <a:lstStyle/>
                    <a:p>
                      <a:pPr marL="0" marR="0" algn="ctr">
                        <a:lnSpc>
                          <a:spcPct val="115000"/>
                        </a:lnSpc>
                        <a:spcBef>
                          <a:spcPts val="0"/>
                        </a:spcBef>
                        <a:spcAft>
                          <a:spcPts val="0"/>
                        </a:spcAft>
                      </a:pPr>
                      <a:r>
                        <a:rPr lang="tr-TR" sz="2000" dirty="0">
                          <a:effectLst/>
                        </a:rPr>
                        <a:t>Recall:</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0"/>
                        </a:spcAft>
                      </a:pPr>
                      <a:r>
                        <a:rPr lang="tr-TR" sz="2400" dirty="0">
                          <a:effectLst/>
                        </a:rPr>
                        <a:t>0.75</a:t>
                      </a:r>
                      <a:endParaRPr lang="en-US" sz="24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2234796573"/>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26" y="4400550"/>
            <a:ext cx="5760720" cy="2457450"/>
          </a:xfrm>
          <a:prstGeom prst="rect">
            <a:avLst/>
          </a:prstGeom>
        </p:spPr>
      </p:pic>
    </p:spTree>
    <p:extLst>
      <p:ext uri="{BB962C8B-B14F-4D97-AF65-F5344CB8AC3E}">
        <p14:creationId xmlns:p14="http://schemas.microsoft.com/office/powerpoint/2010/main" val="1592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638" y="2294965"/>
            <a:ext cx="7221164" cy="4563035"/>
          </a:xfrm>
        </p:spPr>
        <p:txBody>
          <a:bodyPr>
            <a:normAutofit/>
          </a:bodyPr>
          <a:lstStyle/>
          <a:p>
            <a:r>
              <a:rPr lang="tr-TR" dirty="0"/>
              <a:t>Öznitelik önemi hesaplamanın bir çok yöntemi vardır. Bu çalışmada eli5 kütüphanesi tarafından sağlanan ‘Permutation Importance’ metodu kullanılmaktadır. Eli5 tarafından sunulan Permutation Importance metodu, bir öznitelik mevcut olmadığında puanın nasıl azaldığını ölçerek kara kutu (black-box) problemleri için öznitelik önemlerini hesaplamayı sağlamaktadır.</a:t>
            </a:r>
            <a:endParaRPr lang="en-US" dirty="0"/>
          </a:p>
          <a:p>
            <a:r>
              <a:rPr lang="tr-TR" dirty="0"/>
              <a:t>Bu çalışma ile modelin tahmin yaparken karar mekanizmasını özniteliklerin hangi derecede etkiledikleri analiz edilmektedir. Tabloda aşağıdan yukarı doğru gidildikçe karar mekanizmasına etki artmartadır. Örneğin model için en önemli öznitelik Schiller testi olduğu saptanmıştır.</a:t>
            </a:r>
            <a:endParaRPr lang="en-US" dirty="0"/>
          </a:p>
          <a:p>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000" b="1" u="sng" dirty="0">
                <a:solidFill>
                  <a:schemeClr val="accent2"/>
                </a:solidFill>
              </a:rPr>
              <a:t>Özniteliklerin Önem Tespiti</a:t>
            </a:r>
            <a:endParaRPr lang="en-US" sz="2000" u="sng" dirty="0">
              <a:solidFill>
                <a:schemeClr val="accent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31462124"/>
              </p:ext>
            </p:extLst>
          </p:nvPr>
        </p:nvGraphicFramePr>
        <p:xfrm>
          <a:off x="7817224" y="2253011"/>
          <a:ext cx="3918004" cy="4632039"/>
        </p:xfrm>
        <a:graphic>
          <a:graphicData uri="http://schemas.openxmlformats.org/drawingml/2006/table">
            <a:tbl>
              <a:tblPr firstRow="1" firstCol="1" bandRow="1">
                <a:tableStyleId>{5C22544A-7EE6-4342-B048-85BDC9FD1C3A}</a:tableStyleId>
              </a:tblPr>
              <a:tblGrid>
                <a:gridCol w="3918004">
                  <a:extLst>
                    <a:ext uri="{9D8B030D-6E8A-4147-A177-3AD203B41FA5}">
                      <a16:colId xmlns:a16="http://schemas.microsoft.com/office/drawing/2014/main" val="3033165184"/>
                    </a:ext>
                  </a:extLst>
                </a:gridCol>
              </a:tblGrid>
              <a:tr h="743841">
                <a:tc>
                  <a:txBody>
                    <a:bodyPr/>
                    <a:lstStyle/>
                    <a:p>
                      <a:pPr marL="0" marR="0" algn="ctr">
                        <a:lnSpc>
                          <a:spcPct val="115000"/>
                        </a:lnSpc>
                        <a:spcBef>
                          <a:spcPts val="0"/>
                        </a:spcBef>
                        <a:spcAft>
                          <a:spcPts val="600"/>
                        </a:spcAft>
                      </a:pPr>
                      <a:r>
                        <a:rPr lang="tr-TR" sz="2000" dirty="0">
                          <a:effectLst/>
                        </a:rPr>
                        <a:t>Permutation Importance Metodu Sonucu</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20078876"/>
                  </a:ext>
                </a:extLst>
              </a:tr>
              <a:tr h="3861149">
                <a:tc>
                  <a:txBody>
                    <a:bodyPr/>
                    <a:lstStyle/>
                    <a:p>
                      <a:pPr marL="0" marR="0" algn="ctr">
                        <a:lnSpc>
                          <a:spcPct val="115000"/>
                        </a:lnSpc>
                        <a:spcBef>
                          <a:spcPts val="0"/>
                        </a:spcBef>
                        <a:spcAft>
                          <a:spcPts val="600"/>
                        </a:spcAft>
                      </a:pPr>
                      <a:endParaRPr lang="tr-TR" sz="11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2638364880"/>
                  </a:ext>
                </a:extLst>
              </a:tr>
            </a:tbl>
          </a:graphicData>
        </a:graphic>
      </p:graphicFrame>
      <p:pic>
        <p:nvPicPr>
          <p:cNvPr id="3074" name="Görüntü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865" y="3076855"/>
            <a:ext cx="3316941" cy="352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1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376" y="2259106"/>
            <a:ext cx="11291895" cy="3830798"/>
          </a:xfrm>
        </p:spPr>
        <p:txBody>
          <a:bodyPr/>
          <a:lstStyle/>
          <a:p>
            <a:r>
              <a:rPr lang="tr-TR" dirty="0"/>
              <a:t>Bir önceki çalışmada modelin en önemli öznitelikleri saptanmıştır, ancak her bir özniteliğin karar makenizmasına olan etkisini incelemek kara kutu (black-box) problemine açıklık getiren yaklaşımlardan biridir. Örneğin ‘Yaş’ (Age) özniteliğinin karar mekanizması için önemli bir öznitelik olduğunu saptanmıştır fakat kanser şansının yaşla birlikte arttığını veya azaldığını bilmiyoruz. </a:t>
            </a:r>
            <a:endParaRPr lang="en-US" dirty="0" smtClean="0"/>
          </a:p>
          <a:p>
            <a:pPr marL="0" indent="0">
              <a:buNone/>
            </a:pPr>
            <a:endParaRPr lang="en-US" dirty="0" smtClean="0"/>
          </a:p>
          <a:p>
            <a:pPr marL="0" indent="0">
              <a:buNone/>
            </a:pPr>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000" b="1" u="sng" dirty="0" smtClean="0">
                <a:solidFill>
                  <a:schemeClr val="accent2"/>
                </a:solidFill>
              </a:rPr>
              <a:t>Tek </a:t>
            </a:r>
            <a:r>
              <a:rPr lang="tr-TR" sz="2000" b="1" u="sng" dirty="0">
                <a:solidFill>
                  <a:schemeClr val="accent2"/>
                </a:solidFill>
              </a:rPr>
              <a:t>bir Özniteliğin Tahmine Etkisinin Nasıl Olduğunun Analizi</a:t>
            </a:r>
            <a:endParaRPr lang="en-US" sz="2000" u="sng" dirty="0">
              <a:solidFill>
                <a:schemeClr val="accent2"/>
              </a:solidFill>
            </a:endParaRPr>
          </a:p>
        </p:txBody>
      </p:sp>
      <p:pic>
        <p:nvPicPr>
          <p:cNvPr id="7" name="Görüntü8"/>
          <p:cNvPicPr/>
          <p:nvPr/>
        </p:nvPicPr>
        <p:blipFill>
          <a:blip r:embed="rId3"/>
          <a:stretch>
            <a:fillRect/>
          </a:stretch>
        </p:blipFill>
        <p:spPr bwMode="auto">
          <a:xfrm>
            <a:off x="2310067" y="3756033"/>
            <a:ext cx="7496512" cy="2608602"/>
          </a:xfrm>
          <a:prstGeom prst="rect">
            <a:avLst/>
          </a:prstGeom>
        </p:spPr>
      </p:pic>
    </p:spTree>
    <p:extLst>
      <p:ext uri="{BB962C8B-B14F-4D97-AF65-F5344CB8AC3E}">
        <p14:creationId xmlns:p14="http://schemas.microsoft.com/office/powerpoint/2010/main" val="414960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1629" y="2438400"/>
            <a:ext cx="8770571" cy="3651504"/>
          </a:xfrm>
        </p:spPr>
        <p:txBody>
          <a:bodyPr/>
          <a:lstStyle/>
          <a:p>
            <a:r>
              <a:rPr lang="tr-TR" dirty="0"/>
              <a:t>Bu çalışmada modelin yaptığı bir tahmini hangi öznitelikleri ne kadar baz alarak yaptığının analizi yapılmaktadır. </a:t>
            </a:r>
            <a:endParaRPr lang="en-US" dirty="0" smtClean="0"/>
          </a:p>
          <a:p>
            <a:endParaRPr lang="en-US" dirty="0" smtClean="0"/>
          </a:p>
          <a:p>
            <a:r>
              <a:rPr lang="tr-TR" dirty="0"/>
              <a:t>Çalışmada veri kümesinden rastgele seçilen iki örnek test olarak kullanılıp örneğin kanser olup olmadı tahmin edilmektedir daha sonra SHAP değerleri ile modelin neden bu şekilde tahminde bulunduğu analiz edilmektedir.</a:t>
            </a:r>
            <a:endParaRPr lang="en-US" dirty="0"/>
          </a:p>
          <a:p>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000" b="1" u="sng" dirty="0" smtClean="0">
                <a:solidFill>
                  <a:schemeClr val="accent2"/>
                </a:solidFill>
              </a:rPr>
              <a:t>Yapılan </a:t>
            </a:r>
            <a:r>
              <a:rPr lang="tr-TR" sz="2000" b="1" u="sng" dirty="0">
                <a:solidFill>
                  <a:schemeClr val="accent2"/>
                </a:solidFill>
              </a:rPr>
              <a:t>Tahminin Analizi</a:t>
            </a:r>
            <a:endParaRPr lang="en-US" sz="2000" u="sng" dirty="0">
              <a:solidFill>
                <a:schemeClr val="accent2"/>
              </a:solidFill>
            </a:endParaRPr>
          </a:p>
        </p:txBody>
      </p:sp>
    </p:spTree>
    <p:extLst>
      <p:ext uri="{BB962C8B-B14F-4D97-AF65-F5344CB8AC3E}">
        <p14:creationId xmlns:p14="http://schemas.microsoft.com/office/powerpoint/2010/main" val="60560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067" y="2366683"/>
            <a:ext cx="6138580" cy="2545976"/>
          </a:xfrm>
        </p:spPr>
        <p:txBody>
          <a:bodyPr/>
          <a:lstStyle/>
          <a:p>
            <a:r>
              <a:rPr lang="tr-TR" b="1" dirty="0" smtClean="0"/>
              <a:t>Ornek1</a:t>
            </a:r>
            <a:endParaRPr lang="en-US" b="1" dirty="0" smtClean="0"/>
          </a:p>
          <a:p>
            <a:r>
              <a:rPr lang="tr-TR" dirty="0"/>
              <a:t>Model, Ornek1’in %72.6 ihtimalle kanser olmadığını, %27.4 ihtimalle kanser olduğunu tahmin etmiştir. </a:t>
            </a:r>
            <a:endParaRPr lang="en-US" dirty="0"/>
          </a:p>
          <a:p>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000" b="1" u="sng" dirty="0" smtClean="0">
                <a:solidFill>
                  <a:schemeClr val="accent2"/>
                </a:solidFill>
              </a:rPr>
              <a:t>Yapılan </a:t>
            </a:r>
            <a:r>
              <a:rPr lang="tr-TR" sz="2000" b="1" u="sng" dirty="0">
                <a:solidFill>
                  <a:schemeClr val="accent2"/>
                </a:solidFill>
              </a:rPr>
              <a:t>Tahminin Analizi</a:t>
            </a:r>
            <a:endParaRPr lang="en-US" sz="2000" u="sng" dirty="0">
              <a:solidFill>
                <a:schemeClr val="accent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89670079"/>
              </p:ext>
            </p:extLst>
          </p:nvPr>
        </p:nvGraphicFramePr>
        <p:xfrm>
          <a:off x="7709647" y="2710060"/>
          <a:ext cx="4022638" cy="770890"/>
        </p:xfrm>
        <a:graphic>
          <a:graphicData uri="http://schemas.openxmlformats.org/drawingml/2006/table">
            <a:tbl>
              <a:tblPr firstRow="1" firstCol="1" bandRow="1">
                <a:tableStyleId>{5C22544A-7EE6-4342-B048-85BDC9FD1C3A}</a:tableStyleId>
              </a:tblPr>
              <a:tblGrid>
                <a:gridCol w="2011541">
                  <a:extLst>
                    <a:ext uri="{9D8B030D-6E8A-4147-A177-3AD203B41FA5}">
                      <a16:colId xmlns:a16="http://schemas.microsoft.com/office/drawing/2014/main" val="2197068119"/>
                    </a:ext>
                  </a:extLst>
                </a:gridCol>
                <a:gridCol w="2011097">
                  <a:extLst>
                    <a:ext uri="{9D8B030D-6E8A-4147-A177-3AD203B41FA5}">
                      <a16:colId xmlns:a16="http://schemas.microsoft.com/office/drawing/2014/main" val="1128766845"/>
                    </a:ext>
                  </a:extLst>
                </a:gridCol>
              </a:tblGrid>
              <a:tr h="511010">
                <a:tc>
                  <a:txBody>
                    <a:bodyPr/>
                    <a:lstStyle/>
                    <a:p>
                      <a:pPr marL="0" marR="0" algn="ctr">
                        <a:lnSpc>
                          <a:spcPct val="115000"/>
                        </a:lnSpc>
                        <a:spcBef>
                          <a:spcPts val="0"/>
                        </a:spcBef>
                        <a:spcAft>
                          <a:spcPts val="600"/>
                        </a:spcAft>
                      </a:pPr>
                      <a:r>
                        <a:rPr lang="tr-TR" sz="2000" dirty="0">
                          <a:effectLst/>
                        </a:rPr>
                        <a:t>Ornek1 için tahmin Sonucu:</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000" dirty="0">
                          <a:effectLst/>
                        </a:rPr>
                        <a:t>array([[0.726, 0.274]])</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379541885"/>
                  </a:ext>
                </a:extLst>
              </a:tr>
            </a:tbl>
          </a:graphicData>
        </a:graphic>
      </p:graphicFrame>
      <p:pic>
        <p:nvPicPr>
          <p:cNvPr id="10" name="Görüntü11"/>
          <p:cNvPicPr/>
          <p:nvPr/>
        </p:nvPicPr>
        <p:blipFill>
          <a:blip r:embed="rId3"/>
          <a:stretch>
            <a:fillRect/>
          </a:stretch>
        </p:blipFill>
        <p:spPr bwMode="auto">
          <a:xfrm>
            <a:off x="1936377" y="3824327"/>
            <a:ext cx="9628094" cy="2237676"/>
          </a:xfrm>
          <a:prstGeom prst="rect">
            <a:avLst/>
          </a:prstGeom>
        </p:spPr>
      </p:pic>
    </p:spTree>
    <p:extLst>
      <p:ext uri="{BB962C8B-B14F-4D97-AF65-F5344CB8AC3E}">
        <p14:creationId xmlns:p14="http://schemas.microsoft.com/office/powerpoint/2010/main" val="312222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7277" y="2259106"/>
            <a:ext cx="6371664" cy="1900518"/>
          </a:xfrm>
        </p:spPr>
        <p:txBody>
          <a:bodyPr/>
          <a:lstStyle/>
          <a:p>
            <a:r>
              <a:rPr lang="tr-TR" b="1" dirty="0" smtClean="0"/>
              <a:t>Ornek2</a:t>
            </a:r>
            <a:endParaRPr lang="en-US" b="1" dirty="0" smtClean="0"/>
          </a:p>
          <a:p>
            <a:r>
              <a:rPr lang="tr-TR" dirty="0"/>
              <a:t>Model, Ornek2’nin %9.2 ihtimalle kanser olmadığını, %90.8 ihtimalle kanser olduğunu tahmin etmiştir</a:t>
            </a:r>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DENEY</a:t>
            </a:r>
            <a:br>
              <a:rPr lang="en-US" sz="2900" dirty="0" smtClean="0"/>
            </a:br>
            <a:r>
              <a:rPr lang="tr-TR" sz="2000" b="1" u="sng" dirty="0" smtClean="0">
                <a:solidFill>
                  <a:schemeClr val="accent2"/>
                </a:solidFill>
              </a:rPr>
              <a:t>Yapılan </a:t>
            </a:r>
            <a:r>
              <a:rPr lang="tr-TR" sz="2000" b="1" u="sng" dirty="0">
                <a:solidFill>
                  <a:schemeClr val="accent2"/>
                </a:solidFill>
              </a:rPr>
              <a:t>Tahminin Analizi</a:t>
            </a:r>
            <a:endParaRPr lang="en-US" sz="2000" u="sng"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37521520"/>
              </p:ext>
            </p:extLst>
          </p:nvPr>
        </p:nvGraphicFramePr>
        <p:xfrm>
          <a:off x="7566211" y="2802891"/>
          <a:ext cx="4165002" cy="762022"/>
        </p:xfrm>
        <a:graphic>
          <a:graphicData uri="http://schemas.openxmlformats.org/drawingml/2006/table">
            <a:tbl>
              <a:tblPr firstRow="1" firstCol="1" bandRow="1">
                <a:tableStyleId>{5C22544A-7EE6-4342-B048-85BDC9FD1C3A}</a:tableStyleId>
              </a:tblPr>
              <a:tblGrid>
                <a:gridCol w="2082731">
                  <a:extLst>
                    <a:ext uri="{9D8B030D-6E8A-4147-A177-3AD203B41FA5}">
                      <a16:colId xmlns:a16="http://schemas.microsoft.com/office/drawing/2014/main" val="3451643714"/>
                    </a:ext>
                  </a:extLst>
                </a:gridCol>
                <a:gridCol w="2082271">
                  <a:extLst>
                    <a:ext uri="{9D8B030D-6E8A-4147-A177-3AD203B41FA5}">
                      <a16:colId xmlns:a16="http://schemas.microsoft.com/office/drawing/2014/main" val="2446818001"/>
                    </a:ext>
                  </a:extLst>
                </a:gridCol>
              </a:tblGrid>
              <a:tr h="762022">
                <a:tc>
                  <a:txBody>
                    <a:bodyPr/>
                    <a:lstStyle/>
                    <a:p>
                      <a:pPr marL="0" marR="0" algn="ctr">
                        <a:lnSpc>
                          <a:spcPct val="115000"/>
                        </a:lnSpc>
                        <a:spcBef>
                          <a:spcPts val="0"/>
                        </a:spcBef>
                        <a:spcAft>
                          <a:spcPts val="600"/>
                        </a:spcAft>
                      </a:pPr>
                      <a:r>
                        <a:rPr lang="tr-TR" sz="2000" dirty="0">
                          <a:effectLst/>
                        </a:rPr>
                        <a:t>Ornek2 için tahmin Sonucu:</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tc>
                  <a:txBody>
                    <a:bodyPr/>
                    <a:lstStyle/>
                    <a:p>
                      <a:pPr marL="0" marR="0" algn="ctr">
                        <a:lnSpc>
                          <a:spcPct val="115000"/>
                        </a:lnSpc>
                        <a:spcBef>
                          <a:spcPts val="0"/>
                        </a:spcBef>
                        <a:spcAft>
                          <a:spcPts val="600"/>
                        </a:spcAft>
                      </a:pPr>
                      <a:r>
                        <a:rPr lang="tr-TR" sz="2000" dirty="0">
                          <a:effectLst/>
                        </a:rPr>
                        <a:t>array([[0.092, 0.908]])</a:t>
                      </a:r>
                      <a:endParaRPr lang="en-US" sz="20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a:txBody>
                  <a:tcPr marL="32385" marR="34925" marT="34925" marB="34925"/>
                </a:tc>
                <a:extLst>
                  <a:ext uri="{0D108BD9-81ED-4DB2-BD59-A6C34878D82A}">
                    <a16:rowId xmlns:a16="http://schemas.microsoft.com/office/drawing/2014/main" val="1244506412"/>
                  </a:ext>
                </a:extLst>
              </a:tr>
            </a:tbl>
          </a:graphicData>
        </a:graphic>
      </p:graphicFrame>
      <p:pic>
        <p:nvPicPr>
          <p:cNvPr id="7" name="Görüntü12"/>
          <p:cNvPicPr/>
          <p:nvPr/>
        </p:nvPicPr>
        <p:blipFill>
          <a:blip r:embed="rId2"/>
          <a:stretch>
            <a:fillRect/>
          </a:stretch>
        </p:blipFill>
        <p:spPr bwMode="auto">
          <a:xfrm>
            <a:off x="1775012" y="3914108"/>
            <a:ext cx="9323293" cy="2217751"/>
          </a:xfrm>
          <a:prstGeom prst="rect">
            <a:avLst/>
          </a:prstGeom>
        </p:spPr>
      </p:pic>
    </p:spTree>
    <p:extLst>
      <p:ext uri="{BB962C8B-B14F-4D97-AF65-F5344CB8AC3E}">
        <p14:creationId xmlns:p14="http://schemas.microsoft.com/office/powerpoint/2010/main" val="413068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a:t>Makine Öğrenmesi Model Açıklanabilirliği Nedir ?</a:t>
            </a:r>
            <a:r>
              <a:rPr lang="en-US" dirty="0"/>
              <a:t/>
            </a:r>
            <a:br>
              <a:rPr lang="en-US" dirty="0"/>
            </a:br>
            <a:endParaRPr lang="en-US" dirty="0"/>
          </a:p>
        </p:txBody>
      </p:sp>
      <p:sp>
        <p:nvSpPr>
          <p:cNvPr id="3" name="Content Placeholder 2"/>
          <p:cNvSpPr>
            <a:spLocks noGrp="1"/>
          </p:cNvSpPr>
          <p:nvPr>
            <p:ph idx="1"/>
          </p:nvPr>
        </p:nvSpPr>
        <p:spPr/>
        <p:txBody>
          <a:bodyPr/>
          <a:lstStyle/>
          <a:p>
            <a:r>
              <a:rPr lang="tr-TR" dirty="0"/>
              <a:t>Farz edelim ki, bir e-ticaret sitesindeki bir ürünün fiyatını tahmin eden bir modelimiz var. Bazı verileri girdi olarak alır ve sonucu (fiyat) verir. Fakat modelin neden bu tür fiyat ürettiğini biliyor musunuz? Başka bir senaryo ise; hastanın belirli bir kanser türüne sahip olup olmadığını ön gören bir modelimiz var, model çıkışı yanlış olduğu durumda ciddi hasara ve  soruna yol açabilir. Böyle bir durumda sadece modele güvenebileceğimizi söyleyemeyiz. </a:t>
            </a:r>
            <a:r>
              <a:rPr lang="tr-TR" b="1" dirty="0"/>
              <a:t>Modelin neden  belli değeri çıktı/tahmin bilmemiz gerekir. Buna makine öğrenmesi modeli açıklanabilirliği denir.</a:t>
            </a:r>
            <a:endParaRPr lang="en-US" b="1" dirty="0"/>
          </a:p>
        </p:txBody>
      </p:sp>
    </p:spTree>
    <p:extLst>
      <p:ext uri="{BB962C8B-B14F-4D97-AF65-F5344CB8AC3E}">
        <p14:creationId xmlns:p14="http://schemas.microsoft.com/office/powerpoint/2010/main" val="966766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966" y="2438400"/>
            <a:ext cx="10933306" cy="3651504"/>
          </a:xfrm>
        </p:spPr>
        <p:txBody>
          <a:bodyPr/>
          <a:lstStyle/>
          <a:p>
            <a:r>
              <a:rPr lang="tr-TR" dirty="0"/>
              <a:t>Bu çalışmada kara kutu probleminin çözümü  ve model tanımlanabilirliğinin gerekliliği üzerinde durulmuş ve bu bağlamda deneyler </a:t>
            </a:r>
            <a:r>
              <a:rPr lang="tr-TR" dirty="0" smtClean="0"/>
              <a:t>yapılmıştır</a:t>
            </a:r>
            <a:r>
              <a:rPr lang="en-US" dirty="0" smtClean="0"/>
              <a:t>.</a:t>
            </a:r>
          </a:p>
          <a:p>
            <a:r>
              <a:rPr lang="tr-TR" dirty="0"/>
              <a:t>Yapılan bu deneylerde modele olan güven kriterini sadece “Başarım Skoru” üzerine şekillendirmenin yanlış bir tutum olduğu, gerçek hayattaki dengesiz verilerle oluşturulmuş modellerde hataya sebep oluşturabilecek bir metrik olduğu  ispatlanmıştır</a:t>
            </a:r>
            <a:r>
              <a:rPr lang="tr-TR" dirty="0" smtClean="0"/>
              <a:t>.</a:t>
            </a:r>
            <a:endParaRPr lang="en-US" dirty="0" smtClean="0"/>
          </a:p>
          <a:p>
            <a:r>
              <a:rPr lang="tr-TR" dirty="0"/>
              <a:t>Rahim ağzı kanseri gibi kritik bir tahmin modeli için model tanımlanabilirliği  ve anlaşılabilirliği adına değişik teknikler ve yaklaşımlar izlenerek modelin davranış analizi yapılmıştır. Yapılan analizlerle modelin karar mekanizmasına açıklık getirilip; hangi özniteliklerin ne şekilde bu karar mekanizmasına etki ettikleri gözlemlenmiştir.</a:t>
            </a:r>
            <a:endParaRPr lang="en-US" dirty="0"/>
          </a:p>
          <a:p>
            <a:endParaRPr lang="en-US" dirty="0"/>
          </a:p>
        </p:txBody>
      </p:sp>
      <p:sp>
        <p:nvSpPr>
          <p:cNvPr id="4" name="Title 1"/>
          <p:cNvSpPr txBox="1">
            <a:spLocks/>
          </p:cNvSpPr>
          <p:nvPr/>
        </p:nvSpPr>
        <p:spPr>
          <a:xfrm>
            <a:off x="0" y="0"/>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2900" dirty="0" smtClean="0"/>
              <a:t>SONUÇ</a:t>
            </a:r>
            <a:br>
              <a:rPr lang="en-US" sz="2900" dirty="0" smtClean="0"/>
            </a:br>
            <a:endParaRPr lang="en-US" sz="2000" u="sng" dirty="0">
              <a:solidFill>
                <a:schemeClr val="accent2"/>
              </a:solidFill>
            </a:endParaRPr>
          </a:p>
        </p:txBody>
      </p:sp>
    </p:spTree>
    <p:extLst>
      <p:ext uri="{BB962C8B-B14F-4D97-AF65-F5344CB8AC3E}">
        <p14:creationId xmlns:p14="http://schemas.microsoft.com/office/powerpoint/2010/main" val="274301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Kaynakça</a:t>
            </a:r>
            <a:endParaRPr lang="en-US" dirty="0"/>
          </a:p>
        </p:txBody>
      </p:sp>
      <p:sp>
        <p:nvSpPr>
          <p:cNvPr id="3" name="Content Placeholder 2"/>
          <p:cNvSpPr>
            <a:spLocks noGrp="1"/>
          </p:cNvSpPr>
          <p:nvPr>
            <p:ph idx="1"/>
          </p:nvPr>
        </p:nvSpPr>
        <p:spPr>
          <a:xfrm>
            <a:off x="555812" y="2129061"/>
            <a:ext cx="10718153" cy="4607859"/>
          </a:xfrm>
        </p:spPr>
        <p:txBody>
          <a:bodyPr/>
          <a:lstStyle/>
          <a:p>
            <a:pPr marL="342900" marR="0" lvl="0" indent="-342900">
              <a:lnSpc>
                <a:spcPct val="107000"/>
              </a:lnSpc>
              <a:spcBef>
                <a:spcPts val="0"/>
              </a:spcBef>
              <a:spcAft>
                <a:spcPts val="0"/>
              </a:spcAft>
              <a:buFont typeface="Symbol" panose="05050102010706020507" pitchFamily="18" charset="2"/>
              <a:buChar char=""/>
            </a:pPr>
            <a:r>
              <a:rPr lang="tr-TR" dirty="0">
                <a:latin typeface="Calibri" panose="020F0502020204030204" pitchFamily="34" charset="0"/>
                <a:ea typeface="Calibri" panose="020F0502020204030204" pitchFamily="34" charset="0"/>
                <a:cs typeface="Times New Roman" panose="02020603050405020304" pitchFamily="18" charset="0"/>
              </a:rPr>
              <a:t>Classification of Cervical Cancer Dataset, Y. M. S. Al-Wesabi, Avishek Choudhury, Daehan Won Binghamton University, USA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dirty="0">
                <a:latin typeface="Calibri" panose="020F0502020204030204" pitchFamily="34" charset="0"/>
                <a:ea typeface="Calibri" panose="020F0502020204030204" pitchFamily="34" charset="0"/>
                <a:cs typeface="Times New Roman" panose="02020603050405020304" pitchFamily="18" charset="0"/>
              </a:rPr>
              <a:t>Data-Driven Diagnosis of Cervical Cancer With Support Vector Machine-Based Approaches, Hao Zhou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dirty="0">
                <a:latin typeface="Calibri" panose="020F0502020204030204" pitchFamily="34" charset="0"/>
                <a:ea typeface="Calibri" panose="020F0502020204030204" pitchFamily="34" charset="0"/>
                <a:cs typeface="Times New Roman" panose="02020603050405020304" pitchFamily="18" charset="0"/>
              </a:rPr>
              <a:t>Transfer Learning with Partial Observability Applied to Cervical Cancer Screening, Kelwin Fernandes, Jaime S. Cardoso, and Jessica Fernandes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https://christophm.github.io/interpretable-ml-book/shap.html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rPr>
              <a:t>https://archive.ics.uci.edu/ml/datasets/Cervical+cancer+%28Risk+Factors%29</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https://www.kdnuggets.com/2018/12/machine-learning-explainability-interpretability-ai.html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tr-TR"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5"/>
              </a:rPr>
              <a:t>https://www.memorial.com.tr/saglik-rehberleri/rahim-agzi-kanseri-hakkindaki-gercekler-ve-tedavi-yontemleri/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tr-TR"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6"/>
              </a:rPr>
              <a:t>https://github.com/scikit-learn-contrib/imbalanced-learn/issues/589</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5650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Model Açıklanabilirliğinin Önemi ?</a:t>
            </a:r>
            <a:endParaRPr lang="en-US" dirty="0"/>
          </a:p>
        </p:txBody>
      </p:sp>
      <p:sp>
        <p:nvSpPr>
          <p:cNvPr id="3" name="Content Placeholder 2"/>
          <p:cNvSpPr>
            <a:spLocks noGrp="1"/>
          </p:cNvSpPr>
          <p:nvPr>
            <p:ph idx="1"/>
          </p:nvPr>
        </p:nvSpPr>
        <p:spPr>
          <a:xfrm>
            <a:off x="2933700" y="2438399"/>
            <a:ext cx="8770571" cy="4281055"/>
          </a:xfrm>
        </p:spPr>
        <p:txBody>
          <a:bodyPr>
            <a:normAutofit lnSpcReduction="10000"/>
          </a:bodyPr>
          <a:lstStyle/>
          <a:p>
            <a:pPr lvl="0"/>
            <a:r>
              <a:rPr lang="tr-TR" dirty="0"/>
              <a:t>Makine öğrenmesi hayatın bir parçası olduğu için modelimizin neden böyle bir öngörüde bulunduğunu bilmek isteriz. </a:t>
            </a:r>
            <a:r>
              <a:rPr lang="tr-TR" b="1" dirty="0"/>
              <a:t>Bu, modelin güvenilirliği ve genel kullanım durumunu oluşturacaktır</a:t>
            </a:r>
            <a:r>
              <a:rPr lang="tr-TR" b="1" dirty="0" smtClean="0"/>
              <a:t>.</a:t>
            </a:r>
            <a:endParaRPr lang="en-US" b="1" dirty="0" smtClean="0"/>
          </a:p>
          <a:p>
            <a:r>
              <a:rPr lang="tr-TR" dirty="0"/>
              <a:t>Modelimiz, eğitim verilerinden önyargıları (bias) seçebilir. Bu makine öğrenmesi modelimizi bazı gruplara karşı ayrımcılık yapan </a:t>
            </a:r>
            <a:r>
              <a:rPr lang="tr-TR" b="1" dirty="0"/>
              <a:t>ırkçı bir modele </a:t>
            </a:r>
            <a:r>
              <a:rPr lang="tr-TR" dirty="0"/>
              <a:t>dönüştürebilir. Model açıklanabilirliğini tanımlayarak önyargı (bias) problemini daha iyi çözebiliriz</a:t>
            </a:r>
            <a:r>
              <a:rPr lang="tr-TR" dirty="0" smtClean="0"/>
              <a:t>.</a:t>
            </a:r>
            <a:endParaRPr lang="en-US" dirty="0" smtClean="0"/>
          </a:p>
          <a:p>
            <a:pPr lvl="0"/>
            <a:r>
              <a:rPr lang="tr-TR" dirty="0"/>
              <a:t>Makine öğrenmesi modelleri güvenlik önlemleri ve testler gerektiren gerçek dünyadaki görevleri üstlenir. Otonom araçlar gibi modellenlerin kullanıldığı sistemlerde barikatların, araçların ve yayaların dikkatlice tanımlandıklarından emin olmak istenilmektedir. </a:t>
            </a:r>
            <a:r>
              <a:rPr lang="tr-TR" b="1" dirty="0"/>
              <a:t>Tek bir hatanın büyük hasara yol açabileceği bu tür senaryolarda model açıklanabilirliği bize yardımcı olur</a:t>
            </a:r>
            <a:r>
              <a:rPr lang="tr-TR" dirty="0"/>
              <a:t>.</a:t>
            </a:r>
            <a:endParaRPr lang="en-US" dirty="0"/>
          </a:p>
          <a:p>
            <a:endParaRPr lang="en-US" dirty="0"/>
          </a:p>
          <a:p>
            <a:pPr lvl="0"/>
            <a:endParaRPr lang="en-US" b="1" dirty="0"/>
          </a:p>
          <a:p>
            <a:endParaRPr lang="en-US" dirty="0"/>
          </a:p>
        </p:txBody>
      </p:sp>
    </p:spTree>
    <p:extLst>
      <p:ext uri="{BB962C8B-B14F-4D97-AF65-F5344CB8AC3E}">
        <p14:creationId xmlns:p14="http://schemas.microsoft.com/office/powerpoint/2010/main" val="3272448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a:t>
            </a:r>
            <a:r>
              <a:rPr lang="en-US" dirty="0" err="1" smtClean="0"/>
              <a:t>Anket</a:t>
            </a:r>
            <a:r>
              <a:rPr lang="en-US" dirty="0" smtClean="0"/>
              <a:t> </a:t>
            </a:r>
            <a:r>
              <a:rPr lang="en-US" dirty="0" err="1" smtClean="0"/>
              <a:t>Sonuçları</a:t>
            </a:r>
            <a:r>
              <a:rPr lang="en-US" dirty="0" smtClean="0"/>
              <a:t>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678" y="2129061"/>
            <a:ext cx="5568887" cy="443310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783" y="2259106"/>
            <a:ext cx="6223217" cy="4303059"/>
          </a:xfrm>
          <a:prstGeom prst="rect">
            <a:avLst/>
          </a:prstGeom>
        </p:spPr>
      </p:pic>
    </p:spTree>
    <p:extLst>
      <p:ext uri="{BB962C8B-B14F-4D97-AF65-F5344CB8AC3E}">
        <p14:creationId xmlns:p14="http://schemas.microsoft.com/office/powerpoint/2010/main" val="35143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Rahim Ağzı Kanseri </a:t>
            </a:r>
            <a:r>
              <a:rPr lang="tr-TR" b="1" dirty="0" smtClean="0"/>
              <a:t>?</a:t>
            </a:r>
            <a:endParaRPr lang="en-US" dirty="0"/>
          </a:p>
        </p:txBody>
      </p:sp>
      <p:sp>
        <p:nvSpPr>
          <p:cNvPr id="3" name="Content Placeholder 2"/>
          <p:cNvSpPr>
            <a:spLocks noGrp="1"/>
          </p:cNvSpPr>
          <p:nvPr>
            <p:ph idx="1"/>
          </p:nvPr>
        </p:nvSpPr>
        <p:spPr>
          <a:xfrm>
            <a:off x="2933700" y="2438400"/>
            <a:ext cx="8770571" cy="2438400"/>
          </a:xfrm>
        </p:spPr>
        <p:txBody>
          <a:bodyPr/>
          <a:lstStyle/>
          <a:p>
            <a:r>
              <a:rPr lang="tr-TR" dirty="0"/>
              <a:t>Rahim ağzı kanseri yılda yaklaşık 500.000 kişiyi etkileyen, kadınlarda görülen 4. en sık kanserdir. Ayrıca, Dünya Sağlık Örgütü raporuna göre, rahim ağzı kanseri gelişmekte olan ülkelerdeki kadınlar  arasındaki en yaygın kanserdir. Genellikle 50 yaş civarında ortaya çıkan rahim ağzı kanseri son yıllarda genç kadınlarda da görülmeye başlanmıştır.</a:t>
            </a:r>
            <a:endParaRPr lang="en-US" dirty="0"/>
          </a:p>
          <a:p>
            <a:endParaRPr lang="en-US" dirty="0"/>
          </a:p>
        </p:txBody>
      </p:sp>
    </p:spTree>
    <p:extLst>
      <p:ext uri="{BB962C8B-B14F-4D97-AF65-F5344CB8AC3E}">
        <p14:creationId xmlns:p14="http://schemas.microsoft.com/office/powerpoint/2010/main" val="610158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Proje Amacı</a:t>
            </a:r>
            <a:endParaRPr lang="en-US" dirty="0"/>
          </a:p>
        </p:txBody>
      </p:sp>
      <p:sp>
        <p:nvSpPr>
          <p:cNvPr id="3" name="Content Placeholder 2"/>
          <p:cNvSpPr>
            <a:spLocks noGrp="1"/>
          </p:cNvSpPr>
          <p:nvPr>
            <p:ph idx="1"/>
          </p:nvPr>
        </p:nvSpPr>
        <p:spPr>
          <a:xfrm>
            <a:off x="2933700" y="2438399"/>
            <a:ext cx="8770571" cy="4231341"/>
          </a:xfrm>
        </p:spPr>
        <p:txBody>
          <a:bodyPr>
            <a:normAutofit/>
          </a:bodyPr>
          <a:lstStyle/>
          <a:p>
            <a:r>
              <a:rPr lang="tr-TR" dirty="0"/>
              <a:t>Projenin amacı rahim ağzı kanseri gibi hayati önem taşıyan bir mesele üzerinde </a:t>
            </a:r>
            <a:r>
              <a:rPr lang="tr-TR" b="1" dirty="0"/>
              <a:t>dengesiz veri </a:t>
            </a:r>
            <a:r>
              <a:rPr lang="tr-TR" b="1" dirty="0" smtClean="0"/>
              <a:t>kümesi</a:t>
            </a:r>
            <a:r>
              <a:rPr lang="en-US" b="1" dirty="0" smtClean="0"/>
              <a:t> (imbalanced)</a:t>
            </a:r>
            <a:r>
              <a:rPr lang="tr-TR" b="1" dirty="0" smtClean="0"/>
              <a:t> </a:t>
            </a:r>
            <a:r>
              <a:rPr lang="tr-TR" dirty="0"/>
              <a:t>ile çalışarak rahim ağzı kanseri öngörmede tıbbi olarak </a:t>
            </a:r>
            <a:r>
              <a:rPr lang="tr-TR" b="1" dirty="0"/>
              <a:t>kullanılan modelin açıklanabilirliğini </a:t>
            </a:r>
            <a:r>
              <a:rPr lang="tr-TR" dirty="0"/>
              <a:t>sağlamaktır.</a:t>
            </a:r>
            <a:endParaRPr lang="en-US" dirty="0"/>
          </a:p>
          <a:p>
            <a:pPr lvl="1"/>
            <a:r>
              <a:rPr lang="tr-TR" dirty="0"/>
              <a:t>Çalışma esnasında, random forest makine öğrenmesi modeli üzerinde test yapılacaktır.</a:t>
            </a:r>
            <a:endParaRPr lang="en-US" dirty="0"/>
          </a:p>
          <a:p>
            <a:pPr lvl="1"/>
            <a:r>
              <a:rPr lang="tr-TR" dirty="0"/>
              <a:t>Çalışma esnasında, random forest makine öğrenmesi modeli üzerinde test yapılacaktır.</a:t>
            </a:r>
            <a:endParaRPr lang="en-US" dirty="0"/>
          </a:p>
          <a:p>
            <a:pPr lvl="1"/>
            <a:r>
              <a:rPr lang="tr-TR" dirty="0"/>
              <a:t>Özelliklerin model için önem analizinde “Permutasyon Önemi” fonksiyonu kullanılacaktır.</a:t>
            </a:r>
            <a:endParaRPr lang="en-US" dirty="0"/>
          </a:p>
          <a:p>
            <a:pPr lvl="1"/>
            <a:r>
              <a:rPr lang="tr-TR" dirty="0"/>
              <a:t>SHAP değerleri (Shapley Additive exPlanations’ın kısaltması), belirli bir özelliğin öngörümüzü ne kadar  değiştirdiği üzerinde durulacaktır.</a:t>
            </a:r>
            <a:endParaRPr lang="en-US" dirty="0"/>
          </a:p>
          <a:p>
            <a:pPr lvl="1"/>
            <a:endParaRPr lang="en-US" dirty="0"/>
          </a:p>
        </p:txBody>
      </p:sp>
    </p:spTree>
    <p:extLst>
      <p:ext uri="{BB962C8B-B14F-4D97-AF65-F5344CB8AC3E}">
        <p14:creationId xmlns:p14="http://schemas.microsoft.com/office/powerpoint/2010/main" val="3307910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Projede</a:t>
            </a:r>
            <a:r>
              <a:rPr lang="en-US" dirty="0" smtClean="0"/>
              <a:t> </a:t>
            </a:r>
            <a:r>
              <a:rPr lang="en-US" dirty="0" err="1" smtClean="0"/>
              <a:t>kullanılacak</a:t>
            </a:r>
            <a:r>
              <a:rPr lang="en-US" dirty="0" smtClean="0"/>
              <a:t> </a:t>
            </a:r>
            <a:r>
              <a:rPr lang="en-US" dirty="0" err="1" smtClean="0"/>
              <a:t>ortam</a:t>
            </a:r>
            <a:r>
              <a:rPr lang="en-US" dirty="0" smtClean="0"/>
              <a:t>?</a:t>
            </a:r>
            <a:endParaRPr lang="en-US" dirty="0"/>
          </a:p>
        </p:txBody>
      </p:sp>
      <p:sp>
        <p:nvSpPr>
          <p:cNvPr id="3" name="Content Placeholder 2"/>
          <p:cNvSpPr>
            <a:spLocks noGrp="1"/>
          </p:cNvSpPr>
          <p:nvPr>
            <p:ph idx="1"/>
          </p:nvPr>
        </p:nvSpPr>
        <p:spPr>
          <a:xfrm>
            <a:off x="2933700" y="2438400"/>
            <a:ext cx="8770571" cy="3227294"/>
          </a:xfrm>
        </p:spPr>
        <p:txBody>
          <a:bodyPr/>
          <a:lstStyle/>
          <a:p>
            <a:r>
              <a:rPr lang="tr-TR" dirty="0"/>
              <a:t>Çalışma esnasında; Anaconda programını kullanarak, Python3 dili üzerindeki veri madenciliği ve makine öğrenmesi kütüphaneleriden ve modelleriden (Pandas, Numpy, Sklearn, Shap, Imblearn, Eli5 vb.) faydalanılacaktır. </a:t>
            </a:r>
            <a:endParaRPr lang="en-US" dirty="0"/>
          </a:p>
          <a:p>
            <a:endParaRPr lang="en-US" dirty="0"/>
          </a:p>
        </p:txBody>
      </p:sp>
    </p:spTree>
    <p:extLst>
      <p:ext uri="{BB962C8B-B14F-4D97-AF65-F5344CB8AC3E}">
        <p14:creationId xmlns:p14="http://schemas.microsoft.com/office/powerpoint/2010/main" val="2277482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Projede Kullanılacak Veri Kümesi</a:t>
            </a:r>
            <a:endParaRPr lang="en-US" dirty="0"/>
          </a:p>
        </p:txBody>
      </p:sp>
      <p:sp>
        <p:nvSpPr>
          <p:cNvPr id="3" name="Content Placeholder 2"/>
          <p:cNvSpPr>
            <a:spLocks noGrp="1"/>
          </p:cNvSpPr>
          <p:nvPr>
            <p:ph idx="1"/>
          </p:nvPr>
        </p:nvSpPr>
        <p:spPr/>
        <p:txBody>
          <a:bodyPr/>
          <a:lstStyle/>
          <a:p>
            <a:r>
              <a:rPr lang="tr-TR" dirty="0"/>
              <a:t>Kullanacak veri kümesi UCI Machine Learning Deposundan temin edilmiş Cervical Cancer (Risk Factors) Veri Kümesidir. Veri kümesi, 2017 yılında 858 örnek ve 4’ü hedef olmak üzere 36 özellik olarak yayınlanmıştır. Bu özellikler demografik bilgileri, sigara içme alışkanlıklarını ve tarihi tıbbi kayıtları içermektedir. Bu verilerin karmaşıklığı, karmaşık bir ekosisteme yol açan çoklu tarama ve teşhis yakaşımlarıdır. </a:t>
            </a:r>
            <a:r>
              <a:rPr lang="tr-TR" dirty="0" smtClean="0"/>
              <a:t>Çalışma </a:t>
            </a:r>
            <a:r>
              <a:rPr lang="tr-TR" dirty="0"/>
              <a:t>esnasında veri kümesi veri ön işleme tekniklerine tabii tutulacaktır.</a:t>
            </a:r>
            <a:endParaRPr lang="en-US" dirty="0"/>
          </a:p>
          <a:p>
            <a:endParaRPr lang="en-US" dirty="0"/>
          </a:p>
        </p:txBody>
      </p:sp>
    </p:spTree>
    <p:extLst>
      <p:ext uri="{BB962C8B-B14F-4D97-AF65-F5344CB8AC3E}">
        <p14:creationId xmlns:p14="http://schemas.microsoft.com/office/powerpoint/2010/main" val="2351566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i="1" dirty="0"/>
              <a:t>Üzerinde çalışılacak veri kümesinin bir </a:t>
            </a:r>
            <a:r>
              <a:rPr lang="tr-TR" i="1" dirty="0" smtClean="0"/>
              <a:t>bölümü</a:t>
            </a:r>
            <a:r>
              <a:rPr lang="en-US" i="1" dirty="0" smtClean="0"/>
              <a:t>:</a:t>
            </a:r>
            <a:endParaRPr lang="en-US" dirty="0"/>
          </a:p>
        </p:txBody>
      </p:sp>
      <p:pic>
        <p:nvPicPr>
          <p:cNvPr id="1027" name="Picture 3" descr="verise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860" y="2510118"/>
            <a:ext cx="8785411" cy="368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18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330</TotalTime>
  <Words>1652</Words>
  <Application>Microsoft Office PowerPoint</Application>
  <PresentationFormat>Widescreen</PresentationFormat>
  <Paragraphs>163</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Schoolbook</vt:lpstr>
      <vt:lpstr>Corbel</vt:lpstr>
      <vt:lpstr>Symbol</vt:lpstr>
      <vt:lpstr>Times New Roman</vt:lpstr>
      <vt:lpstr>Feathered</vt:lpstr>
      <vt:lpstr>Machine Learning Model Explainability on Cervical Cancer Dataset</vt:lpstr>
      <vt:lpstr>Makine Öğrenmesi Model Açıklanabilirliği Nedir ? </vt:lpstr>
      <vt:lpstr>Model Açıklanabilirliğinin Önemi ?</vt:lpstr>
      <vt:lpstr>Kaggle Anket Sonuçları :</vt:lpstr>
      <vt:lpstr>Rahim Ağzı Kanseri ?</vt:lpstr>
      <vt:lpstr>Proje Amacı</vt:lpstr>
      <vt:lpstr>Projede kullanılacak ortam?</vt:lpstr>
      <vt:lpstr>Projede Kullanılacak Veri Kümesi</vt:lpstr>
      <vt:lpstr>Üzerinde çalışılacak veri kümesinin bir bölümü:</vt:lpstr>
      <vt:lpstr>Veri setindeki öznitelikler: </vt:lpstr>
      <vt:lpstr>Veri setindeki öznitelikler: </vt:lpstr>
      <vt:lpstr>DENEY Veri Seti Üzerinde Oynama yapılmaksızın Random Forest   Sınıflandırıcı Algoritmasındaki Başarımının Testi  </vt:lpstr>
      <vt:lpstr>DENEY Veri Ön İşleme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Yusuf Furkan Yücesoy</dc:creator>
  <cp:lastModifiedBy>Yusuf Furkan Yücesoy</cp:lastModifiedBy>
  <cp:revision>31</cp:revision>
  <dcterms:created xsi:type="dcterms:W3CDTF">2019-11-24T17:32:17Z</dcterms:created>
  <dcterms:modified xsi:type="dcterms:W3CDTF">2019-12-30T06:56:37Z</dcterms:modified>
</cp:coreProperties>
</file>