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9" r:id="rId9"/>
    <p:sldId id="265" r:id="rId10"/>
    <p:sldId id="266" r:id="rId11"/>
    <p:sldId id="267" r:id="rId12"/>
    <p:sldId id="280" r:id="rId13"/>
    <p:sldId id="268" r:id="rId14"/>
    <p:sldId id="269" r:id="rId15"/>
    <p:sldId id="270" r:id="rId16"/>
    <p:sldId id="271" r:id="rId17"/>
    <p:sldId id="281" r:id="rId18"/>
    <p:sldId id="282" r:id="rId19"/>
    <p:sldId id="272" r:id="rId20"/>
    <p:sldId id="273" r:id="rId21"/>
    <p:sldId id="274" r:id="rId22"/>
    <p:sldId id="283" r:id="rId23"/>
    <p:sldId id="275" r:id="rId24"/>
    <p:sldId id="276" r:id="rId25"/>
    <p:sldId id="277" r:id="rId26"/>
    <p:sldId id="278" r:id="rId27"/>
    <p:sldId id="284" r:id="rId28"/>
    <p:sldId id="262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4660"/>
  </p:normalViewPr>
  <p:slideViewPr>
    <p:cSldViewPr>
      <p:cViewPr>
        <p:scale>
          <a:sx n="70" d="100"/>
          <a:sy n="70" d="100"/>
        </p:scale>
        <p:origin x="8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2163-D731-4176-A081-C41FB24A1D25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5AA49-76FA-489D-9135-44EEA5BC6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8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5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3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2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7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6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4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2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1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6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6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4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AA49-76FA-489D-9135-44EEA5BC68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5" Type="http://schemas.openxmlformats.org/officeDocument/2006/relationships/image" Target="../media/image39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Relationship Id="rId1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5" Type="http://schemas.openxmlformats.org/officeDocument/2006/relationships/image" Target="../media/image39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Relationship Id="rId1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5" Type="http://schemas.openxmlformats.org/officeDocument/2006/relationships/image" Target="../media/image44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5" Type="http://schemas.openxmlformats.org/officeDocument/2006/relationships/image" Target="../media/image44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176247" y="2773165"/>
            <a:ext cx="1102926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JavaScript</a:t>
            </a:r>
            <a:r>
              <a:rPr lang="ko-KR" altLang="en-US" sz="8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기반의</a:t>
            </a:r>
            <a:endParaRPr lang="en-US" altLang="ko-KR" sz="80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8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영상처리 프로그래밍</a:t>
            </a:r>
            <a:endParaRPr 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6477452" y="5426929"/>
            <a:ext cx="9295947" cy="369332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4D09D2-29A1-430F-8F06-7A0396FD9EFD}"/>
              </a:ext>
            </a:extLst>
          </p:cNvPr>
          <p:cNvSpPr txBox="1"/>
          <p:nvPr/>
        </p:nvSpPr>
        <p:spPr>
          <a:xfrm>
            <a:off x="6477452" y="5895480"/>
            <a:ext cx="8229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과정명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기업프로젝트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SW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개발자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양현진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20395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BE35B6-755E-4DBB-AF0E-5FFD1B98F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226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5793062" y="7794677"/>
            <a:ext cx="2138026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흑백</a:t>
            </a:r>
            <a:r>
              <a:rPr lang="en-US" altLang="ko-KR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(127)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5A5E70B-CDFB-4A8F-B76B-C4F4EF279A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1226" y="4133297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930A4F-289B-4E6F-AB94-295CF052DB5E}"/>
              </a:ext>
            </a:extLst>
          </p:cNvPr>
          <p:cNvSpPr/>
          <p:nvPr/>
        </p:nvSpPr>
        <p:spPr>
          <a:xfrm>
            <a:off x="10487664" y="4430975"/>
            <a:ext cx="10800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반전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487664" y="4855767"/>
            <a:ext cx="4768209" cy="786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&gt;=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127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{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= 255; } 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else {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= 0; }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15CFFA-C672-406E-A177-7F135B1D2B57}"/>
              </a:ext>
            </a:extLst>
          </p:cNvPr>
          <p:cNvSpPr txBox="1"/>
          <p:nvPr/>
        </p:nvSpPr>
        <p:spPr>
          <a:xfrm flipH="1">
            <a:off x="10487664" y="5648069"/>
            <a:ext cx="3974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*127</a:t>
            </a:r>
            <a:r>
              <a:rPr lang="ko-KR" alt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대신에 입력 이미지 화소의 평균값 또는 중앙값이 들어가면 우측 이미지와 같은 결과를 출력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492214" y="6428083"/>
            <a:ext cx="3974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화소의 값을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255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특정한 값을 기준으로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255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표현하는 방식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최종 이미지가 흑과 백으로 표현</a:t>
            </a:r>
          </a:p>
        </p:txBody>
      </p:sp>
      <p:sp>
        <p:nvSpPr>
          <p:cNvPr id="59" name="Object 16">
            <a:extLst>
              <a:ext uri="{FF2B5EF4-FFF2-40B4-BE49-F238E27FC236}">
                <a16:creationId xmlns:a16="http://schemas.microsoft.com/office/drawing/2014/main" id="{BBB71500-5C5C-410E-99FB-67F63C52706F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0" name="그룹 1018">
            <a:extLst>
              <a:ext uri="{FF2B5EF4-FFF2-40B4-BE49-F238E27FC236}">
                <a16:creationId xmlns:a16="http://schemas.microsoft.com/office/drawing/2014/main" id="{1B74AB0B-A4F5-4B30-9A57-CA3ECD9342B7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61" name="Object 51">
              <a:extLst>
                <a:ext uri="{FF2B5EF4-FFF2-40B4-BE49-F238E27FC236}">
                  <a16:creationId xmlns:a16="http://schemas.microsoft.com/office/drawing/2014/main" id="{8E782B10-8573-48DE-9BA2-ABEF07A7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62" name="Object 16">
            <a:extLst>
              <a:ext uri="{FF2B5EF4-FFF2-40B4-BE49-F238E27FC236}">
                <a16:creationId xmlns:a16="http://schemas.microsoft.com/office/drawing/2014/main" id="{9F8FE1C8-BDAA-4551-9E7F-ACB9E04FC6DD}"/>
              </a:ext>
            </a:extLst>
          </p:cNvPr>
          <p:cNvSpPr txBox="1"/>
          <p:nvPr/>
        </p:nvSpPr>
        <p:spPr>
          <a:xfrm>
            <a:off x="852381" y="3431084"/>
            <a:ext cx="278241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화소점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DFC33192-D36C-4A6C-ADB6-3CC474124280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22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20395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BE35B6-755E-4DBB-AF0E-5FFD1B98F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226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5520557" y="7794677"/>
            <a:ext cx="2741338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흑백</a:t>
            </a:r>
            <a:r>
              <a:rPr lang="en-US" altLang="ko-KR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평균값</a:t>
            </a:r>
            <a:r>
              <a:rPr lang="en-US" altLang="ko-KR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5A5E70B-CDFB-4A8F-B76B-C4F4EF279A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1226" y="4133297"/>
            <a:ext cx="3600000" cy="36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D2F8F7E-A578-4E50-9B04-EA113FF10B8D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091226" y="4107429"/>
            <a:ext cx="3600000" cy="360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21C70D5-9BDA-4D0A-A70D-3D9D7630AAA7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9330071" y="4133297"/>
            <a:ext cx="3600000" cy="360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BE79498-8F26-458D-AD00-E542F3EDE982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330071" y="4133297"/>
            <a:ext cx="3600000" cy="3600000"/>
          </a:xfrm>
          <a:prstGeom prst="rect">
            <a:avLst/>
          </a:prstGeom>
        </p:spPr>
      </p:pic>
      <p:sp>
        <p:nvSpPr>
          <p:cNvPr id="30" name="Object 10">
            <a:extLst>
              <a:ext uri="{FF2B5EF4-FFF2-40B4-BE49-F238E27FC236}">
                <a16:creationId xmlns:a16="http://schemas.microsoft.com/office/drawing/2014/main" id="{19F4CFF4-48F5-410E-87C0-F8F63524827E}"/>
              </a:ext>
            </a:extLst>
          </p:cNvPr>
          <p:cNvSpPr txBox="1"/>
          <p:nvPr/>
        </p:nvSpPr>
        <p:spPr>
          <a:xfrm>
            <a:off x="9759402" y="7794677"/>
            <a:ext cx="2741338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흑백</a:t>
            </a:r>
            <a:r>
              <a:rPr lang="en-US" altLang="ko-KR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5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중위수</a:t>
            </a:r>
            <a:r>
              <a:rPr lang="en-US" altLang="ko-KR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48165C4E-A68F-4064-A97C-66AE88B76733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2" name="그룹 1018">
            <a:extLst>
              <a:ext uri="{FF2B5EF4-FFF2-40B4-BE49-F238E27FC236}">
                <a16:creationId xmlns:a16="http://schemas.microsoft.com/office/drawing/2014/main" id="{F650E29A-4E0F-41C7-B7F4-70C248243B0B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33" name="Object 51">
              <a:extLst>
                <a:ext uri="{FF2B5EF4-FFF2-40B4-BE49-F238E27FC236}">
                  <a16:creationId xmlns:a16="http://schemas.microsoft.com/office/drawing/2014/main" id="{49D316CA-4C60-44B0-B0E4-62B85023E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36" name="Object 16">
            <a:extLst>
              <a:ext uri="{FF2B5EF4-FFF2-40B4-BE49-F238E27FC236}">
                <a16:creationId xmlns:a16="http://schemas.microsoft.com/office/drawing/2014/main" id="{2AF2D69C-D3D4-4944-9D51-80706A261B09}"/>
              </a:ext>
            </a:extLst>
          </p:cNvPr>
          <p:cNvSpPr txBox="1"/>
          <p:nvPr/>
        </p:nvSpPr>
        <p:spPr>
          <a:xfrm>
            <a:off x="852381" y="3431084"/>
            <a:ext cx="278241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화소점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5DAA9D7F-AE9D-489F-91DB-8AA05DFF0096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5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2912" y="3942901"/>
            <a:ext cx="8416887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영상을 구성하는 화소의 공간적 위치를 재배치하는 과정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재배치가 되는 영상의 화소가 어떤 </a:t>
            </a:r>
            <a:r>
              <a:rPr lang="ko-KR" altLang="en-US" sz="2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것이냐에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따라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-</a:t>
            </a:r>
            <a:r>
              <a:rPr lang="ko-KR" altLang="en-US" sz="2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전방향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사상 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하나는 입력 영상을 출력 영상으로 화소의 위치를 변환하는 과정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-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역방향 사상 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다른 하나는 출력 영상을 입력 영상으로 화소의 위치를 변환하는 과정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기본 형태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  -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선형 기하 변환 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직선 처리처럼 선형적으로 처리하는 방법으로 평행이동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(Translation),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회전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(Rotation),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스케일링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(Scaling)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등 화소의 재배치 수행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  -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비선형 기하 변환 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영상을 찌그러뜨리고 구부려서 곡선으로 처리하는 방법으로 </a:t>
            </a:r>
            <a:r>
              <a:rPr lang="ko-KR" altLang="en-US" sz="2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워핑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(Warping)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과 </a:t>
            </a:r>
            <a:r>
              <a:rPr lang="ko-KR" altLang="en-US" sz="2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모핑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(Morphing)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이 대표적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보간법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  -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영상을 확대하고 축소하는 스케일링과 과정은 화소가 값을 할당 받지 못할 때 발생할 때 빈 화소에 값을 할당하는 과정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Object 27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55CD0DA5-8303-4C25-9130-4D0D9E3F14B0}"/>
              </a:ext>
            </a:extLst>
          </p:cNvPr>
          <p:cNvSpPr txBox="1"/>
          <p:nvPr/>
        </p:nvSpPr>
        <p:spPr>
          <a:xfrm>
            <a:off x="852381" y="1430029"/>
            <a:ext cx="92060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96C1E36B-9AFA-4C6A-AA3B-85CC2F5EFE49}"/>
              </a:ext>
            </a:extLst>
          </p:cNvPr>
          <p:cNvGrpSpPr/>
          <p:nvPr/>
        </p:nvGrpSpPr>
        <p:grpSpPr>
          <a:xfrm>
            <a:off x="1419956" y="2288879"/>
            <a:ext cx="8409844" cy="263821"/>
            <a:chOff x="5301807" y="1653048"/>
            <a:chExt cx="7847619" cy="259995"/>
          </a:xfrm>
        </p:grpSpPr>
        <p:pic>
          <p:nvPicPr>
            <p:cNvPr id="23" name="Object 51">
              <a:extLst>
                <a:ext uri="{FF2B5EF4-FFF2-40B4-BE49-F238E27FC236}">
                  <a16:creationId xmlns:a16="http://schemas.microsoft.com/office/drawing/2014/main" id="{059529BA-B231-40CA-B5F2-A20F2660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1D29194F-F25A-4EAF-B46D-DFC9F4E96261}"/>
              </a:ext>
            </a:extLst>
          </p:cNvPr>
          <p:cNvSpPr txBox="1"/>
          <p:nvPr/>
        </p:nvSpPr>
        <p:spPr>
          <a:xfrm>
            <a:off x="1412913" y="3147773"/>
            <a:ext cx="346388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기하학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8E1C7331-C8AB-446C-9D2B-F1F5AF060D11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14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6297699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축소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930A4F-289B-4E6F-AB94-295CF052DB5E}"/>
              </a:ext>
            </a:extLst>
          </p:cNvPr>
          <p:cNvSpPr/>
          <p:nvPr/>
        </p:nvSpPr>
        <p:spPr>
          <a:xfrm>
            <a:off x="10439400" y="4721926"/>
            <a:ext cx="10800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축소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439400" y="5146718"/>
            <a:ext cx="4768209" cy="786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parseInt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 scale)] 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parseInt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(k / scale)]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439400" y="5931166"/>
            <a:ext cx="397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입력 이미지의 화소를 입력 축소 배율로 나누어 출력하는 방식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6540B31B-E684-4AB5-BDF6-6DF70D512F62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E3C88F0C-FC82-4881-9657-CC7F93C53915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28" name="Object 51">
              <a:extLst>
                <a:ext uri="{FF2B5EF4-FFF2-40B4-BE49-F238E27FC236}">
                  <a16:creationId xmlns:a16="http://schemas.microsoft.com/office/drawing/2014/main" id="{858C2E59-245D-40DA-81F4-C1A5460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6EF6D92C-BFD2-46D6-AB56-B8C1D327332A}"/>
              </a:ext>
            </a:extLst>
          </p:cNvPr>
          <p:cNvSpPr txBox="1"/>
          <p:nvPr/>
        </p:nvSpPr>
        <p:spPr>
          <a:xfrm>
            <a:off x="852381" y="3431084"/>
            <a:ext cx="278241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기하학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1AF472-568B-4789-99AF-EAFD79A657E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2381" y="4101825"/>
            <a:ext cx="3600000" cy="360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1AA4230-2123-4B5E-BA15-5FB7843D78A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991226" y="5033296"/>
            <a:ext cx="1800000" cy="1800000"/>
          </a:xfrm>
          <a:prstGeom prst="rect">
            <a:avLst/>
          </a:prstGeom>
        </p:spPr>
      </p:pic>
      <p:sp>
        <p:nvSpPr>
          <p:cNvPr id="32" name="Object 23">
            <a:extLst>
              <a:ext uri="{FF2B5EF4-FFF2-40B4-BE49-F238E27FC236}">
                <a16:creationId xmlns:a16="http://schemas.microsoft.com/office/drawing/2014/main" id="{27035358-B02F-463C-9C18-7135E81BAD61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54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20395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6871235" y="8110148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확대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930A4F-289B-4E6F-AB94-295CF052DB5E}"/>
              </a:ext>
            </a:extLst>
          </p:cNvPr>
          <p:cNvSpPr/>
          <p:nvPr/>
        </p:nvSpPr>
        <p:spPr>
          <a:xfrm>
            <a:off x="10439400" y="4721926"/>
            <a:ext cx="10800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확대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439400" y="5146718"/>
            <a:ext cx="4768209" cy="786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parseInt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* scale)] 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parseInt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(k * scale)]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439400" y="5931166"/>
            <a:ext cx="3974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입력 이미지의 화소를 입력 축소 배율로 곱하여 출력하는 방식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백워딩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방식에 비해 이미지 화질이 저하되어 출력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6540B31B-E684-4AB5-BDF6-6DF70D512F62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E3C88F0C-FC82-4881-9657-CC7F93C53915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28" name="Object 51">
              <a:extLst>
                <a:ext uri="{FF2B5EF4-FFF2-40B4-BE49-F238E27FC236}">
                  <a16:creationId xmlns:a16="http://schemas.microsoft.com/office/drawing/2014/main" id="{858C2E59-245D-40DA-81F4-C1A5460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6EF6D92C-BFD2-46D6-AB56-B8C1D327332A}"/>
              </a:ext>
            </a:extLst>
          </p:cNvPr>
          <p:cNvSpPr txBox="1"/>
          <p:nvPr/>
        </p:nvSpPr>
        <p:spPr>
          <a:xfrm>
            <a:off x="852381" y="3431084"/>
            <a:ext cx="278241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기하학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1AF472-568B-4789-99AF-EAFD79A657E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2381" y="4101825"/>
            <a:ext cx="3600000" cy="360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1AA4230-2123-4B5E-BA15-5FB7843D78A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991226" y="5033296"/>
            <a:ext cx="1800000" cy="180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5F81F14-E74E-40C2-98F8-D741632CE7EF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304762" y="3741825"/>
            <a:ext cx="4320000" cy="4320000"/>
          </a:xfrm>
          <a:prstGeom prst="rect">
            <a:avLst/>
          </a:prstGeom>
        </p:spPr>
      </p:pic>
      <p:sp>
        <p:nvSpPr>
          <p:cNvPr id="33" name="Object 23">
            <a:extLst>
              <a:ext uri="{FF2B5EF4-FFF2-40B4-BE49-F238E27FC236}">
                <a16:creationId xmlns:a16="http://schemas.microsoft.com/office/drawing/2014/main" id="{B5520CC2-FAD1-44E8-80B8-E9174352D899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76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20395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6297699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회전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439400" y="5146718"/>
            <a:ext cx="4768209" cy="1292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angle = angle *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Math.PI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 180;</a:t>
            </a:r>
          </a:p>
          <a:p>
            <a:pPr algn="just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new_i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parseInt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Math.cos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(angle) *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–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Math.sin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(angle) * k);</a:t>
            </a:r>
          </a:p>
          <a:p>
            <a:pPr algn="just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new_k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parseInt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Math.sin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(angle) *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Math.cos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(angle) * k);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439400" y="6438900"/>
            <a:ext cx="397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출력 캔버스의 시작점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(0,0)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을 기준으로 회전하는 방식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6540B31B-E684-4AB5-BDF6-6DF70D512F62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E3C88F0C-FC82-4881-9657-CC7F93C53915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28" name="Object 51">
              <a:extLst>
                <a:ext uri="{FF2B5EF4-FFF2-40B4-BE49-F238E27FC236}">
                  <a16:creationId xmlns:a16="http://schemas.microsoft.com/office/drawing/2014/main" id="{858C2E59-245D-40DA-81F4-C1A5460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6EF6D92C-BFD2-46D6-AB56-B8C1D327332A}"/>
              </a:ext>
            </a:extLst>
          </p:cNvPr>
          <p:cNvSpPr txBox="1"/>
          <p:nvPr/>
        </p:nvSpPr>
        <p:spPr>
          <a:xfrm>
            <a:off x="852381" y="3431084"/>
            <a:ext cx="278241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기하학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1AF472-568B-4789-99AF-EAFD79A657E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2381" y="4101825"/>
            <a:ext cx="360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66F0D4F-A133-4ED8-9BD6-8A61AF9D73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381" y="4111978"/>
            <a:ext cx="3600000" cy="36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75ACA14-B734-4206-9AA0-A87429C6D87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91226" y="4107429"/>
            <a:ext cx="3600000" cy="36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528C7B-D072-4E32-8D02-4F24A69922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EFD9DB-4A7E-4B01-895C-DCB3905CD6FE}"/>
              </a:ext>
            </a:extLst>
          </p:cNvPr>
          <p:cNvSpPr/>
          <p:nvPr/>
        </p:nvSpPr>
        <p:spPr>
          <a:xfrm>
            <a:off x="10439400" y="4721926"/>
            <a:ext cx="10800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회전</a:t>
            </a:r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02413A4E-AA31-49C4-B2F6-1CF383120CB0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77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5005160" y="7794677"/>
            <a:ext cx="377213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회전</a:t>
            </a:r>
            <a:r>
              <a:rPr lang="en-US" altLang="ko-KR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중앙</a:t>
            </a:r>
            <a:r>
              <a:rPr lang="en-US" altLang="ko-KR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5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백워딩</a:t>
            </a:r>
            <a:r>
              <a:rPr lang="en-US" altLang="ko-KR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385347" y="4882492"/>
            <a:ext cx="4768209" cy="193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angle = angle *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Math.PI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 180;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cx =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parseInt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inH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 2);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cy =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parseInt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inW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 2);</a:t>
            </a:r>
          </a:p>
          <a:p>
            <a:pPr algn="just"/>
            <a:endParaRPr lang="en-US" altLang="ko-KR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old_i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parseInt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Math.cos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(angle) * 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– cx) +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Math.sin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(angle) * (k – cy) + cx);</a:t>
            </a:r>
          </a:p>
          <a:p>
            <a:pPr algn="just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old_k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parseInt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(-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Math.sin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(angle) * 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– cx) +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Math.cos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(angle) * (k – cy) + cy);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385347" y="6830707"/>
            <a:ext cx="397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출력 이미지의 중앙을 기준으로 회전하는 방식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6540B31B-E684-4AB5-BDF6-6DF70D512F62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E3C88F0C-FC82-4881-9657-CC7F93C53915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28" name="Object 51">
              <a:extLst>
                <a:ext uri="{FF2B5EF4-FFF2-40B4-BE49-F238E27FC236}">
                  <a16:creationId xmlns:a16="http://schemas.microsoft.com/office/drawing/2014/main" id="{858C2E59-245D-40DA-81F4-C1A5460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6EF6D92C-BFD2-46D6-AB56-B8C1D327332A}"/>
              </a:ext>
            </a:extLst>
          </p:cNvPr>
          <p:cNvSpPr txBox="1"/>
          <p:nvPr/>
        </p:nvSpPr>
        <p:spPr>
          <a:xfrm>
            <a:off x="852381" y="3431084"/>
            <a:ext cx="278241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기하학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1AF472-568B-4789-99AF-EAFD79A657E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2381" y="4101825"/>
            <a:ext cx="360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66F0D4F-A133-4ED8-9BD6-8A61AF9D73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381" y="4111978"/>
            <a:ext cx="3600000" cy="36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75ACA14-B734-4206-9AA0-A87429C6D87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91226" y="4107429"/>
            <a:ext cx="3600000" cy="36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528C7B-D072-4E32-8D02-4F24A69922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EFD9DB-4A7E-4B01-895C-DCB3905CD6FE}"/>
              </a:ext>
            </a:extLst>
          </p:cNvPr>
          <p:cNvSpPr/>
          <p:nvPr/>
        </p:nvSpPr>
        <p:spPr>
          <a:xfrm>
            <a:off x="10385347" y="4457700"/>
            <a:ext cx="19812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회전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중앙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백워딩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7642F00-4A79-4AF7-8F8B-BDB4BBD4A8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1226" y="4109135"/>
            <a:ext cx="3600000" cy="3600000"/>
          </a:xfrm>
          <a:prstGeom prst="rect">
            <a:avLst/>
          </a:prstGeom>
        </p:spPr>
      </p:pic>
      <p:sp>
        <p:nvSpPr>
          <p:cNvPr id="32" name="Object 23">
            <a:extLst>
              <a:ext uri="{FF2B5EF4-FFF2-40B4-BE49-F238E27FC236}">
                <a16:creationId xmlns:a16="http://schemas.microsoft.com/office/drawing/2014/main" id="{2FC51904-AD3C-46FA-BC47-E3B175954B96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89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2912" y="3942901"/>
            <a:ext cx="841688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화소의 </a:t>
            </a:r>
            <a:r>
              <a:rPr lang="ko-KR" altLang="en-US" sz="2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원값이나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위치를 바탕으로 화소 값을 변경하는 화소의 점 처리와 달리 해당 입력 </a:t>
            </a:r>
            <a:r>
              <a:rPr lang="ko-KR" altLang="en-US" sz="2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화소뿐만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아니라 그 주위의 화소 값도 함께 고려하는 공간 영역 연산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회선 기법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또는 </a:t>
            </a:r>
            <a:r>
              <a:rPr lang="ko-KR" altLang="en-US" sz="2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컨벌루션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기법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, Convolution Technique)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으로 수행하므로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화소의 영역 처리를 회선 처리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(Convolution Processing)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또는 </a:t>
            </a:r>
            <a:r>
              <a:rPr lang="ko-KR" altLang="en-US" sz="2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컨벌루션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처리라고 함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원시 화소와 이웃한 각 화소에 가중치를 곱한 합을 출력 화소로 생성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Object 27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55CD0DA5-8303-4C25-9130-4D0D9E3F14B0}"/>
              </a:ext>
            </a:extLst>
          </p:cNvPr>
          <p:cNvSpPr txBox="1"/>
          <p:nvPr/>
        </p:nvSpPr>
        <p:spPr>
          <a:xfrm>
            <a:off x="852381" y="1430029"/>
            <a:ext cx="92060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96C1E36B-9AFA-4C6A-AA3B-85CC2F5EFE49}"/>
              </a:ext>
            </a:extLst>
          </p:cNvPr>
          <p:cNvGrpSpPr/>
          <p:nvPr/>
        </p:nvGrpSpPr>
        <p:grpSpPr>
          <a:xfrm>
            <a:off x="1419956" y="2288879"/>
            <a:ext cx="8409844" cy="263821"/>
            <a:chOff x="5301807" y="1653048"/>
            <a:chExt cx="7847619" cy="259995"/>
          </a:xfrm>
        </p:grpSpPr>
        <p:pic>
          <p:nvPicPr>
            <p:cNvPr id="23" name="Object 51">
              <a:extLst>
                <a:ext uri="{FF2B5EF4-FFF2-40B4-BE49-F238E27FC236}">
                  <a16:creationId xmlns:a16="http://schemas.microsoft.com/office/drawing/2014/main" id="{059529BA-B231-40CA-B5F2-A20F2660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1D29194F-F25A-4EAF-B46D-DFC9F4E96261}"/>
              </a:ext>
            </a:extLst>
          </p:cNvPr>
          <p:cNvSpPr txBox="1"/>
          <p:nvPr/>
        </p:nvSpPr>
        <p:spPr>
          <a:xfrm>
            <a:off x="1412913" y="3147773"/>
            <a:ext cx="346388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화소영역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555E1-D82F-4FF0-B1AA-E25FD10C0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956" y="6430800"/>
            <a:ext cx="8409843" cy="2751300"/>
          </a:xfrm>
          <a:prstGeom prst="rect">
            <a:avLst/>
          </a:prstGeom>
        </p:spPr>
      </p:pic>
      <p:sp>
        <p:nvSpPr>
          <p:cNvPr id="18" name="Object 23">
            <a:extLst>
              <a:ext uri="{FF2B5EF4-FFF2-40B4-BE49-F238E27FC236}">
                <a16:creationId xmlns:a16="http://schemas.microsoft.com/office/drawing/2014/main" id="{353D783C-6745-47B7-B46F-FC70B35D0045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71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Object 27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55CD0DA5-8303-4C25-9130-4D0D9E3F14B0}"/>
              </a:ext>
            </a:extLst>
          </p:cNvPr>
          <p:cNvSpPr txBox="1"/>
          <p:nvPr/>
        </p:nvSpPr>
        <p:spPr>
          <a:xfrm>
            <a:off x="852381" y="1430029"/>
            <a:ext cx="92060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96C1E36B-9AFA-4C6A-AA3B-85CC2F5EFE49}"/>
              </a:ext>
            </a:extLst>
          </p:cNvPr>
          <p:cNvGrpSpPr/>
          <p:nvPr/>
        </p:nvGrpSpPr>
        <p:grpSpPr>
          <a:xfrm>
            <a:off x="1419956" y="2288879"/>
            <a:ext cx="8409844" cy="263821"/>
            <a:chOff x="5301807" y="1653048"/>
            <a:chExt cx="7847619" cy="259995"/>
          </a:xfrm>
        </p:grpSpPr>
        <p:pic>
          <p:nvPicPr>
            <p:cNvPr id="23" name="Object 51">
              <a:extLst>
                <a:ext uri="{FF2B5EF4-FFF2-40B4-BE49-F238E27FC236}">
                  <a16:creationId xmlns:a16="http://schemas.microsoft.com/office/drawing/2014/main" id="{059529BA-B231-40CA-B5F2-A20F2660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1D29194F-F25A-4EAF-B46D-DFC9F4E96261}"/>
              </a:ext>
            </a:extLst>
          </p:cNvPr>
          <p:cNvSpPr txBox="1"/>
          <p:nvPr/>
        </p:nvSpPr>
        <p:spPr>
          <a:xfrm>
            <a:off x="1412913" y="3147773"/>
            <a:ext cx="346388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화소영역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62ABA8-DFB2-47AF-B2A5-E069DDBDA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913" y="4152901"/>
            <a:ext cx="8416887" cy="4343400"/>
          </a:xfrm>
          <a:prstGeom prst="rect">
            <a:avLst/>
          </a:prstGeom>
        </p:spPr>
      </p:pic>
      <p:sp>
        <p:nvSpPr>
          <p:cNvPr id="19" name="Object 23">
            <a:extLst>
              <a:ext uri="{FF2B5EF4-FFF2-40B4-BE49-F238E27FC236}">
                <a16:creationId xmlns:a16="http://schemas.microsoft.com/office/drawing/2014/main" id="{FA252A6F-FD88-4424-B1D6-9BCB497BDC5C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0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20395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6115775" y="7794677"/>
            <a:ext cx="1550901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엠보싱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439400" y="5146718"/>
            <a:ext cx="4768209" cy="786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mask =[[-1.0, 0.0, 0.0], [0.0, 0.0, 0.0], [0.0, 0.0, 1.0]];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439400" y="5969571"/>
            <a:ext cx="397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입력 이미지를 양각 형태로 보이게 하는 기술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6540B31B-E684-4AB5-BDF6-6DF70D512F62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E3C88F0C-FC82-4881-9657-CC7F93C53915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28" name="Object 51">
              <a:extLst>
                <a:ext uri="{FF2B5EF4-FFF2-40B4-BE49-F238E27FC236}">
                  <a16:creationId xmlns:a16="http://schemas.microsoft.com/office/drawing/2014/main" id="{858C2E59-245D-40DA-81F4-C1A5460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6EF6D92C-BFD2-46D6-AB56-B8C1D327332A}"/>
              </a:ext>
            </a:extLst>
          </p:cNvPr>
          <p:cNvSpPr txBox="1"/>
          <p:nvPr/>
        </p:nvSpPr>
        <p:spPr>
          <a:xfrm>
            <a:off x="852380" y="3431084"/>
            <a:ext cx="31862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화소영역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1AF472-568B-4789-99AF-EAFD79A657E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2381" y="4101825"/>
            <a:ext cx="360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66F0D4F-A133-4ED8-9BD6-8A61AF9D73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381" y="4111978"/>
            <a:ext cx="3600000" cy="36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75ACA14-B734-4206-9AA0-A87429C6D87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91226" y="4107429"/>
            <a:ext cx="3600000" cy="36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528C7B-D072-4E32-8D02-4F24A69922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EFD9DB-4A7E-4B01-895C-DCB3905CD6FE}"/>
              </a:ext>
            </a:extLst>
          </p:cNvPr>
          <p:cNvSpPr/>
          <p:nvPr/>
        </p:nvSpPr>
        <p:spPr>
          <a:xfrm>
            <a:off x="10439400" y="4721926"/>
            <a:ext cx="10800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엠보싱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3C3A580-3688-4F90-9FBC-84329D873068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852381" y="4116445"/>
            <a:ext cx="3600000" cy="360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DC7DBBF-E157-4F77-8756-0DB1411C5F24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sp>
        <p:nvSpPr>
          <p:cNvPr id="33" name="Object 23">
            <a:extLst>
              <a:ext uri="{FF2B5EF4-FFF2-40B4-BE49-F238E27FC236}">
                <a16:creationId xmlns:a16="http://schemas.microsoft.com/office/drawing/2014/main" id="{2366C342-6883-42EA-909B-B43214878E6D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49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917" y="1321170"/>
            <a:ext cx="7643373" cy="7643373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444979" y="4140782"/>
            <a:ext cx="4689846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CONTENTS.</a:t>
            </a:r>
          </a:p>
          <a:p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614580" y="5303446"/>
            <a:ext cx="3942169" cy="373454"/>
            <a:chOff x="3503614" y="6402676"/>
            <a:chExt cx="1926678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614" y="6402676"/>
              <a:ext cx="1926678" cy="2599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463461" y="3537943"/>
            <a:ext cx="1055422" cy="30623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1</a:t>
            </a:r>
          </a:p>
          <a:p>
            <a:pPr algn="ctr"/>
            <a:endParaRPr lang="en-US" sz="35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pPr algn="ctr"/>
            <a:r>
              <a:rPr lang="en-US" sz="3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2</a:t>
            </a:r>
          </a:p>
          <a:p>
            <a:pPr algn="ctr"/>
            <a:endParaRPr lang="en-US" sz="35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pPr algn="ctr"/>
            <a:r>
              <a:rPr lang="en-US" sz="35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3</a:t>
            </a:r>
          </a:p>
          <a:p>
            <a:pPr algn="ctr"/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52546" y="3537943"/>
            <a:ext cx="8242685" cy="27853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개요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 기능 설명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마무리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965921" y="2947439"/>
            <a:ext cx="3942169" cy="3942169"/>
            <a:chOff x="-965921" y="2947439"/>
            <a:chExt cx="3942169" cy="3942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65921" y="2947439"/>
              <a:ext cx="3942169" cy="3942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Object 23"/>
            <p:cNvSpPr txBox="1"/>
            <p:nvPr/>
          </p:nvSpPr>
          <p:spPr>
            <a:xfrm>
              <a:off x="463626" y="262927"/>
              <a:ext cx="20395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Object 23">
            <a:extLst>
              <a:ext uri="{FF2B5EF4-FFF2-40B4-BE49-F238E27FC236}">
                <a16:creationId xmlns:a16="http://schemas.microsoft.com/office/drawing/2014/main" id="{C4C718CB-915D-4E80-B143-E9576A18DEB6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20395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6115775" y="7794677"/>
            <a:ext cx="1550901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블러링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439400" y="5146718"/>
            <a:ext cx="4768209" cy="95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mask = [[1 / 9.0, 1 / 9.0, 1 / 9.0],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 / 9.0, 1 / 9.0, 1 / 9.0],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 / 9.0, 1 / 9.0, 1 / 9.0]];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439400" y="6132433"/>
            <a:ext cx="397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영상의 세밀한 부분을 제거하여 영상을 흐리고 부드럽게 하는 기술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6540B31B-E684-4AB5-BDF6-6DF70D512F62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E3C88F0C-FC82-4881-9657-CC7F93C53915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28" name="Object 51">
              <a:extLst>
                <a:ext uri="{FF2B5EF4-FFF2-40B4-BE49-F238E27FC236}">
                  <a16:creationId xmlns:a16="http://schemas.microsoft.com/office/drawing/2014/main" id="{858C2E59-245D-40DA-81F4-C1A5460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6EF6D92C-BFD2-46D6-AB56-B8C1D327332A}"/>
              </a:ext>
            </a:extLst>
          </p:cNvPr>
          <p:cNvSpPr txBox="1"/>
          <p:nvPr/>
        </p:nvSpPr>
        <p:spPr>
          <a:xfrm>
            <a:off x="852380" y="3431084"/>
            <a:ext cx="31862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화소영역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1AF472-568B-4789-99AF-EAFD79A657E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2381" y="4101825"/>
            <a:ext cx="360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66F0D4F-A133-4ED8-9BD6-8A61AF9D73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381" y="4111978"/>
            <a:ext cx="3600000" cy="36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75ACA14-B734-4206-9AA0-A87429C6D87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91226" y="4107429"/>
            <a:ext cx="3600000" cy="36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528C7B-D072-4E32-8D02-4F24A69922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EFD9DB-4A7E-4B01-895C-DCB3905CD6FE}"/>
              </a:ext>
            </a:extLst>
          </p:cNvPr>
          <p:cNvSpPr/>
          <p:nvPr/>
        </p:nvSpPr>
        <p:spPr>
          <a:xfrm>
            <a:off x="10439400" y="4721926"/>
            <a:ext cx="10800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블러링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3C3A580-3688-4F90-9FBC-84329D873068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852381" y="4116445"/>
            <a:ext cx="3600000" cy="360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DC7DBBF-E157-4F77-8756-0DB1411C5F24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84608CC-EF88-482B-B3FB-032CE2E557CD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5080612" y="4139185"/>
            <a:ext cx="3600000" cy="3600000"/>
          </a:xfrm>
          <a:prstGeom prst="rect">
            <a:avLst/>
          </a:prstGeom>
        </p:spPr>
      </p:pic>
      <p:sp>
        <p:nvSpPr>
          <p:cNvPr id="36" name="Object 23">
            <a:extLst>
              <a:ext uri="{FF2B5EF4-FFF2-40B4-BE49-F238E27FC236}">
                <a16:creationId xmlns:a16="http://schemas.microsoft.com/office/drawing/2014/main" id="{35CD5A9C-CEFB-4538-9CBE-06DB716D448B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07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5608807" y="7794677"/>
            <a:ext cx="2564837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윤곽선 추출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439400" y="5146718"/>
            <a:ext cx="4768209" cy="63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mask =[[0.0, -1.0, 0.0], [-1.0, 2.0, 0.0], [0.0, 0.0, 0.0]];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439400" y="5818407"/>
            <a:ext cx="397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수평 및 수직에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구애받지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않고 에지를 구할 수 있는 마스크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6540B31B-E684-4AB5-BDF6-6DF70D512F62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E3C88F0C-FC82-4881-9657-CC7F93C53915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28" name="Object 51">
              <a:extLst>
                <a:ext uri="{FF2B5EF4-FFF2-40B4-BE49-F238E27FC236}">
                  <a16:creationId xmlns:a16="http://schemas.microsoft.com/office/drawing/2014/main" id="{858C2E59-245D-40DA-81F4-C1A5460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6EF6D92C-BFD2-46D6-AB56-B8C1D327332A}"/>
              </a:ext>
            </a:extLst>
          </p:cNvPr>
          <p:cNvSpPr txBox="1"/>
          <p:nvPr/>
        </p:nvSpPr>
        <p:spPr>
          <a:xfrm>
            <a:off x="852380" y="3431084"/>
            <a:ext cx="318621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화소영역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1AF472-568B-4789-99AF-EAFD79A657E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2381" y="4101825"/>
            <a:ext cx="360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66F0D4F-A133-4ED8-9BD6-8A61AF9D73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381" y="4111978"/>
            <a:ext cx="3600000" cy="36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75ACA14-B734-4206-9AA0-A87429C6D87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91226" y="4107429"/>
            <a:ext cx="3600000" cy="36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528C7B-D072-4E32-8D02-4F24A69922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EFD9DB-4A7E-4B01-895C-DCB3905CD6FE}"/>
              </a:ext>
            </a:extLst>
          </p:cNvPr>
          <p:cNvSpPr/>
          <p:nvPr/>
        </p:nvSpPr>
        <p:spPr>
          <a:xfrm>
            <a:off x="10439400" y="4721926"/>
            <a:ext cx="13716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윤곽선 추출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3C3A580-3688-4F90-9FBC-84329D873068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852381" y="4116445"/>
            <a:ext cx="3600000" cy="360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DC7DBBF-E157-4F77-8756-0DB1411C5F24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84608CC-EF88-482B-B3FB-032CE2E557CD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5080612" y="4139185"/>
            <a:ext cx="3600000" cy="360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7EF0C2B-73C8-4567-A611-982A0585F295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5080612" y="4127901"/>
            <a:ext cx="3600000" cy="3600000"/>
          </a:xfrm>
          <a:prstGeom prst="rect">
            <a:avLst/>
          </a:prstGeom>
        </p:spPr>
      </p:pic>
      <p:sp>
        <p:nvSpPr>
          <p:cNvPr id="40" name="Object 23">
            <a:extLst>
              <a:ext uri="{FF2B5EF4-FFF2-40B4-BE49-F238E27FC236}">
                <a16:creationId xmlns:a16="http://schemas.microsoft.com/office/drawing/2014/main" id="{96B4F0CF-70FB-4DBB-B022-05B1C46C605F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67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2912" y="3942901"/>
            <a:ext cx="841688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관찰한 데이터의 특징을 한 눈에 알아볼 수 있도록 데이터를 막대 그래프 모양으로 나타낸 것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영상의 명도와 명암 대비를 파악 가능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Object 27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55CD0DA5-8303-4C25-9130-4D0D9E3F14B0}"/>
              </a:ext>
            </a:extLst>
          </p:cNvPr>
          <p:cNvSpPr txBox="1"/>
          <p:nvPr/>
        </p:nvSpPr>
        <p:spPr>
          <a:xfrm>
            <a:off x="852381" y="1430029"/>
            <a:ext cx="92060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96C1E36B-9AFA-4C6A-AA3B-85CC2F5EFE49}"/>
              </a:ext>
            </a:extLst>
          </p:cNvPr>
          <p:cNvGrpSpPr/>
          <p:nvPr/>
        </p:nvGrpSpPr>
        <p:grpSpPr>
          <a:xfrm>
            <a:off x="1419956" y="2288879"/>
            <a:ext cx="8409844" cy="263821"/>
            <a:chOff x="5301807" y="1653048"/>
            <a:chExt cx="7847619" cy="259995"/>
          </a:xfrm>
        </p:grpSpPr>
        <p:pic>
          <p:nvPicPr>
            <p:cNvPr id="23" name="Object 51">
              <a:extLst>
                <a:ext uri="{FF2B5EF4-FFF2-40B4-BE49-F238E27FC236}">
                  <a16:creationId xmlns:a16="http://schemas.microsoft.com/office/drawing/2014/main" id="{059529BA-B231-40CA-B5F2-A20F2660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1D29194F-F25A-4EAF-B46D-DFC9F4E96261}"/>
              </a:ext>
            </a:extLst>
          </p:cNvPr>
          <p:cNvSpPr txBox="1"/>
          <p:nvPr/>
        </p:nvSpPr>
        <p:spPr>
          <a:xfrm>
            <a:off x="1412913" y="3147773"/>
            <a:ext cx="346388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히스토그램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" name="Object 6">
            <a:extLst>
              <a:ext uri="{FF2B5EF4-FFF2-40B4-BE49-F238E27FC236}">
                <a16:creationId xmlns:a16="http://schemas.microsoft.com/office/drawing/2014/main" id="{F4A5E7C2-A094-4BA7-A91E-50177E9FC80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2912" y="5199694"/>
            <a:ext cx="8416887" cy="4824379"/>
          </a:xfrm>
          <a:prstGeom prst="rect">
            <a:avLst/>
          </a:prstGeom>
        </p:spPr>
      </p:pic>
      <p:sp>
        <p:nvSpPr>
          <p:cNvPr id="18" name="Object 23">
            <a:extLst>
              <a:ext uri="{FF2B5EF4-FFF2-40B4-BE49-F238E27FC236}">
                <a16:creationId xmlns:a16="http://schemas.microsoft.com/office/drawing/2014/main" id="{F70E54B7-BBBF-4224-8AA4-477702BA80E2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12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19747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5608806" y="7798359"/>
            <a:ext cx="2564837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히스토그램 스트레칭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439400" y="5146718"/>
            <a:ext cx="4768209" cy="671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=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– low) / (high – low) * 255;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439400" y="5818407"/>
            <a:ext cx="397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명암 대비를 향상시키는 연산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낮은 명암 대비를 띄는 영상의 품질을 향상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6540B31B-E684-4AB5-BDF6-6DF70D512F62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E3C88F0C-FC82-4881-9657-CC7F93C53915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28" name="Object 51">
              <a:extLst>
                <a:ext uri="{FF2B5EF4-FFF2-40B4-BE49-F238E27FC236}">
                  <a16:creationId xmlns:a16="http://schemas.microsoft.com/office/drawing/2014/main" id="{858C2E59-245D-40DA-81F4-C1A5460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6EF6D92C-BFD2-46D6-AB56-B8C1D327332A}"/>
              </a:ext>
            </a:extLst>
          </p:cNvPr>
          <p:cNvSpPr txBox="1"/>
          <p:nvPr/>
        </p:nvSpPr>
        <p:spPr>
          <a:xfrm>
            <a:off x="852380" y="3431084"/>
            <a:ext cx="34148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히스토그램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1AF472-568B-4789-99AF-EAFD79A657E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2381" y="4101825"/>
            <a:ext cx="360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66F0D4F-A133-4ED8-9BD6-8A61AF9D73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381" y="4111978"/>
            <a:ext cx="3600000" cy="36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75ACA14-B734-4206-9AA0-A87429C6D87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91226" y="4107429"/>
            <a:ext cx="3600000" cy="36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528C7B-D072-4E32-8D02-4F24A69922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EFD9DB-4A7E-4B01-895C-DCB3905CD6FE}"/>
              </a:ext>
            </a:extLst>
          </p:cNvPr>
          <p:cNvSpPr/>
          <p:nvPr/>
        </p:nvSpPr>
        <p:spPr>
          <a:xfrm>
            <a:off x="10439400" y="4721926"/>
            <a:ext cx="20574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히스토그램 스트레칭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A0336E6-9191-40BC-8E22-7F5BD9ABC35C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852380" y="4127901"/>
            <a:ext cx="3600000" cy="360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CB89745-7D92-4D7B-B6AE-C7C17D87F19D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091225" y="4114745"/>
            <a:ext cx="3600000" cy="3600000"/>
          </a:xfrm>
          <a:prstGeom prst="rect">
            <a:avLst/>
          </a:prstGeom>
        </p:spPr>
      </p:pic>
      <p:sp>
        <p:nvSpPr>
          <p:cNvPr id="42" name="Object 23">
            <a:extLst>
              <a:ext uri="{FF2B5EF4-FFF2-40B4-BE49-F238E27FC236}">
                <a16:creationId xmlns:a16="http://schemas.microsoft.com/office/drawing/2014/main" id="{E89D325C-5A2D-40AE-92AB-4DC4857CF9EB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506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20395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5466528" y="7794677"/>
            <a:ext cx="284939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엔드</a:t>
            </a:r>
            <a:r>
              <a:rPr lang="en-US" altLang="ko-KR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탐색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439400" y="5146718"/>
            <a:ext cx="4768209" cy="1139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low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low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+ 50;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high = high – 50;</a:t>
            </a:r>
          </a:p>
          <a:p>
            <a:pPr algn="just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=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– low) / (high – low) * 255;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439400" y="6286500"/>
            <a:ext cx="3974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일정한 양의 화소를 흰색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(0)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또는 검정색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(255)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가지도록 지정하여 히스토그램의 분포를 더욱 균일하게 함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6540B31B-E684-4AB5-BDF6-6DF70D512F62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E3C88F0C-FC82-4881-9657-CC7F93C53915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28" name="Object 51">
              <a:extLst>
                <a:ext uri="{FF2B5EF4-FFF2-40B4-BE49-F238E27FC236}">
                  <a16:creationId xmlns:a16="http://schemas.microsoft.com/office/drawing/2014/main" id="{858C2E59-245D-40DA-81F4-C1A5460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6EF6D92C-BFD2-46D6-AB56-B8C1D327332A}"/>
              </a:ext>
            </a:extLst>
          </p:cNvPr>
          <p:cNvSpPr txBox="1"/>
          <p:nvPr/>
        </p:nvSpPr>
        <p:spPr>
          <a:xfrm>
            <a:off x="852380" y="3431084"/>
            <a:ext cx="34148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히스토그램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1AF472-568B-4789-99AF-EAFD79A657E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2381" y="4101825"/>
            <a:ext cx="360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66F0D4F-A133-4ED8-9BD6-8A61AF9D73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381" y="4111978"/>
            <a:ext cx="3600000" cy="36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75ACA14-B734-4206-9AA0-A87429C6D87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91226" y="4107429"/>
            <a:ext cx="3600000" cy="36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528C7B-D072-4E32-8D02-4F24A69922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EFD9DB-4A7E-4B01-895C-DCB3905CD6FE}"/>
              </a:ext>
            </a:extLst>
          </p:cNvPr>
          <p:cNvSpPr/>
          <p:nvPr/>
        </p:nvSpPr>
        <p:spPr>
          <a:xfrm>
            <a:off x="10439400" y="4721926"/>
            <a:ext cx="14478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엔드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인 탐색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A0336E6-9191-40BC-8E22-7F5BD9ABC35C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852380" y="4127901"/>
            <a:ext cx="3600000" cy="360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CB89745-7D92-4D7B-B6AE-C7C17D87F19D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091225" y="4114745"/>
            <a:ext cx="3600000" cy="360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6A533B8-2E91-424E-A9AC-69C2671EB359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5091225" y="4109135"/>
            <a:ext cx="3600000" cy="3600000"/>
          </a:xfrm>
          <a:prstGeom prst="rect">
            <a:avLst/>
          </a:prstGeom>
        </p:spPr>
      </p:pic>
      <p:sp>
        <p:nvSpPr>
          <p:cNvPr id="32" name="Object 23">
            <a:extLst>
              <a:ext uri="{FF2B5EF4-FFF2-40B4-BE49-F238E27FC236}">
                <a16:creationId xmlns:a16="http://schemas.microsoft.com/office/drawing/2014/main" id="{44A2C25D-0A18-4A57-9CD0-E9770704F6F1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37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6119289" y="7794677"/>
            <a:ext cx="154387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5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평활화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6045332-2C92-4B11-AA63-E7B42ACFA4B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2381" y="4109135"/>
            <a:ext cx="3600000" cy="3600000"/>
          </a:xfrm>
          <a:prstGeom prst="rect">
            <a:avLst/>
          </a:prstGeom>
        </p:spPr>
      </p:pic>
      <p:grpSp>
        <p:nvGrpSpPr>
          <p:cNvPr id="53" name="그룹 1005">
            <a:extLst>
              <a:ext uri="{FF2B5EF4-FFF2-40B4-BE49-F238E27FC236}">
                <a16:creationId xmlns:a16="http://schemas.microsoft.com/office/drawing/2014/main" id="{07A4B54C-1259-4C4B-9016-C07D59111DC3}"/>
              </a:ext>
            </a:extLst>
          </p:cNvPr>
          <p:cNvGrpSpPr/>
          <p:nvPr/>
        </p:nvGrpSpPr>
        <p:grpSpPr>
          <a:xfrm>
            <a:off x="10069831" y="3749966"/>
            <a:ext cx="5779769" cy="3983331"/>
            <a:chOff x="0" y="4800000"/>
            <a:chExt cx="18637442" cy="5733333"/>
          </a:xfrm>
          <a:solidFill>
            <a:schemeClr val="bg1"/>
          </a:solidFill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5A870975-8DB9-4D01-B737-BC70B9AC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D6CFBA7-2E09-4D4B-8E4D-A6A67FF2EA88}"/>
              </a:ext>
            </a:extLst>
          </p:cNvPr>
          <p:cNvSpPr/>
          <p:nvPr/>
        </p:nvSpPr>
        <p:spPr>
          <a:xfrm>
            <a:off x="10439400" y="4823995"/>
            <a:ext cx="4768209" cy="2165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 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 영상의 빈도수 히스토그램 생성</a:t>
            </a:r>
            <a:endParaRPr lang="en-US" altLang="ko-KR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histo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inImage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][k]]++;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 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명암 값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 ~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까지 누적 빈도수를 계산</a:t>
            </a:r>
            <a:endParaRPr lang="en-US" altLang="ko-KR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for(var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0;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&lt; 256;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++) {</a:t>
            </a:r>
          </a:p>
          <a:p>
            <a:pPr algn="just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sumValue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sumValue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histo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];</a:t>
            </a:r>
          </a:p>
          <a:p>
            <a:pPr algn="just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sumHisto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=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sumValue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}</a:t>
            </a: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 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2</a:t>
            </a: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단계에서 구한 빈도수를 정규화</a:t>
            </a:r>
            <a:endParaRPr lang="en-US" altLang="ko-KR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n[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=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sumHisto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* (1 / 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inH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*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inW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* 255.0);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9C5DC1-93AE-433A-9482-98A341AAECDD}"/>
              </a:ext>
            </a:extLst>
          </p:cNvPr>
          <p:cNvSpPr txBox="1"/>
          <p:nvPr/>
        </p:nvSpPr>
        <p:spPr>
          <a:xfrm flipH="1">
            <a:off x="10439400" y="6989888"/>
            <a:ext cx="3974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·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이미지의 전체 화소 값을 균등하게 재배치하여 어둡게 촬영된 영상을 균일하게 조정할 수 있음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6540B31B-E684-4AB5-BDF6-6DF70D512F62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E3C88F0C-FC82-4881-9657-CC7F93C53915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28" name="Object 51">
              <a:extLst>
                <a:ext uri="{FF2B5EF4-FFF2-40B4-BE49-F238E27FC236}">
                  <a16:creationId xmlns:a16="http://schemas.microsoft.com/office/drawing/2014/main" id="{858C2E59-245D-40DA-81F4-C1A546027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6EF6D92C-BFD2-46D6-AB56-B8C1D327332A}"/>
              </a:ext>
            </a:extLst>
          </p:cNvPr>
          <p:cNvSpPr txBox="1"/>
          <p:nvPr/>
        </p:nvSpPr>
        <p:spPr>
          <a:xfrm>
            <a:off x="852380" y="3431084"/>
            <a:ext cx="34148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히스토그램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1AF472-568B-4789-99AF-EAFD79A657EE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2381" y="4101825"/>
            <a:ext cx="3600000" cy="36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66F0D4F-A133-4ED8-9BD6-8A61AF9D73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381" y="4111978"/>
            <a:ext cx="3600000" cy="36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75ACA14-B734-4206-9AA0-A87429C6D87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91226" y="4107429"/>
            <a:ext cx="3600000" cy="36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1528C7B-D072-4E32-8D02-4F24A69922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91226" y="4131166"/>
            <a:ext cx="3600000" cy="3600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EFD9DB-4A7E-4B01-895C-DCB3905CD6FE}"/>
              </a:ext>
            </a:extLst>
          </p:cNvPr>
          <p:cNvSpPr/>
          <p:nvPr/>
        </p:nvSpPr>
        <p:spPr>
          <a:xfrm>
            <a:off x="10439400" y="4399203"/>
            <a:ext cx="9906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평활화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A0336E6-9191-40BC-8E22-7F5BD9ABC35C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852380" y="4127901"/>
            <a:ext cx="3600000" cy="360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CB89745-7D92-4D7B-B6AE-C7C17D87F19D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091225" y="4114745"/>
            <a:ext cx="3600000" cy="360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6A533B8-2E91-424E-A9AC-69C2671EB359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5091225" y="4109135"/>
            <a:ext cx="3600000" cy="360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1C99DBA-145D-4449-8207-D569A2CC18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91225" y="4108282"/>
            <a:ext cx="3600000" cy="3600000"/>
          </a:xfrm>
          <a:prstGeom prst="rect">
            <a:avLst/>
          </a:prstGeom>
        </p:spPr>
      </p:pic>
      <p:sp>
        <p:nvSpPr>
          <p:cNvPr id="33" name="Object 23">
            <a:extLst>
              <a:ext uri="{FF2B5EF4-FFF2-40B4-BE49-F238E27FC236}">
                <a16:creationId xmlns:a16="http://schemas.microsoft.com/office/drawing/2014/main" id="{BCA347A9-7728-4176-A6A4-A40C72D5E9BD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43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3333" y="1280952"/>
            <a:ext cx="7819048" cy="7819048"/>
            <a:chOff x="2033333" y="1280952"/>
            <a:chExt cx="7819048" cy="78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333" y="1280952"/>
              <a:ext cx="7819048" cy="781904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373664" y="4558723"/>
            <a:ext cx="978571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3. </a:t>
            </a:r>
            <a:r>
              <a:rPr lang="ko-KR" altLang="en-US" sz="7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마무리</a:t>
            </a:r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Object 22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1506201" y="5728274"/>
            <a:ext cx="2590800" cy="253426"/>
            <a:chOff x="10438095" y="2101909"/>
            <a:chExt cx="6390476" cy="2599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8095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0AE9312A-9E82-47B3-84F3-A0941B08BB63}"/>
              </a:ext>
            </a:extLst>
          </p:cNvPr>
          <p:cNvGrpSpPr/>
          <p:nvPr/>
        </p:nvGrpSpPr>
        <p:grpSpPr>
          <a:xfrm>
            <a:off x="2515533" y="1589099"/>
            <a:ext cx="7202754" cy="7202754"/>
            <a:chOff x="3841652" y="1435112"/>
            <a:chExt cx="7202754" cy="7202754"/>
          </a:xfrm>
          <a:noFill/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A3D9959F-62A6-47BB-BFCC-BD7F566C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67E0BC58-4BE6-4CF8-8927-22BF8D7806A7}"/>
              </a:ext>
            </a:extLst>
          </p:cNvPr>
          <p:cNvGrpSpPr/>
          <p:nvPr/>
        </p:nvGrpSpPr>
        <p:grpSpPr>
          <a:xfrm>
            <a:off x="3036816" y="2124923"/>
            <a:ext cx="6286857" cy="6037153"/>
            <a:chOff x="3841652" y="1435112"/>
            <a:chExt cx="7202754" cy="7202754"/>
          </a:xfrm>
          <a:noFill/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id="{D901CE2D-5AAC-4DF8-8FFE-5271CBD2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F1EAD7A4-1255-4D79-BBEF-B9DE1F972331}"/>
              </a:ext>
            </a:extLst>
          </p:cNvPr>
          <p:cNvGrpSpPr/>
          <p:nvPr/>
        </p:nvGrpSpPr>
        <p:grpSpPr>
          <a:xfrm>
            <a:off x="3417874" y="2459120"/>
            <a:ext cx="5444582" cy="5368758"/>
            <a:chOff x="3872417" y="1154315"/>
            <a:chExt cx="7202754" cy="7202754"/>
          </a:xfrm>
          <a:noFill/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66EDB41B-3126-47AE-95D1-CEC214894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2417" y="1154315"/>
              <a:ext cx="7202754" cy="720275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8" name="그룹 1007">
            <a:extLst>
              <a:ext uri="{FF2B5EF4-FFF2-40B4-BE49-F238E27FC236}">
                <a16:creationId xmlns:a16="http://schemas.microsoft.com/office/drawing/2014/main" id="{B5DD1998-6FBA-4CE2-8967-70460479EC12}"/>
              </a:ext>
            </a:extLst>
          </p:cNvPr>
          <p:cNvGrpSpPr/>
          <p:nvPr/>
        </p:nvGrpSpPr>
        <p:grpSpPr>
          <a:xfrm>
            <a:off x="3722953" y="2773264"/>
            <a:ext cx="4834423" cy="4834423"/>
            <a:chOff x="9142857" y="2619277"/>
            <a:chExt cx="4834423" cy="4834423"/>
          </a:xfrm>
        </p:grpSpPr>
        <p:pic>
          <p:nvPicPr>
            <p:cNvPr id="29" name="Object 22">
              <a:extLst>
                <a:ext uri="{FF2B5EF4-FFF2-40B4-BE49-F238E27FC236}">
                  <a16:creationId xmlns:a16="http://schemas.microsoft.com/office/drawing/2014/main" id="{B47E36D0-72FB-413D-9A6E-B076AB08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30" name="Object 23">
            <a:extLst>
              <a:ext uri="{FF2B5EF4-FFF2-40B4-BE49-F238E27FC236}">
                <a16:creationId xmlns:a16="http://schemas.microsoft.com/office/drawing/2014/main" id="{E02CBE00-D3BC-493E-9704-E2B0B43849A5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97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2912" y="3942901"/>
            <a:ext cx="841688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이번 자바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(JavaScript)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기반의 영상 처리 프로그래밍 프로젝트를 하면서 영상 처리 기법에 따라 정해진 알고리즘을 익히고 풀어나간다는 것은 매우 흥미로웠습니다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.</a:t>
            </a: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아쉽게도 영상 처리 프로그래밍 프로젝트를 수행이 처음이라 짧은 시간동안 더욱 많은 기능을 구현하지 못한 것에 아쉬움이 남았습니다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지금 완성한 프로젝트가 비록 완벽하지는 못하지만 이를 이용하여 상용이 가능한 소프트웨어를 개발해 보고 싶습니다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Object 27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55CD0DA5-8303-4C25-9130-4D0D9E3F14B0}"/>
              </a:ext>
            </a:extLst>
          </p:cNvPr>
          <p:cNvSpPr txBox="1"/>
          <p:nvPr/>
        </p:nvSpPr>
        <p:spPr>
          <a:xfrm>
            <a:off x="852381" y="1430029"/>
            <a:ext cx="92060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3.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마무리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느낀점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96C1E36B-9AFA-4C6A-AA3B-85CC2F5EFE49}"/>
              </a:ext>
            </a:extLst>
          </p:cNvPr>
          <p:cNvGrpSpPr/>
          <p:nvPr/>
        </p:nvGrpSpPr>
        <p:grpSpPr>
          <a:xfrm>
            <a:off x="1419956" y="2288879"/>
            <a:ext cx="8409844" cy="263821"/>
            <a:chOff x="5301807" y="1653048"/>
            <a:chExt cx="7847619" cy="259995"/>
          </a:xfrm>
        </p:grpSpPr>
        <p:pic>
          <p:nvPicPr>
            <p:cNvPr id="23" name="Object 51">
              <a:extLst>
                <a:ext uri="{FF2B5EF4-FFF2-40B4-BE49-F238E27FC236}">
                  <a16:creationId xmlns:a16="http://schemas.microsoft.com/office/drawing/2014/main" id="{059529BA-B231-40CA-B5F2-A20F2660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C569180-1605-43AF-8013-80B47DDEE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0" y="2847314"/>
            <a:ext cx="4876800" cy="4876800"/>
          </a:xfrm>
          <a:prstGeom prst="rect">
            <a:avLst/>
          </a:prstGeom>
        </p:spPr>
      </p:pic>
      <p:sp>
        <p:nvSpPr>
          <p:cNvPr id="25" name="Object 23">
            <a:extLst>
              <a:ext uri="{FF2B5EF4-FFF2-40B4-BE49-F238E27FC236}">
                <a16:creationId xmlns:a16="http://schemas.microsoft.com/office/drawing/2014/main" id="{CB3E8BA4-3B37-4ED1-8BEF-D7860E43861E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736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045543" y="4201061"/>
            <a:ext cx="634917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THANK YOU!</a:t>
            </a:r>
            <a:endParaRPr lang="en-US" sz="8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287263" y="5524500"/>
            <a:ext cx="5901770" cy="200005"/>
            <a:chOff x="13470912" y="4332042"/>
            <a:chExt cx="3586231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70912" y="4332042"/>
              <a:ext cx="3586231" cy="259995"/>
            </a:xfrm>
            <a:prstGeom prst="rect">
              <a:avLst/>
            </a:prstGeom>
          </p:spPr>
        </p:pic>
      </p:grpSp>
      <p:sp>
        <p:nvSpPr>
          <p:cNvPr id="15" name="Object 23">
            <a:extLst>
              <a:ext uri="{FF2B5EF4-FFF2-40B4-BE49-F238E27FC236}">
                <a16:creationId xmlns:a16="http://schemas.microsoft.com/office/drawing/2014/main" id="{8292C487-D94E-4FB9-946E-5B039632387E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3333" y="1280952"/>
            <a:ext cx="7819048" cy="7819048"/>
            <a:chOff x="2033333" y="1280952"/>
            <a:chExt cx="7819048" cy="78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333" y="1280952"/>
              <a:ext cx="7819048" cy="781904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373664" y="4558723"/>
            <a:ext cx="978571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1. </a:t>
            </a:r>
            <a:r>
              <a:rPr lang="ko-KR" altLang="en-US" sz="7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프로젝트 개요</a:t>
            </a:r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Object 22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1506200" y="5728274"/>
            <a:ext cx="5822797" cy="405826"/>
            <a:chOff x="10438095" y="2101909"/>
            <a:chExt cx="6390476" cy="2599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8095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0AE9312A-9E82-47B3-84F3-A0941B08BB63}"/>
              </a:ext>
            </a:extLst>
          </p:cNvPr>
          <p:cNvGrpSpPr/>
          <p:nvPr/>
        </p:nvGrpSpPr>
        <p:grpSpPr>
          <a:xfrm>
            <a:off x="2515533" y="1589099"/>
            <a:ext cx="7202754" cy="7202754"/>
            <a:chOff x="3841652" y="1435112"/>
            <a:chExt cx="7202754" cy="7202754"/>
          </a:xfrm>
          <a:noFill/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A3D9959F-62A6-47BB-BFCC-BD7F566C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67E0BC58-4BE6-4CF8-8927-22BF8D7806A7}"/>
              </a:ext>
            </a:extLst>
          </p:cNvPr>
          <p:cNvGrpSpPr/>
          <p:nvPr/>
        </p:nvGrpSpPr>
        <p:grpSpPr>
          <a:xfrm>
            <a:off x="3036816" y="2124923"/>
            <a:ext cx="6286857" cy="6037153"/>
            <a:chOff x="3841652" y="1435112"/>
            <a:chExt cx="7202754" cy="7202754"/>
          </a:xfrm>
          <a:noFill/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id="{D901CE2D-5AAC-4DF8-8FFE-5271CBD2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F1EAD7A4-1255-4D79-BBEF-B9DE1F972331}"/>
              </a:ext>
            </a:extLst>
          </p:cNvPr>
          <p:cNvGrpSpPr/>
          <p:nvPr/>
        </p:nvGrpSpPr>
        <p:grpSpPr>
          <a:xfrm>
            <a:off x="3417874" y="2459120"/>
            <a:ext cx="5444582" cy="5368758"/>
            <a:chOff x="3872417" y="1154315"/>
            <a:chExt cx="7202754" cy="7202754"/>
          </a:xfrm>
          <a:noFill/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66EDB41B-3126-47AE-95D1-CEC214894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2417" y="1154315"/>
              <a:ext cx="7202754" cy="720275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8" name="그룹 1007">
            <a:extLst>
              <a:ext uri="{FF2B5EF4-FFF2-40B4-BE49-F238E27FC236}">
                <a16:creationId xmlns:a16="http://schemas.microsoft.com/office/drawing/2014/main" id="{883E7294-37F9-4C3A-AD4F-E7EE83B9653D}"/>
              </a:ext>
            </a:extLst>
          </p:cNvPr>
          <p:cNvGrpSpPr/>
          <p:nvPr/>
        </p:nvGrpSpPr>
        <p:grpSpPr>
          <a:xfrm>
            <a:off x="3699698" y="2773264"/>
            <a:ext cx="4834423" cy="4834423"/>
            <a:chOff x="9142857" y="2619277"/>
            <a:chExt cx="4834423" cy="4834423"/>
          </a:xfrm>
        </p:grpSpPr>
        <p:pic>
          <p:nvPicPr>
            <p:cNvPr id="29" name="Object 22">
              <a:extLst>
                <a:ext uri="{FF2B5EF4-FFF2-40B4-BE49-F238E27FC236}">
                  <a16:creationId xmlns:a16="http://schemas.microsoft.com/office/drawing/2014/main" id="{0FAE1604-BC63-4770-9CD5-EA6532EB3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30" name="Object 23">
            <a:extLst>
              <a:ext uri="{FF2B5EF4-FFF2-40B4-BE49-F238E27FC236}">
                <a16:creationId xmlns:a16="http://schemas.microsoft.com/office/drawing/2014/main" id="{9F9E4BAF-EAC1-46B7-BB42-5A44C04000A0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18223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52381" y="1430029"/>
            <a:ext cx="82916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1.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프로젝트 개요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개발 환경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5932" y="4122870"/>
            <a:ext cx="101006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IDE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275932" y="7106640"/>
            <a:ext cx="33806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B_U" pitchFamily="34" charset="0"/>
              </a:rPr>
              <a:t>Visual Studio Code</a:t>
            </a:r>
            <a:endParaRPr 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18" name="그룹 1018"/>
          <p:cNvGrpSpPr/>
          <p:nvPr/>
        </p:nvGrpSpPr>
        <p:grpSpPr>
          <a:xfrm>
            <a:off x="1419956" y="2288879"/>
            <a:ext cx="7030965" cy="309726"/>
            <a:chOff x="5301807" y="1653048"/>
            <a:chExt cx="7847619" cy="25999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A047F95-8235-4162-9C70-46228068FD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56" y="4934101"/>
            <a:ext cx="1998391" cy="1998391"/>
          </a:xfrm>
          <a:prstGeom prst="rect">
            <a:avLst/>
          </a:prstGeom>
        </p:spPr>
      </p:pic>
      <p:pic>
        <p:nvPicPr>
          <p:cNvPr id="6" name="그림 5" descr="로고이(가) 표시된 사진&#10;&#10;자동 생성된 설명">
            <a:extLst>
              <a:ext uri="{FF2B5EF4-FFF2-40B4-BE49-F238E27FC236}">
                <a16:creationId xmlns:a16="http://schemas.microsoft.com/office/drawing/2014/main" id="{6CB91E00-B7D1-48DF-A618-56A4C2C59B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75" y="4934492"/>
            <a:ext cx="1998000" cy="1998000"/>
          </a:xfrm>
          <a:prstGeom prst="rect">
            <a:avLst/>
          </a:prstGeom>
        </p:spPr>
      </p:pic>
      <p:sp>
        <p:nvSpPr>
          <p:cNvPr id="46" name="Object 17">
            <a:extLst>
              <a:ext uri="{FF2B5EF4-FFF2-40B4-BE49-F238E27FC236}">
                <a16:creationId xmlns:a16="http://schemas.microsoft.com/office/drawing/2014/main" id="{9CCA86BF-9C9A-4F6C-9218-30E514E75B68}"/>
              </a:ext>
            </a:extLst>
          </p:cNvPr>
          <p:cNvSpPr txBox="1"/>
          <p:nvPr/>
        </p:nvSpPr>
        <p:spPr>
          <a:xfrm>
            <a:off x="6862075" y="4122870"/>
            <a:ext cx="25277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Language</a:t>
            </a:r>
          </a:p>
        </p:txBody>
      </p:sp>
      <p:pic>
        <p:nvPicPr>
          <p:cNvPr id="9" name="그림 8" descr="텍스트, 표지판, 사진 액자이(가) 표시된 사진&#10;&#10;자동 생성된 설명">
            <a:extLst>
              <a:ext uri="{FF2B5EF4-FFF2-40B4-BE49-F238E27FC236}">
                <a16:creationId xmlns:a16="http://schemas.microsoft.com/office/drawing/2014/main" id="{D4DCACB1-3091-4E00-B58D-BCE6841833CD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931" y="4934492"/>
            <a:ext cx="1998000" cy="1998000"/>
          </a:xfrm>
          <a:prstGeom prst="rect">
            <a:avLst/>
          </a:prstGeom>
        </p:spPr>
      </p:pic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id="{E08F281A-D21F-4859-BCF3-499B245A76DA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787" y="4910135"/>
            <a:ext cx="1998000" cy="1998000"/>
          </a:xfrm>
          <a:prstGeom prst="rect">
            <a:avLst/>
          </a:prstGeom>
        </p:spPr>
      </p:pic>
      <p:sp>
        <p:nvSpPr>
          <p:cNvPr id="51" name="Object 50">
            <a:extLst>
              <a:ext uri="{FF2B5EF4-FFF2-40B4-BE49-F238E27FC236}">
                <a16:creationId xmlns:a16="http://schemas.microsoft.com/office/drawing/2014/main" id="{A1682061-C4BC-430F-9B52-D6D9AD971BA3}"/>
              </a:ext>
            </a:extLst>
          </p:cNvPr>
          <p:cNvSpPr txBox="1"/>
          <p:nvPr/>
        </p:nvSpPr>
        <p:spPr>
          <a:xfrm>
            <a:off x="6862075" y="7139298"/>
            <a:ext cx="1998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HTML 5</a:t>
            </a:r>
            <a:endParaRPr 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29A8943E-77E1-4AB4-BC8F-E55DE1392BDC}"/>
              </a:ext>
            </a:extLst>
          </p:cNvPr>
          <p:cNvSpPr txBox="1"/>
          <p:nvPr/>
        </p:nvSpPr>
        <p:spPr>
          <a:xfrm>
            <a:off x="10107931" y="7106639"/>
            <a:ext cx="1998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CSS</a:t>
            </a:r>
            <a:endParaRPr 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Object 50">
            <a:extLst>
              <a:ext uri="{FF2B5EF4-FFF2-40B4-BE49-F238E27FC236}">
                <a16:creationId xmlns:a16="http://schemas.microsoft.com/office/drawing/2014/main" id="{8510869C-59A8-4B27-9AEA-A10A2B4A22E3}"/>
              </a:ext>
            </a:extLst>
          </p:cNvPr>
          <p:cNvSpPr txBox="1"/>
          <p:nvPr/>
        </p:nvSpPr>
        <p:spPr>
          <a:xfrm>
            <a:off x="13353787" y="7139298"/>
            <a:ext cx="1998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JavaScript</a:t>
            </a:r>
            <a:endParaRPr 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3A695-4FCD-47F5-B15B-0A2EEBC25511}"/>
              </a:ext>
            </a:extLst>
          </p:cNvPr>
          <p:cNvSpPr txBox="1"/>
          <p:nvPr/>
        </p:nvSpPr>
        <p:spPr>
          <a:xfrm>
            <a:off x="6365564" y="7600963"/>
            <a:ext cx="302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클라이언트 화면에서 사용자의 편의성을 위해 기본적인 배치 구조를 사용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1EA1A0-3E21-495F-A872-93F9F0A2ED7E}"/>
              </a:ext>
            </a:extLst>
          </p:cNvPr>
          <p:cNvSpPr txBox="1"/>
          <p:nvPr/>
        </p:nvSpPr>
        <p:spPr>
          <a:xfrm>
            <a:off x="9851365" y="7568304"/>
            <a:ext cx="251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기본적인 배치에 맞는 디자인을 사용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7DB226-9E0A-4698-A546-4773F31EC99B}"/>
              </a:ext>
            </a:extLst>
          </p:cNvPr>
          <p:cNvSpPr txBox="1"/>
          <p:nvPr/>
        </p:nvSpPr>
        <p:spPr>
          <a:xfrm>
            <a:off x="12840655" y="7600963"/>
            <a:ext cx="302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·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디지털 영상처리 알고리즘 구현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3D6D72E4-25C3-4B82-BB0A-5F441ABABEFB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2913" y="3942901"/>
            <a:ext cx="596284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디지털 영상을 다루는 학문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많은 응용에서 사용되는 넓은 영역의 기술을 총칭</a:t>
            </a:r>
            <a:endParaRPr 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Object 27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55CD0DA5-8303-4C25-9130-4D0D9E3F14B0}"/>
              </a:ext>
            </a:extLst>
          </p:cNvPr>
          <p:cNvSpPr txBox="1"/>
          <p:nvPr/>
        </p:nvSpPr>
        <p:spPr>
          <a:xfrm>
            <a:off x="852381" y="1430029"/>
            <a:ext cx="92060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1.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프로젝트 개요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영상처리 개념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96C1E36B-9AFA-4C6A-AA3B-85CC2F5EFE49}"/>
              </a:ext>
            </a:extLst>
          </p:cNvPr>
          <p:cNvGrpSpPr/>
          <p:nvPr/>
        </p:nvGrpSpPr>
        <p:grpSpPr>
          <a:xfrm>
            <a:off x="1419956" y="2288879"/>
            <a:ext cx="8409844" cy="263821"/>
            <a:chOff x="5301807" y="1653048"/>
            <a:chExt cx="7847619" cy="259995"/>
          </a:xfrm>
        </p:grpSpPr>
        <p:pic>
          <p:nvPicPr>
            <p:cNvPr id="23" name="Object 51">
              <a:extLst>
                <a:ext uri="{FF2B5EF4-FFF2-40B4-BE49-F238E27FC236}">
                  <a16:creationId xmlns:a16="http://schemas.microsoft.com/office/drawing/2014/main" id="{059529BA-B231-40CA-B5F2-A20F2660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311B64F-BBC0-4D1F-8ACA-EA07CBEAB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810" y="2847619"/>
            <a:ext cx="4876190" cy="4876190"/>
          </a:xfrm>
          <a:prstGeom prst="rect">
            <a:avLst/>
          </a:prstGeom>
        </p:spPr>
      </p:pic>
      <p:sp>
        <p:nvSpPr>
          <p:cNvPr id="29" name="Object 16">
            <a:extLst>
              <a:ext uri="{FF2B5EF4-FFF2-40B4-BE49-F238E27FC236}">
                <a16:creationId xmlns:a16="http://schemas.microsoft.com/office/drawing/2014/main" id="{1D29194F-F25A-4EAF-B46D-DFC9F4E96261}"/>
              </a:ext>
            </a:extLst>
          </p:cNvPr>
          <p:cNvSpPr txBox="1"/>
          <p:nvPr/>
        </p:nvSpPr>
        <p:spPr>
          <a:xfrm>
            <a:off x="1412913" y="3147773"/>
            <a:ext cx="346388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디지털 영상처리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1FAD613-E437-4509-8743-28E55313318B}"/>
              </a:ext>
            </a:extLst>
          </p:cNvPr>
          <p:cNvSpPr txBox="1"/>
          <p:nvPr/>
        </p:nvSpPr>
        <p:spPr>
          <a:xfrm>
            <a:off x="1419956" y="5938628"/>
            <a:ext cx="8409844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디지털 데이터의 값이 명확해 아날로그 영상보다 화질이 우수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컴퓨터 기술의 발전을 그래도 반영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디지털 데이터 처리 방법을 사용할 수 있으며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영구적인 디지털 데이터 저장 장치를 이용해 영구적으로 저장할 수 있음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데이터 통신 응용 분야에서 전송이 가능</a:t>
            </a:r>
            <a:endParaRPr 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0BA164E0-3D12-4DD0-9ED5-9C23194A6626}"/>
              </a:ext>
            </a:extLst>
          </p:cNvPr>
          <p:cNvSpPr txBox="1"/>
          <p:nvPr/>
        </p:nvSpPr>
        <p:spPr>
          <a:xfrm>
            <a:off x="1419956" y="5143500"/>
            <a:ext cx="429504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디지털 영상처리 장점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5DA41FB7-5384-4B45-8048-86DB98BF04BB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3333" y="1280952"/>
            <a:ext cx="7819048" cy="7819048"/>
            <a:chOff x="2033333" y="1280952"/>
            <a:chExt cx="7819048" cy="78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333" y="1280952"/>
              <a:ext cx="7819048" cy="781904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373664" y="4558723"/>
            <a:ext cx="978571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 </a:t>
            </a:r>
            <a:r>
              <a:rPr lang="ko-KR" altLang="en-US" sz="7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endParaRPr 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2" name="Object 22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1506200" y="5728274"/>
            <a:ext cx="5822797" cy="405826"/>
            <a:chOff x="10438095" y="2101909"/>
            <a:chExt cx="6390476" cy="2599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8095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0AE9312A-9E82-47B3-84F3-A0941B08BB63}"/>
              </a:ext>
            </a:extLst>
          </p:cNvPr>
          <p:cNvGrpSpPr/>
          <p:nvPr/>
        </p:nvGrpSpPr>
        <p:grpSpPr>
          <a:xfrm>
            <a:off x="2515533" y="1589099"/>
            <a:ext cx="7202754" cy="7202754"/>
            <a:chOff x="3841652" y="1435112"/>
            <a:chExt cx="7202754" cy="7202754"/>
          </a:xfrm>
          <a:noFill/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A3D9959F-62A6-47BB-BFCC-BD7F566C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67E0BC58-4BE6-4CF8-8927-22BF8D7806A7}"/>
              </a:ext>
            </a:extLst>
          </p:cNvPr>
          <p:cNvGrpSpPr/>
          <p:nvPr/>
        </p:nvGrpSpPr>
        <p:grpSpPr>
          <a:xfrm>
            <a:off x="3036816" y="2124923"/>
            <a:ext cx="6286857" cy="6037153"/>
            <a:chOff x="3841652" y="1435112"/>
            <a:chExt cx="7202754" cy="7202754"/>
          </a:xfrm>
          <a:noFill/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id="{D901CE2D-5AAC-4DF8-8FFE-5271CBD2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F1EAD7A4-1255-4D79-BBEF-B9DE1F972331}"/>
              </a:ext>
            </a:extLst>
          </p:cNvPr>
          <p:cNvGrpSpPr/>
          <p:nvPr/>
        </p:nvGrpSpPr>
        <p:grpSpPr>
          <a:xfrm>
            <a:off x="3417874" y="2459120"/>
            <a:ext cx="5444582" cy="5368758"/>
            <a:chOff x="3872417" y="1154315"/>
            <a:chExt cx="7202754" cy="7202754"/>
          </a:xfrm>
          <a:noFill/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66EDB41B-3126-47AE-95D1-CEC214894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2417" y="1154315"/>
              <a:ext cx="7202754" cy="720275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8" name="그룹 1007">
            <a:extLst>
              <a:ext uri="{FF2B5EF4-FFF2-40B4-BE49-F238E27FC236}">
                <a16:creationId xmlns:a16="http://schemas.microsoft.com/office/drawing/2014/main" id="{B5DD1998-6FBA-4CE2-8967-70460479EC12}"/>
              </a:ext>
            </a:extLst>
          </p:cNvPr>
          <p:cNvGrpSpPr/>
          <p:nvPr/>
        </p:nvGrpSpPr>
        <p:grpSpPr>
          <a:xfrm>
            <a:off x="3722953" y="2773264"/>
            <a:ext cx="4834423" cy="4834423"/>
            <a:chOff x="9142857" y="2619277"/>
            <a:chExt cx="4834423" cy="4834423"/>
          </a:xfrm>
        </p:grpSpPr>
        <p:pic>
          <p:nvPicPr>
            <p:cNvPr id="29" name="Object 22">
              <a:extLst>
                <a:ext uri="{FF2B5EF4-FFF2-40B4-BE49-F238E27FC236}">
                  <a16:creationId xmlns:a16="http://schemas.microsoft.com/office/drawing/2014/main" id="{B47E36D0-72FB-413D-9A6E-B076AB08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30" name="Object 23">
            <a:extLst>
              <a:ext uri="{FF2B5EF4-FFF2-40B4-BE49-F238E27FC236}">
                <a16:creationId xmlns:a16="http://schemas.microsoft.com/office/drawing/2014/main" id="{BCF6B951-ED82-421C-96E9-BB0BC70A5F77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07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27" name="그림 26" descr="도표이(가) 표시된 사진&#10;&#10;자동 생성된 설명">
            <a:extLst>
              <a:ext uri="{FF2B5EF4-FFF2-40B4-BE49-F238E27FC236}">
                <a16:creationId xmlns:a16="http://schemas.microsoft.com/office/drawing/2014/main" id="{A98F2CBD-0C49-4C65-B3FD-013952773E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56" y="3516064"/>
            <a:ext cx="14582044" cy="6280296"/>
          </a:xfrm>
          <a:prstGeom prst="rect">
            <a:avLst/>
          </a:prstGeom>
        </p:spPr>
      </p:pic>
      <p:sp>
        <p:nvSpPr>
          <p:cNvPr id="28" name="Object 16">
            <a:extLst>
              <a:ext uri="{FF2B5EF4-FFF2-40B4-BE49-F238E27FC236}">
                <a16:creationId xmlns:a16="http://schemas.microsoft.com/office/drawing/2014/main" id="{D3EF7718-8591-4D2F-95B1-2C3DE2CC9AA7}"/>
              </a:ext>
            </a:extLst>
          </p:cNvPr>
          <p:cNvSpPr txBox="1"/>
          <p:nvPr/>
        </p:nvSpPr>
        <p:spPr>
          <a:xfrm>
            <a:off x="852381" y="1430029"/>
            <a:ext cx="89774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시스템 구조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9" name="그룹 1018">
            <a:extLst>
              <a:ext uri="{FF2B5EF4-FFF2-40B4-BE49-F238E27FC236}">
                <a16:creationId xmlns:a16="http://schemas.microsoft.com/office/drawing/2014/main" id="{9EB631F1-E3CC-41EF-B785-B4C1F0D2A7E6}"/>
              </a:ext>
            </a:extLst>
          </p:cNvPr>
          <p:cNvGrpSpPr/>
          <p:nvPr/>
        </p:nvGrpSpPr>
        <p:grpSpPr>
          <a:xfrm>
            <a:off x="1439006" y="2291803"/>
            <a:ext cx="7952644" cy="340021"/>
            <a:chOff x="5301807" y="1653048"/>
            <a:chExt cx="7847619" cy="259995"/>
          </a:xfrm>
        </p:grpSpPr>
        <p:pic>
          <p:nvPicPr>
            <p:cNvPr id="30" name="Object 51">
              <a:extLst>
                <a:ext uri="{FF2B5EF4-FFF2-40B4-BE49-F238E27FC236}">
                  <a16:creationId xmlns:a16="http://schemas.microsoft.com/office/drawing/2014/main" id="{C2A978E7-6AF4-4C7A-8109-AFC0FED02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31" name="Object 23">
            <a:extLst>
              <a:ext uri="{FF2B5EF4-FFF2-40B4-BE49-F238E27FC236}">
                <a16:creationId xmlns:a16="http://schemas.microsoft.com/office/drawing/2014/main" id="{F16A2141-23EA-459C-AED4-C25F026AD148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99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2912" y="3942901"/>
            <a:ext cx="841688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원 화소의 값이나 위치를 바탕으로 단일 화소 값을 변경하는 기술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다른 화소의 영향을 받지 않고 단순히 </a:t>
            </a:r>
            <a:r>
              <a:rPr lang="ko-KR" altLang="en-US" sz="20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화소점의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 값만 변경하므로 포인트 처리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(Point Processing)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라고도 함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디지털 영상의 산술연산은 디지털 영상의 각 화소 값에서 임의의 상수 값으로 덧셈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뺄셈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곱셈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나눗셈을 수행</a:t>
            </a:r>
            <a:endParaRPr lang="en-US" altLang="ko-KR" sz="20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THELuxGoR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·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그레이 레벨 영상에서 화소 값이 작으면 영상이 어둡고</a:t>
            </a:r>
            <a:r>
              <a:rPr lang="en-US" altLang="ko-KR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THELuxGoR" pitchFamily="34" charset="0"/>
              </a:rPr>
              <a:t>화소의 값이 크면 밝음</a:t>
            </a:r>
            <a:endParaRPr 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Object 27"/>
            <p:cNvSpPr txBox="1"/>
            <p:nvPr/>
          </p:nvSpPr>
          <p:spPr>
            <a:xfrm>
              <a:off x="463626" y="262927"/>
              <a:ext cx="189857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55CD0DA5-8303-4C25-9130-4D0D9E3F14B0}"/>
              </a:ext>
            </a:extLst>
          </p:cNvPr>
          <p:cNvSpPr txBox="1"/>
          <p:nvPr/>
        </p:nvSpPr>
        <p:spPr>
          <a:xfrm>
            <a:off x="852381" y="1430029"/>
            <a:ext cx="92060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96C1E36B-9AFA-4C6A-AA3B-85CC2F5EFE49}"/>
              </a:ext>
            </a:extLst>
          </p:cNvPr>
          <p:cNvGrpSpPr/>
          <p:nvPr/>
        </p:nvGrpSpPr>
        <p:grpSpPr>
          <a:xfrm>
            <a:off x="1419956" y="2288879"/>
            <a:ext cx="8409844" cy="263821"/>
            <a:chOff x="5301807" y="1653048"/>
            <a:chExt cx="7847619" cy="259995"/>
          </a:xfrm>
        </p:grpSpPr>
        <p:pic>
          <p:nvPicPr>
            <p:cNvPr id="23" name="Object 51">
              <a:extLst>
                <a:ext uri="{FF2B5EF4-FFF2-40B4-BE49-F238E27FC236}">
                  <a16:creationId xmlns:a16="http://schemas.microsoft.com/office/drawing/2014/main" id="{059529BA-B231-40CA-B5F2-A20F2660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1D29194F-F25A-4EAF-B46D-DFC9F4E96261}"/>
              </a:ext>
            </a:extLst>
          </p:cNvPr>
          <p:cNvSpPr txBox="1"/>
          <p:nvPr/>
        </p:nvSpPr>
        <p:spPr>
          <a:xfrm>
            <a:off x="1412913" y="3147773"/>
            <a:ext cx="346388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화소점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EEAFB83A-9B82-4FA1-A813-48D22AB2F8C2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84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62927"/>
            <a:ext cx="17523981" cy="415214"/>
            <a:chOff x="463626" y="262927"/>
            <a:chExt cx="17523981" cy="4152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63626" y="262927"/>
              <a:ext cx="20395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23.04.10 ~ 23.04.18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5933297"/>
            <a:ext cx="18288000" cy="435370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400E5E2-28AB-4A15-B5F7-21791344BB3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52381" y="4133297"/>
            <a:ext cx="3600000" cy="36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BE35B6-755E-4DBB-AF0E-5FFD1B98F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226" y="4133297"/>
            <a:ext cx="3600000" cy="36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A3D3E04-63F0-42D7-9C04-650BA2F9052A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330071" y="4133297"/>
            <a:ext cx="3600000" cy="36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645C1DF-BABB-423C-BCBD-066C60937E73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3568916" y="4133297"/>
            <a:ext cx="3600000" cy="360000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7BC3C2B-3FCF-4786-982D-94A53B677A27}"/>
              </a:ext>
            </a:extLst>
          </p:cNvPr>
          <p:cNvSpPr txBox="1"/>
          <p:nvPr/>
        </p:nvSpPr>
        <p:spPr>
          <a:xfrm>
            <a:off x="2058854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D22E040-9647-4BBE-B14E-11CFBF7923BD}"/>
              </a:ext>
            </a:extLst>
          </p:cNvPr>
          <p:cNvSpPr txBox="1"/>
          <p:nvPr/>
        </p:nvSpPr>
        <p:spPr>
          <a:xfrm>
            <a:off x="5793062" y="7794677"/>
            <a:ext cx="2138026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밝게하기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64A3C7CB-6C27-4845-9A6D-94C29EE685C2}"/>
              </a:ext>
            </a:extLst>
          </p:cNvPr>
          <p:cNvSpPr txBox="1"/>
          <p:nvPr/>
        </p:nvSpPr>
        <p:spPr>
          <a:xfrm>
            <a:off x="9859436" y="7794677"/>
            <a:ext cx="2541269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어둡게하기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D864288A-58A3-4AB4-8EEB-8414ECC7637E}"/>
              </a:ext>
            </a:extLst>
          </p:cNvPr>
          <p:cNvSpPr txBox="1"/>
          <p:nvPr/>
        </p:nvSpPr>
        <p:spPr>
          <a:xfrm>
            <a:off x="14775389" y="7794677"/>
            <a:ext cx="118705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반전</a:t>
            </a:r>
            <a:endParaRPr lang="en-US" altLang="ko-KR" sz="35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E53346-A0C6-4B1F-82A1-157537DE894E}"/>
              </a:ext>
            </a:extLst>
          </p:cNvPr>
          <p:cNvSpPr/>
          <p:nvPr/>
        </p:nvSpPr>
        <p:spPr>
          <a:xfrm>
            <a:off x="5091226" y="8598799"/>
            <a:ext cx="1080000" cy="407343"/>
          </a:xfrm>
          <a:prstGeom prst="rect">
            <a:avLst/>
          </a:prstGeom>
          <a:solidFill>
            <a:srgbClr val="738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산술연산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464392-31E3-45DB-BF1F-42856C9B9AEA}"/>
              </a:ext>
            </a:extLst>
          </p:cNvPr>
          <p:cNvSpPr/>
          <p:nvPr/>
        </p:nvSpPr>
        <p:spPr>
          <a:xfrm>
            <a:off x="10391020" y="8598800"/>
            <a:ext cx="1725755" cy="395542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어둡게하기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34D308-5FFA-4B35-B61E-21EB13FD2D79}"/>
              </a:ext>
            </a:extLst>
          </p:cNvPr>
          <p:cNvSpPr/>
          <p:nvPr/>
        </p:nvSpPr>
        <p:spPr>
          <a:xfrm>
            <a:off x="5091226" y="9009781"/>
            <a:ext cx="3600001" cy="52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=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+ value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6E9F3A-9933-4470-AB47-603A61834517}"/>
              </a:ext>
            </a:extLst>
          </p:cNvPr>
          <p:cNvSpPr/>
          <p:nvPr/>
        </p:nvSpPr>
        <p:spPr>
          <a:xfrm>
            <a:off x="6171226" y="8586998"/>
            <a:ext cx="1080000" cy="407343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밝게하기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670892-464E-48DA-896B-6D1147132E81}"/>
              </a:ext>
            </a:extLst>
          </p:cNvPr>
          <p:cNvSpPr/>
          <p:nvPr/>
        </p:nvSpPr>
        <p:spPr>
          <a:xfrm>
            <a:off x="9330072" y="9006142"/>
            <a:ext cx="3600000" cy="52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=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- value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F00930-720B-48EE-8280-D9CB827A3469}"/>
              </a:ext>
            </a:extLst>
          </p:cNvPr>
          <p:cNvSpPr/>
          <p:nvPr/>
        </p:nvSpPr>
        <p:spPr>
          <a:xfrm>
            <a:off x="9330071" y="8598799"/>
            <a:ext cx="1080000" cy="407343"/>
          </a:xfrm>
          <a:prstGeom prst="rect">
            <a:avLst/>
          </a:prstGeom>
          <a:solidFill>
            <a:srgbClr val="738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산술연산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8E3DBE-073A-40FF-9837-E02FCDF4C269}"/>
              </a:ext>
            </a:extLst>
          </p:cNvPr>
          <p:cNvSpPr/>
          <p:nvPr/>
        </p:nvSpPr>
        <p:spPr>
          <a:xfrm>
            <a:off x="13566701" y="8598799"/>
            <a:ext cx="1080000" cy="407343"/>
          </a:xfrm>
          <a:prstGeom prst="rect">
            <a:avLst/>
          </a:prstGeom>
          <a:solidFill>
            <a:srgbClr val="738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NOT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연산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C7114F-CA68-4560-BD46-1ABD646D4294}"/>
              </a:ext>
            </a:extLst>
          </p:cNvPr>
          <p:cNvSpPr/>
          <p:nvPr/>
        </p:nvSpPr>
        <p:spPr>
          <a:xfrm>
            <a:off x="13566701" y="9006142"/>
            <a:ext cx="3600000" cy="52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 = 255 – 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inImage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][k]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8C309D-54D8-42F9-802A-424DBEF65A12}"/>
              </a:ext>
            </a:extLst>
          </p:cNvPr>
          <p:cNvSpPr/>
          <p:nvPr/>
        </p:nvSpPr>
        <p:spPr>
          <a:xfrm>
            <a:off x="14646701" y="8586998"/>
            <a:ext cx="1080000" cy="423652"/>
          </a:xfrm>
          <a:prstGeom prst="rect">
            <a:avLst/>
          </a:prstGeom>
          <a:solidFill>
            <a:srgbClr val="92B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반전</a:t>
            </a: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695B8E1E-1ECC-4948-AD08-72B5A1FEEC1A}"/>
              </a:ext>
            </a:extLst>
          </p:cNvPr>
          <p:cNvSpPr txBox="1"/>
          <p:nvPr/>
        </p:nvSpPr>
        <p:spPr>
          <a:xfrm>
            <a:off x="852381" y="1430029"/>
            <a:ext cx="8139219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2.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상세 기능 설명</a:t>
            </a:r>
            <a:r>
              <a:rPr lang="en-US" altLang="ko-KR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_</a:t>
            </a:r>
            <a:r>
              <a:rPr lang="ko-KR" altLang="en-US" sz="5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Bebas" pitchFamily="34" charset="0"/>
              </a:rPr>
              <a:t>기능 구현</a:t>
            </a:r>
            <a:endParaRPr lang="en-US" sz="5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4" name="그룹 1018">
            <a:extLst>
              <a:ext uri="{FF2B5EF4-FFF2-40B4-BE49-F238E27FC236}">
                <a16:creationId xmlns:a16="http://schemas.microsoft.com/office/drawing/2014/main" id="{39214C55-4966-4CA3-A24D-EFF53DB4B57F}"/>
              </a:ext>
            </a:extLst>
          </p:cNvPr>
          <p:cNvGrpSpPr/>
          <p:nvPr/>
        </p:nvGrpSpPr>
        <p:grpSpPr>
          <a:xfrm>
            <a:off x="1419956" y="2288879"/>
            <a:ext cx="7271270" cy="264824"/>
            <a:chOff x="5301807" y="1653048"/>
            <a:chExt cx="7847619" cy="259995"/>
          </a:xfrm>
        </p:grpSpPr>
        <p:pic>
          <p:nvPicPr>
            <p:cNvPr id="45" name="Object 51">
              <a:extLst>
                <a:ext uri="{FF2B5EF4-FFF2-40B4-BE49-F238E27FC236}">
                  <a16:creationId xmlns:a16="http://schemas.microsoft.com/office/drawing/2014/main" id="{666FCCE1-C6F9-4C71-B7E1-452C5E88B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403E75E6-72D4-469D-B26C-FECAE2F86C8C}"/>
              </a:ext>
            </a:extLst>
          </p:cNvPr>
          <p:cNvSpPr txBox="1"/>
          <p:nvPr/>
        </p:nvSpPr>
        <p:spPr>
          <a:xfrm>
            <a:off x="852381" y="3431084"/>
            <a:ext cx="278241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3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화소점</a:t>
            </a:r>
            <a:r>
              <a:rPr lang="ko-KR" altLang="en-US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 처리</a:t>
            </a:r>
            <a:r>
              <a:rPr lang="en-US" altLang="ko-KR" sz="30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Object 23">
            <a:extLst>
              <a:ext uri="{FF2B5EF4-FFF2-40B4-BE49-F238E27FC236}">
                <a16:creationId xmlns:a16="http://schemas.microsoft.com/office/drawing/2014/main" id="{640D6CB4-4958-41F9-95AD-B7F8A61E7E7F}"/>
              </a:ext>
            </a:extLst>
          </p:cNvPr>
          <p:cNvSpPr txBox="1"/>
          <p:nvPr/>
        </p:nvSpPr>
        <p:spPr>
          <a:xfrm>
            <a:off x="15948050" y="9748946"/>
            <a:ext cx="20395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09/28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43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1576</Words>
  <Application>Microsoft Office PowerPoint</Application>
  <PresentationFormat>사용자 지정</PresentationFormat>
  <Paragraphs>261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양현진</cp:lastModifiedBy>
  <cp:revision>17</cp:revision>
  <dcterms:created xsi:type="dcterms:W3CDTF">2023-06-04T23:00:06Z</dcterms:created>
  <dcterms:modified xsi:type="dcterms:W3CDTF">2023-06-04T16:17:08Z</dcterms:modified>
</cp:coreProperties>
</file>