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4" r:id="rId6"/>
    <p:sldId id="266" r:id="rId7"/>
    <p:sldId id="265" r:id="rId8"/>
    <p:sldId id="267" r:id="rId9"/>
    <p:sldId id="258" r:id="rId10"/>
    <p:sldId id="259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8A58B-9D9C-4F84-9A9E-E13AD93063D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76DE-3AE7-4970-BE7A-20E7D0E3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76DE-3AE7-4970-BE7A-20E7D0E363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3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E12-70E6-2B4B-D36E-E894E7D2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1BF9-EF86-BC3F-08D1-A81951CB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7CFC-061C-08C7-3400-D869A43C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9E-3358-F6C1-E007-6F29D630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7BCE-A45D-1697-8028-1BF6BEE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16E-2D14-72F5-514E-6A994C66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F245-7BC7-4B99-1B3B-6AE8757B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9956-5D14-4AF2-3761-9165A7FA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B643-B950-7E87-C9A8-7330D07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94AD-4C0A-5296-1B28-E57E0684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0CC1F-0C50-CAAA-EA6C-DB08DC00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4CCA2-E9EC-2F51-D1EC-5342A57A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D8F4-EC19-756C-C462-4B2D92D2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9FA15-7B87-B4A3-E9DB-23D2B838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A47D-D76B-0FC5-7AE7-F2D63956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9945-0A81-B29F-12C2-6625145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DE83-87A5-26A4-BB14-7783C6E0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E229-C037-4B63-9687-C30EC0CB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1CF9-7334-8D24-3563-CACC155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EBDFF-BF1A-2205-0CBB-09464075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647-E093-7C0A-D69F-4D65142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6183-6456-6D39-50BE-23F71201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377B-1AE4-E524-82A4-A7AE8C0B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67E8-3B9C-976D-3490-DD697E88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6E18-6D22-E5B3-F90D-2EDFDF26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FA70-7317-671E-CE11-5E8B77A9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FC4F-CC0E-46DD-8B90-55DA7E5AC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38292-FED3-A71F-A1FE-F0EF6417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8105C-FF2D-C489-265A-B37776A7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E8EAB-51B7-9C2A-86E3-C072992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BEC47-6902-CE8E-B7A1-07501312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07F7-7660-3177-927F-7EDA7288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BBD3-21F7-EF33-B47E-93662AD6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9A8A-B21B-334E-F839-7CA4C34FE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E4E03-ACFD-6487-9E21-E5446BD54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9EA0D-BEE0-1AFC-B939-BF152DB90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F32E2-BFAF-E127-D1B9-F2FF95E8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457A9-5873-8AD5-D47F-B2E8A185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C9977-67CE-5210-0616-6CF0E785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3F3-B409-6F81-5E02-2B5327F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C5131-3C29-0EF0-B820-64952861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6AB65-EF31-13CF-DBC1-A62A90FB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D9A65-EADC-6059-00D5-71A6961B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1B230-DE50-7444-E2C6-6A2688F2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F3B19-6E6E-95FA-5C7D-409D06D5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133AB-45AD-556A-AD2E-17C3E97D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9757-FF98-0E1E-3C91-A6FF7054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19EA-949E-BFAE-1F32-6F6BF562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CD3A-C8BC-198F-07A1-2B777360B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7871-7D20-EA2F-CA64-BEB1A189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16D1F-C3BD-A02F-8430-24940BDF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F0D4F-3A63-A74C-7BC1-28A63187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0431-1259-5805-0797-6A4EAF7E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78AD2-C551-8ED2-792B-5D5FC811C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AB2D-83BA-DF6A-0336-552D3EC2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956E-25A9-BFCB-B2C7-BB4CA71A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D163A-A131-B1B3-BCAF-B4364FE9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E153-CEC6-FE6F-4945-6890B20B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C6627-A946-14AC-1306-642631EF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3D4E-37C8-5A61-AF95-6BA0A971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A439-393A-1282-DF01-DDD257D8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E6726-9CB4-4064-8F73-21EAC21692D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3E5A-98E1-74DD-FB53-98095BD7A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CE29-F299-D2FD-CBE7-DA24EEA5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64F56-E6BD-400A-BDBD-1C6D53DB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CB94-7985-DD45-F36B-995A4713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3003"/>
            <a:ext cx="9144000" cy="2387600"/>
          </a:xfrm>
        </p:spPr>
        <p:txBody>
          <a:bodyPr>
            <a:normAutofit/>
          </a:bodyPr>
          <a:lstStyle/>
          <a:p>
            <a:r>
              <a:rPr lang="en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 Crime patterns in Baltimore</a:t>
            </a:r>
            <a:br>
              <a:rPr lang="en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</a:br>
            <a:br>
              <a:rPr lang="en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</a:br>
            <a:r>
              <a:rPr lang="en" sz="1800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IS 733 HomeWork 01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2035-071E-27C8-44C5-57695C6A7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064" y="5065776"/>
            <a:ext cx="2154936" cy="1234440"/>
          </a:xfrm>
        </p:spPr>
        <p:txBody>
          <a:bodyPr/>
          <a:lstStyle/>
          <a:p>
            <a:pPr algn="r"/>
            <a:r>
              <a:rPr lang="en-US" dirty="0"/>
              <a:t>By </a:t>
            </a:r>
          </a:p>
          <a:p>
            <a:pPr algn="r"/>
            <a:r>
              <a:rPr lang="en-US" dirty="0"/>
              <a:t>Ganesh Yalavarthi</a:t>
            </a:r>
          </a:p>
        </p:txBody>
      </p:sp>
    </p:spTree>
    <p:extLst>
      <p:ext uri="{BB962C8B-B14F-4D97-AF65-F5344CB8AC3E}">
        <p14:creationId xmlns:p14="http://schemas.microsoft.com/office/powerpoint/2010/main" val="43660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6F707-AEBD-3CF4-8406-6EF5B857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1107441"/>
            <a:ext cx="5614416" cy="432816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F11C16C-B6B3-B2DA-19C2-1C57950C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1107440"/>
            <a:ext cx="5614416" cy="4328160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B589-04CC-CD7D-B6FD-33F4003A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64" y="4544106"/>
            <a:ext cx="8469745" cy="629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Gary’s Dashboard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FDBCC07-BD34-E9D1-ABB9-9884BCFD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allows us to identify key trends in Baltimore's crime data, including yearly and monthly variations, as well as the most frequent crime types. </a:t>
            </a:r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6DA5B037-648F-D98B-B243-D016076F9C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591669"/>
            <a:ext cx="9144000" cy="3819169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14E1C-3268-33CC-FE68-05ADC089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2" y="1684170"/>
            <a:ext cx="3740728" cy="22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F2BC-85E2-B286-67CA-C53C2D7A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Recommendations for Baltimore Police Department :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95C0-BDEE-DF91-0A9A-18610513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Crimes peak in the summer months, additional police presence could help reduce crime rates.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patrols should be increased to address the spike in crimes on Fridays and Saturdays.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should be focused on reducing assault and theft incidents, as they make up the majority of crimes.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Based on the data, we recommend focusing resources on the most frequent crime types and adjusting patrol schedules to target high-crime times.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6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DD5E-1157-1AC0-7B4A-4F37FC76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688" y="365125"/>
            <a:ext cx="6992112" cy="520357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b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7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61225-E068-8C14-9636-EC6B56FDD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7"/>
          <a:stretch/>
        </p:blipFill>
        <p:spPr bwMode="auto">
          <a:xfrm>
            <a:off x="20" y="10"/>
            <a:ext cx="12191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0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F44-E5E2-B61B-D7FB-3F7F77A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200" b="1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Agenda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CD3B-13ED-AADB-F23D-A7D29A3D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Baltimore Crime Dataset Statistics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Results from Data Analysis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Year-wise, month-wise and day-wise analysis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Criminal activity in several Baltimore </a:t>
            </a:r>
            <a:r>
              <a:rPr lang="en-US" sz="2400" i="1" dirty="0" err="1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neighbourhoods</a:t>
            </a:r>
            <a:endParaRPr lang="en-US" sz="2400" i="1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Temporal variations in crime type distributions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Crime type distributions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Crime Dashboard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-US" sz="2400" i="1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Recommendations for Baltimore Police Department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BA13BF-83C9-7C56-FB25-41E4547C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3" y="715818"/>
            <a:ext cx="3325091" cy="984683"/>
          </a:xfrm>
        </p:spPr>
        <p:txBody>
          <a:bodyPr>
            <a:normAutofit/>
          </a:bodyPr>
          <a:lstStyle/>
          <a:p>
            <a:r>
              <a:rPr lang="en" sz="2400" b="1" u="sng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Baltimore Crime Dataset statistics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287670B-D201-B335-01FD-ED045A1E2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974" y="1773382"/>
            <a:ext cx="3742171" cy="4368800"/>
          </a:xfrm>
        </p:spPr>
        <p:txBody>
          <a:bodyPr>
            <a:norm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Total number of instances and features in dataset are 291126 and 16 respectively.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From the Baltimore crime data, there are 12 rows that are discrete and 4 row numeric.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AutoNum type="arabicPeriod"/>
            </a:pPr>
            <a:endParaRPr lang="en-US"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BBCB67-E6AF-7F2B-1D5C-FE472A178AA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642938"/>
            <a:ext cx="81819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9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5154-CC29-A746-31EF-6D903425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1182" cy="1325563"/>
          </a:xfrm>
        </p:spPr>
        <p:txBody>
          <a:bodyPr anchor="b"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Year wise Analysis:</a:t>
            </a:r>
            <a:br>
              <a:rPr lang="en-US" sz="3200" b="1" u="sng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</a:b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F0D89-22D7-C99F-10F3-3227EBD8EF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6326" y="1893888"/>
            <a:ext cx="4091710" cy="4349894"/>
          </a:xfrm>
        </p:spPr>
        <p:txBody>
          <a:bodyPr anchor="t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More than 5000 offenses annually, 2017 saw the most crimes ever.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The highest number of crimes are in  2017, 2016, and 2015.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The lowest crime rate was recorded in 2020 (due to COVID-19).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0B21FD35-83A5-EE44-EB51-A408451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0" y="640080"/>
            <a:ext cx="6740592" cy="4929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3B098-E783-AFCB-F408-F90681FE6FAA}"/>
              </a:ext>
            </a:extLst>
          </p:cNvPr>
          <p:cNvSpPr txBox="1"/>
          <p:nvPr/>
        </p:nvSpPr>
        <p:spPr>
          <a:xfrm rot="10800000" flipV="1">
            <a:off x="8294255" y="5375540"/>
            <a:ext cx="3611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latin typeface="Merriweather"/>
                <a:ea typeface="Merriweather"/>
                <a:cs typeface="Merriweather"/>
                <a:sym typeface="Merriweather"/>
              </a:rPr>
              <a:t>Crime data is for the period 2014 to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A221-609A-BF48-6BA6-F033B21A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4" y="681038"/>
            <a:ext cx="3925454" cy="806017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Month wise analysis :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0507-2E32-0AA2-665E-15CA6A5A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23326" cy="4351338"/>
          </a:xfrm>
        </p:spPr>
        <p:txBody>
          <a:bodyPr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A minimum of ~=17500 offenses are reported each month throughout the years.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January, July, August, and October saw the highest crime rates.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February, experienced the lowest crimes ever.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366FB-A9F7-F06C-DB90-0F93D08A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27" y="1028904"/>
            <a:ext cx="6095999" cy="51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744C-96CA-C577-080C-971DA6C2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43400" cy="129741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Day wise Crime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8F08-6328-98C1-9FA2-5A33549C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436"/>
            <a:ext cx="4343400" cy="44405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crimes committed on all seven days of the week, with Mondays and Fridays having the highest number.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that Mondays, when the workday begins, and Fridays, when the weekend begins, have higher crime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24EB8-B79B-4E0C-76BA-BAC9D5A2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7" y="365125"/>
            <a:ext cx="652507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319866E-8EB8-E15D-2B1D-A2D83B6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21673"/>
            <a:ext cx="4184073" cy="1154545"/>
          </a:xfrm>
        </p:spPr>
        <p:txBody>
          <a:bodyPr>
            <a:noAutofit/>
          </a:bodyPr>
          <a:lstStyle/>
          <a:p>
            <a:r>
              <a:rPr lang="en" sz="2400" b="1" dirty="0">
                <a:latin typeface="Times New Roman" panose="02020603050405020304" pitchFamily="18" charset="0"/>
                <a:ea typeface="Merriweather Black"/>
                <a:cs typeface="Times New Roman" panose="02020603050405020304" pitchFamily="18" charset="0"/>
                <a:sym typeface="Merriweather Black"/>
              </a:rPr>
              <a:t>Temporal Variations in Crime type Distributions: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103913-4CBA-A420-6786-8E596899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79418"/>
            <a:ext cx="3924877" cy="4510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Larceny is the most frequent crime in Baltimore, with over 60,000 reported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Assault ranks second with nearly 50,000 incidents, following larceny.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significant crimes include burglary, auto theft, aggravated assault, and theft.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frequent crimes are arson, rape, homicide, gunshot incidents, and robberies.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51394-8DB8-52B1-09A7-72EC723EF2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80000" y="442914"/>
            <a:ext cx="7112000" cy="5734050"/>
          </a:xfrm>
        </p:spPr>
      </p:pic>
    </p:spTree>
    <p:extLst>
      <p:ext uri="{BB962C8B-B14F-4D97-AF65-F5344CB8AC3E}">
        <p14:creationId xmlns:p14="http://schemas.microsoft.com/office/powerpoint/2010/main" val="405284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C24F-CDF5-E47F-08CC-CE30256F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D923D-7182-AF5D-5836-725C4FCD7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39" y="1554480"/>
            <a:ext cx="10870321" cy="4267200"/>
          </a:xfrm>
        </p:spPr>
      </p:pic>
    </p:spTree>
    <p:extLst>
      <p:ext uri="{BB962C8B-B14F-4D97-AF65-F5344CB8AC3E}">
        <p14:creationId xmlns:p14="http://schemas.microsoft.com/office/powerpoint/2010/main" val="150435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410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Merriweather</vt:lpstr>
      <vt:lpstr>Tahoma</vt:lpstr>
      <vt:lpstr>Times New Roman</vt:lpstr>
      <vt:lpstr>Office Theme</vt:lpstr>
      <vt:lpstr> Crime patterns in Baltimore  IS 733 HomeWork 01</vt:lpstr>
      <vt:lpstr>PowerPoint Presentation</vt:lpstr>
      <vt:lpstr>Agenda</vt:lpstr>
      <vt:lpstr>Baltimore Crime Dataset statistics</vt:lpstr>
      <vt:lpstr>Year wise Analysis: </vt:lpstr>
      <vt:lpstr>Month wise analysis : </vt:lpstr>
      <vt:lpstr>Day wise Crime</vt:lpstr>
      <vt:lpstr>Temporal Variations in Crime type Distributions:</vt:lpstr>
      <vt:lpstr>Distributions</vt:lpstr>
      <vt:lpstr>PowerPoint Presentation</vt:lpstr>
      <vt:lpstr>Gary’s Dashboard</vt:lpstr>
      <vt:lpstr>Recommendations for Baltimore Police Department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Y</dc:creator>
  <cp:lastModifiedBy>Ganesh Y</cp:lastModifiedBy>
  <cp:revision>5</cp:revision>
  <dcterms:created xsi:type="dcterms:W3CDTF">2024-09-29T18:12:49Z</dcterms:created>
  <dcterms:modified xsi:type="dcterms:W3CDTF">2024-09-30T17:17:28Z</dcterms:modified>
</cp:coreProperties>
</file>