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3347720" cy="4139565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4" userDrawn="1">
          <p15:clr>
            <a:srgbClr val="A4A3A4"/>
          </p15:clr>
        </p15:guide>
        <p15:guide id="2" pos="1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BFBFBF"/>
    <a:srgbClr val="7F7F7F"/>
    <a:srgbClr val="446DA9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404"/>
        <p:guide pos="10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2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9198" y="552000"/>
            <a:ext cx="2690922" cy="155168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219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9198" y="2149323"/>
            <a:ext cx="2690922" cy="88885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880" spc="200">
                <a:uFillTx/>
              </a:defRPr>
            </a:lvl1pPr>
            <a:lvl2pPr marL="167640" indent="0" algn="ctr">
              <a:buNone/>
              <a:defRPr sz="730"/>
            </a:lvl2pPr>
            <a:lvl3pPr marL="334645" indent="0" algn="ctr">
              <a:buNone/>
              <a:defRPr sz="660"/>
            </a:lvl3pPr>
            <a:lvl4pPr marL="502285" indent="0" algn="ctr">
              <a:buNone/>
              <a:defRPr sz="585"/>
            </a:lvl4pPr>
            <a:lvl5pPr marL="669290" indent="0" algn="ctr">
              <a:buNone/>
              <a:defRPr sz="585"/>
            </a:lvl5pPr>
            <a:lvl6pPr marL="836930" indent="0" algn="ctr">
              <a:buNone/>
              <a:defRPr sz="585"/>
            </a:lvl6pPr>
            <a:lvl7pPr marL="1004570" indent="0" algn="ctr">
              <a:buNone/>
              <a:defRPr sz="585"/>
            </a:lvl7pPr>
            <a:lvl8pPr marL="1171575" indent="0" algn="ctr">
              <a:buNone/>
              <a:defRPr sz="585"/>
            </a:lvl8pPr>
            <a:lvl9pPr marL="1339215" indent="0" algn="ctr">
              <a:buNone/>
              <a:defRPr sz="58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67070" y="467244"/>
            <a:ext cx="3013200" cy="330982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29198" y="1499528"/>
            <a:ext cx="2690922" cy="61502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219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329198" y="2149323"/>
            <a:ext cx="2690922" cy="28469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8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7070" y="367276"/>
            <a:ext cx="3012211" cy="425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67070" y="899717"/>
            <a:ext cx="3012211" cy="287300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46686" y="2323181"/>
            <a:ext cx="2133361" cy="4628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6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46686" y="2786079"/>
            <a:ext cx="2133361" cy="52374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6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67640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2pPr>
            <a:lvl3pPr marL="334645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502285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4pPr>
            <a:lvl5pPr marL="669290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5pPr>
            <a:lvl6pPr marL="836930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6pPr>
            <a:lvl7pPr marL="1004570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7pPr>
            <a:lvl8pPr marL="1171575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8pPr>
            <a:lvl9pPr marL="1339215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7070" y="367276"/>
            <a:ext cx="3012211" cy="425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67070" y="906236"/>
            <a:ext cx="1421582" cy="286648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760666" y="906236"/>
            <a:ext cx="1421582" cy="286648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7070" y="367276"/>
            <a:ext cx="3012211" cy="425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67070" y="862772"/>
            <a:ext cx="1467057" cy="23036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7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7640" indent="0">
              <a:buNone/>
              <a:defRPr sz="730" b="1"/>
            </a:lvl2pPr>
            <a:lvl3pPr marL="334645" indent="0">
              <a:buNone/>
              <a:defRPr sz="660" b="1"/>
            </a:lvl3pPr>
            <a:lvl4pPr marL="502285" indent="0">
              <a:buNone/>
              <a:defRPr sz="585" b="1"/>
            </a:lvl4pPr>
            <a:lvl5pPr marL="669290" indent="0">
              <a:buNone/>
              <a:defRPr sz="585" b="1"/>
            </a:lvl5pPr>
            <a:lvl6pPr marL="836930" indent="0">
              <a:buNone/>
              <a:defRPr sz="585" b="1"/>
            </a:lvl6pPr>
            <a:lvl7pPr marL="1004570" indent="0">
              <a:buNone/>
              <a:defRPr sz="585" b="1"/>
            </a:lvl7pPr>
            <a:lvl8pPr marL="1171575" indent="0">
              <a:buNone/>
              <a:defRPr sz="585" b="1"/>
            </a:lvl8pPr>
            <a:lvl9pPr marL="1339215" indent="0">
              <a:buNone/>
              <a:defRPr sz="58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67070" y="1119213"/>
            <a:ext cx="1467057" cy="2653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712376" y="858262"/>
            <a:ext cx="1467057" cy="23036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7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67640" indent="0">
              <a:buNone/>
              <a:defRPr sz="730" b="1"/>
            </a:lvl2pPr>
            <a:lvl3pPr marL="334645" indent="0">
              <a:buNone/>
              <a:defRPr sz="660" b="1"/>
            </a:lvl3pPr>
            <a:lvl4pPr marL="502285" indent="0">
              <a:buNone/>
              <a:defRPr sz="585" b="1"/>
            </a:lvl4pPr>
            <a:lvl5pPr marL="669290" indent="0">
              <a:buNone/>
              <a:defRPr sz="585" b="1"/>
            </a:lvl5pPr>
            <a:lvl6pPr marL="836930" indent="0">
              <a:buNone/>
              <a:defRPr sz="585" b="1"/>
            </a:lvl6pPr>
            <a:lvl7pPr marL="1004570" indent="0">
              <a:buNone/>
              <a:defRPr sz="585" b="1"/>
            </a:lvl7pPr>
            <a:lvl8pPr marL="1171575" indent="0">
              <a:buNone/>
              <a:defRPr sz="585" b="1"/>
            </a:lvl8pPr>
            <a:lvl9pPr marL="1339215" indent="0">
              <a:buNone/>
              <a:defRPr sz="58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712376" y="1119213"/>
            <a:ext cx="1467057" cy="2653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7070" y="367276"/>
            <a:ext cx="3012211" cy="425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67051" y="938783"/>
            <a:ext cx="1437024" cy="278185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8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43860" y="938835"/>
            <a:ext cx="1435422" cy="278173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8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810541" y="552000"/>
            <a:ext cx="286689" cy="3036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02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51100" y="552000"/>
            <a:ext cx="2517920" cy="3036000"/>
          </a:xfrm>
        </p:spPr>
        <p:txBody>
          <a:bodyPr vert="eaVert" lIns="46800" tIns="46800" rIns="46800" bIns="46800"/>
          <a:lstStyle>
            <a:lvl1pPr marL="83820" indent="-83820">
              <a:spcAft>
                <a:spcPts val="1000"/>
              </a:spcAft>
              <a:defRPr spc="300"/>
            </a:lvl1pPr>
            <a:lvl2pPr marL="250825" indent="-83820">
              <a:defRPr spc="300"/>
            </a:lvl2pPr>
            <a:lvl3pPr marL="418465" indent="-83820">
              <a:defRPr spc="300"/>
            </a:lvl3pPr>
            <a:lvl4pPr marL="586105" indent="-83820">
              <a:defRPr spc="300"/>
            </a:lvl4pPr>
            <a:lvl5pPr marL="753110" indent="-8382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67070" y="367276"/>
            <a:ext cx="3012211" cy="42595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67070" y="899717"/>
            <a:ext cx="3012211" cy="287300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68059" y="3811843"/>
            <a:ext cx="741437" cy="191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130280" y="3811843"/>
            <a:ext cx="1087441" cy="191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437845" y="3811843"/>
            <a:ext cx="741437" cy="191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34645" rtl="0" eaLnBrk="1" fontAlgn="auto" latinLnBrk="0" hangingPunct="1">
        <a:lnSpc>
          <a:spcPct val="100000"/>
        </a:lnSpc>
        <a:spcBef>
          <a:spcPct val="0"/>
        </a:spcBef>
        <a:buNone/>
        <a:defRPr sz="132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83820" indent="-83820" algn="l" defTabSz="33464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6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50825" indent="-83820" algn="l" defTabSz="33464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589280" algn="l"/>
          <a:tab pos="589280" algn="l"/>
          <a:tab pos="589280" algn="l"/>
          <a:tab pos="589280" algn="l"/>
        </a:tabLst>
        <a:defRPr sz="5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418465" indent="-83820" algn="l" defTabSz="33464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5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586105" indent="-83820" algn="l" defTabSz="33464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5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753110" indent="-83820" algn="l" defTabSz="33464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5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920750" indent="-83820" algn="l" defTabSz="33464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8390" indent="-83820" algn="l" defTabSz="33464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5395" indent="-83820" algn="l" defTabSz="33464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3035" indent="-83820" algn="l" defTabSz="33464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40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4645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285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69290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6930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4570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1575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39215" algn="l" defTabSz="334645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站位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05395" y="-1359000"/>
            <a:ext cx="54102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91580" y="-1037690"/>
            <a:ext cx="5619115" cy="7026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6955" y="832385"/>
            <a:ext cx="5968365" cy="6051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D:\长江口文献阅读及数据\2017-7长江口\站位图\站位图3.gif站位图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21035" y="-747495"/>
            <a:ext cx="5530215" cy="6835775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1472705" y="3107590"/>
            <a:ext cx="2480945" cy="2061845"/>
          </a:xfrm>
          <a:custGeom>
            <a:avLst/>
            <a:gdLst>
              <a:gd name="connisteX0" fmla="*/ 0 w 2680169"/>
              <a:gd name="connsiteY0" fmla="*/ 2168355 h 2168355"/>
              <a:gd name="connisteX1" fmla="*/ 290830 w 2680169"/>
              <a:gd name="connsiteY1" fmla="*/ 1560025 h 2168355"/>
              <a:gd name="connisteX2" fmla="*/ 1381125 w 2680169"/>
              <a:gd name="connsiteY2" fmla="*/ 1252685 h 2168355"/>
              <a:gd name="connisteX3" fmla="*/ 2571750 w 2680169"/>
              <a:gd name="connsiteY3" fmla="*/ 104605 h 2168355"/>
              <a:gd name="connisteX4" fmla="*/ 2571750 w 2680169"/>
              <a:gd name="connsiteY4" fmla="*/ 104605 h 2168355"/>
              <a:gd name="connisteX5" fmla="*/ 2513330 w 2680169"/>
              <a:gd name="connsiteY5" fmla="*/ 157310 h 2168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680169" h="2168356">
                <a:moveTo>
                  <a:pt x="0" y="2168356"/>
                </a:moveTo>
                <a:cubicBezTo>
                  <a:pt x="36195" y="2052786"/>
                  <a:pt x="14605" y="1742906"/>
                  <a:pt x="290830" y="1560026"/>
                </a:cubicBezTo>
                <a:cubicBezTo>
                  <a:pt x="567055" y="1377146"/>
                  <a:pt x="925195" y="1543516"/>
                  <a:pt x="1381125" y="1252686"/>
                </a:cubicBezTo>
                <a:cubicBezTo>
                  <a:pt x="1837055" y="961856"/>
                  <a:pt x="2333625" y="334476"/>
                  <a:pt x="2571750" y="104606"/>
                </a:cubicBezTo>
                <a:cubicBezTo>
                  <a:pt x="2809875" y="-125264"/>
                  <a:pt x="2583180" y="93811"/>
                  <a:pt x="2571750" y="104606"/>
                </a:cubicBezTo>
                <a:cubicBezTo>
                  <a:pt x="2560320" y="115401"/>
                  <a:pt x="2524760" y="146516"/>
                  <a:pt x="2513330" y="157311"/>
                </a:cubicBezTo>
              </a:path>
            </a:pathLst>
          </a:custGeom>
          <a:noFill/>
          <a:ln w="889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2460000">
            <a:off x="3874910" y="2911375"/>
            <a:ext cx="222250" cy="3073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417460" y="2111910"/>
            <a:ext cx="826135" cy="2372995"/>
          </a:xfrm>
          <a:custGeom>
            <a:avLst/>
            <a:gdLst>
              <a:gd name="connisteX0" fmla="*/ 262838 w 721673"/>
              <a:gd name="connsiteY0" fmla="*/ 2022894 h 2022894"/>
              <a:gd name="connisteX1" fmla="*/ 267918 w 721673"/>
              <a:gd name="connsiteY1" fmla="*/ 1684439 h 2022894"/>
              <a:gd name="connisteX2" fmla="*/ 13918 w 721673"/>
              <a:gd name="connsiteY2" fmla="*/ 1086269 h 2022894"/>
              <a:gd name="connisteX3" fmla="*/ 664793 w 721673"/>
              <a:gd name="connsiteY3" fmla="*/ 86144 h 2022894"/>
              <a:gd name="connisteX4" fmla="*/ 664793 w 721673"/>
              <a:gd name="connsiteY4" fmla="*/ 86144 h 2022894"/>
              <a:gd name="connisteX5" fmla="*/ 686383 w 721673"/>
              <a:gd name="connsiteY5" fmla="*/ 22644 h 202289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721673" h="2022894">
                <a:moveTo>
                  <a:pt x="262838" y="2022894"/>
                </a:moveTo>
                <a:cubicBezTo>
                  <a:pt x="269188" y="1967014"/>
                  <a:pt x="317448" y="1871764"/>
                  <a:pt x="267918" y="1684439"/>
                </a:cubicBezTo>
                <a:cubicBezTo>
                  <a:pt x="218388" y="1497114"/>
                  <a:pt x="-65457" y="1405674"/>
                  <a:pt x="13918" y="1086269"/>
                </a:cubicBezTo>
                <a:cubicBezTo>
                  <a:pt x="93293" y="766864"/>
                  <a:pt x="534618" y="286169"/>
                  <a:pt x="664793" y="86144"/>
                </a:cubicBezTo>
                <a:cubicBezTo>
                  <a:pt x="794968" y="-113881"/>
                  <a:pt x="660348" y="98844"/>
                  <a:pt x="664793" y="86144"/>
                </a:cubicBezTo>
                <a:cubicBezTo>
                  <a:pt x="669238" y="73444"/>
                  <a:pt x="681938" y="35344"/>
                  <a:pt x="686383" y="22644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835925" y="2637690"/>
            <a:ext cx="1093470" cy="1624330"/>
          </a:xfrm>
          <a:custGeom>
            <a:avLst/>
            <a:gdLst>
              <a:gd name="connisteX0" fmla="*/ 0 w 1185545"/>
              <a:gd name="connsiteY0" fmla="*/ 1587500 h 1587500"/>
              <a:gd name="connisteX1" fmla="*/ 561340 w 1185545"/>
              <a:gd name="connsiteY1" fmla="*/ 306705 h 1587500"/>
              <a:gd name="connisteX2" fmla="*/ 1185545 w 1185545"/>
              <a:gd name="connsiteY2" fmla="*/ 0 h 1587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85545" h="1587500">
                <a:moveTo>
                  <a:pt x="0" y="1587500"/>
                </a:moveTo>
                <a:cubicBezTo>
                  <a:pt x="99695" y="1337310"/>
                  <a:pt x="324485" y="624205"/>
                  <a:pt x="561340" y="306705"/>
                </a:cubicBezTo>
                <a:cubicBezTo>
                  <a:pt x="798195" y="-10795"/>
                  <a:pt x="1071880" y="35560"/>
                  <a:pt x="1185545" y="0"/>
                </a:cubicBezTo>
              </a:path>
            </a:pathLst>
          </a:custGeom>
          <a:noFill/>
          <a:ln w="38100" cmpd="sng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2"/>
            </p:custDataLst>
          </p:nvPr>
        </p:nvSpPr>
        <p:spPr>
          <a:xfrm rot="5100000">
            <a:off x="2838590" y="2534185"/>
            <a:ext cx="189865" cy="237490"/>
          </a:xfrm>
          <a:prstGeom prst="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2100000">
            <a:off x="2173110" y="1990625"/>
            <a:ext cx="167005" cy="207010"/>
          </a:xfrm>
          <a:prstGeom prst="triangle">
            <a:avLst/>
          </a:prstGeom>
          <a:solidFill>
            <a:srgbClr val="446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-46850" y="1690270"/>
            <a:ext cx="2399030" cy="3496945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>
            <p:custDataLst>
              <p:tags r:id="rId4"/>
            </p:custDataLst>
          </p:nvPr>
        </p:nvSpPr>
        <p:spPr>
          <a:xfrm rot="2160000">
            <a:off x="2292490" y="1547395"/>
            <a:ext cx="173355" cy="22225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35925" y="987960"/>
            <a:ext cx="219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East China Sea</a:t>
            </a:r>
            <a:endParaRPr lang="en-US" altLang="zh-CN" b="1"/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 rot="20040000">
            <a:off x="2321700" y="4109620"/>
            <a:ext cx="219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Kuroshio</a:t>
            </a:r>
            <a:endParaRPr lang="en-US" altLang="zh-CN" b="1"/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956450" y="3969920"/>
            <a:ext cx="879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446DA9"/>
                </a:solidFill>
              </a:rPr>
              <a:t>KSSW</a:t>
            </a:r>
            <a:endParaRPr lang="en-US" altLang="zh-CN" sz="1600" b="1">
              <a:solidFill>
                <a:srgbClr val="446DA9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-161150" y="4024530"/>
            <a:ext cx="966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9800"/>
                </a:solidFill>
              </a:rPr>
              <a:t>TSWW</a:t>
            </a:r>
            <a:endParaRPr lang="en-US" altLang="zh-CN" sz="1600" b="1">
              <a:solidFill>
                <a:srgbClr val="FF98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653045" y="-1147545"/>
            <a:ext cx="349250" cy="803910"/>
            <a:chOff x="9567" y="333"/>
            <a:chExt cx="550" cy="1266"/>
          </a:xfrm>
        </p:grpSpPr>
        <p:sp>
          <p:nvSpPr>
            <p:cNvPr id="23" name="任意多边形 22"/>
            <p:cNvSpPr/>
            <p:nvPr/>
          </p:nvSpPr>
          <p:spPr>
            <a:xfrm>
              <a:off x="9567" y="333"/>
              <a:ext cx="387" cy="1121"/>
            </a:xfrm>
            <a:custGeom>
              <a:avLst/>
              <a:gdLst>
                <a:gd name="connisteX0" fmla="*/ 2474 w 134554"/>
                <a:gd name="connsiteY0" fmla="*/ 0 h 340995"/>
                <a:gd name="connisteX1" fmla="*/ 17079 w 134554"/>
                <a:gd name="connsiteY1" fmla="*/ 190500 h 340995"/>
                <a:gd name="connisteX2" fmla="*/ 134554 w 134554"/>
                <a:gd name="connsiteY2" fmla="*/ 340995 h 34099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34554" h="340995">
                  <a:moveTo>
                    <a:pt x="2474" y="0"/>
                  </a:moveTo>
                  <a:cubicBezTo>
                    <a:pt x="3109" y="34925"/>
                    <a:pt x="-9591" y="122555"/>
                    <a:pt x="17079" y="190500"/>
                  </a:cubicBezTo>
                  <a:cubicBezTo>
                    <a:pt x="43749" y="258445"/>
                    <a:pt x="111059" y="314960"/>
                    <a:pt x="134554" y="340995"/>
                  </a:cubicBezTo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>
              <p:custDataLst>
                <p:tags r:id="rId8"/>
              </p:custDataLst>
            </p:nvPr>
          </p:nvSpPr>
          <p:spPr>
            <a:xfrm rot="7980000">
              <a:off x="9832" y="1314"/>
              <a:ext cx="292" cy="278"/>
            </a:xfrm>
            <a:prstGeom prst="triangle">
              <a:avLst/>
            </a:prstGeom>
            <a:solidFill>
              <a:srgbClr val="446D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1759090" y="-1084680"/>
            <a:ext cx="2194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446DA9"/>
                </a:solidFill>
              </a:rPr>
              <a:t>YSCC</a:t>
            </a:r>
            <a:endParaRPr lang="en-US" altLang="zh-CN" sz="1600" b="1">
              <a:solidFill>
                <a:srgbClr val="446DA9"/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 rot="1560000">
            <a:off x="-504050" y="-809090"/>
            <a:ext cx="2194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tx1"/>
                </a:solidFill>
              </a:rPr>
              <a:t>Changjiang River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49110" y="-308075"/>
            <a:ext cx="377190" cy="245745"/>
            <a:chOff x="8591" y="1655"/>
            <a:chExt cx="594" cy="387"/>
          </a:xfrm>
        </p:grpSpPr>
        <p:sp>
          <p:nvSpPr>
            <p:cNvPr id="27" name="任意多边形 26"/>
            <p:cNvSpPr/>
            <p:nvPr/>
          </p:nvSpPr>
          <p:spPr>
            <a:xfrm>
              <a:off x="8591" y="1655"/>
              <a:ext cx="484" cy="244"/>
            </a:xfrm>
            <a:custGeom>
              <a:avLst/>
              <a:gdLst>
                <a:gd name="connisteX0" fmla="*/ 0 w 307184"/>
                <a:gd name="connsiteY0" fmla="*/ 0 h 155071"/>
                <a:gd name="connisteX1" fmla="*/ 196850 w 307184"/>
                <a:gd name="connsiteY1" fmla="*/ 100965 h 155071"/>
                <a:gd name="connisteX2" fmla="*/ 303530 w 307184"/>
                <a:gd name="connsiteY2" fmla="*/ 154940 h 155071"/>
                <a:gd name="connisteX3" fmla="*/ 273685 w 307184"/>
                <a:gd name="connsiteY3" fmla="*/ 113030 h 15507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07184" h="155072">
                  <a:moveTo>
                    <a:pt x="0" y="0"/>
                  </a:moveTo>
                  <a:cubicBezTo>
                    <a:pt x="37465" y="19050"/>
                    <a:pt x="135890" y="69850"/>
                    <a:pt x="196850" y="100965"/>
                  </a:cubicBezTo>
                  <a:cubicBezTo>
                    <a:pt x="257810" y="132080"/>
                    <a:pt x="288290" y="152400"/>
                    <a:pt x="303530" y="154940"/>
                  </a:cubicBezTo>
                  <a:cubicBezTo>
                    <a:pt x="318770" y="157480"/>
                    <a:pt x="281940" y="122555"/>
                    <a:pt x="273685" y="11303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>
              <p:custDataLst>
                <p:tags r:id="rId11"/>
              </p:custDataLst>
            </p:nvPr>
          </p:nvSpPr>
          <p:spPr>
            <a:xfrm rot="7320000">
              <a:off x="8974" y="1831"/>
              <a:ext cx="231" cy="1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735720" y="-403960"/>
            <a:ext cx="427990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b="1">
                <a:sym typeface="+mn-ea"/>
              </a:rPr>
              <a:t>C4</a:t>
            </a:r>
            <a:endParaRPr lang="en-US" altLang="zh-CN" sz="1400" b="1"/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423300" y="77370"/>
            <a:ext cx="427990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b="1">
                <a:sym typeface="+mn-ea"/>
              </a:rPr>
              <a:t>C3</a:t>
            </a:r>
            <a:endParaRPr lang="en-US" altLang="zh-CN" sz="1400" b="1"/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2331860" y="448210"/>
            <a:ext cx="427990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b="1">
                <a:sym typeface="+mn-ea"/>
              </a:rPr>
              <a:t>C2</a:t>
            </a:r>
            <a:endParaRPr lang="en-US" altLang="zh-CN" sz="1400" b="1"/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2383295" y="730785"/>
            <a:ext cx="427990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b="1">
                <a:sym typeface="+mn-ea"/>
              </a:rPr>
              <a:t>C1</a:t>
            </a:r>
            <a:endParaRPr lang="en-US" altLang="zh-CN" sz="1400" b="1"/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 rot="1620000">
            <a:off x="473215" y="-177900"/>
            <a:ext cx="659765" cy="35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b="1">
                <a:sym typeface="+mn-ea"/>
              </a:rPr>
              <a:t>CDW</a:t>
            </a:r>
            <a:endParaRPr lang="en-US" altLang="zh-CN" sz="1400" b="1"/>
          </a:p>
        </p:txBody>
      </p:sp>
    </p:spTree>
    <p:custDataLst>
      <p:tags r:id="rId1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40" y="-100"/>
            <a:ext cx="3349615" cy="4140385"/>
            <a:chOff x="5340" y="135"/>
            <a:chExt cx="8709" cy="10765"/>
          </a:xfrm>
        </p:grpSpPr>
        <p:pic>
          <p:nvPicPr>
            <p:cNvPr id="2" name="图片 1" descr="D:\长江口文献阅读及数据\2017-7长江口\站位图\站位图3.gif站位图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5340" y="135"/>
              <a:ext cx="8709" cy="10765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6170" y="333"/>
              <a:ext cx="7875" cy="9976"/>
              <a:chOff x="6170" y="333"/>
              <a:chExt cx="7875" cy="9976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9564" y="7034"/>
                <a:ext cx="3626" cy="3248"/>
              </a:xfrm>
              <a:custGeom>
                <a:avLst/>
                <a:gdLst>
                  <a:gd name="connisteX0" fmla="*/ 0 w 2680169"/>
                  <a:gd name="connsiteY0" fmla="*/ 2168355 h 2168355"/>
                  <a:gd name="connisteX1" fmla="*/ 290830 w 2680169"/>
                  <a:gd name="connsiteY1" fmla="*/ 1560025 h 2168355"/>
                  <a:gd name="connisteX2" fmla="*/ 1381125 w 2680169"/>
                  <a:gd name="connsiteY2" fmla="*/ 1252685 h 2168355"/>
                  <a:gd name="connisteX3" fmla="*/ 2571750 w 2680169"/>
                  <a:gd name="connsiteY3" fmla="*/ 104605 h 2168355"/>
                  <a:gd name="connisteX4" fmla="*/ 2571750 w 2680169"/>
                  <a:gd name="connsiteY4" fmla="*/ 104605 h 2168355"/>
                  <a:gd name="connisteX5" fmla="*/ 2513330 w 2680169"/>
                  <a:gd name="connsiteY5" fmla="*/ 157310 h 216835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2680169" h="2168356">
                    <a:moveTo>
                      <a:pt x="0" y="2168356"/>
                    </a:moveTo>
                    <a:cubicBezTo>
                      <a:pt x="36195" y="2052786"/>
                      <a:pt x="14605" y="1742906"/>
                      <a:pt x="290830" y="1560026"/>
                    </a:cubicBezTo>
                    <a:cubicBezTo>
                      <a:pt x="567055" y="1377146"/>
                      <a:pt x="925195" y="1543516"/>
                      <a:pt x="1381125" y="1252686"/>
                    </a:cubicBezTo>
                    <a:cubicBezTo>
                      <a:pt x="1837055" y="961856"/>
                      <a:pt x="2333625" y="334476"/>
                      <a:pt x="2571750" y="104606"/>
                    </a:cubicBezTo>
                    <a:cubicBezTo>
                      <a:pt x="2809875" y="-125264"/>
                      <a:pt x="2583180" y="93811"/>
                      <a:pt x="2571750" y="104606"/>
                    </a:cubicBezTo>
                    <a:cubicBezTo>
                      <a:pt x="2560320" y="115401"/>
                      <a:pt x="2524760" y="146516"/>
                      <a:pt x="2513330" y="157311"/>
                    </a:cubicBezTo>
                  </a:path>
                </a:pathLst>
              </a:custGeom>
              <a:noFill/>
              <a:ln w="889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2460000">
                <a:off x="13066" y="6725"/>
                <a:ext cx="350" cy="48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9196" y="5466"/>
                <a:ext cx="1301" cy="3737"/>
              </a:xfrm>
              <a:custGeom>
                <a:avLst/>
                <a:gdLst>
                  <a:gd name="connisteX0" fmla="*/ 262838 w 721673"/>
                  <a:gd name="connsiteY0" fmla="*/ 2022894 h 2022894"/>
                  <a:gd name="connisteX1" fmla="*/ 267918 w 721673"/>
                  <a:gd name="connsiteY1" fmla="*/ 1684439 h 2022894"/>
                  <a:gd name="connisteX2" fmla="*/ 13918 w 721673"/>
                  <a:gd name="connsiteY2" fmla="*/ 1086269 h 2022894"/>
                  <a:gd name="connisteX3" fmla="*/ 664793 w 721673"/>
                  <a:gd name="connsiteY3" fmla="*/ 86144 h 2022894"/>
                  <a:gd name="connisteX4" fmla="*/ 664793 w 721673"/>
                  <a:gd name="connsiteY4" fmla="*/ 86144 h 2022894"/>
                  <a:gd name="connisteX5" fmla="*/ 686383 w 721673"/>
                  <a:gd name="connsiteY5" fmla="*/ 22644 h 2022894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721673" h="2022894">
                    <a:moveTo>
                      <a:pt x="262838" y="2022894"/>
                    </a:moveTo>
                    <a:cubicBezTo>
                      <a:pt x="269188" y="1967014"/>
                      <a:pt x="317448" y="1871764"/>
                      <a:pt x="267918" y="1684439"/>
                    </a:cubicBezTo>
                    <a:cubicBezTo>
                      <a:pt x="218388" y="1497114"/>
                      <a:pt x="-65457" y="1405674"/>
                      <a:pt x="13918" y="1086269"/>
                    </a:cubicBezTo>
                    <a:cubicBezTo>
                      <a:pt x="93293" y="766864"/>
                      <a:pt x="534618" y="286169"/>
                      <a:pt x="664793" y="86144"/>
                    </a:cubicBezTo>
                    <a:cubicBezTo>
                      <a:pt x="794968" y="-113881"/>
                      <a:pt x="660348" y="98844"/>
                      <a:pt x="664793" y="86144"/>
                    </a:cubicBezTo>
                    <a:cubicBezTo>
                      <a:pt x="669238" y="73444"/>
                      <a:pt x="681938" y="35344"/>
                      <a:pt x="686383" y="22644"/>
                    </a:cubicBezTo>
                  </a:path>
                </a:pathLst>
              </a:custGeom>
              <a:noFill/>
              <a:ln w="44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9855" y="6294"/>
                <a:ext cx="1722" cy="2558"/>
              </a:xfrm>
              <a:custGeom>
                <a:avLst/>
                <a:gdLst>
                  <a:gd name="connisteX0" fmla="*/ 0 w 1185545"/>
                  <a:gd name="connsiteY0" fmla="*/ 1587500 h 1587500"/>
                  <a:gd name="connisteX1" fmla="*/ 561340 w 1185545"/>
                  <a:gd name="connsiteY1" fmla="*/ 306705 h 1587500"/>
                  <a:gd name="connisteX2" fmla="*/ 1185545 w 1185545"/>
                  <a:gd name="connsiteY2" fmla="*/ 0 h 15875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185545" h="1587500">
                    <a:moveTo>
                      <a:pt x="0" y="1587500"/>
                    </a:moveTo>
                    <a:cubicBezTo>
                      <a:pt x="99695" y="1337310"/>
                      <a:pt x="324485" y="624205"/>
                      <a:pt x="561340" y="306705"/>
                    </a:cubicBezTo>
                    <a:cubicBezTo>
                      <a:pt x="798195" y="-10795"/>
                      <a:pt x="1071880" y="35560"/>
                      <a:pt x="1185545" y="0"/>
                    </a:cubicBezTo>
                  </a:path>
                </a:pathLst>
              </a:custGeom>
              <a:noFill/>
              <a:ln w="38100" cmpd="sng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>
                <p:custDataLst>
                  <p:tags r:id="rId2"/>
                </p:custDataLst>
              </p:nvPr>
            </p:nvSpPr>
            <p:spPr>
              <a:xfrm rot="5100000">
                <a:off x="11434" y="6131"/>
                <a:ext cx="299" cy="374"/>
              </a:xfrm>
              <a:prstGeom prst="triangl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>
                <p:custDataLst>
                  <p:tags r:id="rId3"/>
                </p:custDataLst>
              </p:nvPr>
            </p:nvSpPr>
            <p:spPr>
              <a:xfrm rot="2100000">
                <a:off x="10386" y="5275"/>
                <a:ext cx="263" cy="326"/>
              </a:xfrm>
              <a:prstGeom prst="triangle">
                <a:avLst/>
              </a:prstGeom>
              <a:solidFill>
                <a:srgbClr val="446D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V="1">
                <a:off x="6890" y="4802"/>
                <a:ext cx="3778" cy="5507"/>
              </a:xfrm>
              <a:prstGeom prst="line">
                <a:avLst/>
              </a:prstGeom>
              <a:ln w="50800" cmpd="sng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>
                <p:custDataLst>
                  <p:tags r:id="rId4"/>
                </p:custDataLst>
              </p:nvPr>
            </p:nvSpPr>
            <p:spPr>
              <a:xfrm rot="2160000">
                <a:off x="10574" y="4577"/>
                <a:ext cx="273" cy="35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855" y="3820"/>
                <a:ext cx="3456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/>
                  <a:t>East China Sea</a:t>
                </a:r>
                <a:endParaRPr lang="en-US" altLang="zh-CN" sz="1200" b="1"/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5"/>
                </p:custDataLst>
              </p:nvPr>
            </p:nvSpPr>
            <p:spPr>
              <a:xfrm rot="20040000">
                <a:off x="10589" y="8612"/>
                <a:ext cx="3456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/>
                  <a:t>Kuroshio</a:t>
                </a:r>
                <a:endParaRPr lang="en-US" altLang="zh-CN" sz="1200" b="1"/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595" y="8393"/>
                <a:ext cx="1359" cy="5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1000" b="1">
                    <a:solidFill>
                      <a:srgbClr val="446DA9"/>
                    </a:solidFill>
                  </a:rPr>
                  <a:t>KBC</a:t>
                </a:r>
                <a:endParaRPr lang="en-US" altLang="zh-CN" sz="1000" b="1">
                  <a:solidFill>
                    <a:srgbClr val="446DA9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959" y="8125"/>
                <a:ext cx="1522" cy="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FF9800"/>
                    </a:solidFill>
                  </a:rPr>
                  <a:t>TWC</a:t>
                </a:r>
                <a:endParaRPr lang="en-US" altLang="zh-CN" sz="1000" b="1">
                  <a:solidFill>
                    <a:srgbClr val="FF9800"/>
                  </a:solidFill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567" y="333"/>
                <a:ext cx="550" cy="1266"/>
                <a:chOff x="9567" y="333"/>
                <a:chExt cx="550" cy="1266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>
                  <a:off x="9567" y="333"/>
                  <a:ext cx="387" cy="1121"/>
                </a:xfrm>
                <a:custGeom>
                  <a:avLst/>
                  <a:gdLst>
                    <a:gd name="connisteX0" fmla="*/ 2474 w 134554"/>
                    <a:gd name="connsiteY0" fmla="*/ 0 h 340995"/>
                    <a:gd name="connisteX1" fmla="*/ 17079 w 134554"/>
                    <a:gd name="connsiteY1" fmla="*/ 190500 h 340995"/>
                    <a:gd name="connisteX2" fmla="*/ 134554 w 134554"/>
                    <a:gd name="connsiteY2" fmla="*/ 340995 h 34099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34554" h="340995">
                      <a:moveTo>
                        <a:pt x="2474" y="0"/>
                      </a:moveTo>
                      <a:cubicBezTo>
                        <a:pt x="3109" y="34925"/>
                        <a:pt x="-9591" y="122555"/>
                        <a:pt x="17079" y="190500"/>
                      </a:cubicBezTo>
                      <a:cubicBezTo>
                        <a:pt x="43749" y="258445"/>
                        <a:pt x="111059" y="314960"/>
                        <a:pt x="134554" y="340995"/>
                      </a:cubicBezTo>
                    </a:path>
                  </a:pathLst>
                </a:custGeom>
                <a:noFill/>
                <a:ln w="4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23"/>
                <p:cNvSpPr/>
                <p:nvPr>
                  <p:custDataLst>
                    <p:tags r:id="rId8"/>
                  </p:custDataLst>
                </p:nvPr>
              </p:nvSpPr>
              <p:spPr>
                <a:xfrm rot="7980000">
                  <a:off x="9832" y="1314"/>
                  <a:ext cx="292" cy="278"/>
                </a:xfrm>
                <a:prstGeom prst="triangle">
                  <a:avLst/>
                </a:prstGeom>
                <a:solidFill>
                  <a:srgbClr val="446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582" y="452"/>
                <a:ext cx="3456" cy="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446DA9"/>
                    </a:solidFill>
                  </a:rPr>
                  <a:t>YSCC</a:t>
                </a:r>
                <a:endParaRPr lang="en-US" altLang="zh-CN" sz="1000" b="1">
                  <a:solidFill>
                    <a:srgbClr val="446DA9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0"/>
                </p:custDataLst>
              </p:nvPr>
            </p:nvSpPr>
            <p:spPr>
              <a:xfrm rot="1560000">
                <a:off x="6170" y="866"/>
                <a:ext cx="3456" cy="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1"/>
                    </a:solidFill>
                  </a:rPr>
                  <a:t>Changjiang River</a:t>
                </a:r>
                <a:endParaRPr lang="en-US" altLang="zh-CN" sz="9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7986" y="1655"/>
                <a:ext cx="611" cy="413"/>
                <a:chOff x="8591" y="1655"/>
                <a:chExt cx="611" cy="413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>
                  <a:off x="8591" y="1655"/>
                  <a:ext cx="484" cy="244"/>
                </a:xfrm>
                <a:custGeom>
                  <a:avLst/>
                  <a:gdLst>
                    <a:gd name="connisteX0" fmla="*/ 0 w 307184"/>
                    <a:gd name="connsiteY0" fmla="*/ 0 h 155071"/>
                    <a:gd name="connisteX1" fmla="*/ 196850 w 307184"/>
                    <a:gd name="connsiteY1" fmla="*/ 100965 h 155071"/>
                    <a:gd name="connisteX2" fmla="*/ 303530 w 307184"/>
                    <a:gd name="connsiteY2" fmla="*/ 154940 h 155071"/>
                    <a:gd name="connisteX3" fmla="*/ 273685 w 307184"/>
                    <a:gd name="connsiteY3" fmla="*/ 113030 h 155071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307184" h="155072">
                      <a:moveTo>
                        <a:pt x="0" y="0"/>
                      </a:moveTo>
                      <a:cubicBezTo>
                        <a:pt x="37465" y="19050"/>
                        <a:pt x="135890" y="69850"/>
                        <a:pt x="196850" y="100965"/>
                      </a:cubicBezTo>
                      <a:cubicBezTo>
                        <a:pt x="257810" y="132080"/>
                        <a:pt x="288290" y="152400"/>
                        <a:pt x="303530" y="154940"/>
                      </a:cubicBezTo>
                      <a:cubicBezTo>
                        <a:pt x="318770" y="157480"/>
                        <a:pt x="281940" y="122555"/>
                        <a:pt x="273685" y="113030"/>
                      </a:cubicBezTo>
                    </a:path>
                  </a:pathLst>
                </a:cu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等腰三角形 27"/>
                <p:cNvSpPr/>
                <p:nvPr>
                  <p:custDataLst>
                    <p:tags r:id="rId11"/>
                  </p:custDataLst>
                </p:nvPr>
              </p:nvSpPr>
              <p:spPr>
                <a:xfrm rot="7320000">
                  <a:off x="8954" y="1820"/>
                  <a:ext cx="287" cy="2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11138" y="1452"/>
                <a:ext cx="1238" cy="44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C4</a:t>
                </a:r>
                <a:endParaRPr lang="en-US" altLang="zh-CN" sz="900" b="1">
                  <a:sym typeface="+mn-ea"/>
                </a:endParaRPr>
              </a:p>
            </p:txBody>
          </p:sp>
          <p:sp>
            <p:nvSpPr>
              <p:cNvPr id="32" name="文本框 31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0780" y="2261"/>
                <a:ext cx="1194" cy="58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C3</a:t>
                </a:r>
                <a:endParaRPr lang="en-US" altLang="zh-CN" sz="900" b="1">
                  <a:sym typeface="+mn-ea"/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0619" y="2785"/>
                <a:ext cx="958" cy="5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C2</a:t>
                </a:r>
                <a:endParaRPr lang="en-US" altLang="zh-CN" sz="900" b="1">
                  <a:sym typeface="+mn-ea"/>
                </a:endParaRPr>
              </a:p>
            </p:txBody>
          </p:sp>
          <p:sp>
            <p:nvSpPr>
              <p:cNvPr id="34" name="文本框 3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620" y="3274"/>
                <a:ext cx="976" cy="5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C1</a:t>
                </a:r>
                <a:endParaRPr lang="en-US" altLang="zh-CN" sz="900" b="1">
                  <a:sym typeface="+mn-ea"/>
                </a:endParaRPr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15"/>
                </p:custDataLst>
              </p:nvPr>
            </p:nvSpPr>
            <p:spPr>
              <a:xfrm rot="1620000">
                <a:off x="7674" y="1908"/>
                <a:ext cx="1273" cy="6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CDW</a:t>
                </a:r>
                <a:endParaRPr lang="en-US" altLang="zh-CN" sz="900" b="1">
                  <a:sym typeface="+mn-ea"/>
                </a:endParaRPr>
              </a:p>
            </p:txBody>
          </p:sp>
        </p:grpSp>
      </p:grpSp>
    </p:spTree>
    <p:custDataLst>
      <p:tags r:id="rId1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40" y="-100"/>
            <a:ext cx="3349615" cy="4140385"/>
            <a:chOff x="5340" y="135"/>
            <a:chExt cx="8709" cy="10765"/>
          </a:xfrm>
        </p:grpSpPr>
        <p:pic>
          <p:nvPicPr>
            <p:cNvPr id="2" name="图片 1" descr="D:\长江口文献阅读及数据\2017-7长江口\站位图\站位图3.gif站位图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5340" y="135"/>
              <a:ext cx="8709" cy="10765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6170" y="333"/>
              <a:ext cx="7875" cy="9976"/>
              <a:chOff x="6170" y="333"/>
              <a:chExt cx="7875" cy="9976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9564" y="7034"/>
                <a:ext cx="3626" cy="3248"/>
              </a:xfrm>
              <a:custGeom>
                <a:avLst/>
                <a:gdLst>
                  <a:gd name="connisteX0" fmla="*/ 0 w 2680169"/>
                  <a:gd name="connsiteY0" fmla="*/ 2168355 h 2168355"/>
                  <a:gd name="connisteX1" fmla="*/ 290830 w 2680169"/>
                  <a:gd name="connsiteY1" fmla="*/ 1560025 h 2168355"/>
                  <a:gd name="connisteX2" fmla="*/ 1381125 w 2680169"/>
                  <a:gd name="connsiteY2" fmla="*/ 1252685 h 2168355"/>
                  <a:gd name="connisteX3" fmla="*/ 2571750 w 2680169"/>
                  <a:gd name="connsiteY3" fmla="*/ 104605 h 2168355"/>
                  <a:gd name="connisteX4" fmla="*/ 2571750 w 2680169"/>
                  <a:gd name="connsiteY4" fmla="*/ 104605 h 2168355"/>
                  <a:gd name="connisteX5" fmla="*/ 2513330 w 2680169"/>
                  <a:gd name="connsiteY5" fmla="*/ 157310 h 216835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2680169" h="2168356">
                    <a:moveTo>
                      <a:pt x="0" y="2168356"/>
                    </a:moveTo>
                    <a:cubicBezTo>
                      <a:pt x="36195" y="2052786"/>
                      <a:pt x="14605" y="1742906"/>
                      <a:pt x="290830" y="1560026"/>
                    </a:cubicBezTo>
                    <a:cubicBezTo>
                      <a:pt x="567055" y="1377146"/>
                      <a:pt x="925195" y="1543516"/>
                      <a:pt x="1381125" y="1252686"/>
                    </a:cubicBezTo>
                    <a:cubicBezTo>
                      <a:pt x="1837055" y="961856"/>
                      <a:pt x="2333625" y="334476"/>
                      <a:pt x="2571750" y="104606"/>
                    </a:cubicBezTo>
                    <a:cubicBezTo>
                      <a:pt x="2809875" y="-125264"/>
                      <a:pt x="2583180" y="93811"/>
                      <a:pt x="2571750" y="104606"/>
                    </a:cubicBezTo>
                    <a:cubicBezTo>
                      <a:pt x="2560320" y="115401"/>
                      <a:pt x="2524760" y="146516"/>
                      <a:pt x="2513330" y="157311"/>
                    </a:cubicBezTo>
                  </a:path>
                </a:pathLst>
              </a:custGeom>
              <a:noFill/>
              <a:ln w="762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2460000">
                <a:off x="13081" y="6706"/>
                <a:ext cx="350" cy="48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>
                <p:custDataLst>
                  <p:tags r:id="rId2"/>
                </p:custDataLst>
              </p:nvPr>
            </p:nvSpPr>
            <p:spPr>
              <a:xfrm rot="2400000">
                <a:off x="10940" y="5469"/>
                <a:ext cx="263" cy="326"/>
              </a:xfrm>
              <a:prstGeom prst="triangle">
                <a:avLst/>
              </a:prstGeom>
              <a:solidFill>
                <a:srgbClr val="446D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V="1">
                <a:off x="6890" y="4802"/>
                <a:ext cx="3778" cy="5507"/>
              </a:xfrm>
              <a:prstGeom prst="line">
                <a:avLst/>
              </a:prstGeom>
              <a:ln w="50800" cmpd="sng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>
                <p:custDataLst>
                  <p:tags r:id="rId3"/>
                </p:custDataLst>
              </p:nvPr>
            </p:nvSpPr>
            <p:spPr>
              <a:xfrm rot="2160000">
                <a:off x="10574" y="4577"/>
                <a:ext cx="273" cy="35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855" y="3820"/>
                <a:ext cx="3456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/>
                  <a:t>East China Sea</a:t>
                </a:r>
                <a:endParaRPr lang="en-US" altLang="zh-CN" sz="1200" b="1"/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4"/>
                </p:custDataLst>
              </p:nvPr>
            </p:nvSpPr>
            <p:spPr>
              <a:xfrm rot="20040000">
                <a:off x="10589" y="8612"/>
                <a:ext cx="3456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/>
                  <a:t>Kuroshio</a:t>
                </a:r>
                <a:endParaRPr lang="en-US" altLang="zh-CN" sz="1200" b="1"/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820" y="8393"/>
                <a:ext cx="1359" cy="5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1000" b="1">
                    <a:solidFill>
                      <a:srgbClr val="446DA9"/>
                    </a:solidFill>
                  </a:rPr>
                  <a:t>KBC</a:t>
                </a:r>
                <a:endParaRPr lang="en-US" altLang="zh-CN" sz="1000" b="1">
                  <a:solidFill>
                    <a:srgbClr val="446DA9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959" y="8125"/>
                <a:ext cx="1522" cy="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FF9800"/>
                    </a:solidFill>
                  </a:rPr>
                  <a:t>TWC</a:t>
                </a:r>
                <a:endParaRPr lang="en-US" altLang="zh-CN" sz="1000" b="1">
                  <a:solidFill>
                    <a:srgbClr val="FF9800"/>
                  </a:solidFill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567" y="333"/>
                <a:ext cx="550" cy="1266"/>
                <a:chOff x="9567" y="333"/>
                <a:chExt cx="550" cy="1266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>
                  <a:off x="9567" y="333"/>
                  <a:ext cx="387" cy="1121"/>
                </a:xfrm>
                <a:custGeom>
                  <a:avLst/>
                  <a:gdLst>
                    <a:gd name="connisteX0" fmla="*/ 2474 w 134554"/>
                    <a:gd name="connsiteY0" fmla="*/ 0 h 340995"/>
                    <a:gd name="connisteX1" fmla="*/ 17079 w 134554"/>
                    <a:gd name="connsiteY1" fmla="*/ 190500 h 340995"/>
                    <a:gd name="connisteX2" fmla="*/ 134554 w 134554"/>
                    <a:gd name="connsiteY2" fmla="*/ 340995 h 34099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34554" h="340995">
                      <a:moveTo>
                        <a:pt x="2474" y="0"/>
                      </a:moveTo>
                      <a:cubicBezTo>
                        <a:pt x="3109" y="34925"/>
                        <a:pt x="-9591" y="122555"/>
                        <a:pt x="17079" y="190500"/>
                      </a:cubicBezTo>
                      <a:cubicBezTo>
                        <a:pt x="43749" y="258445"/>
                        <a:pt x="111059" y="314960"/>
                        <a:pt x="134554" y="340995"/>
                      </a:cubicBezTo>
                    </a:path>
                  </a:pathLst>
                </a:custGeom>
                <a:noFill/>
                <a:ln w="4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23"/>
                <p:cNvSpPr/>
                <p:nvPr>
                  <p:custDataLst>
                    <p:tags r:id="rId7"/>
                  </p:custDataLst>
                </p:nvPr>
              </p:nvSpPr>
              <p:spPr>
                <a:xfrm rot="7980000">
                  <a:off x="9832" y="1314"/>
                  <a:ext cx="292" cy="278"/>
                </a:xfrm>
                <a:prstGeom prst="triangle">
                  <a:avLst/>
                </a:prstGeom>
                <a:solidFill>
                  <a:srgbClr val="446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9582" y="452"/>
                <a:ext cx="3456" cy="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446DA9"/>
                    </a:solidFill>
                  </a:rPr>
                  <a:t>YSCC</a:t>
                </a:r>
                <a:endParaRPr lang="en-US" altLang="zh-CN" sz="1000" b="1">
                  <a:solidFill>
                    <a:srgbClr val="446DA9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9"/>
                </p:custDataLst>
              </p:nvPr>
            </p:nvSpPr>
            <p:spPr>
              <a:xfrm rot="1560000">
                <a:off x="6170" y="866"/>
                <a:ext cx="3456" cy="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1"/>
                    </a:solidFill>
                  </a:rPr>
                  <a:t>Changjiang River</a:t>
                </a:r>
                <a:endParaRPr lang="en-US" altLang="zh-CN" sz="9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7986" y="1655"/>
                <a:ext cx="611" cy="413"/>
                <a:chOff x="8591" y="1655"/>
                <a:chExt cx="611" cy="413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>
                  <a:off x="8591" y="1655"/>
                  <a:ext cx="484" cy="244"/>
                </a:xfrm>
                <a:custGeom>
                  <a:avLst/>
                  <a:gdLst>
                    <a:gd name="connisteX0" fmla="*/ 0 w 307184"/>
                    <a:gd name="connsiteY0" fmla="*/ 0 h 155071"/>
                    <a:gd name="connisteX1" fmla="*/ 196850 w 307184"/>
                    <a:gd name="connsiteY1" fmla="*/ 100965 h 155071"/>
                    <a:gd name="connisteX2" fmla="*/ 303530 w 307184"/>
                    <a:gd name="connsiteY2" fmla="*/ 154940 h 155071"/>
                    <a:gd name="connisteX3" fmla="*/ 273685 w 307184"/>
                    <a:gd name="connsiteY3" fmla="*/ 113030 h 155071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307184" h="155072">
                      <a:moveTo>
                        <a:pt x="0" y="0"/>
                      </a:moveTo>
                      <a:cubicBezTo>
                        <a:pt x="37465" y="19050"/>
                        <a:pt x="135890" y="69850"/>
                        <a:pt x="196850" y="100965"/>
                      </a:cubicBezTo>
                      <a:cubicBezTo>
                        <a:pt x="257810" y="132080"/>
                        <a:pt x="288290" y="152400"/>
                        <a:pt x="303530" y="154940"/>
                      </a:cubicBezTo>
                      <a:cubicBezTo>
                        <a:pt x="318770" y="157480"/>
                        <a:pt x="281940" y="122555"/>
                        <a:pt x="273685" y="113030"/>
                      </a:cubicBezTo>
                    </a:path>
                  </a:pathLst>
                </a:cu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等腰三角形 27"/>
                <p:cNvSpPr/>
                <p:nvPr>
                  <p:custDataLst>
                    <p:tags r:id="rId10"/>
                  </p:custDataLst>
                </p:nvPr>
              </p:nvSpPr>
              <p:spPr>
                <a:xfrm rot="7320000">
                  <a:off x="8954" y="1820"/>
                  <a:ext cx="287" cy="2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11138" y="1452"/>
                <a:ext cx="1238" cy="44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A1</a:t>
                </a:r>
                <a:endParaRPr lang="en-US" altLang="zh-CN" sz="900" b="1">
                  <a:sym typeface="+mn-ea"/>
                </a:endParaRPr>
              </a:p>
            </p:txBody>
          </p:sp>
          <p:sp>
            <p:nvSpPr>
              <p:cNvPr id="32" name="文本框 3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0780" y="2261"/>
                <a:ext cx="1194" cy="58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A2</a:t>
                </a:r>
                <a:endParaRPr lang="en-US" altLang="zh-CN" sz="900" b="1">
                  <a:sym typeface="+mn-ea"/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0619" y="2785"/>
                <a:ext cx="958" cy="5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A3</a:t>
                </a:r>
                <a:endParaRPr lang="en-US" altLang="zh-CN" sz="900" b="1">
                  <a:sym typeface="+mn-ea"/>
                </a:endParaRPr>
              </a:p>
            </p:txBody>
          </p:sp>
          <p:sp>
            <p:nvSpPr>
              <p:cNvPr id="34" name="文本框 3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0620" y="3274"/>
                <a:ext cx="976" cy="5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A4</a:t>
                </a:r>
                <a:endParaRPr lang="en-US" altLang="zh-CN" sz="900" b="1">
                  <a:sym typeface="+mn-ea"/>
                </a:endParaRPr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14"/>
                </p:custDataLst>
              </p:nvPr>
            </p:nvSpPr>
            <p:spPr>
              <a:xfrm rot="1620000">
                <a:off x="7674" y="1908"/>
                <a:ext cx="1273" cy="6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CDW</a:t>
                </a:r>
                <a:endParaRPr lang="en-US" altLang="zh-CN" sz="900" b="1">
                  <a:sym typeface="+mn-ea"/>
                </a:endParaRPr>
              </a:p>
            </p:txBody>
          </p:sp>
        </p:grpSp>
      </p:grpSp>
      <p:sp>
        <p:nvSpPr>
          <p:cNvPr id="6" name="任意多边形 5"/>
          <p:cNvSpPr/>
          <p:nvPr/>
        </p:nvSpPr>
        <p:spPr>
          <a:xfrm rot="480000">
            <a:off x="1704340" y="2093595"/>
            <a:ext cx="391160" cy="1394460"/>
          </a:xfrm>
          <a:custGeom>
            <a:avLst/>
            <a:gdLst>
              <a:gd name="connisteX0" fmla="*/ 210237 w 543612"/>
              <a:gd name="connsiteY0" fmla="*/ 1450340 h 1450340"/>
              <a:gd name="connisteX1" fmla="*/ 199442 w 543612"/>
              <a:gd name="connsiteY1" fmla="*/ 1186180 h 1450340"/>
              <a:gd name="connisteX2" fmla="*/ 13387 w 543612"/>
              <a:gd name="connsiteY2" fmla="*/ 839470 h 1450340"/>
              <a:gd name="connisteX3" fmla="*/ 543612 w 543612"/>
              <a:gd name="connsiteY3" fmla="*/ 0 h 145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43612" h="1450340">
                <a:moveTo>
                  <a:pt x="210237" y="1450340"/>
                </a:moveTo>
                <a:cubicBezTo>
                  <a:pt x="211507" y="1404620"/>
                  <a:pt x="238812" y="1308100"/>
                  <a:pt x="199442" y="1186180"/>
                </a:cubicBezTo>
                <a:cubicBezTo>
                  <a:pt x="160072" y="1064260"/>
                  <a:pt x="-55193" y="1076960"/>
                  <a:pt x="13387" y="839470"/>
                </a:cubicBezTo>
                <a:cubicBezTo>
                  <a:pt x="81967" y="601980"/>
                  <a:pt x="433757" y="160655"/>
                  <a:pt x="543612" y="0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40" y="-100"/>
            <a:ext cx="3399230" cy="4140385"/>
            <a:chOff x="5340" y="135"/>
            <a:chExt cx="8838" cy="10765"/>
          </a:xfrm>
        </p:grpSpPr>
        <p:pic>
          <p:nvPicPr>
            <p:cNvPr id="2" name="图片 1" descr="C:/Users/lenovo/Desktop/test_0.jpgtest_0"/>
            <p:cNvPicPr>
              <a:picLocks noChangeAspect="1"/>
            </p:cNvPicPr>
            <p:nvPr/>
          </p:nvPicPr>
          <p:blipFill>
            <a:blip r:embed="rId1"/>
            <a:srcRect t="689" b="689"/>
            <a:stretch>
              <a:fillRect/>
            </a:stretch>
          </p:blipFill>
          <p:spPr>
            <a:xfrm>
              <a:off x="5340" y="135"/>
              <a:ext cx="8709" cy="10765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6170" y="333"/>
              <a:ext cx="8008" cy="9949"/>
              <a:chOff x="6170" y="333"/>
              <a:chExt cx="8008" cy="9949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9564" y="7034"/>
                <a:ext cx="3626" cy="3248"/>
              </a:xfrm>
              <a:custGeom>
                <a:avLst/>
                <a:gdLst>
                  <a:gd name="connisteX0" fmla="*/ 0 w 2680169"/>
                  <a:gd name="connsiteY0" fmla="*/ 2168355 h 2168355"/>
                  <a:gd name="connisteX1" fmla="*/ 290830 w 2680169"/>
                  <a:gd name="connsiteY1" fmla="*/ 1560025 h 2168355"/>
                  <a:gd name="connisteX2" fmla="*/ 1381125 w 2680169"/>
                  <a:gd name="connsiteY2" fmla="*/ 1252685 h 2168355"/>
                  <a:gd name="connisteX3" fmla="*/ 2571750 w 2680169"/>
                  <a:gd name="connsiteY3" fmla="*/ 104605 h 2168355"/>
                  <a:gd name="connisteX4" fmla="*/ 2571750 w 2680169"/>
                  <a:gd name="connsiteY4" fmla="*/ 104605 h 2168355"/>
                  <a:gd name="connisteX5" fmla="*/ 2513330 w 2680169"/>
                  <a:gd name="connsiteY5" fmla="*/ 157310 h 216835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2680169" h="2168356">
                    <a:moveTo>
                      <a:pt x="0" y="2168356"/>
                    </a:moveTo>
                    <a:cubicBezTo>
                      <a:pt x="36195" y="2052786"/>
                      <a:pt x="14605" y="1742906"/>
                      <a:pt x="290830" y="1560026"/>
                    </a:cubicBezTo>
                    <a:cubicBezTo>
                      <a:pt x="567055" y="1377146"/>
                      <a:pt x="925195" y="1543516"/>
                      <a:pt x="1381125" y="1252686"/>
                    </a:cubicBezTo>
                    <a:cubicBezTo>
                      <a:pt x="1837055" y="961856"/>
                      <a:pt x="2333625" y="334476"/>
                      <a:pt x="2571750" y="104606"/>
                    </a:cubicBezTo>
                    <a:cubicBezTo>
                      <a:pt x="2809875" y="-125264"/>
                      <a:pt x="2583180" y="93811"/>
                      <a:pt x="2571750" y="104606"/>
                    </a:cubicBezTo>
                    <a:cubicBezTo>
                      <a:pt x="2560320" y="115401"/>
                      <a:pt x="2524760" y="146516"/>
                      <a:pt x="2513330" y="157311"/>
                    </a:cubicBezTo>
                  </a:path>
                </a:pathLst>
              </a:custGeom>
              <a:noFill/>
              <a:ln w="762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2460000">
                <a:off x="13081" y="6706"/>
                <a:ext cx="350" cy="48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>
                <p:custDataLst>
                  <p:tags r:id="rId2"/>
                </p:custDataLst>
              </p:nvPr>
            </p:nvSpPr>
            <p:spPr>
              <a:xfrm rot="2400000">
                <a:off x="10940" y="5469"/>
                <a:ext cx="263" cy="326"/>
              </a:xfrm>
              <a:prstGeom prst="triangle">
                <a:avLst/>
              </a:prstGeom>
              <a:solidFill>
                <a:srgbClr val="446D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V="1">
                <a:off x="7392" y="4801"/>
                <a:ext cx="3276" cy="4908"/>
              </a:xfrm>
              <a:prstGeom prst="line">
                <a:avLst/>
              </a:prstGeom>
              <a:ln w="50800" cmpd="sng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>
                <p:custDataLst>
                  <p:tags r:id="rId3"/>
                </p:custDataLst>
              </p:nvPr>
            </p:nvSpPr>
            <p:spPr>
              <a:xfrm rot="2160000">
                <a:off x="10574" y="4577"/>
                <a:ext cx="273" cy="35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0722" y="4531"/>
                <a:ext cx="3456" cy="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chemeClr val="bg1"/>
                    </a:solidFill>
                  </a:rPr>
                  <a:t>East China Sea</a:t>
                </a:r>
                <a:endParaRPr lang="en-US" altLang="zh-CN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4"/>
                </p:custDataLst>
              </p:nvPr>
            </p:nvSpPr>
            <p:spPr>
              <a:xfrm rot="20040000">
                <a:off x="10589" y="8612"/>
                <a:ext cx="3456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/>
                  <a:t>Kuroshio</a:t>
                </a:r>
                <a:endParaRPr lang="en-US" altLang="zh-CN" sz="1200" b="1"/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820" y="8393"/>
                <a:ext cx="1359" cy="5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1000" b="1">
                    <a:solidFill>
                      <a:srgbClr val="446DA9"/>
                    </a:solidFill>
                  </a:rPr>
                  <a:t>KBC</a:t>
                </a:r>
                <a:endParaRPr lang="en-US" altLang="zh-CN" sz="1000" b="1">
                  <a:solidFill>
                    <a:srgbClr val="446DA9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6"/>
                </p:custDataLst>
              </p:nvPr>
            </p:nvSpPr>
            <p:spPr>
              <a:xfrm rot="18300000">
                <a:off x="7362" y="7372"/>
                <a:ext cx="1522" cy="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FF9800"/>
                    </a:solidFill>
                  </a:rPr>
                  <a:t>TWC</a:t>
                </a:r>
                <a:endParaRPr lang="en-US" altLang="zh-CN" sz="1000" b="1">
                  <a:solidFill>
                    <a:srgbClr val="FF9800"/>
                  </a:solidFill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567" y="333"/>
                <a:ext cx="550" cy="1266"/>
                <a:chOff x="9567" y="333"/>
                <a:chExt cx="550" cy="1266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>
                  <a:off x="9567" y="333"/>
                  <a:ext cx="387" cy="1121"/>
                </a:xfrm>
                <a:custGeom>
                  <a:avLst/>
                  <a:gdLst>
                    <a:gd name="connisteX0" fmla="*/ 2474 w 134554"/>
                    <a:gd name="connsiteY0" fmla="*/ 0 h 340995"/>
                    <a:gd name="connisteX1" fmla="*/ 17079 w 134554"/>
                    <a:gd name="connsiteY1" fmla="*/ 190500 h 340995"/>
                    <a:gd name="connisteX2" fmla="*/ 134554 w 134554"/>
                    <a:gd name="connsiteY2" fmla="*/ 340995 h 34099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134554" h="340995">
                      <a:moveTo>
                        <a:pt x="2474" y="0"/>
                      </a:moveTo>
                      <a:cubicBezTo>
                        <a:pt x="3109" y="34925"/>
                        <a:pt x="-9591" y="122555"/>
                        <a:pt x="17079" y="190500"/>
                      </a:cubicBezTo>
                      <a:cubicBezTo>
                        <a:pt x="43749" y="258445"/>
                        <a:pt x="111059" y="314960"/>
                        <a:pt x="134554" y="340995"/>
                      </a:cubicBezTo>
                    </a:path>
                  </a:pathLst>
                </a:custGeom>
                <a:noFill/>
                <a:ln w="4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23"/>
                <p:cNvSpPr/>
                <p:nvPr>
                  <p:custDataLst>
                    <p:tags r:id="rId7"/>
                  </p:custDataLst>
                </p:nvPr>
              </p:nvSpPr>
              <p:spPr>
                <a:xfrm rot="7980000">
                  <a:off x="9832" y="1314"/>
                  <a:ext cx="292" cy="278"/>
                </a:xfrm>
                <a:prstGeom prst="triangle">
                  <a:avLst/>
                </a:prstGeom>
                <a:solidFill>
                  <a:srgbClr val="446D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9582" y="452"/>
                <a:ext cx="3456" cy="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446DA9"/>
                    </a:solidFill>
                  </a:rPr>
                  <a:t>YSCC</a:t>
                </a:r>
                <a:endParaRPr lang="en-US" altLang="zh-CN" sz="1000" b="1">
                  <a:solidFill>
                    <a:srgbClr val="446DA9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9"/>
                </p:custDataLst>
              </p:nvPr>
            </p:nvSpPr>
            <p:spPr>
              <a:xfrm rot="1560000">
                <a:off x="6170" y="866"/>
                <a:ext cx="3456" cy="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1"/>
                    </a:solidFill>
                  </a:rPr>
                  <a:t>Changjiang River</a:t>
                </a:r>
                <a:endParaRPr lang="en-US" altLang="zh-CN" sz="9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8716" y="1947"/>
                <a:ext cx="631" cy="415"/>
                <a:chOff x="9321" y="1947"/>
                <a:chExt cx="631" cy="415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>
                  <a:off x="9321" y="1947"/>
                  <a:ext cx="484" cy="244"/>
                </a:xfrm>
                <a:custGeom>
                  <a:avLst/>
                  <a:gdLst>
                    <a:gd name="connisteX0" fmla="*/ 0 w 307184"/>
                    <a:gd name="connsiteY0" fmla="*/ 0 h 155071"/>
                    <a:gd name="connisteX1" fmla="*/ 196850 w 307184"/>
                    <a:gd name="connsiteY1" fmla="*/ 100965 h 155071"/>
                    <a:gd name="connisteX2" fmla="*/ 303530 w 307184"/>
                    <a:gd name="connsiteY2" fmla="*/ 154940 h 155071"/>
                    <a:gd name="connisteX3" fmla="*/ 273685 w 307184"/>
                    <a:gd name="connsiteY3" fmla="*/ 113030 h 155071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307184" h="155072">
                      <a:moveTo>
                        <a:pt x="0" y="0"/>
                      </a:moveTo>
                      <a:cubicBezTo>
                        <a:pt x="37465" y="19050"/>
                        <a:pt x="135890" y="69850"/>
                        <a:pt x="196850" y="100965"/>
                      </a:cubicBezTo>
                      <a:cubicBezTo>
                        <a:pt x="257810" y="132080"/>
                        <a:pt x="288290" y="152400"/>
                        <a:pt x="303530" y="154940"/>
                      </a:cubicBezTo>
                      <a:cubicBezTo>
                        <a:pt x="318770" y="157480"/>
                        <a:pt x="281940" y="122555"/>
                        <a:pt x="273685" y="113030"/>
                      </a:cubicBezTo>
                    </a:path>
                  </a:pathLst>
                </a:cu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等腰三角形 27"/>
                <p:cNvSpPr/>
                <p:nvPr>
                  <p:custDataLst>
                    <p:tags r:id="rId10"/>
                  </p:custDataLst>
                </p:nvPr>
              </p:nvSpPr>
              <p:spPr>
                <a:xfrm rot="7320000">
                  <a:off x="9704" y="2114"/>
                  <a:ext cx="287" cy="2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>
                <p:custDataLst>
                  <p:tags r:id="rId11"/>
                </p:custDataLst>
              </p:nvPr>
            </p:nvSpPr>
            <p:spPr>
              <a:xfrm rot="1620000">
                <a:off x="8171" y="2121"/>
                <a:ext cx="1273" cy="6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900" b="1">
                    <a:sym typeface="+mn-ea"/>
                  </a:rPr>
                  <a:t>CDW</a:t>
                </a:r>
                <a:endParaRPr lang="en-US" altLang="zh-CN" sz="900" b="1">
                  <a:sym typeface="+mn-ea"/>
                </a:endParaRPr>
              </a:p>
            </p:txBody>
          </p:sp>
        </p:grpSp>
      </p:grpSp>
      <p:sp>
        <p:nvSpPr>
          <p:cNvPr id="6" name="任意多边形 5"/>
          <p:cNvSpPr/>
          <p:nvPr/>
        </p:nvSpPr>
        <p:spPr>
          <a:xfrm rot="480000">
            <a:off x="1704340" y="2093595"/>
            <a:ext cx="391160" cy="1394460"/>
          </a:xfrm>
          <a:custGeom>
            <a:avLst/>
            <a:gdLst>
              <a:gd name="connisteX0" fmla="*/ 210237 w 543612"/>
              <a:gd name="connsiteY0" fmla="*/ 1450340 h 1450340"/>
              <a:gd name="connisteX1" fmla="*/ 199442 w 543612"/>
              <a:gd name="connsiteY1" fmla="*/ 1186180 h 1450340"/>
              <a:gd name="connisteX2" fmla="*/ 13387 w 543612"/>
              <a:gd name="connsiteY2" fmla="*/ 839470 h 1450340"/>
              <a:gd name="connisteX3" fmla="*/ 543612 w 543612"/>
              <a:gd name="connsiteY3" fmla="*/ 0 h 145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43612" h="1450340">
                <a:moveTo>
                  <a:pt x="210237" y="1450340"/>
                </a:moveTo>
                <a:cubicBezTo>
                  <a:pt x="211507" y="1404620"/>
                  <a:pt x="238812" y="1308100"/>
                  <a:pt x="199442" y="1186180"/>
                </a:cubicBezTo>
                <a:cubicBezTo>
                  <a:pt x="160072" y="1064260"/>
                  <a:pt x="-55193" y="1076960"/>
                  <a:pt x="13387" y="839470"/>
                </a:cubicBezTo>
                <a:cubicBezTo>
                  <a:pt x="81967" y="601980"/>
                  <a:pt x="433757" y="160655"/>
                  <a:pt x="543612" y="0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1950" y="630555"/>
            <a:ext cx="822325" cy="9855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25600" y="976630"/>
            <a:ext cx="946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study area</a:t>
            </a:r>
            <a:endParaRPr lang="en-US" altLang="zh-CN" sz="1000" b="1"/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COMMONDATA" val="eyJoZGlkIjoiMjdhMjYwYTYxZjJiMjYzNmI0YWJjYWJjMTg4MjE5NjUifQ=="/>
  <p:tag name="KSO_WPP_MARK_KEY" val="fb611781-58e2-471f-81f7-a209e80d714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82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陈挚</cp:lastModifiedBy>
  <cp:revision>202</cp:revision>
  <dcterms:created xsi:type="dcterms:W3CDTF">2019-06-19T02:08:00Z</dcterms:created>
  <dcterms:modified xsi:type="dcterms:W3CDTF">2023-11-17T12:16:29Z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B2636574D5AA41CD85E4C17C18968698</vt:lpwstr>
  </property>
</Properties>
</file>