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70" r:id="rId7"/>
    <p:sldId id="259" r:id="rId8"/>
    <p:sldId id="264" r:id="rId9"/>
    <p:sldId id="260" r:id="rId10"/>
    <p:sldId id="267" r:id="rId11"/>
    <p:sldId id="268" r:id="rId12"/>
    <p:sldId id="266" r:id="rId13"/>
    <p:sldId id="271" r:id="rId14"/>
    <p:sldId id="261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00"/>
    <a:srgbClr val="FFFF00"/>
    <a:srgbClr val="F8AB56"/>
    <a:srgbClr val="FFB547"/>
    <a:srgbClr val="ACDA43"/>
    <a:srgbClr val="CCCC00"/>
    <a:srgbClr val="F8C442"/>
    <a:srgbClr val="F7BB25"/>
    <a:srgbClr val="E7C603"/>
    <a:srgbClr val="CED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tags" Target="../tags/tag4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2865" y="995553"/>
            <a:ext cx="12129135" cy="106426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>
                <a:solidFill>
                  <a:srgbClr val="F29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j-ea"/>
              </a:rPr>
              <a:t>2019</a:t>
            </a:r>
            <a:r>
              <a:rPr lang="zh-CN" altLang="en-US" sz="5400" dirty="0">
                <a:solidFill>
                  <a:srgbClr val="F29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j-ea"/>
              </a:rPr>
              <a:t>年度总结及</a:t>
            </a:r>
            <a:r>
              <a:rPr lang="en-US" altLang="zh-CN" sz="5400" dirty="0">
                <a:solidFill>
                  <a:srgbClr val="F29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j-ea"/>
              </a:rPr>
              <a:t>2020</a:t>
            </a:r>
            <a:r>
              <a:rPr lang="zh-CN" altLang="en-US" sz="5400" dirty="0" smtClean="0">
                <a:solidFill>
                  <a:srgbClr val="F29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j-ea"/>
              </a:rPr>
              <a:t>工作计划</a:t>
            </a:r>
            <a:endParaRPr lang="zh-CN" altLang="en-US" sz="5400" dirty="0">
              <a:solidFill>
                <a:srgbClr val="F29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5091" y="3846755"/>
            <a:ext cx="4073525" cy="195770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gradFill>
                  <a:gsLst>
                    <a:gs pos="0">
                      <a:srgbClr val="FFFF00"/>
                    </a:gs>
                    <a:gs pos="100000">
                      <a:srgbClr val="F29000"/>
                    </a:gs>
                  </a:gsLst>
                  <a:lin ang="0" scaled="0"/>
                </a:gradFill>
              </a:rPr>
              <a:t>部门：</a:t>
            </a:r>
            <a:r>
              <a:rPr lang="en-US" altLang="zh-CN" sz="2800" dirty="0">
                <a:gradFill>
                  <a:gsLst>
                    <a:gs pos="0">
                      <a:srgbClr val="FFFF00"/>
                    </a:gs>
                    <a:gs pos="100000">
                      <a:srgbClr val="F29000"/>
                    </a:gs>
                  </a:gsLst>
                  <a:lin ang="0" scaled="0"/>
                </a:gradFill>
              </a:rPr>
              <a:t>Android</a:t>
            </a:r>
            <a:r>
              <a:rPr lang="zh-CN" altLang="en-US" sz="2800" dirty="0">
                <a:gradFill>
                  <a:gsLst>
                    <a:gs pos="0">
                      <a:srgbClr val="FFFF00"/>
                    </a:gs>
                    <a:gs pos="100000">
                      <a:srgbClr val="F29000"/>
                    </a:gs>
                  </a:gsLst>
                  <a:lin ang="0" scaled="0"/>
                </a:gradFill>
              </a:rPr>
              <a:t>技术组</a:t>
            </a:r>
            <a:endParaRPr lang="zh-CN" altLang="en-US" sz="2800" dirty="0">
              <a:gradFill>
                <a:gsLst>
                  <a:gs pos="0">
                    <a:srgbClr val="FFFF00"/>
                  </a:gs>
                  <a:gs pos="100000">
                    <a:srgbClr val="F29000"/>
                  </a:gs>
                </a:gsLst>
                <a:lin ang="0" scaled="0"/>
              </a:gradFill>
            </a:endParaRPr>
          </a:p>
          <a:p>
            <a:pPr algn="l"/>
            <a:r>
              <a:rPr lang="zh-CN" altLang="en-US" sz="2800" dirty="0">
                <a:gradFill>
                  <a:gsLst>
                    <a:gs pos="0">
                      <a:srgbClr val="FFFF00"/>
                    </a:gs>
                    <a:gs pos="100000">
                      <a:srgbClr val="F29000"/>
                    </a:gs>
                  </a:gsLst>
                  <a:lin ang="0" scaled="0"/>
                </a:gradFill>
              </a:rPr>
              <a:t>汇报人：</a:t>
            </a:r>
            <a:r>
              <a:rPr lang="en-US" altLang="zh-CN" sz="2800" dirty="0">
                <a:gradFill>
                  <a:gsLst>
                    <a:gs pos="0">
                      <a:srgbClr val="FFFF00"/>
                    </a:gs>
                    <a:gs pos="100000">
                      <a:srgbClr val="F29000"/>
                    </a:gs>
                  </a:gsLst>
                  <a:lin ang="0" scaled="0"/>
                </a:gradFill>
              </a:rPr>
              <a:t>Pearce</a:t>
            </a:r>
            <a:endParaRPr lang="en-US" altLang="zh-CN" sz="2800" dirty="0">
              <a:gradFill>
                <a:gsLst>
                  <a:gs pos="0">
                    <a:srgbClr val="FFFF00"/>
                  </a:gs>
                  <a:gs pos="100000">
                    <a:srgbClr val="F29000"/>
                  </a:gs>
                </a:gsLst>
                <a:lin ang="0" scaled="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850" y="19494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完善管理机制</a:t>
            </a:r>
            <a:endParaRPr lang="zh-CN" altLang="en-US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6" name="image1.jpe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322820" y="194945"/>
            <a:ext cx="4869180" cy="6139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9945" y="1322070"/>
            <a:ext cx="342900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29000"/>
                </a:solidFill>
              </a:rPr>
              <a:t>完善的代码提交流程</a:t>
            </a:r>
            <a:endParaRPr lang="zh-CN" altLang="en-US" sz="2400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29000"/>
                </a:solidFill>
              </a:rPr>
              <a:t>严格的代码</a:t>
            </a:r>
            <a:r>
              <a:rPr lang="en-US" altLang="zh-CN" sz="2400">
                <a:solidFill>
                  <a:srgbClr val="F29000"/>
                </a:solidFill>
              </a:rPr>
              <a:t>review</a:t>
            </a:r>
            <a:r>
              <a:rPr lang="zh-CN" altLang="en-US" sz="2400">
                <a:solidFill>
                  <a:srgbClr val="F29000"/>
                </a:solidFill>
              </a:rPr>
              <a:t>标准</a:t>
            </a:r>
            <a:endParaRPr lang="zh-CN" altLang="en-US" sz="2400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400">
              <a:solidFill>
                <a:srgbClr val="F29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5280" y="21526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CCCC00"/>
                </a:solidFill>
              </a:rPr>
              <a:t>提高代码质量</a:t>
            </a:r>
            <a:endParaRPr lang="zh-CN" altLang="en-US" sz="2800">
              <a:solidFill>
                <a:srgbClr val="CCCC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7590" y="1480185"/>
            <a:ext cx="47688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>
                <a:solidFill>
                  <a:srgbClr val="F29000"/>
                </a:solidFill>
              </a:rPr>
              <a:t>相同的代码标准</a:t>
            </a:r>
            <a:r>
              <a:rPr lang="en-US" altLang="zh-CN">
                <a:solidFill>
                  <a:srgbClr val="F29000"/>
                </a:solidFill>
              </a:rPr>
              <a:t>——</a:t>
            </a:r>
            <a:r>
              <a:rPr lang="zh-CN" altLang="en-US">
                <a:solidFill>
                  <a:srgbClr val="F29000"/>
                </a:solidFill>
              </a:rPr>
              <a:t>便于后期的开发与维护</a:t>
            </a:r>
            <a:endParaRPr lang="zh-CN" altLang="en-US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F29000"/>
                </a:solidFill>
              </a:rPr>
              <a:t>风险更少</a:t>
            </a:r>
            <a:r>
              <a:rPr lang="en-US" altLang="zh-CN">
                <a:solidFill>
                  <a:srgbClr val="F29000"/>
                </a:solidFill>
              </a:rPr>
              <a:t>——</a:t>
            </a:r>
            <a:r>
              <a:rPr lang="zh-CN" altLang="en-US">
                <a:solidFill>
                  <a:srgbClr val="F29000"/>
                </a:solidFill>
              </a:rPr>
              <a:t>提供代码的健壮性及稳定性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350" y="130175"/>
            <a:ext cx="3244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自动化工具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800100" y="1411605"/>
            <a:ext cx="44545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Jenkins</a:t>
            </a: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自动打包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360</a:t>
            </a: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加固宝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866" y="208584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FBFB11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信息安全</a:t>
            </a:r>
            <a:endParaRPr lang="zh-CN" altLang="en-US" sz="3600" dirty="0">
              <a:gradFill>
                <a:gsLst>
                  <a:gs pos="0">
                    <a:srgbClr val="FBFB11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115" y="1826895"/>
            <a:ext cx="31934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代码混淆</a:t>
            </a:r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客户端请求</a:t>
            </a:r>
            <a:r>
              <a:rPr lang="en-US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AES/RSA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加密</a:t>
            </a:r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客户端</a:t>
            </a:r>
            <a:r>
              <a:rPr lang="en-US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MD5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校验</a:t>
            </a:r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APP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加固</a:t>
            </a:r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6700" y="205105"/>
            <a:ext cx="2938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2020</a:t>
            </a:r>
            <a:r>
              <a:rPr lang="zh-CN" altLang="en-US" sz="36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工作计划</a:t>
            </a:r>
            <a:endParaRPr lang="zh-CN" altLang="en-US" sz="36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1625" y="1599565"/>
            <a:ext cx="33597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1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、项目代码逐步</a:t>
            </a:r>
            <a:r>
              <a:rPr lang="en-US" altLang="zh-CN" sz="2000" dirty="0" err="1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Kotlin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化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pPr algn="l"/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更快速地开发迭代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  <a:sym typeface="+mn-ea"/>
              </a:rPr>
              <a:t>更高效地执行效率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更稳定地执行效果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2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、全力支持各部门也无需求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8686" y="329185"/>
            <a:ext cx="11396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3000">
                      <a:srgbClr val="FFFF00"/>
                    </a:gs>
                    <a:gs pos="99000">
                      <a:srgbClr val="FF9900"/>
                    </a:gs>
                  </a:gsLst>
                  <a:lin scaled="0"/>
                </a:gradFill>
              </a:rPr>
              <a:t>目录</a:t>
            </a:r>
            <a:endParaRPr lang="zh-CN" altLang="en-US" sz="3600" b="1" dirty="0">
              <a:gradFill>
                <a:gsLst>
                  <a:gs pos="3000">
                    <a:srgbClr val="FFFF00"/>
                  </a:gs>
                  <a:gs pos="99000">
                    <a:srgbClr val="FF9900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517" y="3261995"/>
            <a:ext cx="59340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800" dirty="0">
                <a:gradFill>
                  <a:gsLst>
                    <a:gs pos="3000">
                      <a:srgbClr val="E7C603">
                        <a:lumMod val="89000"/>
                        <a:lumOff val="11000"/>
                      </a:srgbClr>
                    </a:gs>
                    <a:gs pos="99000">
                      <a:srgbClr val="FF9900"/>
                    </a:gs>
                  </a:gsLst>
                  <a:lin ang="0" scaled="0"/>
                </a:gradFill>
              </a:rPr>
              <a:t> </a:t>
            </a:r>
            <a:r>
              <a:rPr lang="zh-CN" altLang="en-US" sz="2800" dirty="0">
                <a:gradFill>
                  <a:gsLst>
                    <a:gs pos="3000">
                      <a:srgbClr val="E7C603">
                        <a:lumMod val="89000"/>
                        <a:lumOff val="11000"/>
                      </a:srgbClr>
                    </a:gs>
                    <a:gs pos="99000">
                      <a:srgbClr val="FF9900"/>
                    </a:gs>
                  </a:gsLst>
                  <a:lin ang="0" scaled="0"/>
                </a:gradFill>
              </a:rPr>
              <a:t>团队发展</a:t>
            </a:r>
            <a:endParaRPr lang="zh-CN" altLang="en-US" sz="2800" dirty="0">
              <a:gradFill>
                <a:gsLst>
                  <a:gs pos="3000">
                    <a:srgbClr val="E7C603">
                      <a:lumMod val="89000"/>
                      <a:lumOff val="11000"/>
                    </a:srgbClr>
                  </a:gs>
                  <a:gs pos="99000">
                    <a:srgbClr val="FF9900"/>
                  </a:gs>
                </a:gsLst>
                <a:lin ang="0"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 dirty="0">
              <a:gradFill>
                <a:gsLst>
                  <a:gs pos="3000">
                    <a:srgbClr val="E7C603">
                      <a:lumMod val="89000"/>
                      <a:lumOff val="11000"/>
                    </a:srgbClr>
                  </a:gs>
                  <a:gs pos="99000">
                    <a:srgbClr val="FF9900"/>
                  </a:gs>
                </a:gsLst>
                <a:lin ang="0"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 dirty="0">
                <a:gradFill>
                  <a:gsLst>
                    <a:gs pos="3000">
                      <a:srgbClr val="E7C603">
                        <a:lumMod val="89000"/>
                        <a:lumOff val="11000"/>
                      </a:srgbClr>
                    </a:gs>
                    <a:gs pos="99000">
                      <a:srgbClr val="FF9900"/>
                    </a:gs>
                  </a:gsLst>
                  <a:lin ang="0" scaled="0"/>
                </a:gradFill>
              </a:rPr>
              <a:t> 代码管理</a:t>
            </a:r>
            <a:endParaRPr lang="zh-CN" altLang="en-US" sz="2800" dirty="0">
              <a:gradFill>
                <a:gsLst>
                  <a:gs pos="3000">
                    <a:srgbClr val="E7C603">
                      <a:lumMod val="89000"/>
                      <a:lumOff val="11000"/>
                    </a:srgbClr>
                  </a:gs>
                  <a:gs pos="99000">
                    <a:srgbClr val="FF9900"/>
                  </a:gs>
                </a:gsLst>
                <a:lin ang="0"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 dirty="0">
              <a:gradFill>
                <a:gsLst>
                  <a:gs pos="3000">
                    <a:srgbClr val="E7C603">
                      <a:lumMod val="89000"/>
                      <a:lumOff val="11000"/>
                    </a:srgbClr>
                  </a:gs>
                  <a:gs pos="99000">
                    <a:srgbClr val="FF9900"/>
                  </a:gs>
                </a:gsLst>
                <a:lin ang="0"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 dirty="0">
                <a:gradFill>
                  <a:gsLst>
                    <a:gs pos="3000">
                      <a:srgbClr val="E7C603">
                        <a:lumMod val="89000"/>
                        <a:lumOff val="11000"/>
                      </a:srgbClr>
                    </a:gs>
                    <a:gs pos="99000">
                      <a:srgbClr val="FF9900"/>
                    </a:gs>
                  </a:gsLst>
                  <a:lin ang="0" scaled="0"/>
                </a:gradFill>
              </a:rPr>
              <a:t> 自动化工具</a:t>
            </a:r>
            <a:endParaRPr lang="zh-CN" altLang="en-US" sz="2800" dirty="0">
              <a:gradFill>
                <a:gsLst>
                  <a:gs pos="3000">
                    <a:srgbClr val="E7C603">
                      <a:lumMod val="89000"/>
                      <a:lumOff val="11000"/>
                    </a:srgbClr>
                  </a:gs>
                  <a:gs pos="99000">
                    <a:srgbClr val="FF9900"/>
                  </a:gs>
                </a:gsLst>
                <a:lin ang="0"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 dirty="0">
              <a:gradFill>
                <a:gsLst>
                  <a:gs pos="3000">
                    <a:srgbClr val="E7C603">
                      <a:lumMod val="89000"/>
                      <a:lumOff val="11000"/>
                    </a:srgbClr>
                  </a:gs>
                  <a:gs pos="99000">
                    <a:srgbClr val="FF9900"/>
                  </a:gs>
                </a:gsLst>
                <a:lin ang="0"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 dirty="0">
                <a:gradFill>
                  <a:gsLst>
                    <a:gs pos="3000">
                      <a:srgbClr val="E7C603">
                        <a:lumMod val="89000"/>
                        <a:lumOff val="11000"/>
                      </a:srgbClr>
                    </a:gs>
                    <a:gs pos="99000">
                      <a:srgbClr val="FF9900"/>
                    </a:gs>
                  </a:gsLst>
                  <a:lin ang="0" scaled="0"/>
                </a:gradFill>
              </a:rPr>
              <a:t> 信息安全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351" y="246077"/>
            <a:ext cx="23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FFFF00"/>
                    </a:gs>
                    <a:gs pos="100000">
                      <a:srgbClr val="FFB547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团队发展</a:t>
            </a:r>
            <a:endParaRPr lang="zh-CN" altLang="en-US" sz="3600" dirty="0">
              <a:gradFill>
                <a:gsLst>
                  <a:gs pos="0">
                    <a:srgbClr val="FFFF00"/>
                  </a:gs>
                  <a:gs pos="100000">
                    <a:srgbClr val="FFB547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35" y="5922645"/>
            <a:ext cx="12687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lang="zh-CN" altLang="en-US" sz="2800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</a:rPr>
              <a:t>人员组成：</a:t>
            </a:r>
            <a:r>
              <a:rPr lang="en-US" altLang="zh-CN" sz="2800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</a:rPr>
              <a:t>4</a:t>
            </a:r>
            <a:r>
              <a:rPr lang="zh-CN" altLang="en-US" sz="2800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</a:rPr>
              <a:t>人小团队 </a:t>
            </a:r>
            <a:r>
              <a:rPr lang="zh-CN" altLang="en-US" sz="2800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cs typeface="Arial" panose="020B0604020202020204" pitchFamily="34" charset="0"/>
              </a:rPr>
              <a:t>→ 十几人的大团队</a:t>
            </a:r>
            <a:endParaRPr lang="zh-CN" altLang="en-US" sz="2800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7170" y="979805"/>
            <a:ext cx="8037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sym typeface="+mn-ea"/>
              </a:rPr>
              <a:t>    </a:t>
            </a:r>
            <a:r>
              <a:rPr lang="zh-CN" altLang="en-US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sym typeface="+mn-ea"/>
              </a:rPr>
              <a:t>点播 </a:t>
            </a:r>
            <a:r>
              <a:rPr lang="zh-CN" altLang="en-US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cs typeface="Arial" panose="020B0604020202020204" pitchFamily="34" charset="0"/>
                <a:sym typeface="+mn-ea"/>
              </a:rPr>
              <a:t>→ 直播、短视频、体育直播、小说、漫画、电子市场、电台等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950" y="6667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sym typeface="+mn-ea"/>
              </a:rPr>
              <a:t>业务类型</a:t>
            </a:r>
            <a:endParaRPr lang="zh-CN" altLang="en-US" sz="2800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6645" y="1998345"/>
            <a:ext cx="86048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FFFF00"/>
                </a:solidFill>
              </a:rPr>
              <a:t>茄子系 </a:t>
            </a:r>
            <a:r>
              <a:rPr lang="en-US" altLang="zh-CN">
                <a:solidFill>
                  <a:srgbClr val="FFFF00"/>
                </a:solidFill>
              </a:rPr>
              <a:t>—— </a:t>
            </a:r>
            <a:r>
              <a:rPr lang="zh-CN" altLang="en-US">
                <a:solidFill>
                  <a:srgbClr val="FFFF00"/>
                </a:solidFill>
              </a:rPr>
              <a:t>茄子视频 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小优视频、青青草视频等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款产品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短视频 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——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富二代短视频完成从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1.2.1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版本至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1.3.9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版本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的迭代开发</a:t>
            </a:r>
            <a:endParaRPr lang="zh-CN" altLang="en-US">
              <a:solidFill>
                <a:srgbClr val="FFFF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体育直播 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——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全新项目看个球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APP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完成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1.0.0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至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1.3.8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的迭代开发</a:t>
            </a:r>
            <a:endParaRPr lang="zh-CN" altLang="en-US">
              <a:solidFill>
                <a:srgbClr val="FFFF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其他 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——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众乐电子市场、波音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APP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以及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One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等项目迭代开发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020" y="278130"/>
            <a:ext cx="430784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3600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sym typeface="+mn-ea"/>
              </a:rPr>
              <a:t>大感谢</a:t>
            </a:r>
            <a:endParaRPr lang="zh-CN" altLang="en-US" sz="3600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3600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sym typeface="+mn-ea"/>
              </a:rPr>
              <a:t>      </a:t>
            </a:r>
            <a:endParaRPr lang="zh-CN" altLang="en-US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dirty="0">
              <a:gradFill>
                <a:gsLst>
                  <a:gs pos="0">
                    <a:srgbClr val="FFFF00"/>
                  </a:gs>
                  <a:gs pos="100000">
                    <a:srgbClr val="E7C603"/>
                  </a:gs>
                </a:gsLst>
                <a:lin ang="0" scaled="0"/>
              </a:gradFill>
              <a:effectLst>
                <a:glow rad="254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sym typeface="+mn-ea"/>
              </a:rPr>
              <a:t>           </a:t>
            </a:r>
            <a:r>
              <a:rPr lang="zh-CN" altLang="en-US" sz="2400" dirty="0">
                <a:gradFill>
                  <a:gsLst>
                    <a:gs pos="0">
                      <a:srgbClr val="FFFF00"/>
                    </a:gs>
                    <a:gs pos="100000">
                      <a:srgbClr val="E7C603"/>
                    </a:gs>
                  </a:gsLst>
                  <a:lin ang="0" scaled="0"/>
                </a:gradFill>
                <a:effectLst>
                  <a:glow rad="254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sym typeface="+mn-ea"/>
              </a:rPr>
              <a:t>  感谢全体行政部门同事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635" y="22098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FBFB11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代码管理</a:t>
            </a:r>
            <a:endParaRPr lang="zh-CN" altLang="en-US" sz="3600" dirty="0">
              <a:gradFill>
                <a:gsLst>
                  <a:gs pos="0">
                    <a:srgbClr val="FBFB11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25245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lang="en-US" sz="2800" dirty="0" err="1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Git </a:t>
            </a:r>
            <a:r>
              <a:rPr lang="zh-CN" altLang="en-US" sz="2800" dirty="0" err="1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与 </a:t>
            </a:r>
            <a:r>
              <a:rPr lang="en-US" altLang="zh-CN" sz="2800" dirty="0" err="1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SVN</a:t>
            </a:r>
            <a:endParaRPr lang="en-US" altLang="zh-CN" sz="2800" dirty="0" err="1">
              <a:gradFill>
                <a:gsLst>
                  <a:gs pos="0">
                    <a:srgbClr val="F1E60F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2315" y="2668905"/>
            <a:ext cx="297942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                 </a:t>
            </a:r>
            <a:r>
              <a:rPr lang="en-US" altLang="zh-CN" sz="28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  Git</a:t>
            </a:r>
            <a:endParaRPr lang="en-US" altLang="zh-CN" sz="28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endParaRPr lang="en-US" altLang="zh-CN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1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、分布式版本控制系统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2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、支持离线操作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3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、创建本地分支廉价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4060" y="2668905"/>
            <a:ext cx="369125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              </a:t>
            </a:r>
            <a:r>
              <a:rPr lang="en-US" altLang="zh-CN" sz="28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     SVN</a:t>
            </a:r>
            <a:endParaRPr lang="en-US" altLang="zh-CN" sz="28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endParaRPr lang="en-US" altLang="zh-CN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1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、集中式版本控制系统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2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、必须联网操作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3</a:t>
            </a:r>
            <a:r>
              <a:rPr lang="zh-CN" altLang="en-US" sz="2000" dirty="0">
                <a:gradFill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、创建本地分支廉代价高昂</a:t>
            </a:r>
            <a:endParaRPr lang="zh-CN" altLang="en-US" sz="2000" dirty="0"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8750" y="217805"/>
            <a:ext cx="1219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sz="2800" dirty="0" err="1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Git merge </a:t>
            </a:r>
            <a:r>
              <a:rPr lang="zh-CN" altLang="en-US" sz="2800" dirty="0" err="1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与 </a:t>
            </a:r>
            <a:r>
              <a:rPr lang="en-US" altLang="zh-CN" sz="2800" dirty="0" err="1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Git rebase</a:t>
            </a:r>
            <a:endParaRPr lang="en-US" altLang="zh-CN" sz="2800" dirty="0" err="1">
              <a:gradFill>
                <a:gsLst>
                  <a:gs pos="0">
                    <a:srgbClr val="F1E60F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11568"/>
          <a:stretch>
            <a:fillRect/>
          </a:stretch>
        </p:blipFill>
        <p:spPr>
          <a:xfrm>
            <a:off x="386080" y="1777365"/>
            <a:ext cx="3689350" cy="5080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9625" y="1115060"/>
            <a:ext cx="2625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CCC00"/>
                </a:solidFill>
              </a:rPr>
              <a:t>Git merge</a:t>
            </a:r>
            <a:r>
              <a:rPr lang="zh-CN" altLang="en-US" sz="2400">
                <a:solidFill>
                  <a:srgbClr val="CCCC00"/>
                </a:solidFill>
              </a:rPr>
              <a:t>版本历史</a:t>
            </a:r>
            <a:endParaRPr lang="zh-CN" altLang="en-US" sz="2400">
              <a:solidFill>
                <a:srgbClr val="CCCC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94470" y="1261745"/>
            <a:ext cx="2666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Git rebase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版本历史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30032"/>
          <a:stretch>
            <a:fillRect/>
          </a:stretch>
        </p:blipFill>
        <p:spPr>
          <a:xfrm>
            <a:off x="8584565" y="1858010"/>
            <a:ext cx="3547745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435" y="71120"/>
            <a:ext cx="1201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Gerrit</a:t>
            </a:r>
            <a:r>
              <a:rPr lang="zh-CN" altLang="en-US" sz="3600" dirty="0">
                <a:gradFill>
                  <a:gsLst>
                    <a:gs pos="0">
                      <a:srgbClr val="F1E60F"/>
                    </a:gs>
                    <a:gs pos="100000">
                      <a:srgbClr val="FF9900"/>
                    </a:gs>
                  </a:gsLst>
                  <a:lin scaled="0"/>
                </a:gradFill>
              </a:rPr>
              <a:t>代码审核服务</a:t>
            </a:r>
            <a:endParaRPr lang="zh-CN" altLang="en-US" sz="3600" dirty="0">
              <a:gradFill>
                <a:gsLst>
                  <a:gs pos="0">
                    <a:srgbClr val="F1E60F"/>
                  </a:gs>
                  <a:gs pos="100000">
                    <a:srgbClr val="FF9900"/>
                  </a:gs>
                </a:gsLst>
                <a:lin scaled="0"/>
              </a:gra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650" y="1845945"/>
            <a:ext cx="68510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CCCC00"/>
                </a:solidFill>
              </a:rPr>
              <a:t>Google为Android项目在Git的</a:t>
            </a:r>
            <a:endParaRPr lang="en-US" altLang="zh-CN">
              <a:solidFill>
                <a:srgbClr val="CCCC00"/>
              </a:solidFill>
            </a:endParaRPr>
          </a:p>
          <a:p>
            <a:pPr algn="l"/>
            <a:r>
              <a:rPr lang="en-US" altLang="zh-CN">
                <a:solidFill>
                  <a:srgbClr val="CCCC00"/>
                </a:solidFill>
              </a:rPr>
              <a:t>     使用上做的一个重要的创新</a:t>
            </a:r>
            <a:endParaRPr lang="en-US" altLang="zh-CN">
              <a:solidFill>
                <a:srgbClr val="CCCC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solidFill>
                <a:srgbClr val="CCCC00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solidFill>
                <a:srgbClr val="CCCC00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solidFill>
                <a:srgbClr val="CCCC00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CCCC00"/>
                </a:solidFill>
              </a:rPr>
              <a:t>Gerrit为Git引入的代码审核</a:t>
            </a:r>
            <a:endParaRPr lang="en-US" altLang="zh-CN">
              <a:solidFill>
                <a:srgbClr val="CCCC00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rgbClr val="CCCC00"/>
                </a:solidFill>
              </a:rPr>
              <a:t>     是强制性的</a:t>
            </a:r>
            <a:endParaRPr lang="en-US" altLang="zh-CN">
              <a:solidFill>
                <a:srgbClr val="CCC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850" y="19494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预防潜在问题</a:t>
            </a:r>
            <a:endParaRPr lang="zh-CN" altLang="en-US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7590" y="1480185"/>
            <a:ext cx="431165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>
                <a:solidFill>
                  <a:srgbClr val="F29000"/>
                </a:solidFill>
              </a:rPr>
              <a:t>自我</a:t>
            </a:r>
            <a:r>
              <a:rPr lang="en-US" altLang="zh-CN">
                <a:solidFill>
                  <a:srgbClr val="F29000"/>
                </a:solidFill>
              </a:rPr>
              <a:t>review——</a:t>
            </a:r>
            <a:r>
              <a:rPr lang="zh-CN" altLang="en-US">
                <a:solidFill>
                  <a:srgbClr val="F29000"/>
                </a:solidFill>
              </a:rPr>
              <a:t>查缺补漏</a:t>
            </a:r>
            <a:endParaRPr lang="zh-CN" altLang="en-US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F29000"/>
                </a:solidFill>
              </a:rPr>
              <a:t>汇总分析</a:t>
            </a:r>
            <a:r>
              <a:rPr lang="en-US" altLang="zh-CN">
                <a:solidFill>
                  <a:srgbClr val="F29000"/>
                </a:solidFill>
              </a:rPr>
              <a:t>——</a:t>
            </a:r>
            <a:r>
              <a:rPr lang="zh-CN" altLang="en-US">
                <a:solidFill>
                  <a:srgbClr val="F29000"/>
                </a:solidFill>
              </a:rPr>
              <a:t>提前处理潜在的逻辑问题</a:t>
            </a:r>
            <a:endParaRPr lang="zh-CN" altLang="en-US">
              <a:solidFill>
                <a:srgbClr val="F29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31280060"/>
</p:tagLst>
</file>

<file path=ppt/tags/tag2.xml><?xml version="1.0" encoding="utf-8"?>
<p:tagLst xmlns:p="http://schemas.openxmlformats.org/presentationml/2006/main">
  <p:tag name="REFSHAPE" val="131278836"/>
</p:tagLst>
</file>

<file path=ppt/tags/tag3.xml><?xml version="1.0" encoding="utf-8"?>
<p:tagLst xmlns:p="http://schemas.openxmlformats.org/presentationml/2006/main">
  <p:tag name="REFSHAPE" val="536941244"/>
  <p:tag name="KSO_WM_UNIT_PLACING_PICTURE_USER_VIEWPORT" val="{&quot;height&quot;:11670,&quot;width&quot;:9585}"/>
</p:tagLst>
</file>

<file path=ppt/tags/tag4.xml><?xml version="1.0" encoding="utf-8"?>
<p:tagLst xmlns:p="http://schemas.openxmlformats.org/presentationml/2006/main">
  <p:tag name="REFSHAPE" val="978952916"/>
  <p:tag name="KSO_WM_UNIT_PLACING_PICTURE_USER_VIEWPORT" val="{&quot;height&quot;:9633,&quot;width&quot;:77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WPS 演示</Application>
  <PresentationFormat>宽屏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2019年度总结及2020工作计划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2019年度总结及2020工作计划</dc:title>
  <dc:creator>Pearce</dc:creator>
  <cp:lastModifiedBy>Lucifer</cp:lastModifiedBy>
  <cp:revision>77</cp:revision>
  <dcterms:created xsi:type="dcterms:W3CDTF">2020-03-08T06:35:00Z</dcterms:created>
  <dcterms:modified xsi:type="dcterms:W3CDTF">2020-03-09T06:18:09Z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