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791" r:id="rId2"/>
    <p:sldId id="1792" r:id="rId3"/>
    <p:sldId id="1793" r:id="rId4"/>
    <p:sldId id="1794" r:id="rId5"/>
    <p:sldId id="1795" r:id="rId6"/>
    <p:sldId id="1796" r:id="rId7"/>
    <p:sldId id="1797" r:id="rId8"/>
    <p:sldId id="1799" r:id="rId9"/>
    <p:sldId id="1800" r:id="rId10"/>
    <p:sldId id="1798" r:id="rId11"/>
    <p:sldId id="1802" r:id="rId12"/>
    <p:sldId id="1801" r:id="rId13"/>
    <p:sldId id="1803" r:id="rId14"/>
    <p:sldId id="1804" r:id="rId15"/>
    <p:sldId id="1805" r:id="rId16"/>
    <p:sldId id="1806" r:id="rId17"/>
    <p:sldId id="1807" r:id="rId18"/>
    <p:sldId id="1808" r:id="rId19"/>
    <p:sldId id="1810" r:id="rId20"/>
    <p:sldId id="1811" r:id="rId21"/>
    <p:sldId id="1817" r:id="rId22"/>
    <p:sldId id="1812" r:id="rId23"/>
    <p:sldId id="1813" r:id="rId24"/>
    <p:sldId id="1814" r:id="rId25"/>
    <p:sldId id="1815" r:id="rId26"/>
    <p:sldId id="18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5F3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84907" autoAdjust="0"/>
  </p:normalViewPr>
  <p:slideViewPr>
    <p:cSldViewPr snapToGrid="0">
      <p:cViewPr>
        <p:scale>
          <a:sx n="124" d="100"/>
          <a:sy n="124" d="100"/>
        </p:scale>
        <p:origin x="31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15328-AA86-4A6B-85E8-83CAE560336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D655-25B8-45B7-8BB5-ED83714AD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0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6D655-25B8-45B7-8BB5-ED83714ADE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0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6D655-25B8-45B7-8BB5-ED83714ADE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0A9A3FC-CCD1-43EF-8B5B-FD737352420A}"/>
              </a:ext>
            </a:extLst>
          </p:cNvPr>
          <p:cNvGrpSpPr/>
          <p:nvPr userDrawn="1"/>
        </p:nvGrpSpPr>
        <p:grpSpPr>
          <a:xfrm>
            <a:off x="-1020337" y="1006010"/>
            <a:ext cx="4282092" cy="4845980"/>
            <a:chOff x="-2500794" y="-375580"/>
            <a:chExt cx="6820984" cy="7719207"/>
          </a:xfrm>
        </p:grpSpPr>
        <p:grpSp>
          <p:nvGrpSpPr>
            <p:cNvPr id="11" name="그룹 1001">
              <a:extLst>
                <a:ext uri="{FF2B5EF4-FFF2-40B4-BE49-F238E27FC236}">
                  <a16:creationId xmlns:a16="http://schemas.microsoft.com/office/drawing/2014/main" id="{0478910F-4F70-4C98-94E1-CC8AC2A6A8DB}"/>
                </a:ext>
              </a:extLst>
            </p:cNvPr>
            <p:cNvGrpSpPr/>
            <p:nvPr userDrawn="1"/>
          </p:nvGrpSpPr>
          <p:grpSpPr>
            <a:xfrm>
              <a:off x="-2500794" y="37016"/>
              <a:ext cx="6820984" cy="6820984"/>
              <a:chOff x="-1586394" y="2326375"/>
              <a:chExt cx="6820984" cy="6820984"/>
            </a:xfrm>
          </p:grpSpPr>
          <p:pic>
            <p:nvPicPr>
              <p:cNvPr id="12" name="Object 2">
                <a:extLst>
                  <a:ext uri="{FF2B5EF4-FFF2-40B4-BE49-F238E27FC236}">
                    <a16:creationId xmlns:a16="http://schemas.microsoft.com/office/drawing/2014/main" id="{3F38F06E-9EBE-4602-B30E-5ADAA5661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440000">
                <a:off x="-1586394" y="2326375"/>
                <a:ext cx="6820984" cy="6820984"/>
              </a:xfrm>
              <a:prstGeom prst="rect">
                <a:avLst/>
              </a:prstGeom>
            </p:spPr>
          </p:pic>
        </p:grpSp>
        <p:grpSp>
          <p:nvGrpSpPr>
            <p:cNvPr id="13" name="그룹 1002">
              <a:extLst>
                <a:ext uri="{FF2B5EF4-FFF2-40B4-BE49-F238E27FC236}">
                  <a16:creationId xmlns:a16="http://schemas.microsoft.com/office/drawing/2014/main" id="{74747060-DDC6-4776-8362-C260DB309C9D}"/>
                </a:ext>
              </a:extLst>
            </p:cNvPr>
            <p:cNvGrpSpPr/>
            <p:nvPr userDrawn="1"/>
          </p:nvGrpSpPr>
          <p:grpSpPr>
            <a:xfrm>
              <a:off x="-1296136" y="-375580"/>
              <a:ext cx="973219" cy="634716"/>
              <a:chOff x="-381736" y="1913779"/>
              <a:chExt cx="973219" cy="634716"/>
            </a:xfrm>
          </p:grpSpPr>
          <p:pic>
            <p:nvPicPr>
              <p:cNvPr id="14" name="Object 5">
                <a:extLst>
                  <a:ext uri="{FF2B5EF4-FFF2-40B4-BE49-F238E27FC236}">
                    <a16:creationId xmlns:a16="http://schemas.microsoft.com/office/drawing/2014/main" id="{634AC685-7CA7-46EC-98A4-FC66A5D97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960000">
                <a:off x="-381736" y="1913779"/>
                <a:ext cx="973219" cy="634716"/>
              </a:xfrm>
              <a:prstGeom prst="rect">
                <a:avLst/>
              </a:prstGeom>
            </p:spPr>
          </p:pic>
        </p:grpSp>
        <p:grpSp>
          <p:nvGrpSpPr>
            <p:cNvPr id="15" name="그룹 1006">
              <a:extLst>
                <a:ext uri="{FF2B5EF4-FFF2-40B4-BE49-F238E27FC236}">
                  <a16:creationId xmlns:a16="http://schemas.microsoft.com/office/drawing/2014/main" id="{366E174F-0FE7-432B-859A-1672FE9B7133}"/>
                </a:ext>
              </a:extLst>
            </p:cNvPr>
            <p:cNvGrpSpPr/>
            <p:nvPr userDrawn="1"/>
          </p:nvGrpSpPr>
          <p:grpSpPr>
            <a:xfrm>
              <a:off x="-923813" y="-234633"/>
              <a:ext cx="809034" cy="7578260"/>
              <a:chOff x="-9413" y="2054726"/>
              <a:chExt cx="809034" cy="7578260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CB9DF1C7-5CA5-4A1C-9729-C20BB7A71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9413" y="2054726"/>
                <a:ext cx="809034" cy="7578260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FC6BCE4A-33AA-45DD-970B-74A90E11E26E}"/>
                </a:ext>
              </a:extLst>
            </p:cNvPr>
            <p:cNvGrpSpPr/>
            <p:nvPr userDrawn="1"/>
          </p:nvGrpSpPr>
          <p:grpSpPr>
            <a:xfrm>
              <a:off x="634382" y="2723253"/>
              <a:ext cx="1051926" cy="853423"/>
              <a:chOff x="1548782" y="5012612"/>
              <a:chExt cx="1051926" cy="853423"/>
            </a:xfrm>
          </p:grpSpPr>
          <p:pic>
            <p:nvPicPr>
              <p:cNvPr id="18" name="Object 45">
                <a:extLst>
                  <a:ext uri="{FF2B5EF4-FFF2-40B4-BE49-F238E27FC236}">
                    <a16:creationId xmlns:a16="http://schemas.microsoft.com/office/drawing/2014/main" id="{9CB9932E-BF00-4BA4-B7F6-F597B06BC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48782" y="5012612"/>
                <a:ext cx="1051926" cy="853423"/>
              </a:xfrm>
              <a:prstGeom prst="rect">
                <a:avLst/>
              </a:prstGeom>
            </p:spPr>
          </p:pic>
        </p:grpSp>
        <p:pic>
          <p:nvPicPr>
            <p:cNvPr id="19" name="Object 53">
              <a:extLst>
                <a:ext uri="{FF2B5EF4-FFF2-40B4-BE49-F238E27FC236}">
                  <a16:creationId xmlns:a16="http://schemas.microsoft.com/office/drawing/2014/main" id="{A14ED68F-8190-4165-BEB4-FF0CA9FBB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-98883" y="3643888"/>
              <a:ext cx="2676236" cy="1005703"/>
            </a:xfrm>
            <a:prstGeom prst="rect">
              <a:avLst/>
            </a:prstGeom>
          </p:spPr>
        </p:pic>
      </p:grpSp>
      <p:pic>
        <p:nvPicPr>
          <p:cNvPr id="22" name="Object 27">
            <a:extLst>
              <a:ext uri="{FF2B5EF4-FFF2-40B4-BE49-F238E27FC236}">
                <a16:creationId xmlns:a16="http://schemas.microsoft.com/office/drawing/2014/main" id="{A60191A5-58F4-4859-85B5-DE7E6E86458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7425" y="1518536"/>
            <a:ext cx="1313960" cy="485467"/>
          </a:xfrm>
          <a:prstGeom prst="rect">
            <a:avLst/>
          </a:prstGeom>
        </p:spPr>
      </p:pic>
      <p:grpSp>
        <p:nvGrpSpPr>
          <p:cNvPr id="23" name="그룹 1010">
            <a:extLst>
              <a:ext uri="{FF2B5EF4-FFF2-40B4-BE49-F238E27FC236}">
                <a16:creationId xmlns:a16="http://schemas.microsoft.com/office/drawing/2014/main" id="{663578B2-5A98-4068-9E10-8013B6B2AC66}"/>
              </a:ext>
            </a:extLst>
          </p:cNvPr>
          <p:cNvGrpSpPr/>
          <p:nvPr userDrawn="1"/>
        </p:nvGrpSpPr>
        <p:grpSpPr>
          <a:xfrm>
            <a:off x="3571385" y="752475"/>
            <a:ext cx="8199702" cy="1570086"/>
            <a:chOff x="6154926" y="3884359"/>
            <a:chExt cx="9826027" cy="1995010"/>
          </a:xfrm>
        </p:grpSpPr>
        <p:pic>
          <p:nvPicPr>
            <p:cNvPr id="24" name="Object 39">
              <a:extLst>
                <a:ext uri="{FF2B5EF4-FFF2-40B4-BE49-F238E27FC236}">
                  <a16:creationId xmlns:a16="http://schemas.microsoft.com/office/drawing/2014/main" id="{61DD97BC-B97C-4D46-9862-56A772E8B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4926" y="3884359"/>
              <a:ext cx="9826027" cy="1995010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223AB83E-F640-46AB-894D-A01D7CBB62CC}"/>
              </a:ext>
            </a:extLst>
          </p:cNvPr>
          <p:cNvGrpSpPr/>
          <p:nvPr userDrawn="1"/>
        </p:nvGrpSpPr>
        <p:grpSpPr>
          <a:xfrm>
            <a:off x="3571386" y="4283698"/>
            <a:ext cx="8287240" cy="2307601"/>
            <a:chOff x="6971429" y="6462133"/>
            <a:chExt cx="10004027" cy="1995010"/>
          </a:xfrm>
        </p:grpSpPr>
        <p:pic>
          <p:nvPicPr>
            <p:cNvPr id="27" name="Object 30">
              <a:extLst>
                <a:ext uri="{FF2B5EF4-FFF2-40B4-BE49-F238E27FC236}">
                  <a16:creationId xmlns:a16="http://schemas.microsoft.com/office/drawing/2014/main" id="{A46C533D-36B3-44CD-B31A-C59AB12F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1429" y="6462133"/>
              <a:ext cx="10004027" cy="1995010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EFC0FA71-17A5-4FF0-97A4-C0FB2E0B61D2}"/>
              </a:ext>
            </a:extLst>
          </p:cNvPr>
          <p:cNvGrpSpPr/>
          <p:nvPr userDrawn="1"/>
        </p:nvGrpSpPr>
        <p:grpSpPr>
          <a:xfrm>
            <a:off x="2257425" y="5169472"/>
            <a:ext cx="1352055" cy="59754"/>
            <a:chOff x="4742857" y="7347905"/>
            <a:chExt cx="2266667" cy="103601"/>
          </a:xfrm>
        </p:grpSpPr>
        <p:pic>
          <p:nvPicPr>
            <p:cNvPr id="29" name="Object 33">
              <a:extLst>
                <a:ext uri="{FF2B5EF4-FFF2-40B4-BE49-F238E27FC236}">
                  <a16:creationId xmlns:a16="http://schemas.microsoft.com/office/drawing/2014/main" id="{F352969F-2FB7-4184-8009-13312A27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2857" y="7347905"/>
              <a:ext cx="2266667" cy="103601"/>
            </a:xfrm>
            <a:prstGeom prst="rect">
              <a:avLst/>
            </a:prstGeom>
          </p:spPr>
        </p:pic>
      </p:grpSp>
      <p:grpSp>
        <p:nvGrpSpPr>
          <p:cNvPr id="36" name="그룹 1013">
            <a:extLst>
              <a:ext uri="{FF2B5EF4-FFF2-40B4-BE49-F238E27FC236}">
                <a16:creationId xmlns:a16="http://schemas.microsoft.com/office/drawing/2014/main" id="{5659E716-5986-457E-8BE3-61E10E740233}"/>
              </a:ext>
            </a:extLst>
          </p:cNvPr>
          <p:cNvGrpSpPr/>
          <p:nvPr userDrawn="1"/>
        </p:nvGrpSpPr>
        <p:grpSpPr>
          <a:xfrm>
            <a:off x="4602472" y="5423212"/>
            <a:ext cx="1317965" cy="14286"/>
            <a:chOff x="9692826" y="7452495"/>
            <a:chExt cx="1317965" cy="14286"/>
          </a:xfrm>
        </p:grpSpPr>
        <p:pic>
          <p:nvPicPr>
            <p:cNvPr id="37" name="Object 51">
              <a:extLst>
                <a:ext uri="{FF2B5EF4-FFF2-40B4-BE49-F238E27FC236}">
                  <a16:creationId xmlns:a16="http://schemas.microsoft.com/office/drawing/2014/main" id="{921A2701-017F-4273-9CFA-FE8015A6E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9692826" y="7452495"/>
              <a:ext cx="1317965" cy="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3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BBAE-D531-4DFD-A05B-CB837E86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07"/>
            <a:ext cx="12192000" cy="561126"/>
          </a:xfrm>
        </p:spPr>
        <p:txBody>
          <a:bodyPr lIns="82800" tIns="0" rIns="82800" bIns="0">
            <a:normAutofit/>
          </a:bodyPr>
          <a:lstStyle>
            <a:lvl1pPr>
              <a:defRPr sz="32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E8DE1-3F9B-47D8-9456-5F5F15AD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815975"/>
            <a:ext cx="11963400" cy="5844910"/>
          </a:xfrm>
        </p:spPr>
        <p:txBody>
          <a:bodyPr lIns="36000" tIns="36000" rIns="36000" bIns="36000">
            <a:normAutofit/>
          </a:bodyPr>
          <a:lstStyle>
            <a:lvl1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18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3298121A-7874-4EBD-9AD7-8436EBF06F52}"/>
              </a:ext>
            </a:extLst>
          </p:cNvPr>
          <p:cNvGrpSpPr/>
          <p:nvPr userDrawn="1"/>
        </p:nvGrpSpPr>
        <p:grpSpPr>
          <a:xfrm>
            <a:off x="1" y="626796"/>
            <a:ext cx="12192000" cy="54241"/>
            <a:chOff x="609303" y="785048"/>
            <a:chExt cx="17067108" cy="21429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0E99C63D-1ADB-4F9C-A8A6-691FA04E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303" y="785048"/>
              <a:ext cx="17067108" cy="2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12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5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A0AF1-1CC7-455B-8023-5F0956A2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044D0-7AA9-49C2-8799-9B1D52E5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0B5D5-1C1D-4892-AAF0-651B707D5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F4B3957B-6EDB-4BCA-ABEA-1136095D3511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C0B0C-3815-452C-B6B8-4605ED6BE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CE005-7F4D-47C2-9898-D47390B9C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CCB139C-4BDC-454F-8BFC-5A8FB32042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lowscript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owscript.org/docs/VPythonDocs/color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wscript.org/docs/VPythonDocs/VPython_Intro.pdf" TargetMode="External"/><Relationship Id="rId7" Type="http://schemas.openxmlformats.org/officeDocument/2006/relationships/hyperlink" Target="https://www.youtube.com/watch?v=RdXXdkQ4foE&amp;list=PLO7G1xLUawYDrpr7bSk_c_XABpy-Ohatc&amp;index=57" TargetMode="External"/><Relationship Id="rId2" Type="http://schemas.openxmlformats.org/officeDocument/2006/relationships/hyperlink" Target="https://www.glowscript.org/#/user/GlowScriptDemos/folder/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yEWafwMJf8&amp;list=PLO7G1xLUawYDrpr7bSk_c_XABpy-Ohatc&amp;index=56" TargetMode="External"/><Relationship Id="rId5" Type="http://schemas.openxmlformats.org/officeDocument/2006/relationships/hyperlink" Target="https://www.youtube.com/watch?v=pzKJ_R-Ipho&amp;list=PLO7G1xLUawYDrpr7bSk_c_XABpy-Ohatc&amp;index=55" TargetMode="External"/><Relationship Id="rId4" Type="http://schemas.openxmlformats.org/officeDocument/2006/relationships/hyperlink" Target="https://www.glowscript.org/docs/VPythonDocs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glowscript.org/docs/VPythonDocs/spher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2E2C6CF-E6D3-44D6-9752-D07C17016865}"/>
              </a:ext>
            </a:extLst>
          </p:cNvPr>
          <p:cNvSpPr txBox="1">
            <a:spLocks/>
          </p:cNvSpPr>
          <p:nvPr/>
        </p:nvSpPr>
        <p:spPr>
          <a:xfrm>
            <a:off x="5613860" y="942280"/>
            <a:ext cx="5763493" cy="9696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en-US" altLang="ko-KR" dirty="0" err="1"/>
              <a:t>vPython</a:t>
            </a:r>
            <a:r>
              <a:rPr lang="ko-KR" altLang="en-US" dirty="0"/>
              <a:t>을 활용한 </a:t>
            </a:r>
            <a:endParaRPr lang="en-US" altLang="ko-KR" dirty="0"/>
          </a:p>
          <a:p>
            <a:r>
              <a:rPr lang="en-US" altLang="ko-KR" dirty="0"/>
              <a:t>visual </a:t>
            </a:r>
            <a:r>
              <a:rPr lang="en-US" altLang="ko-KR" dirty="0" err="1"/>
              <a:t>simmulation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부제목 4">
            <a:extLst>
              <a:ext uri="{FF2B5EF4-FFF2-40B4-BE49-F238E27FC236}">
                <a16:creationId xmlns:a16="http://schemas.microsoft.com/office/drawing/2014/main" id="{14202E1F-BC96-48B2-AB0E-ACCB2C01CF09}"/>
              </a:ext>
            </a:extLst>
          </p:cNvPr>
          <p:cNvSpPr txBox="1">
            <a:spLocks/>
          </p:cNvSpPr>
          <p:nvPr/>
        </p:nvSpPr>
        <p:spPr>
          <a:xfrm>
            <a:off x="6013356" y="2446424"/>
            <a:ext cx="5286411" cy="458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hlinkClick r:id="rId2"/>
              </a:rPr>
              <a:t>https://glowscr</a:t>
            </a:r>
            <a:r>
              <a:rPr lang="en-US" altLang="ko-KR" dirty="0">
                <a:hlinkClick r:id="rId2"/>
              </a:rPr>
              <a:t>ip</a:t>
            </a:r>
            <a:r>
              <a:rPr lang="en-US" altLang="ko-KR" dirty="0">
                <a:hlinkClick r:id="rId2"/>
              </a:rPr>
              <a:t>t.org/</a:t>
            </a:r>
            <a:endParaRPr lang="en-US" altLang="ko-KR" dirty="0"/>
          </a:p>
        </p:txBody>
      </p:sp>
      <p:pic>
        <p:nvPicPr>
          <p:cNvPr id="4" name="Picture 2" descr="VPython Help">
            <a:extLst>
              <a:ext uri="{FF2B5EF4-FFF2-40B4-BE49-F238E27FC236}">
                <a16:creationId xmlns:a16="http://schemas.microsoft.com/office/drawing/2014/main" id="{F231CE43-6212-414A-898A-78865A3C8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43" y="4359247"/>
            <a:ext cx="2216829" cy="21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Python applications for Teaching Physics">
            <a:extLst>
              <a:ext uri="{FF2B5EF4-FFF2-40B4-BE49-F238E27FC236}">
                <a16:creationId xmlns:a16="http://schemas.microsoft.com/office/drawing/2014/main" id="{2349E4A6-902F-4AB6-BC2E-A6EB79AA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76" y="4359247"/>
            <a:ext cx="2102380" cy="209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2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B757-544B-4ADD-B690-D2CC4E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FEB4-D560-4D75-81FD-3F55A640DABB}"/>
              </a:ext>
            </a:extLst>
          </p:cNvPr>
          <p:cNvSpPr txBox="1"/>
          <p:nvPr/>
        </p:nvSpPr>
        <p:spPr>
          <a:xfrm>
            <a:off x="108998" y="942546"/>
            <a:ext cx="88623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</a:t>
            </a:r>
            <a:r>
              <a:rPr lang="en" altLang="ko-Kore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color.cyan</a:t>
            </a:r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wallR</a:t>
            </a:r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box(pos=vector(6,0,0), size=vector(0.2,12,12), color=</a:t>
            </a:r>
            <a:r>
              <a:rPr lang="en" altLang="ko-Kore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6CF86-8BBB-4BEA-872A-B54AE0AE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5" y="2371117"/>
            <a:ext cx="6694816" cy="42321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D8478F-F42C-4217-A9F4-D58FA1D8BF26}"/>
              </a:ext>
            </a:extLst>
          </p:cNvPr>
          <p:cNvCxnSpPr>
            <a:cxnSpLocks/>
          </p:cNvCxnSpPr>
          <p:nvPr/>
        </p:nvCxnSpPr>
        <p:spPr>
          <a:xfrm>
            <a:off x="5021580" y="3215640"/>
            <a:ext cx="0" cy="2476500"/>
          </a:xfrm>
          <a:prstGeom prst="line">
            <a:avLst/>
          </a:prstGeom>
          <a:ln w="19050">
            <a:solidFill>
              <a:srgbClr val="FFFF00"/>
            </a:solidFill>
            <a:prstDash val="dash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D3ECBD-7DA3-47B0-8B22-9C78CFB0422D}"/>
              </a:ext>
            </a:extLst>
          </p:cNvPr>
          <p:cNvCxnSpPr>
            <a:cxnSpLocks/>
          </p:cNvCxnSpPr>
          <p:nvPr/>
        </p:nvCxnSpPr>
        <p:spPr>
          <a:xfrm>
            <a:off x="4678680" y="4468304"/>
            <a:ext cx="906780" cy="0"/>
          </a:xfrm>
          <a:prstGeom prst="line">
            <a:avLst/>
          </a:prstGeom>
          <a:ln w="19050">
            <a:solidFill>
              <a:srgbClr val="FFFF00"/>
            </a:solidFill>
            <a:prstDash val="dash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D37FD8-2CDE-40E8-A867-5AE4C0D66DF4}"/>
              </a:ext>
            </a:extLst>
          </p:cNvPr>
          <p:cNvSpPr txBox="1"/>
          <p:nvPr/>
        </p:nvSpPr>
        <p:spPr>
          <a:xfrm>
            <a:off x="7178521" y="23657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참고 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사전 정의된 색상이 있음</a:t>
            </a:r>
            <a:endParaRPr lang="en-US" altLang="ko-KR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89738FA-BE93-4B38-B862-CCFAD9D18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12"/>
          <a:stretch/>
        </p:blipFill>
        <p:spPr>
          <a:xfrm>
            <a:off x="7300779" y="2735052"/>
            <a:ext cx="4658795" cy="9611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9D403E-8DBF-495E-AF9F-ED0F65E6771E}"/>
              </a:ext>
            </a:extLst>
          </p:cNvPr>
          <p:cNvSpPr txBox="1"/>
          <p:nvPr/>
        </p:nvSpPr>
        <p:spPr>
          <a:xfrm>
            <a:off x="7387590" y="3906954"/>
            <a:ext cx="42252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https://www.glowscript.org/docs/VPythonDocs/color.html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ABCC0F-3E85-4D17-BED4-47D223471E2E}"/>
              </a:ext>
            </a:extLst>
          </p:cNvPr>
          <p:cNvCxnSpPr>
            <a:stCxn id="5" idx="0"/>
          </p:cNvCxnSpPr>
          <p:nvPr/>
        </p:nvCxnSpPr>
        <p:spPr>
          <a:xfrm>
            <a:off x="3831113" y="2371117"/>
            <a:ext cx="9367" cy="427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A1CCCC-9570-4464-A24A-D88103FB41E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483705" y="4487175"/>
            <a:ext cx="669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1D3FF2B-CEB9-4FA3-AD6D-3F4679DEBC48}"/>
              </a:ext>
            </a:extLst>
          </p:cNvPr>
          <p:cNvCxnSpPr>
            <a:cxnSpLocks/>
          </p:cNvCxnSpPr>
          <p:nvPr/>
        </p:nvCxnSpPr>
        <p:spPr>
          <a:xfrm flipH="1" flipV="1">
            <a:off x="2796540" y="4487175"/>
            <a:ext cx="1043940" cy="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F05F16-A06C-4ED2-A666-C907D14FB524}"/>
              </a:ext>
            </a:extLst>
          </p:cNvPr>
          <p:cNvCxnSpPr>
            <a:cxnSpLocks/>
          </p:cNvCxnSpPr>
          <p:nvPr/>
        </p:nvCxnSpPr>
        <p:spPr>
          <a:xfrm flipH="1">
            <a:off x="3855382" y="4484475"/>
            <a:ext cx="1166198" cy="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8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B757-544B-4ADD-B690-D2CC4E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r>
              <a:rPr lang="ko-KR" altLang="en-US" dirty="0"/>
              <a:t>에 속도 변수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FEB4-D560-4D75-81FD-3F55A640DABB}"/>
              </a:ext>
            </a:extLst>
          </p:cNvPr>
          <p:cNvSpPr txBox="1"/>
          <p:nvPr/>
        </p:nvSpPr>
        <p:spPr>
          <a:xfrm>
            <a:off x="108998" y="942546"/>
            <a:ext cx="1178582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VPython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color=color.cyan)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wallR = box(pos=vector(6,0,0), size=vector(0.2,12,12), color=color.green)</a:t>
            </a:r>
          </a:p>
          <a:p>
            <a:endParaRPr lang="en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delta_t = 0.005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ball.velocity = vector(25,0,0)   </a:t>
            </a:r>
            <a:r>
              <a:rPr lang="en" altLang="ko-Kore-KR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 ball</a:t>
            </a:r>
            <a:r>
              <a:rPr lang="ko-KR" altLang="en-US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 속도를 저장할 </a:t>
            </a:r>
            <a:r>
              <a:rPr lang="en-US" altLang="ko-KR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velocity</a:t>
            </a:r>
            <a:r>
              <a:rPr lang="ko-KR" altLang="en-US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변수 추가</a:t>
            </a:r>
            <a:endParaRPr lang="en" altLang="ko-Kore-KR" b="1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ball.pos = </a:t>
            </a:r>
            <a:r>
              <a:rPr lang="en" altLang="ko-Kore-KR" b="1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ball.pos + ball.velocity * delta_t</a:t>
            </a:r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 </a:t>
            </a:r>
            <a:r>
              <a:rPr lang="en-US" altLang="ko-Kore-KR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ball</a:t>
            </a:r>
            <a:r>
              <a:rPr lang="ko-KR" altLang="en-US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의 처음 위치 </a:t>
            </a:r>
            <a:r>
              <a:rPr lang="en-US" altLang="ko-KR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+ (</a:t>
            </a:r>
            <a:r>
              <a:rPr lang="en-US" altLang="ko-KR" b="1" i="1" dirty="0" err="1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delta_t</a:t>
            </a:r>
            <a:r>
              <a:rPr lang="ko-KR" altLang="en-US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초 동안 움직인 거리</a:t>
            </a:r>
            <a:r>
              <a:rPr lang="en-US" altLang="ko-KR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r>
              <a:rPr lang="en-US" altLang="ko-Kore-KR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       #  &lt;-5, 0, 0&gt;  +      &lt;25, 0, 0&gt;       *   0.005</a:t>
            </a:r>
            <a:endParaRPr lang="en" altLang="ko-Kore-KR" b="1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6CF86-8BBB-4BEA-872A-B54AE0AE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3749147"/>
            <a:ext cx="4739640" cy="2996155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6071994A-D85A-4A92-A63A-AA91362C101C}"/>
              </a:ext>
            </a:extLst>
          </p:cNvPr>
          <p:cNvSpPr/>
          <p:nvPr/>
        </p:nvSpPr>
        <p:spPr>
          <a:xfrm>
            <a:off x="7165050" y="5541022"/>
            <a:ext cx="3480090" cy="1316978"/>
          </a:xfrm>
          <a:prstGeom prst="wedgeRectCallout">
            <a:avLst>
              <a:gd name="adj1" fmla="val 6582"/>
              <a:gd name="adj2" fmla="val -69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vector(-5, 0, 0)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ball.radius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0.5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ball.color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vector(0, 1, 1)</a:t>
            </a:r>
          </a:p>
          <a:p>
            <a:endParaRPr lang="en-US" altLang="ko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</a:t>
            </a:r>
            <a:r>
              <a:rPr lang="ko-KR" altLang="en-US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속도 변수 </a:t>
            </a:r>
            <a:r>
              <a:rPr lang="en-US" altLang="ko-KR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velocity </a:t>
            </a:r>
            <a:r>
              <a:rPr lang="ko-KR" altLang="en-US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추가</a:t>
            </a:r>
            <a:endParaRPr lang="en-US" altLang="ko-KR" sz="1600" b="1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vector(25, 0, 0) </a:t>
            </a:r>
            <a:endParaRPr lang="ko-KR" altLang="en-US" sz="16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E7F2F-9165-4B2D-AD7B-0B442F4BA478}"/>
              </a:ext>
            </a:extLst>
          </p:cNvPr>
          <p:cNvSpPr txBox="1"/>
          <p:nvPr/>
        </p:nvSpPr>
        <p:spPr>
          <a:xfrm>
            <a:off x="2664281" y="4268379"/>
            <a:ext cx="4035949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&lt;-5, 0, 0&gt; + &lt;25, 0, 0&gt; * 0.005</a:t>
            </a:r>
          </a:p>
          <a:p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 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</a:t>
            </a:r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-5, 0, 0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</a:t>
            </a:r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+ 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</a:t>
            </a:r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25*0.005, 0*0.005, 0*0.005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</a:t>
            </a:r>
            <a:endParaRPr lang="en-US" altLang="ko-Kore-KR" sz="1600" b="1" i="1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 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</a:t>
            </a:r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-5, 0, 0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</a:t>
            </a:r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+ 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</a:t>
            </a:r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0.125, 0, 0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</a:t>
            </a:r>
            <a:endParaRPr lang="en-US" altLang="ko-Kore-KR" sz="1600" b="1" i="1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 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</a:t>
            </a:r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-4.875, 0, 0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</a:t>
            </a:r>
            <a:endParaRPr lang="en-US" altLang="ko-Kore-KR" sz="1600" b="1" i="1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84E97C-1A68-4051-89A0-CD8325A43925}"/>
              </a:ext>
            </a:extLst>
          </p:cNvPr>
          <p:cNvCxnSpPr>
            <a:cxnSpLocks/>
          </p:cNvCxnSpPr>
          <p:nvPr/>
        </p:nvCxnSpPr>
        <p:spPr>
          <a:xfrm>
            <a:off x="3246120" y="3429000"/>
            <a:ext cx="579120" cy="83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75651-C50F-4D66-93D4-6E0DA517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객체와 스칼라 값의 연산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D4C99-99FA-4343-BB90-27B6DA23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815975"/>
            <a:ext cx="5560695" cy="584491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vector(1, 2, 3) + vector(2, 0, 0)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= vector(3, 2, 3)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s-ES" altLang="ko-KR" dirty="0">
                <a:sym typeface="Wingdings" panose="05000000000000000000" pitchFamily="2" charset="2"/>
              </a:rPr>
              <a:t>vector(1, 2, 3) - vector(2, 2, 2)</a:t>
            </a:r>
          </a:p>
          <a:p>
            <a:pPr marL="0" indent="0">
              <a:buNone/>
            </a:pPr>
            <a:r>
              <a:rPr lang="es-ES" altLang="ko-KR" dirty="0">
                <a:sym typeface="Wingdings" panose="05000000000000000000" pitchFamily="2" charset="2"/>
              </a:rPr>
              <a:t>  = vector(-1, 0, 1)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vector(1, 2, 3) * 2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= vector(2,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6)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vector(1, 2, 3) / 2</a:t>
            </a:r>
          </a:p>
          <a:p>
            <a:pPr marL="0" indent="0">
              <a:buNone/>
            </a:pPr>
            <a:r>
              <a:rPr lang="en-US" altLang="ko-KR" dirty="0"/>
              <a:t>  = vector(0.5, 1, 1.5)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1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B757-544B-4ADD-B690-D2CC4E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r>
              <a:rPr lang="ko-KR" altLang="en-US" dirty="0"/>
              <a:t>을 연속적으로 움직이기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FEB4-D560-4D75-81FD-3F55A640DABB}"/>
              </a:ext>
            </a:extLst>
          </p:cNvPr>
          <p:cNvSpPr txBox="1"/>
          <p:nvPr/>
        </p:nvSpPr>
        <p:spPr>
          <a:xfrm>
            <a:off x="108998" y="942546"/>
            <a:ext cx="1178582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VPython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color=color.cyan)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wallR = box(pos=vector(6,0,0), size=vector(0.2,12,12), color=color.green)</a:t>
            </a:r>
          </a:p>
          <a:p>
            <a:endParaRPr lang="en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delta_t = 0.005</a:t>
            </a:r>
          </a:p>
          <a:p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ball.velocity = vector(25,0,0)</a:t>
            </a:r>
            <a:endParaRPr lang="en" altLang="ko-Kore-KR" b="1" i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" altLang="ko-Kore-KR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 t &lt;= 3: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ball.pos = ball.pos + ball.velocity * delta_t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 = t + deltat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7BF53-7EB0-4274-A45A-27D8B3DE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74" y="4358866"/>
            <a:ext cx="3988046" cy="2499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A0BA2E-F17A-427F-8ACC-8A80C1D0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1" y="4358867"/>
            <a:ext cx="3988046" cy="252103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D29AFDD-2B2F-4CAA-8CE2-87282C4591C4}"/>
              </a:ext>
            </a:extLst>
          </p:cNvPr>
          <p:cNvSpPr/>
          <p:nvPr/>
        </p:nvSpPr>
        <p:spPr>
          <a:xfrm>
            <a:off x="4285227" y="5242560"/>
            <a:ext cx="3621547" cy="672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한방에</a:t>
            </a:r>
            <a:r>
              <a:rPr lang="en-US" altLang="ko-KR" dirty="0"/>
              <a:t>…(</a:t>
            </a:r>
            <a:r>
              <a:rPr lang="ko-KR" altLang="en-US" dirty="0"/>
              <a:t>이게 아닌데</a:t>
            </a:r>
            <a:r>
              <a:rPr lang="en-US" altLang="ko-KR" dirty="0"/>
              <a:t>???)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64D5F-9002-42CE-8828-9F59F861654C}"/>
              </a:ext>
            </a:extLst>
          </p:cNvPr>
          <p:cNvSpPr txBox="1"/>
          <p:nvPr/>
        </p:nvSpPr>
        <p:spPr>
          <a:xfrm>
            <a:off x="6449171" y="2881539"/>
            <a:ext cx="4035949" cy="135421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 </a:t>
            </a:r>
            <a:r>
              <a:rPr lang="ko-KR" altLang="en-US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최초</a:t>
            </a:r>
            <a:endParaRPr lang="en-US" altLang="ko-KR" sz="1600" b="1" i="1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(-5, 0, 0) + (25, 0, 0) * 0.005</a:t>
            </a:r>
          </a:p>
          <a:p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 (-5, 0, 0) + (25*0.005, 0*0.005, 0*0.005)</a:t>
            </a:r>
          </a:p>
          <a:p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 (-5, 0, 0) + (0.125, 0, 0)</a:t>
            </a:r>
          </a:p>
          <a:p>
            <a:r>
              <a:rPr lang="en-US" altLang="ko-Kore-KR" sz="16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 (-4.875, 0, 0)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4CCF0F-E1E8-4B6A-8BE5-DFFFA7908F67}"/>
              </a:ext>
            </a:extLst>
          </p:cNvPr>
          <p:cNvCxnSpPr/>
          <p:nvPr/>
        </p:nvCxnSpPr>
        <p:spPr>
          <a:xfrm flipV="1">
            <a:off x="5890260" y="3353831"/>
            <a:ext cx="63246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4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B757-544B-4ADD-B690-D2CC4E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r>
              <a:rPr lang="ko-KR" altLang="en-US" dirty="0"/>
              <a:t>을 연속적으로 움직이기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FEB4-D560-4D75-81FD-3F55A640DABB}"/>
              </a:ext>
            </a:extLst>
          </p:cNvPr>
          <p:cNvSpPr txBox="1"/>
          <p:nvPr/>
        </p:nvSpPr>
        <p:spPr>
          <a:xfrm>
            <a:off x="108998" y="942546"/>
            <a:ext cx="11785822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color.cyan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box(pos=vector(6,0,0), size=vector(0.2,12,12), color=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0.005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vector(25,0,0)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while t &lt;= 3: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rate(100)    </a:t>
            </a:r>
            <a:r>
              <a:rPr lang="en-US" altLang="ko-Kore-KR" i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1/100 sec</a:t>
            </a:r>
            <a:r>
              <a:rPr lang="ko-KR" altLang="en-US" i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 지연</a:t>
            </a:r>
            <a:endParaRPr lang="en-US" altLang="ko-Kore-KR" i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t = t +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endParaRPr lang="en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7BF53-7EB0-4274-A45A-27D8B3DE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74" y="4724400"/>
            <a:ext cx="3404737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A0BA2E-F17A-427F-8ACC-8A80C1D0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89" y="4727603"/>
            <a:ext cx="3404738" cy="215229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D29AFDD-2B2F-4CAA-8CE2-87282C4591C4}"/>
              </a:ext>
            </a:extLst>
          </p:cNvPr>
          <p:cNvSpPr/>
          <p:nvPr/>
        </p:nvSpPr>
        <p:spPr>
          <a:xfrm>
            <a:off x="4285227" y="5454753"/>
            <a:ext cx="3621547" cy="672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1/100</a:t>
            </a:r>
            <a:r>
              <a:rPr lang="ko-KR" altLang="en-US" dirty="0"/>
              <a:t>초에 한번씩 움직이도록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75DF6-B2C1-489F-AD31-5DEDB231B4CF}"/>
              </a:ext>
            </a:extLst>
          </p:cNvPr>
          <p:cNvSpPr txBox="1"/>
          <p:nvPr/>
        </p:nvSpPr>
        <p:spPr>
          <a:xfrm>
            <a:off x="8763000" y="1401085"/>
            <a:ext cx="3070860" cy="31393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t(</a:t>
            </a:r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시간</a:t>
            </a:r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    </a:t>
            </a:r>
            <a:r>
              <a:rPr lang="en-US" altLang="ko-KR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ball.pos</a:t>
            </a:r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공의 위치</a:t>
            </a:r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--------------------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0.000     &lt;-5, 0, 0&gt;          </a:t>
            </a:r>
            <a:r>
              <a:rPr lang="ko-KR" altLang="en-US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최초</a:t>
            </a:r>
            <a:endParaRPr lang="en-US" altLang="ko-KR" b="1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0.005</a:t>
            </a:r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&lt;-4.875, 0, 0&gt;</a:t>
            </a:r>
          </a:p>
          <a:p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0.01</a:t>
            </a:r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</a:t>
            </a:r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&lt;-4.75, 0, 0&gt;</a:t>
            </a:r>
          </a:p>
          <a:p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0.015     &lt;-4.625, 0, 0&gt;</a:t>
            </a:r>
            <a:endParaRPr lang="en-US" altLang="ko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……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2.985     &lt;69.625, 0, 0&gt;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2.990     &lt;69.75, 0, 0&gt;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2.995     &lt;69.875, 0, 0&gt;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3.000     &lt;70, 0, 0 &gt;        </a:t>
            </a:r>
            <a:r>
              <a:rPr lang="ko-KR" altLang="en-US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마지막</a:t>
            </a:r>
            <a:endParaRPr lang="en-US" altLang="ko-KR" b="1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6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720E-450B-47AF-8CD8-8CD71E55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r>
              <a:rPr lang="ko-KR" altLang="en-US" dirty="0"/>
              <a:t>이 </a:t>
            </a:r>
            <a:r>
              <a:rPr lang="en-US" altLang="ko-KR" dirty="0" err="1"/>
              <a:t>WallR</a:t>
            </a:r>
            <a:r>
              <a:rPr lang="ko-KR" altLang="en-US" dirty="0"/>
              <a:t>에 부딪히면 튀어나오기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F2D9B-11A6-47C5-B35D-98F154E37CF6}"/>
              </a:ext>
            </a:extLst>
          </p:cNvPr>
          <p:cNvSpPr txBox="1"/>
          <p:nvPr/>
        </p:nvSpPr>
        <p:spPr>
          <a:xfrm>
            <a:off x="108998" y="942546"/>
            <a:ext cx="11785822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color.cyan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box(pos=vector(6,0,0), size=vector(0.2,12,12), color=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0.005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vector(25,0,0)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while t &lt;= 3: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rate(100)</a:t>
            </a:r>
            <a:endParaRPr lang="en-US" altLang="ko-Kore-KR" i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ball.pos.x &gt; wallR.pos.x :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ball.velocity.x = -ball.velocity.x</a:t>
            </a:r>
          </a:p>
          <a:p>
            <a:endParaRPr lang="en-US" altLang="ko-Kore-KR" i="1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t = t +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endParaRPr lang="en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C4E75-1E88-44E5-B6DB-70F8F8457DCC}"/>
              </a:ext>
            </a:extLst>
          </p:cNvPr>
          <p:cNvSpPr txBox="1"/>
          <p:nvPr/>
        </p:nvSpPr>
        <p:spPr>
          <a:xfrm>
            <a:off x="6747510" y="3549134"/>
            <a:ext cx="4507230" cy="172354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만약 </a:t>
            </a:r>
            <a:r>
              <a:rPr lang="en" altLang="ko-Kore-KR" b="1" u="sng" dirty="0">
                <a:latin typeface="D2Coding" panose="020B0609020101020101" pitchFamily="49" charset="-127"/>
                <a:ea typeface="D2Coding" panose="020B0609020101020101" pitchFamily="49" charset="-127"/>
              </a:rPr>
              <a:t>ball.pos.</a:t>
            </a:r>
            <a:r>
              <a:rPr lang="en" altLang="ko-Kore-KR" sz="2800" b="1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 &gt; </a:t>
            </a:r>
            <a:r>
              <a:rPr lang="en" altLang="ko-Kore-KR" b="1" u="sng" dirty="0">
                <a:latin typeface="D2Coding" panose="020B0609020101020101" pitchFamily="49" charset="-127"/>
                <a:ea typeface="D2Coding" panose="020B0609020101020101" pitchFamily="49" charset="-127"/>
              </a:rPr>
              <a:t>wallR.pos.</a:t>
            </a:r>
            <a:r>
              <a:rPr lang="en" altLang="ko-Kore-KR" sz="2800" b="1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" altLang="ko-Kore-KR" sz="2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라면</a:t>
            </a:r>
            <a:endParaRPr lang="en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b="1" i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&lt;</a:t>
            </a:r>
            <a:r>
              <a:rPr lang="en" altLang="ko-Kore-KR" sz="24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?</a:t>
            </a:r>
            <a:r>
              <a:rPr lang="en" altLang="ko-Kore-KR" b="1" i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0, 0&gt;                &lt;</a:t>
            </a:r>
            <a:r>
              <a:rPr lang="en" altLang="ko-Kore-KR" sz="2400" b="1" i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6</a:t>
            </a:r>
            <a:r>
              <a:rPr lang="en" altLang="ko-Kore-KR" b="1" i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0, 0&gt;</a:t>
            </a:r>
          </a:p>
          <a:p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</a:p>
          <a:p>
            <a:r>
              <a:rPr lang="en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ball.velocity </a:t>
            </a:r>
            <a:r>
              <a:rPr lang="en" altLang="ko-KR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= </a:t>
            </a:r>
            <a:r>
              <a:rPr lang="en" altLang="ko-KR" b="1" i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&lt;25, 0, 0&gt; * -1</a:t>
            </a:r>
          </a:p>
          <a:p>
            <a:r>
              <a:rPr lang="en" altLang="ko-KR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                          = </a:t>
            </a:r>
            <a:r>
              <a:rPr lang="en" altLang="ko-KR" b="1" i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&lt;-25, 0, 0&gt;</a:t>
            </a:r>
            <a:endParaRPr lang="ko-KR" altLang="en-US" i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12425C-AA9F-4F8C-85B7-B5CA40AC43A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43500" y="4410909"/>
            <a:ext cx="1604010" cy="7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4D94AD-0506-49DF-88FA-E5DC850F247B}"/>
              </a:ext>
            </a:extLst>
          </p:cNvPr>
          <p:cNvSpPr txBox="1"/>
          <p:nvPr/>
        </p:nvSpPr>
        <p:spPr>
          <a:xfrm>
            <a:off x="8938260" y="942546"/>
            <a:ext cx="3070860" cy="246221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t(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시간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    </a:t>
            </a:r>
            <a:r>
              <a:rPr lang="en-US" altLang="ko-KR" sz="1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ball.pos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공의 위치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--------------------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0.000     &lt;-5, 0, 0&gt;          </a:t>
            </a:r>
            <a:r>
              <a:rPr lang="ko-KR" altLang="en-US" sz="1400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최초</a:t>
            </a:r>
            <a:endParaRPr lang="en-US" altLang="ko-KR" sz="1400" b="1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0.005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&lt;-4.875, 0, 0&gt;</a:t>
            </a:r>
          </a:p>
          <a:p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0.01</a:t>
            </a:r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</a:t>
            </a:r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&lt;-4.75, 0, 0&gt;</a:t>
            </a:r>
          </a:p>
          <a:p>
            <a:r>
              <a:rPr lang="ko-KR" altLang="en-US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0.015     &lt;-4.625, 0, 0&gt;</a:t>
            </a:r>
            <a:endParaRPr lang="en-US" altLang="ko-KR" sz="1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…</a:t>
            </a: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0.430      &lt;5.750, 0, 0 &gt;</a:t>
            </a: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0.435      &lt;5.875, 0, 0 &gt;</a:t>
            </a:r>
          </a:p>
          <a:p>
            <a:r>
              <a:rPr lang="en-US" altLang="ko-KR" sz="1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0.440      &lt;6.000, 0, 0 &gt;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0.445      &lt;6.125, 0, 0 &gt;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D3BB75-E646-4D45-A984-0C404E60BCA6}"/>
              </a:ext>
            </a:extLst>
          </p:cNvPr>
          <p:cNvCxnSpPr>
            <a:cxnSpLocks/>
          </p:cNvCxnSpPr>
          <p:nvPr/>
        </p:nvCxnSpPr>
        <p:spPr>
          <a:xfrm flipH="1">
            <a:off x="8663940" y="3343203"/>
            <a:ext cx="1043940" cy="40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3387CDE-262C-43FF-B35F-D69A0F2D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19" y="2083497"/>
            <a:ext cx="2280213" cy="142268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DC9DFB-93C7-454E-83F5-E5293F5B7B55}"/>
              </a:ext>
            </a:extLst>
          </p:cNvPr>
          <p:cNvCxnSpPr>
            <a:cxnSpLocks/>
          </p:cNvCxnSpPr>
          <p:nvPr/>
        </p:nvCxnSpPr>
        <p:spPr>
          <a:xfrm>
            <a:off x="7117080" y="2779598"/>
            <a:ext cx="951512" cy="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11648C0-A06E-402C-81B8-5C07A3E27863}"/>
              </a:ext>
            </a:extLst>
          </p:cNvPr>
          <p:cNvCxnSpPr>
            <a:cxnSpLocks/>
          </p:cNvCxnSpPr>
          <p:nvPr/>
        </p:nvCxnSpPr>
        <p:spPr>
          <a:xfrm flipH="1">
            <a:off x="7839992" y="2931998"/>
            <a:ext cx="228600" cy="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4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720E-450B-47AF-8CD8-8CD71E55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벽 추가 및 왼쪽 벽에 부딪히면 튀어나오기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F2D9B-11A6-47C5-B35D-98F154E37CF6}"/>
              </a:ext>
            </a:extLst>
          </p:cNvPr>
          <p:cNvSpPr txBox="1"/>
          <p:nvPr/>
        </p:nvSpPr>
        <p:spPr>
          <a:xfrm>
            <a:off x="108998" y="942546"/>
            <a:ext cx="11785822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VPython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color=color.cyan)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wallR = box(pos=vector(6,0,0), size=vector(0.2,12,12), color=color.green)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wallL = box(pos=vector(-6,0,0), size=vector(0.2,12,12), color=color.green)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ball.velocity = vector(25,0,0)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deltat = 0.005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while t &lt;= 3: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rate(100)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if ball.pos.x &gt; wallR.pos.x: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ball.velocity.x = -ball.velocity.x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ball.pos.x &lt; wallL.pos.x: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ball.velocity.x = -ball.velocity.x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ball.pos = ball.pos + ball.velocity*deltat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t = t + deltat</a:t>
            </a:r>
            <a:endParaRPr lang="en" altLang="ko-Kore-KR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26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720E-450B-47AF-8CD8-8CD71E55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벽 추가 및 왼쪽 벽에 부딪히면 튀어나오기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F2D9B-11A6-47C5-B35D-98F154E37CF6}"/>
              </a:ext>
            </a:extLst>
          </p:cNvPr>
          <p:cNvSpPr txBox="1"/>
          <p:nvPr/>
        </p:nvSpPr>
        <p:spPr>
          <a:xfrm>
            <a:off x="108998" y="942546"/>
            <a:ext cx="11785822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VPython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color=color.cyan)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wallR = box(pos=vector(6,0,0), size=vector(0.2,12,12), color=color.green)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wallL = box(pos=vector(-6,0,0), size=vector(0.2,12,12), color=color.green)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ball.velocity = vector(25,0,0)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deltat = 0.005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while t &lt;= 3: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rate(100)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ball.pos.x &gt; wallR.pos.x: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ball.velocity.x = -ball.velocity.x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ball.pos.x &lt; wallL.pos.x:</a:t>
            </a:r>
          </a:p>
          <a:p>
            <a:r>
              <a:rPr lang="en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ball.velocity.x = -ball.velocity.x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ball.pos = ball.pos + ball.velocity*deltat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t = t + deltat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EACA9-B273-4E8F-81EE-36DF278CC129}"/>
              </a:ext>
            </a:extLst>
          </p:cNvPr>
          <p:cNvSpPr txBox="1"/>
          <p:nvPr/>
        </p:nvSpPr>
        <p:spPr>
          <a:xfrm>
            <a:off x="5494020" y="4561255"/>
            <a:ext cx="6042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ball.pos.x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wallR.pos.x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ball.pos.x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wallL.pos.x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ball.velocity.x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ball.velocity.x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92F6299D-E878-4C25-AB99-25772EC16FDF}"/>
              </a:ext>
            </a:extLst>
          </p:cNvPr>
          <p:cNvSpPr/>
          <p:nvPr/>
        </p:nvSpPr>
        <p:spPr>
          <a:xfrm>
            <a:off x="5002530" y="4406801"/>
            <a:ext cx="373380" cy="1059180"/>
          </a:xfrm>
          <a:prstGeom prst="rightBrace">
            <a:avLst>
              <a:gd name="adj1" fmla="val 593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1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720E-450B-47AF-8CD8-8CD71E55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공의 궤적 자취 남기기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F2D9B-11A6-47C5-B35D-98F154E37CF6}"/>
              </a:ext>
            </a:extLst>
          </p:cNvPr>
          <p:cNvSpPr txBox="1"/>
          <p:nvPr/>
        </p:nvSpPr>
        <p:spPr>
          <a:xfrm>
            <a:off x="108998" y="942546"/>
            <a:ext cx="11785822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color.cyan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ore-KR" b="1" u="sng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make_trail</a:t>
            </a:r>
            <a:r>
              <a:rPr lang="en-US" altLang="ko-Kore-KR" b="1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=True, retain=30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box(pos=vector(6,0,0), size=vector(0.2,12,12), color=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box(pos=vector(-6,0,0), size=vector(0.2,12,12), color=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vector(25,0,0)</a:t>
            </a:r>
          </a:p>
          <a:p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deltat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0.005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while t &lt;= 3: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rate(100)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if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ball.pos.x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wallR.pos.x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or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ball.pos.x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wallL.pos.x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ball.velocity.x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ball.velocity.x</a:t>
            </a:r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deltat</a:t>
            </a:r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t = t +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deltat</a:t>
            </a:r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15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720E-450B-47AF-8CD8-8CD71E55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벽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F2D9B-11A6-47C5-B35D-98F154E37CF6}"/>
              </a:ext>
            </a:extLst>
          </p:cNvPr>
          <p:cNvSpPr txBox="1"/>
          <p:nvPr/>
        </p:nvSpPr>
        <p:spPr>
          <a:xfrm>
            <a:off x="108998" y="942546"/>
            <a:ext cx="11785822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sphere(pos=vector(-5,0,0), radius=0.5, color=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color.cyan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make_trail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=True, retain=30)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box(pos=vector(6,0,0), size=vector(0.2,12,12), color=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wallL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box(pos=vector(-6,0,0), size=vector(0.2,12,12), color=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wallT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box(pos=vector(0,6,0), size=vector(12,0.2,12), color=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color.blue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wallB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box(pos=vector(0,-6,0), size=vector(12,0.2,12), color=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color.blue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wallF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box(pos=vector(0,0,6), size=vector(12,12,0.2), color=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color.red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opacity=0.2)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wallRE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box(pos=vector(0,0,-6), size=vector(12,12,0.2), color=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color.red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#ball.velocity = vector(25, 0, 0)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vector(25, 30, -35)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0.005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t = 0</a:t>
            </a: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while True: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rate(100)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ball.pos.x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wallR.pos.x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or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ball.pos.x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wallL.pos.x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ball.velocity.x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ball.velocity.x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wallT.pos.y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or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wallB.pos.y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ball.velocity.y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ball.pos.z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wallF.pos.z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or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ball.pos.z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wallRE.pos.z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ball.velocity.z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ball.velocity.z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ball.velocity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t = t +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delta_t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EF55B-DC62-4C25-995C-DF97B4CB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08" y="3056754"/>
            <a:ext cx="5759094" cy="3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7334F-9751-4933-94FB-6A4C8CC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D29FB-0D31-4D81-9847-468BB67C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https://www.glowscript.org/#/user/GlowScriptDemos/folder/Examples/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Tutorial :</a:t>
            </a:r>
            <a:r>
              <a:rPr lang="en-US" altLang="ko-KR" sz="2400" dirty="0">
                <a:hlinkClick r:id="rId3"/>
              </a:rPr>
              <a:t>https://www.glowscript.org/docs/VPythonDocs/VPython_Intro.pdf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도움말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https://www.glowscript.org/docs/VPythonDocs/index.html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vpython</a:t>
            </a:r>
            <a:r>
              <a:rPr lang="en-US" altLang="ko-KR" sz="2400" dirty="0"/>
              <a:t> &amp; </a:t>
            </a:r>
            <a:r>
              <a:rPr lang="ko-KR" altLang="en-US" sz="2400" dirty="0"/>
              <a:t>물리 </a:t>
            </a:r>
            <a:r>
              <a:rPr lang="en-US" altLang="ko-KR" sz="2400" dirty="0"/>
              <a:t>:</a:t>
            </a:r>
          </a:p>
          <a:p>
            <a:pPr lvl="1"/>
            <a:r>
              <a:rPr lang="en-US" altLang="ko-KR" sz="1800" dirty="0">
                <a:hlinkClick r:id="rId5"/>
              </a:rPr>
              <a:t>https://www.youtube.com/watch?v=pzKJ_R-Ipho&amp;list=PLO7G1xLUawYDrpr7bSk_c_XABpy-Ohatc&amp;index=55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6"/>
              </a:rPr>
              <a:t>https://www.youtube.com/watch?v=FyEWafwMJf8&amp;list=PLO7G1xLUawYDrpr7bSk_c_XABpy-Ohatc&amp;index=56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7"/>
              </a:rPr>
              <a:t>https://www.youtube.com/watch?v=RdXXdkQ4foE&amp;list=PLO7G1xLUawYDrpr7bSk_c_XABpy-Ohatc&amp;index=57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1116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720E-450B-47AF-8CD8-8CD71E55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탑재된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F2D9B-11A6-47C5-B35D-98F154E37CF6}"/>
              </a:ext>
            </a:extLst>
          </p:cNvPr>
          <p:cNvSpPr txBox="1"/>
          <p:nvPr/>
        </p:nvSpPr>
        <p:spPr>
          <a:xfrm>
            <a:off x="108998" y="814950"/>
            <a:ext cx="11785822" cy="600164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side = 4.0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0.3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s2 = 2*side -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s3 = 2*side +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wallR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 (pos=vector( side, 0, 0), size=vector(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s2, s3),  color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color.red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wallL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 (pos=vector(-side, 0, 0), size=vector(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s2, s3),  color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color.red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wallB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 (pos=vector(0, -side, 0), size=vector(s3,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s3),  color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color.blue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wallT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 (pos=vector(0,  side, 0), size=vector(s3,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s3),  color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color.blue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wallBK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box(pos=vector(0, 0, -side), size=vector(s2, s2,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), color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color.gray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(0.7))</a:t>
            </a: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ball = sphere (color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radius = 0.4,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make_trail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=True, retain=200)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ball.mass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1.0</a:t>
            </a:r>
          </a:p>
          <a:p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vector (-0.15, -0.23, +0.27)</a:t>
            </a: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side = side -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thk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*0.5 -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ball.radius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dt = 0.3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move():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rate(200, move)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+ (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ball.mass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)*dt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not (side &gt;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ball.pos.x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&gt; -side):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ball.p.x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ball.p.x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not (side &gt;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&gt; -side):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ball.p.y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ball.p.y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not (side &gt;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ball.pos.z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&gt; -side):</a:t>
            </a: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ball.p.z</a:t>
            </a:r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-</a:t>
            </a:r>
            <a:r>
              <a:rPr lang="en-US" altLang="ko-Kore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ball.p.z</a:t>
            </a:r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move()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EF55B-DC62-4C25-995C-DF97B4CB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48" y="3657600"/>
            <a:ext cx="479669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07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ED13C30C-BFF6-4DA3-B773-691800AF1D32}"/>
              </a:ext>
            </a:extLst>
          </p:cNvPr>
          <p:cNvSpPr txBox="1">
            <a:spLocks/>
          </p:cNvSpPr>
          <p:nvPr/>
        </p:nvSpPr>
        <p:spPr>
          <a:xfrm>
            <a:off x="5613860" y="1203537"/>
            <a:ext cx="5763493" cy="9696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ko-KR" altLang="en-US"/>
              <a:t>그래프 그리기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76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7FE81-F3DC-4973-930C-37A95588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그리기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C02D2-4B1F-42AC-A6C7-EAD0DB9E354D}"/>
              </a:ext>
            </a:extLst>
          </p:cNvPr>
          <p:cNvSpPr txBox="1"/>
          <p:nvPr/>
        </p:nvSpPr>
        <p:spPr>
          <a:xfrm>
            <a:off x="491778" y="1457050"/>
            <a:ext cx="5033042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Web VPython 3.2</a:t>
            </a:r>
          </a:p>
          <a:p>
            <a:endParaRPr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ore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g = gcurve()</a:t>
            </a:r>
          </a:p>
          <a:p>
            <a:r>
              <a:rPr lang="ko-Kore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for x in arange(-2.0, 2.1, 0.1):</a:t>
            </a:r>
          </a:p>
          <a:p>
            <a:r>
              <a:rPr lang="ko-Kore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g.plot(pos=(x, -2*x+1))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517919-4FED-411F-AE2F-5B47692E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00" y="1457050"/>
            <a:ext cx="626832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048E81-4EF8-482A-B486-721657A0F221}"/>
              </a:ext>
            </a:extLst>
          </p:cNvPr>
          <p:cNvSpPr txBox="1"/>
          <p:nvPr/>
        </p:nvSpPr>
        <p:spPr>
          <a:xfrm>
            <a:off x="241851" y="846363"/>
            <a:ext cx="495255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g =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gcurve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for x in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arange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(-pi, pi+0.1, 0.1):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g.plot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(pos=(x, sin(x)))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8C3454-E1B8-4D63-819C-765C6825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03" y="846364"/>
            <a:ext cx="6045209" cy="385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교플강11 -포물선 운동 구현하기">
            <a:extLst>
              <a:ext uri="{FF2B5EF4-FFF2-40B4-BE49-F238E27FC236}">
                <a16:creationId xmlns:a16="http://schemas.microsoft.com/office/drawing/2014/main" id="{22BE1CAC-44EB-4135-AFB9-73CCC1D6F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8" y="102646"/>
            <a:ext cx="11022623" cy="66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0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1086E-DF69-4172-8181-17B064CA1CBA}"/>
              </a:ext>
            </a:extLst>
          </p:cNvPr>
          <p:cNvSpPr txBox="1"/>
          <p:nvPr/>
        </p:nvSpPr>
        <p:spPr>
          <a:xfrm>
            <a:off x="162338" y="389164"/>
            <a:ext cx="8862392" cy="6186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m = 0.1         	# Kg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g = vector(0,-9.8,0) 	# m/s^2;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중력가속도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r0 = vector(0,0,0) 	# m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v0 = vector(50,120,0)   # m/s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h = gdots(color=color.blue, size=10)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dt = 0.01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for t in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arange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(0, 10+dt, dt):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v = v0 + g * t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r = r0 + v * t + (g/2) * t ** 2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rate(1/dt)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if r.y &gt;= 0: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if(int(t/dt) % 20 == 0):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h.plot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(pos=(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t,r.y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if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r.y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&lt;0: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print("t=",t , "V=",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v.x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v.y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, "r=",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r.x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r.y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break</a:t>
            </a:r>
            <a:endParaRPr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FD7997-D73A-41C0-99A7-2B28E2A2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62" y="570889"/>
            <a:ext cx="4979967" cy="38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BC1BD-88C8-464C-BD9E-CBEDD9718CEF}"/>
              </a:ext>
            </a:extLst>
          </p:cNvPr>
          <p:cNvSpPr txBox="1"/>
          <p:nvPr/>
        </p:nvSpPr>
        <p:spPr>
          <a:xfrm>
            <a:off x="162338" y="389164"/>
            <a:ext cx="8862392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g=vector(0,-9.8,0) # m/s^2</a:t>
            </a:r>
          </a:p>
          <a:p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vm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=100     	   # m/s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r0=vector(0,0,0)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h=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gdots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(color=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color.blue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, size=5)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for angle in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arange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(0, 90+5, 5):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theta=angle*pi/180. #radian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v0=vector(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vm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*cos(theta),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vm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*sin(theta), 0)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for t in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arange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(0, 16, 0.1):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rate(50)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v=v0+g*t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r=r0+v*t+(g/2)*t**2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if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r.y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&gt;=0: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h.plot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(pos=(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r.x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r.y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r.y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&lt;=0: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print("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각도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=", 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angle, "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체공시간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=", 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t, "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수평도달거리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=",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r.x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break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2683C-3F76-44DE-A438-818DBCD4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6469"/>
            <a:ext cx="6096000" cy="48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35730-CA40-420B-B5C4-595BD9BC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vPython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E1B2E-702D-46F7-8B6D-D32947FB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14" y="838736"/>
            <a:ext cx="6539948" cy="584491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dirty="0"/>
              <a:t>상자를 그리고 싶다면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b="1" dirty="0">
                <a:solidFill>
                  <a:srgbClr val="00B050"/>
                </a:solidFill>
              </a:rPr>
              <a:t>box()  </a:t>
            </a:r>
            <a:r>
              <a:rPr lang="en-US" altLang="ko-KR" dirty="0"/>
              <a:t># </a:t>
            </a:r>
            <a:r>
              <a:rPr lang="ko-KR" altLang="en-US" dirty="0"/>
              <a:t>기본형</a:t>
            </a:r>
            <a:endParaRPr lang="en-US" altLang="ko-KR" dirty="0"/>
          </a:p>
          <a:p>
            <a:pPr lvl="1"/>
            <a:r>
              <a:rPr lang="en-US" altLang="ko-KR" dirty="0"/>
              <a:t>box(pos=</a:t>
            </a:r>
            <a:r>
              <a:rPr lang="ko-KR" altLang="en-US" dirty="0"/>
              <a:t>위치</a:t>
            </a:r>
            <a:r>
              <a:rPr lang="en-US" altLang="ko-KR" dirty="0"/>
              <a:t>, color=</a:t>
            </a:r>
            <a:r>
              <a:rPr lang="ko-KR" altLang="en-US" dirty="0"/>
              <a:t>색상</a:t>
            </a:r>
            <a:r>
              <a:rPr lang="en-US" altLang="ko-KR" dirty="0"/>
              <a:t>, radius=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구를 그리고 싶다면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b="1" dirty="0">
                <a:solidFill>
                  <a:srgbClr val="00B050"/>
                </a:solidFill>
              </a:rPr>
              <a:t>sphere()  </a:t>
            </a:r>
            <a:r>
              <a:rPr lang="en-US" altLang="ko-KR" dirty="0"/>
              <a:t># </a:t>
            </a:r>
            <a:r>
              <a:rPr lang="ko-KR" altLang="en-US" dirty="0"/>
              <a:t>기본형</a:t>
            </a:r>
            <a:endParaRPr lang="en-US" altLang="ko-KR" dirty="0"/>
          </a:p>
          <a:p>
            <a:pPr lvl="1"/>
            <a:r>
              <a:rPr lang="en-US" altLang="ko-KR" dirty="0"/>
              <a:t>sphere(pos=</a:t>
            </a:r>
            <a:r>
              <a:rPr lang="ko-KR" altLang="en-US" dirty="0"/>
              <a:t>위치</a:t>
            </a:r>
            <a:r>
              <a:rPr lang="en-US" altLang="ko-KR" dirty="0"/>
              <a:t>, color=</a:t>
            </a:r>
            <a:r>
              <a:rPr lang="ko-KR" altLang="en-US" dirty="0"/>
              <a:t>색상</a:t>
            </a:r>
            <a:r>
              <a:rPr lang="en-US" altLang="ko-KR" dirty="0"/>
              <a:t>, radius=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스피링을</a:t>
            </a:r>
            <a:r>
              <a:rPr lang="ko-KR" altLang="en-US" dirty="0"/>
              <a:t> 그리고 싶다면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b="1" dirty="0">
                <a:solidFill>
                  <a:srgbClr val="00B050"/>
                </a:solidFill>
              </a:rPr>
              <a:t>helix()   </a:t>
            </a:r>
            <a:r>
              <a:rPr lang="en-US" altLang="ko-KR" dirty="0"/>
              <a:t># </a:t>
            </a:r>
            <a:r>
              <a:rPr lang="ko-KR" altLang="en-US" dirty="0"/>
              <a:t>기본형</a:t>
            </a:r>
            <a:endParaRPr lang="en-US" altLang="ko-KR" dirty="0"/>
          </a:p>
          <a:p>
            <a:pPr lvl="1"/>
            <a:r>
              <a:rPr lang="en-US" altLang="ko-KR" dirty="0"/>
              <a:t>helix(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A161E-8BE7-423D-A1F4-C5C599463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63"/>
          <a:stretch/>
        </p:blipFill>
        <p:spPr>
          <a:xfrm>
            <a:off x="0" y="815975"/>
            <a:ext cx="5261114" cy="30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6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4C9D3-D419-49F1-872C-C6BAFEB9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2769F-8FC9-4F2A-8681-0C1AF029D86B}"/>
              </a:ext>
            </a:extLst>
          </p:cNvPr>
          <p:cNvSpPr txBox="1"/>
          <p:nvPr/>
        </p:nvSpPr>
        <p:spPr>
          <a:xfrm>
            <a:off x="53875" y="677996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) +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0DBD9-4207-4553-99E3-EBD8E057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" y="1275896"/>
            <a:ext cx="4033123" cy="2525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0DE39-AC5C-4F0C-BDE0-0D32BF8395AA}"/>
              </a:ext>
            </a:extLst>
          </p:cNvPr>
          <p:cNvSpPr txBox="1"/>
          <p:nvPr/>
        </p:nvSpPr>
        <p:spPr>
          <a:xfrm>
            <a:off x="5215605" y="1006562"/>
            <a:ext cx="6392765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위치변수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pos =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벡터값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기본값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vector(0, 0, 0)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색상변수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color =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벡터값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기본값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vector(1, 1, 1)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크기변수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radius =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스칼라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기본값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2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 </a:t>
            </a:r>
            <a:r>
              <a:rPr lang="ko-KR" altLang="en-US" i="1" dirty="0">
                <a:solidFill>
                  <a:schemeClr val="bg1">
                    <a:lumMod val="7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나머지 변수와 기본값은 도움말 링크 참조</a:t>
            </a:r>
            <a:endParaRPr lang="en-US" altLang="ko-KR" i="1" dirty="0">
              <a:solidFill>
                <a:schemeClr val="bg1">
                  <a:lumMod val="75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400" i="1" dirty="0">
                <a:solidFill>
                  <a:schemeClr val="bg1">
                    <a:lumMod val="7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hlinkClick r:id="rId4"/>
              </a:rPr>
              <a:t>      https://www.glowscript.org/docs/VPythonDocs/sphere.html</a:t>
            </a:r>
            <a:endParaRPr lang="en-US" altLang="ko-KR" sz="1400" i="1" dirty="0">
              <a:solidFill>
                <a:schemeClr val="bg1">
                  <a:lumMod val="75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86084-1884-4431-A85D-6D547C531491}"/>
              </a:ext>
            </a:extLst>
          </p:cNvPr>
          <p:cNvSpPr txBox="1"/>
          <p:nvPr/>
        </p:nvSpPr>
        <p:spPr>
          <a:xfrm>
            <a:off x="8980860" y="1873648"/>
            <a:ext cx="120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00206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3D4BD-7CF6-49E6-9726-75314B3B7CD9}"/>
              </a:ext>
            </a:extLst>
          </p:cNvPr>
          <p:cNvSpPr txBox="1"/>
          <p:nvPr/>
        </p:nvSpPr>
        <p:spPr>
          <a:xfrm>
            <a:off x="8980860" y="1088818"/>
            <a:ext cx="120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(x, y, z)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7BD200-1898-4CD9-8122-8110F31E6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6730"/>
            <a:ext cx="4023314" cy="2510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CDBB67-DBEA-4E26-80DF-889219C83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439" y="4350488"/>
            <a:ext cx="4023314" cy="2508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487A36-906A-4648-A047-954DAC7FA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8878" y="4351262"/>
            <a:ext cx="4023315" cy="2506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110C56-53C1-4AC3-AC0D-40BCE18DF58B}"/>
              </a:ext>
            </a:extLst>
          </p:cNvPr>
          <p:cNvSpPr txBox="1"/>
          <p:nvPr/>
        </p:nvSpPr>
        <p:spPr>
          <a:xfrm>
            <a:off x="597607" y="1455613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혹은</a:t>
            </a:r>
            <a:endParaRPr lang="en-US" altLang="ko-KR" sz="105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sphere()</a:t>
            </a:r>
            <a:endParaRPr lang="ko-KR" altLang="en-US" sz="105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62194-F6DD-4BA9-8C03-FC6057805F65}"/>
              </a:ext>
            </a:extLst>
          </p:cNvPr>
          <p:cNvSpPr txBox="1"/>
          <p:nvPr/>
        </p:nvSpPr>
        <p:spPr>
          <a:xfrm>
            <a:off x="597607" y="1243577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sphere(pos=vector(0, 0, 0), color=vector(1, 1, 1), radius=2)</a:t>
            </a:r>
            <a:endParaRPr lang="ko-KR" altLang="en-US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D7777-8E67-4ABE-B7B0-2A1EB4CB10BF}"/>
              </a:ext>
            </a:extLst>
          </p:cNvPr>
          <p:cNvSpPr txBox="1"/>
          <p:nvPr/>
        </p:nvSpPr>
        <p:spPr>
          <a:xfrm>
            <a:off x="-56125" y="43520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sphere(pos=vector(1, 0, 0))</a:t>
            </a:r>
            <a:endParaRPr lang="ko-KR" altLang="en-US" sz="1000" b="1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5733E-333B-4145-B0B9-7157ECCCD1CD}"/>
              </a:ext>
            </a:extLst>
          </p:cNvPr>
          <p:cNvSpPr txBox="1"/>
          <p:nvPr/>
        </p:nvSpPr>
        <p:spPr>
          <a:xfrm>
            <a:off x="7443799" y="15683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원점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B8248-4C24-428E-971B-53D51FDB47AB}"/>
              </a:ext>
            </a:extLst>
          </p:cNvPr>
          <p:cNvSpPr txBox="1"/>
          <p:nvPr/>
        </p:nvSpPr>
        <p:spPr>
          <a:xfrm>
            <a:off x="7443799" y="23516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흰색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AA070-F095-4BBA-ABB3-5C2F9DDCA7B1}"/>
              </a:ext>
            </a:extLst>
          </p:cNvPr>
          <p:cNvSpPr txBox="1"/>
          <p:nvPr/>
        </p:nvSpPr>
        <p:spPr>
          <a:xfrm>
            <a:off x="4023314" y="4319222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sphere(pos=vector(1, 0, 0), color=(1,</a:t>
            </a:r>
            <a:r>
              <a:rPr lang="ko-KR" altLang="en-US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0,</a:t>
            </a:r>
            <a:r>
              <a:rPr lang="ko-KR" altLang="en-US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0))</a:t>
            </a:r>
            <a:endParaRPr lang="ko-KR" altLang="en-US" sz="1000" b="1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22ABD-EBE1-47EE-A209-AE7E34778F2C}"/>
              </a:ext>
            </a:extLst>
          </p:cNvPr>
          <p:cNvSpPr txBox="1"/>
          <p:nvPr/>
        </p:nvSpPr>
        <p:spPr>
          <a:xfrm>
            <a:off x="8102753" y="4336730"/>
            <a:ext cx="3839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sphere(pos=vector(0, 1, 0), color=(1,</a:t>
            </a:r>
            <a:r>
              <a:rPr lang="ko-KR" altLang="en-US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</a:t>
            </a:r>
            <a:r>
              <a:rPr lang="ko-KR" altLang="en-US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0), radius=0.5))</a:t>
            </a:r>
            <a:endParaRPr lang="ko-KR" altLang="en-US" sz="1000" b="1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1BD8D-FEE7-409A-8A2E-D00B2011C9D5}"/>
              </a:ext>
            </a:extLst>
          </p:cNvPr>
          <p:cNvSpPr txBox="1"/>
          <p:nvPr/>
        </p:nvSpPr>
        <p:spPr>
          <a:xfrm>
            <a:off x="3269787" y="1651415"/>
            <a:ext cx="1407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속성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(=</a:t>
            </a:r>
            <a:r>
              <a:rPr lang="ko-KR" altLang="en-US" sz="1050" dirty="0" err="1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변수값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pos : vector(0, 0, 0)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color : vector(1, 1, 1)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radius : 2</a:t>
            </a:r>
            <a:endParaRPr lang="ko-KR" altLang="en-US" sz="105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69AA6-AEA0-40BF-97B6-2326A58DFE94}"/>
              </a:ext>
            </a:extLst>
          </p:cNvPr>
          <p:cNvSpPr txBox="1"/>
          <p:nvPr/>
        </p:nvSpPr>
        <p:spPr>
          <a:xfrm>
            <a:off x="365360" y="5076274"/>
            <a:ext cx="1407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속성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(=</a:t>
            </a:r>
            <a:r>
              <a:rPr lang="ko-KR" altLang="en-US" sz="1050" dirty="0" err="1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변수값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pos : vector(1, 0, 0)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color : vector(1, 1, 1)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radius : 2</a:t>
            </a:r>
            <a:endParaRPr lang="ko-KR" altLang="en-US" sz="105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5F431-680B-433C-AF8C-F7A661AEBBD6}"/>
              </a:ext>
            </a:extLst>
          </p:cNvPr>
          <p:cNvSpPr txBox="1"/>
          <p:nvPr/>
        </p:nvSpPr>
        <p:spPr>
          <a:xfrm>
            <a:off x="4388674" y="5076274"/>
            <a:ext cx="1407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속성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(=</a:t>
            </a:r>
            <a:r>
              <a:rPr lang="ko-KR" altLang="en-US" sz="1050" dirty="0" err="1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변수값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pos : vector(1, 0, 0)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color : vector(1, 0, 0)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radius : 2</a:t>
            </a:r>
            <a:endParaRPr lang="ko-KR" altLang="en-US" sz="105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6B518-E003-40AA-81FF-E39EF64037D8}"/>
              </a:ext>
            </a:extLst>
          </p:cNvPr>
          <p:cNvSpPr txBox="1"/>
          <p:nvPr/>
        </p:nvSpPr>
        <p:spPr>
          <a:xfrm>
            <a:off x="8411988" y="5076274"/>
            <a:ext cx="1407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속성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(=</a:t>
            </a:r>
            <a:r>
              <a:rPr lang="ko-KR" altLang="en-US" sz="1050" dirty="0" err="1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변수값</a:t>
            </a:r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pos : vector(0, 1, 0)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color : vector(1, 1, 0)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radius : 0.5</a:t>
            </a:r>
            <a:endParaRPr lang="ko-KR" altLang="en-US" sz="105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6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F96D2-704E-4673-9227-F531DBD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변수에 할당해 보자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1A65-3B91-4E8C-9C57-ABFF06352DBA}"/>
              </a:ext>
            </a:extLst>
          </p:cNvPr>
          <p:cNvSpPr txBox="1"/>
          <p:nvPr/>
        </p:nvSpPr>
        <p:spPr>
          <a:xfrm>
            <a:off x="115954" y="1545986"/>
            <a:ext cx="752392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sphere(pos=vector(-5,0,0), color=vector(1,0,0), radius=1)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sphere(pos=vector(5,0,0), color=vector(0,0,1), radius=1)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94B451-88C1-438D-8D3A-5B9AD18E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168" y="1310184"/>
            <a:ext cx="3399431" cy="2131578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F0963C2-A48E-4C78-A258-9C2C2089CEF4}"/>
              </a:ext>
            </a:extLst>
          </p:cNvPr>
          <p:cNvSpPr/>
          <p:nvPr/>
        </p:nvSpPr>
        <p:spPr>
          <a:xfrm>
            <a:off x="7452197" y="1209810"/>
            <a:ext cx="1968201" cy="633314"/>
          </a:xfrm>
          <a:prstGeom prst="wedgeRectCallout">
            <a:avLst>
              <a:gd name="adj1" fmla="val 10891"/>
              <a:gd name="adj2" fmla="val 104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 = vector(-5, 0,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 = vector(1, 0,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C5CC57F-9D70-43B4-A2D0-E68687A14D04}"/>
              </a:ext>
            </a:extLst>
          </p:cNvPr>
          <p:cNvSpPr/>
          <p:nvPr/>
        </p:nvSpPr>
        <p:spPr>
          <a:xfrm>
            <a:off x="9769688" y="2778048"/>
            <a:ext cx="1968201" cy="633314"/>
          </a:xfrm>
          <a:prstGeom prst="wedgeRectCallout">
            <a:avLst>
              <a:gd name="adj1" fmla="val 8871"/>
              <a:gd name="adj2" fmla="val -755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 = vector(5, 0,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 = vector(0, 0, 1)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58D39-03E4-4AC0-AF10-D305EB6E5A64}"/>
              </a:ext>
            </a:extLst>
          </p:cNvPr>
          <p:cNvSpPr txBox="1"/>
          <p:nvPr/>
        </p:nvSpPr>
        <p:spPr>
          <a:xfrm>
            <a:off x="115953" y="4588432"/>
            <a:ext cx="768553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sphere(pos=vector(-5,0,0), color=vector(1,0,0), radius=1) </a:t>
            </a:r>
          </a:p>
          <a:p>
            <a:endParaRPr lang="en-US" altLang="ko-Kore-KR" b="1" dirty="0">
              <a:solidFill>
                <a:srgbClr val="0070C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sphere(pos=vector(5,0,0), color=vector(0,0,1), radius=1)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2AEF9-284F-4C07-846F-CE02DDE2523E}"/>
              </a:ext>
            </a:extLst>
          </p:cNvPr>
          <p:cNvSpPr txBox="1"/>
          <p:nvPr/>
        </p:nvSpPr>
        <p:spPr>
          <a:xfrm>
            <a:off x="115953" y="42191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구 객체를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변수에 할당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DCA813-3BDA-4F4F-8522-EF82515D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168" y="4473669"/>
            <a:ext cx="3399431" cy="2131578"/>
          </a:xfrm>
          <a:prstGeom prst="rect">
            <a:avLst/>
          </a:prstGeom>
        </p:spPr>
      </p:pic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938DD38-4612-48FF-8080-73FEF5ADE54D}"/>
              </a:ext>
            </a:extLst>
          </p:cNvPr>
          <p:cNvSpPr/>
          <p:nvPr/>
        </p:nvSpPr>
        <p:spPr>
          <a:xfrm>
            <a:off x="7452197" y="4373295"/>
            <a:ext cx="2367664" cy="633314"/>
          </a:xfrm>
          <a:prstGeom prst="wedgeRectCallout">
            <a:avLst>
              <a:gd name="adj1" fmla="val 3895"/>
              <a:gd name="adj2" fmla="val 109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vector(-5, 0, 0)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vector(1, 0, 0)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B65036BD-B339-4C13-BA5A-0BA6BF407732}"/>
              </a:ext>
            </a:extLst>
          </p:cNvPr>
          <p:cNvSpPr/>
          <p:nvPr/>
        </p:nvSpPr>
        <p:spPr>
          <a:xfrm>
            <a:off x="9370226" y="5941533"/>
            <a:ext cx="2367664" cy="633314"/>
          </a:xfrm>
          <a:prstGeom prst="wedgeRectCallout">
            <a:avLst>
              <a:gd name="adj1" fmla="val 15588"/>
              <a:gd name="adj2" fmla="val -776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vector(5, 0, 0)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vector(0, 0, 1)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52B4D-D542-4CEC-9CD1-39BB0E94D99E}"/>
              </a:ext>
            </a:extLst>
          </p:cNvPr>
          <p:cNvSpPr txBox="1"/>
          <p:nvPr/>
        </p:nvSpPr>
        <p:spPr>
          <a:xfrm>
            <a:off x="8077347" y="5787267"/>
            <a:ext cx="78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23C06-CA25-47CA-84AB-02DA8297481E}"/>
              </a:ext>
            </a:extLst>
          </p:cNvPr>
          <p:cNvSpPr txBox="1"/>
          <p:nvPr/>
        </p:nvSpPr>
        <p:spPr>
          <a:xfrm>
            <a:off x="10481951" y="4920073"/>
            <a:ext cx="94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F69E4F-7BB1-4659-B84B-9DB4AE0744CF}"/>
              </a:ext>
            </a:extLst>
          </p:cNvPr>
          <p:cNvSpPr txBox="1"/>
          <p:nvPr/>
        </p:nvSpPr>
        <p:spPr>
          <a:xfrm>
            <a:off x="97089" y="115828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두 개의 구 객체를 생성하기</a:t>
            </a:r>
          </a:p>
        </p:txBody>
      </p:sp>
    </p:spTree>
    <p:extLst>
      <p:ext uri="{BB962C8B-B14F-4D97-AF65-F5344CB8AC3E}">
        <p14:creationId xmlns:p14="http://schemas.microsoft.com/office/powerpoint/2010/main" val="334145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D2F549B-9EC2-44B3-982F-159B57BD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43" y="3999567"/>
            <a:ext cx="3395956" cy="2125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1F96D2-704E-4673-9227-F531DBD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구 객체의</a:t>
            </a:r>
            <a:r>
              <a:rPr lang="en-US" altLang="ko-KR" dirty="0"/>
              <a:t> </a:t>
            </a:r>
            <a:r>
              <a:rPr lang="ko-KR" altLang="en-US" dirty="0"/>
              <a:t>색상이나 위치를 변경해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2AEF9-284F-4C07-846F-CE02DDE2523E}"/>
              </a:ext>
            </a:extLst>
          </p:cNvPr>
          <p:cNvSpPr txBox="1"/>
          <p:nvPr/>
        </p:nvSpPr>
        <p:spPr>
          <a:xfrm>
            <a:off x="115953" y="8397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구 객체를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변수에 할당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DCA813-3BDA-4F4F-8522-EF82515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168" y="767127"/>
            <a:ext cx="3399431" cy="2131578"/>
          </a:xfrm>
          <a:prstGeom prst="rect">
            <a:avLst/>
          </a:prstGeom>
        </p:spPr>
      </p:pic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938DD38-4612-48FF-8080-73FEF5ADE54D}"/>
              </a:ext>
            </a:extLst>
          </p:cNvPr>
          <p:cNvSpPr/>
          <p:nvPr/>
        </p:nvSpPr>
        <p:spPr>
          <a:xfrm>
            <a:off x="7452197" y="666753"/>
            <a:ext cx="2367664" cy="633314"/>
          </a:xfrm>
          <a:prstGeom prst="wedgeRectCallout">
            <a:avLst>
              <a:gd name="adj1" fmla="val 3895"/>
              <a:gd name="adj2" fmla="val 109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vector(-5, 0, 0)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vector(1, 0, 0)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B65036BD-B339-4C13-BA5A-0BA6BF407732}"/>
              </a:ext>
            </a:extLst>
          </p:cNvPr>
          <p:cNvSpPr/>
          <p:nvPr/>
        </p:nvSpPr>
        <p:spPr>
          <a:xfrm>
            <a:off x="9370226" y="2234991"/>
            <a:ext cx="2367664" cy="633314"/>
          </a:xfrm>
          <a:prstGeom prst="wedgeRectCallout">
            <a:avLst>
              <a:gd name="adj1" fmla="val 15588"/>
              <a:gd name="adj2" fmla="val -776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vector(5, 0, 0)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vector(0, 0, 1)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52B4D-D542-4CEC-9CD1-39BB0E94D99E}"/>
              </a:ext>
            </a:extLst>
          </p:cNvPr>
          <p:cNvSpPr txBox="1"/>
          <p:nvPr/>
        </p:nvSpPr>
        <p:spPr>
          <a:xfrm>
            <a:off x="8077347" y="2080725"/>
            <a:ext cx="78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23C06-CA25-47CA-84AB-02DA8297481E}"/>
              </a:ext>
            </a:extLst>
          </p:cNvPr>
          <p:cNvSpPr txBox="1"/>
          <p:nvPr/>
        </p:nvSpPr>
        <p:spPr>
          <a:xfrm>
            <a:off x="10481951" y="1213531"/>
            <a:ext cx="94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endParaRPr lang="ko-KR" altLang="en-US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13500850-69FB-4977-94F5-1279B092844B}"/>
              </a:ext>
            </a:extLst>
          </p:cNvPr>
          <p:cNvSpPr/>
          <p:nvPr/>
        </p:nvSpPr>
        <p:spPr>
          <a:xfrm>
            <a:off x="7452197" y="3870608"/>
            <a:ext cx="2367664" cy="633314"/>
          </a:xfrm>
          <a:prstGeom prst="wedgeRectCallout">
            <a:avLst>
              <a:gd name="adj1" fmla="val 3895"/>
              <a:gd name="adj2" fmla="val 109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vector(-5, 0, 0)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vector(0, 0, 1)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8B452DF0-822C-42C4-979F-D4914A7EEB07}"/>
              </a:ext>
            </a:extLst>
          </p:cNvPr>
          <p:cNvSpPr/>
          <p:nvPr/>
        </p:nvSpPr>
        <p:spPr>
          <a:xfrm>
            <a:off x="9370226" y="5438846"/>
            <a:ext cx="2367664" cy="633314"/>
          </a:xfrm>
          <a:prstGeom prst="wedgeRectCallout">
            <a:avLst>
              <a:gd name="adj1" fmla="val 15588"/>
              <a:gd name="adj2" fmla="val -776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vector(5, 0, 0)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vector(1, 0, 0)</a:t>
            </a:r>
          </a:p>
          <a:p>
            <a:r>
              <a:rPr lang="en-US" altLang="ko-KR" sz="12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</a:t>
            </a:r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2B139-8385-4676-A73A-DECCB1E96A3D}"/>
              </a:ext>
            </a:extLst>
          </p:cNvPr>
          <p:cNvSpPr txBox="1"/>
          <p:nvPr/>
        </p:nvSpPr>
        <p:spPr>
          <a:xfrm>
            <a:off x="10554058" y="4491285"/>
            <a:ext cx="78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sz="18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ball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296C9-8AC4-428A-A970-29FB031840D4}"/>
              </a:ext>
            </a:extLst>
          </p:cNvPr>
          <p:cNvSpPr txBox="1"/>
          <p:nvPr/>
        </p:nvSpPr>
        <p:spPr>
          <a:xfrm>
            <a:off x="8163092" y="5260147"/>
            <a:ext cx="94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B6C4C7-1DFE-4687-800E-7F9D749F67F5}"/>
              </a:ext>
            </a:extLst>
          </p:cNvPr>
          <p:cNvSpPr txBox="1"/>
          <p:nvPr/>
        </p:nvSpPr>
        <p:spPr>
          <a:xfrm>
            <a:off x="115953" y="1209128"/>
            <a:ext cx="7685535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sphere(pos=vector(-5,0,0), color=vector(1,0,0), radius=1) </a:t>
            </a:r>
          </a:p>
          <a:p>
            <a:r>
              <a:rPr lang="en-US" altLang="ko-Kore-KR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sphere(pos=vector(5,0,0), color=vector(0,0,1), radius=1)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rate(0.5)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0.5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초 지연이 아님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  (1/0.5)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초 지연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s-E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lball.color = vector(0, 0, 1)</a:t>
            </a:r>
          </a:p>
          <a:p>
            <a:r>
              <a:rPr lang="es-E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rball.color = vector(1, 0, 0)</a:t>
            </a:r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912D51-48A2-47E5-B693-D30ABA47A621}"/>
              </a:ext>
            </a:extLst>
          </p:cNvPr>
          <p:cNvSpPr/>
          <p:nvPr/>
        </p:nvSpPr>
        <p:spPr>
          <a:xfrm>
            <a:off x="7520609" y="4086709"/>
            <a:ext cx="2246244" cy="196912"/>
          </a:xfrm>
          <a:prstGeom prst="rect">
            <a:avLst/>
          </a:prstGeom>
          <a:solidFill>
            <a:srgbClr val="92D050">
              <a:alpha val="3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B1CFF3-A742-4453-85A5-F2771D522675}"/>
              </a:ext>
            </a:extLst>
          </p:cNvPr>
          <p:cNvSpPr/>
          <p:nvPr/>
        </p:nvSpPr>
        <p:spPr>
          <a:xfrm>
            <a:off x="9370226" y="5648663"/>
            <a:ext cx="2367664" cy="196912"/>
          </a:xfrm>
          <a:prstGeom prst="rect">
            <a:avLst/>
          </a:prstGeom>
          <a:solidFill>
            <a:srgbClr val="92D050">
              <a:alpha val="3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4CE7A0-231A-43A9-802F-793F073F952D}"/>
              </a:ext>
            </a:extLst>
          </p:cNvPr>
          <p:cNvSpPr/>
          <p:nvPr/>
        </p:nvSpPr>
        <p:spPr>
          <a:xfrm>
            <a:off x="187940" y="4583317"/>
            <a:ext cx="4734580" cy="1425158"/>
          </a:xfrm>
          <a:prstGeom prst="rect">
            <a:avLst/>
          </a:prstGeom>
          <a:solidFill>
            <a:srgbClr val="92D050">
              <a:alpha val="3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763E72-443B-4D8A-9EA9-F6FC4DE8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683" y="5010461"/>
            <a:ext cx="2357727" cy="14731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2F549B-9EC2-44B3-982F-159B57BD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403" y="2917537"/>
            <a:ext cx="2355317" cy="14741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1F96D2-704E-4673-9227-F531DBD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구 객체의</a:t>
            </a:r>
            <a:r>
              <a:rPr lang="en-US" altLang="ko-KR" dirty="0"/>
              <a:t> </a:t>
            </a:r>
            <a:r>
              <a:rPr lang="ko-KR" altLang="en-US" dirty="0"/>
              <a:t>색상을 변경해 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DCA813-3BDA-4F4F-8522-EF82515D8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928" y="844216"/>
            <a:ext cx="2357727" cy="14783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6B6C4C7-1DFE-4687-800E-7F9D749F67F5}"/>
              </a:ext>
            </a:extLst>
          </p:cNvPr>
          <p:cNvSpPr txBox="1"/>
          <p:nvPr/>
        </p:nvSpPr>
        <p:spPr>
          <a:xfrm>
            <a:off x="115953" y="844216"/>
            <a:ext cx="7685535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sphere(pos=vector(-5,0,0), color=vector(1,0,0), radius=1) </a:t>
            </a:r>
          </a:p>
          <a:p>
            <a:r>
              <a:rPr lang="en-US" altLang="ko-Kore-KR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sphere(pos=vector(5,0,0), color=vector(0,0,1), radius=1)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rate(0.5)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0.5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초 지연이 아님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  (1/0.5)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초 지연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s-E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lball.color = vector(0, 0, 1)</a:t>
            </a:r>
          </a:p>
          <a:p>
            <a:r>
              <a:rPr lang="es-E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rball.color = vector(1, 0, 0)</a:t>
            </a:r>
          </a:p>
          <a:p>
            <a:endParaRPr lang="es-ES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s-ES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s-E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 지연 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??</a:t>
            </a:r>
          </a:p>
          <a:p>
            <a:endParaRPr lang="en-US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으로 오른쪽으로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??</a:t>
            </a:r>
          </a:p>
          <a:p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radius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으로</a:t>
            </a:r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4E1C243-FF8A-481B-A892-87341E00746B}"/>
              </a:ext>
            </a:extLst>
          </p:cNvPr>
          <p:cNvSpPr/>
          <p:nvPr/>
        </p:nvSpPr>
        <p:spPr>
          <a:xfrm>
            <a:off x="9456356" y="2312145"/>
            <a:ext cx="1676464" cy="6053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초후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E4488AB3-11C0-4905-B876-F4382BAF5CE3}"/>
              </a:ext>
            </a:extLst>
          </p:cNvPr>
          <p:cNvSpPr/>
          <p:nvPr/>
        </p:nvSpPr>
        <p:spPr>
          <a:xfrm>
            <a:off x="9456356" y="4398372"/>
            <a:ext cx="1676464" cy="6053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 err="1">
                <a:solidFill>
                  <a:schemeClr val="tx1"/>
                </a:solidFill>
              </a:rPr>
              <a:t>초후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57E2A-8CC6-48E3-B319-41CA2A5E63CF}"/>
              </a:ext>
            </a:extLst>
          </p:cNvPr>
          <p:cNvSpPr txBox="1"/>
          <p:nvPr/>
        </p:nvSpPr>
        <p:spPr>
          <a:xfrm>
            <a:off x="9116928" y="319428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파랑색으로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13ADC0-F3C7-45D0-BE85-E97017EACBFF}"/>
              </a:ext>
            </a:extLst>
          </p:cNvPr>
          <p:cNvSpPr txBox="1"/>
          <p:nvPr/>
        </p:nvSpPr>
        <p:spPr>
          <a:xfrm>
            <a:off x="10729504" y="3152001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빨강색으로</a:t>
            </a:r>
            <a:endParaRPr lang="ko-KR" altLang="en-US" sz="12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A6025-85E2-4C60-9D57-0EB08C6D33F3}"/>
              </a:ext>
            </a:extLst>
          </p:cNvPr>
          <p:cNvSpPr txBox="1"/>
          <p:nvPr/>
        </p:nvSpPr>
        <p:spPr>
          <a:xfrm>
            <a:off x="9238474" y="5049035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오른쪽으로 </a:t>
            </a:r>
            <a:r>
              <a:rPr lang="en-US" altLang="ko-KR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만큼</a:t>
            </a:r>
            <a:endParaRPr lang="en-US" altLang="ko-KR" sz="12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73463-6662-4832-95C4-70F4198A4B71}"/>
              </a:ext>
            </a:extLst>
          </p:cNvPr>
          <p:cNvSpPr txBox="1"/>
          <p:nvPr/>
        </p:nvSpPr>
        <p:spPr>
          <a:xfrm>
            <a:off x="10586171" y="5030166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radius</a:t>
            </a:r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</a:t>
            </a:r>
            <a:endParaRPr lang="en-US" altLang="ko-KR" sz="12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으로</a:t>
            </a:r>
          </a:p>
        </p:txBody>
      </p:sp>
    </p:spTree>
    <p:extLst>
      <p:ext uri="{BB962C8B-B14F-4D97-AF65-F5344CB8AC3E}">
        <p14:creationId xmlns:p14="http://schemas.microsoft.com/office/powerpoint/2010/main" val="398182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F96D2-704E-4673-9227-F531DBD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 새로운 변수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B6C4C7-1DFE-4687-800E-7F9D749F67F5}"/>
              </a:ext>
            </a:extLst>
          </p:cNvPr>
          <p:cNvSpPr txBox="1"/>
          <p:nvPr/>
        </p:nvSpPr>
        <p:spPr>
          <a:xfrm>
            <a:off x="115953" y="891443"/>
            <a:ext cx="7685535" cy="498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Web </a:t>
            </a:r>
            <a:r>
              <a:rPr lang="en" altLang="ko-Kore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VPython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3.2</a:t>
            </a:r>
          </a:p>
          <a:p>
            <a:endParaRPr lang="en-US" altLang="ko-Kore-KR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sphere(pos=vector(-5,0,0), color=vector(1,0,0), radius=1) </a:t>
            </a:r>
          </a:p>
          <a:p>
            <a:r>
              <a:rPr lang="en-US" altLang="ko-Kore-KR" b="1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</a:t>
            </a:r>
            <a:r>
              <a:rPr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= sphere(pos=vector(5,0,0), color=vector(0,0,1), radius=1)</a:t>
            </a: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ore-KR" sz="2400" b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</a:t>
            </a:r>
            <a:r>
              <a:rPr lang="ko-KR" altLang="en-US" sz="2400" b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객체에 새로운 변수 추가</a:t>
            </a:r>
            <a:endParaRPr lang="en-US" altLang="ko-Kore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ore-KR" sz="24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lball.cnsh</a:t>
            </a:r>
            <a:r>
              <a:rPr lang="en-US" altLang="ko-Kore-KR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충남과학고등학교</a:t>
            </a:r>
            <a:r>
              <a:rPr lang="en-US" altLang="ko-KR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  </a:t>
            </a:r>
            <a:r>
              <a:rPr lang="en-US" altLang="ko-KR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 </a:t>
            </a:r>
            <a:r>
              <a:rPr lang="en-US" altLang="ko-KR" i="1" dirty="0" err="1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cnsh</a:t>
            </a:r>
            <a:r>
              <a:rPr lang="ko-KR" altLang="en-US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라는 변수 추가</a:t>
            </a:r>
            <a:endParaRPr lang="en-US" altLang="ko-KR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4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rball.mass</a:t>
            </a:r>
            <a:r>
              <a:rPr lang="en-US" altLang="ko-KR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1.0                  </a:t>
            </a:r>
            <a:r>
              <a:rPr lang="en-US" altLang="ko-KR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 </a:t>
            </a:r>
            <a:r>
              <a:rPr lang="ko-KR" altLang="en-US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질량 변수 추가</a:t>
            </a:r>
            <a:endParaRPr lang="en-US" altLang="ko-KR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rball.velocity</a:t>
            </a:r>
            <a:r>
              <a:rPr lang="en-US" altLang="ko-KR" sz="2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vector(1, 0, 0)  </a:t>
            </a:r>
            <a:r>
              <a:rPr lang="en-US" altLang="ko-KR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 </a:t>
            </a:r>
            <a:r>
              <a:rPr lang="ko-KR" altLang="en-US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속도 변수 추가</a:t>
            </a:r>
            <a:endParaRPr lang="en-US" altLang="ko-KR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lball.cnsh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rball.velocity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57E2A-8CC6-48E3-B319-41CA2A5E63CF}"/>
              </a:ext>
            </a:extLst>
          </p:cNvPr>
          <p:cNvSpPr txBox="1"/>
          <p:nvPr/>
        </p:nvSpPr>
        <p:spPr>
          <a:xfrm>
            <a:off x="9116928" y="319428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파랑색으로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13ADC0-F3C7-45D0-BE85-E97017EACBFF}"/>
              </a:ext>
            </a:extLst>
          </p:cNvPr>
          <p:cNvSpPr txBox="1"/>
          <p:nvPr/>
        </p:nvSpPr>
        <p:spPr>
          <a:xfrm>
            <a:off x="10729504" y="3152001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빨강색으로</a:t>
            </a:r>
            <a:endParaRPr lang="ko-KR" altLang="en-US" sz="12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A6025-85E2-4C60-9D57-0EB08C6D33F3}"/>
              </a:ext>
            </a:extLst>
          </p:cNvPr>
          <p:cNvSpPr txBox="1"/>
          <p:nvPr/>
        </p:nvSpPr>
        <p:spPr>
          <a:xfrm>
            <a:off x="9238474" y="5049035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오른쪽으로 </a:t>
            </a:r>
            <a:r>
              <a:rPr lang="en-US" altLang="ko-KR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만큼</a:t>
            </a:r>
            <a:endParaRPr lang="en-US" altLang="ko-KR" sz="12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73463-6662-4832-95C4-70F4198A4B71}"/>
              </a:ext>
            </a:extLst>
          </p:cNvPr>
          <p:cNvSpPr txBox="1"/>
          <p:nvPr/>
        </p:nvSpPr>
        <p:spPr>
          <a:xfrm>
            <a:off x="10586171" y="5030166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radius</a:t>
            </a:r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</a:t>
            </a:r>
            <a:endParaRPr lang="en-US" altLang="ko-KR" sz="12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으로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8BB8D6-5240-4290-BFE6-8BA9802D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810" y="3471285"/>
            <a:ext cx="3399431" cy="2131578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5E2047B-AB9B-4F17-8D82-5151473A3EAD}"/>
              </a:ext>
            </a:extLst>
          </p:cNvPr>
          <p:cNvSpPr/>
          <p:nvPr/>
        </p:nvSpPr>
        <p:spPr>
          <a:xfrm>
            <a:off x="7911810" y="2369821"/>
            <a:ext cx="3480090" cy="1316978"/>
          </a:xfrm>
          <a:prstGeom prst="wedgeRectCallout">
            <a:avLst>
              <a:gd name="adj1" fmla="val -33269"/>
              <a:gd name="adj2" fmla="val 1003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vector(-5, 0, 0)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vector(1, 0, 0)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endParaRPr lang="en-US" altLang="ko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</a:t>
            </a:r>
            <a:r>
              <a:rPr lang="ko-KR" altLang="en-US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1600" b="1" i="1" dirty="0" err="1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cnsh</a:t>
            </a:r>
            <a:r>
              <a:rPr lang="ko-KR" altLang="en-US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라는 변수가 추가</a:t>
            </a:r>
            <a:endParaRPr lang="en-US" altLang="ko-KR" sz="1600" b="1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lball.cnsh</a:t>
            </a:r>
            <a:r>
              <a:rPr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충남과학고등학교</a:t>
            </a:r>
            <a:r>
              <a:rPr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6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B211CE9-DF93-48AB-879E-2C8FD1DF2CBA}"/>
              </a:ext>
            </a:extLst>
          </p:cNvPr>
          <p:cNvSpPr/>
          <p:nvPr/>
        </p:nvSpPr>
        <p:spPr>
          <a:xfrm>
            <a:off x="8419666" y="5049035"/>
            <a:ext cx="3566594" cy="1655292"/>
          </a:xfrm>
          <a:prstGeom prst="wedgeRectCallout">
            <a:avLst>
              <a:gd name="adj1" fmla="val 17417"/>
              <a:gd name="adj2" fmla="val -701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rball.pos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vector(5, 0, 0)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rball.color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vector(0, 0, 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rball.radius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endParaRPr lang="en-US" altLang="ko-KR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# </a:t>
            </a:r>
            <a:r>
              <a:rPr lang="ko-KR" altLang="en-US" sz="1600" b="1" i="1" dirty="0">
                <a:solidFill>
                  <a:srgbClr val="00B05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새로운 변수 추가</a:t>
            </a:r>
            <a:endParaRPr lang="en-US" altLang="ko-KR" sz="1600" b="1" i="1" dirty="0">
              <a:solidFill>
                <a:srgbClr val="00B05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rball.mass</a:t>
            </a:r>
            <a:r>
              <a:rPr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1.0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rball.velocity</a:t>
            </a:r>
            <a:r>
              <a:rPr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vector(1, 0, 0)</a:t>
            </a:r>
          </a:p>
          <a:p>
            <a:endParaRPr lang="ko-KR" alt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26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15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9893</TotalTime>
  <Words>3953</Words>
  <Application>Microsoft Office PowerPoint</Application>
  <PresentationFormat>와이드스크린</PresentationFormat>
  <Paragraphs>483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D2Coding</vt:lpstr>
      <vt:lpstr>강원교육모두 Bold</vt:lpstr>
      <vt:lpstr>맑은 고딕</vt:lpstr>
      <vt:lpstr>Arial</vt:lpstr>
      <vt:lpstr>Office 테마</vt:lpstr>
      <vt:lpstr>PowerPoint 프레젠테이션</vt:lpstr>
      <vt:lpstr>도움자료</vt:lpstr>
      <vt:lpstr>vPython의 3차원 객체</vt:lpstr>
      <vt:lpstr>객체</vt:lpstr>
      <vt:lpstr>객체를 변수에 할당해 보자…</vt:lpstr>
      <vt:lpstr>기존 구 객체의 색상이나 위치를 변경해 보기</vt:lpstr>
      <vt:lpstr>기존 구 객체의 색상을 변경해 보기</vt:lpstr>
      <vt:lpstr>객체에 새로운 변수 추가</vt:lpstr>
      <vt:lpstr>PowerPoint 프레젠테이션</vt:lpstr>
      <vt:lpstr>공간 만들기</vt:lpstr>
      <vt:lpstr>ball에 속도 변수 추가</vt:lpstr>
      <vt:lpstr>벡터 객체와 스칼라 값의 연산 예시</vt:lpstr>
      <vt:lpstr>ball을 연속적으로 움직이기</vt:lpstr>
      <vt:lpstr>ball을 연속적으로 움직이기</vt:lpstr>
      <vt:lpstr>ball이 WallR에 부딪히면 튀어나오기</vt:lpstr>
      <vt:lpstr>왼쪽 벽 추가 및 왼쪽 벽에 부딪히면 튀어나오기</vt:lpstr>
      <vt:lpstr>왼쪽 벽 추가 및 왼쪽 벽에 부딪히면 튀어나오기</vt:lpstr>
      <vt:lpstr>공의 궤적 자취 남기기</vt:lpstr>
      <vt:lpstr>모든 벽 추가하기</vt:lpstr>
      <vt:lpstr>탑재된 코드</vt:lpstr>
      <vt:lpstr>PowerPoint 프레젠테이션</vt:lpstr>
      <vt:lpstr>그래프 그리기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tomozart21@cnsh.hs.kr</dc:creator>
  <cp:lastModifiedBy>tomozart21@cnsh.hs.kr</cp:lastModifiedBy>
  <cp:revision>93</cp:revision>
  <dcterms:created xsi:type="dcterms:W3CDTF">2023-10-28T03:36:46Z</dcterms:created>
  <dcterms:modified xsi:type="dcterms:W3CDTF">2023-11-13T07:15:01Z</dcterms:modified>
</cp:coreProperties>
</file>