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58" r:id="rId5"/>
    <p:sldId id="263" r:id="rId6"/>
    <p:sldId id="262" r:id="rId7"/>
    <p:sldId id="265" r:id="rId8"/>
    <p:sldId id="261" r:id="rId9"/>
    <p:sldId id="264" r:id="rId10"/>
    <p:sldId id="266" r:id="rId11"/>
    <p:sldId id="268" r:id="rId12"/>
    <p:sldId id="269" r:id="rId13"/>
    <p:sldId id="270" r:id="rId14"/>
    <p:sldId id="271" r:id="rId15"/>
    <p:sldId id="273" r:id="rId16"/>
    <p:sldId id="272" r:id="rId17"/>
    <p:sldId id="274" r:id="rId18"/>
    <p:sldId id="276" r:id="rId19"/>
    <p:sldId id="275" r:id="rId20"/>
    <p:sldId id="286" r:id="rId21"/>
    <p:sldId id="277" r:id="rId22"/>
    <p:sldId id="287" r:id="rId23"/>
    <p:sldId id="278" r:id="rId24"/>
    <p:sldId id="288" r:id="rId25"/>
    <p:sldId id="279" r:id="rId26"/>
    <p:sldId id="289" r:id="rId27"/>
    <p:sldId id="280" r:id="rId28"/>
    <p:sldId id="290" r:id="rId29"/>
    <p:sldId id="281" r:id="rId30"/>
    <p:sldId id="291" r:id="rId31"/>
    <p:sldId id="292" r:id="rId32"/>
    <p:sldId id="282" r:id="rId33"/>
    <p:sldId id="283" r:id="rId34"/>
    <p:sldId id="284"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7644" autoAdjust="0"/>
  </p:normalViewPr>
  <p:slideViewPr>
    <p:cSldViewPr>
      <p:cViewPr varScale="1">
        <p:scale>
          <a:sx n="34" d="100"/>
          <a:sy n="34" d="100"/>
        </p:scale>
        <p:origin x="-23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37D58-5AA4-4016-8C5F-78EE699D5EC2}" type="datetimeFigureOut">
              <a:rPr lang="es-ES" smtClean="0"/>
              <a:t>28/11/2014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23DC6-AF6B-4CC0-92C3-4E09FF2667B3}" type="slidenum">
              <a:rPr lang="es-ES" smtClean="0"/>
              <a:t>‹Nº›</a:t>
            </a:fld>
            <a:endParaRPr lang="es-ES"/>
          </a:p>
        </p:txBody>
      </p:sp>
    </p:spTree>
    <p:extLst>
      <p:ext uri="{BB962C8B-B14F-4D97-AF65-F5344CB8AC3E}">
        <p14:creationId xmlns:p14="http://schemas.microsoft.com/office/powerpoint/2010/main" val="264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Buenas</a:t>
            </a:r>
            <a:r>
              <a:rPr lang="es-AR" baseline="0" dirty="0" smtClean="0"/>
              <a:t> tardes, vamos a dar comienzo a nuestra </a:t>
            </a:r>
            <a:r>
              <a:rPr lang="es-AR" baseline="0" dirty="0" err="1" smtClean="0"/>
              <a:t>exposicion</a:t>
            </a:r>
            <a:r>
              <a:rPr lang="es-AR" baseline="0" dirty="0" smtClean="0"/>
              <a:t>. Mi compañero Jorge </a:t>
            </a:r>
            <a:r>
              <a:rPr lang="es-AR" baseline="0" dirty="0" err="1" smtClean="0"/>
              <a:t>Bolpe</a:t>
            </a:r>
            <a:r>
              <a:rPr lang="es-AR" baseline="0" dirty="0" smtClean="0"/>
              <a:t>, y quien les habla Fernando </a:t>
            </a:r>
            <a:r>
              <a:rPr lang="es-AR" baseline="0" dirty="0" err="1" smtClean="0"/>
              <a:t>Vitale</a:t>
            </a:r>
            <a:r>
              <a:rPr lang="es-AR" baseline="0" dirty="0" smtClean="0"/>
              <a:t>.</a:t>
            </a:r>
          </a:p>
          <a:p>
            <a:r>
              <a:rPr lang="es-AR" baseline="0" dirty="0" smtClean="0"/>
              <a:t>Buscaremos explicar y mostrar que es </a:t>
            </a:r>
            <a:r>
              <a:rPr lang="es-AR" baseline="0" dirty="0" err="1" smtClean="0"/>
              <a:t>PlaceON</a:t>
            </a:r>
            <a:endParaRPr lang="es-AR" baseline="0" dirty="0" smtClean="0"/>
          </a:p>
          <a:p>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a:t>
            </a:fld>
            <a:endParaRPr lang="es-ES"/>
          </a:p>
        </p:txBody>
      </p:sp>
    </p:spTree>
    <p:extLst>
      <p:ext uri="{BB962C8B-B14F-4D97-AF65-F5344CB8AC3E}">
        <p14:creationId xmlns:p14="http://schemas.microsoft.com/office/powerpoint/2010/main" val="266263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Siguiendo</a:t>
            </a:r>
            <a:r>
              <a:rPr lang="es-AR" baseline="0" dirty="0" smtClean="0"/>
              <a:t> con los requerimientos, obviamente además de la funcionalidad expresada, surgieron varios requerimientos no funcionales, que podemos ver aquí:</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10</a:t>
            </a:fld>
            <a:endParaRPr lang="es-ES"/>
          </a:p>
        </p:txBody>
      </p:sp>
    </p:spTree>
    <p:extLst>
      <p:ext uri="{BB962C8B-B14F-4D97-AF65-F5344CB8AC3E}">
        <p14:creationId xmlns:p14="http://schemas.microsoft.com/office/powerpoint/2010/main" val="275624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Teniendo</a:t>
            </a:r>
            <a:r>
              <a:rPr lang="es-AR" baseline="0" dirty="0" smtClean="0"/>
              <a:t> requerimientos definidos, pasaremos ahora a explicar las decisiones más relevantes de arquitectura</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11</a:t>
            </a:fld>
            <a:endParaRPr lang="es-ES"/>
          </a:p>
        </p:txBody>
      </p:sp>
    </p:spTree>
    <p:extLst>
      <p:ext uri="{BB962C8B-B14F-4D97-AF65-F5344CB8AC3E}">
        <p14:creationId xmlns:p14="http://schemas.microsoft.com/office/powerpoint/2010/main" val="1075263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Primer</a:t>
            </a:r>
            <a:r>
              <a:rPr lang="es-AR" baseline="0" dirty="0" smtClean="0"/>
              <a:t> decisión, establecemos que el sistema como un todo, es dividido en tres grandes componentes Modelo, Vista y Controlador.</a:t>
            </a:r>
          </a:p>
          <a:p>
            <a:r>
              <a:rPr lang="es-AR" baseline="0" dirty="0" smtClean="0"/>
              <a:t>Las razones principales de esta elección vienen de la mano de nuestra experiencia en el desarrollo web, y el uso de varios frameworks y tecnologías.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Esta arquitectura es</a:t>
            </a:r>
            <a:r>
              <a:rPr lang="es-AR" baseline="0" dirty="0" smtClean="0"/>
              <a:t> frecuentemente utilizada en el desarrollo de aplicaciones web</a:t>
            </a:r>
            <a:r>
              <a:rPr lang="es-ES" dirty="0" smtClean="0"/>
              <a:t>, donde la vista es la página HTML y el código que provee de datos dinámicos a la página, el modelo es el sistema de  Base de Datos y la “lógica de negocio”, y el controlador es el componente de software responsable de recibir los eventos de entrada desde la vista.</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12</a:t>
            </a:fld>
            <a:endParaRPr lang="es-ES"/>
          </a:p>
        </p:txBody>
      </p:sp>
    </p:spTree>
    <p:extLst>
      <p:ext uri="{BB962C8B-B14F-4D97-AF65-F5344CB8AC3E}">
        <p14:creationId xmlns:p14="http://schemas.microsoft.com/office/powerpoint/2010/main" val="2840634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Yor</a:t>
            </a:r>
            <a:endParaRPr lang="es-ES" dirty="0" smtClean="0"/>
          </a:p>
          <a:p>
            <a:r>
              <a:rPr lang="es-ES" dirty="0" smtClean="0"/>
              <a:t>web -&gt; es </a:t>
            </a:r>
            <a:r>
              <a:rPr lang="es-ES" dirty="0" err="1" smtClean="0"/>
              <a:t>agnostico</a:t>
            </a:r>
            <a:r>
              <a:rPr lang="es-ES" dirty="0" smtClean="0"/>
              <a:t> a la plataforma</a:t>
            </a:r>
          </a:p>
          <a:p>
            <a:r>
              <a:rPr lang="es-ES" dirty="0" smtClean="0"/>
              <a:t>nativo -&gt; es dependiente de la plataforma</a:t>
            </a:r>
          </a:p>
          <a:p>
            <a:endParaRPr lang="es-AR" dirty="0" smtClean="0"/>
          </a:p>
          <a:p>
            <a:r>
              <a:rPr lang="es-AR" dirty="0" smtClean="0"/>
              <a:t>Otro</a:t>
            </a:r>
            <a:r>
              <a:rPr lang="es-AR" baseline="0" dirty="0" smtClean="0"/>
              <a:t> punto que impactó directamente en el desarrollo del sistema, fue la decisión que hubo que tomar antes de comenzar, acerca de si era conveniente desarrollar una aplicación web accesible desde un browser, o una aplicación nativa de algún sistema móvil.</a:t>
            </a:r>
          </a:p>
          <a:p>
            <a:r>
              <a:rPr lang="es-AR" baseline="0" dirty="0" smtClean="0"/>
              <a:t>Haremos una comparativa entre las características que tuvimos más en cuenta en este punto.</a:t>
            </a:r>
          </a:p>
          <a:p>
            <a:r>
              <a:rPr lang="es-AR" baseline="0" dirty="0" smtClean="0"/>
              <a:t>Acceso</a:t>
            </a:r>
          </a:p>
          <a:p>
            <a:r>
              <a:rPr lang="es-AR" baseline="0" dirty="0" smtClean="0"/>
              <a:t>El sitio web es accesible desde cualquier browser, mientras que las apps nativas se acceden directamente, luego de su instalación.</a:t>
            </a:r>
          </a:p>
          <a:p>
            <a:r>
              <a:rPr lang="es-AR" baseline="0" dirty="0" smtClean="0"/>
              <a:t>Como la portabilidad es una cualidad que buscamos, con el fin de poder usar la aplicación en la mayor cantidad de dispositivos posibles, en este primer punto podemos decir que el sitio web móvil resulta más viable.</a:t>
            </a:r>
          </a:p>
          <a:p>
            <a:endParaRPr lang="es-AR" baseline="0" dirty="0" smtClean="0"/>
          </a:p>
          <a:p>
            <a:r>
              <a:rPr lang="es-AR" baseline="0" dirty="0" smtClean="0"/>
              <a:t>Por tratarse de contenido remoto, una aplicación web necesita conectividad, mientras que una app nativa podría iniciar sin estar conectado.</a:t>
            </a:r>
          </a:p>
          <a:p>
            <a:r>
              <a:rPr lang="es-AR" baseline="0" dirty="0" smtClean="0"/>
              <a:t>Aquí hay un punto a favor de una app nativa, aunque tratándose de un sistema que busca brindar datos en tiempo real, esa ventaja es un tanto irrelevante.</a:t>
            </a:r>
          </a:p>
          <a:p>
            <a:endParaRPr lang="es-AR" baseline="0" dirty="0" smtClean="0"/>
          </a:p>
          <a:p>
            <a:r>
              <a:rPr lang="es-AR" baseline="0" dirty="0" smtClean="0"/>
              <a:t>Un sitio web tiene limitado el uso de algunas características de los teléfonos, como pueden ser sensores de movimiento, cualidad que una app nativa si posee.</a:t>
            </a:r>
          </a:p>
          <a:p>
            <a:r>
              <a:rPr lang="es-AR" baseline="0" dirty="0" smtClean="0"/>
              <a:t>En esta tercera comparación, también una app nativa saca ventajas, aunque nuevamente, pierde algo de peso al haber podido comprobar que el acceso a los mecanismos de geolocalización es fácilmente logrado desde los browsers modernos.</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13</a:t>
            </a:fld>
            <a:endParaRPr lang="es-ES"/>
          </a:p>
        </p:txBody>
      </p:sp>
    </p:spTree>
    <p:extLst>
      <p:ext uri="{BB962C8B-B14F-4D97-AF65-F5344CB8AC3E}">
        <p14:creationId xmlns:p14="http://schemas.microsoft.com/office/powerpoint/2010/main" val="29673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Siguiendo un</a:t>
            </a:r>
            <a:r>
              <a:rPr lang="es-AR" baseline="0" dirty="0" smtClean="0"/>
              <a:t> poco con la comparación, podemos también decir que un app nativa muestra mejor performance a la hora de ejecutarse, ya que la web app depende de la conectividad.</a:t>
            </a:r>
          </a:p>
          <a:p>
            <a:r>
              <a:rPr lang="es-AR" baseline="0" dirty="0" smtClean="0"/>
              <a:t>En cuanto al costo, dado que un solo sitio  web será accedido desde cualquier browser, el costo de su desarrollo es muy inferior al de desarrollar varias versiones para varias plataformas. Y cuando decimos costo no hablamos directamente de dinero, sino de tiempo.</a:t>
            </a:r>
          </a:p>
          <a:p>
            <a:r>
              <a:rPr lang="es-AR" baseline="0" dirty="0" smtClean="0"/>
              <a:t>Por otro lado, la existencia de los app </a:t>
            </a:r>
            <a:r>
              <a:rPr lang="es-AR" baseline="0" dirty="0" err="1" smtClean="0"/>
              <a:t>stores</a:t>
            </a:r>
            <a:r>
              <a:rPr lang="es-AR" baseline="0" dirty="0" smtClean="0"/>
              <a:t> nativos si bien pueden retrasar el desarrollo buscando la aprobación de las marcas para incluir una aplicación nueva, también es un medio de difusión y herramienta de marketing.</a:t>
            </a:r>
          </a:p>
          <a:p>
            <a:endParaRPr lang="es-AR" baseline="0" dirty="0" smtClean="0"/>
          </a:p>
          <a:p>
            <a:r>
              <a:rPr lang="es-AR" baseline="0" dirty="0" smtClean="0"/>
              <a:t>Como resultado final de todas estas comparaciones y sus evaluaciones, fue que optamos por el desarrollo de un sitio web móvil.</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14</a:t>
            </a:fld>
            <a:endParaRPr lang="es-ES"/>
          </a:p>
        </p:txBody>
      </p:sp>
    </p:spTree>
    <p:extLst>
      <p:ext uri="{BB962C8B-B14F-4D97-AF65-F5344CB8AC3E}">
        <p14:creationId xmlns:p14="http://schemas.microsoft.com/office/powerpoint/2010/main" val="4072934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Pasamos a ver algunos detalles de</a:t>
            </a:r>
            <a:r>
              <a:rPr lang="es-AR" baseline="0" dirty="0" smtClean="0"/>
              <a:t> implementación</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15</a:t>
            </a:fld>
            <a:endParaRPr lang="es-ES"/>
          </a:p>
        </p:txBody>
      </p:sp>
    </p:spTree>
    <p:extLst>
      <p:ext uri="{BB962C8B-B14F-4D97-AF65-F5344CB8AC3E}">
        <p14:creationId xmlns:p14="http://schemas.microsoft.com/office/powerpoint/2010/main" val="1579250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Yor</a:t>
            </a:r>
            <a:endParaRPr lang="es-ES" dirty="0" smtClean="0"/>
          </a:p>
          <a:p>
            <a:r>
              <a:rPr lang="es-ES" dirty="0" smtClean="0"/>
              <a:t>Aquí a la hora de elegir, nos basamos directamente en nuestra</a:t>
            </a:r>
            <a:r>
              <a:rPr lang="es-ES" baseline="0" dirty="0" smtClean="0"/>
              <a:t> experiencia como desarrolladores web.</a:t>
            </a:r>
            <a:endParaRPr lang="es-ES" dirty="0" smtClean="0"/>
          </a:p>
          <a:p>
            <a:endParaRPr lang="es-ES" dirty="0" smtClean="0"/>
          </a:p>
          <a:p>
            <a:r>
              <a:rPr lang="es-ES" dirty="0" smtClean="0"/>
              <a:t>Decidimos utilizar html5 y css3 debido a su compatibilidad con dispositivos </a:t>
            </a:r>
            <a:r>
              <a:rPr lang="es-ES" dirty="0" err="1" smtClean="0"/>
              <a:t>moviles</a:t>
            </a:r>
            <a:r>
              <a:rPr lang="es-ES" dirty="0" smtClean="0"/>
              <a:t>.</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16</a:t>
            </a:fld>
            <a:endParaRPr lang="es-ES"/>
          </a:p>
        </p:txBody>
      </p:sp>
    </p:spTree>
    <p:extLst>
      <p:ext uri="{BB962C8B-B14F-4D97-AF65-F5344CB8AC3E}">
        <p14:creationId xmlns:p14="http://schemas.microsoft.com/office/powerpoint/2010/main" val="2442182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Fer</a:t>
            </a:r>
            <a:endParaRPr lang="es-ES" dirty="0" smtClean="0"/>
          </a:p>
          <a:p>
            <a:r>
              <a:rPr lang="es-ES" dirty="0" smtClean="0"/>
              <a:t>fue desarrollada y publicada como una especificación de la W3C</a:t>
            </a:r>
          </a:p>
          <a:p>
            <a:r>
              <a:rPr lang="es-ES" dirty="0" smtClean="0"/>
              <a:t>es agnóstica respecto de las fuentes de información de ubicación. GPS y ubicación inferida desde señales de red tales como dirección IP, RFID, direcciones MAC de WiFi y Bluetooth, e identificación celular por GSM/CDMA; como así también por datos introducidos por el usuario</a:t>
            </a:r>
          </a:p>
          <a:p>
            <a:r>
              <a:rPr lang="es-ES" dirty="0" smtClean="0"/>
              <a:t>privacidad provista por el browser</a:t>
            </a:r>
          </a:p>
          <a:p>
            <a:endParaRPr lang="es-AR" dirty="0" smtClean="0"/>
          </a:p>
          <a:p>
            <a:r>
              <a:rPr lang="es-AR" dirty="0" smtClean="0"/>
              <a:t>La</a:t>
            </a:r>
            <a:r>
              <a:rPr lang="es-AR" baseline="0" dirty="0" smtClean="0"/>
              <a:t> Api de geolocalización definida como una especificación de la W3C brinda las pautas que los navegadores modernos deben seguir para proveer de forma estándar, información de ubicación de los clientes web.</a:t>
            </a:r>
          </a:p>
          <a:p>
            <a:r>
              <a:rPr lang="es-AR" baseline="0" dirty="0" smtClean="0"/>
              <a:t>Afortunadamente, todos los navegadores importantes la implementan y soportan con bastante compatibilidad.</a:t>
            </a:r>
          </a:p>
          <a:p>
            <a:r>
              <a:rPr lang="es-ES" dirty="0" smtClean="0"/>
              <a:t>Es agnóstica respecto de las fuentes de información de ubicación. GPS y ubicación inferida desde señales de red tales como dirección IP, RFID, direcciones MAC de WiFi y Bluetooth, e identificación celular por GSM/CDMA; como así también por datos introducidos por el usuario</a:t>
            </a:r>
          </a:p>
          <a:p>
            <a:endParaRPr lang="es-ES" dirty="0" smtClean="0"/>
          </a:p>
          <a:p>
            <a:r>
              <a:rPr lang="es-ES" dirty="0" smtClean="0"/>
              <a:t>Un punto que nos preocupó en principio, que era la privacidad de los usuarios,</a:t>
            </a:r>
            <a:r>
              <a:rPr lang="es-ES" baseline="0" dirty="0" smtClean="0"/>
              <a:t> también se ve cubierta por esta especificación, delegando entonces en las implementaciones de los browsers gran parte de esa responsabilidad.</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17</a:t>
            </a:fld>
            <a:endParaRPr lang="es-ES"/>
          </a:p>
        </p:txBody>
      </p:sp>
    </p:spTree>
    <p:extLst>
      <p:ext uri="{BB962C8B-B14F-4D97-AF65-F5344CB8AC3E}">
        <p14:creationId xmlns:p14="http://schemas.microsoft.com/office/powerpoint/2010/main" val="533923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Por último vamos a mostrarles algunas capturas de pantalla representativas</a:t>
            </a:r>
            <a:r>
              <a:rPr lang="es-AR" baseline="0" dirty="0" smtClean="0"/>
              <a:t> de la aplicación, y de su uso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18</a:t>
            </a:fld>
            <a:endParaRPr lang="es-ES"/>
          </a:p>
        </p:txBody>
      </p:sp>
    </p:spTree>
    <p:extLst>
      <p:ext uri="{BB962C8B-B14F-4D97-AF65-F5344CB8AC3E}">
        <p14:creationId xmlns:p14="http://schemas.microsoft.com/office/powerpoint/2010/main" val="501162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Como</a:t>
            </a:r>
            <a:r>
              <a:rPr lang="es-AR" baseline="0" dirty="0" smtClean="0"/>
              <a:t> verán a lo largo de todas las pantallas, el sitio web se encuentra completamente diseñado para brindar a los usuarios que acceden desde un dispositivo móvil, una interfaz acorde a los mecanismos de entrada con los que se suele disponer, es decir la pantalla táctil y de reducido tamaño.</a:t>
            </a:r>
          </a:p>
          <a:p>
            <a:r>
              <a:rPr lang="es-AR" baseline="0" dirty="0" smtClean="0"/>
              <a:t>Esa es la razón del tamaño de las capturas, que emulan un teléfono inteligente.</a:t>
            </a:r>
          </a:p>
          <a:p>
            <a:endParaRPr lang="es-AR" baseline="0" dirty="0" smtClean="0"/>
          </a:p>
          <a:p>
            <a:r>
              <a:rPr lang="es-AR" baseline="0" dirty="0" smtClean="0"/>
              <a:t>La primer pantalla que vemos muestra la vista principal una vez que se accede al sistema.</a:t>
            </a:r>
          </a:p>
          <a:p>
            <a:r>
              <a:rPr lang="es-AR" baseline="0" dirty="0" smtClean="0"/>
              <a:t>Lo central aquí es el mapa, que ubica a nuestro usuario y que se actualiza en tiempo real siguiendo nuestros pasos.</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19</a:t>
            </a:fld>
            <a:endParaRPr lang="es-ES"/>
          </a:p>
        </p:txBody>
      </p:sp>
    </p:spTree>
    <p:extLst>
      <p:ext uri="{BB962C8B-B14F-4D97-AF65-F5344CB8AC3E}">
        <p14:creationId xmlns:p14="http://schemas.microsoft.com/office/powerpoint/2010/main" val="422235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Hemos</a:t>
            </a:r>
            <a:r>
              <a:rPr lang="es-AR" baseline="0" dirty="0" smtClean="0"/>
              <a:t> organizado nuestra exposición en el orden que vemos aquí en la Agenda</a:t>
            </a:r>
          </a:p>
          <a:p>
            <a:r>
              <a:rPr lang="es-AR" baseline="0" dirty="0" smtClean="0"/>
              <a:t>Como primer tema explicaremos que es PlaceOn y en que ideas principales se basa</a:t>
            </a:r>
          </a:p>
          <a:p>
            <a:r>
              <a:rPr lang="es-AR" baseline="0" dirty="0" smtClean="0"/>
              <a:t>Daremos cuenta </a:t>
            </a:r>
            <a:r>
              <a:rPr lang="es-AR" baseline="0" dirty="0" err="1" smtClean="0"/>
              <a:t>tambien</a:t>
            </a:r>
            <a:r>
              <a:rPr lang="es-AR" baseline="0" dirty="0" smtClean="0"/>
              <a:t> del resultado del </a:t>
            </a:r>
            <a:r>
              <a:rPr lang="es-AR" baseline="0" dirty="0" err="1" smtClean="0"/>
              <a:t>analisis</a:t>
            </a:r>
            <a:r>
              <a:rPr lang="es-AR" baseline="0" dirty="0" smtClean="0"/>
              <a:t> funcional que derivo en requerimientos de la </a:t>
            </a:r>
            <a:r>
              <a:rPr lang="es-AR" baseline="0" dirty="0" err="1" smtClean="0"/>
              <a:t>aplicacion</a:t>
            </a:r>
            <a:endParaRPr lang="es-AR" baseline="0" dirty="0" smtClean="0"/>
          </a:p>
          <a:p>
            <a:r>
              <a:rPr lang="es-AR" baseline="0" dirty="0" smtClean="0"/>
              <a:t>Luego hablaremos un poco acerca de algunas decisiones arquitectónicas destacables que tuvimos que tomar</a:t>
            </a:r>
          </a:p>
          <a:p>
            <a:r>
              <a:rPr lang="es-AR" dirty="0" smtClean="0"/>
              <a:t>También remarcaremos</a:t>
            </a:r>
            <a:r>
              <a:rPr lang="es-AR" baseline="0" dirty="0" smtClean="0"/>
              <a:t> luego puntos importantes dentro de lo que fue el proceso de desarrollo</a:t>
            </a:r>
          </a:p>
          <a:p>
            <a:r>
              <a:rPr lang="es-AR" baseline="0" dirty="0" smtClean="0"/>
              <a:t>Y por ultimo mostraremos algunas capturas y ejemplos de su uso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a:t>
            </a:fld>
            <a:endParaRPr lang="es-ES"/>
          </a:p>
        </p:txBody>
      </p:sp>
    </p:spTree>
    <p:extLst>
      <p:ext uri="{BB962C8B-B14F-4D97-AF65-F5344CB8AC3E}">
        <p14:creationId xmlns:p14="http://schemas.microsoft.com/office/powerpoint/2010/main" val="2288551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El otro tipo de usuarios del sistema</a:t>
            </a:r>
            <a:r>
              <a:rPr lang="es-AR" baseline="0" dirty="0" smtClean="0"/>
              <a:t> que hemos definido, son los llamados Lugares.</a:t>
            </a:r>
          </a:p>
          <a:p>
            <a:r>
              <a:rPr lang="es-AR" baseline="0" dirty="0" smtClean="0"/>
              <a:t>La principal diferencia, es que en lugar de obtener en tiempo real la posición, ésta es definida y fijada desde una pantalla de configuración como la que vemos aquí. Permite ubicarse automáticamente en el lugar donde nos hallamos, introducir latitud y longitud manualmente, o calcular posición en base a un texto de dirección. Una vez fijada, no se ejecutará el mecanismo de localización automático.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20</a:t>
            </a:fld>
            <a:endParaRPr lang="es-ES"/>
          </a:p>
        </p:txBody>
      </p:sp>
    </p:spTree>
    <p:extLst>
      <p:ext uri="{BB962C8B-B14F-4D97-AF65-F5344CB8AC3E}">
        <p14:creationId xmlns:p14="http://schemas.microsoft.com/office/powerpoint/2010/main" val="422235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El </a:t>
            </a:r>
            <a:r>
              <a:rPr lang="es-AR" dirty="0" err="1" smtClean="0"/>
              <a:t>menu</a:t>
            </a:r>
            <a:r>
              <a:rPr lang="es-AR" baseline="0" dirty="0" smtClean="0"/>
              <a:t> lateral desplegable al tacto (o click) brinda todas las opciones de uso de la aplicación.</a:t>
            </a:r>
          </a:p>
          <a:p>
            <a:r>
              <a:rPr lang="es-AR" baseline="0" dirty="0" smtClean="0"/>
              <a:t>Luego recorreremos las más importantes, pero lo que queremos mostrar acá es la forma de hacer uso de componentes de interfaz que son de fácil acceso desde pantallas pequeñas.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21</a:t>
            </a:fld>
            <a:endParaRPr lang="es-ES"/>
          </a:p>
        </p:txBody>
      </p:sp>
    </p:spTree>
    <p:extLst>
      <p:ext uri="{BB962C8B-B14F-4D97-AF65-F5344CB8AC3E}">
        <p14:creationId xmlns:p14="http://schemas.microsoft.com/office/powerpoint/2010/main" val="115448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Los</a:t>
            </a:r>
            <a:r>
              <a:rPr lang="es-AR" baseline="0" dirty="0" smtClean="0"/>
              <a:t> listados también son de fácil acceso táctil. En esta pantalla vemos los usuarios que existen en PlaceOn, y desde aquí podemos acceder a sus perfiles.</a:t>
            </a:r>
          </a:p>
          <a:p>
            <a:r>
              <a:rPr lang="es-AR" baseline="0" dirty="0" smtClean="0"/>
              <a:t>El filtro de búsqueda facilita la localización de algún usuario en particular.</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22</a:t>
            </a:fld>
            <a:endParaRPr lang="es-ES"/>
          </a:p>
        </p:txBody>
      </p:sp>
    </p:spTree>
    <p:extLst>
      <p:ext uri="{BB962C8B-B14F-4D97-AF65-F5344CB8AC3E}">
        <p14:creationId xmlns:p14="http://schemas.microsoft.com/office/powerpoint/2010/main" val="115448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Suponiendo que decidimos</a:t>
            </a:r>
            <a:r>
              <a:rPr lang="es-AR" baseline="0" dirty="0" smtClean="0"/>
              <a:t> acceder al perfil de un usuario que aún no es nuestro amigo, obtendremos una pantalla que solamente brinda información básica y permite agregarlo como nuevo amigo.</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23</a:t>
            </a:fld>
            <a:endParaRPr lang="es-ES"/>
          </a:p>
        </p:txBody>
      </p:sp>
    </p:spTree>
    <p:extLst>
      <p:ext uri="{BB962C8B-B14F-4D97-AF65-F5344CB8AC3E}">
        <p14:creationId xmlns:p14="http://schemas.microsoft.com/office/powerpoint/2010/main" val="2514283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Una</a:t>
            </a:r>
            <a:r>
              <a:rPr lang="es-AR" baseline="0" dirty="0" smtClean="0"/>
              <a:t> vez añadido un amigo, el listado de amigos nuevamente reutiliza la interfaz antes vista para usuarios no añadidos, con el mismo filtro de búsqueda.</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24</a:t>
            </a:fld>
            <a:endParaRPr lang="es-ES"/>
          </a:p>
        </p:txBody>
      </p:sp>
    </p:spTree>
    <p:extLst>
      <p:ext uri="{BB962C8B-B14F-4D97-AF65-F5344CB8AC3E}">
        <p14:creationId xmlns:p14="http://schemas.microsoft.com/office/powerpoint/2010/main" val="2514283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La vista del</a:t>
            </a:r>
            <a:r>
              <a:rPr lang="es-AR" baseline="0" dirty="0" smtClean="0"/>
              <a:t> perfil de un usuario ya añadido, incluye información extra sobre el historial de los estados emitidos por nuestro amigo, como así también la posibilidad de acceder a la configuración del filtro de alerta.</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25</a:t>
            </a:fld>
            <a:endParaRPr lang="es-ES"/>
          </a:p>
        </p:txBody>
      </p:sp>
    </p:spTree>
    <p:extLst>
      <p:ext uri="{BB962C8B-B14F-4D97-AF65-F5344CB8AC3E}">
        <p14:creationId xmlns:p14="http://schemas.microsoft.com/office/powerpoint/2010/main" val="1351595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El mencionado filtro de alertas,</a:t>
            </a:r>
            <a:r>
              <a:rPr lang="es-AR" baseline="0" dirty="0" smtClean="0"/>
              <a:t> es configurable por cada amigo, donde el radio de importancia que definimos se ve representado claramente en un mapa.</a:t>
            </a:r>
          </a:p>
          <a:p>
            <a:r>
              <a:rPr lang="es-AR" baseline="0" dirty="0" smtClean="0"/>
              <a:t>Además el centro desde el cual queremos medir el radio, puede ser o bien nuestra posición que se va actualizando a medida nos movemos, o bien se puede elegir un punto fijo. </a:t>
            </a:r>
          </a:p>
          <a:p>
            <a:r>
              <a:rPr lang="es-AR" baseline="0" dirty="0" smtClean="0"/>
              <a:t>El radio con centro móvil es útil a la hora de por ejemplo, querer recibir notificaciones de locales cuando uno pasa cerca de los mismos, o cuando me encuentro cerca de algún otro amigo.</a:t>
            </a:r>
          </a:p>
          <a:p>
            <a:r>
              <a:rPr lang="es-AR" baseline="0" dirty="0" smtClean="0"/>
              <a:t>Por otro lado el centro fijo, puede ser usado par recibir noticias de un diario que se produzcan a menos de 5 </a:t>
            </a:r>
            <a:r>
              <a:rPr lang="es-AR" baseline="0" dirty="0" err="1" smtClean="0"/>
              <a:t>kilometros</a:t>
            </a:r>
            <a:r>
              <a:rPr lang="es-AR" baseline="0" dirty="0" smtClean="0"/>
              <a:t> de nuestra casa, sin importar donde me encuentre yo en el momento.</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26</a:t>
            </a:fld>
            <a:endParaRPr lang="es-ES"/>
          </a:p>
        </p:txBody>
      </p:sp>
    </p:spTree>
    <p:extLst>
      <p:ext uri="{BB962C8B-B14F-4D97-AF65-F5344CB8AC3E}">
        <p14:creationId xmlns:p14="http://schemas.microsoft.com/office/powerpoint/2010/main" val="135159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Acá también a modo de</a:t>
            </a:r>
            <a:r>
              <a:rPr lang="es-AR" baseline="0" dirty="0" smtClean="0"/>
              <a:t> ejemplo vemos una pantalla de emisión de nuevo estado, de tipo anuncio. Los campos obligatorios de posición se ven completados automáticamente con la posición actual.</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27</a:t>
            </a:fld>
            <a:endParaRPr lang="es-ES"/>
          </a:p>
        </p:txBody>
      </p:sp>
    </p:spTree>
    <p:extLst>
      <p:ext uri="{BB962C8B-B14F-4D97-AF65-F5344CB8AC3E}">
        <p14:creationId xmlns:p14="http://schemas.microsoft.com/office/powerpoint/2010/main" val="401985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Una vista de un estado ya creado, transforma</a:t>
            </a:r>
            <a:r>
              <a:rPr lang="es-AR" baseline="0" dirty="0" smtClean="0"/>
              <a:t> los valores de latitud y longitud en un mapa, y tanto la imagen como el texto descriptivo son parte de los detalles.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28</a:t>
            </a:fld>
            <a:endParaRPr lang="es-ES"/>
          </a:p>
        </p:txBody>
      </p:sp>
    </p:spTree>
    <p:extLst>
      <p:ext uri="{BB962C8B-B14F-4D97-AF65-F5344CB8AC3E}">
        <p14:creationId xmlns:p14="http://schemas.microsoft.com/office/powerpoint/2010/main" val="4113846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Volviendo a</a:t>
            </a:r>
            <a:r>
              <a:rPr lang="es-AR" baseline="0" dirty="0" smtClean="0"/>
              <a:t> la vista principal, lo que sucede al recibir una notificación es que la misma será visible desde el panel lateral derecho, también con un tamaño que busca ser de fácil uso en una pantalla chica.</a:t>
            </a:r>
          </a:p>
          <a:p>
            <a:r>
              <a:rPr lang="es-AR" baseline="0" dirty="0" smtClean="0"/>
              <a:t>Los tres botones que vemos debajo del nuevo estado notificado, que se ve celeste indicando que es nuevo y que no fue </a:t>
            </a:r>
            <a:r>
              <a:rPr lang="es-AR" baseline="0" dirty="0" err="1" smtClean="0"/>
              <a:t>leido</a:t>
            </a:r>
            <a:r>
              <a:rPr lang="es-AR" baseline="0" dirty="0" smtClean="0"/>
              <a:t> aun, nos permite </a:t>
            </a:r>
            <a:r>
              <a:rPr lang="es-AR" baseline="0" dirty="0" err="1" smtClean="0"/>
              <a:t>rapidamente</a:t>
            </a:r>
            <a:r>
              <a:rPr lang="es-AR" baseline="0" dirty="0" smtClean="0"/>
              <a:t> acceder al perfil de usuario emisor (</a:t>
            </a:r>
            <a:r>
              <a:rPr lang="es-AR" baseline="0" dirty="0" err="1" smtClean="0"/>
              <a:t>Who</a:t>
            </a:r>
            <a:r>
              <a:rPr lang="es-AR" baseline="0" dirty="0" smtClean="0"/>
              <a:t>?), a la vista detallada del estado (</a:t>
            </a:r>
            <a:r>
              <a:rPr lang="es-AR" baseline="0" dirty="0" err="1" smtClean="0"/>
              <a:t>What</a:t>
            </a:r>
            <a:r>
              <a:rPr lang="es-AR" baseline="0" dirty="0" smtClean="0"/>
              <a:t>?) y </a:t>
            </a:r>
            <a:r>
              <a:rPr lang="es-AR" baseline="0" dirty="0" err="1" smtClean="0"/>
              <a:t>tambien</a:t>
            </a:r>
            <a:r>
              <a:rPr lang="es-AR" baseline="0" dirty="0" smtClean="0"/>
              <a:t> permite centrar el mapa en el lugar del hecho (</a:t>
            </a:r>
            <a:r>
              <a:rPr lang="es-AR" baseline="0" dirty="0" err="1" smtClean="0"/>
              <a:t>Where</a:t>
            </a:r>
            <a:r>
              <a:rPr lang="es-AR" baseline="0" dirty="0" smtClean="0"/>
              <a:t>?)</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29</a:t>
            </a:fld>
            <a:endParaRPr lang="es-ES"/>
          </a:p>
        </p:txBody>
      </p:sp>
    </p:spTree>
    <p:extLst>
      <p:ext uri="{BB962C8B-B14F-4D97-AF65-F5344CB8AC3E}">
        <p14:creationId xmlns:p14="http://schemas.microsoft.com/office/powerpoint/2010/main" val="2074460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Bien, entonces comenzamos el recorrido.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a:t>
            </a:fld>
            <a:endParaRPr lang="es-ES"/>
          </a:p>
        </p:txBody>
      </p:sp>
    </p:spTree>
    <p:extLst>
      <p:ext uri="{BB962C8B-B14F-4D97-AF65-F5344CB8AC3E}">
        <p14:creationId xmlns:p14="http://schemas.microsoft.com/office/powerpoint/2010/main" val="3356086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Una vez leídas</a:t>
            </a:r>
            <a:r>
              <a:rPr lang="es-AR" baseline="0" dirty="0" smtClean="0"/>
              <a:t> las notificaciones, el color celeste cambia para poder identificar con simpleza que es lo nuevo que ha sucedido.</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30</a:t>
            </a:fld>
            <a:endParaRPr lang="es-ES"/>
          </a:p>
        </p:txBody>
      </p:sp>
    </p:spTree>
    <p:extLst>
      <p:ext uri="{BB962C8B-B14F-4D97-AF65-F5344CB8AC3E}">
        <p14:creationId xmlns:p14="http://schemas.microsoft.com/office/powerpoint/2010/main" val="987735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Yor</a:t>
            </a:r>
            <a:endParaRPr lang="es-AR" dirty="0" smtClean="0"/>
          </a:p>
          <a:p>
            <a:r>
              <a:rPr lang="es-AR" dirty="0" smtClean="0"/>
              <a:t>Por ultimo queremos mostrar un caso</a:t>
            </a:r>
            <a:r>
              <a:rPr lang="es-AR" baseline="0" dirty="0" smtClean="0"/>
              <a:t> un tanto mas complejo de uso.</a:t>
            </a:r>
          </a:p>
          <a:p>
            <a:r>
              <a:rPr lang="es-AR" baseline="0" dirty="0" smtClean="0"/>
              <a:t>La idea </a:t>
            </a:r>
            <a:r>
              <a:rPr lang="es-AR" baseline="0" dirty="0" err="1" smtClean="0"/>
              <a:t>surgio</a:t>
            </a:r>
            <a:r>
              <a:rPr lang="es-AR" baseline="0" dirty="0" smtClean="0"/>
              <a:t> luego de algunas charlas mantenidas con representantes del gobierno municipal de </a:t>
            </a:r>
            <a:r>
              <a:rPr lang="es-AR" baseline="0" dirty="0" err="1" smtClean="0"/>
              <a:t>tandil</a:t>
            </a:r>
            <a:r>
              <a:rPr lang="es-AR" baseline="0" dirty="0" smtClean="0"/>
              <a:t>.</a:t>
            </a:r>
          </a:p>
          <a:p>
            <a:r>
              <a:rPr lang="es-AR" dirty="0" err="1" smtClean="0"/>
              <a:t>Basicamente</a:t>
            </a:r>
            <a:r>
              <a:rPr lang="es-AR" dirty="0" smtClean="0"/>
              <a:t> consiste</a:t>
            </a:r>
            <a:r>
              <a:rPr lang="es-AR" baseline="0" dirty="0" smtClean="0"/>
              <a:t> en proveer de dispositivos con acceso a PlaceOn, que emitan de forma automatizada, estados que indiquen su ubicación, </a:t>
            </a:r>
            <a:r>
              <a:rPr lang="es-AR" baseline="0" dirty="0" err="1" smtClean="0"/>
              <a:t>periodicamente</a:t>
            </a:r>
            <a:r>
              <a:rPr lang="es-AR" baseline="0" dirty="0" smtClean="0"/>
              <a:t>.</a:t>
            </a:r>
          </a:p>
          <a:p>
            <a:r>
              <a:rPr lang="es-AR" baseline="0" dirty="0" smtClean="0"/>
              <a:t>Aquí podemos ver el perfil del usuario del colectivo, con el listado histórico de estados que ha creado.</a:t>
            </a:r>
          </a:p>
          <a:p>
            <a:r>
              <a:rPr lang="es-AR" baseline="0" dirty="0" smtClean="0"/>
              <a:t>Por otro lado tendremos un usuario que agregara entonces al colectivo como amigo, y </a:t>
            </a:r>
            <a:r>
              <a:rPr lang="es-AR" baseline="0" dirty="0" err="1" smtClean="0"/>
              <a:t>decidira</a:t>
            </a:r>
            <a:r>
              <a:rPr lang="es-AR" baseline="0" dirty="0" smtClean="0"/>
              <a:t> que el filtro de alertas es de 500 metros.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31</a:t>
            </a:fld>
            <a:endParaRPr lang="es-ES"/>
          </a:p>
        </p:txBody>
      </p:sp>
    </p:spTree>
    <p:extLst>
      <p:ext uri="{BB962C8B-B14F-4D97-AF65-F5344CB8AC3E}">
        <p14:creationId xmlns:p14="http://schemas.microsoft.com/office/powerpoint/2010/main" val="396430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Entonces el resultado, desde la pantalla del usuario que agrego al colectivo, </a:t>
            </a:r>
            <a:r>
              <a:rPr lang="es-AR" dirty="0" err="1" smtClean="0"/>
              <a:t>sera</a:t>
            </a:r>
            <a:r>
              <a:rPr lang="es-AR" dirty="0" smtClean="0"/>
              <a:t> una </a:t>
            </a:r>
            <a:r>
              <a:rPr lang="es-AR" dirty="0" err="1" smtClean="0"/>
              <a:t>notificacion</a:t>
            </a:r>
            <a:r>
              <a:rPr lang="es-AR" dirty="0" smtClean="0"/>
              <a:t> por cada estado generado por el colectivo, cuando este se encuentra dentro del radio</a:t>
            </a:r>
            <a:r>
              <a:rPr lang="es-AR" baseline="0" dirty="0" smtClean="0"/>
              <a:t> de 500 metros permitiendo que no se le pase y llegue tarde a su destino.</a:t>
            </a:r>
          </a:p>
          <a:p>
            <a:r>
              <a:rPr lang="es-AR" baseline="0" dirty="0" smtClean="0"/>
              <a:t>Un uso similar fue planteado para el caso de los recorridos de los camiones recolectores de residuos.</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32</a:t>
            </a:fld>
            <a:endParaRPr lang="es-ES"/>
          </a:p>
        </p:txBody>
      </p:sp>
    </p:spTree>
    <p:extLst>
      <p:ext uri="{BB962C8B-B14F-4D97-AF65-F5344CB8AC3E}">
        <p14:creationId xmlns:p14="http://schemas.microsoft.com/office/powerpoint/2010/main" val="1176305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mtClean="0"/>
              <a:t>Yor</a:t>
            </a:r>
            <a:endParaRPr lang="es-AR" dirty="0" smtClean="0"/>
          </a:p>
          <a:p>
            <a:r>
              <a:rPr lang="es-AR" dirty="0" smtClean="0"/>
              <a:t>Entre los trabajos futuros y mejoras,</a:t>
            </a:r>
            <a:r>
              <a:rPr lang="es-AR" baseline="0" dirty="0" smtClean="0"/>
              <a:t> hay varias ideas que han surgido, pero que de alguna forma se escapaban del alcance del trabajo actual.</a:t>
            </a:r>
          </a:p>
          <a:p>
            <a:endParaRPr lang="es-AR" baseline="0" dirty="0" smtClean="0"/>
          </a:p>
          <a:p>
            <a:r>
              <a:rPr lang="es-AR" baseline="0" dirty="0" smtClean="0"/>
              <a:t>Por ejemplo, establecer </a:t>
            </a:r>
            <a:r>
              <a:rPr lang="es-AR" baseline="0" dirty="0" err="1" smtClean="0"/>
              <a:t>categorias</a:t>
            </a:r>
            <a:r>
              <a:rPr lang="es-AR" baseline="0" dirty="0" smtClean="0"/>
              <a:t> de estados, agrupando distintos tipos de notificaciones, distintas formas de presentarlas al usuario, etc.</a:t>
            </a:r>
          </a:p>
          <a:p>
            <a:endParaRPr lang="es-AR" baseline="0" dirty="0" smtClean="0"/>
          </a:p>
          <a:p>
            <a:r>
              <a:rPr lang="es-AR" baseline="0" dirty="0" smtClean="0"/>
              <a:t>Agregar mecanismos que permitan recomendar </a:t>
            </a:r>
            <a:r>
              <a:rPr lang="es-AR" baseline="0" dirty="0" err="1" smtClean="0"/>
              <a:t>automaticamente</a:t>
            </a:r>
            <a:r>
              <a:rPr lang="es-AR" baseline="0" dirty="0" smtClean="0"/>
              <a:t> nuevos amigos.</a:t>
            </a:r>
          </a:p>
          <a:p>
            <a:endParaRPr lang="es-AR" baseline="0" dirty="0" smtClean="0"/>
          </a:p>
          <a:p>
            <a:r>
              <a:rPr lang="es-AR" baseline="0" dirty="0" smtClean="0"/>
              <a:t>Usar la base de datos generada por el uso de la aplicación en un ámbito real, para inferir </a:t>
            </a:r>
            <a:r>
              <a:rPr lang="es-AR" baseline="0" dirty="0" err="1" smtClean="0"/>
              <a:t>informacion</a:t>
            </a:r>
            <a:r>
              <a:rPr lang="es-AR" baseline="0" dirty="0" smtClean="0"/>
              <a:t>.</a:t>
            </a:r>
          </a:p>
          <a:p>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Definir una API que provea acceso al sistema por parte de otras aplicaciones. </a:t>
            </a:r>
            <a:r>
              <a:rPr lang="es-ES" dirty="0" smtClean="0"/>
              <a:t>Proveer de mayor independencia entre el servidor y el cliente, lo cual </a:t>
            </a:r>
            <a:r>
              <a:rPr lang="es-ES" dirty="0" err="1" smtClean="0"/>
              <a:t>permitiria</a:t>
            </a:r>
            <a:r>
              <a:rPr lang="es-ES" dirty="0" smtClean="0"/>
              <a:t> un desarrollo mas adaptable. Desarrollar un cliente nativo o en html5, css3 y un framework de </a:t>
            </a:r>
            <a:r>
              <a:rPr lang="es-ES" dirty="0" err="1" smtClean="0"/>
              <a:t>javascript</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33</a:t>
            </a:fld>
            <a:endParaRPr lang="es-ES"/>
          </a:p>
        </p:txBody>
      </p:sp>
    </p:spTree>
    <p:extLst>
      <p:ext uri="{BB962C8B-B14F-4D97-AF65-F5344CB8AC3E}">
        <p14:creationId xmlns:p14="http://schemas.microsoft.com/office/powerpoint/2010/main" val="1250259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34</a:t>
            </a:fld>
            <a:endParaRPr lang="es-ES"/>
          </a:p>
        </p:txBody>
      </p:sp>
    </p:spTree>
    <p:extLst>
      <p:ext uri="{BB962C8B-B14F-4D97-AF65-F5344CB8AC3E}">
        <p14:creationId xmlns:p14="http://schemas.microsoft.com/office/powerpoint/2010/main" val="160615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70B23DC6-AF6B-4CC0-92C3-4E09FF2667B3}" type="slidenum">
              <a:rPr lang="es-ES" smtClean="0"/>
              <a:t>35</a:t>
            </a:fld>
            <a:endParaRPr lang="es-ES"/>
          </a:p>
        </p:txBody>
      </p:sp>
    </p:spTree>
    <p:extLst>
      <p:ext uri="{BB962C8B-B14F-4D97-AF65-F5344CB8AC3E}">
        <p14:creationId xmlns:p14="http://schemas.microsoft.com/office/powerpoint/2010/main" val="280197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Qué es PlaceOn?</a:t>
            </a:r>
          </a:p>
          <a:p>
            <a:r>
              <a:rPr lang="es-AR" dirty="0" smtClean="0"/>
              <a:t>Como</a:t>
            </a:r>
            <a:r>
              <a:rPr lang="es-AR" baseline="0" dirty="0" smtClean="0"/>
              <a:t> el subtitulo del trabajo lo indica, hemos llamado a nuestra aplicación «red social georreferencial genérica»</a:t>
            </a:r>
          </a:p>
          <a:p>
            <a:r>
              <a:rPr lang="es-AR" baseline="0" dirty="0" smtClean="0"/>
              <a:t>Empezando por el ultimo adjetivo, genérico, define a un sistema que busca abarcar distintos aspectos, justamente generalizar en este caso las redes </a:t>
            </a:r>
            <a:r>
              <a:rPr lang="es-AR" baseline="0" dirty="0" err="1" smtClean="0"/>
              <a:t>socials</a:t>
            </a:r>
            <a:r>
              <a:rPr lang="es-AR" baseline="0" dirty="0" smtClean="0"/>
              <a:t> y su comportamiento.</a:t>
            </a:r>
          </a:p>
          <a:p>
            <a:r>
              <a:rPr lang="es-AR" baseline="0" dirty="0" smtClean="0"/>
              <a:t>Esto es visto como interesante por nosotros debido justamente a la gran popularidad que han cobrado en estos años las aplicaciones web catalogadas como redes sociales comúnmente. Seguramente la mayoría de nosotros en nuestros celulares, </a:t>
            </a:r>
            <a:r>
              <a:rPr lang="es-AR" baseline="0" dirty="0" err="1" smtClean="0"/>
              <a:t>tablet</a:t>
            </a:r>
            <a:r>
              <a:rPr lang="es-AR" baseline="0" dirty="0" smtClean="0"/>
              <a:t>, notebooks y otros dispositivos, contemos con varias aplicaciones y </a:t>
            </a:r>
            <a:r>
              <a:rPr lang="es-AR" baseline="0" dirty="0" err="1" smtClean="0"/>
              <a:t>bookmarks</a:t>
            </a:r>
            <a:r>
              <a:rPr lang="es-AR" baseline="0" dirty="0" smtClean="0"/>
              <a:t> en el navegador que refieren justamente a ese tipo de sistemas. Tomamos entonces, este hecho, como un problema valioso de analizar.</a:t>
            </a:r>
          </a:p>
          <a:p>
            <a:r>
              <a:rPr lang="es-AR" baseline="0" dirty="0" smtClean="0"/>
              <a:t>Entonces, aquí podemos enunciar nuestra propuesta, </a:t>
            </a:r>
            <a:r>
              <a:rPr lang="en" dirty="0" smtClean="0">
                <a:solidFill>
                  <a:schemeClr val="tx1"/>
                </a:solidFill>
              </a:rPr>
              <a:t>crear una aplicación capaz de t</a:t>
            </a:r>
            <a:r>
              <a:rPr lang="es-ES" dirty="0" err="1" smtClean="0">
                <a:solidFill>
                  <a:schemeClr val="tx1"/>
                </a:solidFill>
              </a:rPr>
              <a:t>omar</a:t>
            </a:r>
            <a:r>
              <a:rPr lang="es-ES" dirty="0" smtClean="0">
                <a:solidFill>
                  <a:schemeClr val="tx1"/>
                </a:solidFill>
              </a:rPr>
              <a:t> las características generales comunes entre las diversas redes sociales existentes</a:t>
            </a:r>
            <a:r>
              <a:rPr lang="es-AR" dirty="0" smtClean="0">
                <a:solidFill>
                  <a:schemeClr val="tx1"/>
                </a:solidFill>
              </a:rPr>
              <a:t>;</a:t>
            </a:r>
            <a:r>
              <a:rPr lang="es-ES" dirty="0" smtClean="0">
                <a:solidFill>
                  <a:schemeClr val="tx1"/>
                </a:solidFill>
              </a:rPr>
              <a:t> u</a:t>
            </a:r>
            <a:r>
              <a:rPr lang="en" dirty="0" smtClean="0">
                <a:solidFill>
                  <a:schemeClr val="tx1"/>
                </a:solidFill>
              </a:rPr>
              <a:t>nificando su uso y el manejo de la información</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4</a:t>
            </a:fld>
            <a:endParaRPr lang="es-ES"/>
          </a:p>
        </p:txBody>
      </p:sp>
    </p:spTree>
    <p:extLst>
      <p:ext uri="{BB962C8B-B14F-4D97-AF65-F5344CB8AC3E}">
        <p14:creationId xmlns:p14="http://schemas.microsoft.com/office/powerpoint/2010/main" val="423628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050" dirty="0" err="1" smtClean="0"/>
              <a:t>Yor</a:t>
            </a:r>
            <a:endParaRPr lang="es-ES" sz="1050" dirty="0" smtClean="0"/>
          </a:p>
          <a:p>
            <a:r>
              <a:rPr lang="es-ES" sz="1050" dirty="0" smtClean="0"/>
              <a:t>Un usuario publica un estado en una </a:t>
            </a:r>
            <a:r>
              <a:rPr lang="es-ES" sz="1050" dirty="0" err="1" smtClean="0"/>
              <a:t>posicion</a:t>
            </a:r>
            <a:r>
              <a:rPr lang="es-ES" sz="1050" dirty="0" smtClean="0"/>
              <a:t> determinada, y el mismo es visible para los usuarios que son amigos por medio de una </a:t>
            </a:r>
            <a:r>
              <a:rPr lang="es-ES" sz="1050" dirty="0" err="1" smtClean="0"/>
              <a:t>notificacion</a:t>
            </a:r>
            <a:r>
              <a:rPr lang="es-ES" sz="1050" dirty="0" smtClean="0"/>
              <a:t>.</a:t>
            </a:r>
          </a:p>
          <a:p>
            <a:r>
              <a:rPr lang="es-ES" sz="1050" dirty="0" smtClean="0"/>
              <a:t>Se le agrega a esto, la necesidad de que ambos receptor y emisor tengan una </a:t>
            </a:r>
            <a:r>
              <a:rPr lang="es-ES" sz="1050" dirty="0" err="1" smtClean="0"/>
              <a:t>posicion</a:t>
            </a:r>
            <a:r>
              <a:rPr lang="es-ES" sz="1050" dirty="0" smtClean="0"/>
              <a:t> definida, la cual </a:t>
            </a:r>
            <a:r>
              <a:rPr lang="es-ES" sz="1050" dirty="0" err="1" smtClean="0"/>
              <a:t>sera</a:t>
            </a:r>
            <a:r>
              <a:rPr lang="es-ES" sz="1050" dirty="0" smtClean="0"/>
              <a:t> la determinante para que el mensaje </a:t>
            </a:r>
            <a:r>
              <a:rPr lang="es-ES" sz="1050" dirty="0" err="1" smtClean="0"/>
              <a:t>sera</a:t>
            </a:r>
            <a:r>
              <a:rPr lang="es-ES" sz="1050" dirty="0" smtClean="0"/>
              <a:t> escuchado o no.</a:t>
            </a:r>
          </a:p>
          <a:p>
            <a:endParaRPr lang="es-AR" sz="1050" dirty="0" smtClean="0"/>
          </a:p>
          <a:p>
            <a:r>
              <a:rPr lang="es-AR" sz="1050" dirty="0" smtClean="0"/>
              <a:t>La idea del</a:t>
            </a:r>
            <a:r>
              <a:rPr lang="es-AR" sz="1050" baseline="0" dirty="0" smtClean="0"/>
              <a:t> funcionamiento proviene de un esquema simple de comunicación.</a:t>
            </a:r>
          </a:p>
          <a:p>
            <a:r>
              <a:rPr lang="es-AR" sz="1050" baseline="0" dirty="0" smtClean="0"/>
              <a:t>Decimos que un usuario, el Emisor, publica estados. Estos estados, deberán poseer una posición asociada, y será visible por todos los demás usuarios que estén relacionados con el Emisor, a través de una notificación en el sistema.</a:t>
            </a:r>
          </a:p>
          <a:p>
            <a:endParaRPr lang="es-AR" sz="1050" baseline="0" dirty="0" smtClean="0"/>
          </a:p>
          <a:p>
            <a:r>
              <a:rPr lang="es-AR" sz="1050" baseline="0" dirty="0" smtClean="0"/>
              <a:t>Aquí es donde aparece en escena nuestro segundo punto clave del sistema. Dijimos que la red es georreferencial además de genérica, por lo siguiente.</a:t>
            </a:r>
          </a:p>
          <a:p>
            <a:r>
              <a:rPr lang="es-AR" sz="1050" baseline="0" dirty="0" smtClean="0"/>
              <a:t>Interesó sacar provecho de la valiosa información de posicionamiento tanto del emisor como del receptor, con el objetivo de hacer que las notificaciones se generen basadas en ella.</a:t>
            </a:r>
          </a:p>
          <a:p>
            <a:endParaRPr lang="es-AR" sz="1050" baseline="0" dirty="0" smtClean="0"/>
          </a:p>
          <a:p>
            <a:r>
              <a:rPr lang="es-AR" sz="1050" baseline="0" dirty="0" smtClean="0"/>
              <a:t>En otras palabras, un estado nuevo de un amigo, será notificado al receptor si se cumplen algunas condiciones de filtrado calculadas a partir de las posiciones de ambos.</a:t>
            </a:r>
          </a:p>
          <a:p>
            <a:endParaRPr lang="es-AR" sz="1050" baseline="0" dirty="0" smtClean="0"/>
          </a:p>
          <a:p>
            <a:r>
              <a:rPr lang="es-ES" sz="1050" dirty="0" smtClean="0"/>
              <a:t>Buscando esa</a:t>
            </a:r>
            <a:r>
              <a:rPr lang="es-ES" sz="1050" baseline="0" dirty="0" smtClean="0"/>
              <a:t> funcionalidad, es que c</a:t>
            </a:r>
            <a:r>
              <a:rPr lang="es-ES" sz="1050" dirty="0" smtClean="0"/>
              <a:t>reamos</a:t>
            </a:r>
            <a:r>
              <a:rPr lang="es-ES" sz="1050" baseline="0" dirty="0" smtClean="0"/>
              <a:t> un mecanismo, en el que e</a:t>
            </a:r>
            <a:r>
              <a:rPr lang="es-ES" sz="1050" dirty="0" smtClean="0"/>
              <a:t>l receptor define radios de</a:t>
            </a:r>
            <a:r>
              <a:rPr lang="es-ES" sz="1050" baseline="0" dirty="0" smtClean="0"/>
              <a:t> interés configurables</a:t>
            </a:r>
            <a:r>
              <a:rPr lang="es-ES" sz="1050" dirty="0" smtClean="0"/>
              <a:t> con centro en puntos</a:t>
            </a:r>
            <a:r>
              <a:rPr lang="es-ES" sz="1050" baseline="0" dirty="0" smtClean="0"/>
              <a:t> también configurables</a:t>
            </a:r>
            <a:r>
              <a:rPr lang="es-ES" sz="1050" dirty="0" smtClean="0"/>
              <a:t>, que denominamos filtro de alerta, y que actúan como zonas de interés</a:t>
            </a:r>
            <a:r>
              <a:rPr lang="es-ES" sz="1050" baseline="0" dirty="0" smtClean="0"/>
              <a:t> de origen de la información. Entonces, como estas configuraciones son establecidas como usuario receptor, sucederá que e</a:t>
            </a:r>
            <a:r>
              <a:rPr lang="es-ES" sz="1050" dirty="0" smtClean="0"/>
              <a:t>l emisor no es </a:t>
            </a:r>
            <a:r>
              <a:rPr lang="es-ES" sz="1050" dirty="0" err="1" smtClean="0"/>
              <a:t>conciente</a:t>
            </a:r>
            <a:r>
              <a:rPr lang="es-ES" sz="1050" dirty="0" smtClean="0"/>
              <a:t> de quien “escucha” su estado.</a:t>
            </a:r>
          </a:p>
          <a:p>
            <a:endParaRPr lang="es-ES" sz="1050"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5</a:t>
            </a:fld>
            <a:endParaRPr lang="es-ES"/>
          </a:p>
        </p:txBody>
      </p:sp>
    </p:spTree>
    <p:extLst>
      <p:ext uri="{BB962C8B-B14F-4D97-AF65-F5344CB8AC3E}">
        <p14:creationId xmlns:p14="http://schemas.microsoft.com/office/powerpoint/2010/main" val="55978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Siguiendo con otro</a:t>
            </a:r>
            <a:r>
              <a:rPr lang="es-AR" baseline="0" dirty="0" smtClean="0"/>
              <a:t> concepto importante para definir a PlaceOn, hablaremos un poco sobre la realidad aumentada.</a:t>
            </a:r>
          </a:p>
          <a:p>
            <a:endParaRPr lang="es-AR" baseline="0" dirty="0" smtClean="0"/>
          </a:p>
          <a:p>
            <a:r>
              <a:rPr lang="es-AR" baseline="0" dirty="0" smtClean="0"/>
              <a:t>Usando los datos de posiciones y configuraciones de PlaceOn, estamos en condiciones de informar en tiempo real al usuario sobre lo que sucede en sus cercanías. Y eso es justamente el principio de realidad aumentada, ya que nos referimos entonces a </a:t>
            </a:r>
            <a:r>
              <a:rPr lang="es-ES" dirty="0" smtClean="0"/>
              <a:t>una combinación entre lo virtual y lo real, lo que lleva</a:t>
            </a:r>
            <a:r>
              <a:rPr lang="es-ES" baseline="0" dirty="0" smtClean="0"/>
              <a:t> a obtener </a:t>
            </a:r>
            <a:r>
              <a:rPr lang="es-ES" dirty="0" smtClean="0"/>
              <a:t>una apreciación del entorno con detalles agregados.</a:t>
            </a:r>
          </a:p>
          <a:p>
            <a:endParaRPr lang="es-ES" dirty="0" smtClean="0"/>
          </a:p>
          <a:p>
            <a:r>
              <a:rPr lang="es-ES" dirty="0" smtClean="0"/>
              <a:t>Entonces decimos</a:t>
            </a:r>
            <a:r>
              <a:rPr lang="es-ES" baseline="0" dirty="0" smtClean="0"/>
              <a:t> que c</a:t>
            </a:r>
            <a:r>
              <a:rPr lang="es-ES" dirty="0" smtClean="0"/>
              <a:t>on ese agregado de los elementos virtuales en tiempo real, el entorno físico del mundo real se ve “aumentado”. </a:t>
            </a:r>
          </a:p>
          <a:p>
            <a:endParaRPr lang="es-ES" dirty="0" smtClean="0"/>
          </a:p>
          <a:p>
            <a:r>
              <a:rPr lang="es-ES" dirty="0" smtClean="0"/>
              <a:t>Se obtiene una nueva imagen de nuestro entorno, mucho más enriquecida en información, que propicia una mejor percepción y mayor entendimiento del espacio en el que nos encontramos.</a:t>
            </a:r>
            <a:endParaRPr lang="es-AR" dirty="0" smtClean="0"/>
          </a:p>
          <a:p>
            <a:endParaRPr lang="es-AR" dirty="0" smtClean="0"/>
          </a:p>
          <a:p>
            <a:r>
              <a:rPr lang="es-AR" dirty="0" smtClean="0"/>
              <a:t>Esa</a:t>
            </a:r>
            <a:r>
              <a:rPr lang="es-AR" baseline="0" dirty="0" smtClean="0"/>
              <a:t> información son las alertas </a:t>
            </a:r>
            <a:r>
              <a:rPr lang="es-AR" baseline="0" dirty="0" err="1" smtClean="0"/>
              <a:t>georreferenciadas</a:t>
            </a:r>
            <a:r>
              <a:rPr lang="es-AR" baseline="0" dirty="0" smtClean="0"/>
              <a:t>.</a:t>
            </a:r>
            <a:endParaRPr lang="es-ES" dirty="0" smtClean="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6</a:t>
            </a:fld>
            <a:endParaRPr lang="es-ES"/>
          </a:p>
        </p:txBody>
      </p:sp>
    </p:spTree>
    <p:extLst>
      <p:ext uri="{BB962C8B-B14F-4D97-AF65-F5344CB8AC3E}">
        <p14:creationId xmlns:p14="http://schemas.microsoft.com/office/powerpoint/2010/main" val="318681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050" dirty="0" err="1" smtClean="0"/>
              <a:t>Yor</a:t>
            </a:r>
            <a:endParaRPr lang="es-AR" sz="1050" dirty="0" smtClean="0"/>
          </a:p>
          <a:p>
            <a:r>
              <a:rPr lang="es-AR" sz="1050" dirty="0" smtClean="0"/>
              <a:t>Volviendo</a:t>
            </a:r>
            <a:r>
              <a:rPr lang="es-AR" sz="1050" baseline="0" dirty="0" smtClean="0"/>
              <a:t> por un instante a la primera idea de que PlaceOn sea genérica, queremos hacer un breve repaso de algunas redes existentes, algunas exitosas y otras menos conocidas, que hemos analizado para conocer el estado actual a nivel practico del campo en el que nos fuimos adentrando.</a:t>
            </a:r>
            <a:endParaRPr lang="es-ES" sz="1050" dirty="0" smtClean="0"/>
          </a:p>
          <a:p>
            <a:endParaRPr lang="es-ES" sz="1050" dirty="0" smtClean="0"/>
          </a:p>
          <a:p>
            <a:r>
              <a:rPr lang="es-ES" sz="1050" dirty="0" smtClean="0"/>
              <a:t>Como ya dijimos, actualmente existen muchas aplicaciones con fines puntuales, que presentan</a:t>
            </a:r>
            <a:r>
              <a:rPr lang="es-ES" sz="1050" baseline="0" dirty="0" smtClean="0"/>
              <a:t> siempre similitudes </a:t>
            </a:r>
            <a:r>
              <a:rPr lang="es-ES" sz="1050" dirty="0" smtClean="0"/>
              <a:t> entre sí.</a:t>
            </a:r>
          </a:p>
          <a:p>
            <a:r>
              <a:rPr lang="es-ES" sz="1050" dirty="0" smtClean="0"/>
              <a:t>Y también como dijimos,</a:t>
            </a:r>
            <a:r>
              <a:rPr lang="es-ES" sz="1050" baseline="0" dirty="0" smtClean="0"/>
              <a:t> l</a:t>
            </a:r>
            <a:r>
              <a:rPr lang="es-ES" sz="1050" dirty="0" smtClean="0"/>
              <a:t>os usuarios se ven muy a menudo, utilizando muchas de estas aplicaciones simultáneamente</a:t>
            </a:r>
          </a:p>
          <a:p>
            <a:endParaRPr lang="es-ES" sz="1050" dirty="0" smtClean="0"/>
          </a:p>
          <a:p>
            <a:r>
              <a:rPr lang="es-ES" sz="1050" dirty="0" smtClean="0"/>
              <a:t>Fue este el momento en el que esas ciertas características en común que vimos, nos llevaron a pensar que se podía crear un sistema adaptable y genérico.</a:t>
            </a:r>
          </a:p>
          <a:p>
            <a:endParaRPr lang="es-AR" sz="1050" dirty="0" smtClean="0"/>
          </a:p>
          <a:p>
            <a:r>
              <a:rPr lang="es-AR" sz="1050" dirty="0" smtClean="0"/>
              <a:t>Repasando en resumen que se</a:t>
            </a:r>
            <a:r>
              <a:rPr lang="es-AR" sz="1050" baseline="0" dirty="0" smtClean="0"/>
              <a:t> destacó de cada aplicación nombraremos:</a:t>
            </a:r>
            <a:endParaRPr lang="es-ES" sz="1050" dirty="0" smtClean="0"/>
          </a:p>
          <a:p>
            <a:endParaRPr lang="es-ES" sz="1050" dirty="0" smtClean="0"/>
          </a:p>
          <a:p>
            <a:r>
              <a:rPr lang="es-ES" sz="1050" dirty="0" smtClean="0"/>
              <a:t>- Google </a:t>
            </a:r>
            <a:r>
              <a:rPr lang="es-ES" sz="1050" dirty="0" err="1" smtClean="0"/>
              <a:t>Latitude</a:t>
            </a:r>
            <a:r>
              <a:rPr lang="es-ES" sz="1050" dirty="0" smtClean="0"/>
              <a:t> permitía a sus usuarios, compartir sus posiciones actuales, con el fin de facilitar encuentros entre amigos.  Usaba Google </a:t>
            </a:r>
            <a:r>
              <a:rPr lang="es-ES" sz="1050" dirty="0" err="1" smtClean="0"/>
              <a:t>Maps</a:t>
            </a:r>
            <a:r>
              <a:rPr lang="es-ES" sz="1050" dirty="0" smtClean="0"/>
              <a:t>. No funciona mas</a:t>
            </a:r>
          </a:p>
          <a:p>
            <a:r>
              <a:rPr lang="es-ES" sz="1050" dirty="0" smtClean="0"/>
              <a:t>- Google+ te permite compartir tu ubicación actual con las personas y los círculos que elijas. Esta </a:t>
            </a:r>
            <a:r>
              <a:rPr lang="es-ES" sz="1050" dirty="0" err="1" smtClean="0"/>
              <a:t>informacion</a:t>
            </a:r>
            <a:r>
              <a:rPr lang="es-ES" sz="1050" dirty="0" smtClean="0"/>
              <a:t> se muestra en tu perfil.</a:t>
            </a:r>
          </a:p>
          <a:p>
            <a:r>
              <a:rPr lang="es-ES" sz="1050" dirty="0" smtClean="0"/>
              <a:t>- </a:t>
            </a:r>
            <a:r>
              <a:rPr lang="es-ES" sz="1050" dirty="0" err="1" smtClean="0"/>
              <a:t>Glympse</a:t>
            </a:r>
            <a:r>
              <a:rPr lang="es-ES" sz="1050" dirty="0" smtClean="0"/>
              <a:t> similar a </a:t>
            </a:r>
            <a:r>
              <a:rPr lang="es-ES" sz="1050" dirty="0" err="1" smtClean="0"/>
              <a:t>Latitude</a:t>
            </a:r>
            <a:r>
              <a:rPr lang="es-ES" sz="1050" dirty="0" smtClean="0"/>
              <a:t>, compartir la </a:t>
            </a:r>
            <a:r>
              <a:rPr lang="es-ES" sz="1050" dirty="0" err="1" smtClean="0"/>
              <a:t>posicion</a:t>
            </a:r>
            <a:r>
              <a:rPr lang="es-ES" sz="1050" dirty="0" smtClean="0"/>
              <a:t> con los amigos. Provee un control de privacidad superior. Incluye un “reloj de </a:t>
            </a:r>
            <a:r>
              <a:rPr lang="es-ES" sz="1050" dirty="0" err="1" smtClean="0"/>
              <a:t>Glympse</a:t>
            </a:r>
            <a:r>
              <a:rPr lang="es-ES" sz="1050" dirty="0" smtClean="0"/>
              <a:t>” que permite determinar durante cuánto tiempo queremos que nuestra posición sea compartida.</a:t>
            </a:r>
          </a:p>
          <a:p>
            <a:r>
              <a:rPr lang="es-ES" sz="1050" dirty="0" smtClean="0"/>
              <a:t>- </a:t>
            </a:r>
            <a:r>
              <a:rPr lang="es-ES" sz="1050" dirty="0" err="1" smtClean="0"/>
              <a:t>I’m</a:t>
            </a:r>
            <a:r>
              <a:rPr lang="es-ES" sz="1050" dirty="0" smtClean="0"/>
              <a:t> </a:t>
            </a:r>
            <a:r>
              <a:rPr lang="es-ES" sz="1050" dirty="0" err="1" smtClean="0"/>
              <a:t>here</a:t>
            </a:r>
            <a:r>
              <a:rPr lang="es-ES" sz="1050" dirty="0" smtClean="0"/>
              <a:t> permite crear puntos de </a:t>
            </a:r>
            <a:r>
              <a:rPr lang="es-ES" sz="1050" dirty="0" err="1" smtClean="0"/>
              <a:t>reunion</a:t>
            </a:r>
            <a:r>
              <a:rPr lang="es-ES" sz="1050" dirty="0" smtClean="0"/>
              <a:t> virtuales, compartir la </a:t>
            </a:r>
            <a:r>
              <a:rPr lang="es-ES" sz="1050" dirty="0" err="1" smtClean="0"/>
              <a:t>posicion</a:t>
            </a:r>
            <a:r>
              <a:rPr lang="es-ES" sz="1050" dirty="0" smtClean="0"/>
              <a:t> en tiempo real, tener amigos y chatear con ellos.</a:t>
            </a:r>
          </a:p>
          <a:p>
            <a:r>
              <a:rPr lang="es-ES" sz="1050" dirty="0" smtClean="0"/>
              <a:t>- </a:t>
            </a:r>
            <a:r>
              <a:rPr lang="es-ES" sz="1050" dirty="0" err="1" smtClean="0"/>
              <a:t>Life</a:t>
            </a:r>
            <a:r>
              <a:rPr lang="es-ES" sz="1050" dirty="0" smtClean="0"/>
              <a:t> 360 </a:t>
            </a:r>
            <a:r>
              <a:rPr lang="es-ES" sz="1050" dirty="0" err="1" smtClean="0"/>
              <a:t>Family</a:t>
            </a:r>
            <a:r>
              <a:rPr lang="es-ES" sz="1050" dirty="0" smtClean="0"/>
              <a:t> </a:t>
            </a:r>
            <a:r>
              <a:rPr lang="es-ES" sz="1050" dirty="0" err="1" smtClean="0"/>
              <a:t>locator</a:t>
            </a:r>
            <a:r>
              <a:rPr lang="es-ES" sz="1050" dirty="0" smtClean="0"/>
              <a:t> busca facilitar y brindar constantemente, información de ubicación con nuestra familia. Se registra el grupo familiar</a:t>
            </a:r>
          </a:p>
          <a:p>
            <a:r>
              <a:rPr lang="es-ES" sz="1050" dirty="0" smtClean="0"/>
              <a:t>- </a:t>
            </a:r>
            <a:r>
              <a:rPr lang="es-ES" sz="1050" dirty="0" err="1" smtClean="0"/>
              <a:t>Family</a:t>
            </a:r>
            <a:r>
              <a:rPr lang="es-ES" sz="1050" dirty="0" smtClean="0"/>
              <a:t> </a:t>
            </a:r>
            <a:r>
              <a:rPr lang="es-ES" sz="1050" dirty="0" err="1" smtClean="0"/>
              <a:t>By</a:t>
            </a:r>
            <a:r>
              <a:rPr lang="es-ES" sz="1050" dirty="0" smtClean="0"/>
              <a:t> </a:t>
            </a:r>
            <a:r>
              <a:rPr lang="es-ES" sz="1050" dirty="0" err="1" smtClean="0"/>
              <a:t>Sygic</a:t>
            </a:r>
            <a:r>
              <a:rPr lang="es-ES" sz="1050" dirty="0" smtClean="0"/>
              <a:t>. Similar a la anterior. Tiene </a:t>
            </a:r>
            <a:r>
              <a:rPr lang="es-ES" sz="1050" dirty="0" err="1" smtClean="0"/>
              <a:t>boton</a:t>
            </a:r>
            <a:r>
              <a:rPr lang="es-ES" sz="1050" dirty="0" smtClean="0"/>
              <a:t> de </a:t>
            </a:r>
            <a:r>
              <a:rPr lang="es-ES" sz="1050" dirty="0" err="1" smtClean="0"/>
              <a:t>panico</a:t>
            </a:r>
            <a:r>
              <a:rPr lang="es-ES" sz="1050" dirty="0" smtClean="0"/>
              <a:t> y </a:t>
            </a:r>
            <a:r>
              <a:rPr lang="es-ES" sz="1050" dirty="0" err="1" smtClean="0"/>
              <a:t>ademas</a:t>
            </a:r>
            <a:r>
              <a:rPr lang="es-ES" sz="1050" dirty="0" smtClean="0"/>
              <a:t> notificaciones para avisar cuando alguien entra o sale de una zona determinada.</a:t>
            </a:r>
          </a:p>
          <a:p>
            <a:endParaRPr lang="es-ES" sz="1050" dirty="0" smtClean="0"/>
          </a:p>
          <a:p>
            <a:r>
              <a:rPr lang="es-ES" sz="1050" dirty="0" smtClean="0"/>
              <a:t>Más interesante aún, buscando no quedarnos</a:t>
            </a:r>
            <a:r>
              <a:rPr lang="es-ES" sz="1050" baseline="0" dirty="0" smtClean="0"/>
              <a:t> en el análisis de gigantes de la IT, nos focalizamos en varias aplicaciones que surgen en </a:t>
            </a:r>
            <a:r>
              <a:rPr lang="es-ES" sz="1050" dirty="0" smtClean="0"/>
              <a:t>Argentina:</a:t>
            </a:r>
          </a:p>
          <a:p>
            <a:endParaRPr lang="es-ES" sz="1050" dirty="0" smtClean="0"/>
          </a:p>
          <a:p>
            <a:r>
              <a:rPr lang="es-ES" sz="1050" dirty="0" smtClean="0"/>
              <a:t>- Trenes en directo permite conocer en tiempo real los próximos arribos de trenes a una estación calculados dinámicamente gracias a la posición geográfica de las formaciones, entregada por los GPS que fueron instalados en las mismas.</a:t>
            </a:r>
          </a:p>
          <a:p>
            <a:r>
              <a:rPr lang="es-ES" sz="1050" dirty="0" smtClean="0"/>
              <a:t>- BA </a:t>
            </a:r>
            <a:r>
              <a:rPr lang="es-ES" sz="1050" dirty="0" err="1" smtClean="0"/>
              <a:t>Movil</a:t>
            </a:r>
            <a:r>
              <a:rPr lang="es-ES" sz="1050" dirty="0" smtClean="0"/>
              <a:t> comunica el estado de tránsito en tiempo real de la Ciudad Autónoma de Buenos Aires. Combina información desde distintas fuentes y permite ser filtrada según el medio de transporte elegido por el usuario. vehicular (</a:t>
            </a:r>
            <a:r>
              <a:rPr lang="es-ES" sz="1050" dirty="0" err="1" smtClean="0"/>
              <a:t>transito,estacionamientos</a:t>
            </a:r>
            <a:r>
              <a:rPr lang="es-ES" sz="1050" dirty="0" smtClean="0"/>
              <a:t>), subtes(tiempos), </a:t>
            </a:r>
            <a:r>
              <a:rPr lang="es-ES" sz="1050" dirty="0" err="1" smtClean="0"/>
              <a:t>ciclovias</a:t>
            </a:r>
            <a:r>
              <a:rPr lang="es-ES" sz="1050" dirty="0" smtClean="0"/>
              <a:t>(bicicletas disponibles).</a:t>
            </a:r>
            <a:r>
              <a:rPr lang="es-ES" sz="1050" dirty="0" err="1" smtClean="0"/>
              <a:t>Tambien</a:t>
            </a:r>
            <a:r>
              <a:rPr lang="es-ES" sz="1050" dirty="0" smtClean="0"/>
              <a:t> posee Informes de usuarios</a:t>
            </a:r>
          </a:p>
          <a:p>
            <a:r>
              <a:rPr lang="es-ES" sz="1050" dirty="0" smtClean="0"/>
              <a:t>- Como llego? Consulta como viajar en colectivo, tren, subte, bicicleta, auto y a pie en la Ciudad de Buenos Aires.</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7</a:t>
            </a:fld>
            <a:endParaRPr lang="es-ES"/>
          </a:p>
        </p:txBody>
      </p:sp>
    </p:spTree>
    <p:extLst>
      <p:ext uri="{BB962C8B-B14F-4D97-AF65-F5344CB8AC3E}">
        <p14:creationId xmlns:p14="http://schemas.microsoft.com/office/powerpoint/2010/main" val="156158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Vamos entonces a ver que</a:t>
            </a:r>
            <a:r>
              <a:rPr lang="es-AR" baseline="0" dirty="0" smtClean="0"/>
              <a:t> fue lo que terminamos definiendo como requerimientos de PlaceOn</a:t>
            </a:r>
            <a:endParaRPr lang="es-ES" dirty="0"/>
          </a:p>
        </p:txBody>
      </p:sp>
      <p:sp>
        <p:nvSpPr>
          <p:cNvPr id="4" name="3 Marcador de número de diapositiva"/>
          <p:cNvSpPr>
            <a:spLocks noGrp="1"/>
          </p:cNvSpPr>
          <p:nvPr>
            <p:ph type="sldNum" sz="quarter" idx="10"/>
          </p:nvPr>
        </p:nvSpPr>
        <p:spPr/>
        <p:txBody>
          <a:bodyPr/>
          <a:lstStyle/>
          <a:p>
            <a:fld id="{70B23DC6-AF6B-4CC0-92C3-4E09FF2667B3}" type="slidenum">
              <a:rPr lang="es-ES" smtClean="0"/>
              <a:t>8</a:t>
            </a:fld>
            <a:endParaRPr lang="es-ES"/>
          </a:p>
        </p:txBody>
      </p:sp>
    </p:spTree>
    <p:extLst>
      <p:ext uri="{BB962C8B-B14F-4D97-AF65-F5344CB8AC3E}">
        <p14:creationId xmlns:p14="http://schemas.microsoft.com/office/powerpoint/2010/main" val="244145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err="1" smtClean="0"/>
              <a:t>Fer</a:t>
            </a:r>
            <a:endParaRPr lang="es-AR" dirty="0" smtClean="0"/>
          </a:p>
          <a:p>
            <a:r>
              <a:rPr lang="es-AR" dirty="0" smtClean="0"/>
              <a:t>El</a:t>
            </a:r>
            <a:r>
              <a:rPr lang="es-AR" baseline="0" dirty="0" smtClean="0"/>
              <a:t> proceso de definición de requerimientos se basó en nuestro propio análisis junto con nuestro director y codirectora, a lo largo de muchas reuniones, demostraciones de prototipos de aplicación, y horas de charla entre nosotros.</a:t>
            </a:r>
          </a:p>
          <a:p>
            <a:r>
              <a:rPr lang="es-AR" baseline="0" dirty="0" smtClean="0"/>
              <a:t>El resultado es este listado, que menciona todas las </a:t>
            </a:r>
            <a:r>
              <a:rPr lang="es-AR" baseline="0" dirty="0" err="1" smtClean="0"/>
              <a:t>caracteristicas</a:t>
            </a:r>
            <a:r>
              <a:rPr lang="es-AR" baseline="0" dirty="0" smtClean="0"/>
              <a:t> que fuimos explicando hasta </a:t>
            </a:r>
            <a:r>
              <a:rPr lang="es-AR" baseline="0" dirty="0" err="1" smtClean="0"/>
              <a:t>aca</a:t>
            </a:r>
            <a:r>
              <a:rPr lang="es-AR" baseline="0" dirty="0" smtClean="0"/>
              <a:t>, sumado a funcionalidad básica con la que una aplicación de este tipo debe contar:</a:t>
            </a:r>
          </a:p>
        </p:txBody>
      </p:sp>
      <p:sp>
        <p:nvSpPr>
          <p:cNvPr id="4" name="3 Marcador de número de diapositiva"/>
          <p:cNvSpPr>
            <a:spLocks noGrp="1"/>
          </p:cNvSpPr>
          <p:nvPr>
            <p:ph type="sldNum" sz="quarter" idx="10"/>
          </p:nvPr>
        </p:nvSpPr>
        <p:spPr/>
        <p:txBody>
          <a:bodyPr/>
          <a:lstStyle/>
          <a:p>
            <a:fld id="{70B23DC6-AF6B-4CC0-92C3-4E09FF2667B3}" type="slidenum">
              <a:rPr lang="es-ES" smtClean="0"/>
              <a:t>9</a:t>
            </a:fld>
            <a:endParaRPr lang="es-ES"/>
          </a:p>
        </p:txBody>
      </p:sp>
    </p:spTree>
    <p:extLst>
      <p:ext uri="{BB962C8B-B14F-4D97-AF65-F5344CB8AC3E}">
        <p14:creationId xmlns:p14="http://schemas.microsoft.com/office/powerpoint/2010/main" val="29929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11/28/2014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11/28/2014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11/28/2014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11/28/2014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11/28/2014</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11/28/2014</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11/28/2014</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11/28/2014</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11/28/2014</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11/28/2014</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11/28/2014</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11/28/2014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844824"/>
            <a:ext cx="7772400" cy="1879849"/>
          </a:xfrm>
        </p:spPr>
        <p:txBody>
          <a:bodyPr/>
          <a:lstStyle/>
          <a:p>
            <a:r>
              <a:rPr lang="es-AR" dirty="0" err="1"/>
              <a:t>PlaceOn</a:t>
            </a:r>
            <a:endParaRPr lang="es-AR" dirty="0"/>
          </a:p>
        </p:txBody>
      </p:sp>
      <p:sp>
        <p:nvSpPr>
          <p:cNvPr id="3" name="2 Subtítulo"/>
          <p:cNvSpPr>
            <a:spLocks noGrp="1"/>
          </p:cNvSpPr>
          <p:nvPr>
            <p:ph type="subTitle" idx="1"/>
          </p:nvPr>
        </p:nvSpPr>
        <p:spPr>
          <a:xfrm>
            <a:off x="1371600" y="3717032"/>
            <a:ext cx="6400800" cy="2455168"/>
          </a:xfrm>
        </p:spPr>
        <p:txBody>
          <a:bodyPr>
            <a:normAutofit/>
          </a:bodyPr>
          <a:lstStyle/>
          <a:p>
            <a:r>
              <a:rPr lang="es-AR" b="1" dirty="0">
                <a:solidFill>
                  <a:schemeClr val="tx1"/>
                </a:solidFill>
              </a:rPr>
              <a:t>Red social </a:t>
            </a:r>
            <a:r>
              <a:rPr lang="es-AR" b="1" dirty="0" err="1">
                <a:solidFill>
                  <a:schemeClr val="tx1"/>
                </a:solidFill>
              </a:rPr>
              <a:t>georreferencial</a:t>
            </a:r>
            <a:r>
              <a:rPr lang="es-AR" b="1" dirty="0">
                <a:solidFill>
                  <a:schemeClr val="tx1"/>
                </a:solidFill>
              </a:rPr>
              <a:t> genérica</a:t>
            </a:r>
            <a:r>
              <a:rPr lang="es-AR" dirty="0">
                <a:solidFill>
                  <a:schemeClr val="tx1"/>
                </a:solidFill>
              </a:rPr>
              <a:t> </a:t>
            </a:r>
            <a:endParaRPr lang="es-AR" dirty="0" smtClean="0">
              <a:solidFill>
                <a:schemeClr val="tx1"/>
              </a:solidFill>
            </a:endParaRPr>
          </a:p>
          <a:p>
            <a:endParaRPr lang="es-AR" sz="1800" dirty="0">
              <a:solidFill>
                <a:schemeClr val="tx1"/>
              </a:solidFill>
            </a:endParaRPr>
          </a:p>
          <a:p>
            <a:r>
              <a:rPr lang="es-AR" sz="1800" dirty="0" smtClean="0">
                <a:solidFill>
                  <a:schemeClr val="tx1"/>
                </a:solidFill>
              </a:rPr>
              <a:t>Trabajo </a:t>
            </a:r>
            <a:r>
              <a:rPr lang="es-AR" sz="1800" dirty="0">
                <a:solidFill>
                  <a:schemeClr val="tx1"/>
                </a:solidFill>
              </a:rPr>
              <a:t>Final de Grado – Ingeniería de </a:t>
            </a:r>
            <a:r>
              <a:rPr lang="es-AR" sz="1800" dirty="0" smtClean="0">
                <a:solidFill>
                  <a:schemeClr val="tx1"/>
                </a:solidFill>
              </a:rPr>
              <a:t>Sistemas</a:t>
            </a:r>
          </a:p>
          <a:p>
            <a:endParaRPr lang="es-AR" sz="1800" dirty="0" smtClean="0">
              <a:solidFill>
                <a:schemeClr val="tx1"/>
              </a:solidFill>
            </a:endParaRPr>
          </a:p>
          <a:p>
            <a:pPr algn="l"/>
            <a:r>
              <a:rPr lang="pt-BR" sz="1800" dirty="0" err="1">
                <a:solidFill>
                  <a:schemeClr val="tx1"/>
                </a:solidFill>
              </a:rPr>
              <a:t>Alumnos</a:t>
            </a:r>
            <a:r>
              <a:rPr lang="pt-BR" sz="1800" dirty="0">
                <a:solidFill>
                  <a:schemeClr val="tx1"/>
                </a:solidFill>
              </a:rPr>
              <a:t>: Jorge </a:t>
            </a:r>
            <a:r>
              <a:rPr lang="pt-BR" sz="1800" dirty="0" err="1">
                <a:solidFill>
                  <a:schemeClr val="tx1"/>
                </a:solidFill>
              </a:rPr>
              <a:t>Bolpe</a:t>
            </a:r>
            <a:r>
              <a:rPr lang="pt-BR" sz="1800" dirty="0">
                <a:solidFill>
                  <a:schemeClr val="tx1"/>
                </a:solidFill>
              </a:rPr>
              <a:t> - Fernando </a:t>
            </a:r>
            <a:r>
              <a:rPr lang="pt-BR" sz="1800" dirty="0" err="1">
                <a:solidFill>
                  <a:schemeClr val="tx1"/>
                </a:solidFill>
              </a:rPr>
              <a:t>Vitale</a:t>
            </a:r>
            <a:endParaRPr lang="pt-BR" sz="1800" dirty="0">
              <a:solidFill>
                <a:schemeClr val="tx1"/>
              </a:solidFill>
            </a:endParaRPr>
          </a:p>
          <a:p>
            <a:pPr algn="l"/>
            <a:r>
              <a:rPr lang="es-AR" sz="1800" dirty="0">
                <a:solidFill>
                  <a:schemeClr val="tx1"/>
                </a:solidFill>
              </a:rPr>
              <a:t>Director: Mg. Oscar </a:t>
            </a:r>
            <a:r>
              <a:rPr lang="es-AR" sz="1800" dirty="0" err="1">
                <a:solidFill>
                  <a:schemeClr val="tx1"/>
                </a:solidFill>
              </a:rPr>
              <a:t>Nigro</a:t>
            </a:r>
            <a:r>
              <a:rPr lang="es-AR" sz="1800" dirty="0">
                <a:solidFill>
                  <a:schemeClr val="tx1"/>
                </a:solidFill>
              </a:rPr>
              <a:t> </a:t>
            </a:r>
          </a:p>
          <a:p>
            <a:pPr algn="l"/>
            <a:r>
              <a:rPr lang="es-AR" sz="1800" dirty="0">
                <a:solidFill>
                  <a:schemeClr val="tx1"/>
                </a:solidFill>
              </a:rPr>
              <a:t>Codirectora: Ing. Sandra González </a:t>
            </a:r>
            <a:r>
              <a:rPr lang="es-AR" sz="1800" dirty="0" err="1">
                <a:solidFill>
                  <a:schemeClr val="tx1"/>
                </a:solidFill>
              </a:rPr>
              <a:t>Císaro</a:t>
            </a:r>
            <a:endParaRPr lang="es-AR" sz="1800" dirty="0">
              <a:solidFill>
                <a:schemeClr val="tx1"/>
              </a:solidFill>
            </a:endParaRPr>
          </a:p>
          <a:p>
            <a:endParaRPr lang="es-AR"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pic>
        <p:nvPicPr>
          <p:cNvPr id="9" name="0 Imagen"/>
          <p:cNvPicPr/>
          <p:nvPr/>
        </p:nvPicPr>
        <p:blipFill>
          <a:blip r:embed="rId3" cstate="print">
            <a:extLst>
              <a:ext uri="{28A0092B-C50C-407E-A947-70E740481C1C}">
                <a14:useLocalDpi xmlns:a14="http://schemas.microsoft.com/office/drawing/2010/main" val="0"/>
              </a:ext>
            </a:extLst>
          </a:blip>
          <a:stretch>
            <a:fillRect/>
          </a:stretch>
        </p:blipFill>
        <p:spPr>
          <a:xfrm>
            <a:off x="1547664" y="654596"/>
            <a:ext cx="1818640" cy="1562100"/>
          </a:xfrm>
          <a:prstGeom prst="rect">
            <a:avLst/>
          </a:prstGeom>
        </p:spPr>
      </p:pic>
      <p:pic>
        <p:nvPicPr>
          <p:cNvPr id="10" name="0 Imagen"/>
          <p:cNvPicPr/>
          <p:nvPr/>
        </p:nvPicPr>
        <p:blipFill>
          <a:blip r:embed="rId4">
            <a:extLst>
              <a:ext uri="{28A0092B-C50C-407E-A947-70E740481C1C}">
                <a14:useLocalDpi xmlns:a14="http://schemas.microsoft.com/office/drawing/2010/main" val="0"/>
              </a:ext>
            </a:extLst>
          </a:blip>
          <a:stretch>
            <a:fillRect/>
          </a:stretch>
        </p:blipFill>
        <p:spPr>
          <a:xfrm>
            <a:off x="5796136" y="692696"/>
            <a:ext cx="1905000" cy="742950"/>
          </a:xfrm>
          <a:prstGeom prst="rect">
            <a:avLst/>
          </a:prstGeom>
        </p:spPr>
      </p:pic>
    </p:spTree>
    <p:extLst>
      <p:ext uri="{BB962C8B-B14F-4D97-AF65-F5344CB8AC3E}">
        <p14:creationId xmlns:p14="http://schemas.microsoft.com/office/powerpoint/2010/main" val="155735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Análisis de requerimientos</a:t>
            </a:r>
          </a:p>
        </p:txBody>
      </p:sp>
      <p:sp>
        <p:nvSpPr>
          <p:cNvPr id="3" name="2 Marcador de contenido"/>
          <p:cNvSpPr>
            <a:spLocks noGrp="1"/>
          </p:cNvSpPr>
          <p:nvPr>
            <p:ph idx="1"/>
          </p:nvPr>
        </p:nvSpPr>
        <p:spPr/>
        <p:txBody>
          <a:bodyPr>
            <a:normAutofit/>
          </a:bodyPr>
          <a:lstStyle/>
          <a:p>
            <a:pPr marL="0" indent="0">
              <a:spcBef>
                <a:spcPts val="0"/>
              </a:spcBef>
              <a:buNone/>
            </a:pPr>
            <a:r>
              <a:rPr lang="es-AR" b="1" u="sng" dirty="0" smtClean="0">
                <a:solidFill>
                  <a:schemeClr val="tx1"/>
                </a:solidFill>
              </a:rPr>
              <a:t>Requerimientos no funcionales</a:t>
            </a:r>
          </a:p>
          <a:p>
            <a:pPr marL="0" indent="0">
              <a:buNone/>
            </a:pPr>
            <a:r>
              <a:rPr lang="es-AR" dirty="0" smtClean="0">
                <a:solidFill>
                  <a:schemeClr val="tx1"/>
                </a:solidFill>
              </a:rPr>
              <a:t>El </a:t>
            </a:r>
            <a:r>
              <a:rPr lang="es-AR" dirty="0">
                <a:solidFill>
                  <a:schemeClr val="tx1"/>
                </a:solidFill>
              </a:rPr>
              <a:t>sistema debe:</a:t>
            </a:r>
          </a:p>
          <a:p>
            <a:r>
              <a:rPr lang="es-AR" dirty="0" smtClean="0">
                <a:solidFill>
                  <a:schemeClr val="tx1"/>
                </a:solidFill>
              </a:rPr>
              <a:t>Ser </a:t>
            </a:r>
            <a:r>
              <a:rPr lang="es-AR" dirty="0">
                <a:solidFill>
                  <a:schemeClr val="tx1"/>
                </a:solidFill>
              </a:rPr>
              <a:t>una aplicación web.</a:t>
            </a:r>
          </a:p>
          <a:p>
            <a:r>
              <a:rPr lang="es-AR" dirty="0">
                <a:solidFill>
                  <a:schemeClr val="tx1"/>
                </a:solidFill>
              </a:rPr>
              <a:t>C</a:t>
            </a:r>
            <a:r>
              <a:rPr lang="es-AR" dirty="0" smtClean="0">
                <a:solidFill>
                  <a:schemeClr val="tx1"/>
                </a:solidFill>
              </a:rPr>
              <a:t>ompatible </a:t>
            </a:r>
            <a:r>
              <a:rPr lang="es-AR" dirty="0">
                <a:solidFill>
                  <a:schemeClr val="tx1"/>
                </a:solidFill>
              </a:rPr>
              <a:t>con la mayor cantidad de dispositivos posible.</a:t>
            </a:r>
          </a:p>
          <a:p>
            <a:r>
              <a:rPr lang="es-AR" dirty="0">
                <a:solidFill>
                  <a:schemeClr val="tx1"/>
                </a:solidFill>
              </a:rPr>
              <a:t>P</a:t>
            </a:r>
            <a:r>
              <a:rPr lang="es-AR" dirty="0" smtClean="0">
                <a:solidFill>
                  <a:schemeClr val="tx1"/>
                </a:solidFill>
              </a:rPr>
              <a:t>roveer </a:t>
            </a:r>
            <a:r>
              <a:rPr lang="es-AR" dirty="0">
                <a:solidFill>
                  <a:schemeClr val="tx1"/>
                </a:solidFill>
              </a:rPr>
              <a:t>una interfaz de usuario capaz de ser utilizada en dispositivos móviles.</a:t>
            </a:r>
          </a:p>
          <a:p>
            <a:r>
              <a:rPr lang="es-AR" dirty="0">
                <a:solidFill>
                  <a:schemeClr val="tx1"/>
                </a:solidFill>
              </a:rPr>
              <a:t>P</a:t>
            </a:r>
            <a:r>
              <a:rPr lang="es-AR" dirty="0" smtClean="0">
                <a:solidFill>
                  <a:schemeClr val="tx1"/>
                </a:solidFill>
              </a:rPr>
              <a:t>roveer </a:t>
            </a:r>
            <a:r>
              <a:rPr lang="es-AR" dirty="0">
                <a:solidFill>
                  <a:schemeClr val="tx1"/>
                </a:solidFill>
              </a:rPr>
              <a:t>una estructura </a:t>
            </a:r>
            <a:r>
              <a:rPr lang="es-AR" dirty="0" smtClean="0">
                <a:solidFill>
                  <a:schemeClr val="tx1"/>
                </a:solidFill>
              </a:rPr>
              <a:t>común que permita </a:t>
            </a:r>
            <a:r>
              <a:rPr lang="es-AR" dirty="0">
                <a:solidFill>
                  <a:schemeClr val="tx1"/>
                </a:solidFill>
              </a:rPr>
              <a:t>representar los estados a ser compartidos</a:t>
            </a:r>
            <a:r>
              <a:rPr lang="es-AR" dirty="0" smtClean="0">
                <a:solidFill>
                  <a:schemeClr val="tx1"/>
                </a:solidFill>
              </a:rPr>
              <a:t>.</a:t>
            </a:r>
            <a:endParaRPr lang="es-AR"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356843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dirty="0">
                <a:solidFill>
                  <a:schemeClr val="tx1"/>
                </a:solidFill>
              </a:rPr>
              <a:t>Análisis </a:t>
            </a:r>
            <a:r>
              <a:rPr lang="en" dirty="0" smtClean="0">
                <a:solidFill>
                  <a:schemeClr val="tx1"/>
                </a:solidFill>
              </a:rPr>
              <a:t>de requerimientos</a:t>
            </a:r>
          </a:p>
          <a:p>
            <a:pPr>
              <a:spcBef>
                <a:spcPts val="0"/>
              </a:spcBef>
            </a:pPr>
            <a:r>
              <a:rPr lang="en" sz="2800" b="1" i="1" dirty="0" smtClean="0">
                <a:solidFill>
                  <a:schemeClr val="tx1"/>
                </a:solidFill>
              </a:rPr>
              <a:t>Diseño Arquitectónico</a:t>
            </a:r>
          </a:p>
          <a:p>
            <a:pPr>
              <a:spcBef>
                <a:spcPts val="0"/>
              </a:spcBef>
            </a:pPr>
            <a:r>
              <a:rPr lang="en" dirty="0" smtClean="0">
                <a:solidFill>
                  <a:schemeClr val="tx1"/>
                </a:solidFill>
              </a:rPr>
              <a:t>Detalles </a:t>
            </a:r>
            <a:r>
              <a:rPr lang="en" dirty="0">
                <a:solidFill>
                  <a:schemeClr val="tx1"/>
                </a:solidFill>
              </a:rPr>
              <a:t>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spTree>
    <p:extLst>
      <p:ext uri="{BB962C8B-B14F-4D97-AF65-F5344CB8AC3E}">
        <p14:creationId xmlns:p14="http://schemas.microsoft.com/office/powerpoint/2010/main" val="213742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a:t>
            </a:r>
            <a:r>
              <a:rPr lang="es-AR" dirty="0" smtClean="0"/>
              <a:t>Arquitectónico</a:t>
            </a:r>
            <a:endParaRPr lang="es-AR" dirty="0"/>
          </a:p>
        </p:txBody>
      </p:sp>
      <p:sp>
        <p:nvSpPr>
          <p:cNvPr id="3" name="2 Marcador de contenido"/>
          <p:cNvSpPr>
            <a:spLocks noGrp="1"/>
          </p:cNvSpPr>
          <p:nvPr>
            <p:ph idx="1"/>
          </p:nvPr>
        </p:nvSpPr>
        <p:spPr/>
        <p:txBody>
          <a:bodyPr/>
          <a:lstStyle/>
          <a:p>
            <a:pPr marL="0" indent="0">
              <a:buNone/>
            </a:pPr>
            <a:r>
              <a:rPr lang="es-AR" b="1" dirty="0">
                <a:solidFill>
                  <a:schemeClr val="tx1"/>
                </a:solidFill>
              </a:rPr>
              <a:t>MVC- Modelo vista controlador</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12</a:t>
            </a:fld>
            <a:endParaRPr lang="en-US" dirty="0"/>
          </a:p>
        </p:txBody>
      </p:sp>
      <p:pic>
        <p:nvPicPr>
          <p:cNvPr id="3074" name="Picture 2" descr="mvc_filmi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752" y="2636912"/>
            <a:ext cx="6868595" cy="348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945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a:t>
            </a:r>
            <a:r>
              <a:rPr lang="es-AR" dirty="0" smtClean="0"/>
              <a:t>Arquitectónico</a:t>
            </a:r>
            <a:endParaRPr lang="es-AR" dirty="0"/>
          </a:p>
        </p:txBody>
      </p:sp>
      <p:sp>
        <p:nvSpPr>
          <p:cNvPr id="3" name="2 Marcador de contenido"/>
          <p:cNvSpPr>
            <a:spLocks noGrp="1"/>
          </p:cNvSpPr>
          <p:nvPr>
            <p:ph idx="1"/>
          </p:nvPr>
        </p:nvSpPr>
        <p:spPr/>
        <p:txBody>
          <a:bodyPr/>
          <a:lstStyle/>
          <a:p>
            <a:pPr marL="0" indent="0">
              <a:buNone/>
            </a:pPr>
            <a:r>
              <a:rPr lang="es-AR" b="1" u="sng" dirty="0">
                <a:solidFill>
                  <a:schemeClr val="tx1"/>
                </a:solidFill>
              </a:rPr>
              <a:t>Web </a:t>
            </a:r>
            <a:r>
              <a:rPr lang="es-AR" b="1" u="sng" dirty="0" err="1">
                <a:solidFill>
                  <a:schemeClr val="tx1"/>
                </a:solidFill>
              </a:rPr>
              <a:t>app</a:t>
            </a:r>
            <a:r>
              <a:rPr lang="es-AR" b="1" u="sng" dirty="0">
                <a:solidFill>
                  <a:schemeClr val="tx1"/>
                </a:solidFill>
              </a:rPr>
              <a:t> vs. App nativa</a:t>
            </a:r>
          </a:p>
          <a:p>
            <a:pPr marL="0" indent="0">
              <a:buNone/>
            </a:pPr>
            <a:endParaRPr lang="es-AR" b="1"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390353"/>
            <a:ext cx="85725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855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Arquitectónico</a:t>
            </a:r>
          </a:p>
        </p:txBody>
      </p:sp>
      <p:sp>
        <p:nvSpPr>
          <p:cNvPr id="3" name="2 Marcador de contenido"/>
          <p:cNvSpPr>
            <a:spLocks noGrp="1"/>
          </p:cNvSpPr>
          <p:nvPr>
            <p:ph idx="1"/>
          </p:nvPr>
        </p:nvSpPr>
        <p:spPr/>
        <p:txBody>
          <a:bodyPr/>
          <a:lstStyle/>
          <a:p>
            <a:pPr marL="0" indent="0">
              <a:buNone/>
            </a:pPr>
            <a:r>
              <a:rPr lang="es-AR" b="1" u="sng" dirty="0" smtClean="0">
                <a:solidFill>
                  <a:schemeClr val="tx1"/>
                </a:solidFill>
              </a:rPr>
              <a:t>Web </a:t>
            </a:r>
            <a:r>
              <a:rPr lang="es-AR" b="1" u="sng" dirty="0" err="1" smtClean="0">
                <a:solidFill>
                  <a:schemeClr val="tx1"/>
                </a:solidFill>
              </a:rPr>
              <a:t>app</a:t>
            </a:r>
            <a:r>
              <a:rPr lang="es-AR" b="1" u="sng" dirty="0" smtClean="0">
                <a:solidFill>
                  <a:schemeClr val="tx1"/>
                </a:solidFill>
              </a:rPr>
              <a:t> vs. App nativa</a:t>
            </a:r>
            <a:endParaRPr lang="es-AR" b="1" u="sng"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14</a:t>
            </a:fld>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640" y="2060848"/>
            <a:ext cx="7152117" cy="4797152"/>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671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dirty="0">
                <a:solidFill>
                  <a:schemeClr val="tx1"/>
                </a:solidFill>
              </a:rPr>
              <a:t>Análisis </a:t>
            </a:r>
            <a:r>
              <a:rPr lang="en" dirty="0" smtClean="0">
                <a:solidFill>
                  <a:schemeClr val="tx1"/>
                </a:solidFill>
              </a:rPr>
              <a:t>de requerimientos</a:t>
            </a:r>
          </a:p>
          <a:p>
            <a:pPr>
              <a:spcBef>
                <a:spcPts val="0"/>
              </a:spcBef>
            </a:pPr>
            <a:r>
              <a:rPr lang="en" dirty="0" smtClean="0">
                <a:solidFill>
                  <a:schemeClr val="tx1"/>
                </a:solidFill>
              </a:rPr>
              <a:t>Diseño Arquitectónico</a:t>
            </a:r>
          </a:p>
          <a:p>
            <a:pPr>
              <a:spcBef>
                <a:spcPts val="0"/>
              </a:spcBef>
            </a:pPr>
            <a:r>
              <a:rPr lang="en" sz="2800" b="1" i="1" dirty="0" smtClean="0">
                <a:solidFill>
                  <a:schemeClr val="tx1"/>
                </a:solidFill>
              </a:rPr>
              <a:t>Detalles </a:t>
            </a:r>
            <a:r>
              <a:rPr lang="en" sz="2800" b="1" i="1" dirty="0">
                <a:solidFill>
                  <a:schemeClr val="tx1"/>
                </a:solidFill>
              </a:rPr>
              <a:t>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Tree>
    <p:extLst>
      <p:ext uri="{BB962C8B-B14F-4D97-AF65-F5344CB8AC3E}">
        <p14:creationId xmlns:p14="http://schemas.microsoft.com/office/powerpoint/2010/main" val="2531997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descr="https://lh3.googleusercontent.com/2Rp-iBuq6PiEU8nneUH4QZNgyeqN4S-2ctViem5PFkmfqjMNYGocJGHb8tXyT0YmHWs0nAIAk7BGkToGqXF11WxaSEON35Llauy2gRdUpwIBC6u1YxL5HMTT0Yu25xTn82G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9924" y="4855832"/>
            <a:ext cx="1556372" cy="80541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https://lh4.googleusercontent.com/L3j5VQKF9N7mZU6lqoYyAY5O4nsohGTVpWRVDbl8nPATvQFH1Hk4ENG3EfbwrEEbiCjjJCksfy-G_ROcSHCv7vlIPF_6ZV-S9SjuTCjBPpugidPOCIg1SuBbCYb60lsiWwP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908970"/>
            <a:ext cx="1365448" cy="102408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AR" dirty="0"/>
              <a:t>Detalles de </a:t>
            </a:r>
            <a:r>
              <a:rPr lang="es-AR" dirty="0" smtClean="0"/>
              <a:t>implementación</a:t>
            </a:r>
            <a:endParaRPr lang="es-AR" dirty="0"/>
          </a:p>
        </p:txBody>
      </p:sp>
      <p:sp>
        <p:nvSpPr>
          <p:cNvPr id="3" name="2 Marcador de contenido"/>
          <p:cNvSpPr>
            <a:spLocks noGrp="1"/>
          </p:cNvSpPr>
          <p:nvPr>
            <p:ph idx="1"/>
          </p:nvPr>
        </p:nvSpPr>
        <p:spPr/>
        <p:txBody>
          <a:bodyPr/>
          <a:lstStyle/>
          <a:p>
            <a:pPr marL="0" indent="0">
              <a:buNone/>
            </a:pPr>
            <a:endParaRPr lang="es-AR" b="1" u="sng" dirty="0" smtClean="0">
              <a:solidFill>
                <a:schemeClr val="tx1"/>
              </a:solidFill>
            </a:endParaRPr>
          </a:p>
          <a:p>
            <a:pPr marL="0" indent="0">
              <a:buNone/>
            </a:pPr>
            <a:r>
              <a:rPr lang="es-AR" b="1" u="sng" dirty="0" err="1" smtClean="0">
                <a:solidFill>
                  <a:schemeClr val="tx1"/>
                </a:solidFill>
              </a:rPr>
              <a:t>Frontend</a:t>
            </a:r>
            <a:endParaRPr lang="es-AR" b="1" dirty="0">
              <a:solidFill>
                <a:schemeClr val="tx1"/>
              </a:solidFill>
            </a:endParaRPr>
          </a:p>
          <a:p>
            <a:r>
              <a:rPr lang="es-AR" dirty="0">
                <a:solidFill>
                  <a:schemeClr val="tx1"/>
                </a:solidFill>
              </a:rPr>
              <a:t>HTML5, CSS3, </a:t>
            </a:r>
            <a:r>
              <a:rPr lang="es-AR" dirty="0" err="1">
                <a:solidFill>
                  <a:schemeClr val="tx1"/>
                </a:solidFill>
              </a:rPr>
              <a:t>Javascript</a:t>
            </a:r>
            <a:r>
              <a:rPr lang="es-AR" dirty="0">
                <a:solidFill>
                  <a:schemeClr val="tx1"/>
                </a:solidFill>
              </a:rPr>
              <a:t>. </a:t>
            </a:r>
          </a:p>
          <a:p>
            <a:r>
              <a:rPr lang="es-AR" dirty="0" err="1">
                <a:solidFill>
                  <a:schemeClr val="tx1"/>
                </a:solidFill>
              </a:rPr>
              <a:t>jQuery</a:t>
            </a:r>
            <a:r>
              <a:rPr lang="es-AR" dirty="0">
                <a:solidFill>
                  <a:schemeClr val="tx1"/>
                </a:solidFill>
              </a:rPr>
              <a:t>,  </a:t>
            </a:r>
            <a:r>
              <a:rPr lang="es-AR" dirty="0" err="1">
                <a:solidFill>
                  <a:schemeClr val="tx1"/>
                </a:solidFill>
              </a:rPr>
              <a:t>jQuery</a:t>
            </a:r>
            <a:r>
              <a:rPr lang="es-AR" dirty="0">
                <a:solidFill>
                  <a:schemeClr val="tx1"/>
                </a:solidFill>
              </a:rPr>
              <a:t> Mobile, Google </a:t>
            </a:r>
            <a:r>
              <a:rPr lang="es-AR" dirty="0" err="1">
                <a:solidFill>
                  <a:schemeClr val="tx1"/>
                </a:solidFill>
              </a:rPr>
              <a:t>Maps</a:t>
            </a:r>
            <a:endParaRPr lang="es-AR" dirty="0">
              <a:solidFill>
                <a:schemeClr val="tx1"/>
              </a:solidFill>
            </a:endParaRPr>
          </a:p>
          <a:p>
            <a:pPr marL="0" indent="0">
              <a:buNone/>
            </a:pPr>
            <a:r>
              <a:rPr lang="es-AR" b="1" dirty="0">
                <a:solidFill>
                  <a:schemeClr val="tx1"/>
                </a:solidFill>
              </a:rPr>
              <a:t/>
            </a:r>
            <a:br>
              <a:rPr lang="es-AR" b="1" dirty="0">
                <a:solidFill>
                  <a:schemeClr val="tx1"/>
                </a:solidFill>
              </a:rPr>
            </a:br>
            <a:r>
              <a:rPr lang="es-AR" b="1" u="sng" dirty="0" err="1">
                <a:solidFill>
                  <a:schemeClr val="tx1"/>
                </a:solidFill>
              </a:rPr>
              <a:t>Backend</a:t>
            </a:r>
            <a:endParaRPr lang="es-AR" b="1" dirty="0">
              <a:solidFill>
                <a:schemeClr val="tx1"/>
              </a:solidFill>
            </a:endParaRPr>
          </a:p>
          <a:p>
            <a:r>
              <a:rPr lang="es-AR" dirty="0">
                <a:solidFill>
                  <a:schemeClr val="tx1"/>
                </a:solidFill>
              </a:rPr>
              <a:t>Framework </a:t>
            </a:r>
            <a:r>
              <a:rPr lang="es-AR" dirty="0" err="1">
                <a:solidFill>
                  <a:schemeClr val="tx1"/>
                </a:solidFill>
              </a:rPr>
              <a:t>php</a:t>
            </a:r>
            <a:r>
              <a:rPr lang="es-AR" dirty="0">
                <a:solidFill>
                  <a:schemeClr val="tx1"/>
                </a:solidFill>
              </a:rPr>
              <a:t> </a:t>
            </a:r>
            <a:r>
              <a:rPr lang="es-AR" dirty="0" err="1">
                <a:solidFill>
                  <a:schemeClr val="tx1"/>
                </a:solidFill>
              </a:rPr>
              <a:t>Yii</a:t>
            </a:r>
            <a:r>
              <a:rPr lang="es-AR" dirty="0">
                <a:solidFill>
                  <a:schemeClr val="tx1"/>
                </a:solidFill>
              </a:rPr>
              <a:t>. </a:t>
            </a:r>
          </a:p>
          <a:p>
            <a:r>
              <a:rPr lang="es-AR" dirty="0" err="1">
                <a:solidFill>
                  <a:schemeClr val="tx1"/>
                </a:solidFill>
              </a:rPr>
              <a:t>MySql</a:t>
            </a:r>
            <a:endParaRPr lang="es-AR"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16</a:t>
            </a:fld>
            <a:endParaRPr lang="en-US" dirty="0"/>
          </a:p>
        </p:txBody>
      </p:sp>
      <p:pic>
        <p:nvPicPr>
          <p:cNvPr id="6148" name="Picture 4" descr="https://lh5.googleusercontent.com/8mT2nIpyV9F1mPItxLf3GIBg9_Gv-E6sBvjAdfxnfyQ6CyQHyX5qIAHp8L3Qr9DDr58oa3vhP8HNacnK1DyYHKIFb3UvOuvPfiUhcNLCpgz8S4oCUPcQOX5RI40hEYCA635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6735" y="200025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https://lh5.googleusercontent.com/oUU9pwrYKDwQoFk1QC6OPRH1R2UWWTR4I5FRJmzWIFoRJZYSU2hLXMAWlkttrUnfrz3yRbPfKOdBIM3UZkdo6HFXX3XIGnJZP5EjJ_pWSgpsNfRhTj2rH819jw7bcNUNvHt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6236" y="2971845"/>
            <a:ext cx="2325871" cy="103321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5.googleusercontent.com/9aybPs_9pnrh38g3p4jAK7qvd8oXvssdoWrfTiMl-a4JSSn6QpmsiVxxhYfRJ1pSTl_iMgQuhARuOr_ilS_CV5J928MYhnwBugBFe1sNnuKx4fbVnll633lo75Px9ENAZ8B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65717" y="4487136"/>
            <a:ext cx="2429167" cy="52604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6.googleusercontent.com/Rc492R6yZ055r_Ci5McJO0PTZ1ACz4RQcZR3WoTx8g02bMNE5QYId7OwYlNQN60j8ZOntnMN4TdwliVQ8N0NehH7qqFpqDNZnVWj-nv3IPElODUrw2P55Zs_9Yamsf6Uld3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2320" y="2100362"/>
            <a:ext cx="968598" cy="968598"/>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http://upload.wikimedia.org/wikipedia/commons/thumb/2/27/PHP-logo.svg/1280px-PHP-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14126" y="4193074"/>
            <a:ext cx="1276387" cy="67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19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Detalles de implementación</a:t>
            </a:r>
          </a:p>
        </p:txBody>
      </p:sp>
      <p:sp>
        <p:nvSpPr>
          <p:cNvPr id="3" name="2 Marcador de contenido"/>
          <p:cNvSpPr>
            <a:spLocks noGrp="1"/>
          </p:cNvSpPr>
          <p:nvPr>
            <p:ph idx="1"/>
          </p:nvPr>
        </p:nvSpPr>
        <p:spPr/>
        <p:txBody>
          <a:bodyPr/>
          <a:lstStyle/>
          <a:p>
            <a:pPr marL="0" indent="0">
              <a:buNone/>
            </a:pPr>
            <a:r>
              <a:rPr lang="es-AR" b="1" u="sng" dirty="0">
                <a:solidFill>
                  <a:schemeClr val="tx1"/>
                </a:solidFill>
              </a:rPr>
              <a:t>Api de </a:t>
            </a:r>
            <a:r>
              <a:rPr lang="es-AR" b="1" u="sng" dirty="0" err="1" smtClean="0">
                <a:solidFill>
                  <a:schemeClr val="tx1"/>
                </a:solidFill>
              </a:rPr>
              <a:t>geolocalización</a:t>
            </a:r>
            <a:r>
              <a:rPr lang="es-AR" b="1" u="sng" dirty="0" smtClean="0">
                <a:solidFill>
                  <a:schemeClr val="tx1"/>
                </a:solidFill>
              </a:rPr>
              <a:t> </a:t>
            </a:r>
            <a:r>
              <a:rPr lang="es-AR" b="1" u="sng" dirty="0">
                <a:solidFill>
                  <a:schemeClr val="tx1"/>
                </a:solidFill>
              </a:rPr>
              <a:t>html5</a:t>
            </a:r>
          </a:p>
          <a:p>
            <a:pPr marL="0" indent="0">
              <a:buNone/>
            </a:pPr>
            <a:endParaRPr lang="es-AR" dirty="0" smtClean="0">
              <a:solidFill>
                <a:schemeClr val="tx1"/>
              </a:solidFill>
            </a:endParaRPr>
          </a:p>
          <a:p>
            <a:pPr marL="0" indent="0">
              <a:buNone/>
            </a:pPr>
            <a:r>
              <a:rPr lang="es-AR" dirty="0" smtClean="0">
                <a:solidFill>
                  <a:schemeClr val="tx1"/>
                </a:solidFill>
              </a:rPr>
              <a:t>“</a:t>
            </a:r>
            <a:r>
              <a:rPr lang="es-AR" dirty="0">
                <a:solidFill>
                  <a:schemeClr val="tx1"/>
                </a:solidFill>
              </a:rPr>
              <a:t>La API de </a:t>
            </a:r>
            <a:r>
              <a:rPr lang="es-AR" dirty="0" err="1">
                <a:solidFill>
                  <a:schemeClr val="tx1"/>
                </a:solidFill>
              </a:rPr>
              <a:t>Georreferencia</a:t>
            </a:r>
            <a:r>
              <a:rPr lang="es-AR" dirty="0">
                <a:solidFill>
                  <a:schemeClr val="tx1"/>
                </a:solidFill>
              </a:rPr>
              <a:t> define </a:t>
            </a:r>
            <a:endParaRPr lang="es-AR" dirty="0" smtClean="0">
              <a:solidFill>
                <a:schemeClr val="tx1"/>
              </a:solidFill>
            </a:endParaRPr>
          </a:p>
          <a:p>
            <a:pPr marL="0" indent="0">
              <a:buNone/>
            </a:pPr>
            <a:r>
              <a:rPr lang="es-AR" dirty="0" smtClean="0">
                <a:solidFill>
                  <a:schemeClr val="tx1"/>
                </a:solidFill>
              </a:rPr>
              <a:t>una </a:t>
            </a:r>
            <a:r>
              <a:rPr lang="es-AR" dirty="0">
                <a:solidFill>
                  <a:schemeClr val="tx1"/>
                </a:solidFill>
              </a:rPr>
              <a:t>interfaz de alto nivel para la </a:t>
            </a:r>
            <a:endParaRPr lang="es-AR" dirty="0" smtClean="0">
              <a:solidFill>
                <a:schemeClr val="tx1"/>
              </a:solidFill>
            </a:endParaRPr>
          </a:p>
          <a:p>
            <a:pPr marL="0" indent="0">
              <a:buNone/>
            </a:pPr>
            <a:r>
              <a:rPr lang="es-AR" dirty="0" smtClean="0">
                <a:solidFill>
                  <a:schemeClr val="tx1"/>
                </a:solidFill>
              </a:rPr>
              <a:t>información </a:t>
            </a:r>
            <a:r>
              <a:rPr lang="es-AR" dirty="0">
                <a:solidFill>
                  <a:schemeClr val="tx1"/>
                </a:solidFill>
              </a:rPr>
              <a:t>de ubicación asociada </a:t>
            </a:r>
            <a:endParaRPr lang="es-AR" dirty="0" smtClean="0">
              <a:solidFill>
                <a:schemeClr val="tx1"/>
              </a:solidFill>
            </a:endParaRPr>
          </a:p>
          <a:p>
            <a:pPr marL="0" indent="0">
              <a:buNone/>
            </a:pPr>
            <a:r>
              <a:rPr lang="es-AR" dirty="0" smtClean="0">
                <a:solidFill>
                  <a:schemeClr val="tx1"/>
                </a:solidFill>
              </a:rPr>
              <a:t>solamente </a:t>
            </a:r>
            <a:r>
              <a:rPr lang="es-AR" dirty="0">
                <a:solidFill>
                  <a:schemeClr val="tx1"/>
                </a:solidFill>
              </a:rPr>
              <a:t>con el dispositivo cliente </a:t>
            </a:r>
            <a:endParaRPr lang="es-AR" dirty="0" smtClean="0">
              <a:solidFill>
                <a:schemeClr val="tx1"/>
              </a:solidFill>
            </a:endParaRPr>
          </a:p>
          <a:p>
            <a:pPr marL="0" indent="0">
              <a:buNone/>
            </a:pPr>
            <a:r>
              <a:rPr lang="es-AR" dirty="0" smtClean="0">
                <a:solidFill>
                  <a:schemeClr val="tx1"/>
                </a:solidFill>
              </a:rPr>
              <a:t>de </a:t>
            </a:r>
            <a:r>
              <a:rPr lang="es-AR" dirty="0">
                <a:solidFill>
                  <a:schemeClr val="tx1"/>
                </a:solidFill>
              </a:rPr>
              <a:t>la implementación, tales </a:t>
            </a:r>
            <a:endParaRPr lang="es-AR" dirty="0" smtClean="0">
              <a:solidFill>
                <a:schemeClr val="tx1"/>
              </a:solidFill>
            </a:endParaRPr>
          </a:p>
          <a:p>
            <a:pPr marL="0" indent="0">
              <a:buNone/>
            </a:pPr>
            <a:r>
              <a:rPr lang="es-AR" dirty="0" smtClean="0">
                <a:solidFill>
                  <a:schemeClr val="tx1"/>
                </a:solidFill>
              </a:rPr>
              <a:t>como </a:t>
            </a:r>
            <a:r>
              <a:rPr lang="es-AR" dirty="0">
                <a:solidFill>
                  <a:schemeClr val="tx1"/>
                </a:solidFill>
              </a:rPr>
              <a:t>latitud y longitud”</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17</a:t>
            </a:fld>
            <a:endParaRPr lang="en-US" dirty="0"/>
          </a:p>
        </p:txBody>
      </p:sp>
      <p:pic>
        <p:nvPicPr>
          <p:cNvPr id="7170" name="Picture 2" descr="https://lh5.googleusercontent.com/vLjX9t3NHwVMpcIrm2Lhsfpnxv1C5m-uwvgHtWhKtORwNb7ngpoIHR65_qH9971HBwF53WYExx-MvheUjZotLTHnfu_ovXo_dTxHec-ytJnH5b_y2jJQ7o8OTEYAQc1_3q_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712" y="2060848"/>
            <a:ext cx="3960440" cy="396044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17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dirty="0">
                <a:solidFill>
                  <a:schemeClr val="tx1"/>
                </a:solidFill>
              </a:rPr>
              <a:t>Análisis </a:t>
            </a:r>
            <a:r>
              <a:rPr lang="en" dirty="0" smtClean="0">
                <a:solidFill>
                  <a:schemeClr val="tx1"/>
                </a:solidFill>
              </a:rPr>
              <a:t>de requerimientos</a:t>
            </a:r>
          </a:p>
          <a:p>
            <a:pPr>
              <a:spcBef>
                <a:spcPts val="0"/>
              </a:spcBef>
            </a:pPr>
            <a:r>
              <a:rPr lang="en" dirty="0" smtClean="0">
                <a:solidFill>
                  <a:schemeClr val="tx1"/>
                </a:solidFill>
              </a:rPr>
              <a:t>Diseño Arquitectónico</a:t>
            </a:r>
          </a:p>
          <a:p>
            <a:pPr>
              <a:spcBef>
                <a:spcPts val="0"/>
              </a:spcBef>
            </a:pPr>
            <a:r>
              <a:rPr lang="en" dirty="0" smtClean="0">
                <a:solidFill>
                  <a:schemeClr val="tx1"/>
                </a:solidFill>
              </a:rPr>
              <a:t>Detalles </a:t>
            </a:r>
            <a:r>
              <a:rPr lang="en" dirty="0">
                <a:solidFill>
                  <a:schemeClr val="tx1"/>
                </a:solidFill>
              </a:rPr>
              <a:t>de implementación</a:t>
            </a:r>
          </a:p>
          <a:p>
            <a:pPr>
              <a:spcBef>
                <a:spcPts val="0"/>
              </a:spcBef>
            </a:pPr>
            <a:r>
              <a:rPr lang="en" sz="2800" b="1" i="1"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Tree>
    <p:extLst>
      <p:ext uri="{BB962C8B-B14F-4D97-AF65-F5344CB8AC3E}">
        <p14:creationId xmlns:p14="http://schemas.microsoft.com/office/powerpoint/2010/main" val="455102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a:t>
            </a:r>
            <a:r>
              <a:rPr lang="es-AR" dirty="0" smtClean="0"/>
              <a:t>funcionamiento</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19</a:t>
            </a:fld>
            <a:endParaRPr lang="en-US" dirty="0"/>
          </a:p>
        </p:txBody>
      </p:sp>
      <p:pic>
        <p:nvPicPr>
          <p:cNvPr id="8194" name="Picture 2" descr="https://lh6.googleusercontent.com/q3EblFyQXuB2aVYXShdQp6rEzkpJEvcV4lGFrmPe-V4Bj3qd4tdre836D1gAKh6CctwkmdCKTgq2Iz7-trE-fw8441XYIo6HrBCoKn01A-PdUaavXLB7Z2Ze1YzCOPpieu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3563888" y="1844824"/>
            <a:ext cx="5040560" cy="3693319"/>
          </a:xfrm>
          <a:prstGeom prst="rect">
            <a:avLst/>
          </a:prstGeom>
          <a:noFill/>
        </p:spPr>
        <p:txBody>
          <a:bodyPr wrap="square" rtlCol="0">
            <a:spAutoFit/>
          </a:bodyPr>
          <a:lstStyle/>
          <a:p>
            <a:r>
              <a:rPr lang="es-AR" sz="2400" b="1" dirty="0" smtClean="0"/>
              <a:t>Pantallas iniciales de tipos de usuario</a:t>
            </a:r>
          </a:p>
          <a:p>
            <a:endParaRPr lang="es-AR" sz="2400" dirty="0"/>
          </a:p>
          <a:p>
            <a:pPr marL="342900" indent="-342900">
              <a:buFont typeface="Arial" pitchFamily="34" charset="0"/>
              <a:buChar char="•"/>
            </a:pPr>
            <a:r>
              <a:rPr lang="es-AR" sz="2400" dirty="0" smtClean="0"/>
              <a:t>Usuario simple</a:t>
            </a:r>
          </a:p>
          <a:p>
            <a:pPr marL="342900" indent="-342900">
              <a:buFont typeface="Arial" pitchFamily="34" charset="0"/>
              <a:buChar char="•"/>
            </a:pPr>
            <a:r>
              <a:rPr lang="es-AR" sz="2400" dirty="0" smtClean="0"/>
              <a:t>Representa a personas físicas</a:t>
            </a:r>
          </a:p>
          <a:p>
            <a:pPr marL="342900" indent="-342900">
              <a:buFont typeface="Arial" pitchFamily="34" charset="0"/>
              <a:buChar char="•"/>
            </a:pPr>
            <a:r>
              <a:rPr lang="es-AR" sz="2400" dirty="0" smtClean="0"/>
              <a:t>Ubicación actualizada en tiempo real</a:t>
            </a:r>
          </a:p>
          <a:p>
            <a:pPr marL="342900" indent="-342900">
              <a:buFont typeface="Arial" pitchFamily="34" charset="0"/>
              <a:buChar char="•"/>
            </a:pPr>
            <a:endParaRPr lang="es-AR" sz="2400" dirty="0" smtClean="0"/>
          </a:p>
          <a:p>
            <a:pPr marL="342900" indent="-342900">
              <a:buFont typeface="Arial" pitchFamily="34" charset="0"/>
              <a:buChar char="•"/>
            </a:pPr>
            <a:endParaRPr lang="es-AR" sz="2400" dirty="0" smtClean="0"/>
          </a:p>
          <a:p>
            <a:endParaRPr lang="es-ES" dirty="0"/>
          </a:p>
        </p:txBody>
      </p:sp>
    </p:spTree>
    <p:extLst>
      <p:ext uri="{BB962C8B-B14F-4D97-AF65-F5344CB8AC3E}">
        <p14:creationId xmlns:p14="http://schemas.microsoft.com/office/powerpoint/2010/main" val="404378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smtClean="0">
                <a:solidFill>
                  <a:schemeClr val="tx1"/>
                </a:solidFill>
              </a:rPr>
              <a:t>¿Qué </a:t>
            </a:r>
            <a:r>
              <a:rPr lang="en" dirty="0">
                <a:solidFill>
                  <a:schemeClr val="tx1"/>
                </a:solidFill>
              </a:rPr>
              <a:t>es </a:t>
            </a:r>
            <a:r>
              <a:rPr lang="en" dirty="0" smtClean="0">
                <a:solidFill>
                  <a:schemeClr val="tx1"/>
                </a:solidFill>
              </a:rPr>
              <a:t>PlaceOn?</a:t>
            </a:r>
            <a:endParaRPr lang="en" dirty="0">
              <a:solidFill>
                <a:schemeClr val="tx1"/>
              </a:solidFill>
            </a:endParaRPr>
          </a:p>
          <a:p>
            <a:pPr>
              <a:spcBef>
                <a:spcPts val="0"/>
              </a:spcBef>
            </a:pPr>
            <a:r>
              <a:rPr lang="en" dirty="0">
                <a:solidFill>
                  <a:schemeClr val="tx1"/>
                </a:solidFill>
              </a:rPr>
              <a:t>Análisis </a:t>
            </a:r>
            <a:r>
              <a:rPr lang="en" dirty="0" smtClean="0">
                <a:solidFill>
                  <a:schemeClr val="tx1"/>
                </a:solidFill>
              </a:rPr>
              <a:t>funcional</a:t>
            </a:r>
          </a:p>
          <a:p>
            <a:pPr>
              <a:spcBef>
                <a:spcPts val="0"/>
              </a:spcBef>
            </a:pPr>
            <a:r>
              <a:rPr lang="en" dirty="0" smtClean="0">
                <a:solidFill>
                  <a:schemeClr val="tx1"/>
                </a:solidFill>
              </a:rPr>
              <a:t>Diseño </a:t>
            </a:r>
            <a:r>
              <a:rPr lang="en" dirty="0">
                <a:solidFill>
                  <a:schemeClr val="tx1"/>
                </a:solidFill>
              </a:rPr>
              <a:t>Arquitectónico</a:t>
            </a:r>
          </a:p>
          <a:p>
            <a:pPr>
              <a:spcBef>
                <a:spcPts val="0"/>
              </a:spcBef>
            </a:pPr>
            <a:r>
              <a:rPr lang="en" dirty="0" smtClean="0">
                <a:solidFill>
                  <a:schemeClr val="tx1"/>
                </a:solidFill>
              </a:rPr>
              <a:t>Detalles </a:t>
            </a:r>
            <a:r>
              <a:rPr lang="en" dirty="0">
                <a:solidFill>
                  <a:schemeClr val="tx1"/>
                </a:solidFill>
              </a:rPr>
              <a:t>de </a:t>
            </a:r>
            <a:r>
              <a:rPr lang="en" dirty="0" smtClean="0">
                <a:solidFill>
                  <a:schemeClr val="tx1"/>
                </a:solidFill>
              </a:rPr>
              <a:t>implementación</a:t>
            </a:r>
            <a:endParaRPr lang="en" dirty="0">
              <a:solidFill>
                <a:schemeClr val="tx1"/>
              </a:solidFill>
            </a:endParaRPr>
          </a:p>
          <a:p>
            <a:pPr>
              <a:spcBef>
                <a:spcPts val="0"/>
              </a:spcBef>
            </a:pPr>
            <a:r>
              <a:rPr lang="en" dirty="0" smtClean="0">
                <a:solidFill>
                  <a:schemeClr val="tx1"/>
                </a:solidFill>
              </a:rPr>
              <a:t>PlaceOn en funcionamiento</a:t>
            </a:r>
            <a:endParaRPr lang="en"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331313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a:t>
            </a:r>
            <a:r>
              <a:rPr lang="es-AR" dirty="0" smtClean="0"/>
              <a:t>funcionamiento</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20</a:t>
            </a:fld>
            <a:endParaRPr lang="en-US" dirty="0"/>
          </a:p>
        </p:txBody>
      </p:sp>
      <p:sp>
        <p:nvSpPr>
          <p:cNvPr id="8" name="7 CuadroTexto"/>
          <p:cNvSpPr txBox="1"/>
          <p:nvPr/>
        </p:nvSpPr>
        <p:spPr>
          <a:xfrm>
            <a:off x="3563888" y="1844824"/>
            <a:ext cx="5040560" cy="2954655"/>
          </a:xfrm>
          <a:prstGeom prst="rect">
            <a:avLst/>
          </a:prstGeom>
          <a:noFill/>
        </p:spPr>
        <p:txBody>
          <a:bodyPr wrap="square" rtlCol="0">
            <a:spAutoFit/>
          </a:bodyPr>
          <a:lstStyle/>
          <a:p>
            <a:r>
              <a:rPr lang="es-AR" sz="2400" b="1" dirty="0" smtClean="0"/>
              <a:t>Pantallas iniciales de tipos de usuario</a:t>
            </a:r>
          </a:p>
          <a:p>
            <a:endParaRPr lang="es-AR" sz="2400" dirty="0"/>
          </a:p>
          <a:p>
            <a:pPr marL="342900" indent="-342900">
              <a:buFont typeface="Arial" pitchFamily="34" charset="0"/>
              <a:buChar char="•"/>
            </a:pPr>
            <a:r>
              <a:rPr lang="es-AR" sz="2400" dirty="0" smtClean="0"/>
              <a:t>Usuario «Lugar»</a:t>
            </a:r>
          </a:p>
          <a:p>
            <a:pPr marL="342900" indent="-342900">
              <a:buFont typeface="Arial" pitchFamily="34" charset="0"/>
              <a:buChar char="•"/>
            </a:pPr>
            <a:r>
              <a:rPr lang="es-AR" sz="2400" dirty="0" smtClean="0"/>
              <a:t>Representa a lugares (negocios, puntos turísticos, empresas)</a:t>
            </a:r>
          </a:p>
          <a:p>
            <a:pPr marL="342900" indent="-342900">
              <a:buFont typeface="Arial" pitchFamily="34" charset="0"/>
              <a:buChar char="•"/>
            </a:pPr>
            <a:r>
              <a:rPr lang="es-AR" sz="2400" dirty="0" smtClean="0"/>
              <a:t>Ubicación fija</a:t>
            </a:r>
          </a:p>
          <a:p>
            <a:endParaRPr lang="es-ES"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24" y="1844824"/>
            <a:ext cx="2773337" cy="4318927"/>
          </a:xfrm>
          <a:prstGeom prst="rect">
            <a:avLst/>
          </a:prstGeom>
        </p:spPr>
      </p:pic>
    </p:spTree>
    <p:extLst>
      <p:ext uri="{BB962C8B-B14F-4D97-AF65-F5344CB8AC3E}">
        <p14:creationId xmlns:p14="http://schemas.microsoft.com/office/powerpoint/2010/main" val="1067954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21</a:t>
            </a:fld>
            <a:endParaRPr lang="en-US" dirty="0"/>
          </a:p>
        </p:txBody>
      </p:sp>
      <p:pic>
        <p:nvPicPr>
          <p:cNvPr id="9218" name="Picture 2" descr="https://lh6.googleusercontent.com/mUCakwDurDcdMa-Oypb16O7OpSEGXokOJdLyaxHh3Src7yi6wuKUbs91R_DD0izwWwPsg9z156VmjHfeGqHyPQPNi3KYBpotSyRWnLD1iB5T_YU5XKOkNB_VjnjofFZsGT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2215991"/>
          </a:xfrm>
          <a:prstGeom prst="rect">
            <a:avLst/>
          </a:prstGeom>
          <a:noFill/>
        </p:spPr>
        <p:txBody>
          <a:bodyPr wrap="square" rtlCol="0">
            <a:spAutoFit/>
          </a:bodyPr>
          <a:lstStyle/>
          <a:p>
            <a:r>
              <a:rPr lang="es-AR" sz="2400" b="1" dirty="0" smtClean="0"/>
              <a:t>Menú </a:t>
            </a:r>
            <a:r>
              <a:rPr lang="es-AR" sz="2400" b="1" dirty="0"/>
              <a:t>de </a:t>
            </a:r>
            <a:r>
              <a:rPr lang="es-AR" sz="2400" b="1" dirty="0" smtClean="0"/>
              <a:t>navegación</a:t>
            </a:r>
          </a:p>
          <a:p>
            <a:endParaRPr lang="es-AR" sz="2400" dirty="0" smtClean="0"/>
          </a:p>
          <a:p>
            <a:pPr marL="342900" indent="-342900">
              <a:buFont typeface="Arial" pitchFamily="34" charset="0"/>
              <a:buChar char="•"/>
            </a:pPr>
            <a:r>
              <a:rPr lang="es-AR" sz="2400" dirty="0" smtClean="0"/>
              <a:t>Componente desplegable</a:t>
            </a:r>
          </a:p>
          <a:p>
            <a:pPr marL="342900" indent="-342900">
              <a:buFont typeface="Arial" pitchFamily="34" charset="0"/>
              <a:buChar char="•"/>
            </a:pPr>
            <a:r>
              <a:rPr lang="es-AR" sz="2400" dirty="0"/>
              <a:t>Opciones generales de </a:t>
            </a:r>
            <a:r>
              <a:rPr lang="es-AR" sz="2400" dirty="0" smtClean="0"/>
              <a:t>uso</a:t>
            </a:r>
          </a:p>
          <a:p>
            <a:pPr marL="342900" indent="-342900">
              <a:buFont typeface="Arial" pitchFamily="34" charset="0"/>
              <a:buChar char="•"/>
            </a:pPr>
            <a:endParaRPr lang="es-AR" sz="2400" dirty="0" smtClean="0"/>
          </a:p>
          <a:p>
            <a:pPr marL="342900" indent="-342900">
              <a:buFont typeface="Arial" pitchFamily="34" charset="0"/>
              <a:buChar char="•"/>
            </a:pPr>
            <a:endParaRPr lang="es-ES" dirty="0"/>
          </a:p>
        </p:txBody>
      </p:sp>
    </p:spTree>
    <p:extLst>
      <p:ext uri="{BB962C8B-B14F-4D97-AF65-F5344CB8AC3E}">
        <p14:creationId xmlns:p14="http://schemas.microsoft.com/office/powerpoint/2010/main" val="3614943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22</a:t>
            </a:fld>
            <a:endParaRPr lang="en-US" dirty="0"/>
          </a:p>
        </p:txBody>
      </p:sp>
      <p:pic>
        <p:nvPicPr>
          <p:cNvPr id="9220" name="Picture 4" descr="https://lh5.googleusercontent.com/EVLY55hg283DaxgQ5uWd7SUe0F34qLETczInZEhSVhCDut8bsFeOy4cBsaUI_ASHyW2IHV1S8Lhc-7XDJfIAp7iRYJyVu_u-5P3xur-Ag4eK951TwrO0qa7tcYDV9_PlXC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72816"/>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1569660"/>
          </a:xfrm>
          <a:prstGeom prst="rect">
            <a:avLst/>
          </a:prstGeom>
          <a:noFill/>
        </p:spPr>
        <p:txBody>
          <a:bodyPr wrap="square" rtlCol="0">
            <a:spAutoFit/>
          </a:bodyPr>
          <a:lstStyle/>
          <a:p>
            <a:r>
              <a:rPr lang="es-ES" sz="2400" b="1" dirty="0"/>
              <a:t>Pantalla de lista de usuarios </a:t>
            </a:r>
          </a:p>
          <a:p>
            <a:endParaRPr lang="es-AR" sz="2400" dirty="0"/>
          </a:p>
          <a:p>
            <a:pPr marL="342900" indent="-342900">
              <a:buFont typeface="Arial" pitchFamily="34" charset="0"/>
              <a:buChar char="•"/>
            </a:pPr>
            <a:r>
              <a:rPr lang="es-AR" sz="2400" dirty="0" smtClean="0"/>
              <a:t>Usuarios y Lugares existentes</a:t>
            </a:r>
          </a:p>
          <a:p>
            <a:pPr marL="342900" indent="-342900">
              <a:buFont typeface="Arial" pitchFamily="34" charset="0"/>
              <a:buChar char="•"/>
            </a:pPr>
            <a:r>
              <a:rPr lang="es-AR" sz="2400" dirty="0" smtClean="0"/>
              <a:t>Provee filtro de búsqueda</a:t>
            </a:r>
            <a:endParaRPr lang="es-ES" dirty="0"/>
          </a:p>
        </p:txBody>
      </p:sp>
    </p:spTree>
    <p:extLst>
      <p:ext uri="{BB962C8B-B14F-4D97-AF65-F5344CB8AC3E}">
        <p14:creationId xmlns:p14="http://schemas.microsoft.com/office/powerpoint/2010/main" val="600427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23</a:t>
            </a:fld>
            <a:endParaRPr lang="en-US" dirty="0"/>
          </a:p>
        </p:txBody>
      </p:sp>
      <p:pic>
        <p:nvPicPr>
          <p:cNvPr id="10242" name="Picture 2" descr="https://lh6.googleusercontent.com/Cl5TuzWfvwbAHe3rw-s0gQoYxIWFAY4vKU-S1HWUGFqWUFeq9qGxojvqh-rW35YxSGxxNQplzhSzzNDjqckTQcYV3J0NfJzAcMtr9q2yElnk0yLhJSx5rpYz62hjBhm9TI-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788631"/>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2308324"/>
          </a:xfrm>
          <a:prstGeom prst="rect">
            <a:avLst/>
          </a:prstGeom>
          <a:noFill/>
        </p:spPr>
        <p:txBody>
          <a:bodyPr wrap="square" rtlCol="0">
            <a:spAutoFit/>
          </a:bodyPr>
          <a:lstStyle/>
          <a:p>
            <a:r>
              <a:rPr lang="es-ES" sz="2400" b="1" dirty="0"/>
              <a:t>Pantalla de perfil de un usuario no amigo</a:t>
            </a:r>
          </a:p>
          <a:p>
            <a:endParaRPr lang="es-AR" sz="2400" dirty="0"/>
          </a:p>
          <a:p>
            <a:pPr marL="342900" indent="-342900">
              <a:buFont typeface="Arial" pitchFamily="34" charset="0"/>
              <a:buChar char="•"/>
            </a:pPr>
            <a:r>
              <a:rPr lang="es-AR" sz="2400" dirty="0" smtClean="0"/>
              <a:t>Provee información básica</a:t>
            </a:r>
          </a:p>
          <a:p>
            <a:pPr marL="342900" indent="-342900">
              <a:buFont typeface="Arial" pitchFamily="34" charset="0"/>
              <a:buChar char="•"/>
            </a:pPr>
            <a:r>
              <a:rPr lang="es-AR" sz="2400" dirty="0" smtClean="0"/>
              <a:t>Permite añadir nuevos amigos o lugares</a:t>
            </a:r>
            <a:endParaRPr lang="es-ES" dirty="0"/>
          </a:p>
        </p:txBody>
      </p:sp>
    </p:spTree>
    <p:extLst>
      <p:ext uri="{BB962C8B-B14F-4D97-AF65-F5344CB8AC3E}">
        <p14:creationId xmlns:p14="http://schemas.microsoft.com/office/powerpoint/2010/main" val="2213164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24</a:t>
            </a:fld>
            <a:endParaRPr lang="en-US" dirty="0"/>
          </a:p>
        </p:txBody>
      </p:sp>
      <p:pic>
        <p:nvPicPr>
          <p:cNvPr id="10244" name="Picture 4" descr="https://lh4.googleusercontent.com/sSiAci9vfTJiR4Dg7pIHbdMkYAJ_cHe606VvO8CN954U0I1TdyBSefto4xi9Z0dYPO899fRNkQfuzEJhuBJ4jJrpV9nfROfA0TUXEHLFMdhex1IKOhPG6AJsW1x2vEFgj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844824"/>
            <a:ext cx="5040560" cy="1569660"/>
          </a:xfrm>
          <a:prstGeom prst="rect">
            <a:avLst/>
          </a:prstGeom>
          <a:noFill/>
        </p:spPr>
        <p:txBody>
          <a:bodyPr wrap="square" rtlCol="0">
            <a:spAutoFit/>
          </a:bodyPr>
          <a:lstStyle/>
          <a:p>
            <a:r>
              <a:rPr lang="es-ES" sz="2400" b="1" dirty="0"/>
              <a:t>Pantalla de listado de Amigos</a:t>
            </a:r>
          </a:p>
          <a:p>
            <a:endParaRPr lang="es-AR" sz="2400" dirty="0"/>
          </a:p>
          <a:p>
            <a:pPr marL="342900" indent="-342900">
              <a:buFont typeface="Arial" pitchFamily="34" charset="0"/>
              <a:buChar char="•"/>
            </a:pPr>
            <a:r>
              <a:rPr lang="es-AR" sz="2400" dirty="0"/>
              <a:t>Usuarios y Lugares </a:t>
            </a:r>
            <a:r>
              <a:rPr lang="es-AR" sz="2400" dirty="0" smtClean="0"/>
              <a:t>añadidos</a:t>
            </a:r>
            <a:endParaRPr lang="es-AR" sz="2400" dirty="0"/>
          </a:p>
          <a:p>
            <a:pPr marL="342900" indent="-342900">
              <a:buFont typeface="Arial" pitchFamily="34" charset="0"/>
              <a:buChar char="•"/>
            </a:pPr>
            <a:r>
              <a:rPr lang="es-AR" sz="2400" dirty="0"/>
              <a:t>Provee filtro de búsqueda</a:t>
            </a:r>
            <a:endParaRPr lang="es-ES" sz="2400" dirty="0"/>
          </a:p>
        </p:txBody>
      </p:sp>
    </p:spTree>
    <p:extLst>
      <p:ext uri="{BB962C8B-B14F-4D97-AF65-F5344CB8AC3E}">
        <p14:creationId xmlns:p14="http://schemas.microsoft.com/office/powerpoint/2010/main" val="256441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25</a:t>
            </a:fld>
            <a:endParaRPr lang="en-US" dirty="0"/>
          </a:p>
        </p:txBody>
      </p:sp>
      <p:pic>
        <p:nvPicPr>
          <p:cNvPr id="11266" name="Picture 2" descr="https://lh3.googleusercontent.com/38X7LjLE1Ko-03qca3GJzAQXWuC0JwA3FYNT-oxgY_vGrDLUv5xN2PdMzavboBwG0SerRAw41MMqPvx1EiqWd6NxsXgMKoDM5mJzRo7HLko67MgJTdk2oQYdUnreK5n5Mmz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2677656"/>
          </a:xfrm>
          <a:prstGeom prst="rect">
            <a:avLst/>
          </a:prstGeom>
          <a:noFill/>
        </p:spPr>
        <p:txBody>
          <a:bodyPr wrap="square" rtlCol="0">
            <a:spAutoFit/>
          </a:bodyPr>
          <a:lstStyle/>
          <a:p>
            <a:r>
              <a:rPr lang="es-ES" sz="2400" b="1" dirty="0" smtClean="0"/>
              <a:t>Pantalla </a:t>
            </a:r>
            <a:r>
              <a:rPr lang="es-ES" sz="2400" b="1" dirty="0"/>
              <a:t>de perfil de un amigo</a:t>
            </a:r>
          </a:p>
          <a:p>
            <a:endParaRPr lang="es-AR" sz="2400" dirty="0" smtClean="0"/>
          </a:p>
          <a:p>
            <a:pPr marL="342900" indent="-342900">
              <a:buFont typeface="Arial" pitchFamily="34" charset="0"/>
              <a:buChar char="•"/>
            </a:pPr>
            <a:r>
              <a:rPr lang="es-AR" sz="2400" dirty="0" smtClean="0"/>
              <a:t>Provee información completa</a:t>
            </a:r>
          </a:p>
          <a:p>
            <a:pPr marL="342900" indent="-342900">
              <a:buFont typeface="Arial" pitchFamily="34" charset="0"/>
              <a:buChar char="•"/>
            </a:pPr>
            <a:r>
              <a:rPr lang="es-AR" sz="2400" dirty="0" smtClean="0"/>
              <a:t>Muestra listado de estados creados por nuestro amigo</a:t>
            </a:r>
          </a:p>
          <a:p>
            <a:pPr marL="342900" indent="-342900">
              <a:buFont typeface="Arial" pitchFamily="34" charset="0"/>
              <a:buChar char="•"/>
            </a:pPr>
            <a:r>
              <a:rPr lang="es-AR" sz="2400" dirty="0" smtClean="0"/>
              <a:t>Provee acceso a configuración de filtro</a:t>
            </a:r>
            <a:endParaRPr lang="es-ES" sz="2400" dirty="0"/>
          </a:p>
        </p:txBody>
      </p:sp>
    </p:spTree>
    <p:extLst>
      <p:ext uri="{BB962C8B-B14F-4D97-AF65-F5344CB8AC3E}">
        <p14:creationId xmlns:p14="http://schemas.microsoft.com/office/powerpoint/2010/main" val="2361970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26</a:t>
            </a:fld>
            <a:endParaRPr lang="en-US" dirty="0"/>
          </a:p>
        </p:txBody>
      </p:sp>
      <p:pic>
        <p:nvPicPr>
          <p:cNvPr id="11268" name="Picture 4" descr="https://lh3.googleusercontent.com/bTkJx-S0gb7boW9TsV5-aX22kYTg8xH5wkvDGDNgv9TDA8AWhcavRuptxZOh5gMt7Tm1DfLX_HX6pGajOKny9AAJIpdOY1ZdgHwTxfmAqpq4WpclN6LLL1i7W4ezgFRxt2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046988"/>
          </a:xfrm>
          <a:prstGeom prst="rect">
            <a:avLst/>
          </a:prstGeom>
          <a:noFill/>
        </p:spPr>
        <p:txBody>
          <a:bodyPr wrap="square" rtlCol="0">
            <a:spAutoFit/>
          </a:bodyPr>
          <a:lstStyle/>
          <a:p>
            <a:r>
              <a:rPr lang="es-ES" sz="2400" b="1" dirty="0" smtClean="0"/>
              <a:t>Pantalla </a:t>
            </a:r>
            <a:r>
              <a:rPr lang="es-ES" sz="2400" b="1" dirty="0"/>
              <a:t>de filtro de alertas para un amigo</a:t>
            </a:r>
          </a:p>
          <a:p>
            <a:endParaRPr lang="es-AR" sz="2400" dirty="0" smtClean="0"/>
          </a:p>
          <a:p>
            <a:pPr marL="342900" indent="-342900">
              <a:buFont typeface="Arial" pitchFamily="34" charset="0"/>
              <a:buChar char="•"/>
            </a:pPr>
            <a:r>
              <a:rPr lang="es-AR" sz="2400" dirty="0" smtClean="0"/>
              <a:t>Define el radio de alcance de interés</a:t>
            </a:r>
          </a:p>
          <a:p>
            <a:pPr marL="342900" indent="-342900">
              <a:buFont typeface="Arial" pitchFamily="34" charset="0"/>
              <a:buChar char="•"/>
            </a:pPr>
            <a:r>
              <a:rPr lang="es-AR" sz="2400" dirty="0" smtClean="0"/>
              <a:t>Permite elegir el punto de referencia fijo o móvil en tiempo real</a:t>
            </a:r>
            <a:endParaRPr lang="es-ES" sz="2400" dirty="0"/>
          </a:p>
        </p:txBody>
      </p:sp>
    </p:spTree>
    <p:extLst>
      <p:ext uri="{BB962C8B-B14F-4D97-AF65-F5344CB8AC3E}">
        <p14:creationId xmlns:p14="http://schemas.microsoft.com/office/powerpoint/2010/main" val="3909239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27</a:t>
            </a:fld>
            <a:endParaRPr lang="en-US" dirty="0"/>
          </a:p>
        </p:txBody>
      </p:sp>
      <p:pic>
        <p:nvPicPr>
          <p:cNvPr id="12290" name="Picture 2" descr="https://lh5.googleusercontent.com/INclqnHgozrBFTX3O2ypeikWoAD6C6-e3pwS878u95uwmsmOFJM9ejQgDsVjR3fuP0tUuACAMegJ5oF19uyFZqxvT-eOqhfPlrYu_9zVV8W-fb1jV2P-89EOQmoiXPfINl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58" y="1846459"/>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2677656"/>
          </a:xfrm>
          <a:prstGeom prst="rect">
            <a:avLst/>
          </a:prstGeom>
          <a:noFill/>
        </p:spPr>
        <p:txBody>
          <a:bodyPr wrap="square" rtlCol="0">
            <a:spAutoFit/>
          </a:bodyPr>
          <a:lstStyle/>
          <a:p>
            <a:r>
              <a:rPr lang="es-ES" sz="2400" b="1" dirty="0" smtClean="0"/>
              <a:t>Pantalla </a:t>
            </a:r>
            <a:r>
              <a:rPr lang="es-ES" sz="2400" b="1" dirty="0"/>
              <a:t>de creación de estado anuncio </a:t>
            </a:r>
          </a:p>
          <a:p>
            <a:endParaRPr lang="es-ES" sz="2400" b="1" dirty="0" smtClean="0"/>
          </a:p>
          <a:p>
            <a:pPr marL="342900" indent="-342900">
              <a:buFont typeface="Arial" pitchFamily="34" charset="0"/>
              <a:buChar char="•"/>
            </a:pPr>
            <a:r>
              <a:rPr lang="es-AR" sz="2400" dirty="0" smtClean="0"/>
              <a:t>Estado derivado del simple</a:t>
            </a:r>
          </a:p>
          <a:p>
            <a:pPr marL="342900" indent="-342900">
              <a:buFont typeface="Arial" pitchFamily="34" charset="0"/>
              <a:buChar char="•"/>
            </a:pPr>
            <a:r>
              <a:rPr lang="es-AR" sz="2400" dirty="0" smtClean="0"/>
              <a:t>Permite añadir dos campos de texto y una imagen asociada</a:t>
            </a:r>
          </a:p>
          <a:p>
            <a:pPr marL="342900" indent="-342900">
              <a:buFont typeface="Arial" pitchFamily="34" charset="0"/>
              <a:buChar char="•"/>
            </a:pPr>
            <a:r>
              <a:rPr lang="es-AR" sz="2400" dirty="0" smtClean="0"/>
              <a:t>Posición geográfica </a:t>
            </a:r>
            <a:r>
              <a:rPr lang="es-AR" sz="2400" dirty="0" err="1" smtClean="0"/>
              <a:t>mandatoria</a:t>
            </a:r>
            <a:endParaRPr lang="es-ES" sz="2400" dirty="0"/>
          </a:p>
        </p:txBody>
      </p:sp>
    </p:spTree>
    <p:extLst>
      <p:ext uri="{BB962C8B-B14F-4D97-AF65-F5344CB8AC3E}">
        <p14:creationId xmlns:p14="http://schemas.microsoft.com/office/powerpoint/2010/main" val="1754760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28</a:t>
            </a:fld>
            <a:endParaRPr lang="en-US" dirty="0"/>
          </a:p>
        </p:txBody>
      </p:sp>
      <p:pic>
        <p:nvPicPr>
          <p:cNvPr id="12292" name="Picture 4" descr="https://lh6.googleusercontent.com/lLfvW6PSqA8GpDTm6EFEFr-1PDwPxhr6r5iRCB69ZDdUh95Y7KlEcU4gMUhJfAfPL11A1Li2TVv2Wjo58q0Lj1PPkFjpGuy3j2kqzg2ZsUinEsasBjLNg_K1A7JlnKjh5Q7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2677656"/>
          </a:xfrm>
          <a:prstGeom prst="rect">
            <a:avLst/>
          </a:prstGeom>
          <a:noFill/>
        </p:spPr>
        <p:txBody>
          <a:bodyPr wrap="square" rtlCol="0">
            <a:spAutoFit/>
          </a:bodyPr>
          <a:lstStyle/>
          <a:p>
            <a:r>
              <a:rPr lang="es-ES" sz="2400" b="1" dirty="0" smtClean="0"/>
              <a:t>Pantalla </a:t>
            </a:r>
            <a:r>
              <a:rPr lang="es-ES" sz="2400" b="1" dirty="0"/>
              <a:t>del estado anuncio creado</a:t>
            </a:r>
          </a:p>
          <a:p>
            <a:endParaRPr lang="es-ES" sz="2400" b="1" dirty="0" smtClean="0"/>
          </a:p>
          <a:p>
            <a:pPr marL="342900" indent="-342900">
              <a:buFont typeface="Arial" pitchFamily="34" charset="0"/>
              <a:buChar char="•"/>
            </a:pPr>
            <a:endParaRPr lang="es-AR" sz="2400" dirty="0" smtClean="0"/>
          </a:p>
          <a:p>
            <a:pPr marL="342900" indent="-342900">
              <a:buFont typeface="Arial" pitchFamily="34" charset="0"/>
              <a:buChar char="•"/>
            </a:pPr>
            <a:r>
              <a:rPr lang="es-AR" sz="2400" dirty="0" smtClean="0"/>
              <a:t>Provee información completa de un estado existente</a:t>
            </a:r>
          </a:p>
          <a:p>
            <a:pPr marL="342900" indent="-342900">
              <a:buFont typeface="Arial" pitchFamily="34" charset="0"/>
              <a:buChar char="•"/>
            </a:pPr>
            <a:r>
              <a:rPr lang="es-AR" sz="2400" dirty="0" smtClean="0"/>
              <a:t>La posición geográfica del estado es señalada en el mapa</a:t>
            </a:r>
            <a:endParaRPr lang="es-ES" sz="2400" dirty="0"/>
          </a:p>
        </p:txBody>
      </p:sp>
    </p:spTree>
    <p:extLst>
      <p:ext uri="{BB962C8B-B14F-4D97-AF65-F5344CB8AC3E}">
        <p14:creationId xmlns:p14="http://schemas.microsoft.com/office/powerpoint/2010/main" val="475079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29</a:t>
            </a:fld>
            <a:endParaRPr lang="en-US" dirty="0"/>
          </a:p>
        </p:txBody>
      </p:sp>
      <p:pic>
        <p:nvPicPr>
          <p:cNvPr id="13314" name="Picture 2" descr="https://lh4.googleusercontent.com/JTsFg3-9012zJwbqVyy7GnIKrmIBlXhKj444voMZt3P4i4Bsb_p0QElxV-oOfGz1FQejnkD0pHzvRkkDrs12n_15MSMpYvpF9uc9CwljIEv4E0aRg2yGHx3kSFACefgMlp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046988"/>
          </a:xfrm>
          <a:prstGeom prst="rect">
            <a:avLst/>
          </a:prstGeom>
          <a:noFill/>
        </p:spPr>
        <p:txBody>
          <a:bodyPr wrap="square" rtlCol="0">
            <a:spAutoFit/>
          </a:bodyPr>
          <a:lstStyle/>
          <a:p>
            <a:r>
              <a:rPr lang="es-ES" sz="2400" b="1" dirty="0" smtClean="0"/>
              <a:t>Pantalla </a:t>
            </a:r>
            <a:r>
              <a:rPr lang="es-ES" sz="2400" b="1" dirty="0"/>
              <a:t>de panel de notificaciones desplegado</a:t>
            </a:r>
          </a:p>
          <a:p>
            <a:endParaRPr lang="es-ES" sz="2400" b="1" dirty="0" smtClean="0"/>
          </a:p>
          <a:p>
            <a:pPr marL="342900" indent="-342900">
              <a:buFont typeface="Arial" pitchFamily="34" charset="0"/>
              <a:buChar char="•"/>
            </a:pPr>
            <a:r>
              <a:rPr lang="es-AR" sz="2400" dirty="0" smtClean="0"/>
              <a:t>Provee detalles de nuevo estado al usuario receptor</a:t>
            </a:r>
          </a:p>
          <a:p>
            <a:pPr marL="342900" indent="-342900">
              <a:buFont typeface="Arial" pitchFamily="34" charset="0"/>
              <a:buChar char="•"/>
            </a:pPr>
            <a:r>
              <a:rPr lang="es-AR" sz="2400" dirty="0" smtClean="0"/>
              <a:t>El panel desplegable cuenta con tres opciones («</a:t>
            </a:r>
            <a:r>
              <a:rPr lang="es-AR" sz="2400" dirty="0" err="1" smtClean="0"/>
              <a:t>What</a:t>
            </a:r>
            <a:r>
              <a:rPr lang="es-AR" sz="2400" dirty="0" smtClean="0"/>
              <a:t>?», «</a:t>
            </a:r>
            <a:r>
              <a:rPr lang="es-AR" sz="2400" dirty="0" err="1" smtClean="0"/>
              <a:t>Who</a:t>
            </a:r>
            <a:r>
              <a:rPr lang="es-AR" sz="2400" dirty="0" smtClean="0"/>
              <a:t>?» y «</a:t>
            </a:r>
            <a:r>
              <a:rPr lang="es-AR" sz="2400" dirty="0" err="1" smtClean="0"/>
              <a:t>Where</a:t>
            </a:r>
            <a:r>
              <a:rPr lang="es-AR" sz="2400" dirty="0" smtClean="0"/>
              <a:t>?»)</a:t>
            </a:r>
            <a:endParaRPr lang="es-ES" sz="2400" dirty="0"/>
          </a:p>
        </p:txBody>
      </p:sp>
    </p:spTree>
    <p:extLst>
      <p:ext uri="{BB962C8B-B14F-4D97-AF65-F5344CB8AC3E}">
        <p14:creationId xmlns:p14="http://schemas.microsoft.com/office/powerpoint/2010/main" val="137723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sz="2800" b="1" i="1" dirty="0" smtClean="0">
              <a:solidFill>
                <a:schemeClr val="tx1"/>
              </a:solidFill>
            </a:endParaRPr>
          </a:p>
          <a:p>
            <a:pPr>
              <a:spcBef>
                <a:spcPts val="0"/>
              </a:spcBef>
            </a:pPr>
            <a:endParaRPr lang="en" sz="2800" b="1" i="1" dirty="0">
              <a:solidFill>
                <a:schemeClr val="tx1"/>
              </a:solidFill>
            </a:endParaRPr>
          </a:p>
          <a:p>
            <a:pPr>
              <a:spcBef>
                <a:spcPts val="0"/>
              </a:spcBef>
            </a:pPr>
            <a:r>
              <a:rPr lang="en" sz="2800" b="1" i="1" dirty="0" smtClean="0">
                <a:solidFill>
                  <a:schemeClr val="tx1"/>
                </a:solidFill>
              </a:rPr>
              <a:t>¿Qué </a:t>
            </a:r>
            <a:r>
              <a:rPr lang="en" sz="2800" b="1" i="1" dirty="0">
                <a:solidFill>
                  <a:schemeClr val="tx1"/>
                </a:solidFill>
              </a:rPr>
              <a:t>es </a:t>
            </a:r>
            <a:r>
              <a:rPr lang="en" sz="2800" b="1" i="1" dirty="0" smtClean="0">
                <a:solidFill>
                  <a:schemeClr val="tx1"/>
                </a:solidFill>
              </a:rPr>
              <a:t>PlaceOn?</a:t>
            </a:r>
            <a:endParaRPr lang="en" sz="2800" b="1" i="1" dirty="0">
              <a:solidFill>
                <a:schemeClr val="tx1"/>
              </a:solidFill>
            </a:endParaRPr>
          </a:p>
          <a:p>
            <a:pPr>
              <a:spcBef>
                <a:spcPts val="0"/>
              </a:spcBef>
            </a:pPr>
            <a:r>
              <a:rPr lang="en" dirty="0" smtClean="0">
                <a:solidFill>
                  <a:schemeClr val="tx1"/>
                </a:solidFill>
              </a:rPr>
              <a:t>Análisis de requerimientos</a:t>
            </a:r>
            <a:endParaRPr lang="en" dirty="0">
              <a:solidFill>
                <a:schemeClr val="tx1"/>
              </a:solidFill>
            </a:endParaRPr>
          </a:p>
          <a:p>
            <a:pPr>
              <a:spcBef>
                <a:spcPts val="0"/>
              </a:spcBef>
            </a:pPr>
            <a:r>
              <a:rPr lang="en" dirty="0">
                <a:solidFill>
                  <a:schemeClr val="tx1"/>
                </a:solidFill>
              </a:rPr>
              <a:t>Diseño Arquitectónico</a:t>
            </a:r>
          </a:p>
          <a:p>
            <a:pPr>
              <a:spcBef>
                <a:spcPts val="0"/>
              </a:spcBef>
            </a:pPr>
            <a:r>
              <a:rPr lang="en" dirty="0">
                <a:solidFill>
                  <a:schemeClr val="tx1"/>
                </a:solidFill>
              </a:rPr>
              <a:t>Detalles 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970407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30</a:t>
            </a:fld>
            <a:endParaRPr lang="en-US" dirty="0"/>
          </a:p>
        </p:txBody>
      </p:sp>
      <p:pic>
        <p:nvPicPr>
          <p:cNvPr id="13316" name="Picture 4" descr="https://lh5.googleusercontent.com/djvG-MIVGr9NsaJgSUKKGehIHfSy6HT4ag7SYqMdjk7pdKRo5BXrYNB8OR8uj3ItzG4-D7iVf_0DF090V9r_5qQVPr-5G7kFcITV0pqylCOXaU0HW3YdR4sAKZbDpdlUqU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416320"/>
          </a:xfrm>
          <a:prstGeom prst="rect">
            <a:avLst/>
          </a:prstGeom>
          <a:noFill/>
        </p:spPr>
        <p:txBody>
          <a:bodyPr wrap="square" rtlCol="0">
            <a:spAutoFit/>
          </a:bodyPr>
          <a:lstStyle/>
          <a:p>
            <a:r>
              <a:rPr lang="es-ES" sz="2400" b="1" dirty="0" smtClean="0"/>
              <a:t>Pantalla </a:t>
            </a:r>
            <a:r>
              <a:rPr lang="es-ES" sz="2400" b="1" dirty="0"/>
              <a:t>principal con notificaciones leídas</a:t>
            </a:r>
          </a:p>
          <a:p>
            <a:endParaRPr lang="es-ES" sz="2400" b="1" dirty="0" smtClean="0"/>
          </a:p>
          <a:p>
            <a:pPr marL="342900" indent="-342900">
              <a:buFont typeface="Arial" pitchFamily="34" charset="0"/>
              <a:buChar char="•"/>
            </a:pPr>
            <a:r>
              <a:rPr lang="es-AR" sz="2400" dirty="0" smtClean="0"/>
              <a:t>Las notificaciones antiguas ya leídas siguen disponibles en el mismo panel</a:t>
            </a:r>
          </a:p>
          <a:p>
            <a:pPr marL="342900" indent="-342900">
              <a:buFont typeface="Arial" pitchFamily="34" charset="0"/>
              <a:buChar char="•"/>
            </a:pPr>
            <a:r>
              <a:rPr lang="es-AR" sz="2400" dirty="0" smtClean="0"/>
              <a:t>Las tres opciones se mantienen habilitadas para volver a ser accedidas</a:t>
            </a:r>
            <a:endParaRPr lang="es-ES" sz="2400" dirty="0"/>
          </a:p>
        </p:txBody>
      </p:sp>
    </p:spTree>
    <p:extLst>
      <p:ext uri="{BB962C8B-B14F-4D97-AF65-F5344CB8AC3E}">
        <p14:creationId xmlns:p14="http://schemas.microsoft.com/office/powerpoint/2010/main" val="4160483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31</a:t>
            </a:fld>
            <a:endParaRPr lang="en-US" dirty="0"/>
          </a:p>
        </p:txBody>
      </p:sp>
      <p:pic>
        <p:nvPicPr>
          <p:cNvPr id="14340" name="Picture 4" descr="https://lh4.googleusercontent.com/iM1sQNtYytFgHUIlESnOn9nfm1wVrHgtDkXWDvbq4mjL23bqOTR1lNeOMfjBnyg8xkZaERdnEqlu-a-XIWH7q0DB9IQ9I0xh79OPVuoc3BA7GAWET4nL27S8BUfviMl6nPa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840953"/>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785652"/>
          </a:xfrm>
          <a:prstGeom prst="rect">
            <a:avLst/>
          </a:prstGeom>
          <a:noFill/>
        </p:spPr>
        <p:txBody>
          <a:bodyPr wrap="square" rtlCol="0">
            <a:spAutoFit/>
          </a:bodyPr>
          <a:lstStyle/>
          <a:p>
            <a:r>
              <a:rPr lang="es-ES" sz="2400" b="1" dirty="0" smtClean="0"/>
              <a:t>Perfil </a:t>
            </a:r>
            <a:r>
              <a:rPr lang="es-ES" sz="2400" b="1" dirty="0"/>
              <a:t>del transporte público con lista de estados</a:t>
            </a:r>
          </a:p>
          <a:p>
            <a:r>
              <a:rPr lang="es-ES" sz="2400" b="1" dirty="0" smtClean="0"/>
              <a:t> </a:t>
            </a:r>
          </a:p>
          <a:p>
            <a:pPr marL="342900" indent="-342900">
              <a:buFont typeface="Arial" pitchFamily="34" charset="0"/>
              <a:buChar char="•"/>
            </a:pPr>
            <a:r>
              <a:rPr lang="es-AR" sz="2400" dirty="0" smtClean="0"/>
              <a:t>Suponemos que el emisor es la línea de colectivos de Otto</a:t>
            </a:r>
          </a:p>
          <a:p>
            <a:pPr marL="342900" indent="-342900">
              <a:buFont typeface="Arial" pitchFamily="34" charset="0"/>
              <a:buChar char="•"/>
            </a:pPr>
            <a:r>
              <a:rPr lang="es-AR" sz="2400" dirty="0" smtClean="0"/>
              <a:t>Emisión periódica por parada de un nuevo Estado</a:t>
            </a:r>
          </a:p>
          <a:p>
            <a:pPr marL="342900" indent="-342900">
              <a:buFont typeface="Arial" pitchFamily="34" charset="0"/>
              <a:buChar char="•"/>
            </a:pPr>
            <a:r>
              <a:rPr lang="es-AR" sz="2400" dirty="0" smtClean="0"/>
              <a:t>Configuramos al colectivo como nuestro amigo, con un filtro de radio mínimo de 500 metros</a:t>
            </a:r>
            <a:endParaRPr lang="es-ES" sz="2400" dirty="0"/>
          </a:p>
        </p:txBody>
      </p:sp>
    </p:spTree>
    <p:extLst>
      <p:ext uri="{BB962C8B-B14F-4D97-AF65-F5344CB8AC3E}">
        <p14:creationId xmlns:p14="http://schemas.microsoft.com/office/powerpoint/2010/main" val="3753977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PlaceOn</a:t>
            </a:r>
            <a:r>
              <a:rPr lang="es-AR" dirty="0"/>
              <a:t>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32</a:t>
            </a:fld>
            <a:endParaRPr lang="en-US" dirty="0"/>
          </a:p>
        </p:txBody>
      </p:sp>
      <p:pic>
        <p:nvPicPr>
          <p:cNvPr id="14338" name="Picture 2" descr="https://lh3.googleusercontent.com/TuLc9LXQS8VYU-ogNEynN1Ek2FLke9SFoqveUVDwt64JosDHw0hygNg4u0HCNv38ASs_b27ngdLZHUmoKKbNXz8IJ-0WvXkH8-l0-ibSI-cL55A219knnfTKvKlL6G52Eow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72816"/>
            <a:ext cx="2790825" cy="432435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563888" y="1787332"/>
            <a:ext cx="5040560" cy="3416320"/>
          </a:xfrm>
          <a:prstGeom prst="rect">
            <a:avLst/>
          </a:prstGeom>
          <a:noFill/>
        </p:spPr>
        <p:txBody>
          <a:bodyPr wrap="square" rtlCol="0">
            <a:spAutoFit/>
          </a:bodyPr>
          <a:lstStyle/>
          <a:p>
            <a:r>
              <a:rPr lang="es-ES" sz="2400" b="1" dirty="0" smtClean="0"/>
              <a:t>Pantalla </a:t>
            </a:r>
            <a:r>
              <a:rPr lang="es-ES" sz="2400" b="1" dirty="0"/>
              <a:t>con notificaciones de transporte público </a:t>
            </a:r>
          </a:p>
          <a:p>
            <a:endParaRPr lang="es-ES" sz="2400" b="1" dirty="0" smtClean="0"/>
          </a:p>
          <a:p>
            <a:pPr marL="342900" indent="-342900">
              <a:buFont typeface="Arial" pitchFamily="34" charset="0"/>
              <a:buChar char="•"/>
            </a:pPr>
            <a:r>
              <a:rPr lang="es-AR" sz="2400" dirty="0" smtClean="0"/>
              <a:t>En nuestra pantalla, cuando el estado emitido está a menos de 500 metros, recibimos notificaciones en tiempo real</a:t>
            </a:r>
          </a:p>
          <a:p>
            <a:pPr marL="342900" indent="-342900">
              <a:buFont typeface="Arial" pitchFamily="34" charset="0"/>
              <a:buChar char="•"/>
            </a:pPr>
            <a:r>
              <a:rPr lang="es-AR" sz="2400" dirty="0" smtClean="0"/>
              <a:t>Salimos a tomar el colectivo justo  cuando se halla a 4 cuadras</a:t>
            </a:r>
            <a:endParaRPr lang="es-ES" sz="2400" dirty="0"/>
          </a:p>
        </p:txBody>
      </p:sp>
    </p:spTree>
    <p:extLst>
      <p:ext uri="{BB962C8B-B14F-4D97-AF65-F5344CB8AC3E}">
        <p14:creationId xmlns:p14="http://schemas.microsoft.com/office/powerpoint/2010/main" val="160448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Posibles mejoras</a:t>
            </a:r>
            <a:br>
              <a:rPr lang="es-AR" dirty="0" smtClean="0"/>
            </a:br>
            <a:r>
              <a:rPr lang="es-AR" dirty="0" smtClean="0"/>
              <a:t>Trabajos futuros</a:t>
            </a:r>
            <a:endParaRPr lang="es-AR" dirty="0"/>
          </a:p>
        </p:txBody>
      </p:sp>
      <p:sp>
        <p:nvSpPr>
          <p:cNvPr id="3" name="2 Marcador de contenido"/>
          <p:cNvSpPr>
            <a:spLocks noGrp="1"/>
          </p:cNvSpPr>
          <p:nvPr>
            <p:ph idx="1"/>
          </p:nvPr>
        </p:nvSpPr>
        <p:spPr/>
        <p:txBody>
          <a:bodyPr/>
          <a:lstStyle/>
          <a:p>
            <a:r>
              <a:rPr lang="es-AR" dirty="0" smtClean="0">
                <a:solidFill>
                  <a:schemeClr val="tx1"/>
                </a:solidFill>
              </a:rPr>
              <a:t>Crear categorías que </a:t>
            </a:r>
            <a:r>
              <a:rPr lang="es-AR" dirty="0" smtClean="0">
                <a:solidFill>
                  <a:schemeClr val="tx1"/>
                </a:solidFill>
              </a:rPr>
              <a:t>permitan </a:t>
            </a:r>
            <a:r>
              <a:rPr lang="es-AR" dirty="0" smtClean="0">
                <a:solidFill>
                  <a:schemeClr val="tx1"/>
                </a:solidFill>
              </a:rPr>
              <a:t>agrupar estados para su acceso, presentación y </a:t>
            </a:r>
            <a:r>
              <a:rPr lang="es-AR" dirty="0" smtClean="0">
                <a:solidFill>
                  <a:schemeClr val="tx1"/>
                </a:solidFill>
              </a:rPr>
              <a:t>filtrado.</a:t>
            </a:r>
            <a:endParaRPr lang="es-AR" dirty="0">
              <a:solidFill>
                <a:schemeClr val="tx1"/>
              </a:solidFill>
            </a:endParaRPr>
          </a:p>
          <a:p>
            <a:r>
              <a:rPr lang="es-AR" dirty="0" smtClean="0">
                <a:solidFill>
                  <a:schemeClr val="tx1"/>
                </a:solidFill>
              </a:rPr>
              <a:t>Implementar mecanismos de recomendaciones para realizar sugerencias </a:t>
            </a:r>
            <a:r>
              <a:rPr lang="es-AR" dirty="0">
                <a:solidFill>
                  <a:schemeClr val="tx1"/>
                </a:solidFill>
              </a:rPr>
              <a:t>de </a:t>
            </a:r>
            <a:r>
              <a:rPr lang="es-AR" dirty="0" smtClean="0">
                <a:solidFill>
                  <a:schemeClr val="tx1"/>
                </a:solidFill>
              </a:rPr>
              <a:t>posibles </a:t>
            </a:r>
            <a:r>
              <a:rPr lang="es-AR" dirty="0" smtClean="0">
                <a:solidFill>
                  <a:schemeClr val="tx1"/>
                </a:solidFill>
              </a:rPr>
              <a:t>amigos.</a:t>
            </a:r>
            <a:endParaRPr lang="es-AR" dirty="0">
              <a:solidFill>
                <a:schemeClr val="tx1"/>
              </a:solidFill>
            </a:endParaRPr>
          </a:p>
          <a:p>
            <a:r>
              <a:rPr lang="es-AR" dirty="0" smtClean="0">
                <a:solidFill>
                  <a:schemeClr val="tx1"/>
                </a:solidFill>
              </a:rPr>
              <a:t>Utilizar toda la base de datos recopilada con el fin de inferir </a:t>
            </a:r>
            <a:r>
              <a:rPr lang="es-AR" dirty="0">
                <a:solidFill>
                  <a:schemeClr val="tx1"/>
                </a:solidFill>
              </a:rPr>
              <a:t>información </a:t>
            </a:r>
            <a:r>
              <a:rPr lang="es-AR" dirty="0" smtClean="0">
                <a:solidFill>
                  <a:schemeClr val="tx1"/>
                </a:solidFill>
              </a:rPr>
              <a:t>mediante técnicas de minería de </a:t>
            </a:r>
            <a:r>
              <a:rPr lang="es-AR" dirty="0" smtClean="0">
                <a:solidFill>
                  <a:schemeClr val="tx1"/>
                </a:solidFill>
              </a:rPr>
              <a:t>datos.</a:t>
            </a:r>
            <a:endParaRPr lang="es-AR" dirty="0">
              <a:solidFill>
                <a:schemeClr val="tx1"/>
              </a:solidFill>
            </a:endParaRPr>
          </a:p>
          <a:p>
            <a:r>
              <a:rPr lang="es-AR" dirty="0">
                <a:solidFill>
                  <a:schemeClr val="tx1"/>
                </a:solidFill>
              </a:rPr>
              <a:t>Definir una arquitectura </a:t>
            </a:r>
            <a:r>
              <a:rPr lang="es-AR" dirty="0" err="1" smtClean="0">
                <a:solidFill>
                  <a:schemeClr val="tx1"/>
                </a:solidFill>
              </a:rPr>
              <a:t>RESTful</a:t>
            </a:r>
            <a:r>
              <a:rPr lang="es-AR" dirty="0" smtClean="0">
                <a:solidFill>
                  <a:schemeClr val="tx1"/>
                </a:solidFill>
              </a:rPr>
              <a:t> que permita acceder a los datos a través de una </a:t>
            </a:r>
            <a:r>
              <a:rPr lang="es-AR" dirty="0" smtClean="0">
                <a:solidFill>
                  <a:schemeClr val="tx1"/>
                </a:solidFill>
              </a:rPr>
              <a:t>API.</a:t>
            </a:r>
            <a:endParaRPr lang="es-AR" dirty="0">
              <a:solidFill>
                <a:schemeClr val="tx1"/>
              </a:solidFill>
            </a:endParaRPr>
          </a:p>
          <a:p>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3758311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t>
            </a:r>
            <a:r>
              <a:rPr lang="es-AR" dirty="0" smtClean="0"/>
              <a:t>Muchas gracias!</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34</a:t>
            </a:fld>
            <a:endParaRPr lang="en-US" dirty="0"/>
          </a:p>
        </p:txBody>
      </p:sp>
      <p:pic>
        <p:nvPicPr>
          <p:cNvPr id="15362" name="Picture 2" descr="http://chrisoatley.com/wp-content/uploads/2012/06/homer-goes-to-colle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564904"/>
            <a:ext cx="4571851" cy="347460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468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t>
            </a:r>
            <a:r>
              <a:rPr lang="es-AR" dirty="0" smtClean="0"/>
              <a:t>Preguntas?</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35</a:t>
            </a:fld>
            <a:endParaRPr lang="en-US" dirty="0"/>
          </a:p>
        </p:txBody>
      </p:sp>
      <p:pic>
        <p:nvPicPr>
          <p:cNvPr id="16386" name="Picture 2" descr="http://img.webme.com/pic/s/simpsonsweb/pro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00808"/>
            <a:ext cx="5184576" cy="514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78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575" y="620688"/>
            <a:ext cx="2511425" cy="1884363"/>
          </a:xfrm>
          <a:prstGeom prst="rect">
            <a:avLst/>
          </a:prstGeom>
          <a:noFill/>
          <a:ln>
            <a:noFill/>
          </a:ln>
          <a:effectLst>
            <a:outerShdw dist="35921" dir="2700000" algn="ctr" rotWithShape="0">
              <a:schemeClr val="bg2"/>
            </a:outerShdw>
            <a:reflection blurRad="6350" stA="50000" endA="300" endPos="55500" dist="101600" dir="5400000" sy="-100000" algn="bl" rotWithShape="0"/>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n" dirty="0"/>
              <a:t>¿Qué es PlaceOn</a:t>
            </a:r>
            <a:r>
              <a:rPr lang="en" dirty="0" smtClean="0"/>
              <a:t>? </a:t>
            </a:r>
            <a:endParaRPr lang="es-AR" dirty="0"/>
          </a:p>
        </p:txBody>
      </p:sp>
      <p:sp>
        <p:nvSpPr>
          <p:cNvPr id="3" name="2 Marcador de contenido"/>
          <p:cNvSpPr>
            <a:spLocks noGrp="1"/>
          </p:cNvSpPr>
          <p:nvPr>
            <p:ph idx="1"/>
          </p:nvPr>
        </p:nvSpPr>
        <p:spPr/>
        <p:txBody>
          <a:bodyPr>
            <a:normAutofit lnSpcReduction="10000"/>
          </a:bodyPr>
          <a:lstStyle/>
          <a:p>
            <a:pPr>
              <a:spcBef>
                <a:spcPts val="0"/>
              </a:spcBef>
              <a:buNone/>
            </a:pPr>
            <a:r>
              <a:rPr lang="en" dirty="0" smtClean="0">
                <a:solidFill>
                  <a:schemeClr val="tx1"/>
                </a:solidFill>
              </a:rPr>
              <a:t>Una </a:t>
            </a:r>
            <a:r>
              <a:rPr lang="en" b="1" i="1" dirty="0">
                <a:solidFill>
                  <a:schemeClr val="tx1"/>
                </a:solidFill>
              </a:rPr>
              <a:t>red social georreferencial </a:t>
            </a:r>
            <a:r>
              <a:rPr lang="en" dirty="0" smtClean="0">
                <a:solidFill>
                  <a:schemeClr val="tx1"/>
                </a:solidFill>
              </a:rPr>
              <a:t>genérica</a:t>
            </a:r>
            <a:endParaRPr lang="en" dirty="0">
              <a:solidFill>
                <a:schemeClr val="tx1"/>
              </a:solidFill>
            </a:endParaRPr>
          </a:p>
          <a:p>
            <a:pPr>
              <a:spcBef>
                <a:spcPts val="0"/>
              </a:spcBef>
              <a:buNone/>
            </a:pPr>
            <a:endParaRPr lang="en" dirty="0" smtClean="0">
              <a:solidFill>
                <a:schemeClr val="tx1"/>
              </a:solidFill>
            </a:endParaRPr>
          </a:p>
          <a:p>
            <a:pPr>
              <a:spcBef>
                <a:spcPts val="0"/>
              </a:spcBef>
              <a:buNone/>
            </a:pPr>
            <a:r>
              <a:rPr lang="en" dirty="0" smtClean="0">
                <a:solidFill>
                  <a:schemeClr val="tx1"/>
                </a:solidFill>
              </a:rPr>
              <a:t>Actualmente </a:t>
            </a:r>
            <a:r>
              <a:rPr lang="en" dirty="0">
                <a:solidFill>
                  <a:schemeClr val="tx1"/>
                </a:solidFill>
              </a:rPr>
              <a:t>existen muchas </a:t>
            </a:r>
            <a:r>
              <a:rPr lang="en" dirty="0" smtClean="0">
                <a:solidFill>
                  <a:schemeClr val="tx1"/>
                </a:solidFill>
              </a:rPr>
              <a:t>aplicaciones </a:t>
            </a:r>
            <a:r>
              <a:rPr lang="en" dirty="0">
                <a:solidFill>
                  <a:schemeClr val="tx1"/>
                </a:solidFill>
              </a:rPr>
              <a:t>con </a:t>
            </a:r>
            <a:r>
              <a:rPr lang="en" dirty="0" smtClean="0">
                <a:solidFill>
                  <a:schemeClr val="tx1"/>
                </a:solidFill>
              </a:rPr>
              <a:t>fines puntuales </a:t>
            </a:r>
            <a:r>
              <a:rPr lang="en" dirty="0">
                <a:solidFill>
                  <a:schemeClr val="tx1"/>
                </a:solidFill>
              </a:rPr>
              <a:t>similares entre </a:t>
            </a:r>
            <a:r>
              <a:rPr lang="en" dirty="0" smtClean="0">
                <a:solidFill>
                  <a:schemeClr val="tx1"/>
                </a:solidFill>
              </a:rPr>
              <a:t>sí</a:t>
            </a:r>
          </a:p>
          <a:p>
            <a:pPr>
              <a:spcBef>
                <a:spcPts val="0"/>
              </a:spcBef>
              <a:buNone/>
            </a:pPr>
            <a:endParaRPr lang="en" dirty="0">
              <a:solidFill>
                <a:schemeClr val="tx1"/>
              </a:solidFill>
            </a:endParaRPr>
          </a:p>
          <a:p>
            <a:pPr>
              <a:spcBef>
                <a:spcPts val="0"/>
              </a:spcBef>
              <a:buNone/>
            </a:pPr>
            <a:r>
              <a:rPr lang="en" dirty="0" smtClean="0">
                <a:solidFill>
                  <a:schemeClr val="tx1"/>
                </a:solidFill>
              </a:rPr>
              <a:t>El Usuario </a:t>
            </a:r>
            <a:r>
              <a:rPr lang="en" dirty="0">
                <a:solidFill>
                  <a:schemeClr val="tx1"/>
                </a:solidFill>
              </a:rPr>
              <a:t>se ven muy a menudo, utilizando muchas de esas aplicaciones simultáneamente</a:t>
            </a:r>
          </a:p>
          <a:p>
            <a:pPr>
              <a:spcBef>
                <a:spcPts val="0"/>
              </a:spcBef>
              <a:buNone/>
            </a:pPr>
            <a:endParaRPr lang="en" dirty="0" smtClean="0">
              <a:solidFill>
                <a:schemeClr val="tx1"/>
              </a:solidFill>
            </a:endParaRPr>
          </a:p>
          <a:p>
            <a:pPr>
              <a:spcBef>
                <a:spcPts val="0"/>
              </a:spcBef>
              <a:buNone/>
            </a:pPr>
            <a:r>
              <a:rPr lang="en" b="1" dirty="0" smtClean="0">
                <a:solidFill>
                  <a:schemeClr val="tx1"/>
                </a:solidFill>
              </a:rPr>
              <a:t>¡Surge nuestra motivación!</a:t>
            </a:r>
          </a:p>
          <a:p>
            <a:pPr>
              <a:spcBef>
                <a:spcPts val="0"/>
              </a:spcBef>
              <a:buNone/>
            </a:pPr>
            <a:r>
              <a:rPr lang="en" b="1" i="1" dirty="0" smtClean="0">
                <a:solidFill>
                  <a:schemeClr val="tx1"/>
                </a:solidFill>
              </a:rPr>
              <a:t>Propuesta</a:t>
            </a:r>
            <a:r>
              <a:rPr lang="en" dirty="0" smtClean="0">
                <a:solidFill>
                  <a:schemeClr val="tx1"/>
                </a:solidFill>
              </a:rPr>
              <a:t>: crear una aplicación </a:t>
            </a:r>
            <a:r>
              <a:rPr lang="en" dirty="0">
                <a:solidFill>
                  <a:schemeClr val="tx1"/>
                </a:solidFill>
              </a:rPr>
              <a:t>capaz </a:t>
            </a:r>
            <a:r>
              <a:rPr lang="en" dirty="0" smtClean="0">
                <a:solidFill>
                  <a:schemeClr val="tx1"/>
                </a:solidFill>
              </a:rPr>
              <a:t>de t</a:t>
            </a:r>
            <a:r>
              <a:rPr lang="es-ES" dirty="0" err="1" smtClean="0">
                <a:solidFill>
                  <a:schemeClr val="tx1"/>
                </a:solidFill>
              </a:rPr>
              <a:t>omar</a:t>
            </a:r>
            <a:r>
              <a:rPr lang="es-ES" dirty="0" smtClean="0">
                <a:solidFill>
                  <a:schemeClr val="tx1"/>
                </a:solidFill>
              </a:rPr>
              <a:t> las características </a:t>
            </a:r>
            <a:r>
              <a:rPr lang="es-ES" dirty="0">
                <a:solidFill>
                  <a:schemeClr val="tx1"/>
                </a:solidFill>
              </a:rPr>
              <a:t>generales comunes entre las </a:t>
            </a:r>
            <a:r>
              <a:rPr lang="es-ES" dirty="0" smtClean="0">
                <a:solidFill>
                  <a:schemeClr val="tx1"/>
                </a:solidFill>
              </a:rPr>
              <a:t>diversas redes </a:t>
            </a:r>
            <a:r>
              <a:rPr lang="es-ES" dirty="0">
                <a:solidFill>
                  <a:schemeClr val="tx1"/>
                </a:solidFill>
              </a:rPr>
              <a:t>sociales </a:t>
            </a:r>
            <a:r>
              <a:rPr lang="es-ES" dirty="0" smtClean="0">
                <a:solidFill>
                  <a:schemeClr val="tx1"/>
                </a:solidFill>
              </a:rPr>
              <a:t>existentes</a:t>
            </a:r>
            <a:r>
              <a:rPr lang="es-AR" dirty="0" smtClean="0">
                <a:solidFill>
                  <a:schemeClr val="tx1"/>
                </a:solidFill>
              </a:rPr>
              <a:t>;</a:t>
            </a:r>
            <a:r>
              <a:rPr lang="es-ES" dirty="0" smtClean="0">
                <a:solidFill>
                  <a:schemeClr val="tx1"/>
                </a:solidFill>
              </a:rPr>
              <a:t> u</a:t>
            </a:r>
            <a:r>
              <a:rPr lang="en" dirty="0" smtClean="0">
                <a:solidFill>
                  <a:schemeClr val="tx1"/>
                </a:solidFill>
              </a:rPr>
              <a:t>nificando su uso y el manejo de la información</a:t>
            </a:r>
            <a:endParaRPr lang="en" dirty="0">
              <a:solidFill>
                <a:schemeClr val="tx1"/>
              </a:solidFill>
            </a:endParaRPr>
          </a:p>
          <a:p>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15061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 dirty="0"/>
              <a:t>¿Qué es PlaceOn</a:t>
            </a:r>
            <a:r>
              <a:rPr lang="en" dirty="0" smtClean="0"/>
              <a:t>? </a:t>
            </a:r>
            <a:endParaRPr lang="es-AR" dirty="0"/>
          </a:p>
        </p:txBody>
      </p:sp>
      <p:sp>
        <p:nvSpPr>
          <p:cNvPr id="3" name="2 Marcador de contenido"/>
          <p:cNvSpPr>
            <a:spLocks noGrp="1"/>
          </p:cNvSpPr>
          <p:nvPr>
            <p:ph idx="1"/>
          </p:nvPr>
        </p:nvSpPr>
        <p:spPr/>
        <p:txBody>
          <a:bodyPr/>
          <a:lstStyle/>
          <a:p>
            <a:pPr marL="0" indent="0">
              <a:buNone/>
            </a:pPr>
            <a:r>
              <a:rPr lang="en" dirty="0" smtClean="0">
                <a:solidFill>
                  <a:schemeClr val="tx1"/>
                </a:solidFill>
              </a:rPr>
              <a:t>Partimos de una idea simple</a:t>
            </a:r>
          </a:p>
          <a:p>
            <a:pPr marL="0" indent="0">
              <a:buNone/>
            </a:pPr>
            <a:endParaRPr lang="en" dirty="0" smtClean="0"/>
          </a:p>
          <a:p>
            <a:pPr marL="0" indent="0">
              <a:buNone/>
            </a:pPr>
            <a:endParaRPr lang="en" dirty="0" smtClean="0"/>
          </a:p>
          <a:p>
            <a:pPr marL="0" indent="0">
              <a:buNone/>
            </a:pPr>
            <a:endParaRPr lang="en" dirty="0"/>
          </a:p>
          <a:p>
            <a:pPr marL="0" indent="0">
              <a:buNone/>
            </a:pPr>
            <a:endParaRPr lang="en" dirty="0" smtClean="0"/>
          </a:p>
          <a:p>
            <a:pPr marL="0" indent="0">
              <a:buNone/>
            </a:pPr>
            <a:endParaRPr lang="en" dirty="0"/>
          </a:p>
          <a:p>
            <a:pPr marL="0" indent="0">
              <a:buNone/>
            </a:pPr>
            <a:endParaRPr lang="en" dirty="0" smtClean="0"/>
          </a:p>
          <a:p>
            <a:pPr marL="0" indent="0">
              <a:buNone/>
            </a:pPr>
            <a:endParaRPr lang="en" dirty="0"/>
          </a:p>
          <a:p>
            <a:pPr marL="0" indent="0">
              <a:buNone/>
            </a:pPr>
            <a:r>
              <a:rPr lang="en" dirty="0" smtClean="0">
                <a:solidFill>
                  <a:schemeClr val="tx1"/>
                </a:solidFill>
              </a:rPr>
              <a:t>Un </a:t>
            </a:r>
            <a:r>
              <a:rPr lang="en" b="1" i="1" dirty="0" smtClean="0">
                <a:solidFill>
                  <a:schemeClr val="tx1"/>
                </a:solidFill>
              </a:rPr>
              <a:t>Emisor</a:t>
            </a:r>
            <a:r>
              <a:rPr lang="en" dirty="0" smtClean="0">
                <a:solidFill>
                  <a:schemeClr val="tx1"/>
                </a:solidFill>
              </a:rPr>
              <a:t> </a:t>
            </a:r>
            <a:r>
              <a:rPr lang="en" dirty="0">
                <a:solidFill>
                  <a:schemeClr val="tx1"/>
                </a:solidFill>
              </a:rPr>
              <a:t>-&gt; </a:t>
            </a:r>
            <a:r>
              <a:rPr lang="en" dirty="0" smtClean="0">
                <a:solidFill>
                  <a:schemeClr val="tx1"/>
                </a:solidFill>
              </a:rPr>
              <a:t>Genera un </a:t>
            </a:r>
            <a:r>
              <a:rPr lang="en" b="1" i="1" dirty="0">
                <a:solidFill>
                  <a:schemeClr val="tx1"/>
                </a:solidFill>
              </a:rPr>
              <a:t>E</a:t>
            </a:r>
            <a:r>
              <a:rPr lang="en" b="1" i="1" dirty="0" smtClean="0">
                <a:solidFill>
                  <a:schemeClr val="tx1"/>
                </a:solidFill>
              </a:rPr>
              <a:t>stado</a:t>
            </a:r>
            <a:r>
              <a:rPr lang="en" dirty="0" smtClean="0">
                <a:solidFill>
                  <a:schemeClr val="tx1"/>
                </a:solidFill>
              </a:rPr>
              <a:t> </a:t>
            </a:r>
            <a:r>
              <a:rPr lang="en" dirty="0">
                <a:solidFill>
                  <a:schemeClr val="tx1"/>
                </a:solidFill>
              </a:rPr>
              <a:t>-&gt; </a:t>
            </a:r>
            <a:r>
              <a:rPr lang="en" dirty="0" smtClean="0">
                <a:solidFill>
                  <a:schemeClr val="tx1"/>
                </a:solidFill>
              </a:rPr>
              <a:t>Llega al </a:t>
            </a:r>
            <a:r>
              <a:rPr lang="en" b="1" i="1" dirty="0" smtClean="0">
                <a:solidFill>
                  <a:schemeClr val="tx1"/>
                </a:solidFill>
              </a:rPr>
              <a:t>Receptor </a:t>
            </a:r>
            <a:endParaRPr lang="en" b="1" i="1" dirty="0">
              <a:solidFill>
                <a:schemeClr val="tx1"/>
              </a:solidFill>
            </a:endParaRPr>
          </a:p>
          <a:p>
            <a:endParaRPr lang="es-AR" dirty="0"/>
          </a:p>
        </p:txBody>
      </p:sp>
      <p:pic>
        <p:nvPicPr>
          <p:cNvPr id="8" name="Shape 44"/>
          <p:cNvPicPr preferRelativeResize="0"/>
          <p:nvPr/>
        </p:nvPicPr>
        <p:blipFill>
          <a:blip r:embed="rId3">
            <a:alphaModFix/>
          </a:blip>
          <a:stretch>
            <a:fillRect/>
          </a:stretch>
        </p:blipFill>
        <p:spPr>
          <a:xfrm>
            <a:off x="2339752" y="2348880"/>
            <a:ext cx="3607249" cy="2541150"/>
          </a:xfrm>
          <a:prstGeom prst="rect">
            <a:avLst/>
          </a:prstGeom>
          <a:noFill/>
          <a:ln>
            <a:noFill/>
          </a:ln>
          <a:effectLst>
            <a:softEdge rad="63500"/>
          </a:effectLst>
        </p:spPr>
      </p:pic>
      <p:sp>
        <p:nvSpPr>
          <p:cNvPr id="6" name="5 Marcador de número de diapositiva"/>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218915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8v9R2OsGy2pRNbA3mU17dNnfuiYSPp9donrbEC1JE_k77x0Rehcev2-G7wxM7M15RZ1NqkEEORgepwqUNXE7xueumt8OqxE8nqjiT5Rym9ArHJqI2CLj2BulXK85eXBM07K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4269" y="3645024"/>
            <a:ext cx="2409731" cy="321297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 dirty="0"/>
              <a:t>¿Qué es PlaceOn? </a:t>
            </a:r>
            <a:endParaRPr lang="es-AR" dirty="0"/>
          </a:p>
        </p:txBody>
      </p:sp>
      <p:sp>
        <p:nvSpPr>
          <p:cNvPr id="3" name="2 Marcador de contenido"/>
          <p:cNvSpPr>
            <a:spLocks noGrp="1"/>
          </p:cNvSpPr>
          <p:nvPr>
            <p:ph idx="1"/>
          </p:nvPr>
        </p:nvSpPr>
        <p:spPr/>
        <p:txBody>
          <a:bodyPr/>
          <a:lstStyle/>
          <a:p>
            <a:endParaRPr lang="es-AR" dirty="0" smtClean="0">
              <a:solidFill>
                <a:schemeClr val="tx1"/>
              </a:solidFill>
            </a:endParaRPr>
          </a:p>
          <a:p>
            <a:r>
              <a:rPr lang="es-AR" dirty="0" smtClean="0">
                <a:solidFill>
                  <a:schemeClr val="tx1"/>
                </a:solidFill>
              </a:rPr>
              <a:t>Queremos brindar </a:t>
            </a:r>
            <a:r>
              <a:rPr lang="es-AR" dirty="0">
                <a:solidFill>
                  <a:schemeClr val="tx1"/>
                </a:solidFill>
              </a:rPr>
              <a:t>una nueva </a:t>
            </a:r>
            <a:r>
              <a:rPr lang="es-AR" dirty="0" smtClean="0">
                <a:solidFill>
                  <a:schemeClr val="tx1"/>
                </a:solidFill>
              </a:rPr>
              <a:t>versión enriquecida de </a:t>
            </a:r>
            <a:r>
              <a:rPr lang="es-AR" dirty="0">
                <a:solidFill>
                  <a:schemeClr val="tx1"/>
                </a:solidFill>
              </a:rPr>
              <a:t>nuestro </a:t>
            </a:r>
            <a:r>
              <a:rPr lang="es-AR" dirty="0" smtClean="0">
                <a:solidFill>
                  <a:schemeClr val="tx1"/>
                </a:solidFill>
              </a:rPr>
              <a:t>entorno: </a:t>
            </a:r>
            <a:r>
              <a:rPr lang="es-AR" i="1" dirty="0" smtClean="0">
                <a:solidFill>
                  <a:schemeClr val="tx1"/>
                </a:solidFill>
              </a:rPr>
              <a:t>Realidad </a:t>
            </a:r>
            <a:r>
              <a:rPr lang="es-AR" b="1" i="1" dirty="0" smtClean="0">
                <a:solidFill>
                  <a:schemeClr val="tx1"/>
                </a:solidFill>
              </a:rPr>
              <a:t>AUMENTADA</a:t>
            </a:r>
            <a:endParaRPr lang="es-AR" b="1" i="1" dirty="0">
              <a:solidFill>
                <a:schemeClr val="tx1"/>
              </a:solidFill>
            </a:endParaRPr>
          </a:p>
          <a:p>
            <a:r>
              <a:rPr lang="es-AR" dirty="0" smtClean="0">
                <a:solidFill>
                  <a:schemeClr val="tx1"/>
                </a:solidFill>
              </a:rPr>
              <a:t>Darle al usuario información </a:t>
            </a:r>
            <a:r>
              <a:rPr lang="es-AR" dirty="0">
                <a:solidFill>
                  <a:schemeClr val="tx1"/>
                </a:solidFill>
              </a:rPr>
              <a:t>en tiempo </a:t>
            </a:r>
            <a:r>
              <a:rPr lang="es-AR" dirty="0" smtClean="0">
                <a:solidFill>
                  <a:schemeClr val="tx1"/>
                </a:solidFill>
              </a:rPr>
              <a:t>real a </a:t>
            </a:r>
            <a:r>
              <a:rPr lang="es-AR" dirty="0">
                <a:solidFill>
                  <a:schemeClr val="tx1"/>
                </a:solidFill>
              </a:rPr>
              <a:t>medida que </a:t>
            </a:r>
            <a:r>
              <a:rPr lang="es-AR" dirty="0" smtClean="0">
                <a:solidFill>
                  <a:schemeClr val="tx1"/>
                </a:solidFill>
              </a:rPr>
              <a:t>recorra la ciudad</a:t>
            </a:r>
          </a:p>
          <a:p>
            <a:r>
              <a:rPr lang="es-AR" dirty="0" smtClean="0">
                <a:solidFill>
                  <a:schemeClr val="tx1"/>
                </a:solidFill>
              </a:rPr>
              <a:t>Basado en aquellos sitios o usuarios que sean catalogados como de interés</a:t>
            </a:r>
          </a:p>
          <a:p>
            <a:r>
              <a:rPr lang="es-AR" dirty="0" smtClean="0">
                <a:solidFill>
                  <a:schemeClr val="tx1"/>
                </a:solidFill>
              </a:rPr>
              <a:t>Se obtienen así </a:t>
            </a:r>
            <a:r>
              <a:rPr lang="es-AR" b="1" dirty="0">
                <a:solidFill>
                  <a:schemeClr val="tx1"/>
                </a:solidFill>
              </a:rPr>
              <a:t>alertas </a:t>
            </a:r>
            <a:r>
              <a:rPr lang="es-AR" b="1" dirty="0" err="1" smtClean="0">
                <a:solidFill>
                  <a:schemeClr val="tx1"/>
                </a:solidFill>
              </a:rPr>
              <a:t>georreferenciadas</a:t>
            </a:r>
            <a:endParaRPr lang="es-AR"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6</a:t>
            </a:fld>
            <a:endParaRPr lang="en-US" dirty="0"/>
          </a:p>
        </p:txBody>
      </p:sp>
    </p:spTree>
    <p:extLst>
      <p:ext uri="{BB962C8B-B14F-4D97-AF65-F5344CB8AC3E}">
        <p14:creationId xmlns:p14="http://schemas.microsoft.com/office/powerpoint/2010/main" val="167966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n-US" b="1" u="sng" dirty="0" err="1" smtClean="0">
                <a:solidFill>
                  <a:schemeClr val="tx1"/>
                </a:solidFill>
              </a:rPr>
              <a:t>Otras</a:t>
            </a:r>
            <a:r>
              <a:rPr lang="en-US" b="1" u="sng" dirty="0" smtClean="0">
                <a:solidFill>
                  <a:schemeClr val="tx1"/>
                </a:solidFill>
              </a:rPr>
              <a:t> </a:t>
            </a:r>
            <a:r>
              <a:rPr lang="en-US" b="1" u="sng" dirty="0" err="1" smtClean="0">
                <a:solidFill>
                  <a:schemeClr val="tx1"/>
                </a:solidFill>
              </a:rPr>
              <a:t>Redes</a:t>
            </a:r>
            <a:r>
              <a:rPr lang="en-US" b="1" u="sng" dirty="0" smtClean="0">
                <a:solidFill>
                  <a:schemeClr val="tx1"/>
                </a:solidFill>
              </a:rPr>
              <a:t>:</a:t>
            </a:r>
          </a:p>
          <a:p>
            <a:endParaRPr lang="en-US" dirty="0" smtClean="0"/>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foursquare</a:t>
            </a:r>
            <a:r>
              <a:rPr lang="en-US" dirty="0">
                <a:solidFill>
                  <a:schemeClr val="tx1"/>
                </a:solidFill>
              </a:rPr>
              <a:t>, </a:t>
            </a:r>
            <a:r>
              <a:rPr lang="en-US" dirty="0" err="1">
                <a:solidFill>
                  <a:schemeClr val="tx1"/>
                </a:solidFill>
              </a:rPr>
              <a:t>google</a:t>
            </a:r>
            <a:r>
              <a:rPr lang="en-US" dirty="0">
                <a:solidFill>
                  <a:schemeClr val="tx1"/>
                </a:solidFill>
              </a:rPr>
              <a:t>+ y latitude, I’m here, Family Locator</a:t>
            </a:r>
            <a:r>
              <a:rPr lang="en-US" dirty="0" smtClean="0">
                <a:solidFill>
                  <a:schemeClr val="tx1"/>
                </a:solidFill>
              </a:rPr>
              <a:t>, Family </a:t>
            </a:r>
            <a:r>
              <a:rPr lang="en-US" dirty="0">
                <a:solidFill>
                  <a:schemeClr val="tx1"/>
                </a:solidFill>
              </a:rPr>
              <a:t>By </a:t>
            </a:r>
            <a:r>
              <a:rPr lang="en-US" dirty="0" err="1" smtClean="0">
                <a:solidFill>
                  <a:schemeClr val="tx1"/>
                </a:solidFill>
              </a:rPr>
              <a:t>Sygic</a:t>
            </a:r>
            <a:r>
              <a:rPr lang="en-US" dirty="0" smtClean="0">
                <a:solidFill>
                  <a:schemeClr val="tx1"/>
                </a:solidFill>
              </a:rPr>
              <a:t>, </a:t>
            </a:r>
            <a:r>
              <a:rPr lang="en-US" dirty="0" err="1" smtClean="0">
                <a:solidFill>
                  <a:schemeClr val="tx1"/>
                </a:solidFill>
              </a:rPr>
              <a:t>facebook</a:t>
            </a:r>
            <a:r>
              <a:rPr lang="en-US" dirty="0" smtClean="0">
                <a:solidFill>
                  <a:schemeClr val="tx1"/>
                </a:solidFill>
              </a:rPr>
              <a:t>, twitter</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err="1" smtClean="0">
                <a:solidFill>
                  <a:schemeClr val="tx1"/>
                </a:solidFill>
              </a:rPr>
              <a:t>Trenes</a:t>
            </a:r>
            <a:r>
              <a:rPr lang="en-US" dirty="0" smtClean="0">
                <a:solidFill>
                  <a:schemeClr val="tx1"/>
                </a:solidFill>
              </a:rPr>
              <a:t> en Vivo </a:t>
            </a:r>
            <a:r>
              <a:rPr lang="en-US" dirty="0">
                <a:solidFill>
                  <a:schemeClr val="tx1"/>
                </a:solidFill>
              </a:rPr>
              <a:t>, BA </a:t>
            </a:r>
            <a:r>
              <a:rPr lang="en-US" dirty="0" err="1" smtClean="0">
                <a:solidFill>
                  <a:schemeClr val="tx1"/>
                </a:solidFill>
              </a:rPr>
              <a:t>móvil</a:t>
            </a:r>
            <a:r>
              <a:rPr lang="en-US" dirty="0">
                <a:solidFill>
                  <a:schemeClr val="tx1"/>
                </a:solidFill>
              </a:rPr>
              <a:t>, </a:t>
            </a:r>
            <a:r>
              <a:rPr lang="en-US" dirty="0" err="1" smtClean="0">
                <a:solidFill>
                  <a:schemeClr val="tx1"/>
                </a:solidFill>
              </a:rPr>
              <a:t>CómoLlego</a:t>
            </a:r>
            <a:endParaRPr lang="es-AR" dirty="0">
              <a:solidFill>
                <a:schemeClr val="tx1"/>
              </a:solidFill>
            </a:endParaRPr>
          </a:p>
        </p:txBody>
      </p:sp>
      <p:pic>
        <p:nvPicPr>
          <p:cNvPr id="2055" name="Picture 7" descr="https://lh3.googleusercontent.com/4-LV2mDresXJxshGO_N_T-85nQN2IGeW2Qgyi_7tB1Ad3OGBqZcPxJXIeKR_gIQ--veXXDlqbSS-yzIMnw8n6wtq6x3qkibB0f80ayJmqJctdY1GzaCw9LnPsuRImdQ_AVf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701" y="4509120"/>
            <a:ext cx="889283" cy="88928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lh5.googleusercontent.com/zj84IOEn2GG8TnwmNa-qc0b_4uGGaw8G44wzJMGfbEaVfsEPJfGzCbp0qL12SzBMoZrXTMtTi5mai36dy2wswucve2RMfQYcpfXvPpjGnAtIAjZnB-HuUPRsF3iADgO1iV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4697" y="2348880"/>
            <a:ext cx="825455" cy="82545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 dirty="0"/>
              <a:t>¿Qué es PlaceOn? </a:t>
            </a:r>
            <a:endParaRPr lang="es-AR"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7</a:t>
            </a:fld>
            <a:endParaRPr lang="en-US" dirty="0"/>
          </a:p>
        </p:txBody>
      </p:sp>
      <p:pic>
        <p:nvPicPr>
          <p:cNvPr id="2053" name="Picture 5" descr="https://lh3.googleusercontent.com/1BAe-SgFaHaNr7ohFSXFJpu4l4nZS05jK6LZmQEIdW4lq0mLYtWr3ioQdyeqLbbp8h168wgcmU8VB_psF3j6yBQ4AZW7NYfFgqzcW9o_vC1uh2OosyJCVdgG6mlqP35ygHG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293868">
            <a:off x="508744" y="2501359"/>
            <a:ext cx="2382825" cy="651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lh5.googleusercontent.com/qAbO2jaMf_dEFsjlUg_C5pOI8LaKswYwxOrPl8The2HX22NLBnjwvhv8OIpj45LrGNlViuNHwxWrfVA8F8p5tRH4gDC2bDbJ6zJVsbdTlC3e2kzQr1FERQBxzfc5OzXehUu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276872"/>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lh5.googleusercontent.com/-BlUvetFcdInjoZZG2q0CjFRmA45j9PLN-TZ4MMPxIyjaDm4Dp5XQR0TgbbY5o8t4qLRFSpamrBvUVvaGZ0qg1CkYFfSVBO83jSF-qZHCqORmbmYnaW8IY1r78vBP-OAOigZ"/>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71115">
            <a:off x="3986170" y="2445307"/>
            <a:ext cx="930399" cy="93039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lh5.googleusercontent.com/ClrJun_gzI7XQMgjK0UXUFnhiO9_PeAArBfUxCaG4gDTDXJMT6FFIApPz01IbzLq9zAJc79C3R2jA_76d3ObxLvGSmL47Jt-k6IDMeu2ccCf6F8V2p3CABCs9GDJ8hRB2aW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995604">
            <a:off x="2093915" y="4533824"/>
            <a:ext cx="977467" cy="97746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https://lh3.googleusercontent.com/enKceRCEKPMgAD2q__TrJpXXMltyk2n4g0Jxeq-BT3NcK3vlseJqT3U4qFKBac9ZdcpDsB_r2jwf5a_XZXIapg_6GDMOv4eDmvLNH1yb2xVZxRRkziD9P9Al-vbJSFah07y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8405">
            <a:off x="4802763" y="4437111"/>
            <a:ext cx="992829" cy="9928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g.twimg.com/Twitter_logo_blu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10005" y="2408268"/>
            <a:ext cx="1046371" cy="8506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facebook.com/images/fb_icon_325x3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21186058">
            <a:off x="6137215" y="2257911"/>
            <a:ext cx="835880" cy="83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317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lstStyle/>
          <a:p>
            <a:pPr>
              <a:spcBef>
                <a:spcPts val="0"/>
              </a:spcBef>
            </a:pPr>
            <a:endParaRPr lang="en" dirty="0" smtClean="0">
              <a:solidFill>
                <a:schemeClr val="tx1"/>
              </a:solidFill>
            </a:endParaRPr>
          </a:p>
          <a:p>
            <a:pPr>
              <a:spcBef>
                <a:spcPts val="0"/>
              </a:spcBef>
            </a:pPr>
            <a:endParaRPr lang="en" dirty="0">
              <a:solidFill>
                <a:schemeClr val="tx1"/>
              </a:solidFill>
            </a:endParaRPr>
          </a:p>
          <a:p>
            <a:pPr>
              <a:spcBef>
                <a:spcPts val="0"/>
              </a:spcBef>
            </a:pPr>
            <a:r>
              <a:rPr lang="en" dirty="0">
                <a:solidFill>
                  <a:schemeClr val="tx1"/>
                </a:solidFill>
              </a:rPr>
              <a:t>¿Qué es PlaceOn?</a:t>
            </a:r>
          </a:p>
          <a:p>
            <a:pPr>
              <a:spcBef>
                <a:spcPts val="0"/>
              </a:spcBef>
            </a:pPr>
            <a:r>
              <a:rPr lang="en" sz="2800" b="1" i="1" dirty="0">
                <a:solidFill>
                  <a:schemeClr val="tx1"/>
                </a:solidFill>
              </a:rPr>
              <a:t>Análisis </a:t>
            </a:r>
            <a:r>
              <a:rPr lang="en" sz="2800" b="1" i="1" dirty="0" smtClean="0">
                <a:solidFill>
                  <a:schemeClr val="tx1"/>
                </a:solidFill>
              </a:rPr>
              <a:t>de requerimientos</a:t>
            </a:r>
          </a:p>
          <a:p>
            <a:pPr>
              <a:spcBef>
                <a:spcPts val="0"/>
              </a:spcBef>
            </a:pPr>
            <a:r>
              <a:rPr lang="en" dirty="0" smtClean="0">
                <a:solidFill>
                  <a:schemeClr val="tx1"/>
                </a:solidFill>
              </a:rPr>
              <a:t>Diseño Arquitectónico</a:t>
            </a:r>
          </a:p>
          <a:p>
            <a:pPr>
              <a:spcBef>
                <a:spcPts val="0"/>
              </a:spcBef>
            </a:pPr>
            <a:r>
              <a:rPr lang="en" dirty="0" smtClean="0">
                <a:solidFill>
                  <a:schemeClr val="tx1"/>
                </a:solidFill>
              </a:rPr>
              <a:t>Detalles </a:t>
            </a:r>
            <a:r>
              <a:rPr lang="en" dirty="0">
                <a:solidFill>
                  <a:schemeClr val="tx1"/>
                </a:solidFill>
              </a:rPr>
              <a:t>de implementación</a:t>
            </a:r>
          </a:p>
          <a:p>
            <a:pPr>
              <a:spcBef>
                <a:spcPts val="0"/>
              </a:spcBef>
            </a:pPr>
            <a:r>
              <a:rPr lang="en" dirty="0">
                <a:solidFill>
                  <a:schemeClr val="tx1"/>
                </a:solidFill>
              </a:rPr>
              <a:t>PlaceOn en funcionamiento</a:t>
            </a: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8</a:t>
            </a:fld>
            <a:endParaRPr lang="en-US" dirty="0"/>
          </a:p>
        </p:txBody>
      </p:sp>
    </p:spTree>
    <p:extLst>
      <p:ext uri="{BB962C8B-B14F-4D97-AF65-F5344CB8AC3E}">
        <p14:creationId xmlns:p14="http://schemas.microsoft.com/office/powerpoint/2010/main" val="2320436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Análisis de requerimientos</a:t>
            </a:r>
            <a:endParaRPr lang="es-AR" dirty="0"/>
          </a:p>
        </p:txBody>
      </p:sp>
      <p:sp>
        <p:nvSpPr>
          <p:cNvPr id="3" name="2 Marcador de contenido"/>
          <p:cNvSpPr>
            <a:spLocks noGrp="1"/>
          </p:cNvSpPr>
          <p:nvPr>
            <p:ph idx="1"/>
          </p:nvPr>
        </p:nvSpPr>
        <p:spPr/>
        <p:txBody>
          <a:bodyPr>
            <a:normAutofit fontScale="92500" lnSpcReduction="20000"/>
          </a:bodyPr>
          <a:lstStyle/>
          <a:p>
            <a:pPr marL="0" indent="0">
              <a:spcBef>
                <a:spcPts val="0"/>
              </a:spcBef>
              <a:buNone/>
            </a:pPr>
            <a:r>
              <a:rPr lang="es-AR" b="1" u="sng" dirty="0" smtClean="0">
                <a:solidFill>
                  <a:schemeClr val="tx1"/>
                </a:solidFill>
              </a:rPr>
              <a:t>Requerimientos funcionales</a:t>
            </a:r>
          </a:p>
          <a:p>
            <a:pPr marL="0" indent="0">
              <a:spcBef>
                <a:spcPts val="0"/>
              </a:spcBef>
              <a:buNone/>
            </a:pPr>
            <a:endParaRPr lang="es-AR" dirty="0">
              <a:solidFill>
                <a:schemeClr val="tx1"/>
              </a:solidFill>
            </a:endParaRPr>
          </a:p>
          <a:p>
            <a:pPr marL="0" indent="0">
              <a:spcBef>
                <a:spcPts val="0"/>
              </a:spcBef>
              <a:buNone/>
            </a:pPr>
            <a:r>
              <a:rPr lang="es-AR" dirty="0">
                <a:solidFill>
                  <a:schemeClr val="tx1"/>
                </a:solidFill>
              </a:rPr>
              <a:t>El sistema debe ser capaz de: </a:t>
            </a:r>
          </a:p>
          <a:p>
            <a:pPr>
              <a:spcBef>
                <a:spcPts val="0"/>
              </a:spcBef>
            </a:pPr>
            <a:r>
              <a:rPr lang="es-AR" dirty="0" smtClean="0">
                <a:solidFill>
                  <a:schemeClr val="tx1"/>
                </a:solidFill>
              </a:rPr>
              <a:t>P</a:t>
            </a:r>
            <a:r>
              <a:rPr lang="es-AR" dirty="0" smtClean="0">
                <a:solidFill>
                  <a:schemeClr val="tx1"/>
                </a:solidFill>
              </a:rPr>
              <a:t>roporcionar </a:t>
            </a:r>
            <a:r>
              <a:rPr lang="es-AR" dirty="0">
                <a:solidFill>
                  <a:schemeClr val="tx1"/>
                </a:solidFill>
              </a:rPr>
              <a:t>manejo, registro y autenticación de usuarios</a:t>
            </a:r>
            <a:r>
              <a:rPr lang="es-AR" dirty="0" smtClean="0">
                <a:solidFill>
                  <a:schemeClr val="tx1"/>
                </a:solidFill>
              </a:rPr>
              <a:t>.</a:t>
            </a:r>
          </a:p>
          <a:p>
            <a:pPr>
              <a:spcBef>
                <a:spcPts val="0"/>
              </a:spcBef>
            </a:pPr>
            <a:endParaRPr lang="es-AR" sz="800" dirty="0">
              <a:solidFill>
                <a:schemeClr val="tx1"/>
              </a:solidFill>
            </a:endParaRPr>
          </a:p>
          <a:p>
            <a:pPr>
              <a:spcBef>
                <a:spcPts val="0"/>
              </a:spcBef>
            </a:pPr>
            <a:r>
              <a:rPr lang="es-AR" dirty="0" smtClean="0">
                <a:solidFill>
                  <a:schemeClr val="tx1"/>
                </a:solidFill>
              </a:rPr>
              <a:t>Detectar </a:t>
            </a:r>
            <a:r>
              <a:rPr lang="es-AR" dirty="0">
                <a:solidFill>
                  <a:schemeClr val="tx1"/>
                </a:solidFill>
              </a:rPr>
              <a:t>la posición geográfica exacta del usuario</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smtClean="0">
                <a:solidFill>
                  <a:schemeClr val="tx1"/>
                </a:solidFill>
              </a:rPr>
              <a:t>Permitir </a:t>
            </a:r>
            <a:r>
              <a:rPr lang="es-AR" dirty="0">
                <a:solidFill>
                  <a:schemeClr val="tx1"/>
                </a:solidFill>
              </a:rPr>
              <a:t>a un usuario, buscar otros usuarios</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a:solidFill>
                  <a:schemeClr val="tx1"/>
                </a:solidFill>
              </a:rPr>
              <a:t>P</a:t>
            </a:r>
            <a:r>
              <a:rPr lang="es-AR" dirty="0" smtClean="0">
                <a:solidFill>
                  <a:schemeClr val="tx1"/>
                </a:solidFill>
              </a:rPr>
              <a:t>ermitir </a:t>
            </a:r>
            <a:r>
              <a:rPr lang="es-AR" dirty="0">
                <a:solidFill>
                  <a:schemeClr val="tx1"/>
                </a:solidFill>
              </a:rPr>
              <a:t>a los usuarios, crear información georreferenciada para ser emitida al resto de los usuarios interesados</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smtClean="0">
                <a:solidFill>
                  <a:schemeClr val="tx1"/>
                </a:solidFill>
              </a:rPr>
              <a:t>El </a:t>
            </a:r>
            <a:r>
              <a:rPr lang="es-AR" dirty="0">
                <a:solidFill>
                  <a:schemeClr val="tx1"/>
                </a:solidFill>
              </a:rPr>
              <a:t>sistema debe soportar un mecanismo que defina la información entrante para un usuario, basado en la </a:t>
            </a:r>
            <a:r>
              <a:rPr lang="es-AR" dirty="0" err="1">
                <a:solidFill>
                  <a:schemeClr val="tx1"/>
                </a:solidFill>
              </a:rPr>
              <a:t>georreferenciación</a:t>
            </a:r>
            <a:r>
              <a:rPr lang="es-AR" dirty="0" smtClean="0">
                <a:solidFill>
                  <a:schemeClr val="tx1"/>
                </a:solidFill>
              </a:rPr>
              <a:t>.</a:t>
            </a:r>
          </a:p>
          <a:p>
            <a:pPr>
              <a:spcBef>
                <a:spcPts val="0"/>
              </a:spcBef>
            </a:pPr>
            <a:endParaRPr lang="es-AR" sz="600" dirty="0">
              <a:solidFill>
                <a:schemeClr val="tx1"/>
              </a:solidFill>
            </a:endParaRPr>
          </a:p>
          <a:p>
            <a:pPr>
              <a:spcBef>
                <a:spcPts val="0"/>
              </a:spcBef>
            </a:pPr>
            <a:r>
              <a:rPr lang="es-AR" dirty="0">
                <a:solidFill>
                  <a:schemeClr val="tx1"/>
                </a:solidFill>
              </a:rPr>
              <a:t>M</a:t>
            </a:r>
            <a:r>
              <a:rPr lang="es-AR" dirty="0" smtClean="0">
                <a:solidFill>
                  <a:schemeClr val="tx1"/>
                </a:solidFill>
              </a:rPr>
              <a:t>ostrar </a:t>
            </a:r>
            <a:r>
              <a:rPr lang="es-AR" dirty="0">
                <a:solidFill>
                  <a:schemeClr val="tx1"/>
                </a:solidFill>
              </a:rPr>
              <a:t>la información entrante al usuario receptor, en forma de alerta visual y georreferenciada.</a:t>
            </a:r>
            <a:endParaRPr lang="en" dirty="0">
              <a:solidFill>
                <a:schemeClr val="tx1"/>
              </a:solidFill>
            </a:endParaRPr>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9</a:t>
            </a:fld>
            <a:endParaRPr lang="en-US" dirty="0"/>
          </a:p>
        </p:txBody>
      </p:sp>
    </p:spTree>
    <p:extLst>
      <p:ext uri="{BB962C8B-B14F-4D97-AF65-F5344CB8AC3E}">
        <p14:creationId xmlns:p14="http://schemas.microsoft.com/office/powerpoint/2010/main" val="371391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713</TotalTime>
  <Words>4115</Words>
  <Application>Microsoft Office PowerPoint</Application>
  <PresentationFormat>Presentación en pantalla (4:3)</PresentationFormat>
  <Paragraphs>459</Paragraphs>
  <Slides>35</Slides>
  <Notes>35</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Ejecutivo</vt:lpstr>
      <vt:lpstr>PlaceOn</vt:lpstr>
      <vt:lpstr>Agenda</vt:lpstr>
      <vt:lpstr>Agenda</vt:lpstr>
      <vt:lpstr>¿Qué es PlaceOn? </vt:lpstr>
      <vt:lpstr>¿Qué es PlaceOn? </vt:lpstr>
      <vt:lpstr>¿Qué es PlaceOn? </vt:lpstr>
      <vt:lpstr>¿Qué es PlaceOn? </vt:lpstr>
      <vt:lpstr>Agenda</vt:lpstr>
      <vt:lpstr>Análisis de requerimientos</vt:lpstr>
      <vt:lpstr>Análisis de requerimientos</vt:lpstr>
      <vt:lpstr>Agenda</vt:lpstr>
      <vt:lpstr>Diseño Arquitectónico</vt:lpstr>
      <vt:lpstr>Diseño Arquitectónico</vt:lpstr>
      <vt:lpstr>Diseño Arquitectónico</vt:lpstr>
      <vt:lpstr>Agenda</vt:lpstr>
      <vt:lpstr>Detalles de implementación</vt:lpstr>
      <vt:lpstr>Detalles de implementación</vt:lpstr>
      <vt:lpstr>Agenda</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PlaceOn en funcionamiento</vt:lpstr>
      <vt:lpstr>Posibles mejoras Trabajos futuros</vt:lpstr>
      <vt:lpstr>¡Muchas gracias!</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PlaceOn</dc:title>
  <dc:creator>vitalefer@hotmail.com</dc:creator>
  <cp:lastModifiedBy>Usuario</cp:lastModifiedBy>
  <cp:revision>56</cp:revision>
  <dcterms:created xsi:type="dcterms:W3CDTF">2014-08-21T00:02:58Z</dcterms:created>
  <dcterms:modified xsi:type="dcterms:W3CDTF">2014-11-28T10:38:17Z</dcterms:modified>
</cp:coreProperties>
</file>