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9" r:id="rId4"/>
    <p:sldId id="258" r:id="rId5"/>
    <p:sldId id="263" r:id="rId6"/>
    <p:sldId id="262" r:id="rId7"/>
    <p:sldId id="265" r:id="rId8"/>
    <p:sldId id="261" r:id="rId9"/>
    <p:sldId id="264" r:id="rId10"/>
    <p:sldId id="266" r:id="rId11"/>
    <p:sldId id="268" r:id="rId12"/>
    <p:sldId id="269" r:id="rId13"/>
    <p:sldId id="270" r:id="rId14"/>
    <p:sldId id="271" r:id="rId15"/>
    <p:sldId id="273" r:id="rId16"/>
    <p:sldId id="272" r:id="rId17"/>
    <p:sldId id="274" r:id="rId18"/>
    <p:sldId id="276" r:id="rId19"/>
    <p:sldId id="275" r:id="rId20"/>
    <p:sldId id="286" r:id="rId21"/>
    <p:sldId id="277" r:id="rId22"/>
    <p:sldId id="287" r:id="rId23"/>
    <p:sldId id="278" r:id="rId24"/>
    <p:sldId id="288" r:id="rId25"/>
    <p:sldId id="279" r:id="rId26"/>
    <p:sldId id="289" r:id="rId27"/>
    <p:sldId id="280" r:id="rId28"/>
    <p:sldId id="290" r:id="rId29"/>
    <p:sldId id="281" r:id="rId30"/>
    <p:sldId id="291" r:id="rId31"/>
    <p:sldId id="292" r:id="rId32"/>
    <p:sldId id="282" r:id="rId33"/>
    <p:sldId id="283" r:id="rId34"/>
    <p:sldId id="284" r:id="rId35"/>
    <p:sldId id="285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005" autoAdjust="0"/>
  </p:normalViewPr>
  <p:slideViewPr>
    <p:cSldViewPr>
      <p:cViewPr varScale="1">
        <p:scale>
          <a:sx n="66" d="100"/>
          <a:sy n="66" d="100"/>
        </p:scale>
        <p:origin x="-149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37D58-5AA4-4016-8C5F-78EE699D5EC2}" type="datetimeFigureOut">
              <a:rPr lang="es-ES" smtClean="0"/>
              <a:t>25/11/2014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23DC6-AF6B-4CC0-92C3-4E09FF2667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973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3DC6-AF6B-4CC0-92C3-4E09FF2667B3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6285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3DC6-AF6B-4CC0-92C3-4E09FF2667B3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2353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3DC6-AF6B-4CC0-92C3-4E09FF2667B3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23533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3DC6-AF6B-4CC0-92C3-4E09FF2667B3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448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1- pantalla que lista los usuarios de la </a:t>
            </a:r>
            <a:r>
              <a:rPr lang="es-ES" dirty="0" err="1" smtClean="0"/>
              <a:t>aplicacion</a:t>
            </a:r>
            <a:r>
              <a:rPr lang="es-ES" dirty="0" smtClean="0"/>
              <a:t>.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3DC6-AF6B-4CC0-92C3-4E09FF2667B3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448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2- Vista de usuario de la </a:t>
            </a:r>
            <a:r>
              <a:rPr lang="es-ES" dirty="0" err="1" smtClean="0"/>
              <a:t>aplicacion</a:t>
            </a:r>
            <a:r>
              <a:rPr lang="es-ES" dirty="0" smtClean="0"/>
              <a:t> donde se lo puede agregar como amigo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3DC6-AF6B-4CC0-92C3-4E09FF2667B3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42831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2- Vista de usuario de la </a:t>
            </a:r>
            <a:r>
              <a:rPr lang="es-ES" dirty="0" err="1" smtClean="0"/>
              <a:t>aplicacion</a:t>
            </a:r>
            <a:r>
              <a:rPr lang="es-ES" dirty="0" smtClean="0"/>
              <a:t> donde se lo puede agregar como amigo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3DC6-AF6B-4CC0-92C3-4E09FF2667B3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42831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-En base a nuestra </a:t>
            </a:r>
            <a:r>
              <a:rPr lang="es-ES" dirty="0" err="1" smtClean="0"/>
              <a:t>posicion</a:t>
            </a:r>
            <a:r>
              <a:rPr lang="es-ES" dirty="0" smtClean="0"/>
              <a:t>, u otra definida manualmente determino el alcance en metros del filtro. 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3DC6-AF6B-4CC0-92C3-4E09FF2667B3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15958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-En base a nuestra </a:t>
            </a:r>
            <a:r>
              <a:rPr lang="es-ES" dirty="0" err="1" smtClean="0"/>
              <a:t>posicion</a:t>
            </a:r>
            <a:r>
              <a:rPr lang="es-ES" dirty="0" smtClean="0"/>
              <a:t>, u otra definida manualmente determino el alcance en metros del filtro. 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3DC6-AF6B-4CC0-92C3-4E09FF2667B3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15958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clasificacion</a:t>
            </a:r>
            <a:r>
              <a:rPr lang="es-ES" dirty="0" smtClean="0"/>
              <a:t> de los estados</a:t>
            </a:r>
          </a:p>
          <a:p>
            <a:r>
              <a:rPr lang="es-ES" dirty="0" smtClean="0"/>
              <a:t>Basado en </a:t>
            </a:r>
            <a:r>
              <a:rPr lang="es-ES" dirty="0" err="1" smtClean="0"/>
              <a:t>localizacion</a:t>
            </a:r>
            <a:r>
              <a:rPr lang="es-ES" dirty="0" smtClean="0"/>
              <a:t>, amigos en </a:t>
            </a:r>
            <a:r>
              <a:rPr lang="es-ES" dirty="0" err="1" smtClean="0"/>
              <a:t>comun</a:t>
            </a:r>
            <a:r>
              <a:rPr lang="es-ES" dirty="0" smtClean="0"/>
              <a:t> o en las </a:t>
            </a:r>
            <a:r>
              <a:rPr lang="es-ES" dirty="0" err="1" smtClean="0"/>
              <a:t>categorias</a:t>
            </a:r>
            <a:r>
              <a:rPr lang="es-ES" dirty="0" smtClean="0"/>
              <a:t> mencionadas previamente, se pueden recomendar amigos a los usuarios</a:t>
            </a:r>
          </a:p>
          <a:p>
            <a:r>
              <a:rPr lang="es-ES" dirty="0" smtClean="0"/>
              <a:t>Utilizar los datos almacenados para inferir </a:t>
            </a:r>
            <a:r>
              <a:rPr lang="es-ES" dirty="0" err="1" smtClean="0"/>
              <a:t>informacion</a:t>
            </a:r>
            <a:r>
              <a:rPr lang="es-ES" dirty="0" smtClean="0"/>
              <a:t> para su uso posterior</a:t>
            </a:r>
          </a:p>
          <a:p>
            <a:r>
              <a:rPr lang="es-ES" dirty="0" smtClean="0"/>
              <a:t>Proveer de mayor independencia entre el servidor y el cliente, lo cual </a:t>
            </a:r>
            <a:r>
              <a:rPr lang="es-ES" dirty="0" err="1" smtClean="0"/>
              <a:t>permitiria</a:t>
            </a:r>
            <a:r>
              <a:rPr lang="es-ES" dirty="0" smtClean="0"/>
              <a:t> un desarrollo mas adaptable en el cliente. Desarrollar un cliente nativo o en html5, css3 y un framework de </a:t>
            </a:r>
            <a:r>
              <a:rPr lang="es-ES" dirty="0" err="1" smtClean="0"/>
              <a:t>javascript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3DC6-AF6B-4CC0-92C3-4E09FF2667B3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0259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Un usuario publica un estado en una </a:t>
            </a:r>
            <a:r>
              <a:rPr lang="es-ES" dirty="0" err="1" smtClean="0"/>
              <a:t>posicion</a:t>
            </a:r>
            <a:r>
              <a:rPr lang="es-ES" dirty="0" smtClean="0"/>
              <a:t> determinada, y el mismo es visible para los usuarios que son amigos por medio de una </a:t>
            </a:r>
            <a:r>
              <a:rPr lang="es-ES" dirty="0" err="1" smtClean="0"/>
              <a:t>notificacion</a:t>
            </a:r>
            <a:r>
              <a:rPr lang="es-ES" dirty="0" smtClean="0"/>
              <a:t>.</a:t>
            </a:r>
          </a:p>
          <a:p>
            <a:r>
              <a:rPr lang="es-ES" dirty="0" smtClean="0"/>
              <a:t>Se le agrega a esto, la necesidad de que ambos receptor y emisor tengan una </a:t>
            </a:r>
            <a:r>
              <a:rPr lang="es-ES" dirty="0" err="1" smtClean="0"/>
              <a:t>posicion</a:t>
            </a:r>
            <a:r>
              <a:rPr lang="es-ES" dirty="0" smtClean="0"/>
              <a:t> definida, la cual </a:t>
            </a:r>
            <a:r>
              <a:rPr lang="es-ES" dirty="0" err="1" smtClean="0"/>
              <a:t>sera</a:t>
            </a:r>
            <a:r>
              <a:rPr lang="es-ES" dirty="0" smtClean="0"/>
              <a:t> la determinante para que el mensaje </a:t>
            </a:r>
            <a:r>
              <a:rPr lang="es-ES" dirty="0" err="1" smtClean="0"/>
              <a:t>sera</a:t>
            </a:r>
            <a:r>
              <a:rPr lang="es-ES" dirty="0" smtClean="0"/>
              <a:t> escuchado o no.</a:t>
            </a:r>
          </a:p>
          <a:p>
            <a:endParaRPr lang="es-ES" dirty="0" smtClean="0"/>
          </a:p>
          <a:p>
            <a:r>
              <a:rPr lang="es-ES" dirty="0" smtClean="0"/>
              <a:t>El receptor es quien define, en base a una </a:t>
            </a:r>
            <a:r>
              <a:rPr lang="es-ES" dirty="0" err="1" smtClean="0"/>
              <a:t>posicion</a:t>
            </a:r>
            <a:r>
              <a:rPr lang="es-ES" dirty="0" smtClean="0"/>
              <a:t>, por cuales estados </a:t>
            </a:r>
            <a:r>
              <a:rPr lang="es-ES" dirty="0" err="1" smtClean="0"/>
              <a:t>recibira</a:t>
            </a:r>
            <a:r>
              <a:rPr lang="es-ES" dirty="0" smtClean="0"/>
              <a:t> una </a:t>
            </a:r>
            <a:r>
              <a:rPr lang="es-ES" dirty="0" err="1" smtClean="0"/>
              <a:t>notificacion</a:t>
            </a:r>
            <a:r>
              <a:rPr lang="es-ES" dirty="0" smtClean="0"/>
              <a:t>.  Esto se hace en base a filtros de </a:t>
            </a:r>
            <a:r>
              <a:rPr lang="es-ES" dirty="0" err="1" smtClean="0"/>
              <a:t>de</a:t>
            </a:r>
            <a:r>
              <a:rPr lang="es-ES" dirty="0" smtClean="0"/>
              <a:t> alerta.</a:t>
            </a:r>
          </a:p>
          <a:p>
            <a:r>
              <a:rPr lang="es-ES" dirty="0" smtClean="0"/>
              <a:t>El emisor no es </a:t>
            </a:r>
            <a:r>
              <a:rPr lang="es-ES" dirty="0" err="1" smtClean="0"/>
              <a:t>conciente</a:t>
            </a:r>
            <a:r>
              <a:rPr lang="es-ES" dirty="0" smtClean="0"/>
              <a:t> de quien “escucha” su estado.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3DC6-AF6B-4CC0-92C3-4E09FF2667B3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9788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refiere a una combinación entre lo virtual y lo real, que generan una apreciación del entorno con detalles agregados. </a:t>
            </a:r>
          </a:p>
          <a:p>
            <a:r>
              <a:rPr lang="es-ES" dirty="0" smtClean="0"/>
              <a:t>Con el agregado de elementos virtuales en tiempo real, el entorno físico del mundo real se ve “aumentado”. </a:t>
            </a:r>
          </a:p>
          <a:p>
            <a:r>
              <a:rPr lang="es-ES" dirty="0" smtClean="0"/>
              <a:t>Se obtiene una nueva imagen de nuestro entorno, mucho más enriquecida en información, que propicia una mejor percepción y mayor entendimiento del espacio en el que nos encontramos.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3DC6-AF6B-4CC0-92C3-4E09FF2667B3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6813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Actualmente existen muchas aplicaciones con fines puntuales similares entre sí</a:t>
            </a:r>
          </a:p>
          <a:p>
            <a:endParaRPr lang="es-ES" dirty="0" smtClean="0"/>
          </a:p>
          <a:p>
            <a:r>
              <a:rPr lang="es-ES" dirty="0" smtClean="0"/>
              <a:t>Los usuarios se ven muy a menudo, utilizando muchas de esas aplicaciones simultáneamente</a:t>
            </a:r>
          </a:p>
          <a:p>
            <a:endParaRPr lang="es-ES" dirty="0" smtClean="0"/>
          </a:p>
          <a:p>
            <a:r>
              <a:rPr lang="es-ES" dirty="0" smtClean="0"/>
              <a:t>Ciertas </a:t>
            </a:r>
            <a:r>
              <a:rPr lang="es-ES" dirty="0" err="1" smtClean="0"/>
              <a:t>caracteristicas</a:t>
            </a:r>
            <a:r>
              <a:rPr lang="es-ES" dirty="0" smtClean="0"/>
              <a:t> en </a:t>
            </a:r>
            <a:r>
              <a:rPr lang="es-ES" dirty="0" err="1" smtClean="0"/>
              <a:t>comun</a:t>
            </a:r>
            <a:r>
              <a:rPr lang="es-ES" dirty="0" smtClean="0"/>
              <a:t> entre distintas aplicaciones nos llevaron a pensar que se </a:t>
            </a:r>
            <a:r>
              <a:rPr lang="es-ES" dirty="0" err="1" smtClean="0"/>
              <a:t>podia</a:t>
            </a:r>
            <a:r>
              <a:rPr lang="es-ES" dirty="0" smtClean="0"/>
              <a:t> crear un sistema adaptable y genérico.</a:t>
            </a:r>
          </a:p>
          <a:p>
            <a:endParaRPr lang="es-ES" dirty="0" smtClean="0"/>
          </a:p>
          <a:p>
            <a:r>
              <a:rPr lang="es-ES" dirty="0" smtClean="0"/>
              <a:t>Google </a:t>
            </a:r>
            <a:r>
              <a:rPr lang="es-ES" dirty="0" err="1" smtClean="0"/>
              <a:t>Latitude</a:t>
            </a:r>
            <a:r>
              <a:rPr lang="es-ES" dirty="0" smtClean="0"/>
              <a:t> permitía a sus usuarios, compartir sus posiciones actuales, con el fin de facilitar encuentros entre amigos.  Usaba Google </a:t>
            </a:r>
            <a:r>
              <a:rPr lang="es-ES" dirty="0" err="1" smtClean="0"/>
              <a:t>Maps</a:t>
            </a:r>
            <a:r>
              <a:rPr lang="es-ES" dirty="0" smtClean="0"/>
              <a:t>. No funciona mas</a:t>
            </a:r>
          </a:p>
          <a:p>
            <a:r>
              <a:rPr lang="es-ES" dirty="0" smtClean="0"/>
              <a:t>Google+ te permite compartir tu ubicación actual con las personas y los círculos que elijas. Esta </a:t>
            </a:r>
            <a:r>
              <a:rPr lang="es-ES" dirty="0" err="1" smtClean="0"/>
              <a:t>informacion</a:t>
            </a:r>
            <a:r>
              <a:rPr lang="es-ES" dirty="0" smtClean="0"/>
              <a:t> se muestra en tu perfil.</a:t>
            </a:r>
          </a:p>
          <a:p>
            <a:r>
              <a:rPr lang="es-ES" dirty="0" err="1" smtClean="0"/>
              <a:t>Glympse</a:t>
            </a:r>
            <a:r>
              <a:rPr lang="es-ES" dirty="0" smtClean="0"/>
              <a:t> similar a </a:t>
            </a:r>
            <a:r>
              <a:rPr lang="es-ES" dirty="0" err="1" smtClean="0"/>
              <a:t>Latitude</a:t>
            </a:r>
            <a:r>
              <a:rPr lang="es-ES" dirty="0" smtClean="0"/>
              <a:t>, compartir la </a:t>
            </a:r>
            <a:r>
              <a:rPr lang="es-ES" dirty="0" err="1" smtClean="0"/>
              <a:t>posicion</a:t>
            </a:r>
            <a:r>
              <a:rPr lang="es-ES" dirty="0" smtClean="0"/>
              <a:t> con los amigos. Provee un control de privacidad superior. Incluye un “reloj de </a:t>
            </a:r>
            <a:r>
              <a:rPr lang="es-ES" dirty="0" err="1" smtClean="0"/>
              <a:t>Glympse</a:t>
            </a:r>
            <a:r>
              <a:rPr lang="es-ES" dirty="0" smtClean="0"/>
              <a:t>” que permite determinar durante cuánto tiempo queremos que nuestra posición sea compartida.</a:t>
            </a:r>
          </a:p>
          <a:p>
            <a:r>
              <a:rPr lang="es-ES" dirty="0" err="1" smtClean="0"/>
              <a:t>I’m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r>
              <a:rPr lang="es-ES" dirty="0" smtClean="0"/>
              <a:t> permite crear puntos de </a:t>
            </a:r>
            <a:r>
              <a:rPr lang="es-ES" dirty="0" err="1" smtClean="0"/>
              <a:t>reunion</a:t>
            </a:r>
            <a:r>
              <a:rPr lang="es-ES" dirty="0" smtClean="0"/>
              <a:t> virtuales, compartir la </a:t>
            </a:r>
            <a:r>
              <a:rPr lang="es-ES" dirty="0" err="1" smtClean="0"/>
              <a:t>posicion</a:t>
            </a:r>
            <a:r>
              <a:rPr lang="es-ES" dirty="0" smtClean="0"/>
              <a:t> en tiempo real, tener amigos y chatear con ellos.</a:t>
            </a:r>
          </a:p>
          <a:p>
            <a:r>
              <a:rPr lang="es-ES" dirty="0" err="1" smtClean="0"/>
              <a:t>Life</a:t>
            </a:r>
            <a:r>
              <a:rPr lang="es-ES" dirty="0" smtClean="0"/>
              <a:t> 360 </a:t>
            </a:r>
            <a:r>
              <a:rPr lang="es-ES" dirty="0" err="1" smtClean="0"/>
              <a:t>Family</a:t>
            </a:r>
            <a:r>
              <a:rPr lang="es-ES" dirty="0" smtClean="0"/>
              <a:t> </a:t>
            </a:r>
            <a:r>
              <a:rPr lang="es-ES" dirty="0" err="1" smtClean="0"/>
              <a:t>locator</a:t>
            </a:r>
            <a:r>
              <a:rPr lang="es-ES" dirty="0" smtClean="0"/>
              <a:t> busca facilitar y brindar constantemente, información de ubicación con nuestra familia. Se registra el grupo familiar</a:t>
            </a:r>
          </a:p>
          <a:p>
            <a:r>
              <a:rPr lang="es-ES" dirty="0" err="1" smtClean="0"/>
              <a:t>Family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Sygic</a:t>
            </a:r>
            <a:r>
              <a:rPr lang="es-ES" dirty="0" smtClean="0"/>
              <a:t>. Similar a la anterior. Tiene </a:t>
            </a:r>
            <a:r>
              <a:rPr lang="es-ES" dirty="0" err="1" smtClean="0"/>
              <a:t>boton</a:t>
            </a:r>
            <a:r>
              <a:rPr lang="es-ES" dirty="0" smtClean="0"/>
              <a:t> de </a:t>
            </a:r>
            <a:r>
              <a:rPr lang="es-ES" dirty="0" err="1" smtClean="0"/>
              <a:t>panico</a:t>
            </a:r>
            <a:r>
              <a:rPr lang="es-ES" dirty="0" smtClean="0"/>
              <a:t> y </a:t>
            </a:r>
            <a:r>
              <a:rPr lang="es-ES" dirty="0" err="1" smtClean="0"/>
              <a:t>ademas</a:t>
            </a:r>
            <a:r>
              <a:rPr lang="es-ES" dirty="0" smtClean="0"/>
              <a:t> notificaciones para avisar cuando alguien entra o sale de una zona determinada.</a:t>
            </a:r>
          </a:p>
          <a:p>
            <a:r>
              <a:rPr lang="es-ES" dirty="0" smtClean="0"/>
              <a:t>Argentina</a:t>
            </a:r>
          </a:p>
          <a:p>
            <a:r>
              <a:rPr lang="es-ES" dirty="0" smtClean="0"/>
              <a:t>Trenes en directo permite conocer en tiempo real los próximos arribos de trenes a una estación calculados dinámicamente gracias a la posición geográfica de las formaciones, entregada por los GPS que fueron instalados en las mismas.</a:t>
            </a:r>
          </a:p>
          <a:p>
            <a:r>
              <a:rPr lang="es-ES" dirty="0" smtClean="0"/>
              <a:t>BA </a:t>
            </a:r>
            <a:r>
              <a:rPr lang="es-ES" dirty="0" err="1" smtClean="0"/>
              <a:t>Movil</a:t>
            </a:r>
            <a:r>
              <a:rPr lang="es-ES" dirty="0" smtClean="0"/>
              <a:t> comunica el estado de tránsito en tiempo real de la Ciudad Autónoma de Buenos Aires. Combina información desde distintas fuentes y permite ser filtrada según el medio de transporte elegido por el usuario. vehicular (</a:t>
            </a:r>
            <a:r>
              <a:rPr lang="es-ES" dirty="0" err="1" smtClean="0"/>
              <a:t>transito,estacionamientos</a:t>
            </a:r>
            <a:r>
              <a:rPr lang="es-ES" dirty="0" smtClean="0"/>
              <a:t>), subtes(tiempos), </a:t>
            </a:r>
            <a:r>
              <a:rPr lang="es-ES" dirty="0" err="1" smtClean="0"/>
              <a:t>ciclovias</a:t>
            </a:r>
            <a:r>
              <a:rPr lang="es-ES" dirty="0" smtClean="0"/>
              <a:t>(bicicletas disponibles).</a:t>
            </a:r>
            <a:r>
              <a:rPr lang="es-ES" dirty="0" err="1" smtClean="0"/>
              <a:t>Tambien</a:t>
            </a:r>
            <a:r>
              <a:rPr lang="es-ES" dirty="0" smtClean="0"/>
              <a:t> posee Informes de usuarios</a:t>
            </a:r>
          </a:p>
          <a:p>
            <a:r>
              <a:rPr lang="es-ES" dirty="0" smtClean="0"/>
              <a:t>Como llego? Consulta como viajar en colectivo, tren, subte, bicicleta, auto y a pie en la Ciudad de Buenos Aires.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3DC6-AF6B-4CC0-92C3-4E09FF2667B3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1582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se ve frecuentemente en aplicaciones web, donde la vista es la página HTML y el código que provee de datos dinámicos a la página, el modelo es el sistema de  Base de Datos y la “lógica de negocio”, y el controlador es el componente de software responsable de recibir los eventos de entrada desde la vista.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3DC6-AF6B-4CC0-92C3-4E09FF2667B3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0634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web -&gt; es </a:t>
            </a:r>
            <a:r>
              <a:rPr lang="es-ES" dirty="0" err="1" smtClean="0"/>
              <a:t>agnostico</a:t>
            </a:r>
            <a:r>
              <a:rPr lang="es-ES" dirty="0" smtClean="0"/>
              <a:t> a la plataforma</a:t>
            </a:r>
          </a:p>
          <a:p>
            <a:r>
              <a:rPr lang="es-ES" dirty="0" smtClean="0"/>
              <a:t>nativo -&gt; es dependiente de la plataforma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3DC6-AF6B-4CC0-92C3-4E09FF2667B3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738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app nativa costosa de desarrollar para cada plataforma </a:t>
            </a:r>
            <a:r>
              <a:rPr lang="es-ES" dirty="0" err="1" smtClean="0"/>
              <a:t>movil</a:t>
            </a:r>
            <a:r>
              <a:rPr lang="es-ES" dirty="0" smtClean="0"/>
              <a:t> (</a:t>
            </a:r>
            <a:r>
              <a:rPr lang="es-ES" dirty="0" err="1" smtClean="0"/>
              <a:t>ios</a:t>
            </a:r>
            <a:r>
              <a:rPr lang="es-ES" dirty="0" smtClean="0"/>
              <a:t>, </a:t>
            </a:r>
            <a:r>
              <a:rPr lang="es-ES" dirty="0" err="1" smtClean="0"/>
              <a:t>android</a:t>
            </a:r>
            <a:r>
              <a:rPr lang="es-ES" dirty="0" smtClean="0"/>
              <a:t>, </a:t>
            </a:r>
            <a:r>
              <a:rPr lang="es-ES" dirty="0" err="1" smtClean="0"/>
              <a:t>blackberry</a:t>
            </a:r>
            <a:r>
              <a:rPr lang="es-ES" dirty="0" smtClean="0"/>
              <a:t>, </a:t>
            </a:r>
            <a:r>
              <a:rPr lang="es-ES" dirty="0" err="1" smtClean="0"/>
              <a:t>etc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3DC6-AF6B-4CC0-92C3-4E09FF2667B3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2934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Elegimos las </a:t>
            </a:r>
            <a:r>
              <a:rPr lang="es-ES" dirty="0" err="1" smtClean="0"/>
              <a:t>tecnologias</a:t>
            </a:r>
            <a:r>
              <a:rPr lang="es-ES" dirty="0" smtClean="0"/>
              <a:t> en base a nuestra experiencia como desarrolladores web</a:t>
            </a:r>
          </a:p>
          <a:p>
            <a:endParaRPr lang="es-ES" dirty="0" smtClean="0"/>
          </a:p>
          <a:p>
            <a:r>
              <a:rPr lang="es-ES" dirty="0" smtClean="0"/>
              <a:t>Decidimos utilizar html5 y css3 debido a su compatibilidad con dispositivos </a:t>
            </a:r>
            <a:r>
              <a:rPr lang="es-ES" dirty="0" err="1" smtClean="0"/>
              <a:t>moviles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3DC6-AF6B-4CC0-92C3-4E09FF2667B3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2182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fue desarrollada y publicada como una especificación de la W3C</a:t>
            </a:r>
          </a:p>
          <a:p>
            <a:r>
              <a:rPr lang="es-ES" dirty="0" smtClean="0"/>
              <a:t>es agnóstica respecto de las fuentes de información de ubicación. GPS y ubicación inferida desde señales de red tales como dirección IP, RFID, direcciones MAC de WiFi y Bluetooth, e identificación celular por GSM/CDMA; como así también por datos introducidos por el usuario</a:t>
            </a:r>
          </a:p>
          <a:p>
            <a:r>
              <a:rPr lang="es-ES" dirty="0" smtClean="0"/>
              <a:t>privacidad provista por el browser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3DC6-AF6B-4CC0-92C3-4E09FF2667B3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3923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11/25/2014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11/25/2014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11/25/2014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11/25/2014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11/25/2014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11/25/2014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11/25/2014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11/25/2014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11/25/2014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11/25/2014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11/25/2014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879849"/>
          </a:xfrm>
        </p:spPr>
        <p:txBody>
          <a:bodyPr/>
          <a:lstStyle/>
          <a:p>
            <a:r>
              <a:rPr lang="es-AR" dirty="0" err="1"/>
              <a:t>PlaceOn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717032"/>
            <a:ext cx="6400800" cy="2455168"/>
          </a:xfrm>
        </p:spPr>
        <p:txBody>
          <a:bodyPr>
            <a:normAutofit/>
          </a:bodyPr>
          <a:lstStyle/>
          <a:p>
            <a:r>
              <a:rPr lang="es-AR" b="1" dirty="0">
                <a:solidFill>
                  <a:schemeClr val="tx1"/>
                </a:solidFill>
              </a:rPr>
              <a:t>Red social </a:t>
            </a:r>
            <a:r>
              <a:rPr lang="es-AR" b="1" dirty="0" err="1">
                <a:solidFill>
                  <a:schemeClr val="tx1"/>
                </a:solidFill>
              </a:rPr>
              <a:t>georreferencial</a:t>
            </a:r>
            <a:r>
              <a:rPr lang="es-AR" b="1" dirty="0">
                <a:solidFill>
                  <a:schemeClr val="tx1"/>
                </a:solidFill>
              </a:rPr>
              <a:t> genérica</a:t>
            </a:r>
            <a:r>
              <a:rPr lang="es-AR" dirty="0">
                <a:solidFill>
                  <a:schemeClr val="tx1"/>
                </a:solidFill>
              </a:rPr>
              <a:t> </a:t>
            </a:r>
            <a:endParaRPr lang="es-AR" dirty="0" smtClean="0">
              <a:solidFill>
                <a:schemeClr val="tx1"/>
              </a:solidFill>
            </a:endParaRPr>
          </a:p>
          <a:p>
            <a:endParaRPr lang="es-AR" sz="1800" dirty="0">
              <a:solidFill>
                <a:schemeClr val="tx1"/>
              </a:solidFill>
            </a:endParaRPr>
          </a:p>
          <a:p>
            <a:r>
              <a:rPr lang="es-AR" sz="1800" dirty="0" smtClean="0">
                <a:solidFill>
                  <a:schemeClr val="tx1"/>
                </a:solidFill>
              </a:rPr>
              <a:t>Trabajo </a:t>
            </a:r>
            <a:r>
              <a:rPr lang="es-AR" sz="1800" dirty="0">
                <a:solidFill>
                  <a:schemeClr val="tx1"/>
                </a:solidFill>
              </a:rPr>
              <a:t>Final de Grado – Ingeniería de </a:t>
            </a:r>
            <a:r>
              <a:rPr lang="es-AR" sz="1800" dirty="0" smtClean="0">
                <a:solidFill>
                  <a:schemeClr val="tx1"/>
                </a:solidFill>
              </a:rPr>
              <a:t>Sistemas</a:t>
            </a:r>
          </a:p>
          <a:p>
            <a:endParaRPr lang="es-AR" sz="1800" dirty="0" smtClean="0">
              <a:solidFill>
                <a:schemeClr val="tx1"/>
              </a:solidFill>
            </a:endParaRPr>
          </a:p>
          <a:p>
            <a:pPr algn="l"/>
            <a:r>
              <a:rPr lang="pt-BR" sz="1800" dirty="0" err="1">
                <a:solidFill>
                  <a:schemeClr val="tx1"/>
                </a:solidFill>
              </a:rPr>
              <a:t>Alumnos</a:t>
            </a:r>
            <a:r>
              <a:rPr lang="pt-BR" sz="1800" dirty="0">
                <a:solidFill>
                  <a:schemeClr val="tx1"/>
                </a:solidFill>
              </a:rPr>
              <a:t>: Jorge </a:t>
            </a:r>
            <a:r>
              <a:rPr lang="pt-BR" sz="1800" dirty="0" err="1">
                <a:solidFill>
                  <a:schemeClr val="tx1"/>
                </a:solidFill>
              </a:rPr>
              <a:t>Bolpe</a:t>
            </a:r>
            <a:r>
              <a:rPr lang="pt-BR" sz="1800" dirty="0">
                <a:solidFill>
                  <a:schemeClr val="tx1"/>
                </a:solidFill>
              </a:rPr>
              <a:t> - Fernando </a:t>
            </a:r>
            <a:r>
              <a:rPr lang="pt-BR" sz="1800" dirty="0" err="1">
                <a:solidFill>
                  <a:schemeClr val="tx1"/>
                </a:solidFill>
              </a:rPr>
              <a:t>Vitale</a:t>
            </a:r>
            <a:endParaRPr lang="pt-BR" sz="1800" dirty="0">
              <a:solidFill>
                <a:schemeClr val="tx1"/>
              </a:solidFill>
            </a:endParaRPr>
          </a:p>
          <a:p>
            <a:pPr algn="l"/>
            <a:r>
              <a:rPr lang="es-AR" sz="1800" dirty="0">
                <a:solidFill>
                  <a:schemeClr val="tx1"/>
                </a:solidFill>
              </a:rPr>
              <a:t>Director: Mg. Oscar </a:t>
            </a:r>
            <a:r>
              <a:rPr lang="es-AR" sz="1800" dirty="0" err="1">
                <a:solidFill>
                  <a:schemeClr val="tx1"/>
                </a:solidFill>
              </a:rPr>
              <a:t>Nigro</a:t>
            </a:r>
            <a:r>
              <a:rPr lang="es-AR" sz="1800" dirty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s-AR" sz="1800" dirty="0">
                <a:solidFill>
                  <a:schemeClr val="tx1"/>
                </a:solidFill>
              </a:rPr>
              <a:t>Codirectora: Ing. Sandra González </a:t>
            </a:r>
            <a:r>
              <a:rPr lang="es-AR" sz="1800" dirty="0" err="1">
                <a:solidFill>
                  <a:schemeClr val="tx1"/>
                </a:solidFill>
              </a:rPr>
              <a:t>Císaro</a:t>
            </a:r>
            <a:endParaRPr lang="es-AR" sz="1800" dirty="0">
              <a:solidFill>
                <a:schemeClr val="tx1"/>
              </a:solidFill>
            </a:endParaRPr>
          </a:p>
          <a:p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9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654596"/>
            <a:ext cx="1818640" cy="1562100"/>
          </a:xfrm>
          <a:prstGeom prst="rect">
            <a:avLst/>
          </a:prstGeom>
        </p:spPr>
      </p:pic>
      <p:pic>
        <p:nvPicPr>
          <p:cNvPr id="10" name="0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692696"/>
            <a:ext cx="1905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5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Análisis de requerimientos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-AR" b="1" u="sng" dirty="0" smtClean="0">
                <a:solidFill>
                  <a:schemeClr val="tx1"/>
                </a:solidFill>
              </a:rPr>
              <a:t>Requerimientos no funcionales</a:t>
            </a:r>
          </a:p>
          <a:p>
            <a:pPr marL="0" indent="0">
              <a:buNone/>
            </a:pPr>
            <a:r>
              <a:rPr lang="es-AR" dirty="0" smtClean="0">
                <a:solidFill>
                  <a:schemeClr val="tx1"/>
                </a:solidFill>
              </a:rPr>
              <a:t>El </a:t>
            </a:r>
            <a:r>
              <a:rPr lang="es-AR" dirty="0">
                <a:solidFill>
                  <a:schemeClr val="tx1"/>
                </a:solidFill>
              </a:rPr>
              <a:t>sistema debe:</a:t>
            </a:r>
          </a:p>
          <a:p>
            <a:r>
              <a:rPr lang="es-AR" dirty="0" smtClean="0">
                <a:solidFill>
                  <a:schemeClr val="tx1"/>
                </a:solidFill>
              </a:rPr>
              <a:t>ser </a:t>
            </a:r>
            <a:r>
              <a:rPr lang="es-AR" dirty="0">
                <a:solidFill>
                  <a:schemeClr val="tx1"/>
                </a:solidFill>
              </a:rPr>
              <a:t>una aplicación web.</a:t>
            </a:r>
          </a:p>
          <a:p>
            <a:r>
              <a:rPr lang="es-AR" dirty="0" smtClean="0">
                <a:solidFill>
                  <a:schemeClr val="tx1"/>
                </a:solidFill>
              </a:rPr>
              <a:t>compatible </a:t>
            </a:r>
            <a:r>
              <a:rPr lang="es-AR" dirty="0">
                <a:solidFill>
                  <a:schemeClr val="tx1"/>
                </a:solidFill>
              </a:rPr>
              <a:t>con la mayor cantidad de dispositivos posible.</a:t>
            </a:r>
          </a:p>
          <a:p>
            <a:r>
              <a:rPr lang="es-AR" dirty="0" smtClean="0">
                <a:solidFill>
                  <a:schemeClr val="tx1"/>
                </a:solidFill>
              </a:rPr>
              <a:t>proveer </a:t>
            </a:r>
            <a:r>
              <a:rPr lang="es-AR" dirty="0">
                <a:solidFill>
                  <a:schemeClr val="tx1"/>
                </a:solidFill>
              </a:rPr>
              <a:t>una interfaz de usuario capaz de ser utilizada en dispositivos móviles.</a:t>
            </a:r>
          </a:p>
          <a:p>
            <a:r>
              <a:rPr lang="es-AR" dirty="0" smtClean="0">
                <a:solidFill>
                  <a:schemeClr val="tx1"/>
                </a:solidFill>
              </a:rPr>
              <a:t>proveer </a:t>
            </a:r>
            <a:r>
              <a:rPr lang="es-AR" dirty="0">
                <a:solidFill>
                  <a:schemeClr val="tx1"/>
                </a:solidFill>
              </a:rPr>
              <a:t>una estructura abstracta para representar los estados a ser compartidos</a:t>
            </a:r>
            <a:r>
              <a:rPr lang="es-AR" dirty="0" smtClean="0">
                <a:solidFill>
                  <a:schemeClr val="tx1"/>
                </a:solidFill>
              </a:rPr>
              <a:t>.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43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Agenda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endParaRPr lang="en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n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" dirty="0">
                <a:solidFill>
                  <a:schemeClr val="tx1"/>
                </a:solidFill>
              </a:rPr>
              <a:t>¿Qué es PlaceOn?</a:t>
            </a:r>
          </a:p>
          <a:p>
            <a:pPr>
              <a:spcBef>
                <a:spcPts val="0"/>
              </a:spcBef>
            </a:pPr>
            <a:r>
              <a:rPr lang="en" dirty="0">
                <a:solidFill>
                  <a:schemeClr val="tx1"/>
                </a:solidFill>
              </a:rPr>
              <a:t>Análisis </a:t>
            </a:r>
            <a:r>
              <a:rPr lang="en" dirty="0" smtClean="0">
                <a:solidFill>
                  <a:schemeClr val="tx1"/>
                </a:solidFill>
              </a:rPr>
              <a:t>de requerimientos</a:t>
            </a:r>
          </a:p>
          <a:p>
            <a:pPr>
              <a:spcBef>
                <a:spcPts val="0"/>
              </a:spcBef>
            </a:pPr>
            <a:r>
              <a:rPr lang="en" sz="2800" b="1" i="1" dirty="0" smtClean="0">
                <a:solidFill>
                  <a:schemeClr val="tx1"/>
                </a:solidFill>
              </a:rPr>
              <a:t>Diseño Arquitectónico</a:t>
            </a:r>
          </a:p>
          <a:p>
            <a:pPr>
              <a:spcBef>
                <a:spcPts val="0"/>
              </a:spcBef>
            </a:pPr>
            <a:r>
              <a:rPr lang="en" dirty="0" smtClean="0">
                <a:solidFill>
                  <a:schemeClr val="tx1"/>
                </a:solidFill>
              </a:rPr>
              <a:t>Detalles </a:t>
            </a:r>
            <a:r>
              <a:rPr lang="en" dirty="0">
                <a:solidFill>
                  <a:schemeClr val="tx1"/>
                </a:solidFill>
              </a:rPr>
              <a:t>de implementación</a:t>
            </a:r>
          </a:p>
          <a:p>
            <a:pPr>
              <a:spcBef>
                <a:spcPts val="0"/>
              </a:spcBef>
            </a:pPr>
            <a:r>
              <a:rPr lang="en" dirty="0">
                <a:solidFill>
                  <a:schemeClr val="tx1"/>
                </a:solidFill>
              </a:rPr>
              <a:t>PlaceOn en funcionamiento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4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Diseño </a:t>
            </a:r>
            <a:r>
              <a:rPr lang="es-AR" dirty="0" smtClean="0"/>
              <a:t>Arquitectónico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b="1" dirty="0">
                <a:solidFill>
                  <a:schemeClr val="tx1"/>
                </a:solidFill>
              </a:rPr>
              <a:t>MVC- Modelo vista controlador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074" name="Picture 2" descr="mvc_filmin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752" y="2636912"/>
            <a:ext cx="6868595" cy="3482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94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Diseño </a:t>
            </a:r>
            <a:r>
              <a:rPr lang="es-AR" dirty="0" smtClean="0"/>
              <a:t>Arquitectónico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b="1" u="sng" dirty="0">
                <a:solidFill>
                  <a:schemeClr val="tx1"/>
                </a:solidFill>
              </a:rPr>
              <a:t>Web </a:t>
            </a:r>
            <a:r>
              <a:rPr lang="es-AR" b="1" u="sng" dirty="0" err="1">
                <a:solidFill>
                  <a:schemeClr val="tx1"/>
                </a:solidFill>
              </a:rPr>
              <a:t>app</a:t>
            </a:r>
            <a:r>
              <a:rPr lang="es-AR" b="1" u="sng" dirty="0">
                <a:solidFill>
                  <a:schemeClr val="tx1"/>
                </a:solidFill>
              </a:rPr>
              <a:t> vs. App nativa</a:t>
            </a:r>
          </a:p>
          <a:p>
            <a:pPr marL="0" indent="0">
              <a:buNone/>
            </a:pPr>
            <a:endParaRPr lang="es-AR" b="1" dirty="0">
              <a:solidFill>
                <a:schemeClr val="tx1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20888"/>
            <a:ext cx="8545711" cy="396044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685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Diseño Arquitectónico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b="1" u="sng" dirty="0" smtClean="0">
                <a:solidFill>
                  <a:schemeClr val="tx1"/>
                </a:solidFill>
              </a:rPr>
              <a:t>Web </a:t>
            </a:r>
            <a:r>
              <a:rPr lang="es-AR" b="1" u="sng" dirty="0" err="1" smtClean="0">
                <a:solidFill>
                  <a:schemeClr val="tx1"/>
                </a:solidFill>
              </a:rPr>
              <a:t>app</a:t>
            </a:r>
            <a:r>
              <a:rPr lang="es-AR" b="1" u="sng" dirty="0" smtClean="0">
                <a:solidFill>
                  <a:schemeClr val="tx1"/>
                </a:solidFill>
              </a:rPr>
              <a:t> vs. App nativa</a:t>
            </a:r>
            <a:endParaRPr lang="es-AR" b="1" u="sng" dirty="0">
              <a:solidFill>
                <a:schemeClr val="tx1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40" y="2060848"/>
            <a:ext cx="7152117" cy="479715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267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Agenda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endParaRPr lang="en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n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" dirty="0">
                <a:solidFill>
                  <a:schemeClr val="tx1"/>
                </a:solidFill>
              </a:rPr>
              <a:t>¿Qué es PlaceOn?</a:t>
            </a:r>
          </a:p>
          <a:p>
            <a:pPr>
              <a:spcBef>
                <a:spcPts val="0"/>
              </a:spcBef>
            </a:pPr>
            <a:r>
              <a:rPr lang="en" dirty="0">
                <a:solidFill>
                  <a:schemeClr val="tx1"/>
                </a:solidFill>
              </a:rPr>
              <a:t>Análisis </a:t>
            </a:r>
            <a:r>
              <a:rPr lang="en" dirty="0" smtClean="0">
                <a:solidFill>
                  <a:schemeClr val="tx1"/>
                </a:solidFill>
              </a:rPr>
              <a:t>de requerimientos</a:t>
            </a:r>
          </a:p>
          <a:p>
            <a:pPr>
              <a:spcBef>
                <a:spcPts val="0"/>
              </a:spcBef>
            </a:pPr>
            <a:r>
              <a:rPr lang="en" dirty="0" smtClean="0">
                <a:solidFill>
                  <a:schemeClr val="tx1"/>
                </a:solidFill>
              </a:rPr>
              <a:t>Diseño Arquitectónico</a:t>
            </a:r>
          </a:p>
          <a:p>
            <a:pPr>
              <a:spcBef>
                <a:spcPts val="0"/>
              </a:spcBef>
            </a:pPr>
            <a:r>
              <a:rPr lang="en" sz="2800" b="1" i="1" dirty="0" smtClean="0">
                <a:solidFill>
                  <a:schemeClr val="tx1"/>
                </a:solidFill>
              </a:rPr>
              <a:t>Detalles </a:t>
            </a:r>
            <a:r>
              <a:rPr lang="en" sz="2800" b="1" i="1" dirty="0">
                <a:solidFill>
                  <a:schemeClr val="tx1"/>
                </a:solidFill>
              </a:rPr>
              <a:t>de implementación</a:t>
            </a:r>
          </a:p>
          <a:p>
            <a:pPr>
              <a:spcBef>
                <a:spcPts val="0"/>
              </a:spcBef>
            </a:pPr>
            <a:r>
              <a:rPr lang="en" dirty="0">
                <a:solidFill>
                  <a:schemeClr val="tx1"/>
                </a:solidFill>
              </a:rPr>
              <a:t>PlaceOn en funcionamiento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15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99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1" name="Picture 7" descr="https://lh3.googleusercontent.com/2Rp-iBuq6PiEU8nneUH4QZNgyeqN4S-2ctViem5PFkmfqjMNYGocJGHb8tXyT0YmHWs0nAIAk7BGkToGqXF11WxaSEON35Llauy2gRdUpwIBC6u1YxL5HMTT0Yu25xTn82G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924" y="4855832"/>
            <a:ext cx="1556372" cy="805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https://lh4.googleusercontent.com/L3j5VQKF9N7mZU6lqoYyAY5O4nsohGTVpWRVDbl8nPATvQFH1Hk4ENG3EfbwrEEbiCjjJCksfy-G_ROcSHCv7vlIPF_6ZV-S9SjuTCjBPpugidPOCIg1SuBbCYb60lsiWwP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908970"/>
            <a:ext cx="1365448" cy="1024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Detalles de </a:t>
            </a:r>
            <a:r>
              <a:rPr lang="es-AR" dirty="0" smtClean="0"/>
              <a:t>implementación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AR" b="1" u="sng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AR" b="1" u="sng" dirty="0" err="1" smtClean="0">
                <a:solidFill>
                  <a:schemeClr val="tx1"/>
                </a:solidFill>
              </a:rPr>
              <a:t>Frontend</a:t>
            </a:r>
            <a:endParaRPr lang="es-AR" b="1" dirty="0">
              <a:solidFill>
                <a:schemeClr val="tx1"/>
              </a:solidFill>
            </a:endParaRPr>
          </a:p>
          <a:p>
            <a:r>
              <a:rPr lang="es-AR" dirty="0">
                <a:solidFill>
                  <a:schemeClr val="tx1"/>
                </a:solidFill>
              </a:rPr>
              <a:t>HTML5, CSS3, </a:t>
            </a:r>
            <a:r>
              <a:rPr lang="es-AR" dirty="0" err="1">
                <a:solidFill>
                  <a:schemeClr val="tx1"/>
                </a:solidFill>
              </a:rPr>
              <a:t>Javascript</a:t>
            </a:r>
            <a:r>
              <a:rPr lang="es-AR" dirty="0">
                <a:solidFill>
                  <a:schemeClr val="tx1"/>
                </a:solidFill>
              </a:rPr>
              <a:t>. </a:t>
            </a:r>
          </a:p>
          <a:p>
            <a:r>
              <a:rPr lang="es-AR" dirty="0" err="1">
                <a:solidFill>
                  <a:schemeClr val="tx1"/>
                </a:solidFill>
              </a:rPr>
              <a:t>jQuery</a:t>
            </a:r>
            <a:r>
              <a:rPr lang="es-AR" dirty="0">
                <a:solidFill>
                  <a:schemeClr val="tx1"/>
                </a:solidFill>
              </a:rPr>
              <a:t>,  </a:t>
            </a:r>
            <a:r>
              <a:rPr lang="es-AR" dirty="0" err="1">
                <a:solidFill>
                  <a:schemeClr val="tx1"/>
                </a:solidFill>
              </a:rPr>
              <a:t>jQuery</a:t>
            </a:r>
            <a:r>
              <a:rPr lang="es-AR" dirty="0">
                <a:solidFill>
                  <a:schemeClr val="tx1"/>
                </a:solidFill>
              </a:rPr>
              <a:t> Mobile, Google </a:t>
            </a:r>
            <a:r>
              <a:rPr lang="es-AR" dirty="0" err="1">
                <a:solidFill>
                  <a:schemeClr val="tx1"/>
                </a:solidFill>
              </a:rPr>
              <a:t>Maps</a:t>
            </a:r>
            <a:endParaRPr lang="es-A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AR" b="1" dirty="0">
                <a:solidFill>
                  <a:schemeClr val="tx1"/>
                </a:solidFill>
              </a:rPr>
              <a:t/>
            </a:r>
            <a:br>
              <a:rPr lang="es-AR" b="1" dirty="0">
                <a:solidFill>
                  <a:schemeClr val="tx1"/>
                </a:solidFill>
              </a:rPr>
            </a:br>
            <a:r>
              <a:rPr lang="es-AR" b="1" u="sng" dirty="0" err="1">
                <a:solidFill>
                  <a:schemeClr val="tx1"/>
                </a:solidFill>
              </a:rPr>
              <a:t>Backend</a:t>
            </a:r>
            <a:endParaRPr lang="es-AR" b="1" dirty="0">
              <a:solidFill>
                <a:schemeClr val="tx1"/>
              </a:solidFill>
            </a:endParaRPr>
          </a:p>
          <a:p>
            <a:r>
              <a:rPr lang="es-AR" dirty="0">
                <a:solidFill>
                  <a:schemeClr val="tx1"/>
                </a:solidFill>
              </a:rPr>
              <a:t>Framework </a:t>
            </a:r>
            <a:r>
              <a:rPr lang="es-AR" dirty="0" err="1">
                <a:solidFill>
                  <a:schemeClr val="tx1"/>
                </a:solidFill>
              </a:rPr>
              <a:t>php</a:t>
            </a:r>
            <a:r>
              <a:rPr lang="es-AR" dirty="0">
                <a:solidFill>
                  <a:schemeClr val="tx1"/>
                </a:solidFill>
              </a:rPr>
              <a:t> </a:t>
            </a:r>
            <a:r>
              <a:rPr lang="es-AR" dirty="0" err="1">
                <a:solidFill>
                  <a:schemeClr val="tx1"/>
                </a:solidFill>
              </a:rPr>
              <a:t>Yii</a:t>
            </a:r>
            <a:r>
              <a:rPr lang="es-AR" dirty="0">
                <a:solidFill>
                  <a:schemeClr val="tx1"/>
                </a:solidFill>
              </a:rPr>
              <a:t>. </a:t>
            </a:r>
          </a:p>
          <a:p>
            <a:r>
              <a:rPr lang="es-AR" dirty="0" err="1">
                <a:solidFill>
                  <a:schemeClr val="tx1"/>
                </a:solidFill>
              </a:rPr>
              <a:t>MySql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148" name="Picture 4" descr="https://lh5.googleusercontent.com/8mT2nIpyV9F1mPItxLf3GIBg9_Gv-E6sBvjAdfxnfyQ6CyQHyX5qIAHp8L3Qr9DDr58oa3vhP8HNacnK1DyYHKIFb3UvOuvPfiUhcNLCpgz8S4oCUPcQOX5RI40hEYCA635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735" y="2000250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https://lh5.googleusercontent.com/oUU9pwrYKDwQoFk1QC6OPRH1R2UWWTR4I5FRJmzWIFoRJZYSU2hLXMAWlkttrUnfrz3yRbPfKOdBIM3UZkdo6HFXX3XIGnJZP5EjJ_pWSgpsNfRhTj2rH819jw7bcNUNvHtb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236" y="2971845"/>
            <a:ext cx="2325871" cy="1033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lh5.googleusercontent.com/9aybPs_9pnrh38g3p4jAK7qvd8oXvssdoWrfTiMl-a4JSSn6QpmsiVxxhYfRJ1pSTl_iMgQuhARuOr_ilS_CV5J928MYhnwBugBFe1sNnuKx4fbVnll633lo75Px9ENAZ8By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717" y="4487136"/>
            <a:ext cx="2429167" cy="52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s://lh6.googleusercontent.com/Rc492R6yZ055r_Ci5McJO0PTZ1ACz4RQcZR3WoTx8g02bMNE5QYId7OwYlNQN60j8ZOntnMN4TdwliVQ8N0NehH7qqFpqDNZnVWj-nv3IPElODUrw2P55Zs_9Yamsf6Uld3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100362"/>
            <a:ext cx="968598" cy="968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3" name="Picture 9" descr="http://upload.wikimedia.org/wikipedia/commons/thumb/2/27/PHP-logo.svg/1280px-PHP-logo.svg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126" y="4193074"/>
            <a:ext cx="1276387" cy="67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11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Detalles de implementación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b="1" u="sng" dirty="0">
                <a:solidFill>
                  <a:schemeClr val="tx1"/>
                </a:solidFill>
              </a:rPr>
              <a:t>Api de </a:t>
            </a:r>
            <a:r>
              <a:rPr lang="es-AR" b="1" u="sng" dirty="0" err="1" smtClean="0">
                <a:solidFill>
                  <a:schemeClr val="tx1"/>
                </a:solidFill>
              </a:rPr>
              <a:t>geolocalización</a:t>
            </a:r>
            <a:r>
              <a:rPr lang="es-AR" b="1" u="sng" dirty="0" smtClean="0">
                <a:solidFill>
                  <a:schemeClr val="tx1"/>
                </a:solidFill>
              </a:rPr>
              <a:t> </a:t>
            </a:r>
            <a:r>
              <a:rPr lang="es-AR" b="1" u="sng" dirty="0">
                <a:solidFill>
                  <a:schemeClr val="tx1"/>
                </a:solidFill>
              </a:rPr>
              <a:t>html5</a:t>
            </a:r>
          </a:p>
          <a:p>
            <a:pPr marL="0" indent="0">
              <a:buNone/>
            </a:pPr>
            <a:endParaRPr lang="es-A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AR" dirty="0" smtClean="0">
                <a:solidFill>
                  <a:schemeClr val="tx1"/>
                </a:solidFill>
              </a:rPr>
              <a:t>“</a:t>
            </a:r>
            <a:r>
              <a:rPr lang="es-AR" dirty="0">
                <a:solidFill>
                  <a:schemeClr val="tx1"/>
                </a:solidFill>
              </a:rPr>
              <a:t>La API de </a:t>
            </a:r>
            <a:r>
              <a:rPr lang="es-AR" dirty="0" err="1">
                <a:solidFill>
                  <a:schemeClr val="tx1"/>
                </a:solidFill>
              </a:rPr>
              <a:t>Georreferencia</a:t>
            </a:r>
            <a:r>
              <a:rPr lang="es-AR" dirty="0">
                <a:solidFill>
                  <a:schemeClr val="tx1"/>
                </a:solidFill>
              </a:rPr>
              <a:t> define </a:t>
            </a:r>
            <a:endParaRPr lang="es-A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AR" dirty="0" smtClean="0">
                <a:solidFill>
                  <a:schemeClr val="tx1"/>
                </a:solidFill>
              </a:rPr>
              <a:t>una </a:t>
            </a:r>
            <a:r>
              <a:rPr lang="es-AR" dirty="0">
                <a:solidFill>
                  <a:schemeClr val="tx1"/>
                </a:solidFill>
              </a:rPr>
              <a:t>interfaz de alto nivel para la </a:t>
            </a:r>
            <a:endParaRPr lang="es-A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AR" dirty="0" smtClean="0">
                <a:solidFill>
                  <a:schemeClr val="tx1"/>
                </a:solidFill>
              </a:rPr>
              <a:t>información </a:t>
            </a:r>
            <a:r>
              <a:rPr lang="es-AR" dirty="0">
                <a:solidFill>
                  <a:schemeClr val="tx1"/>
                </a:solidFill>
              </a:rPr>
              <a:t>de ubicación asociada </a:t>
            </a:r>
            <a:endParaRPr lang="es-A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AR" dirty="0" smtClean="0">
                <a:solidFill>
                  <a:schemeClr val="tx1"/>
                </a:solidFill>
              </a:rPr>
              <a:t>solamente </a:t>
            </a:r>
            <a:r>
              <a:rPr lang="es-AR" dirty="0">
                <a:solidFill>
                  <a:schemeClr val="tx1"/>
                </a:solidFill>
              </a:rPr>
              <a:t>con el dispositivo cliente </a:t>
            </a:r>
            <a:endParaRPr lang="es-A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AR" dirty="0" smtClean="0">
                <a:solidFill>
                  <a:schemeClr val="tx1"/>
                </a:solidFill>
              </a:rPr>
              <a:t>de </a:t>
            </a:r>
            <a:r>
              <a:rPr lang="es-AR" dirty="0">
                <a:solidFill>
                  <a:schemeClr val="tx1"/>
                </a:solidFill>
              </a:rPr>
              <a:t>la implementación, tales </a:t>
            </a:r>
            <a:endParaRPr lang="es-A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AR" dirty="0" smtClean="0">
                <a:solidFill>
                  <a:schemeClr val="tx1"/>
                </a:solidFill>
              </a:rPr>
              <a:t>como </a:t>
            </a:r>
            <a:r>
              <a:rPr lang="es-AR" dirty="0">
                <a:solidFill>
                  <a:schemeClr val="tx1"/>
                </a:solidFill>
              </a:rPr>
              <a:t>latitud y longitud”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170" name="Picture 2" descr="https://lh5.googleusercontent.com/vLjX9t3NHwVMpcIrm2Lhsfpnxv1C5m-uwvgHtWhKtORwNb7ngpoIHR65_qH9971HBwF53WYExx-MvheUjZotLTHnfu_ovXo_dTxHec-ytJnH5b_y2jJQ7o8OTEYAQc1_3q_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712" y="2060848"/>
            <a:ext cx="3960440" cy="396044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51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Agenda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endParaRPr lang="en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n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" dirty="0">
                <a:solidFill>
                  <a:schemeClr val="tx1"/>
                </a:solidFill>
              </a:rPr>
              <a:t>¿Qué es PlaceOn?</a:t>
            </a:r>
          </a:p>
          <a:p>
            <a:pPr>
              <a:spcBef>
                <a:spcPts val="0"/>
              </a:spcBef>
            </a:pPr>
            <a:r>
              <a:rPr lang="en" dirty="0">
                <a:solidFill>
                  <a:schemeClr val="tx1"/>
                </a:solidFill>
              </a:rPr>
              <a:t>Análisis </a:t>
            </a:r>
            <a:r>
              <a:rPr lang="en" dirty="0" smtClean="0">
                <a:solidFill>
                  <a:schemeClr val="tx1"/>
                </a:solidFill>
              </a:rPr>
              <a:t>de requerimientos</a:t>
            </a:r>
          </a:p>
          <a:p>
            <a:pPr>
              <a:spcBef>
                <a:spcPts val="0"/>
              </a:spcBef>
            </a:pPr>
            <a:r>
              <a:rPr lang="en" dirty="0" smtClean="0">
                <a:solidFill>
                  <a:schemeClr val="tx1"/>
                </a:solidFill>
              </a:rPr>
              <a:t>Diseño Arquitectónico</a:t>
            </a:r>
          </a:p>
          <a:p>
            <a:pPr>
              <a:spcBef>
                <a:spcPts val="0"/>
              </a:spcBef>
            </a:pPr>
            <a:r>
              <a:rPr lang="en" dirty="0" smtClean="0">
                <a:solidFill>
                  <a:schemeClr val="tx1"/>
                </a:solidFill>
              </a:rPr>
              <a:t>Detalles </a:t>
            </a:r>
            <a:r>
              <a:rPr lang="en" dirty="0">
                <a:solidFill>
                  <a:schemeClr val="tx1"/>
                </a:solidFill>
              </a:rPr>
              <a:t>de implementación</a:t>
            </a:r>
          </a:p>
          <a:p>
            <a:pPr>
              <a:spcBef>
                <a:spcPts val="0"/>
              </a:spcBef>
            </a:pPr>
            <a:r>
              <a:rPr lang="en" sz="2800" b="1" i="1" dirty="0">
                <a:solidFill>
                  <a:schemeClr val="tx1"/>
                </a:solidFill>
              </a:rPr>
              <a:t>PlaceOn en funcionamiento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18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10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PlaceOn</a:t>
            </a:r>
            <a:r>
              <a:rPr lang="es-AR" dirty="0"/>
              <a:t> en </a:t>
            </a:r>
            <a:r>
              <a:rPr lang="es-AR" dirty="0" smtClean="0"/>
              <a:t>funcionamiento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194" name="Picture 2" descr="https://lh6.googleusercontent.com/q3EblFyQXuB2aVYXShdQp6rEzkpJEvcV4lGFrmPe-V4Bj3qd4tdre836D1gAKh6CctwkmdCKTgq2Iz7-trE-fw8441XYIo6HrBCoKn01A-PdUaavXLB7Z2Ze1YzCOPpieuu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44824"/>
            <a:ext cx="2790825" cy="432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3563888" y="1844824"/>
            <a:ext cx="50405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Pantallas iniciales de tipos de usuario</a:t>
            </a:r>
          </a:p>
          <a:p>
            <a:endParaRPr lang="es-AR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s-AR" sz="2400" dirty="0" smtClean="0"/>
              <a:t>Usuario simple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AR" sz="2400" dirty="0" smtClean="0"/>
              <a:t>Representa a personas físicas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AR" sz="2400" dirty="0" smtClean="0"/>
              <a:t>Ubicación actualizada en tiempo real</a:t>
            </a:r>
          </a:p>
          <a:p>
            <a:pPr marL="342900" indent="-342900">
              <a:buFont typeface="Arial" pitchFamily="34" charset="0"/>
              <a:buChar char="•"/>
            </a:pPr>
            <a:endParaRPr lang="es-AR" sz="2400" dirty="0" smtClean="0"/>
          </a:p>
          <a:p>
            <a:pPr marL="342900" indent="-342900">
              <a:buFont typeface="Arial" pitchFamily="34" charset="0"/>
              <a:buChar char="•"/>
            </a:pPr>
            <a:endParaRPr lang="es-AR" sz="2400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378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Agenda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endParaRPr lang="en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n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" dirty="0" smtClean="0">
                <a:solidFill>
                  <a:schemeClr val="tx1"/>
                </a:solidFill>
              </a:rPr>
              <a:t>¿Qué </a:t>
            </a:r>
            <a:r>
              <a:rPr lang="en" dirty="0">
                <a:solidFill>
                  <a:schemeClr val="tx1"/>
                </a:solidFill>
              </a:rPr>
              <a:t>es </a:t>
            </a:r>
            <a:r>
              <a:rPr lang="en" dirty="0" smtClean="0">
                <a:solidFill>
                  <a:schemeClr val="tx1"/>
                </a:solidFill>
              </a:rPr>
              <a:t>PlaceOn?</a:t>
            </a:r>
            <a:endParaRPr lang="en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" dirty="0">
                <a:solidFill>
                  <a:schemeClr val="tx1"/>
                </a:solidFill>
              </a:rPr>
              <a:t>Análisis </a:t>
            </a:r>
            <a:r>
              <a:rPr lang="en" dirty="0" smtClean="0">
                <a:solidFill>
                  <a:schemeClr val="tx1"/>
                </a:solidFill>
              </a:rPr>
              <a:t>funcional</a:t>
            </a:r>
          </a:p>
          <a:p>
            <a:pPr>
              <a:spcBef>
                <a:spcPts val="0"/>
              </a:spcBef>
            </a:pPr>
            <a:r>
              <a:rPr lang="en" dirty="0" smtClean="0">
                <a:solidFill>
                  <a:schemeClr val="tx1"/>
                </a:solidFill>
              </a:rPr>
              <a:t>Diseño </a:t>
            </a:r>
            <a:r>
              <a:rPr lang="en" dirty="0">
                <a:solidFill>
                  <a:schemeClr val="tx1"/>
                </a:solidFill>
              </a:rPr>
              <a:t>Arquitectónico</a:t>
            </a:r>
          </a:p>
          <a:p>
            <a:pPr>
              <a:spcBef>
                <a:spcPts val="0"/>
              </a:spcBef>
            </a:pPr>
            <a:r>
              <a:rPr lang="en" dirty="0" smtClean="0">
                <a:solidFill>
                  <a:schemeClr val="tx1"/>
                </a:solidFill>
              </a:rPr>
              <a:t>Detalles </a:t>
            </a:r>
            <a:r>
              <a:rPr lang="en" dirty="0">
                <a:solidFill>
                  <a:schemeClr val="tx1"/>
                </a:solidFill>
              </a:rPr>
              <a:t>de </a:t>
            </a:r>
            <a:r>
              <a:rPr lang="en" dirty="0" smtClean="0">
                <a:solidFill>
                  <a:schemeClr val="tx1"/>
                </a:solidFill>
              </a:rPr>
              <a:t>implementación</a:t>
            </a:r>
            <a:endParaRPr lang="en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" dirty="0" smtClean="0">
                <a:solidFill>
                  <a:schemeClr val="tx1"/>
                </a:solidFill>
              </a:rPr>
              <a:t>PlaceOn en funcionamiento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1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PlaceOn</a:t>
            </a:r>
            <a:r>
              <a:rPr lang="es-AR" dirty="0"/>
              <a:t> en </a:t>
            </a:r>
            <a:r>
              <a:rPr lang="es-AR" dirty="0" smtClean="0"/>
              <a:t>funcionamiento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195" name="Picture 3" descr="https://lh6.googleusercontent.com/nRo4VxQBt5iKcw7BtE1u9Skxss2NcQhT0yoiAR-1K8cChd095YBvatE5-mSvL5Snd22sieV8ayfFyXmDp8n_4rF4CgxJ-e9x3eODLYvGCopYt4vzEYRIqbBGhpeiVppzI2h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40954"/>
            <a:ext cx="2790825" cy="4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3563888" y="1844824"/>
            <a:ext cx="504056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Pantallas iniciales de tipos de usuario</a:t>
            </a:r>
          </a:p>
          <a:p>
            <a:endParaRPr lang="es-AR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s-AR" sz="2400" dirty="0" smtClean="0"/>
              <a:t>Usuario «Lugar»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AR" sz="2400" dirty="0" smtClean="0"/>
              <a:t>Representa a lugares (negocios, puntos turísticos, empresas)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AR" sz="2400" dirty="0" smtClean="0"/>
              <a:t>Ubicación fija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6795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PlaceOn</a:t>
            </a:r>
            <a:r>
              <a:rPr lang="es-AR" dirty="0"/>
              <a:t> en funcionamiento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9218" name="Picture 2" descr="https://lh6.googleusercontent.com/mUCakwDurDcdMa-Oypb16O7OpSEGXokOJdLyaxHh3Src7yi6wuKUbs91R_DD0izwWwPsg9z156VmjHfeGqHyPQPNi3KYBpotSyRWnLD1iB5T_YU5XKOkNB_VjnjofFZsGT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44824"/>
            <a:ext cx="2790825" cy="432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3563888" y="1844824"/>
            <a:ext cx="504056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Menú </a:t>
            </a:r>
            <a:r>
              <a:rPr lang="es-AR" sz="2400" b="1" dirty="0"/>
              <a:t>de </a:t>
            </a:r>
            <a:r>
              <a:rPr lang="es-AR" sz="2400" b="1" dirty="0" smtClean="0"/>
              <a:t>navegación</a:t>
            </a:r>
          </a:p>
          <a:p>
            <a:endParaRPr lang="es-AR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s-AR" sz="2400" dirty="0" smtClean="0"/>
              <a:t>Componente desplegable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AR" sz="2400" dirty="0"/>
              <a:t>Opciones generales de </a:t>
            </a:r>
            <a:r>
              <a:rPr lang="es-AR" sz="2400" dirty="0" smtClean="0"/>
              <a:t>uso</a:t>
            </a:r>
          </a:p>
          <a:p>
            <a:pPr marL="342900" indent="-342900">
              <a:buFont typeface="Arial" pitchFamily="34" charset="0"/>
              <a:buChar char="•"/>
            </a:pPr>
            <a:endParaRPr lang="es-AR" sz="2400" dirty="0" smtClean="0"/>
          </a:p>
          <a:p>
            <a:pPr marL="342900" indent="-342900">
              <a:buFont typeface="Arial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494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PlaceOn</a:t>
            </a:r>
            <a:r>
              <a:rPr lang="es-AR" dirty="0"/>
              <a:t> en funcionamiento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9220" name="Picture 4" descr="https://lh5.googleusercontent.com/EVLY55hg283DaxgQ5uWd7SUe0F34qLETczInZEhSVhCDut8bsFeOy4cBsaUI_ASHyW2IHV1S8Lhc-7XDJfIAp7iRYJyVu_u-5P3xur-Ag4eK951TwrO0qa7tcYDV9_PlXCd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2790825" cy="432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3563888" y="1844824"/>
            <a:ext cx="5040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Pantalla de lista de usuarios </a:t>
            </a:r>
          </a:p>
          <a:p>
            <a:endParaRPr lang="es-AR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s-AR" sz="2400" dirty="0" smtClean="0"/>
              <a:t>Usuarios y Lugares existentes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AR" sz="2400" dirty="0" smtClean="0"/>
              <a:t>Provee filtro de búsqueda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0042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PlaceOn</a:t>
            </a:r>
            <a:r>
              <a:rPr lang="es-AR" dirty="0"/>
              <a:t> en funcionamiento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0242" name="Picture 2" descr="https://lh6.googleusercontent.com/Cl5TuzWfvwbAHe3rw-s0gQoYxIWFAY4vKU-S1HWUGFqWUFeq9qGxojvqh-rW35YxSGxxNQplzhSzzNDjqckTQcYV3J0NfJzAcMtr9q2yElnk0yLhJSx5rpYz62hjBhm9TI-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23" y="1788631"/>
            <a:ext cx="2790825" cy="432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3563888" y="1844824"/>
            <a:ext cx="5040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Pantalla de perfil de un usuario no amigo</a:t>
            </a:r>
          </a:p>
          <a:p>
            <a:endParaRPr lang="es-AR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s-AR" sz="2400" dirty="0" smtClean="0"/>
              <a:t>Provee información básica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AR" sz="2400" dirty="0" smtClean="0"/>
              <a:t>Permite añadir nuevos amigos o lugares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1316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PlaceOn</a:t>
            </a:r>
            <a:r>
              <a:rPr lang="es-AR" dirty="0"/>
              <a:t> en funcionamiento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10244" name="Picture 4" descr="https://lh4.googleusercontent.com/sSiAci9vfTJiR4Dg7pIHbdMkYAJ_cHe606VvO8CN954U0I1TdyBSefto4xi9Z0dYPO899fRNkQfuzEJhuBJ4jJrpV9nfROfA0TUXEHLFMdhex1IKOhPG6AJsW1x2vEFgjy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40953"/>
            <a:ext cx="2790825" cy="432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3563888" y="1844824"/>
            <a:ext cx="5040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Pantalla de listado de Amigos</a:t>
            </a:r>
          </a:p>
          <a:p>
            <a:endParaRPr lang="es-AR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s-AR" sz="2400" dirty="0"/>
              <a:t>Usuarios y Lugares </a:t>
            </a:r>
            <a:r>
              <a:rPr lang="es-AR" sz="2400" dirty="0" smtClean="0"/>
              <a:t>añadidos</a:t>
            </a:r>
            <a:endParaRPr lang="es-AR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s-AR" sz="2400" dirty="0"/>
              <a:t>Provee filtro de búsqueda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5644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PlaceOn</a:t>
            </a:r>
            <a:r>
              <a:rPr lang="es-AR" dirty="0"/>
              <a:t> en funcionamiento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1266" name="Picture 2" descr="https://lh3.googleusercontent.com/38X7LjLE1Ko-03qca3GJzAQXWuC0JwA3FYNT-oxgY_vGrDLUv5xN2PdMzavboBwG0SerRAw41MMqPvx1EiqWd6NxsXgMKoDM5mJzRo7HLko67MgJTdk2oQYdUnreK5n5Mmz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840953"/>
            <a:ext cx="2790825" cy="432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3563888" y="1787332"/>
            <a:ext cx="50405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Pantalla </a:t>
            </a:r>
            <a:r>
              <a:rPr lang="es-ES" sz="2400" b="1" dirty="0"/>
              <a:t>de perfil de un amigo</a:t>
            </a:r>
          </a:p>
          <a:p>
            <a:endParaRPr lang="es-AR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s-AR" sz="2400" dirty="0" smtClean="0"/>
              <a:t>Provee información completa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AR" sz="2400" dirty="0" smtClean="0"/>
              <a:t>Muestra listado de estados creados por nuestro amigo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AR" sz="2400" dirty="0" smtClean="0"/>
              <a:t>Provee acceso a configuración de filtro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36197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PlaceOn</a:t>
            </a:r>
            <a:r>
              <a:rPr lang="es-AR" dirty="0"/>
              <a:t> en funcionamiento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11268" name="Picture 4" descr="https://lh3.googleusercontent.com/bTkJx-S0gb7boW9TsV5-aX22kYTg8xH5wkvDGDNgv9TDA8AWhcavRuptxZOh5gMt7Tm1DfLX_HX6pGajOKny9AAJIpdOY1ZdgHwTxfmAqpq4WpclN6LLL1i7W4ezgFRxt2h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40953"/>
            <a:ext cx="2790825" cy="432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3563888" y="1787332"/>
            <a:ext cx="50405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Pantalla </a:t>
            </a:r>
            <a:r>
              <a:rPr lang="es-ES" sz="2400" b="1" dirty="0"/>
              <a:t>de filtro de alertas para un amigo</a:t>
            </a:r>
          </a:p>
          <a:p>
            <a:endParaRPr lang="es-AR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s-AR" sz="2400" dirty="0" smtClean="0"/>
              <a:t>Define el radio de alcance de interés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AR" sz="2400" dirty="0" smtClean="0"/>
              <a:t>Permite elegir el punto de referencia fijo o móvil en tiempo real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90923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PlaceOn</a:t>
            </a:r>
            <a:r>
              <a:rPr lang="es-AR" dirty="0"/>
              <a:t> en funcionamiento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12290" name="Picture 2" descr="https://lh5.googleusercontent.com/INclqnHgozrBFTX3O2ypeikWoAD6C6-e3pwS878u95uwmsmOFJM9ejQgDsVjR3fuP0tUuACAMegJ5oF19uyFZqxvT-eOqhfPlrYu_9zVV8W-fb1jV2P-89EOQmoiXPfINl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58" y="1846459"/>
            <a:ext cx="2790825" cy="432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3563888" y="1787332"/>
            <a:ext cx="50405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Pantalla </a:t>
            </a:r>
            <a:r>
              <a:rPr lang="es-ES" sz="2400" b="1" dirty="0"/>
              <a:t>de creación de estado anuncio </a:t>
            </a:r>
          </a:p>
          <a:p>
            <a:endParaRPr lang="es-ES" sz="2400" b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s-AR" sz="2400" dirty="0" smtClean="0"/>
              <a:t>Estado derivado del simple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AR" sz="2400" dirty="0" smtClean="0"/>
              <a:t>Permite añadir dos campos de texto y una imagen asociada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AR" sz="2400" dirty="0" smtClean="0"/>
              <a:t>Posición geográfica </a:t>
            </a:r>
            <a:r>
              <a:rPr lang="es-AR" sz="2400" dirty="0" err="1" smtClean="0"/>
              <a:t>mandatoria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75476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PlaceOn</a:t>
            </a:r>
            <a:r>
              <a:rPr lang="es-AR" dirty="0"/>
              <a:t> en funcionamiento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12292" name="Picture 4" descr="https://lh6.googleusercontent.com/lLfvW6PSqA8GpDTm6EFEFr-1PDwPxhr6r5iRCB69ZDdUh95Y7KlEcU4gMUhJfAfPL11A1Li2TVv2Wjo58q0Lj1PPkFjpGuy3j2kqzg2ZsUinEsasBjLNg_K1A7JlnKjh5Q7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44824"/>
            <a:ext cx="2790825" cy="432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3563888" y="1787332"/>
            <a:ext cx="50405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Pantalla </a:t>
            </a:r>
            <a:r>
              <a:rPr lang="es-ES" sz="2400" b="1" dirty="0"/>
              <a:t>del estado anuncio creado</a:t>
            </a:r>
          </a:p>
          <a:p>
            <a:endParaRPr lang="es-ES" sz="2400" b="1" dirty="0" smtClean="0"/>
          </a:p>
          <a:p>
            <a:pPr marL="342900" indent="-342900">
              <a:buFont typeface="Arial" pitchFamily="34" charset="0"/>
              <a:buChar char="•"/>
            </a:pPr>
            <a:endParaRPr lang="es-AR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s-AR" sz="2400" dirty="0" smtClean="0"/>
              <a:t>Provee información completa de un estado existente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AR" sz="2400" dirty="0" smtClean="0"/>
              <a:t>La posición geográfica del estado es señalada en el mapa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7507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PlaceOn</a:t>
            </a:r>
            <a:r>
              <a:rPr lang="es-AR" dirty="0"/>
              <a:t> en funcionamiento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13314" name="Picture 2" descr="https://lh4.googleusercontent.com/JTsFg3-9012zJwbqVyy7GnIKrmIBlXhKj444voMZt3P4i4Bsb_p0QElxV-oOfGz1FQejnkD0pHzvRkkDrs12n_15MSMpYvpF9uc9CwljIEv4E0aRg2yGHx3kSFACefgMlpP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40953"/>
            <a:ext cx="2790825" cy="432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3563888" y="1787332"/>
            <a:ext cx="50405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Pantalla </a:t>
            </a:r>
            <a:r>
              <a:rPr lang="es-ES" sz="2400" b="1" dirty="0"/>
              <a:t>de panel de notificaciones desplegado</a:t>
            </a:r>
          </a:p>
          <a:p>
            <a:endParaRPr lang="es-ES" sz="2400" b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s-AR" sz="2400" dirty="0" smtClean="0"/>
              <a:t>Provee detalles de nuevo estado al usuario receptor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AR" sz="2400" dirty="0" smtClean="0"/>
              <a:t>El panel desplegable cuenta con tres opciones («</a:t>
            </a:r>
            <a:r>
              <a:rPr lang="es-AR" sz="2400" dirty="0" err="1" smtClean="0"/>
              <a:t>What</a:t>
            </a:r>
            <a:r>
              <a:rPr lang="es-AR" sz="2400" dirty="0" smtClean="0"/>
              <a:t>?», «</a:t>
            </a:r>
            <a:r>
              <a:rPr lang="es-AR" sz="2400" dirty="0" err="1" smtClean="0"/>
              <a:t>Who</a:t>
            </a:r>
            <a:r>
              <a:rPr lang="es-AR" sz="2400" dirty="0" smtClean="0"/>
              <a:t>?» y «</a:t>
            </a:r>
            <a:r>
              <a:rPr lang="es-AR" sz="2400" dirty="0" err="1" smtClean="0"/>
              <a:t>Where</a:t>
            </a:r>
            <a:r>
              <a:rPr lang="es-AR" sz="2400" dirty="0" smtClean="0"/>
              <a:t>?»)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3772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Agenda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endParaRPr lang="en" sz="2800" b="1" i="1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n" sz="2800" b="1" i="1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" sz="2800" b="1" i="1" dirty="0" smtClean="0">
                <a:solidFill>
                  <a:schemeClr val="tx1"/>
                </a:solidFill>
              </a:rPr>
              <a:t>¿Qué </a:t>
            </a:r>
            <a:r>
              <a:rPr lang="en" sz="2800" b="1" i="1" dirty="0">
                <a:solidFill>
                  <a:schemeClr val="tx1"/>
                </a:solidFill>
              </a:rPr>
              <a:t>es </a:t>
            </a:r>
            <a:r>
              <a:rPr lang="en" sz="2800" b="1" i="1" dirty="0" smtClean="0">
                <a:solidFill>
                  <a:schemeClr val="tx1"/>
                </a:solidFill>
              </a:rPr>
              <a:t>PlaceOn?</a:t>
            </a:r>
            <a:endParaRPr lang="en" sz="2800" b="1" i="1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" dirty="0" smtClean="0">
                <a:solidFill>
                  <a:schemeClr val="tx1"/>
                </a:solidFill>
              </a:rPr>
              <a:t>Análisis de requerimientos</a:t>
            </a:r>
            <a:endParaRPr lang="en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" dirty="0">
                <a:solidFill>
                  <a:schemeClr val="tx1"/>
                </a:solidFill>
              </a:rPr>
              <a:t>Diseño Arquitectónico</a:t>
            </a:r>
          </a:p>
          <a:p>
            <a:pPr>
              <a:spcBef>
                <a:spcPts val="0"/>
              </a:spcBef>
            </a:pPr>
            <a:r>
              <a:rPr lang="en" dirty="0">
                <a:solidFill>
                  <a:schemeClr val="tx1"/>
                </a:solidFill>
              </a:rPr>
              <a:t>Detalles de implementación</a:t>
            </a:r>
          </a:p>
          <a:p>
            <a:pPr>
              <a:spcBef>
                <a:spcPts val="0"/>
              </a:spcBef>
            </a:pPr>
            <a:r>
              <a:rPr lang="en" dirty="0">
                <a:solidFill>
                  <a:schemeClr val="tx1"/>
                </a:solidFill>
              </a:rPr>
              <a:t>PlaceOn en funcionamiento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0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PlaceOn</a:t>
            </a:r>
            <a:r>
              <a:rPr lang="es-AR" dirty="0"/>
              <a:t> en funcionamiento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13316" name="Picture 4" descr="https://lh5.googleusercontent.com/djvG-MIVGr9NsaJgSUKKGehIHfSy6HT4ag7SYqMdjk7pdKRo5BXrYNB8OR8uj3ItzG4-D7iVf_0DF090V9r_5qQVPr-5G7kFcITV0pqylCOXaU0HW3YdR4sAKZbDpdlUqUk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40953"/>
            <a:ext cx="2790825" cy="432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3563888" y="1787332"/>
            <a:ext cx="50405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Pantalla </a:t>
            </a:r>
            <a:r>
              <a:rPr lang="es-ES" sz="2400" b="1" dirty="0"/>
              <a:t>principal con notificaciones leídas</a:t>
            </a:r>
          </a:p>
          <a:p>
            <a:endParaRPr lang="es-ES" sz="2400" b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s-AR" sz="2400" dirty="0" smtClean="0"/>
              <a:t>Las notificaciones antiguas ya leídas siguen disponibles en el mismo panel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AR" sz="2400" dirty="0" smtClean="0"/>
              <a:t>Las tres opciones se mantienen habilitadas para volver a ser accedidas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16048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PlaceOn</a:t>
            </a:r>
            <a:r>
              <a:rPr lang="es-AR" dirty="0"/>
              <a:t> en funcionamiento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14340" name="Picture 4" descr="https://lh4.googleusercontent.com/iM1sQNtYytFgHUIlESnOn9nfm1wVrHgtDkXWDvbq4mjL23bqOTR1lNeOMfjBnyg8xkZaERdnEqlu-a-XIWH7q0DB9IQ9I0xh79OPVuoc3BA7GAWET4nL27S8BUfviMl6nPa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23" y="1840953"/>
            <a:ext cx="2790825" cy="432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3563888" y="1787332"/>
            <a:ext cx="50405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Perfil </a:t>
            </a:r>
            <a:r>
              <a:rPr lang="es-ES" sz="2400" b="1" dirty="0"/>
              <a:t>del transporte público con lista de estados</a:t>
            </a:r>
          </a:p>
          <a:p>
            <a:r>
              <a:rPr lang="es-ES" sz="2400" b="1" dirty="0" smtClean="0"/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AR" sz="2400" dirty="0" smtClean="0"/>
              <a:t>Suponemos que el emisor es la línea de colectivos de Otto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AR" sz="2400" dirty="0" smtClean="0"/>
              <a:t>Emisión periódica por parada de un nuevo Estado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AR" sz="2400" dirty="0" smtClean="0"/>
              <a:t>Configuramos al colectivo como nuestro amigo, con un filtro de radio mínimo de 500 metros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75397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PlaceOn</a:t>
            </a:r>
            <a:r>
              <a:rPr lang="es-AR" dirty="0"/>
              <a:t> en funcionamiento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14338" name="Picture 2" descr="https://lh3.googleusercontent.com/TuLc9LXQS8VYU-ogNEynN1Ek2FLke9SFoqveUVDwt64JosDHw0hygNg4u0HCNv38ASs_b27ngdLZHUmoKKbNXz8IJ-0WvXkH8-l0-ibSI-cL55A219knnfTKvKlL6G52Eow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772816"/>
            <a:ext cx="2790825" cy="432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3563888" y="1787332"/>
            <a:ext cx="50405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Pantalla </a:t>
            </a:r>
            <a:r>
              <a:rPr lang="es-ES" sz="2400" b="1" dirty="0"/>
              <a:t>con notificaciones de transporte público </a:t>
            </a:r>
          </a:p>
          <a:p>
            <a:endParaRPr lang="es-ES" sz="2400" b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s-AR" sz="2400" dirty="0" smtClean="0"/>
              <a:t>En nuestra pantalla, cuando el estado emitido está a menos de 500 metros, recibimos notificaciones en tiempo real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AR" sz="2400" dirty="0" smtClean="0"/>
              <a:t>Salimos a tomar el colectivo justo  cuando se halla a 4 cuadras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6044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Posibles mejoras</a:t>
            </a:r>
            <a:br>
              <a:rPr lang="es-AR" dirty="0" smtClean="0"/>
            </a:br>
            <a:r>
              <a:rPr lang="es-AR" dirty="0" smtClean="0"/>
              <a:t>Trabajos futuros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>
                <a:solidFill>
                  <a:schemeClr val="tx1"/>
                </a:solidFill>
              </a:rPr>
              <a:t>Crear categorías que permita agrupar estados para su acceso, presentación </a:t>
            </a:r>
            <a:r>
              <a:rPr lang="es-AR" smtClean="0">
                <a:solidFill>
                  <a:schemeClr val="tx1"/>
                </a:solidFill>
              </a:rPr>
              <a:t>y filtrado</a:t>
            </a:r>
            <a:endParaRPr lang="es-AR" dirty="0">
              <a:solidFill>
                <a:schemeClr val="tx1"/>
              </a:solidFill>
            </a:endParaRPr>
          </a:p>
          <a:p>
            <a:r>
              <a:rPr lang="es-AR" dirty="0" smtClean="0">
                <a:solidFill>
                  <a:schemeClr val="tx1"/>
                </a:solidFill>
              </a:rPr>
              <a:t>Implementar mecanismos de recomendaciones para realizar sugerencias </a:t>
            </a:r>
            <a:r>
              <a:rPr lang="es-AR" dirty="0">
                <a:solidFill>
                  <a:schemeClr val="tx1"/>
                </a:solidFill>
              </a:rPr>
              <a:t>de </a:t>
            </a:r>
            <a:r>
              <a:rPr lang="es-AR" dirty="0" smtClean="0">
                <a:solidFill>
                  <a:schemeClr val="tx1"/>
                </a:solidFill>
              </a:rPr>
              <a:t>posibles amigos</a:t>
            </a:r>
            <a:endParaRPr lang="es-AR" dirty="0">
              <a:solidFill>
                <a:schemeClr val="tx1"/>
              </a:solidFill>
            </a:endParaRPr>
          </a:p>
          <a:p>
            <a:r>
              <a:rPr lang="es-AR" dirty="0" smtClean="0">
                <a:solidFill>
                  <a:schemeClr val="tx1"/>
                </a:solidFill>
              </a:rPr>
              <a:t>Utilizar toda la base de datos recopilada con el fin de inferir </a:t>
            </a:r>
            <a:r>
              <a:rPr lang="es-AR" dirty="0">
                <a:solidFill>
                  <a:schemeClr val="tx1"/>
                </a:solidFill>
              </a:rPr>
              <a:t>información </a:t>
            </a:r>
            <a:r>
              <a:rPr lang="es-AR" dirty="0" smtClean="0">
                <a:solidFill>
                  <a:schemeClr val="tx1"/>
                </a:solidFill>
              </a:rPr>
              <a:t>mediante técnicas de minería de datos</a:t>
            </a:r>
            <a:endParaRPr lang="es-AR" dirty="0">
              <a:solidFill>
                <a:schemeClr val="tx1"/>
              </a:solidFill>
            </a:endParaRPr>
          </a:p>
          <a:p>
            <a:r>
              <a:rPr lang="es-AR" dirty="0">
                <a:solidFill>
                  <a:schemeClr val="tx1"/>
                </a:solidFill>
              </a:rPr>
              <a:t>Definir una arquitectura </a:t>
            </a:r>
            <a:r>
              <a:rPr lang="es-AR" dirty="0" err="1" smtClean="0">
                <a:solidFill>
                  <a:schemeClr val="tx1"/>
                </a:solidFill>
              </a:rPr>
              <a:t>RESTful</a:t>
            </a:r>
            <a:r>
              <a:rPr lang="es-AR" dirty="0" smtClean="0">
                <a:solidFill>
                  <a:schemeClr val="tx1"/>
                </a:solidFill>
              </a:rPr>
              <a:t> que permita acceder a los datos a través de una API</a:t>
            </a:r>
            <a:endParaRPr lang="es-AR" dirty="0">
              <a:solidFill>
                <a:schemeClr val="tx1"/>
              </a:solidFill>
            </a:endParaRPr>
          </a:p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31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¡</a:t>
            </a:r>
            <a:r>
              <a:rPr lang="es-AR" dirty="0" smtClean="0"/>
              <a:t>Muchas gracias!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15362" name="Picture 2" descr="http://chrisoatley.com/wp-content/uploads/2012/06/homer-goes-to-colle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564904"/>
            <a:ext cx="4571851" cy="3474608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46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¿</a:t>
            </a:r>
            <a:r>
              <a:rPr lang="es-AR" dirty="0" smtClean="0"/>
              <a:t>Preguntas?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16386" name="Picture 2" descr="http://img.webme.com/pic/s/simpsonsweb/prof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533597"/>
            <a:ext cx="5184576" cy="5311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78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575" y="620688"/>
            <a:ext cx="2511425" cy="18843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reflection blurRad="6350" stA="50000" endA="300" endPos="55500" dist="101600" dir="5400000" sy="-100000" algn="bl" rotWithShape="0"/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¿Qué es PlaceOn</a:t>
            </a:r>
            <a:r>
              <a:rPr lang="en" dirty="0" smtClean="0"/>
              <a:t>?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" dirty="0" smtClean="0">
                <a:solidFill>
                  <a:schemeClr val="tx1"/>
                </a:solidFill>
              </a:rPr>
              <a:t>Una </a:t>
            </a:r>
            <a:r>
              <a:rPr lang="en" b="1" i="1" dirty="0">
                <a:solidFill>
                  <a:schemeClr val="tx1"/>
                </a:solidFill>
              </a:rPr>
              <a:t>red social georreferencial </a:t>
            </a:r>
            <a:r>
              <a:rPr lang="en" dirty="0" smtClean="0">
                <a:solidFill>
                  <a:schemeClr val="tx1"/>
                </a:solidFill>
              </a:rPr>
              <a:t>genérica</a:t>
            </a:r>
            <a:endParaRPr lang="en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endParaRPr lang="en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" dirty="0" smtClean="0">
                <a:solidFill>
                  <a:schemeClr val="tx1"/>
                </a:solidFill>
              </a:rPr>
              <a:t>Actualmente </a:t>
            </a:r>
            <a:r>
              <a:rPr lang="en" dirty="0">
                <a:solidFill>
                  <a:schemeClr val="tx1"/>
                </a:solidFill>
              </a:rPr>
              <a:t>existen muchas </a:t>
            </a:r>
            <a:r>
              <a:rPr lang="en" dirty="0" smtClean="0">
                <a:solidFill>
                  <a:schemeClr val="tx1"/>
                </a:solidFill>
              </a:rPr>
              <a:t>aplicaciones </a:t>
            </a:r>
            <a:r>
              <a:rPr lang="en" dirty="0">
                <a:solidFill>
                  <a:schemeClr val="tx1"/>
                </a:solidFill>
              </a:rPr>
              <a:t>con </a:t>
            </a:r>
            <a:r>
              <a:rPr lang="en" dirty="0" smtClean="0">
                <a:solidFill>
                  <a:schemeClr val="tx1"/>
                </a:solidFill>
              </a:rPr>
              <a:t>fines puntuales </a:t>
            </a:r>
            <a:r>
              <a:rPr lang="en" dirty="0">
                <a:solidFill>
                  <a:schemeClr val="tx1"/>
                </a:solidFill>
              </a:rPr>
              <a:t>similares entre </a:t>
            </a:r>
            <a:r>
              <a:rPr lang="en" dirty="0" smtClean="0">
                <a:solidFill>
                  <a:schemeClr val="tx1"/>
                </a:solidFill>
              </a:rPr>
              <a:t>sí</a:t>
            </a:r>
          </a:p>
          <a:p>
            <a:pPr>
              <a:spcBef>
                <a:spcPts val="0"/>
              </a:spcBef>
              <a:buNone/>
            </a:pPr>
            <a:endParaRPr lang="en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" dirty="0" smtClean="0">
                <a:solidFill>
                  <a:schemeClr val="tx1"/>
                </a:solidFill>
              </a:rPr>
              <a:t>El Usuario </a:t>
            </a:r>
            <a:r>
              <a:rPr lang="en" dirty="0">
                <a:solidFill>
                  <a:schemeClr val="tx1"/>
                </a:solidFill>
              </a:rPr>
              <a:t>se ven muy a menudo, utilizando muchas de esas aplicaciones simultáneamente</a:t>
            </a:r>
          </a:p>
          <a:p>
            <a:pPr>
              <a:spcBef>
                <a:spcPts val="0"/>
              </a:spcBef>
              <a:buNone/>
            </a:pPr>
            <a:endParaRPr lang="en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" b="1" dirty="0" smtClean="0">
                <a:solidFill>
                  <a:schemeClr val="tx1"/>
                </a:solidFill>
              </a:rPr>
              <a:t>¡Surge nuestra motivación!</a:t>
            </a:r>
          </a:p>
          <a:p>
            <a:pPr>
              <a:spcBef>
                <a:spcPts val="0"/>
              </a:spcBef>
              <a:buNone/>
            </a:pPr>
            <a:r>
              <a:rPr lang="en" b="1" i="1" dirty="0" smtClean="0">
                <a:solidFill>
                  <a:schemeClr val="tx1"/>
                </a:solidFill>
              </a:rPr>
              <a:t>Propuesta</a:t>
            </a:r>
            <a:r>
              <a:rPr lang="en" dirty="0" smtClean="0">
                <a:solidFill>
                  <a:schemeClr val="tx1"/>
                </a:solidFill>
              </a:rPr>
              <a:t>: crear </a:t>
            </a:r>
            <a:r>
              <a:rPr lang="en" dirty="0">
                <a:solidFill>
                  <a:schemeClr val="tx1"/>
                </a:solidFill>
              </a:rPr>
              <a:t>red social capaz de abstraer comportamiento </a:t>
            </a:r>
            <a:r>
              <a:rPr lang="en" dirty="0" smtClean="0">
                <a:solidFill>
                  <a:schemeClr val="tx1"/>
                </a:solidFill>
              </a:rPr>
              <a:t>y unificando su uso y el manejo de la información</a:t>
            </a:r>
            <a:endParaRPr lang="en" dirty="0">
              <a:solidFill>
                <a:schemeClr val="tx1"/>
              </a:solidFill>
            </a:endParaRPr>
          </a:p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1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¿Qué es PlaceOn</a:t>
            </a:r>
            <a:r>
              <a:rPr lang="en" dirty="0" smtClean="0"/>
              <a:t>?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dirty="0" smtClean="0">
                <a:solidFill>
                  <a:schemeClr val="tx1"/>
                </a:solidFill>
              </a:rPr>
              <a:t>Partimos de una idea simple</a:t>
            </a:r>
          </a:p>
          <a:p>
            <a:pPr marL="0" indent="0">
              <a:buNone/>
            </a:pPr>
            <a:endParaRPr lang="en" dirty="0" smtClean="0"/>
          </a:p>
          <a:p>
            <a:pPr marL="0" indent="0">
              <a:buNone/>
            </a:pPr>
            <a:endParaRPr lang="en" dirty="0" smtClean="0"/>
          </a:p>
          <a:p>
            <a:pPr marL="0" indent="0">
              <a:buNone/>
            </a:pPr>
            <a:endParaRPr lang="en" dirty="0"/>
          </a:p>
          <a:p>
            <a:pPr marL="0" indent="0">
              <a:buNone/>
            </a:pPr>
            <a:endParaRPr lang="en" dirty="0" smtClean="0"/>
          </a:p>
          <a:p>
            <a:pPr marL="0" indent="0">
              <a:buNone/>
            </a:pPr>
            <a:endParaRPr lang="en" dirty="0"/>
          </a:p>
          <a:p>
            <a:pPr marL="0" indent="0">
              <a:buNone/>
            </a:pPr>
            <a:endParaRPr lang="en" dirty="0" smtClean="0"/>
          </a:p>
          <a:p>
            <a:pPr marL="0" indent="0">
              <a:buNone/>
            </a:pPr>
            <a:endParaRPr lang="en" dirty="0"/>
          </a:p>
          <a:p>
            <a:pPr marL="0" indent="0">
              <a:buNone/>
            </a:pPr>
            <a:r>
              <a:rPr lang="en" dirty="0" smtClean="0">
                <a:solidFill>
                  <a:schemeClr val="tx1"/>
                </a:solidFill>
              </a:rPr>
              <a:t>Un </a:t>
            </a:r>
            <a:r>
              <a:rPr lang="en" b="1" i="1" dirty="0" smtClean="0">
                <a:solidFill>
                  <a:schemeClr val="tx1"/>
                </a:solidFill>
              </a:rPr>
              <a:t>Emisor</a:t>
            </a:r>
            <a:r>
              <a:rPr lang="en" dirty="0" smtClean="0">
                <a:solidFill>
                  <a:schemeClr val="tx1"/>
                </a:solidFill>
              </a:rPr>
              <a:t> </a:t>
            </a:r>
            <a:r>
              <a:rPr lang="en" dirty="0">
                <a:solidFill>
                  <a:schemeClr val="tx1"/>
                </a:solidFill>
              </a:rPr>
              <a:t>-&gt; </a:t>
            </a:r>
            <a:r>
              <a:rPr lang="en" dirty="0" smtClean="0">
                <a:solidFill>
                  <a:schemeClr val="tx1"/>
                </a:solidFill>
              </a:rPr>
              <a:t>Genera un </a:t>
            </a:r>
            <a:r>
              <a:rPr lang="en" b="1" i="1" dirty="0">
                <a:solidFill>
                  <a:schemeClr val="tx1"/>
                </a:solidFill>
              </a:rPr>
              <a:t>E</a:t>
            </a:r>
            <a:r>
              <a:rPr lang="en" b="1" i="1" dirty="0" smtClean="0">
                <a:solidFill>
                  <a:schemeClr val="tx1"/>
                </a:solidFill>
              </a:rPr>
              <a:t>stado</a:t>
            </a:r>
            <a:r>
              <a:rPr lang="en" dirty="0" smtClean="0">
                <a:solidFill>
                  <a:schemeClr val="tx1"/>
                </a:solidFill>
              </a:rPr>
              <a:t> </a:t>
            </a:r>
            <a:r>
              <a:rPr lang="en" dirty="0">
                <a:solidFill>
                  <a:schemeClr val="tx1"/>
                </a:solidFill>
              </a:rPr>
              <a:t>-&gt; </a:t>
            </a:r>
            <a:r>
              <a:rPr lang="en" dirty="0" smtClean="0">
                <a:solidFill>
                  <a:schemeClr val="tx1"/>
                </a:solidFill>
              </a:rPr>
              <a:t>Llega al </a:t>
            </a:r>
            <a:r>
              <a:rPr lang="en" b="1" i="1" dirty="0" smtClean="0">
                <a:solidFill>
                  <a:schemeClr val="tx1"/>
                </a:solidFill>
              </a:rPr>
              <a:t>Receptor </a:t>
            </a:r>
            <a:endParaRPr lang="en" b="1" i="1" dirty="0">
              <a:solidFill>
                <a:schemeClr val="tx1"/>
              </a:solidFill>
            </a:endParaRPr>
          </a:p>
          <a:p>
            <a:endParaRPr lang="es-AR" dirty="0"/>
          </a:p>
        </p:txBody>
      </p:sp>
      <p:pic>
        <p:nvPicPr>
          <p:cNvPr id="8" name="Shape 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9752" y="2348880"/>
            <a:ext cx="3607249" cy="2541150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</p:spPr>
      </p:pic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5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4.googleusercontent.com/8v9R2OsGy2pRNbA3mU17dNnfuiYSPp9donrbEC1JE_k77x0Rehcev2-G7wxM7M15RZ1NqkEEORgepwqUNXE7xueumt8OqxE8nqjiT5Rym9ArHJqI2CLj2BulXK85eXBM07K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269" y="3645024"/>
            <a:ext cx="2409731" cy="3212976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¿Qué es PlaceOn?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dirty="0" smtClean="0">
                <a:solidFill>
                  <a:schemeClr val="tx1"/>
                </a:solidFill>
              </a:rPr>
              <a:t>Queremos brindar </a:t>
            </a:r>
            <a:r>
              <a:rPr lang="es-AR" dirty="0">
                <a:solidFill>
                  <a:schemeClr val="tx1"/>
                </a:solidFill>
              </a:rPr>
              <a:t>una nueva </a:t>
            </a:r>
            <a:r>
              <a:rPr lang="es-AR" dirty="0" smtClean="0">
                <a:solidFill>
                  <a:schemeClr val="tx1"/>
                </a:solidFill>
              </a:rPr>
              <a:t>versión enriquecida de </a:t>
            </a:r>
            <a:r>
              <a:rPr lang="es-AR" dirty="0">
                <a:solidFill>
                  <a:schemeClr val="tx1"/>
                </a:solidFill>
              </a:rPr>
              <a:t>nuestro </a:t>
            </a:r>
            <a:r>
              <a:rPr lang="es-AR" dirty="0" smtClean="0">
                <a:solidFill>
                  <a:schemeClr val="tx1"/>
                </a:solidFill>
              </a:rPr>
              <a:t>entorno: </a:t>
            </a:r>
            <a:r>
              <a:rPr lang="es-AR" i="1" dirty="0" smtClean="0">
                <a:solidFill>
                  <a:schemeClr val="tx1"/>
                </a:solidFill>
              </a:rPr>
              <a:t>Realidad </a:t>
            </a:r>
            <a:r>
              <a:rPr lang="es-AR" b="1" i="1" dirty="0" smtClean="0">
                <a:solidFill>
                  <a:schemeClr val="tx1"/>
                </a:solidFill>
              </a:rPr>
              <a:t>AUMENTADA</a:t>
            </a:r>
            <a:endParaRPr lang="es-AR" b="1" i="1" dirty="0">
              <a:solidFill>
                <a:schemeClr val="tx1"/>
              </a:solidFill>
            </a:endParaRPr>
          </a:p>
          <a:p>
            <a:r>
              <a:rPr lang="es-AR" dirty="0" smtClean="0">
                <a:solidFill>
                  <a:schemeClr val="tx1"/>
                </a:solidFill>
              </a:rPr>
              <a:t>Darle al usuario información </a:t>
            </a:r>
            <a:r>
              <a:rPr lang="es-AR" dirty="0">
                <a:solidFill>
                  <a:schemeClr val="tx1"/>
                </a:solidFill>
              </a:rPr>
              <a:t>en tiempo </a:t>
            </a:r>
            <a:r>
              <a:rPr lang="es-AR" dirty="0" smtClean="0">
                <a:solidFill>
                  <a:schemeClr val="tx1"/>
                </a:solidFill>
              </a:rPr>
              <a:t>real a </a:t>
            </a:r>
            <a:r>
              <a:rPr lang="es-AR" dirty="0">
                <a:solidFill>
                  <a:schemeClr val="tx1"/>
                </a:solidFill>
              </a:rPr>
              <a:t>medida que </a:t>
            </a:r>
            <a:r>
              <a:rPr lang="es-AR" dirty="0" smtClean="0">
                <a:solidFill>
                  <a:schemeClr val="tx1"/>
                </a:solidFill>
              </a:rPr>
              <a:t>recorra la ciudad</a:t>
            </a:r>
          </a:p>
          <a:p>
            <a:r>
              <a:rPr lang="es-AR" dirty="0" smtClean="0">
                <a:solidFill>
                  <a:schemeClr val="tx1"/>
                </a:solidFill>
              </a:rPr>
              <a:t>Basado en aquellos sitios o usuarios que sean catalogados como de interés</a:t>
            </a:r>
          </a:p>
          <a:p>
            <a:r>
              <a:rPr lang="es-AR" dirty="0" smtClean="0">
                <a:solidFill>
                  <a:schemeClr val="tx1"/>
                </a:solidFill>
              </a:rPr>
              <a:t>Se obtienen así </a:t>
            </a:r>
            <a:r>
              <a:rPr lang="es-AR" b="1" dirty="0">
                <a:solidFill>
                  <a:schemeClr val="tx1"/>
                </a:solidFill>
              </a:rPr>
              <a:t>alertas </a:t>
            </a:r>
            <a:r>
              <a:rPr lang="es-AR" b="1" dirty="0" err="1" smtClean="0">
                <a:solidFill>
                  <a:schemeClr val="tx1"/>
                </a:solidFill>
              </a:rPr>
              <a:t>georreferenciadas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66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err="1" smtClean="0">
                <a:solidFill>
                  <a:schemeClr val="tx1"/>
                </a:solidFill>
              </a:rPr>
              <a:t>Otras</a:t>
            </a:r>
            <a:r>
              <a:rPr lang="en-US" b="1" u="sng" dirty="0" smtClean="0">
                <a:solidFill>
                  <a:schemeClr val="tx1"/>
                </a:solidFill>
              </a:rPr>
              <a:t> </a:t>
            </a:r>
            <a:r>
              <a:rPr lang="en-US" b="1" u="sng" dirty="0" err="1" smtClean="0">
                <a:solidFill>
                  <a:schemeClr val="tx1"/>
                </a:solidFill>
              </a:rPr>
              <a:t>Redes</a:t>
            </a:r>
            <a:r>
              <a:rPr lang="en-US" b="1" u="sng" dirty="0" smtClean="0">
                <a:solidFill>
                  <a:schemeClr val="tx1"/>
                </a:solidFill>
              </a:rPr>
              <a:t>:</a:t>
            </a:r>
          </a:p>
          <a:p>
            <a:endParaRPr lang="en-US" dirty="0" smtClean="0"/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foursquare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google</a:t>
            </a:r>
            <a:r>
              <a:rPr lang="en-US" dirty="0">
                <a:solidFill>
                  <a:schemeClr val="tx1"/>
                </a:solidFill>
              </a:rPr>
              <a:t>+ y latitude, I’m here, Family Locator</a:t>
            </a:r>
            <a:r>
              <a:rPr lang="en-US" dirty="0" smtClean="0">
                <a:solidFill>
                  <a:schemeClr val="tx1"/>
                </a:solidFill>
              </a:rPr>
              <a:t>, Family </a:t>
            </a:r>
            <a:r>
              <a:rPr lang="en-US" dirty="0">
                <a:solidFill>
                  <a:schemeClr val="tx1"/>
                </a:solidFill>
              </a:rPr>
              <a:t>By </a:t>
            </a:r>
            <a:r>
              <a:rPr lang="en-US" dirty="0" err="1" smtClean="0">
                <a:solidFill>
                  <a:schemeClr val="tx1"/>
                </a:solidFill>
              </a:rPr>
              <a:t>Sygic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facebook</a:t>
            </a:r>
            <a:r>
              <a:rPr lang="en-US" dirty="0" smtClean="0">
                <a:solidFill>
                  <a:schemeClr val="tx1"/>
                </a:solidFill>
              </a:rPr>
              <a:t>, twitter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Trenes</a:t>
            </a:r>
            <a:r>
              <a:rPr lang="en-US" dirty="0" smtClean="0">
                <a:solidFill>
                  <a:schemeClr val="tx1"/>
                </a:solidFill>
              </a:rPr>
              <a:t> en Vivo </a:t>
            </a:r>
            <a:r>
              <a:rPr lang="en-US" dirty="0">
                <a:solidFill>
                  <a:schemeClr val="tx1"/>
                </a:solidFill>
              </a:rPr>
              <a:t>, BA </a:t>
            </a:r>
            <a:r>
              <a:rPr lang="en-US" dirty="0" err="1" smtClean="0">
                <a:solidFill>
                  <a:schemeClr val="tx1"/>
                </a:solidFill>
              </a:rPr>
              <a:t>móvil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CómoLlego</a:t>
            </a:r>
            <a:endParaRPr lang="es-AR" dirty="0">
              <a:solidFill>
                <a:schemeClr val="tx1"/>
              </a:solidFill>
            </a:endParaRPr>
          </a:p>
        </p:txBody>
      </p:sp>
      <p:pic>
        <p:nvPicPr>
          <p:cNvPr id="2055" name="Picture 7" descr="https://lh3.googleusercontent.com/4-LV2mDresXJxshGO_N_T-85nQN2IGeW2Qgyi_7tB1Ad3OGBqZcPxJXIeKR_gIQ--veXXDlqbSS-yzIMnw8n6wtq6x3qkibB0f80ayJmqJctdY1GzaCw9LnPsuRImdQ_AVf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10330">
            <a:off x="5041780" y="4546852"/>
            <a:ext cx="889283" cy="88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https://lh5.googleusercontent.com/zj84IOEn2GG8TnwmNa-qc0b_4uGGaw8G44wzJMGfbEaVfsEPJfGzCbp0qL12SzBMoZrXTMtTi5mai36dy2wswucve2RMfQYcpfXvPpjGnAtIAjZnB-HuUPRsF3iADgO1iVth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897" y="2420888"/>
            <a:ext cx="825455" cy="82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¿Qué es PlaceOn? 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053" name="Picture 5" descr="https://lh3.googleusercontent.com/1BAe-SgFaHaNr7ohFSXFJpu4l4nZS05jK6LZmQEIdW4lq0mLYtWr3ioQdyeqLbbp8h168wgcmU8VB_psF3j6yBQ4AZW7NYfFgqzcW9o_vC1uh2OosyJCVdgG6mlqP35ygHG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4886">
            <a:off x="4675952" y="2458452"/>
            <a:ext cx="2382825" cy="65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s://lh5.googleusercontent.com/qAbO2jaMf_dEFsjlUg_C5pOI8LaKswYwxOrPl8The2HX22NLBnjwvhv8OIpj45LrGNlViuNHwxWrfVA8F8p5tRH4gDC2bDbJ6zJVsbdTlC3e2kzQr1FERQBxzfc5OzXehUu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7028">
            <a:off x="2845625" y="2422705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lh5.googleusercontent.com/-BlUvetFcdInjoZZG2q0CjFRmA45j9PLN-TZ4MMPxIyjaDm4Dp5XQR0TgbbY5o8t4qLRFSpamrBvUVvaGZ0qg1CkYFfSVBO83jSF-qZHCqORmbmYnaW8IY1r78vBP-OAOigZ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71115">
            <a:off x="1275103" y="2411122"/>
            <a:ext cx="930399" cy="93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https://lh5.googleusercontent.com/ClrJun_gzI7XQMgjK0UXUFnhiO9_PeAArBfUxCaG4gDTDXJMT6FFIApPz01IbzLq9zAJc79C3R2jA_76d3ObxLvGSmL47Jt-k6IDMeu2ccCf6F8V2p3CABCs9GDJ8hRB2aWB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95604">
            <a:off x="2093915" y="4533824"/>
            <a:ext cx="977467" cy="97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https://lh3.googleusercontent.com/enKceRCEKPMgAD2q__TrJpXXMltyk2n4g0Jxeq-BT3NcK3vlseJqT3U4qFKBac9ZdcpDsB_r2jwf5a_XZXIapg_6GDMOv4eDmvLNH1yb2xVZxRRkziD9P9Al-vbJSFah07y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171" y="4437112"/>
            <a:ext cx="992829" cy="992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g.twimg.com/Twitter_logo_blu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469" y="2434291"/>
            <a:ext cx="1046371" cy="85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facebook.com/images/fb_icon_325x325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53132">
            <a:off x="3823741" y="2431810"/>
            <a:ext cx="835880" cy="83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31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Agenda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endParaRPr lang="en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n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" dirty="0">
                <a:solidFill>
                  <a:schemeClr val="tx1"/>
                </a:solidFill>
              </a:rPr>
              <a:t>¿Qué es PlaceOn?</a:t>
            </a:r>
          </a:p>
          <a:p>
            <a:pPr>
              <a:spcBef>
                <a:spcPts val="0"/>
              </a:spcBef>
            </a:pPr>
            <a:r>
              <a:rPr lang="en" sz="2800" b="1" i="1" dirty="0">
                <a:solidFill>
                  <a:schemeClr val="tx1"/>
                </a:solidFill>
              </a:rPr>
              <a:t>Análisis </a:t>
            </a:r>
            <a:r>
              <a:rPr lang="en" sz="2800" b="1" i="1" dirty="0" smtClean="0">
                <a:solidFill>
                  <a:schemeClr val="tx1"/>
                </a:solidFill>
              </a:rPr>
              <a:t>de requerimientos</a:t>
            </a:r>
          </a:p>
          <a:p>
            <a:pPr>
              <a:spcBef>
                <a:spcPts val="0"/>
              </a:spcBef>
            </a:pPr>
            <a:r>
              <a:rPr lang="en" dirty="0" smtClean="0">
                <a:solidFill>
                  <a:schemeClr val="tx1"/>
                </a:solidFill>
              </a:rPr>
              <a:t>Diseño Arquitectónico</a:t>
            </a:r>
          </a:p>
          <a:p>
            <a:pPr>
              <a:spcBef>
                <a:spcPts val="0"/>
              </a:spcBef>
            </a:pPr>
            <a:r>
              <a:rPr lang="en" dirty="0" smtClean="0">
                <a:solidFill>
                  <a:schemeClr val="tx1"/>
                </a:solidFill>
              </a:rPr>
              <a:t>Detalles </a:t>
            </a:r>
            <a:r>
              <a:rPr lang="en" dirty="0">
                <a:solidFill>
                  <a:schemeClr val="tx1"/>
                </a:solidFill>
              </a:rPr>
              <a:t>de implementación</a:t>
            </a:r>
          </a:p>
          <a:p>
            <a:pPr>
              <a:spcBef>
                <a:spcPts val="0"/>
              </a:spcBef>
            </a:pPr>
            <a:r>
              <a:rPr lang="en" dirty="0">
                <a:solidFill>
                  <a:schemeClr val="tx1"/>
                </a:solidFill>
              </a:rPr>
              <a:t>PlaceOn en funcionamiento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43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Análisis de requerimientos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-AR" b="1" u="sng" dirty="0" smtClean="0">
                <a:solidFill>
                  <a:schemeClr val="tx1"/>
                </a:solidFill>
              </a:rPr>
              <a:t>Requerimientos funcionales</a:t>
            </a:r>
          </a:p>
          <a:p>
            <a:pPr marL="0" indent="0">
              <a:spcBef>
                <a:spcPts val="0"/>
              </a:spcBef>
              <a:buNone/>
            </a:pPr>
            <a:endParaRPr lang="es-AR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AR" dirty="0">
                <a:solidFill>
                  <a:schemeClr val="tx1"/>
                </a:solidFill>
              </a:rPr>
              <a:t>El sistema debe ser capaz de: </a:t>
            </a:r>
          </a:p>
          <a:p>
            <a:pPr>
              <a:spcBef>
                <a:spcPts val="0"/>
              </a:spcBef>
            </a:pPr>
            <a:r>
              <a:rPr lang="es-AR" dirty="0" smtClean="0">
                <a:solidFill>
                  <a:schemeClr val="tx1"/>
                </a:solidFill>
              </a:rPr>
              <a:t>proporcionar </a:t>
            </a:r>
            <a:r>
              <a:rPr lang="es-AR" dirty="0">
                <a:solidFill>
                  <a:schemeClr val="tx1"/>
                </a:solidFill>
              </a:rPr>
              <a:t>manejo, registro y autenticación de usuarios</a:t>
            </a:r>
            <a:r>
              <a:rPr lang="es-AR" dirty="0" smtClean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ts val="0"/>
              </a:spcBef>
            </a:pPr>
            <a:endParaRPr lang="es-AR" sz="8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s-AR" dirty="0" smtClean="0">
                <a:solidFill>
                  <a:schemeClr val="tx1"/>
                </a:solidFill>
              </a:rPr>
              <a:t>detectar </a:t>
            </a:r>
            <a:r>
              <a:rPr lang="es-AR" dirty="0">
                <a:solidFill>
                  <a:schemeClr val="tx1"/>
                </a:solidFill>
              </a:rPr>
              <a:t>la posición geográfica exacta del usuario</a:t>
            </a:r>
            <a:r>
              <a:rPr lang="es-AR" dirty="0" smtClean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ts val="0"/>
              </a:spcBef>
            </a:pPr>
            <a:endParaRPr lang="es-AR" sz="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s-AR" dirty="0" smtClean="0">
                <a:solidFill>
                  <a:schemeClr val="tx1"/>
                </a:solidFill>
              </a:rPr>
              <a:t>permitir </a:t>
            </a:r>
            <a:r>
              <a:rPr lang="es-AR" dirty="0">
                <a:solidFill>
                  <a:schemeClr val="tx1"/>
                </a:solidFill>
              </a:rPr>
              <a:t>a un usuario, buscar otros usuarios</a:t>
            </a:r>
            <a:r>
              <a:rPr lang="es-AR" dirty="0" smtClean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ts val="0"/>
              </a:spcBef>
            </a:pPr>
            <a:endParaRPr lang="es-AR" sz="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s-AR" dirty="0" smtClean="0">
                <a:solidFill>
                  <a:schemeClr val="tx1"/>
                </a:solidFill>
              </a:rPr>
              <a:t>permitir </a:t>
            </a:r>
            <a:r>
              <a:rPr lang="es-AR" dirty="0">
                <a:solidFill>
                  <a:schemeClr val="tx1"/>
                </a:solidFill>
              </a:rPr>
              <a:t>a los usuarios, crear información </a:t>
            </a:r>
            <a:r>
              <a:rPr lang="es-AR" dirty="0" err="1">
                <a:solidFill>
                  <a:schemeClr val="tx1"/>
                </a:solidFill>
              </a:rPr>
              <a:t>georreferenciada</a:t>
            </a:r>
            <a:r>
              <a:rPr lang="es-AR" dirty="0">
                <a:solidFill>
                  <a:schemeClr val="tx1"/>
                </a:solidFill>
              </a:rPr>
              <a:t> para ser emitida al resto de los usuarios interesados</a:t>
            </a:r>
            <a:r>
              <a:rPr lang="es-AR" dirty="0" smtClean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ts val="0"/>
              </a:spcBef>
            </a:pPr>
            <a:endParaRPr lang="es-AR" sz="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s-AR" dirty="0" smtClean="0">
                <a:solidFill>
                  <a:schemeClr val="tx1"/>
                </a:solidFill>
              </a:rPr>
              <a:t>El </a:t>
            </a:r>
            <a:r>
              <a:rPr lang="es-AR" dirty="0">
                <a:solidFill>
                  <a:schemeClr val="tx1"/>
                </a:solidFill>
              </a:rPr>
              <a:t>sistema debe soportar un mecanismo que defina la información entrante para un usuario, basado en la </a:t>
            </a:r>
            <a:r>
              <a:rPr lang="es-AR" dirty="0" err="1">
                <a:solidFill>
                  <a:schemeClr val="tx1"/>
                </a:solidFill>
              </a:rPr>
              <a:t>georreferenciación</a:t>
            </a:r>
            <a:r>
              <a:rPr lang="es-AR" dirty="0" smtClean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ts val="0"/>
              </a:spcBef>
            </a:pPr>
            <a:endParaRPr lang="es-AR" sz="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s-AR" dirty="0" smtClean="0">
                <a:solidFill>
                  <a:schemeClr val="tx1"/>
                </a:solidFill>
              </a:rPr>
              <a:t>mostrar </a:t>
            </a:r>
            <a:r>
              <a:rPr lang="es-AR" dirty="0">
                <a:solidFill>
                  <a:schemeClr val="tx1"/>
                </a:solidFill>
              </a:rPr>
              <a:t>la información entrante al usuario receptor, en forma de alerta visual y </a:t>
            </a:r>
            <a:r>
              <a:rPr lang="es-AR" dirty="0" err="1">
                <a:solidFill>
                  <a:schemeClr val="tx1"/>
                </a:solidFill>
              </a:rPr>
              <a:t>georreferenciada</a:t>
            </a:r>
            <a:r>
              <a:rPr lang="es-AR" dirty="0">
                <a:solidFill>
                  <a:schemeClr val="tx1"/>
                </a:solidFill>
              </a:rPr>
              <a:t>.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9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jecutivo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492</TotalTime>
  <Words>1827</Words>
  <Application>Microsoft Office PowerPoint</Application>
  <PresentationFormat>Presentación en pantalla (4:3)</PresentationFormat>
  <Paragraphs>316</Paragraphs>
  <Slides>35</Slides>
  <Notes>18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36" baseType="lpstr">
      <vt:lpstr>Ejecutivo</vt:lpstr>
      <vt:lpstr>PlaceOn</vt:lpstr>
      <vt:lpstr>Agenda</vt:lpstr>
      <vt:lpstr>Agenda</vt:lpstr>
      <vt:lpstr>¿Qué es PlaceOn? </vt:lpstr>
      <vt:lpstr>¿Qué es PlaceOn? </vt:lpstr>
      <vt:lpstr>¿Qué es PlaceOn? </vt:lpstr>
      <vt:lpstr>¿Qué es PlaceOn? </vt:lpstr>
      <vt:lpstr>Agenda</vt:lpstr>
      <vt:lpstr>Análisis de requerimientos</vt:lpstr>
      <vt:lpstr>Análisis de requerimientos</vt:lpstr>
      <vt:lpstr>Agenda</vt:lpstr>
      <vt:lpstr>Diseño Arquitectónico</vt:lpstr>
      <vt:lpstr>Diseño Arquitectónico</vt:lpstr>
      <vt:lpstr>Diseño Arquitectónico</vt:lpstr>
      <vt:lpstr>Agenda</vt:lpstr>
      <vt:lpstr>Detalles de implementación</vt:lpstr>
      <vt:lpstr>Detalles de implementación</vt:lpstr>
      <vt:lpstr>Agenda</vt:lpstr>
      <vt:lpstr>PlaceOn en funcionamiento</vt:lpstr>
      <vt:lpstr>PlaceOn en funcionamiento</vt:lpstr>
      <vt:lpstr>PlaceOn en funcionamiento</vt:lpstr>
      <vt:lpstr>PlaceOn en funcionamiento</vt:lpstr>
      <vt:lpstr>PlaceOn en funcionamiento</vt:lpstr>
      <vt:lpstr>PlaceOn en funcionamiento</vt:lpstr>
      <vt:lpstr>PlaceOn en funcionamiento</vt:lpstr>
      <vt:lpstr>PlaceOn en funcionamiento</vt:lpstr>
      <vt:lpstr>PlaceOn en funcionamiento</vt:lpstr>
      <vt:lpstr>PlaceOn en funcionamiento</vt:lpstr>
      <vt:lpstr>PlaceOn en funcionamiento</vt:lpstr>
      <vt:lpstr>PlaceOn en funcionamiento</vt:lpstr>
      <vt:lpstr>PlaceOn en funcionamiento</vt:lpstr>
      <vt:lpstr>PlaceOn en funcionamiento</vt:lpstr>
      <vt:lpstr>Posibles mejoras Trabajos futuros</vt:lpstr>
      <vt:lpstr>¡Muchas gracias!</vt:lpstr>
      <vt:lpstr>¿Preguntas?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PlaceOn</dc:title>
  <dc:creator>vitalefer@hotmail.com</dc:creator>
  <cp:lastModifiedBy>Usuario</cp:lastModifiedBy>
  <cp:revision>30</cp:revision>
  <dcterms:created xsi:type="dcterms:W3CDTF">2014-08-21T00:02:58Z</dcterms:created>
  <dcterms:modified xsi:type="dcterms:W3CDTF">2014-11-26T01:27:08Z</dcterms:modified>
</cp:coreProperties>
</file>