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57" r:id="rId2"/>
    <p:sldId id="274" r:id="rId3"/>
    <p:sldId id="275" r:id="rId4"/>
    <p:sldId id="276" r:id="rId5"/>
    <p:sldId id="277" r:id="rId6"/>
    <p:sldId id="279" r:id="rId7"/>
    <p:sldId id="286" r:id="rId8"/>
    <p:sldId id="285" r:id="rId9"/>
    <p:sldId id="273" r:id="rId10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8994" autoAdjust="0"/>
  </p:normalViewPr>
  <p:slideViewPr>
    <p:cSldViewPr>
      <p:cViewPr varScale="1">
        <p:scale>
          <a:sx n="78" d="100"/>
          <a:sy n="78" d="100"/>
        </p:scale>
        <p:origin x="79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ctrTitle"/>
          </p:nvPr>
        </p:nvSpPr>
        <p:spPr>
          <a:xfrm>
            <a:off x="1774020" y="1916307"/>
            <a:ext cx="7995663" cy="1017392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波士顿房屋数据分析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26" y="5771074"/>
            <a:ext cx="5545148" cy="683312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4926449" y="4122439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XiaoY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87515"/>
            <a:ext cx="396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2A9BE-57C9-44E9-913D-3C07BEFB9735}"/>
              </a:ext>
            </a:extLst>
          </p:cNvPr>
          <p:cNvSpPr txBox="1"/>
          <p:nvPr/>
        </p:nvSpPr>
        <p:spPr>
          <a:xfrm>
            <a:off x="838200" y="1123944"/>
            <a:ext cx="1044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加载数据集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观察数据信息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确定分析目标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以预测房屋价格为目标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280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87515"/>
            <a:ext cx="396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2A9BE-57C9-44E9-913D-3C07BEFB9735}"/>
              </a:ext>
            </a:extLst>
          </p:cNvPr>
          <p:cNvSpPr txBox="1"/>
          <p:nvPr/>
        </p:nvSpPr>
        <p:spPr>
          <a:xfrm>
            <a:off x="838200" y="1123944"/>
            <a:ext cx="10444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特征关系分析</a:t>
            </a:r>
            <a:endParaRPr lang="en-US" altLang="zh-CN" dirty="0"/>
          </a:p>
          <a:p>
            <a:r>
              <a:rPr lang="en-US" altLang="zh-CN" dirty="0"/>
              <a:t>&gt; </a:t>
            </a:r>
            <a:r>
              <a:rPr lang="zh-CN" altLang="en-US" dirty="0"/>
              <a:t>各特征相关性</a:t>
            </a:r>
            <a:endParaRPr lang="en-US" altLang="zh-CN" dirty="0"/>
          </a:p>
          <a:p>
            <a:r>
              <a:rPr lang="zh-CN" altLang="en-US" dirty="0"/>
              <a:t>  使用散点图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plt.scatter</a:t>
            </a:r>
            <a:r>
              <a:rPr lang="en-US" altLang="zh-CN" dirty="0"/>
              <a:t> : </a:t>
            </a:r>
            <a:r>
              <a:rPr lang="zh-CN" altLang="en-US" dirty="0"/>
              <a:t>两特征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seaborn.pairplot</a:t>
            </a:r>
            <a:r>
              <a:rPr lang="en-US" altLang="zh-CN" dirty="0"/>
              <a:t> : </a:t>
            </a:r>
            <a:r>
              <a:rPr lang="zh-CN" altLang="en-US" dirty="0"/>
              <a:t>批量特征</a:t>
            </a:r>
            <a:endParaRPr lang="en-US" altLang="zh-CN" dirty="0"/>
          </a:p>
          <a:p>
            <a:r>
              <a:rPr lang="en-US" altLang="zh-CN" dirty="0"/>
              <a:t>&gt; </a:t>
            </a:r>
            <a:r>
              <a:rPr lang="zh-CN" altLang="en-US" dirty="0"/>
              <a:t>相关系数</a:t>
            </a:r>
            <a:endParaRPr lang="en-US" altLang="zh-CN" dirty="0"/>
          </a:p>
          <a:p>
            <a:r>
              <a:rPr lang="zh-CN" altLang="en-US" dirty="0"/>
              <a:t>  皮尔逊相关系数 </a:t>
            </a:r>
            <a:r>
              <a:rPr lang="en-US" altLang="zh-CN" dirty="0"/>
              <a:t>r </a:t>
            </a:r>
            <a:r>
              <a:rPr lang="zh-CN" altLang="en-US" dirty="0"/>
              <a:t>：使用两特征的协方差除以其标准差的乘积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如果 </a:t>
            </a:r>
            <a:r>
              <a:rPr lang="en-US" altLang="zh-CN" dirty="0"/>
              <a:t>r=1, </a:t>
            </a:r>
            <a:r>
              <a:rPr lang="zh-CN" altLang="en-US" dirty="0"/>
              <a:t>表示两个特征完全正相关；如果 </a:t>
            </a:r>
            <a:r>
              <a:rPr lang="en-US" altLang="zh-CN" dirty="0"/>
              <a:t>r=-1, </a:t>
            </a:r>
            <a:r>
              <a:rPr lang="zh-CN" altLang="en-US" dirty="0"/>
              <a:t>表示两个特征完全负相关。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numpy.corrcoef</a:t>
            </a:r>
            <a:r>
              <a:rPr lang="en-US" altLang="zh-CN" dirty="0"/>
              <a:t> : </a:t>
            </a:r>
            <a:r>
              <a:rPr lang="zh-CN" altLang="en-US" dirty="0"/>
              <a:t>计算相关系数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seaborn.heatmap</a:t>
            </a:r>
            <a:r>
              <a:rPr lang="en-US" altLang="zh-CN" dirty="0"/>
              <a:t> : </a:t>
            </a:r>
            <a:r>
              <a:rPr lang="zh-CN" altLang="en-US" dirty="0"/>
              <a:t>绘制相关系数对应的热度图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2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87515"/>
            <a:ext cx="396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单特征分析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22EC9-26BB-4B19-B464-B0EC2BDBACBC}"/>
              </a:ext>
            </a:extLst>
          </p:cNvPr>
          <p:cNvSpPr txBox="1"/>
          <p:nvPr/>
        </p:nvSpPr>
        <p:spPr>
          <a:xfrm>
            <a:off x="765558" y="1123944"/>
            <a:ext cx="10588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线性回归</a:t>
            </a:r>
            <a:endParaRPr lang="en-US" altLang="zh-CN" dirty="0"/>
          </a:p>
          <a:p>
            <a:r>
              <a:rPr lang="en-US" altLang="zh-CN" dirty="0"/>
              <a:t>  &gt; </a:t>
            </a:r>
            <a:r>
              <a:rPr lang="en-US" altLang="zh-CN" dirty="0" err="1"/>
              <a:t>sklearn.linear_model.LinearRegression</a:t>
            </a:r>
            <a:endParaRPr lang="en-US" altLang="zh-CN" dirty="0"/>
          </a:p>
          <a:p>
            <a:r>
              <a:rPr lang="en-US" altLang="zh-CN" dirty="0"/>
              <a:t>  &gt; </a:t>
            </a:r>
            <a:r>
              <a:rPr lang="zh-CN" altLang="en-US" dirty="0"/>
              <a:t>训练数据与拟合图像绘制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高鲁棒性</a:t>
            </a:r>
            <a:endParaRPr lang="en-US" altLang="zh-CN" dirty="0"/>
          </a:p>
          <a:p>
            <a:r>
              <a:rPr lang="en-US" altLang="zh-CN" dirty="0"/>
              <a:t>  &gt; </a:t>
            </a:r>
            <a:r>
              <a:rPr lang="en-US" altLang="zh-CN" dirty="0" err="1"/>
              <a:t>sklearn.linear_model.RANSACRegressor</a:t>
            </a:r>
            <a:r>
              <a:rPr lang="en-US" altLang="zh-CN" dirty="0"/>
              <a:t> : </a:t>
            </a:r>
            <a:r>
              <a:rPr lang="zh-CN" altLang="en-US" dirty="0"/>
              <a:t>随机抽样一致性算法（清除异常值的回归算法）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性能评估</a:t>
            </a:r>
            <a:endParaRPr lang="en-US" altLang="zh-CN" dirty="0"/>
          </a:p>
          <a:p>
            <a:r>
              <a:rPr lang="en-US" altLang="zh-CN" dirty="0"/>
              <a:t>  &gt; </a:t>
            </a:r>
            <a:r>
              <a:rPr lang="zh-CN" altLang="en-US" dirty="0"/>
              <a:t>绘制残差图 </a:t>
            </a:r>
            <a:r>
              <a:rPr lang="en-US" altLang="zh-CN" dirty="0"/>
              <a:t>: </a:t>
            </a:r>
            <a:r>
              <a:rPr lang="en-US" altLang="zh-CN" dirty="0" err="1"/>
              <a:t>y_pred-y_real</a:t>
            </a:r>
            <a:r>
              <a:rPr lang="en-US" altLang="zh-CN" dirty="0"/>
              <a:t>, </a:t>
            </a:r>
            <a:r>
              <a:rPr lang="zh-CN" altLang="en-US" dirty="0"/>
              <a:t>最优为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 &gt; </a:t>
            </a:r>
            <a:r>
              <a:rPr lang="zh-CN" altLang="en-US" dirty="0"/>
              <a:t>均方误差 </a:t>
            </a:r>
            <a:r>
              <a:rPr lang="en-US" altLang="zh-CN" dirty="0"/>
              <a:t>: </a:t>
            </a:r>
            <a:r>
              <a:rPr lang="en-US" altLang="zh-CN" dirty="0" err="1"/>
              <a:t>sklearn.metrics.mean_squared_error</a:t>
            </a:r>
            <a:r>
              <a:rPr lang="en-US" altLang="zh-CN" dirty="0"/>
              <a:t>, </a:t>
            </a:r>
            <a:r>
              <a:rPr lang="zh-CN" altLang="en-US" dirty="0"/>
              <a:t>最优为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 &gt; </a:t>
            </a:r>
            <a:r>
              <a:rPr lang="zh-CN" altLang="en-US" dirty="0"/>
              <a:t>决定系数 </a:t>
            </a:r>
            <a:r>
              <a:rPr lang="en-US" altLang="zh-CN" dirty="0"/>
              <a:t>: sklearn.metrics.r2_score, </a:t>
            </a:r>
            <a:r>
              <a:rPr lang="zh-CN" altLang="en-US" dirty="0"/>
              <a:t>最优为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22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87515"/>
            <a:ext cx="396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单特征分析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22EC9-26BB-4B19-B464-B0EC2BDBACBC}"/>
              </a:ext>
            </a:extLst>
          </p:cNvPr>
          <p:cNvSpPr txBox="1"/>
          <p:nvPr/>
        </p:nvSpPr>
        <p:spPr>
          <a:xfrm>
            <a:off x="765558" y="1123944"/>
            <a:ext cx="10588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多项式回归</a:t>
            </a:r>
            <a:endParaRPr lang="en-US" altLang="zh-CN" dirty="0"/>
          </a:p>
          <a:p>
            <a:r>
              <a:rPr lang="zh-CN" altLang="en-US" dirty="0"/>
              <a:t>  线性回归假定了单一变量与响应变量是线性关系，对于不符合线性关系的问题，常用的方法是加入多项式来使用多项式回归模型。</a:t>
            </a:r>
            <a:endParaRPr lang="en-US" altLang="zh-CN" dirty="0"/>
          </a:p>
          <a:p>
            <a:r>
              <a:rPr lang="en-US" altLang="zh-CN" dirty="0"/>
              <a:t>  &gt; </a:t>
            </a:r>
            <a:r>
              <a:rPr lang="zh-CN" altLang="en-US" dirty="0"/>
              <a:t>多项式变换 </a:t>
            </a:r>
            <a:r>
              <a:rPr lang="en-US" altLang="zh-CN" dirty="0"/>
              <a:t>: </a:t>
            </a:r>
            <a:r>
              <a:rPr lang="en-US" altLang="zh-CN" dirty="0" err="1"/>
              <a:t>sklearn.preprocessing.PolynomialFeatures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83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87515"/>
            <a:ext cx="396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单特征分析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DB0E2B-073B-426B-BC82-2C3D7F267F64}"/>
              </a:ext>
            </a:extLst>
          </p:cNvPr>
          <p:cNvSpPr txBox="1"/>
          <p:nvPr/>
        </p:nvSpPr>
        <p:spPr>
          <a:xfrm>
            <a:off x="765558" y="1123944"/>
            <a:ext cx="10588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决策树回归</a:t>
            </a:r>
            <a:endParaRPr lang="en-US" altLang="zh-CN" dirty="0"/>
          </a:p>
          <a:p>
            <a:r>
              <a:rPr lang="en-US" altLang="zh-CN" dirty="0"/>
              <a:t>  &gt; </a:t>
            </a:r>
            <a:r>
              <a:rPr lang="en-US" altLang="zh-CN" dirty="0" err="1"/>
              <a:t>sklearn.tree.DecisionTreeRegressor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随机森林回归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随机森林是多棵决策树的集合，由于随机性有助于降低模型的方差，具有良好的泛化性能，并对异常值不敏感，无需过多的参数调优。</a:t>
            </a:r>
            <a:endParaRPr lang="en-US" altLang="zh-CN" dirty="0"/>
          </a:p>
          <a:p>
            <a:r>
              <a:rPr lang="en-US" altLang="zh-CN" dirty="0"/>
              <a:t>  &gt; </a:t>
            </a:r>
            <a:r>
              <a:rPr lang="en-US" altLang="zh-CN" dirty="0" err="1"/>
              <a:t>sklearn.ensemble.RandomForestRegressor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33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EB7E75-DC81-4984-8FEC-EAB7D1D8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7454DF9-657C-472F-A3CB-9E5F40B15538}"/>
              </a:ext>
            </a:extLst>
          </p:cNvPr>
          <p:cNvSpPr txBox="1"/>
          <p:nvPr/>
        </p:nvSpPr>
        <p:spPr>
          <a:xfrm>
            <a:off x="1053690" y="187515"/>
            <a:ext cx="396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2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87515"/>
            <a:ext cx="396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0439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383" y="1772241"/>
            <a:ext cx="7131267" cy="40910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29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330</Words>
  <Application>Microsoft Office PowerPoint</Application>
  <PresentationFormat>宽屏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波士顿房屋数据分析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王鸣黎</cp:lastModifiedBy>
  <cp:revision>212</cp:revision>
  <dcterms:created xsi:type="dcterms:W3CDTF">2011-12-29T22:19:00Z</dcterms:created>
  <dcterms:modified xsi:type="dcterms:W3CDTF">2017-10-10T17:40:55Z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