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0"/>
  </p:notesMasterIdLst>
  <p:sldIdLst>
    <p:sldId id="257" r:id="rId2"/>
    <p:sldId id="274" r:id="rId3"/>
    <p:sldId id="276" r:id="rId4"/>
    <p:sldId id="277" r:id="rId5"/>
    <p:sldId id="278" r:id="rId6"/>
    <p:sldId id="279" r:id="rId7"/>
    <p:sldId id="280" r:id="rId8"/>
    <p:sldId id="273" r:id="rId9"/>
  </p:sldIdLst>
  <p:sldSz cx="12192000" cy="6858000"/>
  <p:notesSz cx="6858000" cy="9144000"/>
  <p:custDataLst>
    <p:tags r:id="rId1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88994" autoAdjust="0"/>
  </p:normalViewPr>
  <p:slideViewPr>
    <p:cSldViewPr>
      <p:cViewPr varScale="1">
        <p:scale>
          <a:sx n="64" d="100"/>
          <a:sy n="64" d="100"/>
        </p:scale>
        <p:origin x="90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47222-2CAB-4FB5-B902-4787C55BBB55}" type="datetimeFigureOut">
              <a:rPr lang="zh-CN" altLang="en-US" smtClean="0"/>
              <a:t>2017/10/11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E2856-543E-4363-8E4D-511935BC3F85}" type="slidenum">
              <a:rPr lang="zh-CN" altLang="en-US" smtClean="0"/>
              <a:t>‹#›</a:t>
            </a:fld>
            <a:endParaRPr lang="zh-CN" altLang="en-US"/>
          </a:p>
        </p:txBody>
      </p:sp>
    </p:spTree>
    <p:extLst>
      <p:ext uri="{BB962C8B-B14F-4D97-AF65-F5344CB8AC3E}">
        <p14:creationId xmlns:p14="http://schemas.microsoft.com/office/powerpoint/2010/main" val="29288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E2856-543E-4363-8E4D-511935BC3F85}" type="slidenum">
              <a:rPr lang="zh-CN" altLang="en-US" smtClean="0"/>
              <a:t>1</a:t>
            </a:fld>
            <a:endParaRPr lang="zh-CN" altLang="en-US"/>
          </a:p>
        </p:txBody>
      </p:sp>
    </p:spTree>
    <p:extLst>
      <p:ext uri="{BB962C8B-B14F-4D97-AF65-F5344CB8AC3E}">
        <p14:creationId xmlns:p14="http://schemas.microsoft.com/office/powerpoint/2010/main" val="3126689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08F951E-4238-4CD1-920A-A7F72B449921}" type="datetime1">
              <a:rPr lang="zh-CN" altLang="en-US" smtClean="0"/>
              <a:t>2017/10/11</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19B06F66-4AA6-40BE-BE43-C697B2FEEA0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35627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C6B694EF-B2BF-4554-B0B1-B803BFC2214F}" type="datetime1">
              <a:rPr lang="zh-CN" altLang="en-US" smtClean="0"/>
              <a:t>2017/10/11</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C0ACFC41-F7C7-4767-A05A-7B06F68D8005}"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95505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83FB5CCB-4B70-486F-9A7B-B36C29F626E8}" type="datetime1">
              <a:rPr lang="zh-CN" altLang="en-US" smtClean="0"/>
              <a:t>2017/10/11</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0082260-2F17-43E1-A3BE-21BABB86F2C6}"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80344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A0420EC-F10C-4B27-A021-590604F40031}" type="datetime1">
              <a:rPr lang="zh-CN" altLang="en-US" smtClean="0"/>
              <a:t>2017/10/11</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EB4E06E1-382D-4B8B-9F1F-E44FF0E8B5E6}"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19714308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A0420EC-F10C-4B27-A021-590604F40031}" type="datetime1">
              <a:rPr lang="zh-CN" altLang="en-US" smtClean="0"/>
              <a:t>2017/10/11</a:t>
            </a:fld>
            <a:endParaRPr lang="zh-CN" altLang="en-US" sz="1800">
              <a:solidFill>
                <a:schemeClr val="tx1"/>
              </a:solidFill>
            </a:endParaRPr>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EB4E06E1-382D-4B8B-9F1F-E44FF0E8B5E6}" type="slidenum">
              <a:rPr lang="zh-CN" altLang="en-US" smtClean="0"/>
              <a:t>‹#›</a:t>
            </a:fld>
            <a:endParaRPr lang="zh-CN" altLang="en-US" sz="1800">
              <a:solidFill>
                <a:schemeClr val="tx1"/>
              </a:solidFill>
            </a:endParaRPr>
          </a:p>
        </p:txBody>
      </p:sp>
      <p:sp>
        <p:nvSpPr>
          <p:cNvPr id="6" name="矩形 5"/>
          <p:cNvSpPr/>
          <p:nvPr userDrawn="1"/>
        </p:nvSpPr>
        <p:spPr>
          <a:xfrm>
            <a:off x="0" y="0"/>
            <a:ext cx="35814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502812" y="0"/>
            <a:ext cx="868918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146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5916F44-CD02-4465-99F1-00A5D08A73DD}" type="datetime1">
              <a:rPr lang="zh-CN" altLang="en-US" smtClean="0"/>
              <a:t>2017/10/11</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187343FB-D634-42B7-92C3-BC7666D81EBB}"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171658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D5463307-142E-47B2-A95F-E78EF758A157}" type="datetime1">
              <a:rPr lang="zh-CN" altLang="en-US" smtClean="0"/>
              <a:t>2017/10/11</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4F69E2D-E204-49DF-AF85-83DB5B7A6AC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35962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4534C8E9-C161-4E44-A5E7-EBDFE447789C}" type="datetime1">
              <a:rPr lang="zh-CN" altLang="en-US" smtClean="0"/>
              <a:t>2017/10/11</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D74517A7-5BB4-4EA7-85FA-2057F00F184F}"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601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CFD26312-A68B-4B56-95E5-A37C98901507}" type="datetime1">
              <a:rPr lang="zh-CN" altLang="en-US" smtClean="0"/>
              <a:t>2017/10/11</a:t>
            </a:fld>
            <a:endParaRPr lang="zh-CN" altLang="en-US" sz="1800">
              <a:solidFill>
                <a:schemeClr val="tx1"/>
              </a:solidFill>
            </a:endParaRPr>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33A3FE9A-0E8F-436F-84AB-788A1343FBC5}"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03964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A96992F-E350-498C-BAC1-01C0C73C228A}" type="datetime1">
              <a:rPr lang="zh-CN" altLang="en-US" smtClean="0"/>
              <a:t>2017/10/11</a:t>
            </a:fld>
            <a:endParaRPr lang="zh-CN" altLang="en-US" sz="1800">
              <a:solidFill>
                <a:schemeClr val="tx1"/>
              </a:solidFill>
            </a:endParaRPr>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56040802-7019-4AE2-A4F5-66E696F40AA2}"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14434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827E09C6-116F-4C91-8361-764B30BE3D0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3364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EA0FD873-9E82-4710-B68E-9606D9169850}" type="datetime1">
              <a:rPr lang="zh-CN" altLang="en-US" smtClean="0"/>
              <a:t>2017/10/11</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8AA0A7D0-276A-4BF2-BE68-D5D3A856048E}"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2140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167528"/>
            <a:ext cx="1053689" cy="6016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053689" y="167528"/>
            <a:ext cx="3961816" cy="6016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1053689" y="207963"/>
            <a:ext cx="6626427" cy="58345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0420EC-F10C-4B27-A021-590604F40031}" type="datetime1">
              <a:rPr lang="zh-CN" altLang="en-US" smtClean="0"/>
              <a:t>2017/10/11</a:t>
            </a:fld>
            <a:endParaRPr lang="zh-CN" altLang="en-US" sz="1800">
              <a:solidFill>
                <a:schemeClr val="tx1"/>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B4E06E1-382D-4B8B-9F1F-E44FF0E8B5E6}" type="slidenum">
              <a:rPr lang="zh-CN" altLang="en-US" smtClean="0"/>
              <a:t>‹#›</a:t>
            </a:fld>
            <a:endParaRPr lang="zh-CN" altLang="en-US" sz="1800">
              <a:solidFill>
                <a:schemeClr val="tx1"/>
              </a:solidFill>
            </a:endParaRPr>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17980" y="230188"/>
            <a:ext cx="1482984" cy="539002"/>
          </a:xfrm>
          <a:prstGeom prst="rect">
            <a:avLst/>
          </a:prstGeom>
        </p:spPr>
      </p:pic>
    </p:spTree>
    <p:extLst>
      <p:ext uri="{BB962C8B-B14F-4D97-AF65-F5344CB8AC3E}">
        <p14:creationId xmlns:p14="http://schemas.microsoft.com/office/powerpoint/2010/main" val="1397874045"/>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ai.stanford.edu/~amaas/data/sentiment/"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noChangeArrowheads="1"/>
          </p:cNvSpPr>
          <p:nvPr>
            <p:ph type="ctrTitle"/>
          </p:nvPr>
        </p:nvSpPr>
        <p:spPr>
          <a:xfrm>
            <a:off x="2422316" y="1916307"/>
            <a:ext cx="6987201" cy="1017392"/>
          </a:xfrm>
        </p:spPr>
        <p:txBody>
          <a:body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电影评论情感分析</a:t>
            </a:r>
            <a:endParaRPr lang="zh-CN" b="1" dirty="0">
              <a:solidFill>
                <a:schemeClr val="bg1"/>
              </a:solidFill>
              <a:latin typeface="微软雅黑" panose="020B0503020204020204" pitchFamily="34" charset="-122"/>
              <a:ea typeface="微软雅黑" panose="020B0503020204020204" pitchFamily="34" charset="-122"/>
            </a:endParaRPr>
          </a:p>
        </p:txBody>
      </p: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426" y="5771074"/>
            <a:ext cx="5545148" cy="683312"/>
          </a:xfrm>
          <a:prstGeom prst="rect">
            <a:avLst/>
          </a:prstGeom>
        </p:spPr>
      </p:pic>
      <p:sp>
        <p:nvSpPr>
          <p:cNvPr id="65" name="文本框 64"/>
          <p:cNvSpPr txBox="1"/>
          <p:nvPr/>
        </p:nvSpPr>
        <p:spPr>
          <a:xfrm>
            <a:off x="4926449" y="4122439"/>
            <a:ext cx="2302233"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主讲人：</a:t>
            </a:r>
            <a:r>
              <a:rPr lang="en-US" altLang="zh-CN" sz="2400" b="1" dirty="0" err="1">
                <a:solidFill>
                  <a:schemeClr val="bg1"/>
                </a:solidFill>
                <a:latin typeface="微软雅黑" panose="020B0503020204020204" pitchFamily="34" charset="-122"/>
                <a:ea typeface="微软雅黑" panose="020B0503020204020204" pitchFamily="34" charset="-122"/>
              </a:rPr>
              <a:t>XiaoY</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par>
                          <p:cTn id="12" fill="hold">
                            <p:stCondLst>
                              <p:cond delay="1500"/>
                            </p:stCondLst>
                            <p:childTnLst>
                              <p:par>
                                <p:cTn id="13" presetID="26" presetClass="emph" presetSubtype="0" fill="hold" nodeType="afterEffect">
                                  <p:stCondLst>
                                    <p:cond delay="0"/>
                                  </p:stCondLst>
                                  <p:childTnLst>
                                    <p:animEffect transition="out" filter="fade">
                                      <p:cBhvr>
                                        <p:cTn id="14" dur="500" tmFilter="0, 0; .2, .5; .8, .5; 1, 0"/>
                                        <p:tgtEl>
                                          <p:spTgt spid="64"/>
                                        </p:tgtEl>
                                      </p:cBhvr>
                                    </p:animEffect>
                                    <p:animScale>
                                      <p:cBhvr>
                                        <p:cTn id="15"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5" name="TextBox 3">
            <a:extLst>
              <a:ext uri="{FF2B5EF4-FFF2-40B4-BE49-F238E27FC236}">
                <a16:creationId xmlns:a16="http://schemas.microsoft.com/office/drawing/2014/main" id="{F8A0088B-C740-418F-A4C6-12F519166951}"/>
              </a:ext>
            </a:extLst>
          </p:cNvPr>
          <p:cNvSpPr txBox="1"/>
          <p:nvPr/>
        </p:nvSpPr>
        <p:spPr>
          <a:xfrm>
            <a:off x="1053690" y="187515"/>
            <a:ext cx="396181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情感分析</a:t>
            </a:r>
          </a:p>
        </p:txBody>
      </p:sp>
      <p:sp>
        <p:nvSpPr>
          <p:cNvPr id="3" name="文本框 2">
            <a:extLst>
              <a:ext uri="{FF2B5EF4-FFF2-40B4-BE49-F238E27FC236}">
                <a16:creationId xmlns:a16="http://schemas.microsoft.com/office/drawing/2014/main" id="{1FEF46AA-5B2D-4341-B3C8-170F48B200DB}"/>
              </a:ext>
            </a:extLst>
          </p:cNvPr>
          <p:cNvSpPr txBox="1"/>
          <p:nvPr/>
        </p:nvSpPr>
        <p:spPr>
          <a:xfrm>
            <a:off x="1053690" y="1340043"/>
            <a:ext cx="10156653" cy="1754326"/>
          </a:xfrm>
          <a:prstGeom prst="rect">
            <a:avLst/>
          </a:prstGeom>
          <a:noFill/>
        </p:spPr>
        <p:txBody>
          <a:bodyPr wrap="square" rtlCol="0">
            <a:spAutoFit/>
          </a:bodyPr>
          <a:lstStyle/>
          <a:p>
            <a:pPr marL="342900" indent="-342900">
              <a:buAutoNum type="ea1ChsPeriod"/>
            </a:pPr>
            <a:r>
              <a:rPr lang="zh-CN" altLang="en-US" dirty="0"/>
              <a:t>数据集</a:t>
            </a:r>
            <a:endParaRPr lang="en-US" altLang="zh-CN" dirty="0"/>
          </a:p>
          <a:p>
            <a:endParaRPr lang="en-US" altLang="zh-CN" dirty="0"/>
          </a:p>
          <a:p>
            <a:r>
              <a:rPr lang="zh-CN" altLang="en-US" dirty="0"/>
              <a:t>  情感分析也称为观点挖掘，属于自然语言处理（</a:t>
            </a:r>
            <a:r>
              <a:rPr lang="en-US" altLang="zh-CN" dirty="0"/>
              <a:t>NLP</a:t>
            </a:r>
            <a:r>
              <a:rPr lang="zh-CN" altLang="en-US" dirty="0"/>
              <a:t>）的分支。情感分析的一个常见任务就是根据作者对某一主题所表达的观点或者情感来对文档进行分类。</a:t>
            </a:r>
            <a:endParaRPr lang="en-US" altLang="zh-CN" dirty="0"/>
          </a:p>
          <a:p>
            <a:r>
              <a:rPr lang="zh-CN" altLang="en-US" dirty="0"/>
              <a:t>  使用的的数据集：</a:t>
            </a:r>
            <a:r>
              <a:rPr lang="en-US" altLang="zh-CN" dirty="0">
                <a:hlinkClick r:id="rId2"/>
              </a:rPr>
              <a:t>http://ai.stanford.edu/~amaas/data/sentiment/</a:t>
            </a:r>
            <a:endParaRPr lang="en-US" altLang="zh-CN" dirty="0"/>
          </a:p>
          <a:p>
            <a:r>
              <a:rPr lang="en-US" altLang="zh-CN" dirty="0"/>
              <a:t>1. </a:t>
            </a:r>
            <a:r>
              <a:rPr lang="zh-CN" altLang="en-US" dirty="0"/>
              <a:t>使用</a:t>
            </a:r>
            <a:r>
              <a:rPr lang="en-US" altLang="zh-CN" dirty="0"/>
              <a:t>Python</a:t>
            </a:r>
            <a:r>
              <a:rPr lang="zh-CN" altLang="en-US" dirty="0"/>
              <a:t>处理下载的数据集，转为程序易读格式（</a:t>
            </a:r>
            <a:r>
              <a:rPr lang="en-US" altLang="zh-CN" dirty="0" err="1"/>
              <a:t>pandas.DataFrame</a:t>
            </a:r>
            <a:r>
              <a:rPr lang="zh-CN" altLang="en-US" dirty="0"/>
              <a:t>）</a:t>
            </a:r>
            <a:endParaRPr lang="en-US" altLang="zh-CN" dirty="0"/>
          </a:p>
        </p:txBody>
      </p:sp>
    </p:spTree>
    <p:extLst>
      <p:ext uri="{BB962C8B-B14F-4D97-AF65-F5344CB8AC3E}">
        <p14:creationId xmlns:p14="http://schemas.microsoft.com/office/powerpoint/2010/main" val="428280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5" name="TextBox 3">
            <a:extLst>
              <a:ext uri="{FF2B5EF4-FFF2-40B4-BE49-F238E27FC236}">
                <a16:creationId xmlns:a16="http://schemas.microsoft.com/office/drawing/2014/main" id="{F8A0088B-C740-418F-A4C6-12F519166951}"/>
              </a:ext>
            </a:extLst>
          </p:cNvPr>
          <p:cNvSpPr txBox="1"/>
          <p:nvPr/>
        </p:nvSpPr>
        <p:spPr>
          <a:xfrm>
            <a:off x="1053690" y="187515"/>
            <a:ext cx="396181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词袋模型</a:t>
            </a:r>
          </a:p>
        </p:txBody>
      </p:sp>
      <p:sp>
        <p:nvSpPr>
          <p:cNvPr id="3" name="文本框 2">
            <a:extLst>
              <a:ext uri="{FF2B5EF4-FFF2-40B4-BE49-F238E27FC236}">
                <a16:creationId xmlns:a16="http://schemas.microsoft.com/office/drawing/2014/main" id="{1FEF46AA-5B2D-4341-B3C8-170F48B200DB}"/>
              </a:ext>
            </a:extLst>
          </p:cNvPr>
          <p:cNvSpPr txBox="1"/>
          <p:nvPr/>
        </p:nvSpPr>
        <p:spPr>
          <a:xfrm>
            <a:off x="1053690" y="1051911"/>
            <a:ext cx="10156653" cy="4801314"/>
          </a:xfrm>
          <a:prstGeom prst="rect">
            <a:avLst/>
          </a:prstGeom>
          <a:noFill/>
        </p:spPr>
        <p:txBody>
          <a:bodyPr wrap="square" rtlCol="0">
            <a:spAutoFit/>
          </a:bodyPr>
          <a:lstStyle/>
          <a:p>
            <a:r>
              <a:rPr lang="zh-CN" altLang="en-US" dirty="0"/>
              <a:t>二</a:t>
            </a:r>
            <a:r>
              <a:rPr lang="en-US" altLang="zh-CN" dirty="0"/>
              <a:t>. </a:t>
            </a:r>
            <a:r>
              <a:rPr lang="zh-CN" altLang="en-US" dirty="0"/>
              <a:t>模型</a:t>
            </a:r>
            <a:endParaRPr lang="en-US" altLang="zh-CN" dirty="0"/>
          </a:p>
          <a:p>
            <a:endParaRPr lang="en-US" altLang="zh-CN" dirty="0"/>
          </a:p>
          <a:p>
            <a:r>
              <a:rPr lang="en-US" altLang="zh-CN" dirty="0"/>
              <a:t>1.</a:t>
            </a:r>
            <a:r>
              <a:rPr lang="zh-CN" altLang="en-US" dirty="0"/>
              <a:t> 词袋模型将文本以数值特征向量的形式来表示，其理念很简单：</a:t>
            </a:r>
            <a:endParaRPr lang="en-US" altLang="zh-CN" dirty="0"/>
          </a:p>
          <a:p>
            <a:endParaRPr lang="en-US" altLang="zh-CN" dirty="0"/>
          </a:p>
          <a:p>
            <a:r>
              <a:rPr lang="en-US" altLang="zh-CN" dirty="0"/>
              <a:t>1&gt; </a:t>
            </a:r>
            <a:r>
              <a:rPr lang="zh-CN" altLang="en-US" dirty="0"/>
              <a:t>在整个文档集上为每个词汇创建唯一的标记，例如单词。</a:t>
            </a:r>
            <a:endParaRPr lang="en-US" altLang="zh-CN" dirty="0"/>
          </a:p>
          <a:p>
            <a:r>
              <a:rPr lang="en-US" altLang="zh-CN" dirty="0"/>
              <a:t>2&gt; </a:t>
            </a:r>
            <a:r>
              <a:rPr lang="zh-CN" altLang="en-US" dirty="0"/>
              <a:t>为每个文档构建一个特征向量，其中包含每个词汇在此文档中出现的次数。</a:t>
            </a:r>
            <a:endParaRPr lang="en-US" altLang="zh-CN" dirty="0"/>
          </a:p>
          <a:p>
            <a:endParaRPr lang="en-US" altLang="zh-CN" dirty="0"/>
          </a:p>
          <a:p>
            <a:r>
              <a:rPr lang="en-US" altLang="zh-CN" dirty="0"/>
              <a:t>2. </a:t>
            </a:r>
            <a:r>
              <a:rPr lang="zh-CN" altLang="en-US" dirty="0"/>
              <a:t>词频</a:t>
            </a:r>
            <a:r>
              <a:rPr lang="en-US" altLang="zh-CN" dirty="0"/>
              <a:t>-</a:t>
            </a:r>
            <a:r>
              <a:rPr lang="zh-CN" altLang="en-US" dirty="0"/>
              <a:t>逆文档频率</a:t>
            </a:r>
            <a:endParaRPr lang="en-US" altLang="zh-CN" dirty="0"/>
          </a:p>
          <a:p>
            <a:r>
              <a:rPr lang="zh-CN" altLang="en-US" dirty="0"/>
              <a:t>  当一个词汇出现在两种分类的多个文档中，这种频繁出现的词汇通常不包含有用或具备辨识度的信息，可以通过词频</a:t>
            </a:r>
            <a:r>
              <a:rPr lang="en-US" altLang="zh-CN" dirty="0"/>
              <a:t>-</a:t>
            </a:r>
            <a:r>
              <a:rPr lang="zh-CN" altLang="en-US" dirty="0"/>
              <a:t>逆文档频率技术解决特征向量中词汇频繁出现的问题。</a:t>
            </a:r>
            <a:endParaRPr lang="en-US" altLang="zh-CN" dirty="0"/>
          </a:p>
          <a:p>
            <a:endParaRPr lang="en-US" altLang="zh-CN" dirty="0"/>
          </a:p>
          <a:p>
            <a:r>
              <a:rPr lang="en-US" altLang="zh-CN" dirty="0"/>
              <a:t>1&gt; </a:t>
            </a:r>
            <a:r>
              <a:rPr lang="zh-CN" altLang="en-US" dirty="0"/>
              <a:t>原始词频：</a:t>
            </a:r>
            <a:r>
              <a:rPr lang="en-US" altLang="zh-CN" dirty="0" err="1"/>
              <a:t>tf</a:t>
            </a:r>
            <a:r>
              <a:rPr lang="en-US" altLang="zh-CN" dirty="0"/>
              <a:t>(</a:t>
            </a:r>
            <a:r>
              <a:rPr lang="en-US" altLang="zh-CN" dirty="0" err="1"/>
              <a:t>t,d</a:t>
            </a:r>
            <a:r>
              <a:rPr lang="en-US" altLang="zh-CN" dirty="0"/>
              <a:t>)——</a:t>
            </a:r>
            <a:r>
              <a:rPr lang="zh-CN" altLang="en-US" dirty="0"/>
              <a:t>词汇 </a:t>
            </a:r>
            <a:r>
              <a:rPr lang="en-US" altLang="zh-CN" dirty="0"/>
              <a:t>t </a:t>
            </a:r>
            <a:r>
              <a:rPr lang="zh-CN" altLang="en-US" dirty="0"/>
              <a:t>在文档 </a:t>
            </a:r>
            <a:r>
              <a:rPr lang="en-US" altLang="zh-CN" dirty="0"/>
              <a:t>d </a:t>
            </a:r>
            <a:r>
              <a:rPr lang="zh-CN" altLang="en-US" dirty="0"/>
              <a:t>中出现的次数</a:t>
            </a:r>
            <a:endParaRPr lang="en-US" altLang="zh-CN" dirty="0"/>
          </a:p>
          <a:p>
            <a:r>
              <a:rPr lang="en-US" altLang="zh-CN" dirty="0"/>
              <a:t>2&gt; </a:t>
            </a:r>
            <a:r>
              <a:rPr lang="zh-CN" altLang="en-US" dirty="0"/>
              <a:t>逆文档频率：</a:t>
            </a:r>
            <a:r>
              <a:rPr lang="en-US" altLang="zh-CN" dirty="0" err="1"/>
              <a:t>idf</a:t>
            </a:r>
            <a:r>
              <a:rPr lang="en-US" altLang="zh-CN" dirty="0"/>
              <a:t>(</a:t>
            </a:r>
            <a:r>
              <a:rPr lang="en-US" altLang="zh-CN" dirty="0" err="1"/>
              <a:t>t,d</a:t>
            </a:r>
            <a:r>
              <a:rPr lang="en-US" altLang="zh-CN" dirty="0"/>
              <a:t>)——log(</a:t>
            </a:r>
            <a:r>
              <a:rPr lang="en-US" altLang="zh-CN" dirty="0" err="1"/>
              <a:t>nd</a:t>
            </a:r>
            <a:r>
              <a:rPr lang="en-US" altLang="zh-CN" dirty="0"/>
              <a:t>/(1+df(</a:t>
            </a:r>
            <a:r>
              <a:rPr lang="en-US" altLang="zh-CN" dirty="0" err="1"/>
              <a:t>d,t</a:t>
            </a:r>
            <a:r>
              <a:rPr lang="en-US" altLang="zh-CN" dirty="0"/>
              <a:t>)))</a:t>
            </a:r>
            <a:r>
              <a:rPr lang="zh-CN" altLang="en-US" dirty="0"/>
              <a:t>，</a:t>
            </a:r>
            <a:r>
              <a:rPr lang="en-US" altLang="zh-CN" dirty="0" err="1"/>
              <a:t>nd</a:t>
            </a:r>
            <a:r>
              <a:rPr lang="zh-CN" altLang="en-US" dirty="0"/>
              <a:t>为文档总数，</a:t>
            </a:r>
            <a:r>
              <a:rPr lang="en-US" altLang="zh-CN" dirty="0" err="1"/>
              <a:t>df</a:t>
            </a:r>
            <a:r>
              <a:rPr lang="en-US" altLang="zh-CN" dirty="0"/>
              <a:t>(</a:t>
            </a:r>
            <a:r>
              <a:rPr lang="en-US" altLang="zh-CN" dirty="0" err="1"/>
              <a:t>d,t</a:t>
            </a:r>
            <a:r>
              <a:rPr lang="en-US" altLang="zh-CN" dirty="0"/>
              <a:t>)</a:t>
            </a:r>
            <a:r>
              <a:rPr lang="zh-CN" altLang="en-US" dirty="0"/>
              <a:t>包含词汇 </a:t>
            </a:r>
            <a:r>
              <a:rPr lang="en-US" altLang="zh-CN" dirty="0"/>
              <a:t>t </a:t>
            </a:r>
            <a:r>
              <a:rPr lang="zh-CN" altLang="en-US" dirty="0"/>
              <a:t>的文档 </a:t>
            </a:r>
            <a:r>
              <a:rPr lang="en-US" altLang="zh-CN" dirty="0"/>
              <a:t>d </a:t>
            </a:r>
            <a:r>
              <a:rPr lang="zh-CN" altLang="en-US" dirty="0"/>
              <a:t>的数量</a:t>
            </a:r>
            <a:endParaRPr lang="en-US" altLang="zh-CN" dirty="0"/>
          </a:p>
          <a:p>
            <a:r>
              <a:rPr lang="en-US" altLang="zh-CN" dirty="0">
                <a:solidFill>
                  <a:srgbClr val="FF0000"/>
                </a:solidFill>
              </a:rPr>
              <a:t>3&gt; </a:t>
            </a:r>
            <a:r>
              <a:rPr lang="en-US" altLang="zh-CN" dirty="0" err="1">
                <a:solidFill>
                  <a:srgbClr val="FF0000"/>
                </a:solidFill>
              </a:rPr>
              <a:t>tf-idf</a:t>
            </a:r>
            <a:r>
              <a:rPr lang="en-US" altLang="zh-CN" dirty="0">
                <a:solidFill>
                  <a:srgbClr val="FF0000"/>
                </a:solidFill>
              </a:rPr>
              <a:t>(</a:t>
            </a:r>
            <a:r>
              <a:rPr lang="en-US" altLang="zh-CN" dirty="0" err="1">
                <a:solidFill>
                  <a:srgbClr val="FF0000"/>
                </a:solidFill>
              </a:rPr>
              <a:t>t,d</a:t>
            </a:r>
            <a:r>
              <a:rPr lang="en-US" altLang="zh-CN" dirty="0">
                <a:solidFill>
                  <a:srgbClr val="FF0000"/>
                </a:solidFill>
              </a:rPr>
              <a:t>)=</a:t>
            </a:r>
            <a:r>
              <a:rPr lang="en-US" altLang="zh-CN" dirty="0" err="1">
                <a:solidFill>
                  <a:srgbClr val="FF0000"/>
                </a:solidFill>
              </a:rPr>
              <a:t>tf</a:t>
            </a:r>
            <a:r>
              <a:rPr lang="en-US" altLang="zh-CN" dirty="0">
                <a:solidFill>
                  <a:srgbClr val="FF0000"/>
                </a:solidFill>
              </a:rPr>
              <a:t>(</a:t>
            </a:r>
            <a:r>
              <a:rPr lang="en-US" altLang="zh-CN" dirty="0" err="1">
                <a:solidFill>
                  <a:srgbClr val="FF0000"/>
                </a:solidFill>
              </a:rPr>
              <a:t>t,d</a:t>
            </a:r>
            <a:r>
              <a:rPr lang="en-US" altLang="zh-CN" dirty="0">
                <a:solidFill>
                  <a:srgbClr val="FF0000"/>
                </a:solidFill>
              </a:rPr>
              <a:t>)*</a:t>
            </a:r>
            <a:r>
              <a:rPr lang="en-US" altLang="zh-CN" dirty="0" err="1">
                <a:solidFill>
                  <a:srgbClr val="FF0000"/>
                </a:solidFill>
              </a:rPr>
              <a:t>idf</a:t>
            </a:r>
            <a:r>
              <a:rPr lang="en-US" altLang="zh-CN" dirty="0">
                <a:solidFill>
                  <a:srgbClr val="FF0000"/>
                </a:solidFill>
              </a:rPr>
              <a:t>(</a:t>
            </a:r>
            <a:r>
              <a:rPr lang="en-US" altLang="zh-CN" dirty="0" err="1">
                <a:solidFill>
                  <a:srgbClr val="FF0000"/>
                </a:solidFill>
              </a:rPr>
              <a:t>t,d</a:t>
            </a:r>
            <a:r>
              <a:rPr lang="en-US" altLang="zh-CN" dirty="0">
                <a:solidFill>
                  <a:srgbClr val="FF0000"/>
                </a:solidFill>
              </a:rPr>
              <a:t>) </a:t>
            </a:r>
            <a:r>
              <a:rPr lang="zh-CN" altLang="en-US" dirty="0">
                <a:solidFill>
                  <a:srgbClr val="FF0000"/>
                </a:solidFill>
              </a:rPr>
              <a:t>称为词频</a:t>
            </a:r>
            <a:r>
              <a:rPr lang="en-US" altLang="zh-CN" dirty="0">
                <a:solidFill>
                  <a:srgbClr val="FF0000"/>
                </a:solidFill>
              </a:rPr>
              <a:t>-</a:t>
            </a:r>
            <a:r>
              <a:rPr lang="zh-CN" altLang="en-US" dirty="0">
                <a:solidFill>
                  <a:srgbClr val="FF0000"/>
                </a:solidFill>
              </a:rPr>
              <a:t>逆文档频率      （注意：不是词频减逆文档频率的意思）</a:t>
            </a:r>
          </a:p>
          <a:p>
            <a:endParaRPr lang="en-US" altLang="zh-CN" dirty="0"/>
          </a:p>
          <a:p>
            <a:r>
              <a:rPr lang="zh-CN" altLang="en-US" dirty="0"/>
              <a:t>  可以看出其作用：如果某个词或短语在一篇文章中出现的频率</a:t>
            </a:r>
            <a:r>
              <a:rPr lang="en-US" altLang="zh-CN" dirty="0"/>
              <a:t>TF</a:t>
            </a:r>
            <a:r>
              <a:rPr lang="zh-CN" altLang="en-US" dirty="0"/>
              <a:t>高，并且在其他文章中很少出现，则认为此词或者短语具有很好的类别区分能力，适合用来分类。</a:t>
            </a:r>
            <a:endParaRPr lang="en-US" altLang="zh-CN" dirty="0"/>
          </a:p>
        </p:txBody>
      </p:sp>
    </p:spTree>
    <p:extLst>
      <p:ext uri="{BB962C8B-B14F-4D97-AF65-F5344CB8AC3E}">
        <p14:creationId xmlns:p14="http://schemas.microsoft.com/office/powerpoint/2010/main" val="30970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5" name="TextBox 3">
            <a:extLst>
              <a:ext uri="{FF2B5EF4-FFF2-40B4-BE49-F238E27FC236}">
                <a16:creationId xmlns:a16="http://schemas.microsoft.com/office/drawing/2014/main" id="{F8A0088B-C740-418F-A4C6-12F519166951}"/>
              </a:ext>
            </a:extLst>
          </p:cNvPr>
          <p:cNvSpPr txBox="1"/>
          <p:nvPr/>
        </p:nvSpPr>
        <p:spPr>
          <a:xfrm>
            <a:off x="1053690" y="187515"/>
            <a:ext cx="396181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清洗文本数据</a:t>
            </a:r>
          </a:p>
        </p:txBody>
      </p:sp>
      <p:sp>
        <p:nvSpPr>
          <p:cNvPr id="3" name="文本框 2">
            <a:extLst>
              <a:ext uri="{FF2B5EF4-FFF2-40B4-BE49-F238E27FC236}">
                <a16:creationId xmlns:a16="http://schemas.microsoft.com/office/drawing/2014/main" id="{1FEF46AA-5B2D-4341-B3C8-170F48B200DB}"/>
              </a:ext>
            </a:extLst>
          </p:cNvPr>
          <p:cNvSpPr txBox="1"/>
          <p:nvPr/>
        </p:nvSpPr>
        <p:spPr>
          <a:xfrm>
            <a:off x="1049382" y="1166519"/>
            <a:ext cx="10156653" cy="646331"/>
          </a:xfrm>
          <a:prstGeom prst="rect">
            <a:avLst/>
          </a:prstGeom>
          <a:noFill/>
        </p:spPr>
        <p:txBody>
          <a:bodyPr wrap="square" rtlCol="0">
            <a:spAutoFit/>
          </a:bodyPr>
          <a:lstStyle/>
          <a:p>
            <a:r>
              <a:rPr lang="zh-CN" altLang="en-US" dirty="0"/>
              <a:t>三</a:t>
            </a:r>
            <a:r>
              <a:rPr lang="en-US" altLang="zh-CN" dirty="0"/>
              <a:t>. </a:t>
            </a:r>
            <a:r>
              <a:rPr lang="zh-CN" altLang="en-US" dirty="0"/>
              <a:t>数据清洗</a:t>
            </a:r>
            <a:endParaRPr lang="en-US" altLang="zh-CN" dirty="0"/>
          </a:p>
          <a:p>
            <a:r>
              <a:rPr lang="en-US" altLang="zh-CN" dirty="0"/>
              <a:t>  </a:t>
            </a:r>
            <a:r>
              <a:rPr lang="zh-CN" altLang="en-US" dirty="0"/>
              <a:t>去除所有不需要的字符，保留需要的数据</a:t>
            </a:r>
            <a:endParaRPr lang="en-US" altLang="zh-CN" dirty="0"/>
          </a:p>
        </p:txBody>
      </p:sp>
    </p:spTree>
    <p:extLst>
      <p:ext uri="{BB962C8B-B14F-4D97-AF65-F5344CB8AC3E}">
        <p14:creationId xmlns:p14="http://schemas.microsoft.com/office/powerpoint/2010/main" val="22310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5" name="TextBox 3">
            <a:extLst>
              <a:ext uri="{FF2B5EF4-FFF2-40B4-BE49-F238E27FC236}">
                <a16:creationId xmlns:a16="http://schemas.microsoft.com/office/drawing/2014/main" id="{F8A0088B-C740-418F-A4C6-12F519166951}"/>
              </a:ext>
            </a:extLst>
          </p:cNvPr>
          <p:cNvSpPr txBox="1"/>
          <p:nvPr/>
        </p:nvSpPr>
        <p:spPr>
          <a:xfrm>
            <a:off x="1053690" y="187515"/>
            <a:ext cx="396181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拆分文档</a:t>
            </a:r>
          </a:p>
        </p:txBody>
      </p:sp>
      <p:sp>
        <p:nvSpPr>
          <p:cNvPr id="3" name="文本框 2">
            <a:extLst>
              <a:ext uri="{FF2B5EF4-FFF2-40B4-BE49-F238E27FC236}">
                <a16:creationId xmlns:a16="http://schemas.microsoft.com/office/drawing/2014/main" id="{1FEF46AA-5B2D-4341-B3C8-170F48B200DB}"/>
              </a:ext>
            </a:extLst>
          </p:cNvPr>
          <p:cNvSpPr txBox="1"/>
          <p:nvPr/>
        </p:nvSpPr>
        <p:spPr>
          <a:xfrm>
            <a:off x="1049382" y="1166519"/>
            <a:ext cx="10156653" cy="3139321"/>
          </a:xfrm>
          <a:prstGeom prst="rect">
            <a:avLst/>
          </a:prstGeom>
          <a:noFill/>
        </p:spPr>
        <p:txBody>
          <a:bodyPr wrap="square" rtlCol="0">
            <a:spAutoFit/>
          </a:bodyPr>
          <a:lstStyle/>
          <a:p>
            <a:r>
              <a:rPr lang="zh-CN" altLang="en-US" dirty="0"/>
              <a:t>四</a:t>
            </a:r>
            <a:r>
              <a:rPr lang="en-US" altLang="zh-CN" dirty="0"/>
              <a:t>. </a:t>
            </a:r>
            <a:r>
              <a:rPr lang="zh-CN" altLang="en-US" dirty="0"/>
              <a:t>拆分文档（标记文档）</a:t>
            </a:r>
            <a:endParaRPr lang="en-US" altLang="zh-CN" dirty="0"/>
          </a:p>
          <a:p>
            <a:r>
              <a:rPr lang="zh-CN" altLang="en-US" dirty="0"/>
              <a:t>  准备好文档数据集后，需要先将文本拆分为单独的元素，常用方法有通过文档中的空白字符进行拆分，词干提取等。</a:t>
            </a:r>
            <a:endParaRPr lang="en-US" altLang="zh-CN" dirty="0"/>
          </a:p>
          <a:p>
            <a:endParaRPr lang="en-US" altLang="zh-CN" dirty="0"/>
          </a:p>
          <a:p>
            <a:r>
              <a:rPr lang="en-US" altLang="zh-CN" dirty="0"/>
              <a:t>1&gt; </a:t>
            </a:r>
            <a:r>
              <a:rPr lang="zh-CN" altLang="en-US" dirty="0"/>
              <a:t>使用空白字符拆分</a:t>
            </a:r>
            <a:endParaRPr lang="en-US" altLang="zh-CN" dirty="0"/>
          </a:p>
          <a:p>
            <a:endParaRPr lang="en-US" altLang="zh-CN" dirty="0"/>
          </a:p>
          <a:p>
            <a:r>
              <a:rPr lang="en-US" altLang="zh-CN" dirty="0"/>
              <a:t>2&gt; </a:t>
            </a:r>
            <a:r>
              <a:rPr lang="zh-CN" altLang="en-US" dirty="0"/>
              <a:t>词干提取</a:t>
            </a:r>
            <a:endParaRPr lang="en-US" altLang="zh-CN" dirty="0"/>
          </a:p>
          <a:p>
            <a:r>
              <a:rPr lang="zh-CN" altLang="en-US" dirty="0"/>
              <a:t>  词干提取是一个提取单词原型的过程。</a:t>
            </a:r>
            <a:endParaRPr lang="en-US" altLang="zh-CN" dirty="0"/>
          </a:p>
          <a:p>
            <a:endParaRPr lang="en-US" altLang="zh-CN" dirty="0"/>
          </a:p>
          <a:p>
            <a:r>
              <a:rPr lang="zh-CN" altLang="en-US" dirty="0"/>
              <a:t>停用词移除</a:t>
            </a:r>
            <a:endParaRPr lang="en-US" altLang="zh-CN" dirty="0"/>
          </a:p>
          <a:p>
            <a:r>
              <a:rPr lang="zh-CN" altLang="en-US" dirty="0"/>
              <a:t>  文档中泰国常见的词汇称为停用词，一般很少包含有用信息。</a:t>
            </a:r>
            <a:endParaRPr lang="en-US" altLang="zh-CN" dirty="0"/>
          </a:p>
        </p:txBody>
      </p:sp>
    </p:spTree>
    <p:extLst>
      <p:ext uri="{BB962C8B-B14F-4D97-AF65-F5344CB8AC3E}">
        <p14:creationId xmlns:p14="http://schemas.microsoft.com/office/powerpoint/2010/main" val="167127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5" name="TextBox 3">
            <a:extLst>
              <a:ext uri="{FF2B5EF4-FFF2-40B4-BE49-F238E27FC236}">
                <a16:creationId xmlns:a16="http://schemas.microsoft.com/office/drawing/2014/main" id="{F8A0088B-C740-418F-A4C6-12F519166951}"/>
              </a:ext>
            </a:extLst>
          </p:cNvPr>
          <p:cNvSpPr txBox="1"/>
          <p:nvPr/>
        </p:nvSpPr>
        <p:spPr>
          <a:xfrm>
            <a:off x="1053690" y="187515"/>
            <a:ext cx="396181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创建分类模型</a:t>
            </a:r>
          </a:p>
        </p:txBody>
      </p:sp>
      <p:sp>
        <p:nvSpPr>
          <p:cNvPr id="3" name="文本框 2">
            <a:extLst>
              <a:ext uri="{FF2B5EF4-FFF2-40B4-BE49-F238E27FC236}">
                <a16:creationId xmlns:a16="http://schemas.microsoft.com/office/drawing/2014/main" id="{1FEF46AA-5B2D-4341-B3C8-170F48B200DB}"/>
              </a:ext>
            </a:extLst>
          </p:cNvPr>
          <p:cNvSpPr txBox="1"/>
          <p:nvPr/>
        </p:nvSpPr>
        <p:spPr>
          <a:xfrm>
            <a:off x="1049382" y="1166519"/>
            <a:ext cx="10156653" cy="2031325"/>
          </a:xfrm>
          <a:prstGeom prst="rect">
            <a:avLst/>
          </a:prstGeom>
          <a:noFill/>
        </p:spPr>
        <p:txBody>
          <a:bodyPr wrap="square" rtlCol="0">
            <a:spAutoFit/>
          </a:bodyPr>
          <a:lstStyle/>
          <a:p>
            <a:r>
              <a:rPr lang="zh-CN" altLang="en-US" dirty="0"/>
              <a:t>五</a:t>
            </a:r>
            <a:r>
              <a:rPr lang="en-US" altLang="zh-CN" dirty="0"/>
              <a:t>. </a:t>
            </a:r>
            <a:r>
              <a:rPr lang="zh-CN" altLang="en-US" dirty="0"/>
              <a:t>分类模型</a:t>
            </a:r>
            <a:endParaRPr lang="en-US" altLang="zh-CN" dirty="0"/>
          </a:p>
          <a:p>
            <a:r>
              <a:rPr lang="zh-CN" altLang="en-US" dirty="0"/>
              <a:t>  使用逻辑斯蒂回归创建分类模型</a:t>
            </a:r>
            <a:endParaRPr lang="en-US" altLang="zh-CN" dirty="0"/>
          </a:p>
          <a:p>
            <a:endParaRPr lang="en-US" altLang="zh-CN" dirty="0"/>
          </a:p>
          <a:p>
            <a:r>
              <a:rPr lang="en-US" altLang="zh-CN" dirty="0"/>
              <a:t>1. </a:t>
            </a:r>
            <a:r>
              <a:rPr lang="zh-CN" altLang="en-US" dirty="0"/>
              <a:t>模型创建</a:t>
            </a:r>
            <a:endParaRPr lang="en-US" altLang="zh-CN" dirty="0"/>
          </a:p>
          <a:p>
            <a:endParaRPr lang="en-US" altLang="zh-CN" dirty="0"/>
          </a:p>
          <a:p>
            <a:r>
              <a:rPr lang="en-US" altLang="zh-CN" dirty="0"/>
              <a:t>2. </a:t>
            </a:r>
            <a:r>
              <a:rPr lang="zh-CN" altLang="en-US" dirty="0"/>
              <a:t>验证</a:t>
            </a:r>
            <a:endParaRPr lang="en-US" altLang="zh-CN" dirty="0"/>
          </a:p>
          <a:p>
            <a:endParaRPr lang="en-US" altLang="zh-CN" dirty="0"/>
          </a:p>
        </p:txBody>
      </p:sp>
    </p:spTree>
    <p:extLst>
      <p:ext uri="{BB962C8B-B14F-4D97-AF65-F5344CB8AC3E}">
        <p14:creationId xmlns:p14="http://schemas.microsoft.com/office/powerpoint/2010/main" val="357414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sp>
        <p:nvSpPr>
          <p:cNvPr id="5" name="TextBox 3">
            <a:extLst>
              <a:ext uri="{FF2B5EF4-FFF2-40B4-BE49-F238E27FC236}">
                <a16:creationId xmlns:a16="http://schemas.microsoft.com/office/drawing/2014/main" id="{F8A0088B-C740-418F-A4C6-12F519166951}"/>
              </a:ext>
            </a:extLst>
          </p:cNvPr>
          <p:cNvSpPr txBox="1"/>
          <p:nvPr/>
        </p:nvSpPr>
        <p:spPr>
          <a:xfrm>
            <a:off x="1053690" y="187515"/>
            <a:ext cx="396181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35218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2017/10/11</a:t>
            </a:fld>
            <a:endParaRPr lang="zh-CN" altLang="en-US" sz="1800">
              <a:solidFill>
                <a:schemeClr val="tx1"/>
              </a:solidFill>
            </a:endParaRPr>
          </a:p>
        </p:txBody>
      </p:sp>
      <p:pic>
        <p:nvPicPr>
          <p:cNvPr id="3" name="Picture 3"/>
          <p:cNvPicPr>
            <a:picLocks noChangeAspect="1" noChangeArrowheads="1"/>
          </p:cNvPicPr>
          <p:nvPr/>
        </p:nvPicPr>
        <p:blipFill>
          <a:blip r:embed="rId2" cstate="print"/>
          <a:srcRect/>
          <a:stretch>
            <a:fillRect/>
          </a:stretch>
        </p:blipFill>
        <p:spPr bwMode="auto">
          <a:xfrm>
            <a:off x="2566383" y="1772241"/>
            <a:ext cx="7131267" cy="4091007"/>
          </a:xfrm>
          <a:prstGeom prst="rect">
            <a:avLst/>
          </a:prstGeom>
          <a:noFill/>
          <a:ln w="9525" algn="ctr">
            <a:noFill/>
            <a:miter lim="800000"/>
            <a:headEnd/>
            <a:tailEnd/>
          </a:ln>
        </p:spPr>
      </p:pic>
    </p:spTree>
    <p:extLst>
      <p:ext uri="{BB962C8B-B14F-4D97-AF65-F5344CB8AC3E}">
        <p14:creationId xmlns:p14="http://schemas.microsoft.com/office/powerpoint/2010/main" val="347129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UID" val="PPT1_24765918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949</TotalTime>
  <Words>499</Words>
  <Application>Microsoft Office PowerPoint</Application>
  <PresentationFormat>宽屏</PresentationFormat>
  <Paragraphs>54</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微软雅黑</vt:lpstr>
      <vt:lpstr>Arial</vt:lpstr>
      <vt:lpstr>Calibri</vt:lpstr>
      <vt:lpstr>Office 主题</vt:lpstr>
      <vt:lpstr>电影评论情感分析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hidera</dc:creator>
  <cp:lastModifiedBy>455302084@qq.com</cp:lastModifiedBy>
  <cp:revision>195</cp:revision>
  <dcterms:created xsi:type="dcterms:W3CDTF">2011-12-29T22:19:00Z</dcterms:created>
  <dcterms:modified xsi:type="dcterms:W3CDTF">2017-10-11T07:49:14Z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