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88" r:id="rId6"/>
    <p:sldId id="271" r:id="rId7"/>
    <p:sldId id="272" r:id="rId8"/>
    <p:sldId id="285" r:id="rId9"/>
    <p:sldId id="286" r:id="rId10"/>
    <p:sldId id="290" r:id="rId11"/>
    <p:sldId id="280" r:id="rId12"/>
    <p:sldId id="282" r:id="rId13"/>
    <p:sldId id="289" r:id="rId14"/>
    <p:sldId id="287" r:id="rId15"/>
    <p:sldId id="284" r:id="rId16"/>
    <p:sldId id="283" r:id="rId17"/>
    <p:sldId id="260" r:id="rId18"/>
    <p:sldId id="261" r:id="rId19"/>
    <p:sldId id="273" r:id="rId20"/>
    <p:sldId id="262" r:id="rId21"/>
    <p:sldId id="265" r:id="rId22"/>
    <p:sldId id="267" r:id="rId23"/>
    <p:sldId id="278" r:id="rId24"/>
    <p:sldId id="264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33A6-93A6-4E03-8762-E31C0E942A7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DD4-C6F2-411C-B55B-EE41114D5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33A6-93A6-4E03-8762-E31C0E942A7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DD4-C6F2-411C-B55B-EE41114D5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33A6-93A6-4E03-8762-E31C0E942A7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7DD4-C6F2-411C-B55B-EE41114D5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28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Macroscopic simulation of </a:t>
            </a:r>
            <a:br>
              <a:rPr lang="en-US" dirty="0"/>
            </a:br>
            <a:r>
              <a:rPr lang="en-US" dirty="0"/>
              <a:t>near-threshold high harmonic generation using microscopic TDSE calculations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2490"/>
            <a:ext cx="9144000" cy="1655762"/>
          </a:xfrm>
        </p:spPr>
        <p:txBody>
          <a:bodyPr/>
          <a:lstStyle/>
          <a:p>
            <a:r>
              <a:rPr lang="en-US" dirty="0"/>
              <a:t>Ran Reiff, Joel Venzke, Carlos Hernández García</a:t>
            </a:r>
          </a:p>
          <a:p>
            <a:r>
              <a:rPr lang="en-US" dirty="0"/>
              <a:t>Agnieszka Jaron-Becker, and Andreas Becker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F695FE-8D48-4B64-B247-37FC6E44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85571" y="5140225"/>
            <a:ext cx="1806429" cy="16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BF4F1A-FAB3-4590-BFE5-3B3FE829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0576"/>
            <a:ext cx="3464653" cy="17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E4140-D6AA-49B9-AC17-9832AA2F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8" y="1338331"/>
            <a:ext cx="9043332" cy="4741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78EDFE-78F1-478E-83D8-E70973C03228}"/>
                  </a:ext>
                </a:extLst>
              </p:cNvPr>
              <p:cNvSpPr txBox="1"/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Hydrogen, 800 nm, 20 </a:t>
                </a:r>
                <a:r>
                  <a:rPr lang="en-US" dirty="0" err="1"/>
                  <a:t>o.c.</a:t>
                </a:r>
                <a:r>
                  <a:rPr lang="en-US" dirty="0"/>
                  <a:t> sin</a:t>
                </a:r>
                <a:r>
                  <a:rPr lang="en-US" baseline="30000" dirty="0"/>
                  <a:t>2</a:t>
                </a:r>
                <a:r>
                  <a:rPr lang="en-US" dirty="0"/>
                  <a:t> envelope, interpolation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 random intensity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~9.1431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78EDFE-78F1-478E-83D8-E70973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blipFill>
                <a:blip r:embed="rId3"/>
                <a:stretch>
                  <a:fillRect l="-45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1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macroscopic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3FDF9-4119-487E-B7A6-71C3C45F4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800 nm, 20 </a:t>
                </a:r>
                <a:r>
                  <a:rPr lang="en-US" dirty="0" err="1"/>
                  <a:t>o.c.</a:t>
                </a:r>
                <a:r>
                  <a:rPr lang="en-US" dirty="0"/>
                  <a:t> sin</a:t>
                </a:r>
                <a:r>
                  <a:rPr lang="en-US" baseline="30000" dirty="0"/>
                  <a:t>2</a:t>
                </a:r>
                <a:r>
                  <a:rPr lang="en-US" dirty="0"/>
                  <a:t> envelope, peak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Gaussian beam with beam waist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hydrogen gas jet has a density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atoms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a Gaussian density distribution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centered at the laser focus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3FDF9-4119-487E-B7A6-71C3C45F4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3F8F316-FF55-422D-A42D-BFBE5CA6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5"/>
            <a:ext cx="9952495" cy="521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vs Microscopic</a:t>
            </a:r>
          </a:p>
        </p:txBody>
      </p:sp>
    </p:spTree>
    <p:extLst>
      <p:ext uri="{BB962C8B-B14F-4D97-AF65-F5344CB8AC3E}">
        <p14:creationId xmlns:p14="http://schemas.microsoft.com/office/powerpoint/2010/main" val="164129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3F8F316-FF55-422D-A42D-BFBE5CA6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5"/>
            <a:ext cx="9952495" cy="521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vs Microscopic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613A0-E0EF-4796-A856-21B5118EE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4"/>
            <a:ext cx="9952495" cy="52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2D8A634-797B-4984-934B-F72789CB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3"/>
            <a:ext cx="9952495" cy="521842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35832B2-5D89-4D87-BCEC-EE1CE180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4"/>
            <a:ext cx="9952495" cy="521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vs Microscopic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2A59A9-8235-47C4-98E5-6BF8D18DF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2877" y="536494"/>
                <a:ext cx="4490160" cy="1154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2A59A9-8235-47C4-98E5-6BF8D18DF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2877" y="536494"/>
                <a:ext cx="4490160" cy="115419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61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5EF32C-0900-4498-A497-D93E78501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3558"/>
            <a:ext cx="9952495" cy="521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angular dependence</a:t>
            </a:r>
          </a:p>
        </p:txBody>
      </p:sp>
    </p:spTree>
    <p:extLst>
      <p:ext uri="{BB962C8B-B14F-4D97-AF65-F5344CB8AC3E}">
        <p14:creationId xmlns:p14="http://schemas.microsoft.com/office/powerpoint/2010/main" val="18313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C6CF7A9-2A89-4430-9297-51C85661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5"/>
            <a:ext cx="9952495" cy="521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angular dependence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FB8013-B90B-4ED4-A59D-5700AF03B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654"/>
            <a:ext cx="9952495" cy="52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6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AABB-E3A5-4425-8DF4-8894F3C1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F524-9204-401D-A5C0-43FBB43C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87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small set (~100s) of TDSE calculations for set intensities can be accurately interpolated to produce spectra of arbitrary intensities within the range</a:t>
            </a:r>
          </a:p>
          <a:p>
            <a:endParaRPr lang="en-US" dirty="0"/>
          </a:p>
          <a:p>
            <a:r>
              <a:rPr lang="en-US" dirty="0"/>
              <a:t>Certain features in the low-order harmonics survive macroscopic propagation (but with reduced intensity as compared to the harmonics) and display different angular spread than odd-harmonic radiation</a:t>
            </a:r>
          </a:p>
          <a:p>
            <a:endParaRPr lang="en-US" dirty="0"/>
          </a:p>
          <a:p>
            <a:r>
              <a:rPr lang="en-US" dirty="0"/>
              <a:t>We work to extend this work to longer wavelengths, molecular targets (using TDDFT) and driving lasers with other polarizations</a:t>
            </a:r>
          </a:p>
        </p:txBody>
      </p:sp>
    </p:spTree>
    <p:extLst>
      <p:ext uri="{BB962C8B-B14F-4D97-AF65-F5344CB8AC3E}">
        <p14:creationId xmlns:p14="http://schemas.microsoft.com/office/powerpoint/2010/main" val="39332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893A-EA0E-4117-84B3-6ED33A3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4C11-19EE-4CEF-8E73-F95C36EB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AFOSR MURI (Grant No. FA9550-16-1-0121). </a:t>
            </a:r>
          </a:p>
          <a:p>
            <a:endParaRPr lang="en-US" dirty="0"/>
          </a:p>
          <a:p>
            <a:r>
              <a:rPr lang="en-US" dirty="0"/>
              <a:t>This work utilized the RMACC Summit supercomputer, which is supported by the National Science Foundation (awards ACI-1532235 and ACI-1532236), the University of Colorado Boulder, and Colorado State University. The Summit  supercomputer is a joint effort of the University of Colorado Boulder and Colorado State University.</a:t>
            </a:r>
          </a:p>
        </p:txBody>
      </p:sp>
    </p:spTree>
    <p:extLst>
      <p:ext uri="{BB962C8B-B14F-4D97-AF65-F5344CB8AC3E}">
        <p14:creationId xmlns:p14="http://schemas.microsoft.com/office/powerpoint/2010/main" val="343260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55" y="1825625"/>
            <a:ext cx="11185452" cy="3309901"/>
          </a:xfrm>
        </p:spPr>
        <p:txBody>
          <a:bodyPr/>
          <a:lstStyle/>
          <a:p>
            <a:r>
              <a:rPr lang="en-US" dirty="0"/>
              <a:t>Propagation in ionizing media</a:t>
            </a:r>
          </a:p>
          <a:p>
            <a:endParaRPr lang="en-US" dirty="0"/>
          </a:p>
          <a:p>
            <a:r>
              <a:rPr lang="en-US" dirty="0"/>
              <a:t>Calculation of single atom response</a:t>
            </a:r>
          </a:p>
        </p:txBody>
      </p:sp>
    </p:spTree>
    <p:extLst>
      <p:ext uri="{BB962C8B-B14F-4D97-AF65-F5344CB8AC3E}">
        <p14:creationId xmlns:p14="http://schemas.microsoft.com/office/powerpoint/2010/main" val="343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7E9B-2846-4B16-BC66-9B25A53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08C2-F1E3-4D83-844C-D00B7AAB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55760" cy="4351338"/>
          </a:xfrm>
        </p:spPr>
        <p:txBody>
          <a:bodyPr>
            <a:normAutofit/>
          </a:bodyPr>
          <a:lstStyle/>
          <a:p>
            <a:r>
              <a:rPr lang="en-US" dirty="0"/>
              <a:t>Simulate the strong-field process of High Harmonic Generation</a:t>
            </a:r>
          </a:p>
          <a:p>
            <a:endParaRPr lang="en-US" dirty="0"/>
          </a:p>
          <a:p>
            <a:r>
              <a:rPr lang="en-US" dirty="0"/>
              <a:t>Identify features which may be visible in experiment</a:t>
            </a:r>
          </a:p>
          <a:p>
            <a:pPr lvl="1"/>
            <a:r>
              <a:rPr lang="en-US" dirty="0"/>
              <a:t>Stable to small variation of intensity</a:t>
            </a:r>
          </a:p>
          <a:p>
            <a:pPr lvl="1"/>
            <a:r>
              <a:rPr lang="en-US" dirty="0"/>
              <a:t>Phase-matched for macroscopic radiators (e.g., gas jets)</a:t>
            </a:r>
          </a:p>
          <a:p>
            <a:endParaRPr lang="en-US" dirty="0"/>
          </a:p>
          <a:p>
            <a:r>
              <a:rPr lang="en-US" dirty="0"/>
              <a:t>Investigate characteristics of the low-order spectra, near the target’s ionization and excitation energies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3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Radiation (Frequency domain)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343" y="1825625"/>
                <a:ext cx="1155759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So, for each atom we need: </a:t>
                </a:r>
              </a:p>
              <a:p>
                <a:pPr lvl="1"/>
                <a:r>
                  <a:rPr lang="en-US" dirty="0"/>
                  <a:t>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Dipole acceleration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Laser k-vector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43" y="1825625"/>
                <a:ext cx="11557591" cy="4351338"/>
              </a:xfrm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29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483" y="1825625"/>
            <a:ext cx="10951535" cy="4351338"/>
          </a:xfrm>
        </p:spPr>
        <p:txBody>
          <a:bodyPr/>
          <a:lstStyle/>
          <a:p>
            <a:r>
              <a:rPr lang="en-US" dirty="0"/>
              <a:t>speed up single-atom calculations</a:t>
            </a:r>
          </a:p>
          <a:p>
            <a:pPr lvl="1"/>
            <a:r>
              <a:rPr lang="en-US" dirty="0"/>
              <a:t>Strong Field Approximation (SFA)</a:t>
            </a:r>
          </a:p>
          <a:p>
            <a:endParaRPr lang="en-US" dirty="0"/>
          </a:p>
          <a:p>
            <a:r>
              <a:rPr lang="en-US" dirty="0"/>
              <a:t>reduce number of single-atom calculations required</a:t>
            </a:r>
          </a:p>
          <a:p>
            <a:pPr lvl="1"/>
            <a:r>
              <a:rPr lang="en-US" dirty="0"/>
              <a:t>Discrete Dipole Approximation (DDA)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5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EB2DED5-E5E7-4EB8-AE2B-E540A16A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664"/>
            <a:ext cx="12192000" cy="63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Source 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detector location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: source location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: dipole acceleration of source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Approximations: dipole, far-field, transverse field, propagation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0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A116-9FA0-4143-8862-41D7F33D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Strong Field Approximation (SFA)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AEFE8-8B2A-4F47-8CFB-A7B09748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Split interaction into stages</a:t>
                </a:r>
              </a:p>
              <a:p>
                <a:pPr lvl="1"/>
                <a:r>
                  <a:rPr lang="en-US" dirty="0"/>
                  <a:t>Tunnel ionization</a:t>
                </a:r>
              </a:p>
              <a:p>
                <a:pPr lvl="1"/>
                <a:r>
                  <a:rPr lang="en-US" dirty="0"/>
                  <a:t>Propagation in field</a:t>
                </a:r>
              </a:p>
              <a:p>
                <a:pPr lvl="1"/>
                <a:r>
                  <a:rPr lang="en-US" dirty="0"/>
                  <a:t>Recombination with core</a:t>
                </a:r>
              </a:p>
              <a:p>
                <a:r>
                  <a:rPr lang="en-US" dirty="0"/>
                  <a:t>Ignore weaker interaction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𝑎𝑡𝑜𝑚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𝑙𝑎𝑠𝑒𝑟</m:t>
                        </m:r>
                      </m:sub>
                    </m:sSub>
                  </m:oMath>
                </a14:m>
                <a:r>
                  <a:rPr lang="en-US" dirty="0"/>
                  <a:t>) in each stage</a:t>
                </a:r>
              </a:p>
              <a:p>
                <a:r>
                  <a:rPr lang="en-US" dirty="0"/>
                  <a:t>Ignore excited states</a:t>
                </a:r>
              </a:p>
              <a:p>
                <a:r>
                  <a:rPr lang="en-US" dirty="0"/>
                  <a:t>Calculations on order of seconds-minutes</a:t>
                </a:r>
              </a:p>
              <a:p>
                <a:r>
                  <a:rPr lang="en-US" dirty="0"/>
                  <a:t>Extensions (e.g., SFA+) exist to reduce approximations</a:t>
                </a:r>
              </a:p>
              <a:p>
                <a:r>
                  <a:rPr lang="en-US" dirty="0"/>
                  <a:t>Accurate for </a:t>
                </a:r>
                <a:r>
                  <a:rPr lang="en-US" b="1" dirty="0"/>
                  <a:t>high</a:t>
                </a:r>
                <a:r>
                  <a:rPr lang="en-US" dirty="0"/>
                  <a:t> harmonics only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AEFE8-8B2A-4F47-8CFB-A7B09748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483" y="1825625"/>
                <a:ext cx="10951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Calculate the response of cells containing a moderate number of atoms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atoms</a:t>
                </a:r>
              </a:p>
              <a:p>
                <a:pPr lvl="1"/>
                <a:r>
                  <a:rPr lang="en-US" dirty="0"/>
                  <a:t>Cell small enough for plane wave approximation</a:t>
                </a:r>
              </a:p>
              <a:p>
                <a:pPr lvl="1"/>
                <a:r>
                  <a:rPr lang="en-US" dirty="0"/>
                  <a:t>For our parameters, cell width on the order of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 cell</a:t>
                </a:r>
              </a:p>
              <a:p>
                <a:pPr lvl="1"/>
                <a:r>
                  <a:rPr lang="en-US" dirty="0"/>
                  <a:t>As gaussian charge distribution</a:t>
                </a:r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for an atom at the center</a:t>
                </a:r>
              </a:p>
              <a:p>
                <a:pPr lvl="1"/>
                <a:r>
                  <a:rPr lang="en-US" dirty="0"/>
                  <a:t>Adds forward-focusing factor to sum</a:t>
                </a:r>
              </a:p>
              <a:p>
                <a:r>
                  <a:rPr lang="en-US" dirty="0"/>
                  <a:t>Macroscopic convergence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en-US" dirty="0"/>
                  <a:t> as many cells as atoms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483" y="1825625"/>
                <a:ext cx="10951535" cy="4351338"/>
              </a:xfrm>
              <a:blipFill>
                <a:blip r:embed="rId2"/>
                <a:stretch>
                  <a:fillRect l="-100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8BA515A-F5A9-4FA5-AD09-E42EC07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Discrete Dipole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63411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8" y="765543"/>
            <a:ext cx="10086370" cy="55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2B5319-1DB0-406D-A37C-4C85F69E54CB}"/>
              </a:ext>
            </a:extLst>
          </p:cNvPr>
          <p:cNvSpPr/>
          <p:nvPr/>
        </p:nvSpPr>
        <p:spPr>
          <a:xfrm>
            <a:off x="5070281" y="2064846"/>
            <a:ext cx="698061" cy="2472353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0C45E5C-87C7-4BBC-906F-5B01C1047250}"/>
              </a:ext>
            </a:extLst>
          </p:cNvPr>
          <p:cNvSpPr/>
          <p:nvPr/>
        </p:nvSpPr>
        <p:spPr>
          <a:xfrm>
            <a:off x="2944536" y="2575420"/>
            <a:ext cx="5050172" cy="380564"/>
          </a:xfrm>
          <a:custGeom>
            <a:avLst/>
            <a:gdLst>
              <a:gd name="connsiteX0" fmla="*/ 0 w 5050172"/>
              <a:gd name="connsiteY0" fmla="*/ 16778 h 380564"/>
              <a:gd name="connsiteX1" fmla="*/ 1342238 w 5050172"/>
              <a:gd name="connsiteY1" fmla="*/ 260059 h 380564"/>
              <a:gd name="connsiteX2" fmla="*/ 2290194 w 5050172"/>
              <a:gd name="connsiteY2" fmla="*/ 369116 h 380564"/>
              <a:gd name="connsiteX3" fmla="*/ 3221372 w 5050172"/>
              <a:gd name="connsiteY3" fmla="*/ 335560 h 380564"/>
              <a:gd name="connsiteX4" fmla="*/ 5050172 w 5050172"/>
              <a:gd name="connsiteY4" fmla="*/ 0 h 38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172" h="380564">
                <a:moveTo>
                  <a:pt x="0" y="16778"/>
                </a:moveTo>
                <a:cubicBezTo>
                  <a:pt x="480269" y="109057"/>
                  <a:pt x="960539" y="201336"/>
                  <a:pt x="1342238" y="260059"/>
                </a:cubicBezTo>
                <a:cubicBezTo>
                  <a:pt x="1723937" y="318782"/>
                  <a:pt x="1977005" y="356533"/>
                  <a:pt x="2290194" y="369116"/>
                </a:cubicBezTo>
                <a:cubicBezTo>
                  <a:pt x="2603383" y="381699"/>
                  <a:pt x="2761376" y="397079"/>
                  <a:pt x="3221372" y="335560"/>
                </a:cubicBezTo>
                <a:cubicBezTo>
                  <a:pt x="3681368" y="274041"/>
                  <a:pt x="4668473" y="134224"/>
                  <a:pt x="5050172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51BC38-7E98-46A1-A4B4-CB37D0AB3A19}"/>
              </a:ext>
            </a:extLst>
          </p:cNvPr>
          <p:cNvSpPr/>
          <p:nvPr/>
        </p:nvSpPr>
        <p:spPr>
          <a:xfrm flipV="1">
            <a:off x="2944536" y="3711735"/>
            <a:ext cx="5050172" cy="380564"/>
          </a:xfrm>
          <a:custGeom>
            <a:avLst/>
            <a:gdLst>
              <a:gd name="connsiteX0" fmla="*/ 0 w 5050172"/>
              <a:gd name="connsiteY0" fmla="*/ 16778 h 380564"/>
              <a:gd name="connsiteX1" fmla="*/ 1342238 w 5050172"/>
              <a:gd name="connsiteY1" fmla="*/ 260059 h 380564"/>
              <a:gd name="connsiteX2" fmla="*/ 2290194 w 5050172"/>
              <a:gd name="connsiteY2" fmla="*/ 369116 h 380564"/>
              <a:gd name="connsiteX3" fmla="*/ 3221372 w 5050172"/>
              <a:gd name="connsiteY3" fmla="*/ 335560 h 380564"/>
              <a:gd name="connsiteX4" fmla="*/ 5050172 w 5050172"/>
              <a:gd name="connsiteY4" fmla="*/ 0 h 38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172" h="380564">
                <a:moveTo>
                  <a:pt x="0" y="16778"/>
                </a:moveTo>
                <a:cubicBezTo>
                  <a:pt x="480269" y="109057"/>
                  <a:pt x="960539" y="201336"/>
                  <a:pt x="1342238" y="260059"/>
                </a:cubicBezTo>
                <a:cubicBezTo>
                  <a:pt x="1723937" y="318782"/>
                  <a:pt x="1977005" y="356533"/>
                  <a:pt x="2290194" y="369116"/>
                </a:cubicBezTo>
                <a:cubicBezTo>
                  <a:pt x="2603383" y="381699"/>
                  <a:pt x="2761376" y="397079"/>
                  <a:pt x="3221372" y="335560"/>
                </a:cubicBezTo>
                <a:cubicBezTo>
                  <a:pt x="3681368" y="274041"/>
                  <a:pt x="4668473" y="134224"/>
                  <a:pt x="5050172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178DC-BC6F-4E51-AE01-FBAD730F1B1E}"/>
              </a:ext>
            </a:extLst>
          </p:cNvPr>
          <p:cNvCxnSpPr>
            <a:cxnSpLocks/>
          </p:cNvCxnSpPr>
          <p:nvPr/>
        </p:nvCxnSpPr>
        <p:spPr>
          <a:xfrm flipV="1">
            <a:off x="5402510" y="1532259"/>
            <a:ext cx="0" cy="172662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8DB0A4-2DE8-43EF-B2C1-FE43F45E9E9C}"/>
              </a:ext>
            </a:extLst>
          </p:cNvPr>
          <p:cNvCxnSpPr>
            <a:cxnSpLocks/>
          </p:cNvCxnSpPr>
          <p:nvPr/>
        </p:nvCxnSpPr>
        <p:spPr>
          <a:xfrm>
            <a:off x="5402510" y="3330429"/>
            <a:ext cx="212241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0CA33-9716-4DFF-BC70-D41B19C5271E}"/>
              </a:ext>
            </a:extLst>
          </p:cNvPr>
          <p:cNvCxnSpPr>
            <a:cxnSpLocks/>
          </p:cNvCxnSpPr>
          <p:nvPr/>
        </p:nvCxnSpPr>
        <p:spPr>
          <a:xfrm flipH="1">
            <a:off x="4345497" y="3330429"/>
            <a:ext cx="1057013" cy="99672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922330-ADFA-418F-B74B-28A27FE6BD45}"/>
              </a:ext>
            </a:extLst>
          </p:cNvPr>
          <p:cNvCxnSpPr>
            <a:cxnSpLocks/>
          </p:cNvCxnSpPr>
          <p:nvPr/>
        </p:nvCxnSpPr>
        <p:spPr>
          <a:xfrm flipV="1">
            <a:off x="5469622" y="2575420"/>
            <a:ext cx="4328100" cy="755009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EE7494-DFDC-4BAC-B943-4194B7DC2389}"/>
              </a:ext>
            </a:extLst>
          </p:cNvPr>
          <p:cNvCxnSpPr>
            <a:cxnSpLocks/>
          </p:cNvCxnSpPr>
          <p:nvPr/>
        </p:nvCxnSpPr>
        <p:spPr>
          <a:xfrm flipV="1">
            <a:off x="3917659" y="2575420"/>
            <a:ext cx="0" cy="15168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3E9E3-C416-45F2-AFBA-4BB06AD92C50}"/>
              </a:ext>
            </a:extLst>
          </p:cNvPr>
          <p:cNvCxnSpPr>
            <a:cxnSpLocks/>
          </p:cNvCxnSpPr>
          <p:nvPr/>
        </p:nvCxnSpPr>
        <p:spPr>
          <a:xfrm flipV="1">
            <a:off x="6939093" y="2571989"/>
            <a:ext cx="0" cy="15168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979ADF-B682-46BB-9D06-0789F9BADB31}"/>
              </a:ext>
            </a:extLst>
          </p:cNvPr>
          <p:cNvSpPr/>
          <p:nvPr/>
        </p:nvSpPr>
        <p:spPr>
          <a:xfrm>
            <a:off x="1476462" y="2600472"/>
            <a:ext cx="1770077" cy="1350815"/>
          </a:xfrm>
          <a:custGeom>
            <a:avLst/>
            <a:gdLst>
              <a:gd name="connsiteX0" fmla="*/ 0 w 1770077"/>
              <a:gd name="connsiteY0" fmla="*/ 839014 h 1350815"/>
              <a:gd name="connsiteX1" fmla="*/ 75501 w 1770077"/>
              <a:gd name="connsiteY1" fmla="*/ 805458 h 1350815"/>
              <a:gd name="connsiteX2" fmla="*/ 192947 w 1770077"/>
              <a:gd name="connsiteY2" fmla="*/ 922904 h 1350815"/>
              <a:gd name="connsiteX3" fmla="*/ 268448 w 1770077"/>
              <a:gd name="connsiteY3" fmla="*/ 620900 h 1350815"/>
              <a:gd name="connsiteX4" fmla="*/ 427839 w 1770077"/>
              <a:gd name="connsiteY4" fmla="*/ 1115851 h 1350815"/>
              <a:gd name="connsiteX5" fmla="*/ 494951 w 1770077"/>
              <a:gd name="connsiteY5" fmla="*/ 327286 h 1350815"/>
              <a:gd name="connsiteX6" fmla="*/ 654342 w 1770077"/>
              <a:gd name="connsiteY6" fmla="*/ 1292020 h 1350815"/>
              <a:gd name="connsiteX7" fmla="*/ 729843 w 1770077"/>
              <a:gd name="connsiteY7" fmla="*/ 67227 h 1350815"/>
              <a:gd name="connsiteX8" fmla="*/ 872455 w 1770077"/>
              <a:gd name="connsiteY8" fmla="*/ 1350743 h 1350815"/>
              <a:gd name="connsiteX9" fmla="*/ 989901 w 1770077"/>
              <a:gd name="connsiteY9" fmla="*/ 115 h 1350815"/>
              <a:gd name="connsiteX10" fmla="*/ 1065402 w 1770077"/>
              <a:gd name="connsiteY10" fmla="*/ 1266853 h 1350815"/>
              <a:gd name="connsiteX11" fmla="*/ 1216404 w 1770077"/>
              <a:gd name="connsiteY11" fmla="*/ 117561 h 1350815"/>
              <a:gd name="connsiteX12" fmla="*/ 1283516 w 1770077"/>
              <a:gd name="connsiteY12" fmla="*/ 1057128 h 1350815"/>
              <a:gd name="connsiteX13" fmla="*/ 1392573 w 1770077"/>
              <a:gd name="connsiteY13" fmla="*/ 377620 h 1350815"/>
              <a:gd name="connsiteX14" fmla="*/ 1468074 w 1770077"/>
              <a:gd name="connsiteY14" fmla="*/ 822236 h 1350815"/>
              <a:gd name="connsiteX15" fmla="*/ 1568742 w 1770077"/>
              <a:gd name="connsiteY15" fmla="*/ 604122 h 1350815"/>
              <a:gd name="connsiteX16" fmla="*/ 1669410 w 1770077"/>
              <a:gd name="connsiteY16" fmla="*/ 679623 h 1350815"/>
              <a:gd name="connsiteX17" fmla="*/ 1719744 w 1770077"/>
              <a:gd name="connsiteY17" fmla="*/ 646067 h 1350815"/>
              <a:gd name="connsiteX18" fmla="*/ 1770077 w 1770077"/>
              <a:gd name="connsiteY18" fmla="*/ 654456 h 13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70077" h="1350815">
                <a:moveTo>
                  <a:pt x="0" y="839014"/>
                </a:moveTo>
                <a:cubicBezTo>
                  <a:pt x="21671" y="815245"/>
                  <a:pt x="43343" y="791476"/>
                  <a:pt x="75501" y="805458"/>
                </a:cubicBezTo>
                <a:cubicBezTo>
                  <a:pt x="107659" y="819440"/>
                  <a:pt x="160789" y="953664"/>
                  <a:pt x="192947" y="922904"/>
                </a:cubicBezTo>
                <a:cubicBezTo>
                  <a:pt x="225105" y="892144"/>
                  <a:pt x="229299" y="588742"/>
                  <a:pt x="268448" y="620900"/>
                </a:cubicBezTo>
                <a:cubicBezTo>
                  <a:pt x="307597" y="653058"/>
                  <a:pt x="390089" y="1164787"/>
                  <a:pt x="427839" y="1115851"/>
                </a:cubicBezTo>
                <a:cubicBezTo>
                  <a:pt x="465589" y="1066915"/>
                  <a:pt x="457201" y="297925"/>
                  <a:pt x="494951" y="327286"/>
                </a:cubicBezTo>
                <a:cubicBezTo>
                  <a:pt x="532701" y="356647"/>
                  <a:pt x="615193" y="1335363"/>
                  <a:pt x="654342" y="1292020"/>
                </a:cubicBezTo>
                <a:cubicBezTo>
                  <a:pt x="693491" y="1248677"/>
                  <a:pt x="693491" y="57440"/>
                  <a:pt x="729843" y="67227"/>
                </a:cubicBezTo>
                <a:cubicBezTo>
                  <a:pt x="766195" y="77014"/>
                  <a:pt x="829112" y="1361928"/>
                  <a:pt x="872455" y="1350743"/>
                </a:cubicBezTo>
                <a:cubicBezTo>
                  <a:pt x="915798" y="1339558"/>
                  <a:pt x="957743" y="14097"/>
                  <a:pt x="989901" y="115"/>
                </a:cubicBezTo>
                <a:cubicBezTo>
                  <a:pt x="1022059" y="-13867"/>
                  <a:pt x="1027652" y="1247279"/>
                  <a:pt x="1065402" y="1266853"/>
                </a:cubicBezTo>
                <a:cubicBezTo>
                  <a:pt x="1103152" y="1286427"/>
                  <a:pt x="1180052" y="152515"/>
                  <a:pt x="1216404" y="117561"/>
                </a:cubicBezTo>
                <a:cubicBezTo>
                  <a:pt x="1252756" y="82607"/>
                  <a:pt x="1254155" y="1013785"/>
                  <a:pt x="1283516" y="1057128"/>
                </a:cubicBezTo>
                <a:cubicBezTo>
                  <a:pt x="1312878" y="1100471"/>
                  <a:pt x="1361813" y="416769"/>
                  <a:pt x="1392573" y="377620"/>
                </a:cubicBezTo>
                <a:cubicBezTo>
                  <a:pt x="1423333" y="338471"/>
                  <a:pt x="1438712" y="784486"/>
                  <a:pt x="1468074" y="822236"/>
                </a:cubicBezTo>
                <a:cubicBezTo>
                  <a:pt x="1497436" y="859986"/>
                  <a:pt x="1535186" y="627891"/>
                  <a:pt x="1568742" y="604122"/>
                </a:cubicBezTo>
                <a:cubicBezTo>
                  <a:pt x="1602298" y="580353"/>
                  <a:pt x="1644243" y="672632"/>
                  <a:pt x="1669410" y="679623"/>
                </a:cubicBezTo>
                <a:cubicBezTo>
                  <a:pt x="1694577" y="686614"/>
                  <a:pt x="1702966" y="650261"/>
                  <a:pt x="1719744" y="646067"/>
                </a:cubicBezTo>
                <a:cubicBezTo>
                  <a:pt x="1736522" y="641873"/>
                  <a:pt x="1742114" y="676826"/>
                  <a:pt x="1770077" y="654456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C3810B-54F3-4C8B-8153-0733C38E4793}"/>
              </a:ext>
            </a:extLst>
          </p:cNvPr>
          <p:cNvSpPr txBox="1"/>
          <p:nvPr/>
        </p:nvSpPr>
        <p:spPr>
          <a:xfrm>
            <a:off x="1494011" y="2064846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laser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E222BD-7A64-4D5F-8D0E-921F231DC0AB}"/>
                  </a:ext>
                </a:extLst>
              </p:cNvPr>
              <p:cNvSpPr txBox="1"/>
              <p:nvPr/>
            </p:nvSpPr>
            <p:spPr>
              <a:xfrm>
                <a:off x="4925777" y="140349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E222BD-7A64-4D5F-8D0E-921F231DC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77" y="140349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80C0FF-4008-4E98-9F98-DD7616F24C4B}"/>
                  </a:ext>
                </a:extLst>
              </p:cNvPr>
              <p:cNvSpPr txBox="1"/>
              <p:nvPr/>
            </p:nvSpPr>
            <p:spPr>
              <a:xfrm>
                <a:off x="3995997" y="416786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80C0FF-4008-4E98-9F98-DD7616F2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97" y="4167867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120809-3C81-45EA-A201-D157E115FEBD}"/>
                  </a:ext>
                </a:extLst>
              </p:cNvPr>
              <p:cNvSpPr txBox="1"/>
              <p:nvPr/>
            </p:nvSpPr>
            <p:spPr>
              <a:xfrm>
                <a:off x="7435154" y="3250069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120809-3C81-45EA-A201-D157E115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154" y="3250069"/>
                <a:ext cx="353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317275-46B6-414C-951D-3A5E85344D08}"/>
                  </a:ext>
                </a:extLst>
              </p:cNvPr>
              <p:cNvSpPr txBox="1"/>
              <p:nvPr/>
            </p:nvSpPr>
            <p:spPr>
              <a:xfrm>
                <a:off x="8932958" y="2125349"/>
                <a:ext cx="529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317275-46B6-414C-951D-3A5E8534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58" y="2125349"/>
                <a:ext cx="529824" cy="461665"/>
              </a:xfrm>
              <a:prstGeom prst="rect">
                <a:avLst/>
              </a:prstGeom>
              <a:blipFill>
                <a:blip r:embed="rId5"/>
                <a:stretch>
                  <a:fillRect t="-20000" r="-2528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9BC9CB-B973-437D-A278-8BB4F51F448C}"/>
                  </a:ext>
                </a:extLst>
              </p:cNvPr>
              <p:cNvSpPr txBox="1"/>
              <p:nvPr/>
            </p:nvSpPr>
            <p:spPr>
              <a:xfrm>
                <a:off x="4738818" y="3118706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9BC9CB-B973-437D-A278-8BB4F51F4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18" y="3118706"/>
                <a:ext cx="469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EC0571-45AC-4199-81AD-86713745F93A}"/>
                  </a:ext>
                </a:extLst>
              </p:cNvPr>
              <p:cNvSpPr txBox="1"/>
              <p:nvPr/>
            </p:nvSpPr>
            <p:spPr>
              <a:xfrm>
                <a:off x="6725893" y="3969219"/>
                <a:ext cx="569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EC0571-45AC-4199-81AD-86713745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893" y="3969219"/>
                <a:ext cx="56990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F22074C-E55D-432A-A308-A1A1330AFFF9}"/>
              </a:ext>
            </a:extLst>
          </p:cNvPr>
          <p:cNvSpPr txBox="1"/>
          <p:nvPr/>
        </p:nvSpPr>
        <p:spPr>
          <a:xfrm>
            <a:off x="9879634" y="2387323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F4DAD5-54BB-423D-86D9-C3CCC16008C7}"/>
              </a:ext>
            </a:extLst>
          </p:cNvPr>
          <p:cNvSpPr/>
          <p:nvPr/>
        </p:nvSpPr>
        <p:spPr>
          <a:xfrm rot="19725082" flipV="1">
            <a:off x="6944116" y="2726169"/>
            <a:ext cx="644026" cy="722355"/>
          </a:xfrm>
          <a:prstGeom prst="arc">
            <a:avLst>
              <a:gd name="adj1" fmla="val 16708489"/>
              <a:gd name="adj2" fmla="val 20725122"/>
            </a:avLst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1BA56A-D767-4175-9B8B-A36925839A5E}"/>
                  </a:ext>
                </a:extLst>
              </p:cNvPr>
              <p:cNvSpPr txBox="1"/>
              <p:nvPr/>
            </p:nvSpPr>
            <p:spPr>
              <a:xfrm>
                <a:off x="7540966" y="2941346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1BA56A-D767-4175-9B8B-A369258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66" y="2941346"/>
                <a:ext cx="4357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5068E2A-94E5-4119-AEFA-25EC03997C9C}"/>
              </a:ext>
            </a:extLst>
          </p:cNvPr>
          <p:cNvSpPr txBox="1"/>
          <p:nvPr/>
        </p:nvSpPr>
        <p:spPr>
          <a:xfrm>
            <a:off x="5023812" y="452378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3A38216-C952-404D-B397-9EF7ABDD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Macroscopic 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97CDE95-E231-498A-B49A-F9DA52585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43" y="5180241"/>
                <a:ext cx="11557591" cy="1312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97CDE95-E231-498A-B49A-F9DA52585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43" y="5180241"/>
                <a:ext cx="11557591" cy="1312634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8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483" y="1825625"/>
                <a:ext cx="10951535" cy="4351338"/>
              </a:xfrm>
            </p:spPr>
            <p:txBody>
              <a:bodyPr/>
              <a:lstStyle/>
              <a:p>
                <a:r>
                  <a:rPr lang="en-US" dirty="0"/>
                  <a:t>For gas jet targets, the number of sources (i.e., atoms or molecules) is very large</a:t>
                </a:r>
              </a:p>
              <a:p>
                <a:endParaRPr lang="en-US" dirty="0"/>
              </a:p>
              <a:p>
                <a:r>
                  <a:rPr lang="en-US" dirty="0"/>
                  <a:t>Random sampling of atomic locations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sources to converge</a:t>
                </a:r>
              </a:p>
              <a:p>
                <a:endParaRPr lang="en-US" dirty="0"/>
              </a:p>
              <a:p>
                <a:r>
                  <a:rPr lang="en-US" dirty="0"/>
                  <a:t>Calculating individual source 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not trivial</a:t>
                </a:r>
              </a:p>
              <a:p>
                <a:pPr lvl="1"/>
                <a:r>
                  <a:rPr lang="en-US" dirty="0"/>
                  <a:t>and most approximate methods are inaccurate for low harmonics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483" y="1825625"/>
                <a:ext cx="10951535" cy="4351338"/>
              </a:xfrm>
              <a:blipFill>
                <a:blip r:embed="rId2"/>
                <a:stretch>
                  <a:fillRect l="-1002" t="-2241" r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0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Microscopic radiation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B71B5-491A-49FC-97E7-5009D369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9" y="1425653"/>
            <a:ext cx="9372956" cy="4914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D36DD7-733D-453E-A0F6-B9BA9D0EA36F}"/>
                  </a:ext>
                </a:extLst>
              </p:cNvPr>
              <p:cNvSpPr/>
              <p:nvPr/>
            </p:nvSpPr>
            <p:spPr>
              <a:xfrm>
                <a:off x="0" y="6434245"/>
                <a:ext cx="5929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Hydrogen, 800 nm, 20 </a:t>
                </a:r>
                <a:r>
                  <a:rPr lang="en-US" dirty="0" err="1"/>
                  <a:t>o.c.</a:t>
                </a:r>
                <a:r>
                  <a:rPr lang="en-US" dirty="0"/>
                  <a:t> sin</a:t>
                </a:r>
                <a:r>
                  <a:rPr lang="en-US" baseline="30000" dirty="0"/>
                  <a:t>2</a:t>
                </a:r>
                <a:r>
                  <a:rPr lang="en-US" dirty="0"/>
                  <a:t> envelope,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D36DD7-733D-453E-A0F6-B9BA9D0EA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34245"/>
                <a:ext cx="5929828" cy="369332"/>
              </a:xfrm>
              <a:prstGeom prst="rect">
                <a:avLst/>
              </a:prstGeom>
              <a:blipFill>
                <a:blip r:embed="rId3"/>
                <a:stretch>
                  <a:fillRect l="-8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4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A116-9FA0-4143-8862-41D7F33D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AEFE8-8B2A-4F47-8CFB-A7B09748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TDSE for a set of intensities</a:t>
                </a:r>
              </a:p>
              <a:p>
                <a:pPr lvl="1"/>
                <a:r>
                  <a:rPr lang="en-US" dirty="0"/>
                  <a:t>Generally, a few 100 calculations</a:t>
                </a:r>
              </a:p>
              <a:p>
                <a:endParaRPr lang="en-US" dirty="0"/>
              </a:p>
              <a:p>
                <a:r>
                  <a:rPr lang="en-US" dirty="0"/>
                  <a:t>Interpolate dipole acceleration (time or frequency domain) to other intensities</a:t>
                </a:r>
              </a:p>
              <a:p>
                <a:pPr lvl="1"/>
                <a:r>
                  <a:rPr lang="en-US" dirty="0"/>
                  <a:t>Seconds to interpolate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atoms</a:t>
                </a:r>
              </a:p>
              <a:p>
                <a:endParaRPr lang="en-US" dirty="0"/>
              </a:p>
              <a:p>
                <a:r>
                  <a:rPr lang="en-US" dirty="0"/>
                  <a:t>May be extendable to sampling/interpolating CEP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AEFE8-8B2A-4F47-8CFB-A7B09748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9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A116-9FA0-4143-8862-41D7F33D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8A338-F466-49F8-9B97-9A272993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1288775"/>
            <a:ext cx="10012680" cy="52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erson&#10;&#10;Description automatically generated">
            <a:extLst>
              <a:ext uri="{FF2B5EF4-FFF2-40B4-BE49-F238E27FC236}">
                <a16:creationId xmlns:a16="http://schemas.microsoft.com/office/drawing/2014/main" id="{F1592570-92BC-41D5-A541-C2255941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62" y="1199626"/>
            <a:ext cx="9403392" cy="4930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6FA5A-55CB-4C00-929E-1A85FCCDB5AC}"/>
                  </a:ext>
                </a:extLst>
              </p:cNvPr>
              <p:cNvSpPr txBox="1"/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Hydrogen, 800 nm, 20 </a:t>
                </a:r>
                <a:r>
                  <a:rPr lang="en-US" dirty="0" err="1"/>
                  <a:t>o.c.</a:t>
                </a:r>
                <a:r>
                  <a:rPr lang="en-US" dirty="0"/>
                  <a:t> sin</a:t>
                </a:r>
                <a:r>
                  <a:rPr lang="en-US" baseline="30000" dirty="0"/>
                  <a:t>2</a:t>
                </a:r>
                <a:r>
                  <a:rPr lang="en-US" dirty="0"/>
                  <a:t> envelope, interpolation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 random intensity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~9.1431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6FA5A-55CB-4C00-929E-1A85FCCD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blipFill>
                <a:blip r:embed="rId3"/>
                <a:stretch>
                  <a:fillRect l="-45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5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E4140-D6AA-49B9-AC17-9832AA2F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8" y="1338331"/>
            <a:ext cx="9043332" cy="4741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01D40-710D-4FE9-9F96-FAE6A0F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78EDFE-78F1-478E-83D8-E70973C03228}"/>
                  </a:ext>
                </a:extLst>
              </p:cNvPr>
              <p:cNvSpPr txBox="1"/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Hydrogen, 800 nm, 20 </a:t>
                </a:r>
                <a:r>
                  <a:rPr lang="en-US" dirty="0" err="1"/>
                  <a:t>o.c.</a:t>
                </a:r>
                <a:r>
                  <a:rPr lang="en-US" dirty="0"/>
                  <a:t> sin</a:t>
                </a:r>
                <a:r>
                  <a:rPr lang="en-US" baseline="30000" dirty="0"/>
                  <a:t>2</a:t>
                </a:r>
                <a:r>
                  <a:rPr lang="en-US" dirty="0"/>
                  <a:t> envelope, interpolation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 random intensity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~9.1431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78EDFE-78F1-478E-83D8-E70973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6169709"/>
                <a:ext cx="10754686" cy="646331"/>
              </a:xfrm>
              <a:prstGeom prst="rect">
                <a:avLst/>
              </a:prstGeom>
              <a:blipFill>
                <a:blip r:embed="rId3"/>
                <a:stretch>
                  <a:fillRect l="-45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1E237-2A0D-425C-BA4A-A8F5859B4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8" y="1338331"/>
            <a:ext cx="9043332" cy="47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743</Words>
  <Application>Microsoft Office PowerPoint</Application>
  <PresentationFormat>Widescreen</PresentationFormat>
  <Paragraphs>124</Paragraphs>
  <Slides>27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Macroscopic simulation of  near-threshold high harmonic generation using microscopic TDSE calculations</vt:lpstr>
      <vt:lpstr>Goals</vt:lpstr>
      <vt:lpstr>Macroscopic radiation</vt:lpstr>
      <vt:lpstr>The Problem</vt:lpstr>
      <vt:lpstr>Microscopic radiation</vt:lpstr>
      <vt:lpstr>Interpolation</vt:lpstr>
      <vt:lpstr>Interpolation</vt:lpstr>
      <vt:lpstr>Interpolation</vt:lpstr>
      <vt:lpstr>Interpolation</vt:lpstr>
      <vt:lpstr>Interpolation</vt:lpstr>
      <vt:lpstr>Parameters for macroscopic calculations</vt:lpstr>
      <vt:lpstr>Macroscopic vs Microscopic</vt:lpstr>
      <vt:lpstr>Macroscopic vs Microscopic</vt:lpstr>
      <vt:lpstr>Macroscopic vs Microscopic</vt:lpstr>
      <vt:lpstr>Macroscopic angular dependence</vt:lpstr>
      <vt:lpstr>Macroscopic angular dependence</vt:lpstr>
      <vt:lpstr>Conclusions</vt:lpstr>
      <vt:lpstr>Acknowledgements</vt:lpstr>
      <vt:lpstr>Limitations</vt:lpstr>
      <vt:lpstr>Questions?</vt:lpstr>
      <vt:lpstr>Total Radiation (Frequency domain)</vt:lpstr>
      <vt:lpstr>The Solution</vt:lpstr>
      <vt:lpstr>PowerPoint Presentation</vt:lpstr>
      <vt:lpstr>Single Source Radiation</vt:lpstr>
      <vt:lpstr>Strong Field Approximation (SFA)</vt:lpstr>
      <vt:lpstr>Discrete Dipole Approximation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Brynn</dc:creator>
  <cp:lastModifiedBy>Brynn</cp:lastModifiedBy>
  <cp:revision>36</cp:revision>
  <dcterms:created xsi:type="dcterms:W3CDTF">2019-05-19T19:15:46Z</dcterms:created>
  <dcterms:modified xsi:type="dcterms:W3CDTF">2019-05-27T04:33:46Z</dcterms:modified>
</cp:coreProperties>
</file>